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50" Type="http://schemas.openxmlformats.org/officeDocument/2006/relationships/customXml" Target="../customXml/item5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customXml" Target="../customXml/item6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9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01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8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9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8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6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1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65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9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E59FA-AC2C-48F3-9914-6281FF2E897F}" type="datetimeFigureOut">
              <a:rPr lang="en-US" smtClean="0"/>
              <a:t>9/23/2015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BB26-1512-447A-8DC9-9C8F51783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4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539750" y="1192213"/>
            <a:ext cx="8135938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 este nivel de análisis, se utilizan las mismas bases de dados que en el Nivel 2, con lo cual relacionar las variables objeto de análisis. </a:t>
            </a:r>
            <a:endParaRPr lang="es-AR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Las salidas implican resultados contables y gráficos, estas últimas a partir de utilización de estadística descriptiva. </a:t>
            </a:r>
            <a:endParaRPr lang="es-AR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El objeto de este Nivel de análisis es operar sobre la matriz, de manera extensiva, relacionando, comparando y obteniéndose resultados y recomendaciones por condiciones climáticas similares.</a:t>
            </a:r>
            <a:endParaRPr lang="es-AR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Estos resultados y recomendaciones, están centrados en el módulo edilicio “Aula”, objeto del análisis en esta etapa, en dos ubicaciones por Establecimiento.</a:t>
            </a:r>
            <a:endParaRPr lang="es-AR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Los datos imput, son los recabados por los equipos técnicos de cada país y cargados en la herramienta de carga y procesamiento ya elaborada (SISPA O+S).</a:t>
            </a:r>
            <a:endParaRPr lang="es-AR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4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Las variables operacionales, del presente Nivel de Análisis, corresponden a las del SISPA O+S </a:t>
            </a:r>
            <a:endParaRPr lang="es-ES" altLang="es-ES_tradnl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035" name="3 Rectángulo"/>
          <p:cNvSpPr>
            <a:spLocks noChangeArrowheads="1"/>
          </p:cNvSpPr>
          <p:nvPr/>
        </p:nvSpPr>
        <p:spPr bwMode="auto">
          <a:xfrm>
            <a:off x="3049588" y="404813"/>
            <a:ext cx="2955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8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NIVEL DE ANALISIS   III: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_tradnl" sz="140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Conclusiones entre países</a:t>
            </a:r>
            <a:r>
              <a:rPr lang="es-ES_tradnl" altLang="es-ES_tradnl" sz="1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	</a:t>
            </a:r>
            <a:endParaRPr lang="es-AR" altLang="es-ES_tradnl" sz="1800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11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250825" y="327025"/>
            <a:ext cx="8569325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lphaUcPeriod" startAt="2"/>
              <a:defRPr/>
            </a:pPr>
            <a:r>
              <a:rPr lang="es-AR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CONFORT LUMINICO</a:t>
            </a:r>
          </a:p>
          <a:p>
            <a:pPr marL="342900" indent="-342900" algn="just">
              <a:buFontTx/>
              <a:buAutoNum type="alphaUcPeriod" startAt="2"/>
              <a:defRPr/>
            </a:pPr>
            <a:endParaRPr lang="es-AR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Cuáles son los niveles lumínicos registrados</a:t>
            </a: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?; 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¿Corresponden a los rangos normativos de confort local (RCL)?; ¿Qué situaciones son las favorables y las desfavorables?; ¿Qué problemas se advierten?; ¿Cómo puede influir en las condiciones de confort del alumno?; ¿Cómo se manifiestan los alumnos?;  ¿Qué alternativas de mejoramiento edilicio se deben considerar?</a:t>
            </a:r>
            <a:endParaRPr lang="es-AR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251" name="5 Grupo"/>
          <p:cNvGrpSpPr>
            <a:grpSpLocks/>
          </p:cNvGrpSpPr>
          <p:nvPr/>
        </p:nvGrpSpPr>
        <p:grpSpPr bwMode="auto">
          <a:xfrm>
            <a:off x="179388" y="2708275"/>
            <a:ext cx="8829675" cy="1800225"/>
            <a:chOff x="179512" y="1988840"/>
            <a:chExt cx="8829552" cy="1800200"/>
          </a:xfrm>
        </p:grpSpPr>
        <p:pic>
          <p:nvPicPr>
            <p:cNvPr id="53253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768"/>
            <a:stretch>
              <a:fillRect/>
            </a:stretch>
          </p:blipFill>
          <p:spPr bwMode="auto">
            <a:xfrm>
              <a:off x="179512" y="1988840"/>
              <a:ext cx="8829552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3254" name="AutoShape 3"/>
            <p:cNvCxnSpPr>
              <a:cxnSpLocks noChangeShapeType="1"/>
            </p:cNvCxnSpPr>
            <p:nvPr/>
          </p:nvCxnSpPr>
          <p:spPr bwMode="auto">
            <a:xfrm>
              <a:off x="467544" y="3140968"/>
              <a:ext cx="7992888" cy="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2124075" y="4868863"/>
            <a:ext cx="4895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Iluminancia Natural:  Máxima / Promedio / Mínima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(Grado= RCL, Cuadro Rojo, confort según Normas interancionales)</a:t>
            </a:r>
          </a:p>
        </p:txBody>
      </p:sp>
    </p:spTree>
    <p:extLst>
      <p:ext uri="{BB962C8B-B14F-4D97-AF65-F5344CB8AC3E}">
        <p14:creationId xmlns:p14="http://schemas.microsoft.com/office/powerpoint/2010/main" val="24048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2 CuadroTexto"/>
          <p:cNvSpPr txBox="1">
            <a:spLocks noChangeArrowheads="1"/>
          </p:cNvSpPr>
          <p:nvPr/>
        </p:nvSpPr>
        <p:spPr bwMode="auto">
          <a:xfrm>
            <a:off x="3348038" y="6092825"/>
            <a:ext cx="310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REP. DOMINICANA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87137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6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20713"/>
            <a:ext cx="57340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1692275" y="4941888"/>
            <a:ext cx="575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Iluminancia Natural promedio vs. Opinión positiva de Confort Lumínico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(Grado= RCL, Cuadro Rojo, confort según Normas interancionales)</a:t>
            </a:r>
          </a:p>
        </p:txBody>
      </p:sp>
    </p:spTree>
    <p:extLst>
      <p:ext uri="{BB962C8B-B14F-4D97-AF65-F5344CB8AC3E}">
        <p14:creationId xmlns:p14="http://schemas.microsoft.com/office/powerpoint/2010/main" val="8251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217613"/>
            <a:ext cx="41719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827088" y="4797425"/>
            <a:ext cx="2700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Iluminancia Natural Interior promedio vs. Iluminancia Exterior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(Grado= RCL, Cuadro Rojo, confort según Normas interancionales)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975"/>
            <a:ext cx="43322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4284663" y="4797425"/>
            <a:ext cx="4679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Iluminancia Natural Interior promedio vs. Iluminancia Exterior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Incluyendo el peso de la Opinión positiva de Confort lumínico</a:t>
            </a:r>
            <a:endParaRPr lang="es-AR" altLang="es-ES_tradnl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(Grado= RCL, Cuadro Rojo, confort según Normas interancionales)</a:t>
            </a:r>
          </a:p>
        </p:txBody>
      </p:sp>
    </p:spTree>
    <p:extLst>
      <p:ext uri="{BB962C8B-B14F-4D97-AF65-F5344CB8AC3E}">
        <p14:creationId xmlns:p14="http://schemas.microsoft.com/office/powerpoint/2010/main" val="16469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179388" y="322263"/>
            <a:ext cx="8353425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lphaUcPeriod" startAt="3"/>
              <a:defRPr/>
            </a:pPr>
            <a:r>
              <a:rPr lang="es-AR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CONFORT ACUSTICO</a:t>
            </a:r>
          </a:p>
          <a:p>
            <a:pPr marL="228600" indent="-228600" algn="just">
              <a:buFontTx/>
              <a:buAutoNum type="alphaUcPeriod" startAt="3"/>
              <a:defRPr/>
            </a:pPr>
            <a:endParaRPr lang="es-AR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Cuáles son los niveles de sonidos registrados</a:t>
            </a: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?; 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¿Corresponden a los rangos normativos de confort local (RCL)?; ¿Qué situaciones son las favorables y las desfavorables?; ¿Qué problemas se advierten?; ¿Cómo puede influir en las condiciones de confort del alumno; ¿Cómo se manifiestan los alumnos?, ¿Qué alternativas de mejoramiento edilicio se deben considerar?</a:t>
            </a:r>
            <a:r>
              <a:rPr lang="es-AR" sz="1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s-A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28763"/>
            <a:ext cx="538638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3"/>
          <p:cNvSpPr>
            <a:spLocks noChangeArrowheads="1"/>
          </p:cNvSpPr>
          <p:nvPr/>
        </p:nvSpPr>
        <p:spPr bwMode="auto">
          <a:xfrm>
            <a:off x="1619250" y="5837238"/>
            <a:ext cx="5905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Intensidad de sonido interior (db) vs. Intensidad de sonido exterior (db) (117 aulas)</a:t>
            </a:r>
            <a:endParaRPr lang="es-AR" altLang="es-ES_tradnl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(Area rayada= RCL; Area roja= Límite no aconseajdo según Norma internacional)</a:t>
            </a:r>
          </a:p>
        </p:txBody>
      </p:sp>
    </p:spTree>
    <p:extLst>
      <p:ext uri="{BB962C8B-B14F-4D97-AF65-F5344CB8AC3E}">
        <p14:creationId xmlns:p14="http://schemas.microsoft.com/office/powerpoint/2010/main" val="116070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"/>
          <a:stretch>
            <a:fillRect/>
          </a:stretch>
        </p:blipFill>
        <p:spPr bwMode="auto">
          <a:xfrm>
            <a:off x="395288" y="1268413"/>
            <a:ext cx="415766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9"/>
          <a:stretch>
            <a:fillRect/>
          </a:stretch>
        </p:blipFill>
        <p:spPr bwMode="auto">
          <a:xfrm>
            <a:off x="4572000" y="1268413"/>
            <a:ext cx="43307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827088" y="4797425"/>
            <a:ext cx="27368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Intensidad de sonido interior (db) vs. Intensidad de sonido exterior (db)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Por pais</a:t>
            </a:r>
            <a:endParaRPr lang="es-AR" altLang="es-ES_tradnl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(Límite no aconseajdo según Norma = área rayada)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8373" name="Rectangle 4"/>
          <p:cNvSpPr>
            <a:spLocks noChangeArrowheads="1"/>
          </p:cNvSpPr>
          <p:nvPr/>
        </p:nvSpPr>
        <p:spPr bwMode="auto">
          <a:xfrm>
            <a:off x="4464050" y="4797425"/>
            <a:ext cx="4284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Intensidad de sonido interior (db) vs. Intensidad de sonido exterior (db)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Con peso de la opinión</a:t>
            </a:r>
            <a:endParaRPr lang="es-AR" altLang="es-ES_tradnl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(Límite no aconseajdo según Norma = área rayada)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92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2 CuadroTexto"/>
          <p:cNvSpPr txBox="1">
            <a:spLocks noChangeArrowheads="1"/>
          </p:cNvSpPr>
          <p:nvPr/>
        </p:nvSpPr>
        <p:spPr bwMode="auto">
          <a:xfrm>
            <a:off x="3529013" y="6092825"/>
            <a:ext cx="205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 MEXICO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38163"/>
            <a:ext cx="8605838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059113"/>
            <a:ext cx="864235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0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ChangeArrowheads="1"/>
          </p:cNvSpPr>
          <p:nvPr/>
        </p:nvSpPr>
        <p:spPr bwMode="auto">
          <a:xfrm>
            <a:off x="250825" y="328613"/>
            <a:ext cx="86423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lphaUcPeriod" startAt="4"/>
              <a:defRPr/>
            </a:pPr>
            <a:r>
              <a:rPr lang="es-AR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CALIDAD DE AIRE</a:t>
            </a:r>
          </a:p>
          <a:p>
            <a:pPr marL="228600" indent="-228600" algn="just">
              <a:buFontTx/>
              <a:buAutoNum type="alphaUcPeriod" startAt="4"/>
              <a:defRPr/>
            </a:pPr>
            <a:endParaRPr lang="es-AR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30000"/>
              </a:lnSpc>
              <a:defRPr/>
            </a:pP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Cuáles son los niveles de concentración de dióxido de carbonos</a:t>
            </a: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?;  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¿Corresponden a los rangos normativos?; ¿Qué situaciones son las favorables y las desfavorables?; ¿Qué problemas se advierten?; ¿Cómo puede influir en las condiciones de confort del alumno?;  ¿Qué alternativas de mejoramiento edilicio se deben considerar?</a:t>
            </a:r>
            <a:endParaRPr lang="es-A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ES_tradnl" sz="1800">
              <a:latin typeface="Arial" charset="0"/>
            </a:endParaRPr>
          </a:p>
        </p:txBody>
      </p:sp>
      <p:pic>
        <p:nvPicPr>
          <p:cNvPr id="60420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8"/>
          <a:stretch>
            <a:fillRect/>
          </a:stretch>
        </p:blipFill>
        <p:spPr bwMode="auto">
          <a:xfrm>
            <a:off x="1979613" y="1916113"/>
            <a:ext cx="51879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4"/>
          <p:cNvSpPr>
            <a:spLocks noChangeArrowheads="1"/>
          </p:cNvSpPr>
          <p:nvPr/>
        </p:nvSpPr>
        <p:spPr bwMode="auto">
          <a:xfrm>
            <a:off x="2700338" y="5981700"/>
            <a:ext cx="374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Nivel de CO2 registardos en lAs aulas analizadas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(100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(Area rayada= Límite no aconseajdo según Norma internacional)</a:t>
            </a:r>
          </a:p>
        </p:txBody>
      </p:sp>
    </p:spTree>
    <p:extLst>
      <p:ext uri="{BB962C8B-B14F-4D97-AF65-F5344CB8AC3E}">
        <p14:creationId xmlns:p14="http://schemas.microsoft.com/office/powerpoint/2010/main" val="39762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2 CuadroTexto"/>
          <p:cNvSpPr txBox="1">
            <a:spLocks noChangeArrowheads="1"/>
          </p:cNvSpPr>
          <p:nvPr/>
        </p:nvSpPr>
        <p:spPr bwMode="auto">
          <a:xfrm>
            <a:off x="3529013" y="6092825"/>
            <a:ext cx="4090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 COSTA RICA  /  ARGENTINA</a:t>
            </a: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86423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ChangeArrowheads="1"/>
          </p:cNvSpPr>
          <p:nvPr/>
        </p:nvSpPr>
        <p:spPr bwMode="auto">
          <a:xfrm>
            <a:off x="107950" y="404813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AR" altLang="es-ES_tradnl" sz="1800" b="1">
                <a:latin typeface="Times New Roman" pitchFamily="18" charset="0"/>
                <a:cs typeface="Times New Roman" pitchFamily="18" charset="0"/>
              </a:rPr>
              <a:t> E.	VALORACION DEL TECNICO-AUDITOR (SCORING)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AR" altLang="es-ES_tradnl" sz="110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s-ES_tradnl" sz="1100">
                <a:latin typeface="Times New Roman" pitchFamily="18" charset="0"/>
                <a:cs typeface="Times New Roman" pitchFamily="18" charset="0"/>
              </a:rPr>
              <a:t>¿</a:t>
            </a:r>
            <a:r>
              <a:rPr lang="es-AR" altLang="es-ES_tradnl" sz="1100" i="1">
                <a:latin typeface="Times New Roman" pitchFamily="18" charset="0"/>
                <a:cs typeface="Times New Roman" pitchFamily="18" charset="0"/>
              </a:rPr>
              <a:t>Cuál es la opinión del técnico auditor sobre las variables de análisis</a:t>
            </a:r>
            <a:r>
              <a:rPr lang="es-AR" altLang="es-ES_tradnl" sz="110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246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00"/>
          <a:stretch>
            <a:fillRect/>
          </a:stretch>
        </p:blipFill>
        <p:spPr bwMode="auto">
          <a:xfrm>
            <a:off x="1701800" y="1484313"/>
            <a:ext cx="57499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1619250" y="5908675"/>
            <a:ext cx="5868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Valoración General del Técnico Auditor (SCORING)</a:t>
            </a:r>
            <a:endParaRPr lang="es-AR" altLang="es-ES_tradnl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(Valor entre 5 y -5= normal; mayor que 5 = favorable; menor que -5= desfavorable)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339975" y="2924175"/>
            <a:ext cx="4176713" cy="1225550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6235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250825" y="328613"/>
            <a:ext cx="86423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lphaUcPeriod"/>
              <a:defRPr/>
            </a:pPr>
            <a:r>
              <a:rPr lang="es-AR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CONFORT HIGRO-TERMICO</a:t>
            </a:r>
          </a:p>
          <a:p>
            <a:pPr marL="228600" indent="-228600" algn="just">
              <a:defRPr/>
            </a:pPr>
            <a:endParaRPr lang="es-AR" sz="12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130000"/>
              </a:lnSpc>
              <a:spcAft>
                <a:spcPts val="600"/>
              </a:spcAft>
              <a:defRPr/>
            </a:pP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Cuáles son los niveles </a:t>
            </a:r>
            <a:r>
              <a:rPr lang="es-AR" sz="1100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higro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-térmicos</a:t>
            </a:r>
            <a:r>
              <a:rPr lang="es-AR" sz="1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?; </a:t>
            </a:r>
            <a:r>
              <a:rPr lang="es-AR" sz="1100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¿Corresponden a los rangos normativos de confort local (RCL)?; ¿Qué situaciones son las favorables y las desfavorables?; ¿Qué problemas se advierten?; ¿Cómo puede influir en las condiciones de confort del alumno?; ¿Cómo se manifiestan los alumnos?; ¿Qué alternativas de mejoramiento edilicio se deben considerar?</a:t>
            </a:r>
            <a:endParaRPr lang="es-A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ES_tradnl" sz="1800">
              <a:latin typeface="Arial" charset="0"/>
            </a:endParaRPr>
          </a:p>
        </p:txBody>
      </p:sp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ES_tradnl" sz="1800">
              <a:latin typeface="Arial" charset="0"/>
            </a:endParaRPr>
          </a:p>
        </p:txBody>
      </p:sp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3055938" y="5981700"/>
            <a:ext cx="3100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Temperatura Interior registrada, por país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(Cuadro Rayado= RC, 20 a 26°C)</a:t>
            </a:r>
          </a:p>
        </p:txBody>
      </p:sp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5372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9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2 CuadroTexto"/>
          <p:cNvSpPr txBox="1">
            <a:spLocks noChangeArrowheads="1"/>
          </p:cNvSpPr>
          <p:nvPr/>
        </p:nvSpPr>
        <p:spPr bwMode="auto">
          <a:xfrm>
            <a:off x="3529013" y="6092825"/>
            <a:ext cx="2371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 COLOMBIA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64235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ChangeArrowheads="1"/>
          </p:cNvSpPr>
          <p:nvPr/>
        </p:nvSpPr>
        <p:spPr bwMode="auto">
          <a:xfrm>
            <a:off x="755650" y="1825625"/>
            <a:ext cx="77771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CONFORT</a:t>
            </a: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se refiere a un estado ideal del hombre en una situación de bienestar y salud, en un ambiente donde no existe molestia ni distracción 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Depende de la </a:t>
            </a: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actividad </a:t>
            </a: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y de la </a:t>
            </a: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sensibilidad de cada persona</a:t>
            </a: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Así como de </a:t>
            </a: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factores físicos, fisiológicos, sociológicos y psicológicos.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 i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“Un estado de completo bienestar físico, mental y social” </a:t>
            </a:r>
            <a:r>
              <a:rPr lang="es-ES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(OMS)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_tradnl" altLang="es-ES_tradnl" sz="1600" b="1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4515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ChangeArrowheads="1"/>
          </p:cNvSpPr>
          <p:nvPr/>
        </p:nvSpPr>
        <p:spPr bwMode="auto">
          <a:xfrm>
            <a:off x="755650" y="1457325"/>
            <a:ext cx="7777163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AUDITORIA,</a:t>
            </a: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como una técnica para conocer:</a:t>
            </a:r>
          </a:p>
          <a:p>
            <a:pPr lvl="1" algn="just">
              <a:lnSpc>
                <a:spcPct val="150000"/>
              </a:lnSpc>
              <a:buFontTx/>
              <a:buChar char="-"/>
              <a:defRPr/>
            </a:pP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Los </a:t>
            </a: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niveles de los parámetros </a:t>
            </a: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involucrados.</a:t>
            </a:r>
          </a:p>
          <a:p>
            <a:pPr lvl="1" algn="just">
              <a:lnSpc>
                <a:spcPct val="150000"/>
              </a:lnSpc>
              <a:buFontTx/>
              <a:buChar char="-"/>
              <a:defRPr/>
            </a:pP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Los niveles en función de la </a:t>
            </a: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normativa </a:t>
            </a: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vigente.</a:t>
            </a:r>
          </a:p>
          <a:p>
            <a:pPr marL="0" lvl="1" algn="just">
              <a:lnSpc>
                <a:spcPct val="150000"/>
              </a:lnSpc>
              <a:defRPr/>
            </a:pPr>
            <a:endParaRPr lang="es-ES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1" algn="just">
              <a:lnSpc>
                <a:spcPct val="150000"/>
              </a:lnSpc>
              <a:defRPr/>
            </a:pP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La auditoría (post-ocupacional) se verifica como una técnica que permite comprender las características diferenciales, en función del punto de vista personal y grupal.</a:t>
            </a:r>
          </a:p>
          <a:p>
            <a:pPr marL="0" lvl="1" algn="just">
              <a:lnSpc>
                <a:spcPct val="150000"/>
              </a:lnSpc>
              <a:defRPr/>
            </a:pPr>
            <a:endParaRPr lang="es-ES" sz="1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1" algn="just">
              <a:lnSpc>
                <a:spcPct val="150000"/>
              </a:lnSpc>
              <a:defRPr/>
            </a:pP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DIAGNOSTICOS</a:t>
            </a: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que integren las diferentes variables, con lo cual proponer </a:t>
            </a: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pautas de diseño </a:t>
            </a:r>
            <a:r>
              <a:rPr lang="es-ES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(edificios nuevos o existentes)  con lo cual generar diseños optimizados para favorecer la actividad de enseñanza – aprendizaje.</a:t>
            </a:r>
          </a:p>
        </p:txBody>
      </p:sp>
      <p:sp>
        <p:nvSpPr>
          <p:cNvPr id="65539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5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ChangeArrowheads="1"/>
          </p:cNvSpPr>
          <p:nvPr/>
        </p:nvSpPr>
        <p:spPr bwMode="auto">
          <a:xfrm>
            <a:off x="898525" y="1641475"/>
            <a:ext cx="77771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CONDICIONES HIGRO-TERMICAS: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Necesidad de acondicionamiento de la envolvente edilicia (Aislación térmica /  control solar / Sistemas pasivos de refrescamiento / sistemas pasivos de calefacción / orientación solar y de brisas / ventilación natural, selectiva, natural y forzada / aondicionamiento de espacios exteriores.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ILUMINACION NATURAL: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 advierte como una variable crítica.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Diseño de aventanamientos /  lateral – bilateral – cenital / estantes de luz / coeficientes de reflexión  / oscurecimiento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563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827088" y="1628775"/>
            <a:ext cx="7777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CONDICIONES ACUSTICAS: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 advierte como una variable crítica.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Minimizar ruido exterior /  disminución de la reverberación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s-ES" altLang="es-ES_tradnl" sz="1600" b="1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CO2: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ES_tradnl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Variable crítica en situaciones de clima frío, donde se restringe la ventilación</a:t>
            </a:r>
            <a:endParaRPr lang="es-ES" altLang="es-ES_tradnl" sz="160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7587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5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176713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3017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REPUBLICA DOMINICANA</a:t>
            </a: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196975"/>
            <a:ext cx="44323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4797425"/>
            <a:ext cx="46593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4 CuadroTexto"/>
          <p:cNvSpPr txBox="1">
            <a:spLocks noChangeArrowheads="1"/>
          </p:cNvSpPr>
          <p:nvPr/>
        </p:nvSpPr>
        <p:spPr bwMode="auto">
          <a:xfrm>
            <a:off x="179388" y="4718050"/>
            <a:ext cx="39973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200">
                <a:latin typeface="Arial" charset="0"/>
              </a:rPr>
              <a:t>Niveles térmicos aceptables (˃ en primavera)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200">
                <a:latin typeface="Arial" charset="0"/>
              </a:rPr>
              <a:t>Necesidad de Ventilación cruzada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200">
                <a:latin typeface="Arial" charset="0"/>
              </a:rPr>
              <a:t>Niveles lumínicos en gral. por encima de los normativos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200">
                <a:latin typeface="Arial" charset="0"/>
              </a:rPr>
              <a:t>En gral, sonidos altos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200">
                <a:latin typeface="Arial" charset="0"/>
              </a:rPr>
              <a:t>Concentración de CO2, bajo.</a:t>
            </a:r>
          </a:p>
        </p:txBody>
      </p:sp>
    </p:spTree>
    <p:extLst>
      <p:ext uri="{BB962C8B-B14F-4D97-AF65-F5344CB8AC3E}">
        <p14:creationId xmlns:p14="http://schemas.microsoft.com/office/powerpoint/2010/main" val="23475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9635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COLOMBIA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5697537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5616575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7"/>
          <a:stretch>
            <a:fillRect/>
          </a:stretch>
        </p:blipFill>
        <p:spPr bwMode="auto">
          <a:xfrm>
            <a:off x="6684963" y="1196975"/>
            <a:ext cx="22082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6"/>
          <a:stretch>
            <a:fillRect/>
          </a:stretch>
        </p:blipFill>
        <p:spPr bwMode="auto">
          <a:xfrm>
            <a:off x="6659563" y="3424238"/>
            <a:ext cx="2325687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39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0659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COLOMBIA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86423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6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683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COSTA RICA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3164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196975"/>
            <a:ext cx="4229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10025"/>
            <a:ext cx="47958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9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2707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56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COSTA RICA</a:t>
            </a:r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8797925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3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933450"/>
            <a:ext cx="88296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 de flecha"/>
          <p:cNvCxnSpPr/>
          <p:nvPr/>
        </p:nvCxnSpPr>
        <p:spPr>
          <a:xfrm flipH="1">
            <a:off x="2771775" y="3213100"/>
            <a:ext cx="576263" cy="5032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684213" y="1341438"/>
            <a:ext cx="574675" cy="5032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5" name="12 CuadroTexto"/>
          <p:cNvSpPr txBox="1">
            <a:spLocks noChangeArrowheads="1"/>
          </p:cNvSpPr>
          <p:nvPr/>
        </p:nvSpPr>
        <p:spPr bwMode="auto">
          <a:xfrm>
            <a:off x="3348038" y="6092825"/>
            <a:ext cx="247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ARGENTINA</a:t>
            </a:r>
          </a:p>
        </p:txBody>
      </p:sp>
    </p:spTree>
    <p:extLst>
      <p:ext uri="{BB962C8B-B14F-4D97-AF65-F5344CB8AC3E}">
        <p14:creationId xmlns:p14="http://schemas.microsoft.com/office/powerpoint/2010/main" val="69763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731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MEXICO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424973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96975"/>
            <a:ext cx="4249737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76700"/>
            <a:ext cx="71151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83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4755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MEXICO</a:t>
            </a: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81075"/>
            <a:ext cx="80025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3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5779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CHILE</a:t>
            </a: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4076700"/>
            <a:ext cx="7105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63625"/>
            <a:ext cx="4321175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052513"/>
            <a:ext cx="44354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4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6803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86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CHILE</a:t>
            </a:r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4"/>
          <a:stretch>
            <a:fillRect/>
          </a:stretch>
        </p:blipFill>
        <p:spPr bwMode="auto">
          <a:xfrm>
            <a:off x="468313" y="908050"/>
            <a:ext cx="8496300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82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7827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ARGENTINA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43211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1125538"/>
            <a:ext cx="435768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0800"/>
            <a:ext cx="432117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8851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ARGENTINA</a:t>
            </a: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9" t="37825"/>
          <a:stretch>
            <a:fillRect/>
          </a:stretch>
        </p:blipFill>
        <p:spPr bwMode="auto">
          <a:xfrm>
            <a:off x="684213" y="981075"/>
            <a:ext cx="7916862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960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3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9875" name="4 CuadroTexto"/>
          <p:cNvSpPr txBox="1">
            <a:spLocks noChangeArrowheads="1"/>
          </p:cNvSpPr>
          <p:nvPr/>
        </p:nvSpPr>
        <p:spPr bwMode="auto">
          <a:xfrm>
            <a:off x="323850" y="6083300"/>
            <a:ext cx="268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Arial" charset="0"/>
              </a:rPr>
              <a:t>ARGENTINA - Bariloche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62" t="74944"/>
          <a:stretch>
            <a:fillRect/>
          </a:stretch>
        </p:blipFill>
        <p:spPr bwMode="auto">
          <a:xfrm>
            <a:off x="4716463" y="1196975"/>
            <a:ext cx="4121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3" t="2863" b="73668"/>
          <a:stretch>
            <a:fillRect/>
          </a:stretch>
        </p:blipFill>
        <p:spPr bwMode="auto">
          <a:xfrm>
            <a:off x="0" y="1196975"/>
            <a:ext cx="43799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38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0899" name="Rectangle 1"/>
          <p:cNvSpPr>
            <a:spLocks noChangeArrowheads="1"/>
          </p:cNvSpPr>
          <p:nvPr/>
        </p:nvSpPr>
        <p:spPr bwMode="auto">
          <a:xfrm>
            <a:off x="250825" y="1371600"/>
            <a:ext cx="5689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Sintetizando, debemos decir que, estudios de base como el presentado, sustentan l</a:t>
            </a:r>
            <a:r>
              <a:rPr lang="es-AR" altLang="es-ES_tradnl" sz="1600" b="1" u="sng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necesidad de generar acciones que</a:t>
            </a: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(i) 	Proporcionen máxima eficacia en cuanto a alcanzar 	las condiciones ambientales que favorezcan el correcto 	aprendizaje; </a:t>
            </a: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(ii) 	Proporcionen las condiciones ambientales con lo 	cual logar espacios bellos y que garanticen “</a:t>
            </a:r>
            <a:r>
              <a:rPr lang="es-AR" altLang="es-ES_tradnl" sz="1600" i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un estado 	de completo bienestar físico, mental y social</a:t>
            </a: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(OMS); </a:t>
            </a: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(iii) 	Minimicen los costos de construcción, así como los 	costos operativos y de mantenimiento; </a:t>
            </a: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(iv) 	Incorporen criterios de eficiencia energética (EE), 	a partir de aplicar pautas de conservación de la energía 	(CE), e incorporación de sistemas pasivos de 	climatización (SP); </a:t>
            </a: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(v) 	Incorporen materiales saludables con el ambiente y 	con el propio usuario; </a:t>
            </a:r>
            <a:endParaRPr lang="es-AR" altLang="es-ES_tradnl" sz="16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090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1268413"/>
            <a:ext cx="281305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Rectangle 2"/>
          <p:cNvSpPr>
            <a:spLocks noChangeArrowheads="1"/>
          </p:cNvSpPr>
          <p:nvPr/>
        </p:nvSpPr>
        <p:spPr bwMode="auto">
          <a:xfrm>
            <a:off x="6105525" y="5949950"/>
            <a:ext cx="303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Estudio sobre estrategias de Control Solar en aulas</a:t>
            </a: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Arqs. G. San Juan, S. Hoses.</a:t>
            </a:r>
          </a:p>
        </p:txBody>
      </p:sp>
    </p:spTree>
    <p:extLst>
      <p:ext uri="{BB962C8B-B14F-4D97-AF65-F5344CB8AC3E}">
        <p14:creationId xmlns:p14="http://schemas.microsoft.com/office/powerpoint/2010/main" val="240977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5169" name="Rectangle 1"/>
          <p:cNvSpPr>
            <a:spLocks noChangeArrowheads="1"/>
          </p:cNvSpPr>
          <p:nvPr/>
        </p:nvSpPr>
        <p:spPr bwMode="auto">
          <a:xfrm>
            <a:off x="250825" y="1196975"/>
            <a:ext cx="56896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628650" indent="-628650" algn="just" eaLnBrk="0" hangingPunct="0">
              <a:spcAft>
                <a:spcPts val="1200"/>
              </a:spcAft>
              <a:buFontTx/>
              <a:buAutoNum type="romanLcParenBoth" startAt="6"/>
              <a:tabLst>
                <a:tab pos="534988" algn="l"/>
              </a:tabLst>
              <a:defRPr/>
            </a:pPr>
            <a:r>
              <a:rPr lang="es-A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Sean eficientes en cuanto a la emisión de contaminantes a la atmósfera (SO2, Co, </a:t>
            </a:r>
            <a:r>
              <a:rPr lang="es-AR" sz="16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NOx</a:t>
            </a:r>
            <a:r>
              <a:rPr lang="es-A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SO2, HC), sobre todo en aquellos casos que se requiere del consumo de energías convencionales, no renovables; 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marL="534988" indent="-534988" algn="just" eaLnBrk="0" hangingPunct="0">
              <a:spcAft>
                <a:spcPts val="1200"/>
              </a:spcAft>
              <a:buFontTx/>
              <a:buAutoNum type="romanLcParenBoth" startAt="6"/>
              <a:tabLst>
                <a:tab pos="534988" algn="l"/>
              </a:tabLst>
              <a:defRPr/>
            </a:pPr>
            <a:r>
              <a:rPr lang="es-A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Respondan a los estudios específicos en la materia, así como a la normativa local e internacional, que regula los estándares más adecuados; 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Aft>
                <a:spcPts val="1200"/>
              </a:spcAft>
              <a:tabLst>
                <a:tab pos="534988" algn="l"/>
              </a:tabLst>
              <a:defRPr/>
            </a:pPr>
            <a:r>
              <a:rPr lang="es-A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s-AR" sz="1600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</a:t>
            </a:r>
            <a:r>
              <a:rPr lang="es-AR" sz="16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 Favorezcan la calidad ergonómica y de flexibilidad ante 	los cambios.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4" name="Picture 2" descr="P10406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6638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CO" altLang="es-ES_tradnl" sz="1800">
              <a:latin typeface="Arial" charset="0"/>
            </a:endParaRPr>
          </a:p>
        </p:txBody>
      </p:sp>
      <p:pic>
        <p:nvPicPr>
          <p:cNvPr id="819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84538"/>
            <a:ext cx="266382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9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323850" y="1168400"/>
            <a:ext cx="568801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Para lo cual se deberían </a:t>
            </a:r>
            <a:r>
              <a:rPr lang="es-AR" sz="1600" b="1" u="sng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implementar acciones </a:t>
            </a: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tendientes a:</a:t>
            </a:r>
          </a:p>
          <a:p>
            <a:pPr algn="just">
              <a:spcAft>
                <a:spcPts val="1200"/>
              </a:spcAft>
              <a:defRPr/>
            </a:pP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marL="400050" indent="-400050" algn="just" eaLnBrk="0" hangingPunct="0">
              <a:spcAft>
                <a:spcPts val="1200"/>
              </a:spcAft>
              <a:buFontTx/>
              <a:buAutoNum type="romanLcPeriod"/>
              <a:defRPr/>
            </a:pP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Desarrollar estudios específicos, sobre diseños ya realizados o futuras propuestas arquitectónicas, que 	optimicen las condiciones ambientales, en este tipo de espacios;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Aft>
                <a:spcPts val="1200"/>
              </a:spcAft>
              <a:tabLst>
                <a:tab pos="450850" algn="l"/>
              </a:tabLst>
              <a:defRPr/>
            </a:pPr>
            <a:r>
              <a:rPr lang="es-AR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</a:t>
            </a: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Desarrollar propuestas tecnológicas para diferentes regiones 	climáticas, geográficas y culturales;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Aft>
                <a:spcPts val="1200"/>
              </a:spcAft>
              <a:tabLst>
                <a:tab pos="450850" algn="l"/>
              </a:tabLst>
              <a:defRPr/>
            </a:pPr>
            <a:r>
              <a:rPr lang="es-AR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Desarrollar estrategias de intervención, de modo de contar en 	los diferentes países, con modelos construidos, auditados 	y verificados;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Aft>
                <a:spcPts val="1200"/>
              </a:spcAft>
              <a:tabLst>
                <a:tab pos="450850" algn="l"/>
              </a:tabLst>
              <a:defRPr/>
            </a:pPr>
            <a:r>
              <a:rPr lang="es-AR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</a:t>
            </a: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	Generar estudios extensivos del comportamiento de la 	infraestructura 	regional, a partir de técnicas de gestión de 	redes, con lo cual producir 	escenarios prospectivos;</a:t>
            </a:r>
            <a:endParaRPr lang="es-AR" sz="16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spcAft>
                <a:spcPts val="1200"/>
              </a:spcAft>
              <a:tabLst>
                <a:tab pos="450850" algn="l"/>
              </a:tabLst>
              <a:defRPr/>
            </a:pPr>
            <a:r>
              <a:rPr lang="es-AR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 	Constituir foros y actividades de cooperación, en cuanto 	a </a:t>
            </a:r>
            <a:r>
              <a:rPr lang="es-AR" sz="1600" dirty="0">
                <a:latin typeface="Times New Roman" pitchFamily="18" charset="0"/>
                <a:cs typeface="Times New Roman" pitchFamily="18" charset="0"/>
              </a:rPr>
              <a:t>la trasmisión de experiencias específicas;</a:t>
            </a:r>
          </a:p>
        </p:txBody>
      </p:sp>
      <p:pic>
        <p:nvPicPr>
          <p:cNvPr id="82948" name="Picture 3" descr="Medición maqueta 2 con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268413"/>
            <a:ext cx="21971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4" descr="CieloArti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781300"/>
            <a:ext cx="21971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4437063"/>
            <a:ext cx="2146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Rectangle 5"/>
          <p:cNvSpPr>
            <a:spLocks noChangeArrowheads="1"/>
          </p:cNvSpPr>
          <p:nvPr/>
        </p:nvSpPr>
        <p:spPr bwMode="auto">
          <a:xfrm>
            <a:off x="6480175" y="5949950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Estudio sobre iluminancia interior en aulas</a:t>
            </a: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Arqs. G. San Juan, S. Hoses.</a:t>
            </a:r>
          </a:p>
        </p:txBody>
      </p:sp>
    </p:spTree>
    <p:extLst>
      <p:ext uri="{BB962C8B-B14F-4D97-AF65-F5344CB8AC3E}">
        <p14:creationId xmlns:p14="http://schemas.microsoft.com/office/powerpoint/2010/main" val="17028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 de flecha"/>
          <p:cNvCxnSpPr/>
          <p:nvPr/>
        </p:nvCxnSpPr>
        <p:spPr>
          <a:xfrm flipH="1">
            <a:off x="2771775" y="3213100"/>
            <a:ext cx="576263" cy="5032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684213" y="1341438"/>
            <a:ext cx="574675" cy="5032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612188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5 CuadroTexto"/>
          <p:cNvSpPr txBox="1">
            <a:spLocks noChangeArrowheads="1"/>
          </p:cNvSpPr>
          <p:nvPr/>
        </p:nvSpPr>
        <p:spPr bwMode="auto">
          <a:xfrm>
            <a:off x="3348038" y="6092825"/>
            <a:ext cx="1992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MEXICO</a:t>
            </a:r>
          </a:p>
        </p:txBody>
      </p:sp>
    </p:spTree>
    <p:extLst>
      <p:ext uri="{BB962C8B-B14F-4D97-AF65-F5344CB8AC3E}">
        <p14:creationId xmlns:p14="http://schemas.microsoft.com/office/powerpoint/2010/main" val="98515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Rectángulo"/>
          <p:cNvSpPr>
            <a:spLocks noChangeArrowheads="1"/>
          </p:cNvSpPr>
          <p:nvPr/>
        </p:nvSpPr>
        <p:spPr bwMode="auto">
          <a:xfrm>
            <a:off x="1619250" y="476250"/>
            <a:ext cx="660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2000" b="1">
                <a:solidFill>
                  <a:srgbClr val="FF0000"/>
                </a:solidFill>
                <a:latin typeface="Arial" charset="0"/>
              </a:rPr>
              <a:t>CONCLUSIONES Y RECOMENDACIONES</a:t>
            </a:r>
            <a:endParaRPr lang="es-AR" altLang="es-ES_tradnl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3971" name="Rectangle 1"/>
          <p:cNvSpPr>
            <a:spLocks noChangeArrowheads="1"/>
          </p:cNvSpPr>
          <p:nvPr/>
        </p:nvSpPr>
        <p:spPr bwMode="auto">
          <a:xfrm>
            <a:off x="323850" y="1001713"/>
            <a:ext cx="5688013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53498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53498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53498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53498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vi.	Generar actividades de concientización capacitación, en 	cuanto a criterios de diseño bioclimático, en el trayecto de la 	sustentabilidad ambiental, con lo cual tender a la mejora de 	las condiciones ambientales de los edificios con el 	objeto de mejorar la calidad de vida de la población; la 	reducción de consumos energéticos y la disminución de 	emisiones a la atmósfera y las condiciones óptimas para 	favorecer el aprendizaje;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vii.	Incidir en la regulación de normativas vigentes, así como la 	aplicación de políticas públicas en el sistema educativo;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viii.	Articular  con otros actores e instituciones regionales, con lo 	cual transmitir la experiencia desarrollada;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ix.	Generar o afianzar modelos exitosos de gestión en el diseño 	y construcción de infraestructura escolar;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x.	Participar en este cambio a toda la comunidad educativa.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s-AR" altLang="es-ES_tradnl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Estas y otras acciones, traccionarán la realidad a estados de desarrollo adecuados a la realidad necesaria para arribar a propuestas de edificios escolares que mejoren el “</a:t>
            </a:r>
            <a:r>
              <a:rPr lang="es-AR" altLang="es-ES_tradnl" sz="1600" b="1" i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Aprendizaje en las Escuelas del siglo XXI</a:t>
            </a:r>
            <a:r>
              <a:rPr lang="es-AR" altLang="es-ES_tradnl" sz="16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”.</a:t>
            </a:r>
          </a:p>
        </p:txBody>
      </p:sp>
      <p:pic>
        <p:nvPicPr>
          <p:cNvPr id="8397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7" b="5086"/>
          <a:stretch>
            <a:fillRect/>
          </a:stretch>
        </p:blipFill>
        <p:spPr bwMode="auto">
          <a:xfrm>
            <a:off x="6372225" y="1268413"/>
            <a:ext cx="25114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9" descr="% ahor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13" y="2924175"/>
            <a:ext cx="27940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Rectangle 5"/>
          <p:cNvSpPr>
            <a:spLocks noChangeArrowheads="1"/>
          </p:cNvSpPr>
          <p:nvPr/>
        </p:nvSpPr>
        <p:spPr bwMode="auto">
          <a:xfrm>
            <a:off x="6480175" y="5949950"/>
            <a:ext cx="26638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Estudio sobre  ahorro de eenrgía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Argentina  / 2014</a:t>
            </a: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Fuente: Arq. Gustavo San Juan, et al.</a:t>
            </a:r>
          </a:p>
        </p:txBody>
      </p:sp>
    </p:spTree>
    <p:extLst>
      <p:ext uri="{BB962C8B-B14F-4D97-AF65-F5344CB8AC3E}">
        <p14:creationId xmlns:p14="http://schemas.microsoft.com/office/powerpoint/2010/main" val="51310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12692" b="961"/>
          <a:stretch>
            <a:fillRect/>
          </a:stretch>
        </p:blipFill>
        <p:spPr bwMode="auto">
          <a:xfrm>
            <a:off x="1331913" y="473075"/>
            <a:ext cx="645477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1422400" y="5908675"/>
            <a:ext cx="629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Temperatura Interior vs. CLo, para aquellos casos que manifiestan DISCONFORT</a:t>
            </a:r>
            <a:endParaRPr lang="es-AR" altLang="es-ES_tradnl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(Cuadro rayado= RCL; Cuadro Rojo= confort según Givoni; Líneas verticales verdes= rangos de CLO= 0 a 1 y 1 a 2 )</a:t>
            </a:r>
          </a:p>
        </p:txBody>
      </p:sp>
    </p:spTree>
    <p:extLst>
      <p:ext uri="{BB962C8B-B14F-4D97-AF65-F5344CB8AC3E}">
        <p14:creationId xmlns:p14="http://schemas.microsoft.com/office/powerpoint/2010/main" val="38627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2 CuadroTexto"/>
          <p:cNvSpPr txBox="1">
            <a:spLocks noChangeArrowheads="1"/>
          </p:cNvSpPr>
          <p:nvPr/>
        </p:nvSpPr>
        <p:spPr bwMode="auto">
          <a:xfrm>
            <a:off x="3348038" y="60928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ES_tradnl" sz="1800">
                <a:latin typeface="Times New Roman" pitchFamily="18" charset="0"/>
                <a:cs typeface="Times New Roman" pitchFamily="18" charset="0"/>
              </a:rPr>
              <a:t>Ejemplo. COLOMBIA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7250"/>
            <a:ext cx="88392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1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8542" r="3156" b="1666"/>
          <a:stretch>
            <a:fillRect/>
          </a:stretch>
        </p:blipFill>
        <p:spPr bwMode="auto">
          <a:xfrm>
            <a:off x="250825" y="1196975"/>
            <a:ext cx="43211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250825" y="4652963"/>
            <a:ext cx="41767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100" b="1">
                <a:latin typeface="Times New Roman" pitchFamily="18" charset="0"/>
                <a:cs typeface="Times New Roman" pitchFamily="18" charset="0"/>
              </a:rPr>
              <a:t>Temperatura Interior vs. Humedad Relativa interior </a:t>
            </a:r>
            <a:r>
              <a:rPr lang="es-AR" altLang="es-ES_tradnl" sz="1100">
                <a:latin typeface="Times New Roman" pitchFamily="18" charset="0"/>
                <a:cs typeface="Times New Roman" pitchFamily="18" charset="0"/>
              </a:rPr>
              <a:t>(117 aulas)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100">
                <a:latin typeface="Times New Roman" pitchFamily="18" charset="0"/>
                <a:cs typeface="Times New Roman" pitchFamily="18" charset="0"/>
              </a:rPr>
              <a:t> (Cuadro Rayado= Confort según Givoni)</a:t>
            </a:r>
          </a:p>
        </p:txBody>
      </p:sp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52525"/>
            <a:ext cx="421481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789488" y="4652963"/>
            <a:ext cx="42465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Temperatura Interior vs. Humedad Relativa Interior 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(117 aulas).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Peso de la OPINION POSITIVA respecto de Confort Térmico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(Cuadro Rayado= Confort según Givoni)</a:t>
            </a:r>
          </a:p>
        </p:txBody>
      </p:sp>
    </p:spTree>
    <p:extLst>
      <p:ext uri="{BB962C8B-B14F-4D97-AF65-F5344CB8AC3E}">
        <p14:creationId xmlns:p14="http://schemas.microsoft.com/office/powerpoint/2010/main" val="10586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" t="6860" r="9302" b="1871"/>
          <a:stretch>
            <a:fillRect/>
          </a:stretch>
        </p:blipFill>
        <p:spPr bwMode="auto">
          <a:xfrm>
            <a:off x="395288" y="908050"/>
            <a:ext cx="4467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" t="6029" r="9135" b="2702"/>
          <a:stretch>
            <a:fillRect/>
          </a:stretch>
        </p:blipFill>
        <p:spPr bwMode="auto">
          <a:xfrm>
            <a:off x="4716463" y="1052513"/>
            <a:ext cx="42640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755650" y="4953000"/>
            <a:ext cx="3744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Temperatura Interior vs.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Orientación del aventanamiento. </a:t>
            </a:r>
            <a:endParaRPr lang="es-AR" altLang="es-ES_tradnl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Hemisferio Norte</a:t>
            </a:r>
            <a:endParaRPr lang="es-AR" altLang="es-ES_tradnl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(Cuadro rayado= Confort según Givoni)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148263" y="4953000"/>
            <a:ext cx="3311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Temperatura interior vs.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Orientación del aventanamiento. </a:t>
            </a:r>
            <a:endParaRPr lang="es-AR" altLang="es-ES_tradnl" sz="100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 b="1">
                <a:latin typeface="Times New Roman" pitchFamily="18" charset="0"/>
                <a:cs typeface="Times New Roman" pitchFamily="18" charset="0"/>
              </a:rPr>
              <a:t>Hemisferio Sur</a:t>
            </a:r>
            <a:endParaRPr lang="es-AR" altLang="es-ES_tradnl" sz="10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10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(Cuadro rayado= Confort según Givoni)</a:t>
            </a:r>
            <a:r>
              <a:rPr lang="es-AR" altLang="es-ES_tradnl" sz="10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11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43672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0" y="4724400"/>
            <a:ext cx="467995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900" b="1">
                <a:cs typeface="Times New Roman" pitchFamily="18" charset="0"/>
              </a:rPr>
              <a:t>Temperatura interior vs. Humedad relativa interior </a:t>
            </a:r>
            <a:r>
              <a:rPr lang="es-AR" altLang="es-ES_tradnl" sz="900">
                <a:cs typeface="Times New Roman" pitchFamily="18" charset="0"/>
              </a:rPr>
              <a:t>(117 aulas)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 b="1">
                <a:cs typeface="Times New Roman" pitchFamily="18" charset="0"/>
              </a:rPr>
              <a:t> Pautas bioclimátiacs según B. Givoni. Situación puntal derivada de la medición del aula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Pauta Bioclimática: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N°1 y 9: Punto Azul y Lila = Confort;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N°3: Punto Verde = Necesidad de ventilación 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N°5: Punto Morado = Enfriamiento evaporativo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N°7: Punto Rojo = Necesidad de calentamiento de aire;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(Cuadro rayado= zona de confort según B.Givoni, adoptado)</a:t>
            </a:r>
            <a:endParaRPr lang="es-AR" altLang="es-ES_tradnl" sz="1800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4427537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4643438" y="4649788"/>
            <a:ext cx="4500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AR" altLang="es-ES_tradnl" sz="900" b="1">
                <a:cs typeface="Times New Roman" pitchFamily="18" charset="0"/>
              </a:rPr>
              <a:t>Temperatura interior vs. Humedad relativa interior </a:t>
            </a:r>
            <a:r>
              <a:rPr lang="es-AR" altLang="es-ES_tradnl" sz="900">
                <a:cs typeface="Times New Roman" pitchFamily="18" charset="0"/>
              </a:rPr>
              <a:t>(117 aulas)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 </a:t>
            </a:r>
            <a:r>
              <a:rPr lang="es-AR" altLang="es-ES_tradnl" sz="900" b="1">
                <a:cs typeface="Times New Roman" pitchFamily="18" charset="0"/>
              </a:rPr>
              <a:t>Pautas bioclimátiacs según B. Givoni. Situación puntal derivada de la medición del AULA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Pauta Bioclimática: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N°1 y N¨9: Punto Azul y Rosa = Confort;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N°3: Punto Verde = Nececidad de ventilación 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N°5: Punto Bermellón = Necesidad de enfriamiento evaporativo;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N°7: Punto Rojo = Necesidad de calentamiento de aire;</a:t>
            </a:r>
            <a:endParaRPr lang="es-AR" altLang="es-ES_tradnl" sz="1200"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AR" altLang="es-ES_tradnl" sz="900">
                <a:cs typeface="Times New Roman" pitchFamily="18" charset="0"/>
              </a:rPr>
              <a:t> (Cuadro Rayado: Zona de confort según B.Givoni, corregido)</a:t>
            </a:r>
            <a:endParaRPr lang="es-AR" altLang="es-ES_tradnl" sz="1800"/>
          </a:p>
        </p:txBody>
      </p:sp>
    </p:spTree>
    <p:extLst>
      <p:ext uri="{BB962C8B-B14F-4D97-AF65-F5344CB8AC3E}">
        <p14:creationId xmlns:p14="http://schemas.microsoft.com/office/powerpoint/2010/main" val="8527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_x0020_Document_x0020_Type xmlns="cdc7663a-08f0-4737-9e8c-148ce897a09c" xsi:nil="true"/>
    <Business_x0020_Area xmlns="cdc7663a-08f0-4737-9e8c-148ce897a09c" xsi:nil="true"/>
    <IDBDocs_x0020_Number xmlns="cdc7663a-08f0-4737-9e8c-148ce897a09c">39870058</IDBDocs_x0020_Number>
    <TaxCatchAll xmlns="cdc7663a-08f0-4737-9e8c-148ce897a09c">
      <Value>1</Value>
      <Value>33</Value>
    </TaxCatchAll>
    <Phase xmlns="cdc7663a-08f0-4737-9e8c-148ce897a09c" xsi:nil="true"/>
    <SISCOR_x0020_Number xmlns="cdc7663a-08f0-4737-9e8c-148ce897a09c" xsi:nil="true"/>
    <Division_x0020_or_x0020_Unit xmlns="cdc7663a-08f0-4737-9e8c-148ce897a09c">SCL/EDU</Division_x0020_or_x0020_Unit>
    <Approval_x0020_Number xmlns="cdc7663a-08f0-4737-9e8c-148ce897a09c" xsi:nil="true"/>
    <Document_x0020_Author xmlns="cdc7663a-08f0-4737-9e8c-148ce897a09c">REPOSITORY</Document_x0020_Author>
    <Fiscal_x0020_Year_x0020_IDB xmlns="cdc7663a-08f0-4737-9e8c-148ce897a09c">2015</Fiscal_x0020_Year_x0020_IDB>
    <Other_x0020_Author xmlns="cdc7663a-08f0-4737-9e8c-148ce897a09c" xsi:nil="true"/>
    <Project_x0020_Number xmlns="cdc7663a-08f0-4737-9e8c-148ce897a09c">RG-T2011</Project_x0020_Number>
    <Package_x0020_Code xmlns="cdc7663a-08f0-4737-9e8c-148ce897a09c" xsi:nil="true"/>
    <Key_x0020_Document xmlns="cdc7663a-08f0-4737-9e8c-148ce897a09c">false</Key_x0020_Document>
    <Migration_x0020_Info xmlns="cdc7663a-08f0-4737-9e8c-148ce897a09c">&lt;div class="ExternalClass8AA3606984374F7582AA87E472D72329"&gt;MS POWERPOINTTC-ABSTRACT TC Abstract0N&lt;/div&gt;</Migration_x0020_Info>
    <Operation_x0020_Type xmlns="cdc7663a-08f0-4737-9e8c-148ce897a09c" xsi:nil="true"/>
    <Record_x0020_Number xmlns="cdc7663a-08f0-4737-9e8c-148ce897a09c">R0002948945</Record_x0020_Number>
    <Document_x0020_Language_x0020_IDB xmlns="cdc7663a-08f0-4737-9e8c-148ce897a09c">Spanish</Document_x0020_Language_x0020_IDB>
    <Identifier xmlns="cdc7663a-08f0-4737-9e8c-148ce897a09c" xsi:nil="true"/>
    <Access_x0020_to_x0020_Information_x00a0_Policy xmlns="cdc7663a-08f0-4737-9e8c-148ce897a09c">Public</Access_x0020_to_x0020_Information_x00a0_Policy>
    <b26cdb1da78c4bb4b1c1bac2f6ac5911 xmlns="cdc7663a-08f0-4737-9e8c-148ce897a0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TC Abstract</TermName>
          <TermId xmlns="http://schemas.microsoft.com/office/infopath/2007/PartnerControls">7d12d2c9-3b07-4a95-a4b4-99c2881b0472</TermId>
        </TermInfo>
      </Terms>
    </b26cdb1da78c4bb4b1c1bac2f6ac5911>
    <ic46d7e087fd4a108fb86518ca413cc6 xmlns="cdc7663a-08f0-4737-9e8c-148ce897a09c">
      <Terms xmlns="http://schemas.microsoft.com/office/infopath/2007/PartnerControls"/>
    </ic46d7e087fd4a108fb86518ca413cc6>
    <e46fe2894295491da65140ffd2369f49 xmlns="cdc7663a-08f0-4737-9e8c-148ce897a09c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Preparation, Planning and Design</TermName>
          <TermId xmlns="http://schemas.microsoft.com/office/infopath/2007/PartnerControls">29ca0c72-1fc4-435f-a09c-28585cb5eac9</TermId>
        </TermInfo>
      </Terms>
    </e46fe2894295491da65140ffd2369f49>
    <b2ec7cfb18674cb8803df6b262e8b107 xmlns="cdc7663a-08f0-4737-9e8c-148ce897a09c">
      <Terms xmlns="http://schemas.microsoft.com/office/infopath/2007/PartnerControls"/>
    </b2ec7cfb18674cb8803df6b262e8b107>
    <g511464f9e53401d84b16fa9b379a574 xmlns="cdc7663a-08f0-4737-9e8c-148ce897a09c">
      <Terms xmlns="http://schemas.microsoft.com/office/infopath/2007/PartnerControls"/>
    </g511464f9e53401d84b16fa9b379a574>
    <nddeef1749674d76abdbe4b239a70bc6 xmlns="cdc7663a-08f0-4737-9e8c-148ce897a09c">
      <Terms xmlns="http://schemas.microsoft.com/office/infopath/2007/PartnerControls"/>
    </nddeef1749674d76abdbe4b239a70bc6>
    <Abstract xmlns="cdc7663a-08f0-4737-9e8c-148ce897a09c" xsi:nil="true"/>
    <Editor1 xmlns="cdc7663a-08f0-4737-9e8c-148ce897a09c" xsi:nil="true"/>
    <Disclosure_x0020_Activity xmlns="cdc7663a-08f0-4737-9e8c-148ce897a09c"> TC Abstract</Disclosure_x0020_Activity>
    <Region xmlns="cdc7663a-08f0-4737-9e8c-148ce897a09c" xsi:nil="true"/>
    <_dlc_DocId xmlns="cdc7663a-08f0-4737-9e8c-148ce897a09c">EZSHARE-1126666611-261</_dlc_DocId>
    <Publication_x0020_Type xmlns="cdc7663a-08f0-4737-9e8c-148ce897a09c" xsi:nil="true"/>
    <Issue_x0020_Date xmlns="cdc7663a-08f0-4737-9e8c-148ce897a09c" xsi:nil="true"/>
    <Webtopic xmlns="cdc7663a-08f0-4737-9e8c-148ce897a09c">Education</Webtopic>
    <Publishing_x0020_House xmlns="cdc7663a-08f0-4737-9e8c-148ce897a09c" xsi:nil="true"/>
    <Disclosed xmlns="cdc7663a-08f0-4737-9e8c-148ce897a09c">true</Disclosed>
    <KP_x0020_Topics xmlns="cdc7663a-08f0-4737-9e8c-148ce897a09c" xsi:nil="true"/>
    <_dlc_DocIdUrl xmlns="cdc7663a-08f0-4737-9e8c-148ce897a09c">
      <Url>https://idbg.sharepoint.com/teams/EZ-RG-TCP/RG-T2011/_layouts/15/DocIdRedir.aspx?ID=EZSHARE-1126666611-261</Url>
      <Description>EZSHARE-1126666611-261</Description>
    </_dlc_DocIdUrl>
    <Related_x0020_SisCor_x0020_Number xmlns="cdc7663a-08f0-4737-9e8c-148ce897a09c" xsi:nil="true"/>
  </documentManagement>
</p:properties>
</file>

<file path=customXml/item3.xml><?xml version="1.0" encoding="utf-8"?>
<?mso-contentType ?>
<SharedContentType xmlns="Microsoft.SharePoint.Taxonomy.ContentTypeSync" SourceId="ae61f9b1-e23d-4f49-b3d7-56b991556c4b" ContentTypeId="0x0101001A458A224826124E8B45B1D613300CFC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ez-Disclosure Operations" ma:contentTypeID="0x0101001A458A224826124E8B45B1D613300CFC00D959D877F783184FB7B27F5DE603ABF2" ma:contentTypeVersion="2086" ma:contentTypeDescription="A content type to manage public (operations) IDB documents" ma:contentTypeScope="" ma:versionID="e7bdbe6f7c094b77e9a11e467b89e616">
  <xsd:schema xmlns:xsd="http://www.w3.org/2001/XMLSchema" xmlns:xs="http://www.w3.org/2001/XMLSchema" xmlns:p="http://schemas.microsoft.com/office/2006/metadata/properties" xmlns:ns2="cdc7663a-08f0-4737-9e8c-148ce897a09c" targetNamespace="http://schemas.microsoft.com/office/2006/metadata/properties" ma:root="true" ma:fieldsID="46be6d8e5412924b7818a1480b6227e2" ns2:_="">
    <xsd:import namespace="cdc7663a-08f0-4737-9e8c-148ce897a09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e46fe2894295491da65140ffd2369f49" minOccurs="0"/>
                <xsd:element ref="ns2:TaxCatchAll" minOccurs="0"/>
                <xsd:element ref="ns2:TaxCatchAllLabel" minOccurs="0"/>
                <xsd:element ref="ns2:Access_x0020_to_x0020_Information_x00a0_Policy"/>
                <xsd:element ref="ns2:b26cdb1da78c4bb4b1c1bac2f6ac5911" minOccurs="0"/>
                <xsd:element ref="ns2:Project_x0020_Number"/>
                <xsd:element ref="ns2:Webtopic" minOccurs="0"/>
                <xsd:element ref="ns2:Approval_x0020_Number" minOccurs="0"/>
                <xsd:element ref="ns2:Disclosure_x0020_Activity"/>
                <xsd:element ref="ns2:Document_x0020_Author" minOccurs="0"/>
                <xsd:element ref="ns2:Other_x0020_Author" minOccurs="0"/>
                <xsd:element ref="ns2:g511464f9e53401d84b16fa9b379a574" minOccurs="0"/>
                <xsd:element ref="ns2:nddeef1749674d76abdbe4b239a70bc6" minOccurs="0"/>
                <xsd:element ref="ns2:b2ec7cfb18674cb8803df6b262e8b107" minOccurs="0"/>
                <xsd:element ref="ns2:Document_x0020_Language_x0020_IDB"/>
                <xsd:element ref="ns2:Division_x0020_or_x0020_Unit"/>
                <xsd:element ref="ns2:Identifier" minOccurs="0"/>
                <xsd:element ref="ns2:Fiscal_x0020_Year_x0020_IDB" minOccurs="0"/>
                <xsd:element ref="ns2:ic46d7e087fd4a108fb86518ca413cc6" minOccurs="0"/>
                <xsd:element ref="ns2:Operation_x0020_Type" minOccurs="0"/>
                <xsd:element ref="ns2:Package_x0020_Code" minOccurs="0"/>
                <xsd:element ref="ns2:Phase" minOccurs="0"/>
                <xsd:element ref="ns2:Business_x0020_Area" minOccurs="0"/>
                <xsd:element ref="ns2:Key_x0020_Document" minOccurs="0"/>
                <xsd:element ref="ns2:Project_x0020_Document_x0020_Type" minOccurs="0"/>
                <xsd:element ref="ns2:Abstract" minOccurs="0"/>
                <xsd:element ref="ns2:Migration_x0020_Info" minOccurs="0"/>
                <xsd:element ref="ns2:SISCOR_x0020_Number" minOccurs="0"/>
                <xsd:element ref="ns2:IDBDocs_x0020_Number" minOccurs="0"/>
                <xsd:element ref="ns2:Editor1" minOccurs="0"/>
                <xsd:element ref="ns2:Issue_x0020_Date" minOccurs="0"/>
                <xsd:element ref="ns2:Publishing_x0020_House" minOccurs="0"/>
                <xsd:element ref="ns2:KP_x0020_Topics" minOccurs="0"/>
                <xsd:element ref="ns2:Region" minOccurs="0"/>
                <xsd:element ref="ns2:Publication_x0020_Type" minOccurs="0"/>
                <xsd:element ref="ns2:Disclosed" minOccurs="0"/>
                <xsd:element ref="ns2:Record_x0020_Number" minOccurs="0"/>
                <xsd:element ref="ns2:Related_x0020_SisCor_x0020_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c7663a-08f0-4737-9e8c-148ce897a09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e46fe2894295491da65140ffd2369f49" ma:index="11" ma:taxonomy="true" ma:internalName="e46fe2894295491da65140ffd2369f49" ma:taxonomyFieldName="Function_x0020_Operations_x0020_IDB" ma:displayName="Function Operations IDB" ma:readOnly="false" ma:default="" ma:fieldId="{e46fe289-4295-491d-a651-40ffd2369f49}" ma:sspId="ae61f9b1-e23d-4f49-b3d7-56b991556c4b" ma:termSetId="90662247-c2d7-4c02-8f80-a99fdf3aec7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2" nillable="true" ma:displayName="Taxonomy Catch All Column" ma:hidden="true" ma:list="{a21e8572-655e-4c0d-bfdb-c52ee7bb5839}" ma:internalName="TaxCatchAll" ma:showField="CatchAllData" ma:web="0ae48fe9-e043-4151-95b7-4d4bdf090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hidden="true" ma:list="{a21e8572-655e-4c0d-bfdb-c52ee7bb5839}" ma:internalName="TaxCatchAllLabel" ma:readOnly="true" ma:showField="CatchAllDataLabel" ma:web="0ae48fe9-e043-4151-95b7-4d4bdf090f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ccess_x0020_to_x0020_Information_x00a0_Policy" ma:index="15" ma:displayName="Access to Information Policy" ma:default="Confidential" ma:format="Dropdown" ma:internalName="Access_x0020_to_x0020_Information_x00A0_Policy">
      <xsd:simpleType>
        <xsd:restriction base="dms:Choice">
          <xsd:enumeration value="Confidential"/>
          <xsd:enumeration value="Disclosed Over Time - 5 years"/>
          <xsd:enumeration value="Disclosed Over Time - 10 years"/>
          <xsd:enumeration value="Disclosed Over Time - 20 years"/>
          <xsd:enumeration value="Public"/>
          <xsd:enumeration value="Public - Simultaneous Disclosure"/>
        </xsd:restriction>
      </xsd:simpleType>
    </xsd:element>
    <xsd:element name="b26cdb1da78c4bb4b1c1bac2f6ac5911" ma:index="16" nillable="true" ma:taxonomy="true" ma:internalName="b26cdb1da78c4bb4b1c1bac2f6ac5911" ma:taxonomyFieldName="Series_x0020_Operations_x0020_IDB" ma:displayName="Series Operations IDB" ma:default="" ma:fieldId="{b26cdb1d-a78c-4bb4-b1c1-bac2f6ac5911}" ma:sspId="ae61f9b1-e23d-4f49-b3d7-56b991556c4b" ma:termSetId="aa8fb583-e935-416d-8a2e-4b97a8eb06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18" ma:displayName="Project Number" ma:default="RG-T2011" ma:internalName="Project_x0020_Number" ma:readOnly="false">
      <xsd:simpleType>
        <xsd:restriction base="dms:Text">
          <xsd:maxLength value="255"/>
        </xsd:restriction>
      </xsd:simpleType>
    </xsd:element>
    <xsd:element name="Webtopic" ma:index="19" nillable="true" ma:displayName="Webtopic" ma:internalName="Webtopic">
      <xsd:simpleType>
        <xsd:restriction base="dms:Text">
          <xsd:maxLength value="255"/>
        </xsd:restriction>
      </xsd:simpleType>
    </xsd:element>
    <xsd:element name="Approval_x0020_Number" ma:index="20" nillable="true" ma:displayName="Approval Number" ma:internalName="Approval_x0020_Number">
      <xsd:simpleType>
        <xsd:restriction base="dms:Text">
          <xsd:maxLength value="255"/>
        </xsd:restriction>
      </xsd:simpleType>
    </xsd:element>
    <xsd:element name="Disclosure_x0020_Activity" ma:index="21" ma:displayName="Disclosure Activity" ma:internalName="Disclosure_x0020_Activity" ma:readOnly="false">
      <xsd:simpleType>
        <xsd:restriction base="dms:Text">
          <xsd:maxLength value="255"/>
        </xsd:restriction>
      </xsd:simpleType>
    </xsd:element>
    <xsd:element name="Document_x0020_Author" ma:index="22" nillable="true" ma:displayName="Document Author" ma:internalName="Document_x0020_Author">
      <xsd:simpleType>
        <xsd:restriction base="dms:Text">
          <xsd:maxLength value="255"/>
        </xsd:restriction>
      </xsd:simpleType>
    </xsd:element>
    <xsd:element name="Other_x0020_Author" ma:index="23" nillable="true" ma:displayName="Other Author" ma:internalName="Other_x0020_Author">
      <xsd:simpleType>
        <xsd:restriction base="dms:Text">
          <xsd:maxLength value="255"/>
        </xsd:restriction>
      </xsd:simpleType>
    </xsd:element>
    <xsd:element name="g511464f9e53401d84b16fa9b379a574" ma:index="24" nillable="true" ma:taxonomy="true" ma:internalName="g511464f9e53401d84b16fa9b379a574" ma:taxonomyFieldName="Fund_x0020_IDB" ma:displayName="Fund IDB" ma:default="" ma:fieldId="{0511464f-9e53-401d-84b1-6fa9b379a574}" ma:taxonomyMulti="true" ma:sspId="ae61f9b1-e23d-4f49-b3d7-56b991556c4b" ma:termSetId="69abb71a-f64f-4893-ac0e-66eb1be268a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ddeef1749674d76abdbe4b239a70bc6" ma:index="26" nillable="true" ma:taxonomy="true" ma:internalName="nddeef1749674d76abdbe4b239a70bc6" ma:taxonomyFieldName="Sector_x0020_IDB" ma:displayName="Sector IDB" ma:default="" ma:fieldId="{7ddeef17-4967-4d76-abdb-e4b239a70bc6}" ma:taxonomyMulti="true" ma:sspId="ae61f9b1-e23d-4f49-b3d7-56b991556c4b" ma:termSetId="12408410-0417-4253-a5ed-d52c55de15d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b2ec7cfb18674cb8803df6b262e8b107" ma:index="28" nillable="true" ma:taxonomy="true" ma:internalName="b2ec7cfb18674cb8803df6b262e8b107" ma:taxonomyFieldName="Sub_x002d_Sector" ma:displayName="Sub-Sector" ma:default="" ma:fieldId="{b2ec7cfb-1867-4cb8-803d-f6b262e8b107}" ma:taxonomyMulti="true" ma:sspId="ae61f9b1-e23d-4f49-b3d7-56b991556c4b" ma:termSetId="73c9b9c8-b29b-461e-b5a6-c7e93795fb0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_x0020_Language_x0020_IDB" ma:index="30" ma:displayName="Document Language IDB" ma:format="Dropdown" ma:internalName="Document_x0020_Language_x0020_IDB" ma:readOnly="false">
      <xsd:simpleType>
        <xsd:restriction base="dms:Choice">
          <xsd:enumeration value="English"/>
          <xsd:enumeration value="French"/>
          <xsd:enumeration value="Italian"/>
          <xsd:enumeration value="Japanese"/>
          <xsd:enumeration value="Korean"/>
          <xsd:enumeration value="Other"/>
          <xsd:enumeration value="Portuguese"/>
          <xsd:enumeration value="Spanish"/>
        </xsd:restriction>
      </xsd:simpleType>
    </xsd:element>
    <xsd:element name="Division_x0020_or_x0020_Unit" ma:index="31" ma:displayName="Division or Unit" ma:internalName="Division_x0020_or_x0020_Unit" ma:readOnly="false">
      <xsd:simpleType>
        <xsd:restriction base="dms:Text">
          <xsd:maxLength value="255"/>
        </xsd:restriction>
      </xsd:simpleType>
    </xsd:element>
    <xsd:element name="Identifier" ma:index="32" nillable="true" ma:displayName="Identifier" ma:internalName="Identifier">
      <xsd:simpleType>
        <xsd:restriction base="dms:Text">
          <xsd:maxLength value="255"/>
        </xsd:restriction>
      </xsd:simpleType>
    </xsd:element>
    <xsd:element name="Fiscal_x0020_Year_x0020_IDB" ma:index="33" nillable="true" ma:displayName="Fiscal Year IDB" ma:internalName="Fiscal_x0020_Year_x0020_IDB">
      <xsd:simpleType>
        <xsd:restriction base="dms:Text">
          <xsd:maxLength value="255"/>
        </xsd:restriction>
      </xsd:simpleType>
    </xsd:element>
    <xsd:element name="ic46d7e087fd4a108fb86518ca413cc6" ma:index="34" nillable="true" ma:taxonomy="true" ma:internalName="ic46d7e087fd4a108fb86518ca413cc6" ma:taxonomyFieldName="Country" ma:displayName="Country" ma:default="" ma:fieldId="{2c46d7e0-87fd-4a10-8fb8-6518ca413cc6}" ma:taxonomyMulti="true" ma:sspId="ae61f9b1-e23d-4f49-b3d7-56b991556c4b" ma:termSetId="e1cf2cf4-6e0f-476b-b38c-a4927f870e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peration_x0020_Type" ma:index="36" nillable="true" ma:displayName="Operation Type" ma:internalName="Operation_x0020_Type">
      <xsd:simpleType>
        <xsd:restriction base="dms:Text">
          <xsd:maxLength value="255"/>
        </xsd:restriction>
      </xsd:simpleType>
    </xsd:element>
    <xsd:element name="Package_x0020_Code" ma:index="37" nillable="true" ma:displayName="Package Code" ma:internalName="Package_x0020_Code">
      <xsd:simpleType>
        <xsd:restriction base="dms:Text">
          <xsd:maxLength value="255"/>
        </xsd:restriction>
      </xsd:simpleType>
    </xsd:element>
    <xsd:element name="Phase" ma:index="38" nillable="true" ma:displayName="Phase" ma:internalName="Phase">
      <xsd:simpleType>
        <xsd:restriction base="dms:Text">
          <xsd:maxLength value="255"/>
        </xsd:restriction>
      </xsd:simpleType>
    </xsd:element>
    <xsd:element name="Business_x0020_Area" ma:index="39" nillable="true" ma:displayName="Business Area" ma:internalName="Business_x0020_Area">
      <xsd:simpleType>
        <xsd:restriction base="dms:Text">
          <xsd:maxLength value="255"/>
        </xsd:restriction>
      </xsd:simpleType>
    </xsd:element>
    <xsd:element name="Key_x0020_Document" ma:index="40" nillable="true" ma:displayName="Key Document" ma:default="0" ma:internalName="Key_x0020_Document">
      <xsd:simpleType>
        <xsd:restriction base="dms:Boolean"/>
      </xsd:simpleType>
    </xsd:element>
    <xsd:element name="Project_x0020_Document_x0020_Type" ma:index="41" nillable="true" ma:displayName="Project Document Type" ma:internalName="Project_x0020_Document_x0020_Type">
      <xsd:simpleType>
        <xsd:restriction base="dms:Text">
          <xsd:maxLength value="255"/>
        </xsd:restriction>
      </xsd:simpleType>
    </xsd:element>
    <xsd:element name="Abstract" ma:index="42" nillable="true" ma:displayName="Abstract" ma:internalName="Abstract">
      <xsd:simpleType>
        <xsd:restriction base="dms:Note"/>
      </xsd:simpleType>
    </xsd:element>
    <xsd:element name="Migration_x0020_Info" ma:index="43" nillable="true" ma:displayName="Migration Info" ma:internalName="Migration_x0020_Info">
      <xsd:simpleType>
        <xsd:restriction base="dms:Note"/>
      </xsd:simpleType>
    </xsd:element>
    <xsd:element name="SISCOR_x0020_Number" ma:index="44" nillable="true" ma:displayName="SISCOR Number" ma:internalName="SISCOR_x0020_Number">
      <xsd:simpleType>
        <xsd:restriction base="dms:Text">
          <xsd:maxLength value="255"/>
        </xsd:restriction>
      </xsd:simpleType>
    </xsd:element>
    <xsd:element name="IDBDocs_x0020_Number" ma:index="45" nillable="true" ma:displayName="IDBDocs Number" ma:internalName="IDBDocs_x0020_Number">
      <xsd:simpleType>
        <xsd:restriction base="dms:Text">
          <xsd:maxLength value="255"/>
        </xsd:restriction>
      </xsd:simpleType>
    </xsd:element>
    <xsd:element name="Editor1" ma:index="46" nillable="true" ma:displayName="Editor" ma:internalName="Editor1">
      <xsd:simpleType>
        <xsd:restriction base="dms:Text">
          <xsd:maxLength value="255"/>
        </xsd:restriction>
      </xsd:simpleType>
    </xsd:element>
    <xsd:element name="Issue_x0020_Date" ma:index="47" nillable="true" ma:displayName="Issue Date" ma:format="DateOnly" ma:internalName="Issue_x0020_Date">
      <xsd:simpleType>
        <xsd:restriction base="dms:DateTime"/>
      </xsd:simpleType>
    </xsd:element>
    <xsd:element name="Publishing_x0020_House" ma:index="48" nillable="true" ma:displayName="Publishing House" ma:internalName="Publishing_x0020_House">
      <xsd:simpleType>
        <xsd:restriction base="dms:Text">
          <xsd:maxLength value="255"/>
        </xsd:restriction>
      </xsd:simpleType>
    </xsd:element>
    <xsd:element name="KP_x0020_Topics" ma:index="49" nillable="true" ma:displayName="KP Topics" ma:internalName="KP_x0020_Topics">
      <xsd:simpleType>
        <xsd:restriction base="dms:Text">
          <xsd:maxLength value="255"/>
        </xsd:restriction>
      </xsd:simpleType>
    </xsd:element>
    <xsd:element name="Region" ma:index="50" nillable="true" ma:displayName="Region" ma:internalName="Region">
      <xsd:simpleType>
        <xsd:restriction base="dms:Text">
          <xsd:maxLength value="255"/>
        </xsd:restriction>
      </xsd:simpleType>
    </xsd:element>
    <xsd:element name="Publication_x0020_Type" ma:index="51" nillable="true" ma:displayName="Publication Type" ma:internalName="Publication_x0020_Type">
      <xsd:simpleType>
        <xsd:restriction base="dms:Text">
          <xsd:maxLength value="255"/>
        </xsd:restriction>
      </xsd:simpleType>
    </xsd:element>
    <xsd:element name="Disclosed" ma:index="52" nillable="true" ma:displayName="Disclosed" ma:default="0" ma:internalName="Disclosed">
      <xsd:simpleType>
        <xsd:restriction base="dms:Boolean"/>
      </xsd:simpleType>
    </xsd:element>
    <xsd:element name="Record_x0020_Number" ma:index="53" nillable="true" ma:displayName="Record Number" ma:internalName="Record_x0020_Number">
      <xsd:simpleType>
        <xsd:restriction base="dms:Text">
          <xsd:maxLength value="255"/>
        </xsd:restriction>
      </xsd:simpleType>
    </xsd:element>
    <xsd:element name="Related_x0020_SisCor_x0020_Number" ma:index="54" nillable="true" ma:displayName="Related SisCor Number" ma:internalName="Related_x0020_SisCor_x0020_Numbe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FormUrls xmlns="http://schemas.microsoft.com/sharepoint/v3/contenttype/forms/url">
  <Display>_catalogs/masterpage/ECMForms/DisclosureOperationsCT/View.aspx</Display>
  <Edit>_catalogs/masterpage/ECMForms/DisclosureOperationsCT/Edit.aspx</Edit>
</FormUrls>
</file>

<file path=customXml/itemProps1.xml><?xml version="1.0" encoding="utf-8"?>
<ds:datastoreItem xmlns:ds="http://schemas.openxmlformats.org/officeDocument/2006/customXml" ds:itemID="{4858C7F2-1C1D-4A9F-AFE6-F6CDC1548005}"/>
</file>

<file path=customXml/itemProps2.xml><?xml version="1.0" encoding="utf-8"?>
<ds:datastoreItem xmlns:ds="http://schemas.openxmlformats.org/officeDocument/2006/customXml" ds:itemID="{4567E481-F588-46F2-8894-D4A45EB3D7C2}"/>
</file>

<file path=customXml/itemProps3.xml><?xml version="1.0" encoding="utf-8"?>
<ds:datastoreItem xmlns:ds="http://schemas.openxmlformats.org/officeDocument/2006/customXml" ds:itemID="{33BD6A43-2A22-48BE-9B38-679891B1F41A}"/>
</file>

<file path=customXml/itemProps4.xml><?xml version="1.0" encoding="utf-8"?>
<ds:datastoreItem xmlns:ds="http://schemas.openxmlformats.org/officeDocument/2006/customXml" ds:itemID="{480EFB40-A8D4-403F-84A6-69764B7EB777}"/>
</file>

<file path=customXml/itemProps5.xml><?xml version="1.0" encoding="utf-8"?>
<ds:datastoreItem xmlns:ds="http://schemas.openxmlformats.org/officeDocument/2006/customXml" ds:itemID="{0876B807-6BC1-4B5B-AD71-241DB9DACB26}"/>
</file>

<file path=customXml/itemProps6.xml><?xml version="1.0" encoding="utf-8"?>
<ds:datastoreItem xmlns:ds="http://schemas.openxmlformats.org/officeDocument/2006/customXml" ds:itemID="{33A3582E-38FB-4952-A826-71E2A44372E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1594</Words>
  <Application>Microsoft Office PowerPoint</Application>
  <PresentationFormat>On-screen Show (4:3)</PresentationFormat>
  <Paragraphs>181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2b_ Análisis de la auditoría energética y condiciones de confort en escuelas_ Parte 2</dc:title>
  <dc:creator>Carlos Gargiulo</dc:creator>
  <cp:lastModifiedBy>IADB</cp:lastModifiedBy>
  <cp:revision>1</cp:revision>
  <dcterms:created xsi:type="dcterms:W3CDTF">2014-05-06T18:14:14Z</dcterms:created>
  <dcterms:modified xsi:type="dcterms:W3CDTF">2015-09-23T20:08:24Z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0x0101001A458A224826124E8B45B1D613300CFC00D959D877F783184FB7B27F5DE603ABF2</vt:lpwstr>
  </property>
  <property fmtid="{D5CDD505-2E9C-101B-9397-08002B2CF9AE}" pid="3" name="TaxKeyword">
    <vt:lpwstr/>
  </property>
  <property fmtid="{D5CDD505-2E9C-101B-9397-08002B2CF9AE}" pid="4" name="Sub_x002d_Sector">
    <vt:lpwstr/>
  </property>
  <property fmtid="{D5CDD505-2E9C-101B-9397-08002B2CF9AE}" pid="5" name="TaxKeywordTaxHTField">
    <vt:lpwstr/>
  </property>
  <property fmtid="{D5CDD505-2E9C-101B-9397-08002B2CF9AE}" pid="6" name="Series Operations IDB">
    <vt:lpwstr>43;#TC Abstract|7d12d2c9-3b07-4a95-a4b4-99c2881b0472</vt:lpwstr>
  </property>
  <property fmtid="{D5CDD505-2E9C-101B-9397-08002B2CF9AE}" pid="8" name="Country">
    <vt:lpwstr/>
  </property>
  <property fmtid="{D5CDD505-2E9C-101B-9397-08002B2CF9AE}" pid="9" name="Fund IDB">
    <vt:lpwstr/>
  </property>
  <property fmtid="{D5CDD505-2E9C-101B-9397-08002B2CF9AE}" pid="10" name="Series_x0020_Operations_x0020_IDB">
    <vt:lpwstr>43;#TC Abstract|7d12d2c9-3b07-4a95-a4b4-99c2881b0472</vt:lpwstr>
  </property>
  <property fmtid="{D5CDD505-2E9C-101B-9397-08002B2CF9AE}" pid="13" name="Sector IDB">
    <vt:lpwstr/>
  </property>
  <property fmtid="{D5CDD505-2E9C-101B-9397-08002B2CF9AE}" pid="14" name="Function Operations IDB">
    <vt:lpwstr>1;#Project Preparation, Planning and Design|29ca0c72-1fc4-435f-a09c-28585cb5eac9</vt:lpwstr>
  </property>
  <property fmtid="{D5CDD505-2E9C-101B-9397-08002B2CF9AE}" pid="15" name="Sub-Sector">
    <vt:lpwstr/>
  </property>
  <property fmtid="{D5CDD505-2E9C-101B-9397-08002B2CF9AE}" pid="16" name="Order">
    <vt:r8>26100</vt:r8>
  </property>
  <property fmtid="{D5CDD505-2E9C-101B-9397-08002B2CF9AE}" pid="17" name="ATI Undisclose Document Workflow">
    <vt:lpwstr/>
  </property>
  <property fmtid="{D5CDD505-2E9C-101B-9397-08002B2CF9AE}" pid="18" name="ATI Disclose Document Workflow v5">
    <vt:lpwstr/>
  </property>
  <property fmtid="{D5CDD505-2E9C-101B-9397-08002B2CF9AE}" pid="19" name="_dlc_DocIdItemGuid">
    <vt:lpwstr>2ae28fac-3a7d-4548-a6a1-943ee7a8115e</vt:lpwstr>
  </property>
</Properties>
</file>