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4" r:id="rId2"/>
    <p:sldId id="256" r:id="rId3"/>
    <p:sldId id="258" r:id="rId4"/>
    <p:sldId id="257" r:id="rId5"/>
    <p:sldId id="259" r:id="rId6"/>
    <p:sldId id="275" r:id="rId7"/>
    <p:sldId id="261" r:id="rId8"/>
    <p:sldId id="262" r:id="rId9"/>
    <p:sldId id="263" r:id="rId10"/>
    <p:sldId id="276" r:id="rId11"/>
    <p:sldId id="277" r:id="rId12"/>
    <p:sldId id="279" r:id="rId13"/>
    <p:sldId id="278" r:id="rId14"/>
    <p:sldId id="264" r:id="rId15"/>
    <p:sldId id="265" r:id="rId16"/>
    <p:sldId id="280" r:id="rId17"/>
    <p:sldId id="281" r:id="rId18"/>
    <p:sldId id="282" r:id="rId19"/>
    <p:sldId id="283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6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40" Type="http://schemas.openxmlformats.org/officeDocument/2006/relationships/customXml" Target="../customXml/item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430B-8246-4E3E-9343-4585EE5032D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D92CC-3917-4594-BC07-EBB60DEAB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2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00FE-A960-4603-AF77-02ED9BD7106D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5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1CF6-4651-4BA2-AA2D-567A27A23611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7D-B166-4E5D-BC97-7F0E88B8CD71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3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1CCE-D873-494B-9D8A-230916364AAE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3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F350-7C19-4DBF-BDF5-52841AD355D4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A780-F17D-475B-9B84-DEF7B20A973B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6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654C-B152-4987-B3D4-0C080DFAE096}" type="datetime1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0E36-61F9-4708-BF7B-A3E65D075713}" type="datetime1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6157-D76E-4FAA-ACF1-AC59E41DFAA6}" type="datetime1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9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D21-8609-4D32-87C1-6B9AEADF5F8B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10FE-F086-4817-A6A7-B1E4B9199686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9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972FD-5596-41EB-89E0-C677EE339DAC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6307.667B93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-nc-nd/3.0/igo/legalcod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075" name="Picture 3" descr="cid:image001.png@01D06307.667B938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2276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131888" y="2743200"/>
            <a:ext cx="6869112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MX" altLang="en-US" sz="1200">
                <a:latin typeface="Arial" charset="0"/>
                <a:ea typeface="Times New Roman" pitchFamily="18" charset="0"/>
              </a:rPr>
              <a:t>Copyright © 2015 Banco Interamericano de Desarrollo. Esta obra está bajo una licencia Creative Commons IGO 3.0 </a:t>
            </a:r>
            <a:r>
              <a:rPr lang="es-MX" altLang="en-US" sz="1200" b="1">
                <a:latin typeface="Arial" charset="0"/>
                <a:ea typeface="Times New Roman" pitchFamily="18" charset="0"/>
              </a:rPr>
              <a:t> 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Reconocimiento-No Comercial-Sin Obra Derivada (CC-IGO BY-NC-ND 3.0 IGO) (</a:t>
            </a:r>
            <a:r>
              <a:rPr lang="es-MX" altLang="en-US" sz="1200">
                <a:solidFill>
                  <a:srgbClr val="1170CF"/>
                </a:solidFill>
                <a:latin typeface="Arial" charset="0"/>
                <a:ea typeface="Times New Roman" pitchFamily="18" charset="0"/>
                <a:hlinkClick r:id="rId4"/>
              </a:rPr>
              <a:t>http://creativecommons.org/licenses/by-nc-nd/3.0/igo/legalcode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)</a:t>
            </a:r>
            <a:r>
              <a:rPr lang="es-MX" altLang="en-US" sz="1200">
                <a:solidFill>
                  <a:srgbClr val="414141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y puede ser reproducida para cualquier uso no-comercial otorgando crédito al BID.  No se permiten obras derivadas. </a:t>
            </a:r>
          </a:p>
          <a:p>
            <a:pPr algn="just"/>
            <a:endParaRPr lang="en-US" altLang="en-US" sz="1200">
              <a:latin typeface="Arial" charset="0"/>
              <a:ea typeface="Times New Roman" pitchFamily="18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ea typeface="Times New Roman" pitchFamily="18" charset="0"/>
              </a:rPr>
              <a:t>Cualquier disputa relacionada con el uso de las obras del BID que no pueda resolverse amistosamente se someterá a arbitraje de conformidad con las reglas de la CNUDMI. El uso del nombre del BID para cualquier fin que no sea para la atribución y el uso del logotipo del BID, estará sujeta a un acuerdo de licencia por separado y no está autorizado como parte de esta licencia CC-IGO. 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Notar que el enlace URL incluye términos y condicionales adicionales de esta licencia.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Las opiniones expresadas en esta publicación son de los autores y no necesariamente reflejan el punto de vista del Banco Interamericano de Desarrollo, de su Directorio Ejecutivo ni de los países que representa.</a:t>
            </a:r>
            <a:endParaRPr lang="es-MX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346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762000"/>
            <a:ext cx="5067300" cy="5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666690"/>
            <a:ext cx="2971800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Y" sz="2000" dirty="0" smtClean="0"/>
              <a:t>Haga la pregunta (8.03) para todos los cultivos primero.</a:t>
            </a:r>
          </a:p>
          <a:p>
            <a:endParaRPr lang="es-PY" sz="2000" dirty="0"/>
          </a:p>
          <a:p>
            <a:r>
              <a:rPr lang="es-PY" sz="2000" dirty="0" smtClean="0"/>
              <a:t>Una vez que termine con la lista, formule las preguntas (8.04) – (8.07) para aquellos cultivos que fueron  cosechados</a:t>
            </a:r>
            <a:endParaRPr lang="es-ES" sz="2000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019800" y="3657600"/>
            <a:ext cx="0" cy="1676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44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762000"/>
            <a:ext cx="5067300" cy="5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00" y="685800"/>
            <a:ext cx="38481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Usted</a:t>
            </a:r>
            <a:r>
              <a:rPr lang="es-ES" dirty="0" smtClean="0"/>
              <a:t>:</a:t>
            </a:r>
          </a:p>
          <a:p>
            <a:r>
              <a:rPr lang="es-ES" u="sng" dirty="0" smtClean="0"/>
              <a:t>Línea 1:</a:t>
            </a:r>
          </a:p>
          <a:p>
            <a:r>
              <a:rPr lang="es-ES" dirty="0" smtClean="0"/>
              <a:t>¿</a:t>
            </a:r>
            <a:r>
              <a:rPr lang="es-ES" dirty="0"/>
              <a:t>Durante los últimos 12 meses, han cosechado </a:t>
            </a:r>
            <a:r>
              <a:rPr lang="es-ES" b="1" dirty="0" err="1" smtClean="0">
                <a:solidFill>
                  <a:srgbClr val="C00000"/>
                </a:solidFill>
              </a:rPr>
              <a:t>Maiz</a:t>
            </a:r>
            <a:r>
              <a:rPr lang="es-ES" dirty="0"/>
              <a:t>?</a:t>
            </a:r>
            <a:endParaRPr lang="es-CL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1905000"/>
            <a:ext cx="38481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Entrevistado</a:t>
            </a:r>
            <a:r>
              <a:rPr lang="es-ES" dirty="0" smtClean="0"/>
              <a:t>:</a:t>
            </a:r>
          </a:p>
          <a:p>
            <a:r>
              <a:rPr lang="es-ES" dirty="0" smtClean="0"/>
              <a:t>	No</a:t>
            </a:r>
            <a:endParaRPr lang="es-CL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2438400"/>
            <a:ext cx="38481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Usted</a:t>
            </a:r>
            <a:r>
              <a:rPr lang="es-ES" dirty="0" smtClean="0"/>
              <a:t>:</a:t>
            </a:r>
          </a:p>
          <a:p>
            <a:r>
              <a:rPr lang="es-ES" u="sng" dirty="0" smtClean="0"/>
              <a:t>Línea 2:</a:t>
            </a:r>
          </a:p>
          <a:p>
            <a:r>
              <a:rPr lang="es-ES" dirty="0" smtClean="0"/>
              <a:t>¿</a:t>
            </a:r>
            <a:r>
              <a:rPr lang="es-ES" dirty="0"/>
              <a:t>Durante los últimos 12 meses, han cosechado </a:t>
            </a:r>
            <a:r>
              <a:rPr lang="es-ES" b="1" dirty="0" smtClean="0">
                <a:solidFill>
                  <a:srgbClr val="C00000"/>
                </a:solidFill>
              </a:rPr>
              <a:t>Trigo</a:t>
            </a:r>
            <a:r>
              <a:rPr lang="es-ES" dirty="0" smtClean="0"/>
              <a:t>?</a:t>
            </a:r>
            <a:endParaRPr lang="es-CL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657600"/>
            <a:ext cx="38481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Entrevistado</a:t>
            </a:r>
            <a:r>
              <a:rPr lang="es-ES" dirty="0" smtClean="0"/>
              <a:t>:</a:t>
            </a:r>
          </a:p>
          <a:p>
            <a:r>
              <a:rPr lang="es-ES" dirty="0" smtClean="0"/>
              <a:t>	No</a:t>
            </a:r>
            <a:endParaRPr lang="es-CL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3653135"/>
            <a:ext cx="3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957935"/>
            <a:ext cx="3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" y="4154269"/>
            <a:ext cx="38481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Usted</a:t>
            </a:r>
            <a:r>
              <a:rPr lang="es-ES" dirty="0" smtClean="0"/>
              <a:t>:</a:t>
            </a:r>
          </a:p>
          <a:p>
            <a:r>
              <a:rPr lang="es-ES" u="sng" dirty="0" smtClean="0"/>
              <a:t>Línea 3:</a:t>
            </a:r>
          </a:p>
          <a:p>
            <a:r>
              <a:rPr lang="es-ES" dirty="0" smtClean="0"/>
              <a:t>¿</a:t>
            </a:r>
            <a:r>
              <a:rPr lang="es-ES" dirty="0"/>
              <a:t>Durante los últimos 12 meses, han cosechado </a:t>
            </a:r>
            <a:r>
              <a:rPr lang="es-ES" b="1" dirty="0" smtClean="0">
                <a:solidFill>
                  <a:srgbClr val="C00000"/>
                </a:solidFill>
              </a:rPr>
              <a:t>Arroz</a:t>
            </a:r>
            <a:r>
              <a:rPr lang="es-ES" dirty="0" smtClean="0"/>
              <a:t>?</a:t>
            </a:r>
            <a:endParaRPr lang="es-CL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" y="5373469"/>
            <a:ext cx="38481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Entrevistado</a:t>
            </a:r>
            <a:r>
              <a:rPr lang="es-ES" dirty="0" smtClean="0"/>
              <a:t>:</a:t>
            </a:r>
          </a:p>
          <a:p>
            <a:r>
              <a:rPr lang="es-ES" dirty="0" smtClean="0"/>
              <a:t>	No</a:t>
            </a:r>
            <a:endParaRPr lang="es-CL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4206240"/>
            <a:ext cx="3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5232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762000"/>
            <a:ext cx="5067300" cy="5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00" y="685800"/>
            <a:ext cx="38481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Usted</a:t>
            </a:r>
            <a:r>
              <a:rPr lang="es-ES" dirty="0" smtClean="0"/>
              <a:t>:</a:t>
            </a:r>
          </a:p>
          <a:p>
            <a:r>
              <a:rPr lang="es-ES" u="sng" dirty="0" smtClean="0"/>
              <a:t>Línea 4:</a:t>
            </a:r>
          </a:p>
          <a:p>
            <a:r>
              <a:rPr lang="es-ES" dirty="0" smtClean="0"/>
              <a:t>¿</a:t>
            </a:r>
            <a:r>
              <a:rPr lang="es-ES" dirty="0"/>
              <a:t>Durante los últimos 12 meses, han cosechado </a:t>
            </a:r>
            <a:r>
              <a:rPr lang="es-ES" b="1" dirty="0" smtClean="0">
                <a:solidFill>
                  <a:srgbClr val="C00000"/>
                </a:solidFill>
              </a:rPr>
              <a:t>Papa</a:t>
            </a:r>
            <a:r>
              <a:rPr lang="es-ES" dirty="0" smtClean="0"/>
              <a:t>?</a:t>
            </a:r>
            <a:endParaRPr lang="es-CL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1905000"/>
            <a:ext cx="38481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Entrevistado</a:t>
            </a:r>
            <a:r>
              <a:rPr lang="es-ES" dirty="0" smtClean="0"/>
              <a:t>:</a:t>
            </a:r>
          </a:p>
          <a:p>
            <a:r>
              <a:rPr lang="es-ES" dirty="0" smtClean="0"/>
              <a:t>	SI</a:t>
            </a:r>
            <a:endParaRPr lang="es-CL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2438400"/>
            <a:ext cx="38481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Usted</a:t>
            </a:r>
            <a:r>
              <a:rPr lang="es-ES" dirty="0" smtClean="0"/>
              <a:t>:</a:t>
            </a:r>
          </a:p>
          <a:p>
            <a:r>
              <a:rPr lang="es-ES" u="sng" dirty="0" smtClean="0"/>
              <a:t>Línea 5:</a:t>
            </a:r>
          </a:p>
          <a:p>
            <a:r>
              <a:rPr lang="es-ES" dirty="0" smtClean="0"/>
              <a:t>¿</a:t>
            </a:r>
            <a:r>
              <a:rPr lang="es-ES" dirty="0"/>
              <a:t>Durante los últimos 12 meses, han cosechado </a:t>
            </a:r>
            <a:r>
              <a:rPr lang="es-ES" b="1" dirty="0" smtClean="0">
                <a:solidFill>
                  <a:srgbClr val="C00000"/>
                </a:solidFill>
              </a:rPr>
              <a:t>Mandioca</a:t>
            </a:r>
            <a:r>
              <a:rPr lang="es-ES" dirty="0" smtClean="0"/>
              <a:t>?</a:t>
            </a:r>
            <a:endParaRPr lang="es-CL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657600"/>
            <a:ext cx="38481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Entrevistado</a:t>
            </a:r>
            <a:r>
              <a:rPr lang="es-ES" dirty="0" smtClean="0"/>
              <a:t>:</a:t>
            </a:r>
          </a:p>
          <a:p>
            <a:r>
              <a:rPr lang="es-ES" dirty="0" smtClean="0"/>
              <a:t>	SI</a:t>
            </a:r>
            <a:endParaRPr lang="es-CL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3653135"/>
            <a:ext cx="3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957935"/>
            <a:ext cx="3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" y="4154269"/>
            <a:ext cx="38481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Usted</a:t>
            </a:r>
            <a:r>
              <a:rPr lang="es-ES" dirty="0" smtClean="0"/>
              <a:t>:</a:t>
            </a:r>
          </a:p>
          <a:p>
            <a:r>
              <a:rPr lang="es-ES" u="sng" dirty="0" smtClean="0"/>
              <a:t>Línea 6:</a:t>
            </a:r>
          </a:p>
          <a:p>
            <a:r>
              <a:rPr lang="es-ES" dirty="0" smtClean="0"/>
              <a:t>¿</a:t>
            </a:r>
            <a:r>
              <a:rPr lang="es-ES" dirty="0"/>
              <a:t>Durante los últimos 12 meses, han cosechado </a:t>
            </a:r>
            <a:r>
              <a:rPr lang="es-ES" b="1" dirty="0" smtClean="0">
                <a:solidFill>
                  <a:srgbClr val="C00000"/>
                </a:solidFill>
              </a:rPr>
              <a:t>Yuca</a:t>
            </a:r>
            <a:r>
              <a:rPr lang="es-ES" dirty="0" smtClean="0"/>
              <a:t>?</a:t>
            </a:r>
            <a:endParaRPr lang="es-CL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" y="5373469"/>
            <a:ext cx="38481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Entrevistado</a:t>
            </a:r>
            <a:r>
              <a:rPr lang="es-ES" dirty="0" smtClean="0"/>
              <a:t>:</a:t>
            </a:r>
          </a:p>
          <a:p>
            <a:r>
              <a:rPr lang="es-ES" dirty="0" smtClean="0"/>
              <a:t>	No</a:t>
            </a:r>
            <a:endParaRPr lang="es-CL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4206240"/>
            <a:ext cx="3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400" y="4491335"/>
            <a:ext cx="3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1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4796135"/>
            <a:ext cx="3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1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7400" y="5029200"/>
            <a:ext cx="3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67400" y="5329535"/>
            <a:ext cx="3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5634335"/>
            <a:ext cx="3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9882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7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685800"/>
            <a:ext cx="4191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Ahora proceda horizontalmente para los cultivos cosechados:</a:t>
            </a:r>
            <a:endParaRPr lang="es-C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206" y="381000"/>
            <a:ext cx="4272993" cy="604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6172200" y="4343400"/>
            <a:ext cx="304800" cy="228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77000" y="4457700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172200" y="4724400"/>
            <a:ext cx="304800" cy="228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477000" y="4838700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6172200" y="5638800"/>
            <a:ext cx="304800" cy="228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477000" y="5753100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23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  <p:bldP spid="28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6477000" cy="5087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41" y="685800"/>
            <a:ext cx="866495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85799"/>
            <a:ext cx="4162425" cy="484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8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14400"/>
            <a:ext cx="3810000" cy="443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4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0"/>
            <a:ext cx="4110446" cy="478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5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0"/>
            <a:ext cx="5685213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5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2461736"/>
            <a:ext cx="8686800" cy="83099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SECCIÓN </a:t>
            </a:r>
            <a:r>
              <a:rPr lang="es-ES" sz="2400" dirty="0"/>
              <a:t>8</a:t>
            </a:r>
            <a:r>
              <a:rPr lang="es-ES" sz="2400" dirty="0" smtClean="0"/>
              <a:t> </a:t>
            </a:r>
          </a:p>
          <a:p>
            <a:r>
              <a:rPr lang="es-ES" sz="2400" dirty="0" smtClean="0"/>
              <a:t>ACTIVIDADES </a:t>
            </a:r>
            <a:r>
              <a:rPr lang="es-ES" sz="2400" dirty="0"/>
              <a:t>AGROPECUARIAS</a:t>
            </a:r>
            <a:r>
              <a:rPr lang="es-ES" sz="2400" dirty="0" smtClean="0"/>
              <a:t>	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76200"/>
            <a:ext cx="86868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Encuesta de hogares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191000"/>
            <a:ext cx="8610600" cy="64633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RESPONDE LA PERSONA MEJOR INFORMADA SOBRE LAS ACTIVIDADES AGROPECUARIAS DE LOS MIEMBROS DEL HOGAR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3581400"/>
            <a:ext cx="8686800" cy="40011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Aplicable a todos los hogares que tienen agricultor independiente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20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9600"/>
            <a:ext cx="2590800" cy="5610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467600" cy="571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838200"/>
            <a:ext cx="602529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908" y="609601"/>
            <a:ext cx="5490291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666690"/>
            <a:ext cx="2971800" cy="53245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Y" sz="2000" dirty="0" smtClean="0"/>
              <a:t>(8.11)</a:t>
            </a:r>
          </a:p>
          <a:p>
            <a:endParaRPr lang="es-PY" sz="2000" dirty="0"/>
          </a:p>
          <a:p>
            <a:r>
              <a:rPr lang="es-PY" sz="2000" dirty="0" smtClean="0"/>
              <a:t>No es fácil contestar esta pregunta, pero puede ayudar al entrevistado así:</a:t>
            </a:r>
          </a:p>
          <a:p>
            <a:endParaRPr lang="es-PY" sz="2000" dirty="0"/>
          </a:p>
          <a:p>
            <a:r>
              <a:rPr lang="es-PY" sz="2000" dirty="0" smtClean="0"/>
              <a:t>«</a:t>
            </a:r>
            <a:r>
              <a:rPr lang="es-PY" sz="2000" i="1" dirty="0" smtClean="0"/>
              <a:t>Si usted hubiera </a:t>
            </a:r>
            <a:r>
              <a:rPr lang="es-PY" sz="2000" i="1" u="sng" dirty="0" smtClean="0"/>
              <a:t>comprado </a:t>
            </a:r>
            <a:r>
              <a:rPr lang="es-PY" sz="2000" i="1" u="sng" dirty="0"/>
              <a:t>en el </a:t>
            </a:r>
            <a:r>
              <a:rPr lang="es-PY" sz="2000" i="1" u="sng" dirty="0" smtClean="0"/>
              <a:t>mercado</a:t>
            </a:r>
            <a:r>
              <a:rPr lang="es-PY" sz="2000" i="1" dirty="0" smtClean="0"/>
              <a:t> todos los (ANIMALES) que consumieron en el hogar durante los últimos 2 meses, ¿cuánto hubiesen pagado?</a:t>
            </a:r>
            <a:r>
              <a:rPr lang="es-PY" sz="2000" dirty="0" smtClean="0"/>
              <a:t>»</a:t>
            </a:r>
          </a:p>
          <a:p>
            <a:endParaRPr lang="es-ES" sz="2000" dirty="0" smtClean="0"/>
          </a:p>
          <a:p>
            <a:r>
              <a:rPr lang="es-ES" sz="2000" dirty="0" smtClean="0"/>
              <a:t>Los mismo es válido para preguntas que vienen más adelante</a:t>
            </a:r>
          </a:p>
        </p:txBody>
      </p:sp>
    </p:spTree>
    <p:extLst>
      <p:ext uri="{BB962C8B-B14F-4D97-AF65-F5344CB8AC3E}">
        <p14:creationId xmlns:p14="http://schemas.microsoft.com/office/powerpoint/2010/main" val="17125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93726"/>
            <a:ext cx="8317388" cy="5249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336197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2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8088497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2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"/>
            <a:ext cx="4343400" cy="5692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2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3810000" cy="572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2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334161"/>
            <a:ext cx="86868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FIN SECCIÓN 8</a:t>
            </a:r>
            <a:endParaRPr lang="en-US" sz="8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13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3211" y="990600"/>
            <a:ext cx="8878389" cy="449353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OBJETIVOS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sz="2400" dirty="0"/>
              <a:t> Similar a la sección 7, esta sección busca conocer detalles de las actividades agrícolas desarrolladas por los integrantes del hogar en forma no asalariada.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sz="2400" b="1" dirty="0"/>
              <a:t>PERSONAS A ENCUESTAR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sz="2400" dirty="0"/>
              <a:t>Esta sección debe ser respondida por la persona mejora informada de cada una de las actividades agropecuarias no asalariadas realizadas por los miembros del hogar.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endParaRPr lang="es-ES" sz="24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1" y="609600"/>
            <a:ext cx="6285080" cy="502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5940781" cy="448056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0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26" y="609600"/>
            <a:ext cx="8799322" cy="332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3934361"/>
            <a:ext cx="76200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Y" sz="2000" dirty="0" smtClean="0"/>
              <a:t>Chequee </a:t>
            </a:r>
            <a:r>
              <a:rPr lang="es-PY" sz="2000" dirty="0"/>
              <a:t>con la sección </a:t>
            </a:r>
            <a:r>
              <a:rPr lang="es-PY" sz="2000" dirty="0" smtClean="0"/>
              <a:t>2; </a:t>
            </a:r>
            <a:r>
              <a:rPr lang="es-PY" sz="2000" dirty="0"/>
              <a:t>no olvide que independiente de la respuesta el entrevistado debe responder al menos a las preguntas </a:t>
            </a:r>
            <a:r>
              <a:rPr lang="es-PY" sz="2000" dirty="0" smtClean="0"/>
              <a:t>8.08, </a:t>
            </a:r>
            <a:r>
              <a:rPr lang="es-PY" sz="2000" dirty="0"/>
              <a:t>la 8.13 y la </a:t>
            </a:r>
            <a:r>
              <a:rPr lang="es-PY" sz="2000" dirty="0" smtClean="0"/>
              <a:t>8.14</a:t>
            </a: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234159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33400"/>
            <a:ext cx="52197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762000"/>
            <a:ext cx="2667000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Y" sz="2000" dirty="0" smtClean="0"/>
              <a:t>En este caso, hay una actividad de cultivo de la tierra, luego la respuesta a (8.01) debe ser 1: SI</a:t>
            </a:r>
            <a:endParaRPr lang="es-ES" sz="20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853" y="4349087"/>
            <a:ext cx="5020347" cy="1899313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582169" y="4555601"/>
            <a:ext cx="3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" y="3581400"/>
            <a:ext cx="4714603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00600" y="3688080"/>
            <a:ext cx="304800" cy="274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244114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581400"/>
            <a:ext cx="8153400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s-PY" sz="2000" dirty="0"/>
              <a:t>Si </a:t>
            </a:r>
            <a:r>
              <a:rPr lang="es-PY" sz="2000" dirty="0" smtClean="0"/>
              <a:t>tienen </a:t>
            </a:r>
            <a:r>
              <a:rPr lang="es-PY" sz="2000" dirty="0"/>
              <a:t>más de un terreno, usted debe registrar la suma de la superficie. </a:t>
            </a:r>
            <a:endParaRPr lang="es-PY" sz="2000" dirty="0" smtClean="0"/>
          </a:p>
          <a:p>
            <a:pPr marL="342900" indent="-342900">
              <a:buFont typeface="Wingdings" pitchFamily="2" charset="2"/>
              <a:buChar char="ü"/>
            </a:pPr>
            <a:endParaRPr lang="es-PY" sz="2000" dirty="0"/>
          </a:p>
          <a:p>
            <a:pPr marL="342900" indent="-342900">
              <a:buFont typeface="Wingdings" pitchFamily="2" charset="2"/>
              <a:buChar char="ü"/>
            </a:pPr>
            <a:r>
              <a:rPr lang="es-PY" sz="2000" dirty="0" smtClean="0"/>
              <a:t>Recuerde </a:t>
            </a:r>
            <a:r>
              <a:rPr lang="es-PY" sz="2000" dirty="0"/>
              <a:t>que 1 hectárea corresponde a 10.000 metros cuadrados</a:t>
            </a:r>
            <a:r>
              <a:rPr lang="es-PY" sz="2000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endParaRPr lang="es-PY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s-PY" sz="2000" dirty="0" smtClean="0"/>
              <a:t>El </a:t>
            </a:r>
            <a:r>
              <a:rPr lang="es-PY" sz="2000" dirty="0"/>
              <a:t>terreno puede pertenecer a un miembro del hogar o no, lo importante es que el hogar lo </a:t>
            </a:r>
            <a:r>
              <a:rPr lang="es-PY" sz="2000" dirty="0" smtClean="0"/>
              <a:t>haya explotado </a:t>
            </a:r>
            <a:r>
              <a:rPr lang="es-PY" sz="2000" dirty="0"/>
              <a:t>durante los últimos 12 meses.</a:t>
            </a:r>
            <a:endParaRPr lang="en-US" sz="2000" dirty="0"/>
          </a:p>
          <a:p>
            <a:pPr marL="342900" indent="-342900">
              <a:buFont typeface="Wingdings" pitchFamily="2" charset="2"/>
              <a:buChar char="ü"/>
            </a:pP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17125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795801"/>
            <a:ext cx="8321040" cy="41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8</a:t>
            </a:r>
            <a:r>
              <a:rPr lang="es-ES" dirty="0"/>
              <a:t>: ACTIVIDADES AGROPECUARIAS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86550"/>
            <a:ext cx="3505200" cy="573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FormUrls xmlns="http://schemas.microsoft.com/sharepoint/v3/contenttype/forms/url">
  <Display>_catalogs/masterpage/ECMForms/DisclosureCorporateCT/View.aspx</Display>
  <Edit>_catalogs/masterpage/ECMForms/DisclosureCorporateCT/Edit.aspx</Edit>
</FormUrl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DBDocs_x0020_Number xmlns="cdc7663a-08f0-4737-9e8c-148ce897a09c">39002400</IDBDocs_x0020_Number>
    <TaxCatchAll xmlns="cdc7663a-08f0-4737-9e8c-148ce897a09c">
      <Value>35</Value>
      <Value>34</Value>
    </TaxCatchAll>
    <SISCOR_x0020_Number xmlns="cdc7663a-08f0-4737-9e8c-148ce897a09c" xsi:nil="true"/>
    <Division_x0020_or_x0020_Unit xmlns="cdc7663a-08f0-4737-9e8c-148ce897a09c">SPD/SDV</Division_x0020_or_x0020_Unit>
    <Document_x0020_Author xmlns="cdc7663a-08f0-4737-9e8c-148ce897a09c">Martinez, Sebastian Wilde</Document_x0020_Author>
    <Fiscal_x0020_Year_x0020_IDB xmlns="cdc7663a-08f0-4737-9e8c-148ce897a09c">2014</Fiscal_x0020_Year_x0020_IDB>
    <Other_x0020_Author xmlns="cdc7663a-08f0-4737-9e8c-148ce897a09c" xsi:nil="true"/>
    <Migration_x0020_Info xmlns="cdc7663a-08f0-4737-9e8c-148ce897a09c">&lt;Data&gt;&lt;APPLICATION&gt;MS POWERPOINT&lt;/APPLICATION&gt;&lt;STAGE_CODE&gt;EVAL&lt;/STAGE_CODE&gt;&lt;USER_STAGE&gt;Evaluation&lt;/USER_STAGE&gt;&lt;PD_OBJ_TYPE&gt;0&lt;/PD_OBJ_TYPE&gt;&lt;MAKERECORD&gt;N&lt;/MAKERECORD&gt;&lt;/Data&gt;</Migration_x0020_Info>
    <Document_x0020_Language_x0020_IDB xmlns="cdc7663a-08f0-4737-9e8c-148ce897a09c">Spanish</Document_x0020_Language_x0020_IDB>
    <Identifier xmlns="cdc7663a-08f0-4737-9e8c-148ce897a09c" xsi:nil="true"/>
    <Access_x0020_to_x0020_Information_x00a0_Policy xmlns="cdc7663a-08f0-4737-9e8c-148ce897a09c">Public</Access_x0020_to_x0020_Information_x00a0_Policy>
    <ic46d7e087fd4a108fb86518ca413cc6 xmlns="cdc7663a-08f0-4737-9e8c-148ce897a09c">
      <Terms xmlns="http://schemas.microsoft.com/office/infopath/2007/PartnerControls"/>
    </ic46d7e087fd4a108fb86518ca413cc6>
    <j65ec2e3a7e44c39a1acebfd2a19200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a6dff32e-d477-44cd-a56b-85efe9e0a56c</TermId>
        </TermInfo>
      </Terms>
    </j65ec2e3a7e44c39a1acebfd2a19200a>
    <Related_x0020_SisCor_x0020_Number xmlns="cdc7663a-08f0-4737-9e8c-148ce897a09c" xsi:nil="true"/>
    <cf0f1ca6d90e4583ad80995bcde0e58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IDBDocs</TermName>
          <TermId xmlns="http://schemas.microsoft.com/office/infopath/2007/PartnerControls">cca77002-e150-4b2d-ab1f-1d7a7cdcae16</TermId>
        </TermInfo>
      </Terms>
    </cf0f1ca6d90e4583ad80995bcde0e58a>
    <Abstract xmlns="cdc7663a-08f0-4737-9e8c-148ce897a09c" xsi:nil="true"/>
    <Editor1 xmlns="cdc7663a-08f0-4737-9e8c-148ce897a09c" xsi:nil="true"/>
    <Disclosure_x0020_Activity xmlns="cdc7663a-08f0-4737-9e8c-148ce897a09c">Evaluation</Disclosure_x0020_Activity>
    <Region xmlns="cdc7663a-08f0-4737-9e8c-148ce897a09c" xsi:nil="true"/>
    <Disclosed xmlns="cdc7663a-08f0-4737-9e8c-148ce897a09c">true</Disclosed>
    <_dlc_DocId xmlns="cdc7663a-08f0-4737-9e8c-148ce897a09c">EZSHARE-220527872-3052</_dlc_DocId>
    <Publication_x0020_Type xmlns="cdc7663a-08f0-4737-9e8c-148ce897a09c" xsi:nil="true"/>
    <Issue_x0020_Date xmlns="cdc7663a-08f0-4737-9e8c-148ce897a09c" xsi:nil="true"/>
    <KP_x0020_Topics xmlns="cdc7663a-08f0-4737-9e8c-148ce897a09c" xsi:nil="true"/>
    <Webtopic xmlns="cdc7663a-08f0-4737-9e8c-148ce897a09c">Generic</Webtopic>
    <Publishing_x0020_House xmlns="cdc7663a-08f0-4737-9e8c-148ce897a09c" xsi:nil="true"/>
    <_dlc_DocIdUrl xmlns="cdc7663a-08f0-4737-9e8c-148ce897a09c">
      <Url>https://idbg.sharepoint.com/teams/ez-SPD/_layouts/15/DocIdRedir.aspx?ID=EZSHARE-220527872-3052</Url>
      <Description>EZSHARE-220527872-3052</Description>
    </_dlc_DocIdUrl>
  </documentManagement>
</p:properties>
</file>

<file path=customXml/item5.xml><?xml version="1.0" encoding="utf-8"?>
<?mso-contentType ?>
<SharedContentType xmlns="Microsoft.SharePoint.Taxonomy.ContentTypeSync" SourceId="ae61f9b1-e23d-4f49-b3d7-56b991556c4b" ContentTypeId="0x01010066B06E59AB175241BBFB297522263BEB" PreviousValue="false"/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ez-Disclosure Corporate" ma:contentTypeID="0x01010066B06E59AB175241BBFB297522263BEB002B11A066E4C7C745BA3B55825AECA582" ma:contentTypeVersion="17" ma:contentTypeDescription="A content type to manage public (corporate) IDB documents" ma:contentTypeScope="" ma:versionID="5b0c39f7eaa9c3ada88b1cb57222d224">
  <xsd:schema xmlns:xsd="http://www.w3.org/2001/XMLSchema" xmlns:xs="http://www.w3.org/2001/XMLSchema" xmlns:p="http://schemas.microsoft.com/office/2006/metadata/properties" xmlns:ns2="cdc7663a-08f0-4737-9e8c-148ce897a09c" targetNamespace="http://schemas.microsoft.com/office/2006/metadata/properties" ma:root="true" ma:fieldsID="fc9f0ab1656137bca279a2d1e6281749" ns2:_=""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cf0f1ca6d90e4583ad80995bcde0e58a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j65ec2e3a7e44c39a1acebfd2a19200a" minOccurs="0"/>
                <xsd:element ref="ns2:Webtopic" minOccurs="0"/>
                <xsd:element ref="ns2:Disclosure_x0020_Activity"/>
                <xsd:element ref="ns2:Document_x0020_Language_x0020_IDB"/>
                <xsd:element ref="ns2:Division_x0020_or_x0020_Unit" minOccurs="0"/>
                <xsd:element ref="ns2:Document_x0020_Author" minOccurs="0"/>
                <xsd:element ref="ns2:Other_x0020_Author" minOccurs="0"/>
                <xsd:element ref="ns2:ic46d7e087fd4a108fb86518ca413cc6" minOccurs="0"/>
                <xsd:element ref="ns2:Identifier" minOccurs="0"/>
                <xsd:element ref="ns2:IDBDocs_x0020_Number" minOccurs="0"/>
                <xsd:element ref="ns2:Migration_x0020_Info" minOccurs="0"/>
                <xsd:element ref="ns2:Abstract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SISCOR_x0020_Number" minOccurs="0"/>
                <xsd:element ref="ns2:Fiscal_x0020_Year_x0020_IDB" minOccurs="0"/>
                <xsd:element ref="ns2:Disclosed" minOccurs="0"/>
                <xsd:element ref="ns2:Related_x0020_SisCor_x0020_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f0f1ca6d90e4583ad80995bcde0e58a" ma:index="11" ma:taxonomy="true" ma:internalName="cf0f1ca6d90e4583ad80995bcde0e58a" ma:taxonomyFieldName="Function_x0020_Corporate_x0020_IDB" ma:displayName="Function Corporate IDB" ma:readOnly="false" ma:default="-1;#IDBDocs|cca77002-e150-4b2d-ab1f-1d7a7cdcae16" ma:fieldId="{cf0f1ca6-d90e-4583-ad80-995bcde0e58a}" ma:sspId="ae61f9b1-e23d-4f49-b3d7-56b991556c4b" ma:termSetId="87c2acd2-4473-4e75-9749-843c351486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46339a2c-a759-43f5-a320-9e18a41b2355}" ma:internalName="TaxCatchAll" ma:showField="CatchAllData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46339a2c-a759-43f5-a320-9e18a41b2355}" ma:internalName="TaxCatchAllLabel" ma:readOnly="true" ma:showField="CatchAllDataLabel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- 5 years"/>
          <xsd:enumeration value="Disclosed Over Time - 10 years"/>
          <xsd:enumeration value="Disclosed Over Time - 20 years"/>
          <xsd:enumeration value="Public"/>
          <xsd:enumeration value="Public - Simultaneous Disclosure"/>
        </xsd:restriction>
      </xsd:simpleType>
    </xsd:element>
    <xsd:element name="j65ec2e3a7e44c39a1acebfd2a19200a" ma:index="16" ma:taxonomy="true" ma:internalName="j65ec2e3a7e44c39a1acebfd2a19200a" ma:taxonomyFieldName="Series_x0020_Corporate_x0020_IDB" ma:displayName="Series Corporate IDB" ma:readOnly="false" ma:default="-1;#Unclassified|a6dff32e-d477-44cd-a56b-85efe9e0a56c" ma:fieldId="{365ec2e3-a7e4-4c39-a1ac-ebfd2a19200a}" ma:sspId="ae61f9b1-e23d-4f49-b3d7-56b991556c4b" ma:termSetId="309dd783-e737-4304-818f-f24bd2ff36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ebtopic" ma:index="18" nillable="true" ma:displayName="Webtopic" ma:internalName="Webtopic">
      <xsd:simpleType>
        <xsd:restriction base="dms:Text">
          <xsd:maxLength value="255"/>
        </xsd:restriction>
      </xsd:simpleType>
    </xsd:element>
    <xsd:element name="Disclosure_x0020_Activity" ma:index="19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Language_x0020_IDB" ma:index="2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21" nillable="true" ma:displayName="Division or Unit" ma:internalName="Division_x0020_or_x0020_Unit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ic46d7e087fd4a108fb86518ca413cc6" ma:index="24" nillable="true" ma:taxonomy="true" ma:internalName="ic46d7e087fd4a108fb86518ca413cc6" ma:taxonomyFieldName="Country" ma:displayName="Country" ma:default="" ma:fieldId="{2c46d7e0-87fd-4a10-8fb8-6518ca413cc6}" ma:taxonomyMulti="true" ma:sspId="ae61f9b1-e23d-4f49-b3d7-56b991556c4b" ma:termSetId="e1cf2cf4-6e0f-476b-b38c-a4927f870e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dentifier" ma:index="26" nillable="true" ma:displayName="Identifier" ma:internalName="Identifier">
      <xsd:simpleType>
        <xsd:restriction base="dms:Text">
          <xsd:maxLength value="255"/>
        </xsd:restriction>
      </xsd:simpleType>
    </xsd:element>
    <xsd:element name="IDBDocs_x0020_Number" ma:index="27" nillable="true" ma:displayName="IDBDocs Number" ma:internalName="IDBDocs_x0020_Number" ma:readOnly="false">
      <xsd:simpleType>
        <xsd:restriction base="dms:Text">
          <xsd:maxLength value="255"/>
        </xsd:restriction>
      </xsd:simpleType>
    </xsd:element>
    <xsd:element name="Migration_x0020_Info" ma:index="28" nillable="true" ma:displayName="Migration Info" ma:internalName="Migration_x0020_Info" ma:readOnly="false">
      <xsd:simpleType>
        <xsd:restriction base="dms:Note"/>
      </xsd:simpleType>
    </xsd:element>
    <xsd:element name="Abstract" ma:index="29" nillable="true" ma:displayName="Abstract" ma:internalName="Abstract">
      <xsd:simpleType>
        <xsd:restriction base="dms:Note"/>
      </xsd:simpleType>
    </xsd:element>
    <xsd:element name="Editor1" ma:index="30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31" nillable="true" ma:displayName="Issue Date" ma:format="DateOnly" ma:internalName="Issue_x0020_Date">
      <xsd:simpleType>
        <xsd:restriction base="dms:DateTime"/>
      </xsd:simpleType>
    </xsd:element>
    <xsd:element name="Publishing_x0020_House" ma:index="32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33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34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35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SISCOR_x0020_Number" ma:index="36" nillable="true" ma:displayName="SISCOR Number" ma:internalName="SISCOR_x0020_Number" ma:readOnly="false">
      <xsd:simpleType>
        <xsd:restriction base="dms:Text">
          <xsd:maxLength value="255"/>
        </xsd:restriction>
      </xsd:simpleType>
    </xsd:element>
    <xsd:element name="Fiscal_x0020_Year_x0020_IDB" ma:index="37" nillable="true" ma:displayName="Fiscal Year IDB" ma:internalName="Fiscal_x0020_Year_x0020_IDB" ma:readOnly="false">
      <xsd:simpleType>
        <xsd:restriction base="dms:Text">
          <xsd:maxLength value="255"/>
        </xsd:restriction>
      </xsd:simpleType>
    </xsd:element>
    <xsd:element name="Disclosed" ma:index="38" nillable="true" ma:displayName="Disclosed" ma:default="0" ma:internalName="Disclosed">
      <xsd:simpleType>
        <xsd:restriction base="dms:Boolean"/>
      </xsd:simpleType>
    </xsd:element>
    <xsd:element name="Related_x0020_SisCor_x0020_Number" ma:index="39" nillable="true" ma:displayName="Related SisCor Number" ma:internalName="Related_x0020_SisCor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0F0B5D-92EE-4A12-92D7-3786C4B37C97}"/>
</file>

<file path=customXml/itemProps2.xml><?xml version="1.0" encoding="utf-8"?>
<ds:datastoreItem xmlns:ds="http://schemas.openxmlformats.org/officeDocument/2006/customXml" ds:itemID="{0CDA3106-861A-4CF6-A2C1-17589755A289}"/>
</file>

<file path=customXml/itemProps3.xml><?xml version="1.0" encoding="utf-8"?>
<ds:datastoreItem xmlns:ds="http://schemas.openxmlformats.org/officeDocument/2006/customXml" ds:itemID="{8BF076AC-E251-4A39-B1AF-9A717BFE761B}"/>
</file>

<file path=customXml/itemProps4.xml><?xml version="1.0" encoding="utf-8"?>
<ds:datastoreItem xmlns:ds="http://schemas.openxmlformats.org/officeDocument/2006/customXml" ds:itemID="{7A916DCC-4155-4E21-B933-0B1F73398871}"/>
</file>

<file path=customXml/itemProps5.xml><?xml version="1.0" encoding="utf-8"?>
<ds:datastoreItem xmlns:ds="http://schemas.openxmlformats.org/officeDocument/2006/customXml" ds:itemID="{848B6070-970F-41D3-80BD-F1E12CF30C15}"/>
</file>

<file path=customXml/itemProps6.xml><?xml version="1.0" encoding="utf-8"?>
<ds:datastoreItem xmlns:ds="http://schemas.openxmlformats.org/officeDocument/2006/customXml" ds:itemID="{DC480551-B663-45CE-9C23-F83BEF6B3D18}"/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788</Words>
  <Application>Microsoft Office PowerPoint</Application>
  <PresentationFormat>On-screen Show (4:3)</PresentationFormat>
  <Paragraphs>186</Paragraphs>
  <Slides>29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PeI_hogar_capacit_s08_Esp</dc:title>
  <dc:creator>Beatriz Godoy</dc:creator>
  <cp:lastModifiedBy>IADB</cp:lastModifiedBy>
  <cp:revision>90</cp:revision>
  <dcterms:created xsi:type="dcterms:W3CDTF">2012-08-07T19:26:31Z</dcterms:created>
  <dcterms:modified xsi:type="dcterms:W3CDTF">2015-04-07T01:43:53Z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0x01010066B06E59AB175241BBFB297522263BEB002B11A066E4C7C745BA3B55825AECA582</vt:lpwstr>
  </property>
  <property fmtid="{D5CDD505-2E9C-101B-9397-08002B2CF9AE}" pid="3" name="TaxKeyword">
    <vt:lpwstr/>
  </property>
  <property fmtid="{D5CDD505-2E9C-101B-9397-08002B2CF9AE}" pid="4" name="Series Corporate IDB">
    <vt:lpwstr>35;#Unclassified|a6dff32e-d477-44cd-a56b-85efe9e0a56c</vt:lpwstr>
  </property>
  <property fmtid="{D5CDD505-2E9C-101B-9397-08002B2CF9AE}" pid="5" name="Function Corporate IDB">
    <vt:lpwstr>34;#IDBDocs|cca77002-e150-4b2d-ab1f-1d7a7cdcae16</vt:lpwstr>
  </property>
  <property fmtid="{D5CDD505-2E9C-101B-9397-08002B2CF9AE}" pid="6" name="TaxKeywordTaxHTField">
    <vt:lpwstr/>
  </property>
  <property fmtid="{D5CDD505-2E9C-101B-9397-08002B2CF9AE}" pid="7" name="Country">
    <vt:lpwstr/>
  </property>
  <property fmtid="{D5CDD505-2E9C-101B-9397-08002B2CF9AE}" pid="10" name="Order">
    <vt:r8>305200</vt:r8>
  </property>
  <property fmtid="{D5CDD505-2E9C-101B-9397-08002B2CF9AE}" pid="11" name="URL">
    <vt:lpwstr/>
  </property>
  <property fmtid="{D5CDD505-2E9C-101B-9397-08002B2CF9AE}" pid="12" name="ATI Undisclose Document Workflow">
    <vt:lpwstr/>
  </property>
  <property fmtid="{D5CDD505-2E9C-101B-9397-08002B2CF9AE}" pid="13" name="Record Number">
    <vt:lpwstr/>
  </property>
  <property fmtid="{D5CDD505-2E9C-101B-9397-08002B2CF9AE}" pid="14" name="ATI Disclose Document Workflow v5">
    <vt:lpwstr/>
  </property>
  <property fmtid="{D5CDD505-2E9C-101B-9397-08002B2CF9AE}" pid="15" name="ATI Disclose Document Workflow v6">
    <vt:lpwstr/>
  </property>
  <property fmtid="{D5CDD505-2E9C-101B-9397-08002B2CF9AE}" pid="16" name="_dlc_DocIdItemGuid">
    <vt:lpwstr>9c3faae8-6a0c-491a-be5c-61aa8b18e217</vt:lpwstr>
  </property>
</Properties>
</file>