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5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32" Type="http://schemas.openxmlformats.org/officeDocument/2006/relationships/customXml" Target="../customXml/item6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430B-8246-4E3E-9343-4585EE5032DD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D92CC-3917-4594-BC07-EBB60DEAB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3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62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2CC-3917-4594-BC07-EBB60DEAB0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8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BE24-6BD5-4E55-8867-01054DD7484D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5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10E1-7801-4984-8485-7FA247DA1533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5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C507-E498-4B84-AB83-E03D010047D7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3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2530-2A24-4D61-BA7D-A8B10FE39730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3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D9F7-EC2E-4DC7-B465-641C6208AF80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CB7B-F1E5-4C66-8D8B-96235D5BB995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6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B8F3-FC3A-40B4-8784-40F6AA258255}" type="datetime1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B2F-CCD7-4C6D-802C-8B921D99C6DC}" type="datetime1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9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2AC7-EF8D-4354-94DE-7CA14DFC1D42}" type="datetime1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9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8E7E9-7BEC-4F19-ABC1-587E6AA0D202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1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626E-B65C-43F0-A4E6-75281D9D6583}" type="datetime1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9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B9863-68EE-4F51-AB5A-8D5DCCEF9867}" type="datetime1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B63E6-41F7-4EE6-94FF-322BBDE8F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9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06307.667B938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-nc-nd/3.0/igo/legalcod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075" name="Picture 3" descr="cid:image001.png@01D06307.667B938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2276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131888" y="2743200"/>
            <a:ext cx="6869112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MX" altLang="en-US" sz="1200">
                <a:latin typeface="Arial" charset="0"/>
                <a:ea typeface="Times New Roman" pitchFamily="18" charset="0"/>
              </a:rPr>
              <a:t>Copyright © 2015 Banco Interamericano de Desarrollo. Esta obra está bajo una licencia Creative Commons IGO 3.0 </a:t>
            </a:r>
            <a:r>
              <a:rPr lang="es-MX" altLang="en-US" sz="1200" b="1">
                <a:latin typeface="Arial" charset="0"/>
                <a:ea typeface="Times New Roman" pitchFamily="18" charset="0"/>
              </a:rPr>
              <a:t> 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Reconocimiento-No Comercial-Sin Obra Derivada (CC-IGO BY-NC-ND 3.0 IGO) (</a:t>
            </a:r>
            <a:r>
              <a:rPr lang="es-MX" altLang="en-US" sz="1200">
                <a:solidFill>
                  <a:srgbClr val="1170CF"/>
                </a:solidFill>
                <a:latin typeface="Arial" charset="0"/>
                <a:ea typeface="Times New Roman" pitchFamily="18" charset="0"/>
                <a:hlinkClick r:id="rId4"/>
              </a:rPr>
              <a:t>http://creativecommons.org/licenses/by-nc-nd/3.0/igo/legalcode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)</a:t>
            </a:r>
            <a:r>
              <a:rPr lang="es-MX" altLang="en-US" sz="1200">
                <a:solidFill>
                  <a:srgbClr val="414141"/>
                </a:solidFill>
                <a:latin typeface="Arial" charset="0"/>
                <a:ea typeface="Times New Roman" pitchFamily="18" charset="0"/>
              </a:rPr>
              <a:t> </a:t>
            </a:r>
            <a:r>
              <a:rPr lang="es-MX" altLang="en-US" sz="1200">
                <a:latin typeface="Arial" charset="0"/>
                <a:ea typeface="Times New Roman" pitchFamily="18" charset="0"/>
              </a:rPr>
              <a:t>y puede ser reproducida para cualquier uso no-comercial otorgando crédito al BID.  No se permiten obras derivadas. </a:t>
            </a:r>
          </a:p>
          <a:p>
            <a:pPr algn="just"/>
            <a:endParaRPr lang="en-US" altLang="en-US" sz="1200">
              <a:latin typeface="Arial" charset="0"/>
              <a:ea typeface="Times New Roman" pitchFamily="18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ea typeface="Times New Roman" pitchFamily="18" charset="0"/>
              </a:rPr>
              <a:t>Cualquier disputa relacionada con el uso de las obras del BID que no pueda resolverse amistosamente se someterá a arbitraje de conformidad con las reglas de la CNUDMI. El uso del nombre del BID para cualquier fin que no sea para la atribución y el uso del logotipo del BID, estará sujeta a un acuerdo de licencia por separado y no está autorizado como parte de esta licencia CC-IGO. </a:t>
            </a:r>
          </a:p>
          <a:p>
            <a:pPr algn="just" eaLnBrk="0" hangingPunct="0"/>
            <a:endParaRPr lang="en-US" altLang="en-US" sz="1200">
              <a:latin typeface="Arial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cs typeface="Times New Roman" pitchFamily="18" charset="0"/>
              </a:rPr>
              <a:t>Notar que el enlace URL incluye términos y condicionales adicionales de esta licencia.</a:t>
            </a:r>
          </a:p>
          <a:p>
            <a:pPr algn="just" eaLnBrk="0" hangingPunct="0"/>
            <a:endParaRPr lang="en-US" altLang="en-US" sz="1200">
              <a:latin typeface="Arial" charset="0"/>
            </a:endParaRPr>
          </a:p>
          <a:p>
            <a:pPr algn="just" eaLnBrk="0" hangingPunct="0"/>
            <a:r>
              <a:rPr lang="es-MX" altLang="en-US" sz="1200">
                <a:latin typeface="Arial" charset="0"/>
                <a:cs typeface="Times New Roman" pitchFamily="18" charset="0"/>
              </a:rPr>
              <a:t>Las opiniones expresadas en esta publicación son de los autores y no necesariamente reflejan el punto de vista del Banco Interamericano de Desarrollo, de su Directorio Ejecutivo ni de los países que representa.</a:t>
            </a:r>
            <a:endParaRPr lang="es-MX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1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09599"/>
            <a:ext cx="3048000" cy="56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1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9599"/>
            <a:ext cx="3200400" cy="5142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1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773927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1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21732"/>
            <a:ext cx="8827626" cy="4964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1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469044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1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52449"/>
            <a:ext cx="7162800" cy="579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1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9600"/>
            <a:ext cx="4953000" cy="572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1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7620000" cy="588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1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84" y="609600"/>
            <a:ext cx="4632416" cy="5824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09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5638800" cy="5780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09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2461736"/>
            <a:ext cx="8686800" cy="83099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/>
              <a:t>SECCIÓN </a:t>
            </a:r>
            <a:r>
              <a:rPr lang="es-ES" sz="2400" dirty="0" smtClean="0"/>
              <a:t>21</a:t>
            </a:r>
          </a:p>
          <a:p>
            <a:r>
              <a:rPr lang="es-ES" sz="2400" dirty="0" smtClean="0"/>
              <a:t>FECUNDIDAD</a:t>
            </a:r>
            <a:r>
              <a:rPr lang="es-ES" sz="2400" dirty="0"/>
              <a:t>, PARA MUJERES DE ENTRE 15 Y 49 AÑOS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76200"/>
            <a:ext cx="86868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Encuesta de hogares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657600"/>
            <a:ext cx="86106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CADA MUJER ENTRE 15 Y 49 AÑOS RESPONDE POR SÍ MISMA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2334161"/>
            <a:ext cx="8686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FIN SECCIÓN 21</a:t>
            </a:r>
            <a:endParaRPr lang="en-US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74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5717614" cy="48463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5674500" cy="457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376" y="1371600"/>
            <a:ext cx="6155576" cy="448056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52600"/>
            <a:ext cx="4561374" cy="429768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2133600"/>
            <a:ext cx="4673988" cy="429768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</p:spTree>
    <p:extLst>
      <p:ext uri="{BB962C8B-B14F-4D97-AF65-F5344CB8AC3E}">
        <p14:creationId xmlns:p14="http://schemas.microsoft.com/office/powerpoint/2010/main" val="358540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733425"/>
            <a:ext cx="2438400" cy="503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9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"/>
            <a:ext cx="3124200" cy="5836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1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"/>
            <a:ext cx="5029200" cy="5800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1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09600"/>
            <a:ext cx="6503559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1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14350"/>
            <a:ext cx="6248400" cy="571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1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Encuesta de hogares - Sección 21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B63E6-41F7-4EE6-94FF-322BBDE8FA13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76200"/>
            <a:ext cx="8686800" cy="36933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SECCIÓN 21</a:t>
            </a:r>
            <a:r>
              <a:rPr lang="es-ES" dirty="0"/>
              <a:t>: FECUNDIDAD, PARA MUJERES DE ENTRE 15 Y 49 AÑOS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609600"/>
            <a:ext cx="3133725" cy="564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1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DBDocs_x0020_Number xmlns="cdc7663a-08f0-4737-9e8c-148ce897a09c">39002427</IDBDocs_x0020_Number>
    <TaxCatchAll xmlns="cdc7663a-08f0-4737-9e8c-148ce897a09c">
      <Value>35</Value>
      <Value>34</Value>
    </TaxCatchAll>
    <SISCOR_x0020_Number xmlns="cdc7663a-08f0-4737-9e8c-148ce897a09c" xsi:nil="true"/>
    <Division_x0020_or_x0020_Unit xmlns="cdc7663a-08f0-4737-9e8c-148ce897a09c">SPD/SDV</Division_x0020_or_x0020_Unit>
    <Document_x0020_Author xmlns="cdc7663a-08f0-4737-9e8c-148ce897a09c">Martinez, Sebastian Wilde</Document_x0020_Author>
    <Fiscal_x0020_Year_x0020_IDB xmlns="cdc7663a-08f0-4737-9e8c-148ce897a09c">2014</Fiscal_x0020_Year_x0020_IDB>
    <Other_x0020_Author xmlns="cdc7663a-08f0-4737-9e8c-148ce897a09c" xsi:nil="true"/>
    <Migration_x0020_Info xmlns="cdc7663a-08f0-4737-9e8c-148ce897a09c">&lt;Data&gt;&lt;APPLICATION&gt;MS POWERPOINT&lt;/APPLICATION&gt;&lt;STAGE_CODE&gt;EVAL&lt;/STAGE_CODE&gt;&lt;USER_STAGE&gt;Evaluation&lt;/USER_STAGE&gt;&lt;PD_OBJ_TYPE&gt;0&lt;/PD_OBJ_TYPE&gt;&lt;MAKERECORD&gt;N&lt;/MAKERECORD&gt;&lt;/Data&gt;</Migration_x0020_Info>
    <Document_x0020_Language_x0020_IDB xmlns="cdc7663a-08f0-4737-9e8c-148ce897a09c">Spanish</Document_x0020_Language_x0020_IDB>
    <Identifier xmlns="cdc7663a-08f0-4737-9e8c-148ce897a09c" xsi:nil="true"/>
    <Access_x0020_to_x0020_Information_x00a0_Policy xmlns="cdc7663a-08f0-4737-9e8c-148ce897a09c">Public</Access_x0020_to_x0020_Information_x00a0_Policy>
    <ic46d7e087fd4a108fb86518ca413cc6 xmlns="cdc7663a-08f0-4737-9e8c-148ce897a09c">
      <Terms xmlns="http://schemas.microsoft.com/office/infopath/2007/PartnerControls"/>
    </ic46d7e087fd4a108fb86518ca413cc6>
    <j65ec2e3a7e44c39a1acebfd2a19200a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a6dff32e-d477-44cd-a56b-85efe9e0a56c</TermId>
        </TermInfo>
      </Terms>
    </j65ec2e3a7e44c39a1acebfd2a19200a>
    <Related_x0020_SisCor_x0020_Number xmlns="cdc7663a-08f0-4737-9e8c-148ce897a09c" xsi:nil="true"/>
    <cf0f1ca6d90e4583ad80995bcde0e58a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IDBDocs</TermName>
          <TermId xmlns="http://schemas.microsoft.com/office/infopath/2007/PartnerControls">cca77002-e150-4b2d-ab1f-1d7a7cdcae16</TermId>
        </TermInfo>
      </Terms>
    </cf0f1ca6d90e4583ad80995bcde0e58a>
    <Abstract xmlns="cdc7663a-08f0-4737-9e8c-148ce897a09c" xsi:nil="true"/>
    <Editor1 xmlns="cdc7663a-08f0-4737-9e8c-148ce897a09c" xsi:nil="true"/>
    <Disclosure_x0020_Activity xmlns="cdc7663a-08f0-4737-9e8c-148ce897a09c">Evaluation</Disclosure_x0020_Activity>
    <Region xmlns="cdc7663a-08f0-4737-9e8c-148ce897a09c" xsi:nil="true"/>
    <Disclosed xmlns="cdc7663a-08f0-4737-9e8c-148ce897a09c">true</Disclosed>
    <_dlc_DocId xmlns="cdc7663a-08f0-4737-9e8c-148ce897a09c">EZSHARE-220527872-3078</_dlc_DocId>
    <Publication_x0020_Type xmlns="cdc7663a-08f0-4737-9e8c-148ce897a09c" xsi:nil="true"/>
    <Issue_x0020_Date xmlns="cdc7663a-08f0-4737-9e8c-148ce897a09c" xsi:nil="true"/>
    <KP_x0020_Topics xmlns="cdc7663a-08f0-4737-9e8c-148ce897a09c" xsi:nil="true"/>
    <Webtopic xmlns="cdc7663a-08f0-4737-9e8c-148ce897a09c">Generic</Webtopic>
    <Publishing_x0020_House xmlns="cdc7663a-08f0-4737-9e8c-148ce897a09c" xsi:nil="true"/>
    <_dlc_DocIdUrl xmlns="cdc7663a-08f0-4737-9e8c-148ce897a09c">
      <Url>https://idbg.sharepoint.com/teams/ez-SPD/_layouts/15/DocIdRedir.aspx?ID=EZSHARE-220527872-3078</Url>
      <Description>EZSHARE-220527872-3078</Description>
    </_dlc_DocIdUrl>
  </documentManagement>
</p:properties>
</file>

<file path=customXml/item4.xml><?xml version="1.0" encoding="utf-8"?>
<?mso-contentType ?>
<FormUrls xmlns="http://schemas.microsoft.com/sharepoint/v3/contenttype/forms/url">
  <Display>_catalogs/masterpage/ECMForms/DisclosureCorporateCT/View.aspx</Display>
  <Edit>_catalogs/masterpage/ECMForms/DisclosureCorporateCT/Edit.aspx</Edit>
</FormUrls>
</file>

<file path=customXml/item5.xml><?xml version="1.0" encoding="utf-8"?>
<?mso-contentType ?>
<SharedContentType xmlns="Microsoft.SharePoint.Taxonomy.ContentTypeSync" SourceId="ae61f9b1-e23d-4f49-b3d7-56b991556c4b" ContentTypeId="0x01010066B06E59AB175241BBFB297522263BEB" PreviousValue="false"/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ez-Disclosure Corporate" ma:contentTypeID="0x01010066B06E59AB175241BBFB297522263BEB002B11A066E4C7C745BA3B55825AECA582" ma:contentTypeVersion="17" ma:contentTypeDescription="A content type to manage public (corporate) IDB documents" ma:contentTypeScope="" ma:versionID="5b0c39f7eaa9c3ada88b1cb57222d224">
  <xsd:schema xmlns:xsd="http://www.w3.org/2001/XMLSchema" xmlns:xs="http://www.w3.org/2001/XMLSchema" xmlns:p="http://schemas.microsoft.com/office/2006/metadata/properties" xmlns:ns2="cdc7663a-08f0-4737-9e8c-148ce897a09c" targetNamespace="http://schemas.microsoft.com/office/2006/metadata/properties" ma:root="true" ma:fieldsID="fc9f0ab1656137bca279a2d1e6281749" ns2:_="">
    <xsd:import namespace="cdc7663a-08f0-4737-9e8c-148ce897a09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cf0f1ca6d90e4583ad80995bcde0e58a" minOccurs="0"/>
                <xsd:element ref="ns2:TaxCatchAll" minOccurs="0"/>
                <xsd:element ref="ns2:TaxCatchAllLabel" minOccurs="0"/>
                <xsd:element ref="ns2:Access_x0020_to_x0020_Information_x00a0_Policy"/>
                <xsd:element ref="ns2:j65ec2e3a7e44c39a1acebfd2a19200a" minOccurs="0"/>
                <xsd:element ref="ns2:Webtopic" minOccurs="0"/>
                <xsd:element ref="ns2:Disclosure_x0020_Activity"/>
                <xsd:element ref="ns2:Document_x0020_Language_x0020_IDB"/>
                <xsd:element ref="ns2:Division_x0020_or_x0020_Unit" minOccurs="0"/>
                <xsd:element ref="ns2:Document_x0020_Author" minOccurs="0"/>
                <xsd:element ref="ns2:Other_x0020_Author" minOccurs="0"/>
                <xsd:element ref="ns2:ic46d7e087fd4a108fb86518ca413cc6" minOccurs="0"/>
                <xsd:element ref="ns2:Identifier" minOccurs="0"/>
                <xsd:element ref="ns2:IDBDocs_x0020_Number" minOccurs="0"/>
                <xsd:element ref="ns2:Migration_x0020_Info" minOccurs="0"/>
                <xsd:element ref="ns2:Abstract" minOccurs="0"/>
                <xsd:element ref="ns2:Editor1" minOccurs="0"/>
                <xsd:element ref="ns2:Issue_x0020_Date" minOccurs="0"/>
                <xsd:element ref="ns2:Publishing_x0020_House" minOccurs="0"/>
                <xsd:element ref="ns2:KP_x0020_Topics" minOccurs="0"/>
                <xsd:element ref="ns2:Region" minOccurs="0"/>
                <xsd:element ref="ns2:Publication_x0020_Type" minOccurs="0"/>
                <xsd:element ref="ns2:SISCOR_x0020_Number" minOccurs="0"/>
                <xsd:element ref="ns2:Fiscal_x0020_Year_x0020_IDB" minOccurs="0"/>
                <xsd:element ref="ns2:Disclosed" minOccurs="0"/>
                <xsd:element ref="ns2:Related_x0020_SisCor_x0020_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7663a-08f0-4737-9e8c-148ce897a0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f0f1ca6d90e4583ad80995bcde0e58a" ma:index="11" ma:taxonomy="true" ma:internalName="cf0f1ca6d90e4583ad80995bcde0e58a" ma:taxonomyFieldName="Function_x0020_Corporate_x0020_IDB" ma:displayName="Function Corporate IDB" ma:readOnly="false" ma:default="-1;#IDBDocs|cca77002-e150-4b2d-ab1f-1d7a7cdcae16" ma:fieldId="{cf0f1ca6-d90e-4583-ad80-995bcde0e58a}" ma:sspId="ae61f9b1-e23d-4f49-b3d7-56b991556c4b" ma:termSetId="87c2acd2-4473-4e75-9749-843c351486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46339a2c-a759-43f5-a320-9e18a41b2355}" ma:internalName="TaxCatchAll" ma:showField="CatchAllData" ma:web="291fbbc9-8cfb-4b1c-8eee-0b1842b903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46339a2c-a759-43f5-a320-9e18a41b2355}" ma:internalName="TaxCatchAllLabel" ma:readOnly="true" ma:showField="CatchAllDataLabel" ma:web="291fbbc9-8cfb-4b1c-8eee-0b1842b903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cess_x0020_to_x0020_Information_x00a0_Policy" ma:index="15" ma:displayName="Access to Information Policy" ma:default="Confidential" ma:format="Dropdown" ma:internalName="Access_x0020_to_x0020_Information_x00A0_Policy">
      <xsd:simpleType>
        <xsd:restriction base="dms:Choice">
          <xsd:enumeration value="Confidential"/>
          <xsd:enumeration value="Disclosed Over Time - 5 years"/>
          <xsd:enumeration value="Disclosed Over Time - 10 years"/>
          <xsd:enumeration value="Disclosed Over Time - 20 years"/>
          <xsd:enumeration value="Public"/>
          <xsd:enumeration value="Public - Simultaneous Disclosure"/>
        </xsd:restriction>
      </xsd:simpleType>
    </xsd:element>
    <xsd:element name="j65ec2e3a7e44c39a1acebfd2a19200a" ma:index="16" ma:taxonomy="true" ma:internalName="j65ec2e3a7e44c39a1acebfd2a19200a" ma:taxonomyFieldName="Series_x0020_Corporate_x0020_IDB" ma:displayName="Series Corporate IDB" ma:readOnly="false" ma:default="-1;#Unclassified|a6dff32e-d477-44cd-a56b-85efe9e0a56c" ma:fieldId="{365ec2e3-a7e4-4c39-a1ac-ebfd2a19200a}" ma:sspId="ae61f9b1-e23d-4f49-b3d7-56b991556c4b" ma:termSetId="309dd783-e737-4304-818f-f24bd2ff36b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Webtopic" ma:index="18" nillable="true" ma:displayName="Webtopic" ma:internalName="Webtopic">
      <xsd:simpleType>
        <xsd:restriction base="dms:Text">
          <xsd:maxLength value="255"/>
        </xsd:restriction>
      </xsd:simpleType>
    </xsd:element>
    <xsd:element name="Disclosure_x0020_Activity" ma:index="19" ma:displayName="Disclosure Activity" ma:internalName="Disclosure_x0020_Activity" ma:readOnly="false">
      <xsd:simpleType>
        <xsd:restriction base="dms:Text">
          <xsd:maxLength value="255"/>
        </xsd:restriction>
      </xsd:simpleType>
    </xsd:element>
    <xsd:element name="Document_x0020_Language_x0020_IDB" ma:index="20" ma:displayName="Document Language IDB" ma:format="Dropdown" ma:internalName="Document_x0020_Language_x0020_IDB" ma:readOnly="false">
      <xsd:simpleType>
        <xsd:restriction base="dms:Choice">
          <xsd:enumeration value="English"/>
          <xsd:enumeration value="French"/>
          <xsd:enumeration value="Italian"/>
          <xsd:enumeration value="Japanese"/>
          <xsd:enumeration value="Korean"/>
          <xsd:enumeration value="Other"/>
          <xsd:enumeration value="Portuguese"/>
          <xsd:enumeration value="Spanish"/>
        </xsd:restriction>
      </xsd:simpleType>
    </xsd:element>
    <xsd:element name="Division_x0020_or_x0020_Unit" ma:index="21" nillable="true" ma:displayName="Division or Unit" ma:internalName="Division_x0020_or_x0020_Unit">
      <xsd:simpleType>
        <xsd:restriction base="dms:Text">
          <xsd:maxLength value="255"/>
        </xsd:restriction>
      </xsd:simpleType>
    </xsd:element>
    <xsd:element name="Document_x0020_Author" ma:index="22" nillable="true" ma:displayName="Document Author" ma:internalName="Document_x0020_Author">
      <xsd:simpleType>
        <xsd:restriction base="dms:Text">
          <xsd:maxLength value="255"/>
        </xsd:restriction>
      </xsd:simpleType>
    </xsd:element>
    <xsd:element name="Other_x0020_Author" ma:index="23" nillable="true" ma:displayName="Other Author" ma:internalName="Other_x0020_Author">
      <xsd:simpleType>
        <xsd:restriction base="dms:Text">
          <xsd:maxLength value="255"/>
        </xsd:restriction>
      </xsd:simpleType>
    </xsd:element>
    <xsd:element name="ic46d7e087fd4a108fb86518ca413cc6" ma:index="24" nillable="true" ma:taxonomy="true" ma:internalName="ic46d7e087fd4a108fb86518ca413cc6" ma:taxonomyFieldName="Country" ma:displayName="Country" ma:default="" ma:fieldId="{2c46d7e0-87fd-4a10-8fb8-6518ca413cc6}" ma:taxonomyMulti="true" ma:sspId="ae61f9b1-e23d-4f49-b3d7-56b991556c4b" ma:termSetId="e1cf2cf4-6e0f-476b-b38c-a4927f870e8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dentifier" ma:index="26" nillable="true" ma:displayName="Identifier" ma:internalName="Identifier">
      <xsd:simpleType>
        <xsd:restriction base="dms:Text">
          <xsd:maxLength value="255"/>
        </xsd:restriction>
      </xsd:simpleType>
    </xsd:element>
    <xsd:element name="IDBDocs_x0020_Number" ma:index="27" nillable="true" ma:displayName="IDBDocs Number" ma:internalName="IDBDocs_x0020_Number" ma:readOnly="false">
      <xsd:simpleType>
        <xsd:restriction base="dms:Text">
          <xsd:maxLength value="255"/>
        </xsd:restriction>
      </xsd:simpleType>
    </xsd:element>
    <xsd:element name="Migration_x0020_Info" ma:index="28" nillable="true" ma:displayName="Migration Info" ma:internalName="Migration_x0020_Info" ma:readOnly="false">
      <xsd:simpleType>
        <xsd:restriction base="dms:Note"/>
      </xsd:simpleType>
    </xsd:element>
    <xsd:element name="Abstract" ma:index="29" nillable="true" ma:displayName="Abstract" ma:internalName="Abstract">
      <xsd:simpleType>
        <xsd:restriction base="dms:Note"/>
      </xsd:simpleType>
    </xsd:element>
    <xsd:element name="Editor1" ma:index="30" nillable="true" ma:displayName="Editor" ma:internalName="Editor1">
      <xsd:simpleType>
        <xsd:restriction base="dms:Text">
          <xsd:maxLength value="255"/>
        </xsd:restriction>
      </xsd:simpleType>
    </xsd:element>
    <xsd:element name="Issue_x0020_Date" ma:index="31" nillable="true" ma:displayName="Issue Date" ma:format="DateOnly" ma:internalName="Issue_x0020_Date">
      <xsd:simpleType>
        <xsd:restriction base="dms:DateTime"/>
      </xsd:simpleType>
    </xsd:element>
    <xsd:element name="Publishing_x0020_House" ma:index="32" nillable="true" ma:displayName="Publishing House" ma:internalName="Publishing_x0020_House">
      <xsd:simpleType>
        <xsd:restriction base="dms:Text">
          <xsd:maxLength value="255"/>
        </xsd:restriction>
      </xsd:simpleType>
    </xsd:element>
    <xsd:element name="KP_x0020_Topics" ma:index="33" nillable="true" ma:displayName="KP Topics" ma:internalName="KP_x0020_Topics">
      <xsd:simpleType>
        <xsd:restriction base="dms:Text">
          <xsd:maxLength value="255"/>
        </xsd:restriction>
      </xsd:simpleType>
    </xsd:element>
    <xsd:element name="Region" ma:index="34" nillable="true" ma:displayName="Region" ma:internalName="Region">
      <xsd:simpleType>
        <xsd:restriction base="dms:Text">
          <xsd:maxLength value="255"/>
        </xsd:restriction>
      </xsd:simpleType>
    </xsd:element>
    <xsd:element name="Publication_x0020_Type" ma:index="35" nillable="true" ma:displayName="Publication Type" ma:internalName="Publication_x0020_Type">
      <xsd:simpleType>
        <xsd:restriction base="dms:Text">
          <xsd:maxLength value="255"/>
        </xsd:restriction>
      </xsd:simpleType>
    </xsd:element>
    <xsd:element name="SISCOR_x0020_Number" ma:index="36" nillable="true" ma:displayName="SISCOR Number" ma:internalName="SISCOR_x0020_Number" ma:readOnly="false">
      <xsd:simpleType>
        <xsd:restriction base="dms:Text">
          <xsd:maxLength value="255"/>
        </xsd:restriction>
      </xsd:simpleType>
    </xsd:element>
    <xsd:element name="Fiscal_x0020_Year_x0020_IDB" ma:index="37" nillable="true" ma:displayName="Fiscal Year IDB" ma:internalName="Fiscal_x0020_Year_x0020_IDB" ma:readOnly="false">
      <xsd:simpleType>
        <xsd:restriction base="dms:Text">
          <xsd:maxLength value="255"/>
        </xsd:restriction>
      </xsd:simpleType>
    </xsd:element>
    <xsd:element name="Disclosed" ma:index="38" nillable="true" ma:displayName="Disclosed" ma:default="0" ma:internalName="Disclosed">
      <xsd:simpleType>
        <xsd:restriction base="dms:Boolean"/>
      </xsd:simpleType>
    </xsd:element>
    <xsd:element name="Related_x0020_SisCor_x0020_Number" ma:index="39" nillable="true" ma:displayName="Related SisCor Number" ma:internalName="Related_x0020_SisCor_x0020_Numb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32069F-3485-4453-97FB-598AFFE44B70}"/>
</file>

<file path=customXml/itemProps2.xml><?xml version="1.0" encoding="utf-8"?>
<ds:datastoreItem xmlns:ds="http://schemas.openxmlformats.org/officeDocument/2006/customXml" ds:itemID="{A4B0F432-328C-4B38-8609-469DD1157DCC}"/>
</file>

<file path=customXml/itemProps3.xml><?xml version="1.0" encoding="utf-8"?>
<ds:datastoreItem xmlns:ds="http://schemas.openxmlformats.org/officeDocument/2006/customXml" ds:itemID="{0ADD0BA9-84B5-47BC-AE20-CB3B6379929F}"/>
</file>

<file path=customXml/itemProps4.xml><?xml version="1.0" encoding="utf-8"?>
<ds:datastoreItem xmlns:ds="http://schemas.openxmlformats.org/officeDocument/2006/customXml" ds:itemID="{885B24D9-2CD9-4A78-B26F-727C761B6758}"/>
</file>

<file path=customXml/itemProps5.xml><?xml version="1.0" encoding="utf-8"?>
<ds:datastoreItem xmlns:ds="http://schemas.openxmlformats.org/officeDocument/2006/customXml" ds:itemID="{52521E2F-0C72-4EED-8DBB-D2FDBE17D6EF}"/>
</file>

<file path=customXml/itemProps6.xml><?xml version="1.0" encoding="utf-8"?>
<ds:datastoreItem xmlns:ds="http://schemas.openxmlformats.org/officeDocument/2006/customXml" ds:itemID="{59CA1A4A-A1D0-44A1-934B-A62BFB8697B5}"/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419</Words>
  <Application>Microsoft Office PowerPoint</Application>
  <PresentationFormat>On-screen Show (4:3)</PresentationFormat>
  <Paragraphs>85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PeI_hogar_capacit_s21_Esp</dc:title>
  <dc:creator>Beatriz Godoy</dc:creator>
  <cp:lastModifiedBy>IADB</cp:lastModifiedBy>
  <cp:revision>94</cp:revision>
  <dcterms:created xsi:type="dcterms:W3CDTF">2012-08-07T19:26:31Z</dcterms:created>
  <dcterms:modified xsi:type="dcterms:W3CDTF">2015-04-07T02:19:36Z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0x01010066B06E59AB175241BBFB297522263BEB002B11A066E4C7C745BA3B55825AECA582</vt:lpwstr>
  </property>
  <property fmtid="{D5CDD505-2E9C-101B-9397-08002B2CF9AE}" pid="3" name="TaxKeyword">
    <vt:lpwstr/>
  </property>
  <property fmtid="{D5CDD505-2E9C-101B-9397-08002B2CF9AE}" pid="4" name="Series Corporate IDB">
    <vt:lpwstr>35;#Unclassified|a6dff32e-d477-44cd-a56b-85efe9e0a56c</vt:lpwstr>
  </property>
  <property fmtid="{D5CDD505-2E9C-101B-9397-08002B2CF9AE}" pid="5" name="Function Corporate IDB">
    <vt:lpwstr>34;#IDBDocs|cca77002-e150-4b2d-ab1f-1d7a7cdcae16</vt:lpwstr>
  </property>
  <property fmtid="{D5CDD505-2E9C-101B-9397-08002B2CF9AE}" pid="6" name="TaxKeywordTaxHTField">
    <vt:lpwstr/>
  </property>
  <property fmtid="{D5CDD505-2E9C-101B-9397-08002B2CF9AE}" pid="7" name="Country">
    <vt:lpwstr/>
  </property>
  <property fmtid="{D5CDD505-2E9C-101B-9397-08002B2CF9AE}" pid="10" name="Order">
    <vt:r8>307800</vt:r8>
  </property>
  <property fmtid="{D5CDD505-2E9C-101B-9397-08002B2CF9AE}" pid="11" name="URL">
    <vt:lpwstr/>
  </property>
  <property fmtid="{D5CDD505-2E9C-101B-9397-08002B2CF9AE}" pid="12" name="ATI Undisclose Document Workflow">
    <vt:lpwstr/>
  </property>
  <property fmtid="{D5CDD505-2E9C-101B-9397-08002B2CF9AE}" pid="13" name="Record Number">
    <vt:lpwstr/>
  </property>
  <property fmtid="{D5CDD505-2E9C-101B-9397-08002B2CF9AE}" pid="14" name="ATI Disclose Document Workflow v5">
    <vt:lpwstr/>
  </property>
  <property fmtid="{D5CDD505-2E9C-101B-9397-08002B2CF9AE}" pid="15" name="ATI Disclose Document Workflow v6">
    <vt:lpwstr/>
  </property>
  <property fmtid="{D5CDD505-2E9C-101B-9397-08002B2CF9AE}" pid="16" name="_dlc_DocIdItemGuid">
    <vt:lpwstr>049a7539-ec21-423d-b3ff-d806dca7990e</vt:lpwstr>
  </property>
</Properties>
</file>