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3" r:id="rId2"/>
    <p:sldId id="256" r:id="rId3"/>
    <p:sldId id="260" r:id="rId4"/>
    <p:sldId id="257"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6" r:id="rId20"/>
    <p:sldId id="277" r:id="rId21"/>
    <p:sldId id="278" r:id="rId22"/>
    <p:sldId id="279" r:id="rId23"/>
    <p:sldId id="280" r:id="rId24"/>
    <p:sldId id="281" r:id="rId25"/>
    <p:sldId id="282" r:id="rId26"/>
    <p:sldId id="273" r:id="rId27"/>
    <p:sldId id="274" r:id="rId28"/>
    <p:sldId id="25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38"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40" Type="http://schemas.openxmlformats.org/officeDocument/2006/relationships/customXml" Target="../customXml/item6.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B1430B-8246-4E3E-9343-4585EE5032DD}" type="datetimeFigureOut">
              <a:rPr lang="en-US" smtClean="0"/>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D92CC-3917-4594-BC07-EBB60DEAB00B}" type="slidenum">
              <a:rPr lang="en-US" smtClean="0"/>
              <a:t>‹#›</a:t>
            </a:fld>
            <a:endParaRPr lang="en-US"/>
          </a:p>
        </p:txBody>
      </p:sp>
    </p:spTree>
    <p:extLst>
      <p:ext uri="{BB962C8B-B14F-4D97-AF65-F5344CB8AC3E}">
        <p14:creationId xmlns:p14="http://schemas.microsoft.com/office/powerpoint/2010/main" val="292953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11</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14</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18</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19</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20</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21</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24</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382D92CC-3917-4594-BC07-EBB60DEAB00B}" type="slidenum">
              <a:rPr lang="en-US" smtClean="0"/>
              <a:t>4</a:t>
            </a:fld>
            <a:endParaRPr lang="en-US"/>
          </a:p>
        </p:txBody>
      </p:sp>
    </p:spTree>
    <p:extLst>
      <p:ext uri="{BB962C8B-B14F-4D97-AF65-F5344CB8AC3E}">
        <p14:creationId xmlns:p14="http://schemas.microsoft.com/office/powerpoint/2010/main" val="258356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8</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9</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10</a:t>
            </a:fld>
            <a:endParaRPr lang="en-US"/>
          </a:p>
        </p:txBody>
      </p:sp>
    </p:spTree>
    <p:extLst>
      <p:ext uri="{BB962C8B-B14F-4D97-AF65-F5344CB8AC3E}">
        <p14:creationId xmlns:p14="http://schemas.microsoft.com/office/powerpoint/2010/main" val="3991581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0BD475-7E0A-4358-B530-0A716FA8147B}"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10</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60325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8AD61-FD3B-4607-A9A5-E195C8BF75C6}"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10</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64375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88A1F-1073-48DC-8366-B000BC79B714}"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10</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98733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AAAB9-14AA-4055-9186-B101F33C3AAF}"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10</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5791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B3D050-F145-49DD-9E55-FE63B4FCFC12}"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10</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18935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398FCE-342C-4AFC-B2B8-2994AE423135}"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10</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36806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6EF934-CD92-4353-A147-D51B38B70BB2}" type="datetime1">
              <a:rPr lang="en-US" smtClean="0"/>
              <a:t>4/6/2015</a:t>
            </a:fld>
            <a:endParaRPr lang="en-US"/>
          </a:p>
        </p:txBody>
      </p:sp>
      <p:sp>
        <p:nvSpPr>
          <p:cNvPr id="8" name="Footer Placeholder 7"/>
          <p:cNvSpPr>
            <a:spLocks noGrp="1"/>
          </p:cNvSpPr>
          <p:nvPr>
            <p:ph type="ftr" sz="quarter" idx="11"/>
          </p:nvPr>
        </p:nvSpPr>
        <p:spPr/>
        <p:txBody>
          <a:bodyPr/>
          <a:lstStyle/>
          <a:p>
            <a:r>
              <a:rPr lang="es-ES" smtClean="0"/>
              <a:t>Encuesta de hogares - Sección 10</a:t>
            </a:r>
            <a:endParaRPr lang="en-US"/>
          </a:p>
        </p:txBody>
      </p:sp>
      <p:sp>
        <p:nvSpPr>
          <p:cNvPr id="9" name="Slide Number Placeholder 8"/>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141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3CD34E-7A94-471B-B62B-60FD26BF3208}" type="datetime1">
              <a:rPr lang="en-US" smtClean="0"/>
              <a:t>4/6/2015</a:t>
            </a:fld>
            <a:endParaRPr lang="en-US"/>
          </a:p>
        </p:txBody>
      </p:sp>
      <p:sp>
        <p:nvSpPr>
          <p:cNvPr id="4" name="Footer Placeholder 3"/>
          <p:cNvSpPr>
            <a:spLocks noGrp="1"/>
          </p:cNvSpPr>
          <p:nvPr>
            <p:ph type="ftr" sz="quarter" idx="11"/>
          </p:nvPr>
        </p:nvSpPr>
        <p:spPr/>
        <p:txBody>
          <a:bodyPr/>
          <a:lstStyle/>
          <a:p>
            <a:r>
              <a:rPr lang="es-ES" smtClean="0"/>
              <a:t>Encuesta de hogares - Sección 10</a:t>
            </a:r>
            <a:endParaRPr lang="en-US"/>
          </a:p>
        </p:txBody>
      </p:sp>
      <p:sp>
        <p:nvSpPr>
          <p:cNvPr id="5" name="Slide Number Placeholder 4"/>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01319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BC36A-C8DD-4547-A692-100EFAC78468}" type="datetime1">
              <a:rPr lang="en-US" smtClean="0"/>
              <a:t>4/6/2015</a:t>
            </a:fld>
            <a:endParaRPr lang="en-US"/>
          </a:p>
        </p:txBody>
      </p:sp>
      <p:sp>
        <p:nvSpPr>
          <p:cNvPr id="3" name="Footer Placeholder 2"/>
          <p:cNvSpPr>
            <a:spLocks noGrp="1"/>
          </p:cNvSpPr>
          <p:nvPr>
            <p:ph type="ftr" sz="quarter" idx="11"/>
          </p:nvPr>
        </p:nvSpPr>
        <p:spPr/>
        <p:txBody>
          <a:bodyPr/>
          <a:lstStyle/>
          <a:p>
            <a:r>
              <a:rPr lang="es-ES" smtClean="0"/>
              <a:t>Encuesta de hogares - Sección 10</a:t>
            </a:r>
            <a:endParaRPr lang="en-US"/>
          </a:p>
        </p:txBody>
      </p:sp>
      <p:sp>
        <p:nvSpPr>
          <p:cNvPr id="4" name="Slide Number Placeholder 3"/>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229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BE664-88FE-4C53-8F26-D1E1E7B6B14F}"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10</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50441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7B8C6-286F-488F-9B26-2A4F11F783CC}"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10</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86919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5">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6B0E3-3A04-41CA-95D3-AAB45D84EE42}" type="datetime1">
              <a:rPr lang="en-US" smtClean="0"/>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Encuesta de hogares - Sección 10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B63E6-41F7-4EE6-94FF-322BBDE8FA13}" type="slidenum">
              <a:rPr lang="en-US" smtClean="0"/>
              <a:t>‹#›</a:t>
            </a:fld>
            <a:endParaRPr lang="en-US"/>
          </a:p>
        </p:txBody>
      </p:sp>
    </p:spTree>
    <p:extLst>
      <p:ext uri="{BB962C8B-B14F-4D97-AF65-F5344CB8AC3E}">
        <p14:creationId xmlns:p14="http://schemas.microsoft.com/office/powerpoint/2010/main" val="120699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06307.667B9380"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creativecommons.org/licenses/by-nc-nd/3.0/igo/legalco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pic>
        <p:nvPicPr>
          <p:cNvPr id="3075" name="Picture 3" descr="cid:image001.png@01D06307.667B938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66800" y="1600200"/>
            <a:ext cx="22764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5"/>
          <p:cNvSpPr>
            <a:spLocks noChangeArrowheads="1"/>
          </p:cNvSpPr>
          <p:nvPr/>
        </p:nvSpPr>
        <p:spPr bwMode="auto">
          <a:xfrm>
            <a:off x="1131888" y="2743200"/>
            <a:ext cx="6869112"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s-MX" altLang="en-US" sz="1200">
                <a:latin typeface="Arial" charset="0"/>
                <a:ea typeface="Times New Roman" pitchFamily="18" charset="0"/>
              </a:rPr>
              <a:t>Copyright © 2015 Banco Interamericano de Desarrollo. Esta obra está bajo una licencia Creative Commons IGO 3.0 </a:t>
            </a:r>
            <a:r>
              <a:rPr lang="es-MX" altLang="en-US" sz="1200" b="1">
                <a:latin typeface="Arial" charset="0"/>
                <a:ea typeface="Times New Roman" pitchFamily="18" charset="0"/>
              </a:rPr>
              <a:t> </a:t>
            </a:r>
            <a:r>
              <a:rPr lang="es-MX" altLang="en-US" sz="1200">
                <a:latin typeface="Arial" charset="0"/>
                <a:ea typeface="Times New Roman" pitchFamily="18" charset="0"/>
              </a:rPr>
              <a:t>Reconocimiento-No Comercial-Sin Obra Derivada (CC-IGO BY-NC-ND 3.0 IGO) (</a:t>
            </a:r>
            <a:r>
              <a:rPr lang="es-MX" altLang="en-US" sz="1200">
                <a:solidFill>
                  <a:srgbClr val="1170CF"/>
                </a:solidFill>
                <a:latin typeface="Arial" charset="0"/>
                <a:ea typeface="Times New Roman" pitchFamily="18" charset="0"/>
                <a:hlinkClick r:id="rId4"/>
              </a:rPr>
              <a:t>http://creativecommons.org/licenses/by-nc-nd/3.0/igo/legalcode</a:t>
            </a:r>
            <a:r>
              <a:rPr lang="es-MX" altLang="en-US" sz="1200">
                <a:latin typeface="Arial" charset="0"/>
                <a:ea typeface="Times New Roman" pitchFamily="18" charset="0"/>
              </a:rPr>
              <a:t>)</a:t>
            </a:r>
            <a:r>
              <a:rPr lang="es-MX" altLang="en-US" sz="1200">
                <a:solidFill>
                  <a:srgbClr val="414141"/>
                </a:solidFill>
                <a:latin typeface="Arial" charset="0"/>
                <a:ea typeface="Times New Roman" pitchFamily="18" charset="0"/>
              </a:rPr>
              <a:t> </a:t>
            </a:r>
            <a:r>
              <a:rPr lang="es-MX" altLang="en-US" sz="1200">
                <a:latin typeface="Arial" charset="0"/>
                <a:ea typeface="Times New Roman" pitchFamily="18" charset="0"/>
              </a:rPr>
              <a:t>y puede ser reproducida para cualquier uso no-comercial otorgando crédito al BID.  No se permiten obras derivadas. </a:t>
            </a:r>
          </a:p>
          <a:p>
            <a:pPr algn="just"/>
            <a:endParaRPr lang="en-US" altLang="en-US" sz="1200">
              <a:latin typeface="Arial" charset="0"/>
              <a:ea typeface="Times New Roman" pitchFamily="18" charset="0"/>
            </a:endParaRPr>
          </a:p>
          <a:p>
            <a:pPr algn="just" eaLnBrk="0" hangingPunct="0"/>
            <a:r>
              <a:rPr lang="es-MX" altLang="en-US" sz="1200">
                <a:latin typeface="Arial" charset="0"/>
                <a:ea typeface="Times New Roman" pitchFamily="18" charset="0"/>
              </a:rPr>
              <a:t>Cualquier disputa relacionada con el uso de las obras del BID que no pueda resolverse amistosamente se someterá a arbitraje de conformidad con las reglas de la CNUDMI. El uso del nombre del BID para cualquier fin que no sea para la atribución y el uso del logotipo del BID, estará sujeta a un acuerdo de licencia por separado y no está autorizado como parte de esta licencia CC-IGO. </a:t>
            </a:r>
          </a:p>
          <a:p>
            <a:pPr algn="just" eaLnBrk="0" hangingPunct="0"/>
            <a:endParaRPr lang="en-US" altLang="en-US" sz="1200">
              <a:latin typeface="Arial" charset="0"/>
            </a:endParaRPr>
          </a:p>
          <a:p>
            <a:pPr algn="just" eaLnBrk="0" hangingPunct="0"/>
            <a:r>
              <a:rPr lang="es-MX" altLang="en-US" sz="1200">
                <a:latin typeface="Arial" charset="0"/>
                <a:cs typeface="Times New Roman" pitchFamily="18" charset="0"/>
              </a:rPr>
              <a:t>Notar que el enlace URL incluye términos y condicionales adicionales de esta licencia.</a:t>
            </a:r>
          </a:p>
          <a:p>
            <a:pPr algn="just" eaLnBrk="0" hangingPunct="0"/>
            <a:endParaRPr lang="en-US" altLang="en-US" sz="1200">
              <a:latin typeface="Arial" charset="0"/>
            </a:endParaRPr>
          </a:p>
          <a:p>
            <a:pPr algn="just" eaLnBrk="0" hangingPunct="0"/>
            <a:r>
              <a:rPr lang="es-MX" altLang="en-US" sz="1200">
                <a:latin typeface="Arial" charset="0"/>
                <a:cs typeface="Times New Roman" pitchFamily="18" charset="0"/>
              </a:rPr>
              <a:t>Las opiniones expresadas en esta publicación son de los autores y no necesariamente reflejan el punto de vista del Banco Interamericano de Desarrollo, de su Directorio Ejecutivo ni de los países que representa.</a:t>
            </a:r>
            <a:endParaRPr lang="es-MX" altLang="en-US" sz="1200">
              <a:latin typeface="Arial" charset="0"/>
            </a:endParaRPr>
          </a:p>
        </p:txBody>
      </p:sp>
    </p:spTree>
    <p:extLst>
      <p:ext uri="{BB962C8B-B14F-4D97-AF65-F5344CB8AC3E}">
        <p14:creationId xmlns:p14="http://schemas.microsoft.com/office/powerpoint/2010/main" val="2970693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10</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38200"/>
            <a:ext cx="8334131"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95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11</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914400"/>
            <a:ext cx="828615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95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12</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33450"/>
            <a:ext cx="8324923"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95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13</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0"/>
            <a:ext cx="8488156"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95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14</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762000"/>
            <a:ext cx="8242415"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95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15</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806" y="762000"/>
            <a:ext cx="8146143"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7168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16</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14400"/>
            <a:ext cx="85534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705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17</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85800"/>
            <a:ext cx="6858000" cy="5315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705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18</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5" y="76200"/>
            <a:ext cx="4829175" cy="621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6199" y="304800"/>
            <a:ext cx="4162425" cy="923330"/>
          </a:xfrm>
          <a:prstGeom prst="rect">
            <a:avLst/>
          </a:prstGeom>
          <a:noFill/>
          <a:ln>
            <a:noFill/>
          </a:ln>
        </p:spPr>
        <p:txBody>
          <a:bodyPr wrap="square" rtlCol="0">
            <a:spAutoFit/>
          </a:bodyPr>
          <a:lstStyle/>
          <a:p>
            <a:r>
              <a:rPr lang="es-ES" b="1" u="sng" dirty="0" smtClean="0"/>
              <a:t>Usted</a:t>
            </a:r>
            <a:r>
              <a:rPr lang="es-ES" dirty="0" smtClean="0"/>
              <a:t>:</a:t>
            </a:r>
          </a:p>
          <a:p>
            <a:r>
              <a:rPr lang="es-ES" dirty="0"/>
              <a:t>Durante los últimos 7 días, consumieron los miembros de hogar </a:t>
            </a:r>
            <a:r>
              <a:rPr lang="es-ES" b="1" u="sng" dirty="0" smtClean="0">
                <a:solidFill>
                  <a:srgbClr val="C00000"/>
                </a:solidFill>
              </a:rPr>
              <a:t>pan</a:t>
            </a:r>
            <a:r>
              <a:rPr lang="es-ES" dirty="0" smtClean="0"/>
              <a:t>?</a:t>
            </a:r>
            <a:endParaRPr lang="es-CL" dirty="0"/>
          </a:p>
        </p:txBody>
      </p:sp>
      <p:sp>
        <p:nvSpPr>
          <p:cNvPr id="9" name="TextBox 8"/>
          <p:cNvSpPr txBox="1"/>
          <p:nvPr/>
        </p:nvSpPr>
        <p:spPr>
          <a:xfrm>
            <a:off x="76200" y="1258669"/>
            <a:ext cx="3848100" cy="646331"/>
          </a:xfrm>
          <a:prstGeom prst="rect">
            <a:avLst/>
          </a:prstGeom>
          <a:noFill/>
          <a:ln>
            <a:noFill/>
          </a:ln>
        </p:spPr>
        <p:txBody>
          <a:bodyPr wrap="square" rtlCol="0">
            <a:spAutoFit/>
          </a:bodyPr>
          <a:lstStyle/>
          <a:p>
            <a:r>
              <a:rPr lang="es-ES" b="1" u="sng" dirty="0" smtClean="0"/>
              <a:t>Entrevistado</a:t>
            </a:r>
            <a:r>
              <a:rPr lang="es-ES" dirty="0" smtClean="0"/>
              <a:t>:</a:t>
            </a:r>
          </a:p>
          <a:p>
            <a:r>
              <a:rPr lang="es-ES" dirty="0" smtClean="0"/>
              <a:t>	SI</a:t>
            </a:r>
            <a:endParaRPr lang="es-CL" dirty="0"/>
          </a:p>
        </p:txBody>
      </p:sp>
      <p:sp>
        <p:nvSpPr>
          <p:cNvPr id="12" name="TextBox 11"/>
          <p:cNvSpPr txBox="1"/>
          <p:nvPr/>
        </p:nvSpPr>
        <p:spPr>
          <a:xfrm>
            <a:off x="8763000" y="3943290"/>
            <a:ext cx="356384" cy="400110"/>
          </a:xfrm>
          <a:prstGeom prst="rect">
            <a:avLst/>
          </a:prstGeom>
          <a:noFill/>
        </p:spPr>
        <p:txBody>
          <a:bodyPr wrap="square" rtlCol="0">
            <a:spAutoFit/>
          </a:bodyPr>
          <a:lstStyle/>
          <a:p>
            <a:r>
              <a:rPr lang="en-US" sz="2000" b="1" dirty="0">
                <a:solidFill>
                  <a:srgbClr val="0070C0"/>
                </a:solidFill>
              </a:rPr>
              <a:t>x</a:t>
            </a:r>
          </a:p>
        </p:txBody>
      </p:sp>
      <p:sp>
        <p:nvSpPr>
          <p:cNvPr id="13" name="TextBox 12"/>
          <p:cNvSpPr txBox="1"/>
          <p:nvPr/>
        </p:nvSpPr>
        <p:spPr>
          <a:xfrm>
            <a:off x="76200" y="1905000"/>
            <a:ext cx="4162425" cy="923330"/>
          </a:xfrm>
          <a:prstGeom prst="rect">
            <a:avLst/>
          </a:prstGeom>
          <a:noFill/>
          <a:ln>
            <a:noFill/>
          </a:ln>
        </p:spPr>
        <p:txBody>
          <a:bodyPr wrap="square" rtlCol="0">
            <a:spAutoFit/>
          </a:bodyPr>
          <a:lstStyle/>
          <a:p>
            <a:r>
              <a:rPr lang="es-ES" b="1" u="sng" dirty="0" smtClean="0"/>
              <a:t>Usted</a:t>
            </a:r>
            <a:r>
              <a:rPr lang="es-ES" dirty="0" smtClean="0"/>
              <a:t>:</a:t>
            </a:r>
          </a:p>
          <a:p>
            <a:r>
              <a:rPr lang="es-ES" dirty="0"/>
              <a:t>Durante los últimos 7 días, consumieron los miembros de hogar </a:t>
            </a:r>
            <a:r>
              <a:rPr lang="es-ES" b="1" u="sng" dirty="0" smtClean="0">
                <a:solidFill>
                  <a:srgbClr val="C00000"/>
                </a:solidFill>
              </a:rPr>
              <a:t>arroz</a:t>
            </a:r>
            <a:r>
              <a:rPr lang="es-ES" dirty="0" smtClean="0"/>
              <a:t>?</a:t>
            </a:r>
            <a:endParaRPr lang="es-CL" dirty="0"/>
          </a:p>
        </p:txBody>
      </p:sp>
      <p:sp>
        <p:nvSpPr>
          <p:cNvPr id="14" name="TextBox 13"/>
          <p:cNvSpPr txBox="1"/>
          <p:nvPr/>
        </p:nvSpPr>
        <p:spPr>
          <a:xfrm>
            <a:off x="76201" y="2858869"/>
            <a:ext cx="3848100" cy="646331"/>
          </a:xfrm>
          <a:prstGeom prst="rect">
            <a:avLst/>
          </a:prstGeom>
          <a:noFill/>
          <a:ln>
            <a:noFill/>
          </a:ln>
        </p:spPr>
        <p:txBody>
          <a:bodyPr wrap="square" rtlCol="0">
            <a:spAutoFit/>
          </a:bodyPr>
          <a:lstStyle/>
          <a:p>
            <a:r>
              <a:rPr lang="es-ES" b="1" u="sng" dirty="0" smtClean="0"/>
              <a:t>Entrevistado</a:t>
            </a:r>
            <a:r>
              <a:rPr lang="es-ES" dirty="0" smtClean="0"/>
              <a:t>:</a:t>
            </a:r>
          </a:p>
          <a:p>
            <a:r>
              <a:rPr lang="es-ES" dirty="0" smtClean="0"/>
              <a:t>	SI</a:t>
            </a:r>
            <a:endParaRPr lang="es-CL" dirty="0"/>
          </a:p>
        </p:txBody>
      </p:sp>
      <p:sp>
        <p:nvSpPr>
          <p:cNvPr id="15" name="TextBox 14"/>
          <p:cNvSpPr txBox="1"/>
          <p:nvPr/>
        </p:nvSpPr>
        <p:spPr>
          <a:xfrm>
            <a:off x="8763000" y="4191000"/>
            <a:ext cx="356384" cy="400110"/>
          </a:xfrm>
          <a:prstGeom prst="rect">
            <a:avLst/>
          </a:prstGeom>
          <a:noFill/>
        </p:spPr>
        <p:txBody>
          <a:bodyPr wrap="square" rtlCol="0">
            <a:spAutoFit/>
          </a:bodyPr>
          <a:lstStyle/>
          <a:p>
            <a:r>
              <a:rPr lang="en-US" sz="2000" b="1" dirty="0">
                <a:solidFill>
                  <a:srgbClr val="0070C0"/>
                </a:solidFill>
              </a:rPr>
              <a:t>x</a:t>
            </a:r>
          </a:p>
        </p:txBody>
      </p:sp>
      <p:sp>
        <p:nvSpPr>
          <p:cNvPr id="16" name="TextBox 15"/>
          <p:cNvSpPr txBox="1"/>
          <p:nvPr/>
        </p:nvSpPr>
        <p:spPr>
          <a:xfrm>
            <a:off x="76200" y="3276600"/>
            <a:ext cx="4162425" cy="923330"/>
          </a:xfrm>
          <a:prstGeom prst="rect">
            <a:avLst/>
          </a:prstGeom>
          <a:noFill/>
          <a:ln>
            <a:noFill/>
          </a:ln>
        </p:spPr>
        <p:txBody>
          <a:bodyPr wrap="square" rtlCol="0">
            <a:spAutoFit/>
          </a:bodyPr>
          <a:lstStyle/>
          <a:p>
            <a:r>
              <a:rPr lang="es-ES" b="1" u="sng" dirty="0" smtClean="0"/>
              <a:t>Usted</a:t>
            </a:r>
            <a:r>
              <a:rPr lang="es-ES" dirty="0" smtClean="0"/>
              <a:t>:</a:t>
            </a:r>
          </a:p>
          <a:p>
            <a:r>
              <a:rPr lang="es-ES" dirty="0"/>
              <a:t>Durante los últimos 7 días, consumieron los miembros de hogar </a:t>
            </a:r>
            <a:r>
              <a:rPr lang="es-ES" b="1" u="sng" dirty="0" smtClean="0">
                <a:solidFill>
                  <a:srgbClr val="C00000"/>
                </a:solidFill>
              </a:rPr>
              <a:t>fideos</a:t>
            </a:r>
            <a:r>
              <a:rPr lang="es-ES" dirty="0" smtClean="0"/>
              <a:t>?</a:t>
            </a:r>
            <a:endParaRPr lang="es-CL" dirty="0"/>
          </a:p>
        </p:txBody>
      </p:sp>
      <p:sp>
        <p:nvSpPr>
          <p:cNvPr id="17" name="TextBox 16"/>
          <p:cNvSpPr txBox="1"/>
          <p:nvPr/>
        </p:nvSpPr>
        <p:spPr>
          <a:xfrm>
            <a:off x="76201" y="4230469"/>
            <a:ext cx="3848100" cy="646331"/>
          </a:xfrm>
          <a:prstGeom prst="rect">
            <a:avLst/>
          </a:prstGeom>
          <a:noFill/>
          <a:ln>
            <a:noFill/>
          </a:ln>
        </p:spPr>
        <p:txBody>
          <a:bodyPr wrap="square" rtlCol="0">
            <a:spAutoFit/>
          </a:bodyPr>
          <a:lstStyle/>
          <a:p>
            <a:r>
              <a:rPr lang="es-ES" b="1" u="sng" dirty="0" smtClean="0"/>
              <a:t>Entrevistado</a:t>
            </a:r>
            <a:r>
              <a:rPr lang="es-ES" dirty="0" smtClean="0"/>
              <a:t>:</a:t>
            </a:r>
          </a:p>
          <a:p>
            <a:r>
              <a:rPr lang="es-ES" dirty="0" smtClean="0"/>
              <a:t>	NO</a:t>
            </a:r>
            <a:endParaRPr lang="es-CL" dirty="0"/>
          </a:p>
        </p:txBody>
      </p:sp>
      <p:sp>
        <p:nvSpPr>
          <p:cNvPr id="18" name="TextBox 17"/>
          <p:cNvSpPr txBox="1"/>
          <p:nvPr/>
        </p:nvSpPr>
        <p:spPr>
          <a:xfrm>
            <a:off x="8458200" y="4476690"/>
            <a:ext cx="356384" cy="400110"/>
          </a:xfrm>
          <a:prstGeom prst="rect">
            <a:avLst/>
          </a:prstGeom>
          <a:noFill/>
        </p:spPr>
        <p:txBody>
          <a:bodyPr wrap="square" rtlCol="0">
            <a:spAutoFit/>
          </a:bodyPr>
          <a:lstStyle/>
          <a:p>
            <a:r>
              <a:rPr lang="en-US" sz="2000" b="1" dirty="0">
                <a:solidFill>
                  <a:srgbClr val="0070C0"/>
                </a:solidFill>
              </a:rPr>
              <a:t>x</a:t>
            </a:r>
          </a:p>
        </p:txBody>
      </p:sp>
      <p:sp>
        <p:nvSpPr>
          <p:cNvPr id="19" name="TextBox 18"/>
          <p:cNvSpPr txBox="1"/>
          <p:nvPr/>
        </p:nvSpPr>
        <p:spPr>
          <a:xfrm>
            <a:off x="76200" y="4648200"/>
            <a:ext cx="4162425" cy="923330"/>
          </a:xfrm>
          <a:prstGeom prst="rect">
            <a:avLst/>
          </a:prstGeom>
          <a:noFill/>
          <a:ln>
            <a:noFill/>
          </a:ln>
        </p:spPr>
        <p:txBody>
          <a:bodyPr wrap="square" rtlCol="0">
            <a:spAutoFit/>
          </a:bodyPr>
          <a:lstStyle/>
          <a:p>
            <a:r>
              <a:rPr lang="es-ES" b="1" u="sng" dirty="0" smtClean="0"/>
              <a:t>Usted</a:t>
            </a:r>
            <a:r>
              <a:rPr lang="es-ES" dirty="0" smtClean="0"/>
              <a:t>:</a:t>
            </a:r>
          </a:p>
          <a:p>
            <a:r>
              <a:rPr lang="es-ES" dirty="0"/>
              <a:t>Durante los últimos 7 días, consumieron los miembros de hogar </a:t>
            </a:r>
            <a:r>
              <a:rPr lang="es-ES" b="1" u="sng" dirty="0">
                <a:solidFill>
                  <a:srgbClr val="C00000"/>
                </a:solidFill>
              </a:rPr>
              <a:t>h</a:t>
            </a:r>
            <a:r>
              <a:rPr lang="es-ES" b="1" u="sng" dirty="0" smtClean="0">
                <a:solidFill>
                  <a:srgbClr val="C00000"/>
                </a:solidFill>
              </a:rPr>
              <a:t>arina de trigo</a:t>
            </a:r>
            <a:r>
              <a:rPr lang="es-ES" dirty="0" smtClean="0"/>
              <a:t>?</a:t>
            </a:r>
            <a:endParaRPr lang="es-CL" dirty="0"/>
          </a:p>
        </p:txBody>
      </p:sp>
      <p:sp>
        <p:nvSpPr>
          <p:cNvPr id="20" name="TextBox 19"/>
          <p:cNvSpPr txBox="1"/>
          <p:nvPr/>
        </p:nvSpPr>
        <p:spPr>
          <a:xfrm>
            <a:off x="76201" y="5602069"/>
            <a:ext cx="3848100" cy="646331"/>
          </a:xfrm>
          <a:prstGeom prst="rect">
            <a:avLst/>
          </a:prstGeom>
          <a:noFill/>
          <a:ln>
            <a:noFill/>
          </a:ln>
        </p:spPr>
        <p:txBody>
          <a:bodyPr wrap="square" rtlCol="0">
            <a:spAutoFit/>
          </a:bodyPr>
          <a:lstStyle/>
          <a:p>
            <a:r>
              <a:rPr lang="es-ES" b="1" u="sng" dirty="0" smtClean="0"/>
              <a:t>Entrevistado</a:t>
            </a:r>
            <a:r>
              <a:rPr lang="es-ES" dirty="0" smtClean="0"/>
              <a:t>:</a:t>
            </a:r>
          </a:p>
          <a:p>
            <a:r>
              <a:rPr lang="es-ES" dirty="0" smtClean="0"/>
              <a:t>	SI</a:t>
            </a:r>
            <a:endParaRPr lang="es-CL" dirty="0"/>
          </a:p>
        </p:txBody>
      </p:sp>
      <p:sp>
        <p:nvSpPr>
          <p:cNvPr id="21" name="TextBox 20"/>
          <p:cNvSpPr txBox="1"/>
          <p:nvPr/>
        </p:nvSpPr>
        <p:spPr>
          <a:xfrm>
            <a:off x="8763000" y="4705290"/>
            <a:ext cx="356384" cy="400110"/>
          </a:xfrm>
          <a:prstGeom prst="rect">
            <a:avLst/>
          </a:prstGeom>
          <a:noFill/>
        </p:spPr>
        <p:txBody>
          <a:bodyPr wrap="square" rtlCol="0">
            <a:spAutoFit/>
          </a:bodyPr>
          <a:lstStyle/>
          <a:p>
            <a:r>
              <a:rPr lang="en-US" sz="2000" b="1" dirty="0">
                <a:solidFill>
                  <a:srgbClr val="0070C0"/>
                </a:solidFill>
              </a:rPr>
              <a:t>x</a:t>
            </a:r>
          </a:p>
        </p:txBody>
      </p:sp>
    </p:spTree>
    <p:extLst>
      <p:ext uri="{BB962C8B-B14F-4D97-AF65-F5344CB8AC3E}">
        <p14:creationId xmlns:p14="http://schemas.microsoft.com/office/powerpoint/2010/main" val="237690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1+#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1+#ppt_w/2"/>
                                          </p:val>
                                        </p:tav>
                                        <p:tav tm="100000">
                                          <p:val>
                                            <p:strVal val="#ppt_x"/>
                                          </p:val>
                                        </p:tav>
                                      </p:tavLst>
                                    </p:anim>
                                    <p:anim calcmode="lin" valueType="num">
                                      <p:cBhvr additive="base">
                                        <p:cTn id="3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1+#ppt_w/2"/>
                                          </p:val>
                                        </p:tav>
                                        <p:tav tm="100000">
                                          <p:val>
                                            <p:strVal val="#ppt_x"/>
                                          </p:val>
                                        </p:tav>
                                      </p:tavLst>
                                    </p:anim>
                                    <p:anim calcmode="lin" valueType="num">
                                      <p:cBhvr additive="base">
                                        <p:cTn id="5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down)">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wipe(down)">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1+#ppt_w/2"/>
                                          </p:val>
                                        </p:tav>
                                        <p:tav tm="100000">
                                          <p:val>
                                            <p:strVal val="#ppt_x"/>
                                          </p:val>
                                        </p:tav>
                                      </p:tavLst>
                                    </p:anim>
                                    <p:anim calcmode="lin" valueType="num">
                                      <p:cBhvr additive="base">
                                        <p:cTn id="66"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4" grpId="0"/>
      <p:bldP spid="15" grpId="0"/>
      <p:bldP spid="16" grpId="0"/>
      <p:bldP spid="17" grpId="0"/>
      <p:bldP spid="18" grpId="0"/>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19</a:t>
            </a:fld>
            <a:endParaRPr lang="en-US"/>
          </a:p>
        </p:txBody>
      </p:sp>
      <p:sp>
        <p:nvSpPr>
          <p:cNvPr id="8" name="TextBox 7"/>
          <p:cNvSpPr txBox="1"/>
          <p:nvPr/>
        </p:nvSpPr>
        <p:spPr>
          <a:xfrm>
            <a:off x="76199" y="304800"/>
            <a:ext cx="2743201" cy="1631216"/>
          </a:xfrm>
          <a:prstGeom prst="rect">
            <a:avLst/>
          </a:prstGeom>
          <a:noFill/>
          <a:ln>
            <a:noFill/>
          </a:ln>
        </p:spPr>
        <p:txBody>
          <a:bodyPr wrap="square" rtlCol="0">
            <a:spAutoFit/>
          </a:bodyPr>
          <a:lstStyle/>
          <a:p>
            <a:r>
              <a:rPr lang="es-ES" sz="2000" dirty="0" smtClean="0"/>
              <a:t>Debe hacer la pregunta (10.01) para todos los ítems en TODAS las páginas antes de continuar:</a:t>
            </a:r>
            <a:endParaRPr lang="es-CL"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7518" y="-17929"/>
            <a:ext cx="5939588" cy="630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347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461736"/>
            <a:ext cx="8686800" cy="830997"/>
          </a:xfrm>
          <a:prstGeom prst="rect">
            <a:avLst/>
          </a:prstGeom>
          <a:noFill/>
          <a:ln>
            <a:solidFill>
              <a:schemeClr val="bg2">
                <a:lumMod val="90000"/>
              </a:schemeClr>
            </a:solidFill>
          </a:ln>
        </p:spPr>
        <p:txBody>
          <a:bodyPr wrap="square" rtlCol="0">
            <a:spAutoFit/>
          </a:bodyPr>
          <a:lstStyle/>
          <a:p>
            <a:r>
              <a:rPr lang="es-ES" sz="2400" dirty="0" smtClean="0"/>
              <a:t>SECCIÓN 10</a:t>
            </a:r>
          </a:p>
          <a:p>
            <a:r>
              <a:rPr lang="es-ES" sz="2400" dirty="0" smtClean="0"/>
              <a:t>CONSUMO </a:t>
            </a:r>
            <a:r>
              <a:rPr lang="es-ES" sz="2400" dirty="0"/>
              <a:t>ALIMENTARIO DENTRO Y FUERA DEL HOGAR</a:t>
            </a:r>
            <a:endParaRPr lang="en-US" sz="2400" dirty="0"/>
          </a:p>
        </p:txBody>
      </p:sp>
      <p:sp>
        <p:nvSpPr>
          <p:cNvPr id="8" name="TextBox 7"/>
          <p:cNvSpPr txBox="1"/>
          <p:nvPr/>
        </p:nvSpPr>
        <p:spPr>
          <a:xfrm>
            <a:off x="228600" y="76200"/>
            <a:ext cx="8686800" cy="523220"/>
          </a:xfrm>
          <a:prstGeom prst="rect">
            <a:avLst/>
          </a:prstGeom>
          <a:solidFill>
            <a:schemeClr val="accent3">
              <a:lumMod val="20000"/>
              <a:lumOff val="80000"/>
            </a:schemeClr>
          </a:solidFill>
        </p:spPr>
        <p:txBody>
          <a:bodyPr wrap="square" rtlCol="0">
            <a:spAutoFit/>
          </a:bodyPr>
          <a:lstStyle/>
          <a:p>
            <a:pPr algn="ctr"/>
            <a:r>
              <a:rPr lang="es-ES" sz="2800" dirty="0" smtClean="0"/>
              <a:t>Encuesta de hogares</a:t>
            </a:r>
            <a:endParaRPr lang="en-US" sz="2800" dirty="0"/>
          </a:p>
        </p:txBody>
      </p:sp>
      <p:sp>
        <p:nvSpPr>
          <p:cNvPr id="9" name="TextBox 8"/>
          <p:cNvSpPr txBox="1"/>
          <p:nvPr/>
        </p:nvSpPr>
        <p:spPr>
          <a:xfrm>
            <a:off x="228600" y="3657600"/>
            <a:ext cx="8610600" cy="369332"/>
          </a:xfrm>
          <a:prstGeom prst="rect">
            <a:avLst/>
          </a:prstGeom>
          <a:noFill/>
          <a:ln>
            <a:solidFill>
              <a:schemeClr val="bg2">
                <a:lumMod val="90000"/>
              </a:schemeClr>
            </a:solidFill>
          </a:ln>
        </p:spPr>
        <p:txBody>
          <a:bodyPr wrap="square" rtlCol="0">
            <a:spAutoFit/>
          </a:bodyPr>
          <a:lstStyle/>
          <a:p>
            <a:r>
              <a:rPr lang="es-ES" dirty="0"/>
              <a:t>RESPONDE LA DUEÑA DE CASA O LA PERSONA MEJOR INFORMADA</a:t>
            </a:r>
            <a:endParaRPr lang="en-US" dirty="0"/>
          </a:p>
        </p:txBody>
      </p:sp>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a:t>
            </a:fld>
            <a:endParaRPr lang="en-US"/>
          </a:p>
        </p:txBody>
      </p:sp>
    </p:spTree>
    <p:extLst>
      <p:ext uri="{BB962C8B-B14F-4D97-AF65-F5344CB8AC3E}">
        <p14:creationId xmlns:p14="http://schemas.microsoft.com/office/powerpoint/2010/main" val="2312066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20</a:t>
            </a:fld>
            <a:endParaRPr lang="en-US"/>
          </a:p>
        </p:txBody>
      </p:sp>
      <p:sp>
        <p:nvSpPr>
          <p:cNvPr id="8" name="TextBox 7"/>
          <p:cNvSpPr txBox="1"/>
          <p:nvPr/>
        </p:nvSpPr>
        <p:spPr>
          <a:xfrm>
            <a:off x="76199" y="304800"/>
            <a:ext cx="2743201" cy="1631216"/>
          </a:xfrm>
          <a:prstGeom prst="rect">
            <a:avLst/>
          </a:prstGeom>
          <a:noFill/>
          <a:ln>
            <a:noFill/>
          </a:ln>
        </p:spPr>
        <p:txBody>
          <a:bodyPr wrap="square" rtlCol="0">
            <a:spAutoFit/>
          </a:bodyPr>
          <a:lstStyle/>
          <a:p>
            <a:r>
              <a:rPr lang="es-ES" sz="2000" dirty="0" smtClean="0"/>
              <a:t>Debe hacer la pregunta (10.01) para todos los ítems en TODAS las páginas antes de continuar:</a:t>
            </a:r>
            <a:endParaRPr lang="es-CL" sz="2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52400"/>
            <a:ext cx="6296642"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365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21</a:t>
            </a:fld>
            <a:endParaRPr lang="en-US"/>
          </a:p>
        </p:txBody>
      </p:sp>
      <p:sp>
        <p:nvSpPr>
          <p:cNvPr id="8" name="TextBox 7"/>
          <p:cNvSpPr txBox="1"/>
          <p:nvPr/>
        </p:nvSpPr>
        <p:spPr>
          <a:xfrm>
            <a:off x="76199" y="304800"/>
            <a:ext cx="2743201" cy="1631216"/>
          </a:xfrm>
          <a:prstGeom prst="rect">
            <a:avLst/>
          </a:prstGeom>
          <a:noFill/>
          <a:ln>
            <a:noFill/>
          </a:ln>
        </p:spPr>
        <p:txBody>
          <a:bodyPr wrap="square" rtlCol="0">
            <a:spAutoFit/>
          </a:bodyPr>
          <a:lstStyle/>
          <a:p>
            <a:r>
              <a:rPr lang="es-ES" sz="2000" dirty="0" smtClean="0"/>
              <a:t>Debe hacer la pregunta (10.01) para todos los ítems en TODAS las páginas antes de continuar:</a:t>
            </a:r>
            <a:endParaRPr lang="es-CL" sz="20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7704" y="80502"/>
            <a:ext cx="5950584" cy="6244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10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22</a:t>
            </a:fld>
            <a:endParaRPr lang="en-US"/>
          </a:p>
        </p:txBody>
      </p:sp>
      <p:sp>
        <p:nvSpPr>
          <p:cNvPr id="8" name="TextBox 7"/>
          <p:cNvSpPr txBox="1"/>
          <p:nvPr/>
        </p:nvSpPr>
        <p:spPr>
          <a:xfrm>
            <a:off x="76199" y="304800"/>
            <a:ext cx="2743201" cy="1631216"/>
          </a:xfrm>
          <a:prstGeom prst="rect">
            <a:avLst/>
          </a:prstGeom>
          <a:noFill/>
          <a:ln>
            <a:noFill/>
          </a:ln>
        </p:spPr>
        <p:txBody>
          <a:bodyPr wrap="square" rtlCol="0">
            <a:spAutoFit/>
          </a:bodyPr>
          <a:lstStyle/>
          <a:p>
            <a:r>
              <a:rPr lang="es-ES" sz="2000" dirty="0" smtClean="0"/>
              <a:t>Debe hacer la pregunta (10.01) para todos los ítems en TODAS las páginas antes de continuar:</a:t>
            </a:r>
            <a:endParaRPr lang="es-CL" sz="20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62572"/>
            <a:ext cx="6063340" cy="6033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10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749" y="54199"/>
            <a:ext cx="6809950" cy="630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23</a:t>
            </a:fld>
            <a:endParaRPr lang="en-US"/>
          </a:p>
        </p:txBody>
      </p:sp>
      <p:sp>
        <p:nvSpPr>
          <p:cNvPr id="8" name="TextBox 7"/>
          <p:cNvSpPr txBox="1"/>
          <p:nvPr/>
        </p:nvSpPr>
        <p:spPr>
          <a:xfrm>
            <a:off x="76199" y="152400"/>
            <a:ext cx="8763001" cy="1323439"/>
          </a:xfrm>
          <a:prstGeom prst="rect">
            <a:avLst/>
          </a:prstGeom>
          <a:solidFill>
            <a:schemeClr val="accent1">
              <a:lumMod val="20000"/>
              <a:lumOff val="80000"/>
            </a:schemeClr>
          </a:solidFill>
          <a:ln>
            <a:noFill/>
          </a:ln>
        </p:spPr>
        <p:txBody>
          <a:bodyPr wrap="square" rtlCol="0">
            <a:spAutoFit/>
          </a:bodyPr>
          <a:lstStyle/>
          <a:p>
            <a:r>
              <a:rPr lang="es-ES" sz="2000" b="1" dirty="0" smtClean="0"/>
              <a:t>En seguida haga las preguntas (10.02) a (10.05) para aquellos ítems que fueron consumidos durante los últimos 7 días.</a:t>
            </a:r>
          </a:p>
          <a:p>
            <a:r>
              <a:rPr lang="es-ES" sz="2000" b="1" dirty="0" smtClean="0">
                <a:solidFill>
                  <a:srgbClr val="C00000"/>
                </a:solidFill>
              </a:rPr>
              <a:t>Para cada ítem, utilice la unidad de medida impresa en el cuestionario</a:t>
            </a:r>
          </a:p>
          <a:p>
            <a:endParaRPr lang="es-CL" sz="2000" b="1" dirty="0">
              <a:solidFill>
                <a:srgbClr val="C00000"/>
              </a:solidFill>
            </a:endParaRPr>
          </a:p>
        </p:txBody>
      </p:sp>
      <p:sp>
        <p:nvSpPr>
          <p:cNvPr id="9" name="TextBox 8"/>
          <p:cNvSpPr txBox="1"/>
          <p:nvPr/>
        </p:nvSpPr>
        <p:spPr>
          <a:xfrm>
            <a:off x="76199" y="1676400"/>
            <a:ext cx="4162425" cy="923330"/>
          </a:xfrm>
          <a:prstGeom prst="rect">
            <a:avLst/>
          </a:prstGeom>
          <a:solidFill>
            <a:schemeClr val="accent1">
              <a:lumMod val="20000"/>
              <a:lumOff val="80000"/>
            </a:schemeClr>
          </a:solidFill>
          <a:ln>
            <a:noFill/>
          </a:ln>
        </p:spPr>
        <p:txBody>
          <a:bodyPr wrap="square" rtlCol="0">
            <a:spAutoFit/>
          </a:bodyPr>
          <a:lstStyle/>
          <a:p>
            <a:r>
              <a:rPr lang="es-ES" b="1" u="sng" dirty="0" smtClean="0"/>
              <a:t>Usted</a:t>
            </a:r>
            <a:r>
              <a:rPr lang="es-ES" dirty="0" smtClean="0"/>
              <a:t>:</a:t>
            </a:r>
          </a:p>
          <a:p>
            <a:r>
              <a:rPr lang="es-ES" dirty="0" smtClean="0"/>
              <a:t>¿Cuántas unidades de  </a:t>
            </a:r>
            <a:r>
              <a:rPr lang="es-ES" b="1" dirty="0" smtClean="0">
                <a:solidFill>
                  <a:srgbClr val="C00000"/>
                </a:solidFill>
              </a:rPr>
              <a:t>pan</a:t>
            </a:r>
            <a:r>
              <a:rPr lang="es-ES" dirty="0" smtClean="0"/>
              <a:t> </a:t>
            </a:r>
            <a:r>
              <a:rPr lang="es-ES" dirty="0"/>
              <a:t>consumió en total durante los últimos 7 días?</a:t>
            </a:r>
            <a:endParaRPr lang="es-CL" dirty="0"/>
          </a:p>
        </p:txBody>
      </p:sp>
      <p:sp>
        <p:nvSpPr>
          <p:cNvPr id="12" name="TextBox 11"/>
          <p:cNvSpPr txBox="1"/>
          <p:nvPr/>
        </p:nvSpPr>
        <p:spPr>
          <a:xfrm>
            <a:off x="76200" y="2858869"/>
            <a:ext cx="3848100" cy="646331"/>
          </a:xfrm>
          <a:prstGeom prst="rect">
            <a:avLst/>
          </a:prstGeom>
          <a:solidFill>
            <a:schemeClr val="accent1">
              <a:lumMod val="20000"/>
              <a:lumOff val="80000"/>
            </a:schemeClr>
          </a:solidFill>
          <a:ln>
            <a:noFill/>
          </a:ln>
        </p:spPr>
        <p:txBody>
          <a:bodyPr wrap="square" rtlCol="0">
            <a:spAutoFit/>
          </a:bodyPr>
          <a:lstStyle/>
          <a:p>
            <a:r>
              <a:rPr lang="es-ES" b="1" u="sng" dirty="0" smtClean="0"/>
              <a:t>Entrevistado</a:t>
            </a:r>
            <a:r>
              <a:rPr lang="es-ES" dirty="0" smtClean="0"/>
              <a:t>:</a:t>
            </a:r>
          </a:p>
          <a:p>
            <a:r>
              <a:rPr lang="es-ES" dirty="0" smtClean="0"/>
              <a:t>	30</a:t>
            </a:r>
            <a:endParaRPr lang="es-CL" dirty="0"/>
          </a:p>
        </p:txBody>
      </p:sp>
      <p:sp>
        <p:nvSpPr>
          <p:cNvPr id="13" name="TextBox 12"/>
          <p:cNvSpPr txBox="1"/>
          <p:nvPr/>
        </p:nvSpPr>
        <p:spPr>
          <a:xfrm>
            <a:off x="5715000" y="3429000"/>
            <a:ext cx="533400" cy="400110"/>
          </a:xfrm>
          <a:prstGeom prst="rect">
            <a:avLst/>
          </a:prstGeom>
          <a:noFill/>
        </p:spPr>
        <p:txBody>
          <a:bodyPr wrap="square" rtlCol="0">
            <a:spAutoFit/>
          </a:bodyPr>
          <a:lstStyle/>
          <a:p>
            <a:r>
              <a:rPr lang="en-US" sz="2000" b="1" dirty="0" smtClean="0">
                <a:solidFill>
                  <a:srgbClr val="0070C0"/>
                </a:solidFill>
              </a:rPr>
              <a:t>30</a:t>
            </a:r>
            <a:endParaRPr lang="en-US" sz="2000" b="1" dirty="0">
              <a:solidFill>
                <a:srgbClr val="0070C0"/>
              </a:solidFill>
            </a:endParaRPr>
          </a:p>
        </p:txBody>
      </p:sp>
      <p:sp>
        <p:nvSpPr>
          <p:cNvPr id="14" name="TextBox 13"/>
          <p:cNvSpPr txBox="1"/>
          <p:nvPr/>
        </p:nvSpPr>
        <p:spPr>
          <a:xfrm>
            <a:off x="76200" y="3657600"/>
            <a:ext cx="4162425" cy="923330"/>
          </a:xfrm>
          <a:prstGeom prst="rect">
            <a:avLst/>
          </a:prstGeom>
          <a:solidFill>
            <a:schemeClr val="accent1">
              <a:lumMod val="20000"/>
              <a:lumOff val="80000"/>
            </a:schemeClr>
          </a:solidFill>
          <a:ln>
            <a:noFill/>
          </a:ln>
        </p:spPr>
        <p:txBody>
          <a:bodyPr wrap="square" rtlCol="0">
            <a:spAutoFit/>
          </a:bodyPr>
          <a:lstStyle/>
          <a:p>
            <a:r>
              <a:rPr lang="es-ES" b="1" u="sng" dirty="0" smtClean="0"/>
              <a:t>Usted</a:t>
            </a:r>
            <a:r>
              <a:rPr lang="es-ES" dirty="0" smtClean="0"/>
              <a:t>:</a:t>
            </a:r>
          </a:p>
          <a:p>
            <a:r>
              <a:rPr lang="es-ES" dirty="0"/>
              <a:t>¿Cuál es la fuente principal del  </a:t>
            </a:r>
            <a:r>
              <a:rPr lang="es-ES" b="1" dirty="0" smtClean="0">
                <a:solidFill>
                  <a:srgbClr val="C00000"/>
                </a:solidFill>
              </a:rPr>
              <a:t>pan</a:t>
            </a:r>
            <a:r>
              <a:rPr lang="es-ES" dirty="0" smtClean="0"/>
              <a:t> </a:t>
            </a:r>
            <a:r>
              <a:rPr lang="es-ES" dirty="0"/>
              <a:t>consumido durante los últimos 7 días?</a:t>
            </a:r>
            <a:endParaRPr lang="es-CL" dirty="0"/>
          </a:p>
        </p:txBody>
      </p:sp>
      <p:sp>
        <p:nvSpPr>
          <p:cNvPr id="15" name="TextBox 14"/>
          <p:cNvSpPr txBox="1"/>
          <p:nvPr/>
        </p:nvSpPr>
        <p:spPr>
          <a:xfrm>
            <a:off x="76201" y="4840069"/>
            <a:ext cx="3848100" cy="646331"/>
          </a:xfrm>
          <a:prstGeom prst="rect">
            <a:avLst/>
          </a:prstGeom>
          <a:solidFill>
            <a:schemeClr val="accent1">
              <a:lumMod val="20000"/>
              <a:lumOff val="80000"/>
            </a:schemeClr>
          </a:solidFill>
          <a:ln>
            <a:noFill/>
          </a:ln>
        </p:spPr>
        <p:txBody>
          <a:bodyPr wrap="square" rtlCol="0">
            <a:spAutoFit/>
          </a:bodyPr>
          <a:lstStyle/>
          <a:p>
            <a:r>
              <a:rPr lang="es-ES" b="1" u="sng" dirty="0" smtClean="0"/>
              <a:t>Entrevistado</a:t>
            </a:r>
            <a:r>
              <a:rPr lang="es-ES" dirty="0" smtClean="0"/>
              <a:t>:</a:t>
            </a:r>
          </a:p>
          <a:p>
            <a:r>
              <a:rPr lang="es-ES" dirty="0" smtClean="0"/>
              <a:t>	Lo compramos</a:t>
            </a:r>
            <a:endParaRPr lang="es-CL" dirty="0"/>
          </a:p>
        </p:txBody>
      </p:sp>
      <p:sp>
        <p:nvSpPr>
          <p:cNvPr id="16" name="TextBox 15"/>
          <p:cNvSpPr txBox="1"/>
          <p:nvPr/>
        </p:nvSpPr>
        <p:spPr>
          <a:xfrm>
            <a:off x="6781800" y="3429000"/>
            <a:ext cx="533400" cy="400110"/>
          </a:xfrm>
          <a:prstGeom prst="rect">
            <a:avLst/>
          </a:prstGeom>
          <a:noFill/>
        </p:spPr>
        <p:txBody>
          <a:bodyPr wrap="square" rtlCol="0">
            <a:spAutoFit/>
          </a:bodyPr>
          <a:lstStyle/>
          <a:p>
            <a:r>
              <a:rPr lang="en-US" sz="2000" b="1" dirty="0">
                <a:solidFill>
                  <a:srgbClr val="0070C0"/>
                </a:solidFill>
              </a:rPr>
              <a:t>1</a:t>
            </a:r>
          </a:p>
        </p:txBody>
      </p:sp>
    </p:spTree>
    <p:extLst>
      <p:ext uri="{BB962C8B-B14F-4D97-AF65-F5344CB8AC3E}">
        <p14:creationId xmlns:p14="http://schemas.microsoft.com/office/powerpoint/2010/main" val="272061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down)">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1+#ppt_w/2"/>
                                          </p:val>
                                        </p:tav>
                                        <p:tav tm="100000">
                                          <p:val>
                                            <p:strVal val="#ppt_x"/>
                                          </p:val>
                                        </p:tav>
                                      </p:tavLst>
                                    </p:anim>
                                    <p:anim calcmode="lin" valueType="num">
                                      <p:cBhvr additive="base">
                                        <p:cTn id="34"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p:bldP spid="14" grpId="0" animBg="1"/>
      <p:bldP spid="15" grpId="0" animBg="1"/>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749" y="54199"/>
            <a:ext cx="6809950" cy="630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24</a:t>
            </a:fld>
            <a:endParaRPr lang="en-US"/>
          </a:p>
        </p:txBody>
      </p:sp>
      <p:sp>
        <p:nvSpPr>
          <p:cNvPr id="8" name="TextBox 7"/>
          <p:cNvSpPr txBox="1"/>
          <p:nvPr/>
        </p:nvSpPr>
        <p:spPr>
          <a:xfrm>
            <a:off x="76199" y="152400"/>
            <a:ext cx="8763001" cy="1323439"/>
          </a:xfrm>
          <a:prstGeom prst="rect">
            <a:avLst/>
          </a:prstGeom>
          <a:solidFill>
            <a:schemeClr val="accent1">
              <a:lumMod val="20000"/>
              <a:lumOff val="80000"/>
            </a:schemeClr>
          </a:solidFill>
          <a:ln>
            <a:noFill/>
          </a:ln>
        </p:spPr>
        <p:txBody>
          <a:bodyPr wrap="square" rtlCol="0">
            <a:spAutoFit/>
          </a:bodyPr>
          <a:lstStyle/>
          <a:p>
            <a:r>
              <a:rPr lang="es-ES" sz="2000" b="1" dirty="0" smtClean="0"/>
              <a:t>En seguida haga las preguntas (10.02) a (10.05) para aquellos ítems que fueron consumidos durante los últimos 7 días.</a:t>
            </a:r>
          </a:p>
          <a:p>
            <a:r>
              <a:rPr lang="es-ES" sz="2000" b="1" dirty="0" smtClean="0">
                <a:solidFill>
                  <a:srgbClr val="C00000"/>
                </a:solidFill>
              </a:rPr>
              <a:t>Para cada ítem, utilice la unidad de medida impresa en el cuestionario</a:t>
            </a:r>
          </a:p>
          <a:p>
            <a:endParaRPr lang="es-CL" sz="2000" b="1" dirty="0">
              <a:solidFill>
                <a:srgbClr val="C00000"/>
              </a:solidFill>
            </a:endParaRPr>
          </a:p>
        </p:txBody>
      </p:sp>
      <p:sp>
        <p:nvSpPr>
          <p:cNvPr id="9" name="TextBox 8"/>
          <p:cNvSpPr txBox="1"/>
          <p:nvPr/>
        </p:nvSpPr>
        <p:spPr>
          <a:xfrm>
            <a:off x="76199" y="1676400"/>
            <a:ext cx="4162425" cy="923330"/>
          </a:xfrm>
          <a:prstGeom prst="rect">
            <a:avLst/>
          </a:prstGeom>
          <a:solidFill>
            <a:schemeClr val="accent1">
              <a:lumMod val="20000"/>
              <a:lumOff val="80000"/>
            </a:schemeClr>
          </a:solidFill>
          <a:ln>
            <a:noFill/>
          </a:ln>
        </p:spPr>
        <p:txBody>
          <a:bodyPr wrap="square" rtlCol="0">
            <a:spAutoFit/>
          </a:bodyPr>
          <a:lstStyle/>
          <a:p>
            <a:r>
              <a:rPr lang="es-ES" b="1" u="sng" dirty="0" smtClean="0"/>
              <a:t>Usted</a:t>
            </a:r>
            <a:r>
              <a:rPr lang="es-ES" dirty="0" smtClean="0"/>
              <a:t>:</a:t>
            </a:r>
          </a:p>
          <a:p>
            <a:r>
              <a:rPr lang="es-ES" dirty="0"/>
              <a:t>¿Cuál es el valor de esa cantidad de </a:t>
            </a:r>
            <a:r>
              <a:rPr lang="es-ES" b="1" dirty="0" smtClean="0">
                <a:solidFill>
                  <a:srgbClr val="C00000"/>
                </a:solidFill>
              </a:rPr>
              <a:t>pan</a:t>
            </a:r>
            <a:r>
              <a:rPr lang="es-ES" dirty="0" smtClean="0"/>
              <a:t> </a:t>
            </a:r>
            <a:r>
              <a:rPr lang="es-ES" dirty="0"/>
              <a:t>consumida durante los últimos 7 días?</a:t>
            </a:r>
            <a:endParaRPr lang="es-CL" dirty="0"/>
          </a:p>
        </p:txBody>
      </p:sp>
      <p:sp>
        <p:nvSpPr>
          <p:cNvPr id="12" name="TextBox 11"/>
          <p:cNvSpPr txBox="1"/>
          <p:nvPr/>
        </p:nvSpPr>
        <p:spPr>
          <a:xfrm>
            <a:off x="76200" y="2858869"/>
            <a:ext cx="3848100" cy="646331"/>
          </a:xfrm>
          <a:prstGeom prst="rect">
            <a:avLst/>
          </a:prstGeom>
          <a:solidFill>
            <a:schemeClr val="accent1">
              <a:lumMod val="20000"/>
              <a:lumOff val="80000"/>
            </a:schemeClr>
          </a:solidFill>
          <a:ln>
            <a:noFill/>
          </a:ln>
        </p:spPr>
        <p:txBody>
          <a:bodyPr wrap="square" rtlCol="0">
            <a:spAutoFit/>
          </a:bodyPr>
          <a:lstStyle/>
          <a:p>
            <a:r>
              <a:rPr lang="es-ES" b="1" u="sng" dirty="0" smtClean="0"/>
              <a:t>Entrevistado</a:t>
            </a:r>
            <a:r>
              <a:rPr lang="es-ES" dirty="0" smtClean="0"/>
              <a:t>:</a:t>
            </a:r>
          </a:p>
          <a:p>
            <a:r>
              <a:rPr lang="es-ES" dirty="0" smtClean="0"/>
              <a:t>	20 {$}</a:t>
            </a:r>
            <a:endParaRPr lang="es-CL" dirty="0"/>
          </a:p>
        </p:txBody>
      </p:sp>
      <p:sp>
        <p:nvSpPr>
          <p:cNvPr id="13" name="TextBox 12"/>
          <p:cNvSpPr txBox="1"/>
          <p:nvPr/>
        </p:nvSpPr>
        <p:spPr>
          <a:xfrm>
            <a:off x="5715000" y="3429000"/>
            <a:ext cx="533400" cy="400110"/>
          </a:xfrm>
          <a:prstGeom prst="rect">
            <a:avLst/>
          </a:prstGeom>
          <a:noFill/>
        </p:spPr>
        <p:txBody>
          <a:bodyPr wrap="square" rtlCol="0">
            <a:spAutoFit/>
          </a:bodyPr>
          <a:lstStyle/>
          <a:p>
            <a:r>
              <a:rPr lang="en-US" sz="2000" b="1" dirty="0" smtClean="0">
                <a:solidFill>
                  <a:srgbClr val="0070C0"/>
                </a:solidFill>
              </a:rPr>
              <a:t>30</a:t>
            </a:r>
            <a:endParaRPr lang="en-US" sz="2000" b="1" dirty="0">
              <a:solidFill>
                <a:srgbClr val="0070C0"/>
              </a:solidFill>
            </a:endParaRPr>
          </a:p>
        </p:txBody>
      </p:sp>
      <p:sp>
        <p:nvSpPr>
          <p:cNvPr id="14" name="TextBox 13"/>
          <p:cNvSpPr txBox="1"/>
          <p:nvPr/>
        </p:nvSpPr>
        <p:spPr>
          <a:xfrm>
            <a:off x="76200" y="3657600"/>
            <a:ext cx="4162425" cy="646331"/>
          </a:xfrm>
          <a:prstGeom prst="rect">
            <a:avLst/>
          </a:prstGeom>
          <a:solidFill>
            <a:schemeClr val="accent1">
              <a:lumMod val="20000"/>
              <a:lumOff val="80000"/>
            </a:schemeClr>
          </a:solidFill>
          <a:ln>
            <a:noFill/>
          </a:ln>
        </p:spPr>
        <p:txBody>
          <a:bodyPr wrap="square" rtlCol="0">
            <a:spAutoFit/>
          </a:bodyPr>
          <a:lstStyle/>
          <a:p>
            <a:r>
              <a:rPr lang="es-ES" b="1" u="sng" dirty="0" smtClean="0"/>
              <a:t>Usted</a:t>
            </a:r>
            <a:r>
              <a:rPr lang="es-ES" dirty="0" smtClean="0"/>
              <a:t>:</a:t>
            </a:r>
          </a:p>
          <a:p>
            <a:r>
              <a:rPr lang="es-ES" dirty="0"/>
              <a:t>¿Cuál es el precio </a:t>
            </a:r>
            <a:r>
              <a:rPr lang="es-ES" dirty="0" smtClean="0"/>
              <a:t>por </a:t>
            </a:r>
            <a:r>
              <a:rPr lang="es-ES" b="1" dirty="0" smtClean="0">
                <a:solidFill>
                  <a:srgbClr val="C00000"/>
                </a:solidFill>
              </a:rPr>
              <a:t>unidad</a:t>
            </a:r>
            <a:r>
              <a:rPr lang="es-ES" dirty="0" smtClean="0"/>
              <a:t> </a:t>
            </a:r>
            <a:r>
              <a:rPr lang="es-ES" dirty="0"/>
              <a:t>de </a:t>
            </a:r>
            <a:r>
              <a:rPr lang="es-ES" b="1" dirty="0" smtClean="0">
                <a:solidFill>
                  <a:srgbClr val="C00000"/>
                </a:solidFill>
              </a:rPr>
              <a:t>pan</a:t>
            </a:r>
            <a:r>
              <a:rPr lang="es-ES" dirty="0" smtClean="0"/>
              <a:t>?</a:t>
            </a:r>
            <a:endParaRPr lang="es-CL" dirty="0"/>
          </a:p>
        </p:txBody>
      </p:sp>
      <p:sp>
        <p:nvSpPr>
          <p:cNvPr id="15" name="TextBox 14"/>
          <p:cNvSpPr txBox="1"/>
          <p:nvPr/>
        </p:nvSpPr>
        <p:spPr>
          <a:xfrm>
            <a:off x="76201" y="4840069"/>
            <a:ext cx="3848100" cy="646331"/>
          </a:xfrm>
          <a:prstGeom prst="rect">
            <a:avLst/>
          </a:prstGeom>
          <a:solidFill>
            <a:schemeClr val="accent1">
              <a:lumMod val="20000"/>
              <a:lumOff val="80000"/>
            </a:schemeClr>
          </a:solidFill>
          <a:ln>
            <a:noFill/>
          </a:ln>
        </p:spPr>
        <p:txBody>
          <a:bodyPr wrap="square" rtlCol="0">
            <a:spAutoFit/>
          </a:bodyPr>
          <a:lstStyle/>
          <a:p>
            <a:r>
              <a:rPr lang="es-ES" b="1" u="sng" dirty="0" smtClean="0"/>
              <a:t>Entrevistado</a:t>
            </a:r>
            <a:r>
              <a:rPr lang="es-ES" dirty="0" smtClean="0"/>
              <a:t>:</a:t>
            </a:r>
          </a:p>
          <a:p>
            <a:r>
              <a:rPr lang="es-ES" dirty="0" smtClean="0"/>
              <a:t>	1.5 {$}</a:t>
            </a:r>
            <a:endParaRPr lang="es-CL" dirty="0"/>
          </a:p>
        </p:txBody>
      </p:sp>
      <p:sp>
        <p:nvSpPr>
          <p:cNvPr id="16" name="TextBox 15"/>
          <p:cNvSpPr txBox="1"/>
          <p:nvPr/>
        </p:nvSpPr>
        <p:spPr>
          <a:xfrm>
            <a:off x="6781800" y="3429000"/>
            <a:ext cx="533400" cy="400110"/>
          </a:xfrm>
          <a:prstGeom prst="rect">
            <a:avLst/>
          </a:prstGeom>
          <a:noFill/>
        </p:spPr>
        <p:txBody>
          <a:bodyPr wrap="square" rtlCol="0">
            <a:spAutoFit/>
          </a:bodyPr>
          <a:lstStyle/>
          <a:p>
            <a:r>
              <a:rPr lang="en-US" sz="2000" b="1" dirty="0">
                <a:solidFill>
                  <a:srgbClr val="0070C0"/>
                </a:solidFill>
              </a:rPr>
              <a:t>1</a:t>
            </a:r>
          </a:p>
        </p:txBody>
      </p:sp>
      <p:sp>
        <p:nvSpPr>
          <p:cNvPr id="17" name="TextBox 16"/>
          <p:cNvSpPr txBox="1"/>
          <p:nvPr/>
        </p:nvSpPr>
        <p:spPr>
          <a:xfrm>
            <a:off x="7696200" y="3429000"/>
            <a:ext cx="533400" cy="400110"/>
          </a:xfrm>
          <a:prstGeom prst="rect">
            <a:avLst/>
          </a:prstGeom>
          <a:noFill/>
        </p:spPr>
        <p:txBody>
          <a:bodyPr wrap="square" rtlCol="0">
            <a:spAutoFit/>
          </a:bodyPr>
          <a:lstStyle/>
          <a:p>
            <a:r>
              <a:rPr lang="en-US" sz="2000" b="1" dirty="0" smtClean="0">
                <a:solidFill>
                  <a:srgbClr val="0070C0"/>
                </a:solidFill>
              </a:rPr>
              <a:t>20</a:t>
            </a:r>
            <a:endParaRPr lang="en-US" sz="2000" b="1" dirty="0">
              <a:solidFill>
                <a:srgbClr val="0070C0"/>
              </a:solidFill>
            </a:endParaRPr>
          </a:p>
        </p:txBody>
      </p:sp>
      <p:sp>
        <p:nvSpPr>
          <p:cNvPr id="18" name="TextBox 17"/>
          <p:cNvSpPr txBox="1"/>
          <p:nvPr/>
        </p:nvSpPr>
        <p:spPr>
          <a:xfrm>
            <a:off x="8458200" y="3409890"/>
            <a:ext cx="533400" cy="400110"/>
          </a:xfrm>
          <a:prstGeom prst="rect">
            <a:avLst/>
          </a:prstGeom>
          <a:noFill/>
        </p:spPr>
        <p:txBody>
          <a:bodyPr wrap="square" rtlCol="0">
            <a:spAutoFit/>
          </a:bodyPr>
          <a:lstStyle/>
          <a:p>
            <a:r>
              <a:rPr lang="en-US" sz="2000" b="1" dirty="0" smtClean="0">
                <a:solidFill>
                  <a:srgbClr val="0070C0"/>
                </a:solidFill>
              </a:rPr>
              <a:t>1.5</a:t>
            </a:r>
            <a:endParaRPr lang="en-US" sz="2000" b="1" dirty="0">
              <a:solidFill>
                <a:srgbClr val="0070C0"/>
              </a:solidFill>
            </a:endParaRPr>
          </a:p>
        </p:txBody>
      </p:sp>
    </p:spTree>
    <p:extLst>
      <p:ext uri="{BB962C8B-B14F-4D97-AF65-F5344CB8AC3E}">
        <p14:creationId xmlns:p14="http://schemas.microsoft.com/office/powerpoint/2010/main" val="59370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1+#ppt_w/2"/>
                                          </p:val>
                                        </p:tav>
                                        <p:tav tm="100000">
                                          <p:val>
                                            <p:strVal val="#ppt_x"/>
                                          </p:val>
                                        </p:tav>
                                      </p:tavLst>
                                    </p:anim>
                                    <p:anim calcmode="lin" valueType="num">
                                      <p:cBhvr additive="base">
                                        <p:cTn id="1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down)">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1+#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4" grpId="0" animBg="1"/>
      <p:bldP spid="15" grpId="0" animBg="1"/>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25</a:t>
            </a:fld>
            <a:endParaRPr lang="en-US"/>
          </a:p>
        </p:txBody>
      </p:sp>
      <p:sp>
        <p:nvSpPr>
          <p:cNvPr id="8" name="TextBox 7"/>
          <p:cNvSpPr txBox="1"/>
          <p:nvPr/>
        </p:nvSpPr>
        <p:spPr>
          <a:xfrm>
            <a:off x="228600" y="2286000"/>
            <a:ext cx="8763001" cy="1200329"/>
          </a:xfrm>
          <a:prstGeom prst="rect">
            <a:avLst/>
          </a:prstGeom>
          <a:solidFill>
            <a:schemeClr val="accent1">
              <a:lumMod val="20000"/>
              <a:lumOff val="80000"/>
            </a:schemeClr>
          </a:solidFill>
          <a:ln>
            <a:noFill/>
          </a:ln>
        </p:spPr>
        <p:txBody>
          <a:bodyPr wrap="square" rtlCol="0">
            <a:spAutoFit/>
          </a:bodyPr>
          <a:lstStyle/>
          <a:p>
            <a:pPr algn="ctr"/>
            <a:r>
              <a:rPr lang="es-ES" sz="3600" b="1" dirty="0" smtClean="0"/>
              <a:t>Continúe así hasta el último ítem consumido durante los últimos 7 días</a:t>
            </a:r>
          </a:p>
        </p:txBody>
      </p:sp>
    </p:spTree>
    <p:extLst>
      <p:ext uri="{BB962C8B-B14F-4D97-AF65-F5344CB8AC3E}">
        <p14:creationId xmlns:p14="http://schemas.microsoft.com/office/powerpoint/2010/main" val="6257247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26</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57225"/>
            <a:ext cx="7848600" cy="5625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734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27</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38200"/>
            <a:ext cx="8075976"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734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Encuesta de hogares - Sección 10</a:t>
            </a:r>
            <a:endParaRPr lang="en-US" dirty="0"/>
          </a:p>
        </p:txBody>
      </p:sp>
      <p:sp>
        <p:nvSpPr>
          <p:cNvPr id="5" name="Slide Number Placeholder 4"/>
          <p:cNvSpPr>
            <a:spLocks noGrp="1"/>
          </p:cNvSpPr>
          <p:nvPr>
            <p:ph type="sldNum" sz="quarter" idx="12"/>
          </p:nvPr>
        </p:nvSpPr>
        <p:spPr/>
        <p:txBody>
          <a:bodyPr/>
          <a:lstStyle/>
          <a:p>
            <a:fld id="{975B63E6-41F7-4EE6-94FF-322BBDE8FA13}" type="slidenum">
              <a:rPr lang="en-US" smtClean="0"/>
              <a:t>28</a:t>
            </a:fld>
            <a:endParaRPr lang="en-US"/>
          </a:p>
        </p:txBody>
      </p:sp>
      <p:sp>
        <p:nvSpPr>
          <p:cNvPr id="6" name="TextBox 5"/>
          <p:cNvSpPr txBox="1"/>
          <p:nvPr/>
        </p:nvSpPr>
        <p:spPr>
          <a:xfrm>
            <a:off x="228600" y="2334161"/>
            <a:ext cx="8686800" cy="1200329"/>
          </a:xfrm>
          <a:prstGeom prst="rect">
            <a:avLst/>
          </a:prstGeom>
          <a:noFill/>
          <a:ln>
            <a:noFill/>
          </a:ln>
        </p:spPr>
        <p:txBody>
          <a:bodyPr wrap="square" rtlCol="0">
            <a:spAutoFit/>
          </a:bodyPr>
          <a:lstStyle/>
          <a:p>
            <a:pPr algn="ctr"/>
            <a:r>
              <a:rPr lang="es-ES" sz="7200" b="1" dirty="0" smtClean="0">
                <a:solidFill>
                  <a:schemeClr val="bg1">
                    <a:lumMod val="95000"/>
                  </a:schemeClr>
                </a:solidFill>
                <a:effectLst>
                  <a:outerShdw blurRad="38100" dist="38100" dir="2700000" algn="tl">
                    <a:srgbClr val="000000">
                      <a:alpha val="43137"/>
                    </a:srgbClr>
                  </a:outerShdw>
                </a:effectLst>
                <a:latin typeface="Arial Black" pitchFamily="34" charset="0"/>
              </a:rPr>
              <a:t>FIN SECCIÓN 10</a:t>
            </a:r>
            <a:endParaRPr lang="en-US" sz="7200" b="1" dirty="0">
              <a:solidFill>
                <a:schemeClr val="bg1">
                  <a:lumMod val="95000"/>
                </a:schemeClr>
              </a:solidFill>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346327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211" y="990600"/>
            <a:ext cx="8878389" cy="4493538"/>
          </a:xfrm>
          <a:prstGeom prst="rect">
            <a:avLst/>
          </a:prstGeom>
          <a:noFill/>
          <a:ln>
            <a:solidFill>
              <a:schemeClr val="bg2">
                <a:lumMod val="90000"/>
              </a:schemeClr>
            </a:solidFill>
          </a:ln>
        </p:spPr>
        <p:txBody>
          <a:bodyPr wrap="square" rtlCol="0">
            <a:spAutoFit/>
          </a:bodyPr>
          <a:lstStyle/>
          <a:p>
            <a:r>
              <a:rPr lang="es-ES" sz="2400" b="1" dirty="0" smtClean="0"/>
              <a:t>OBJETIVOS</a:t>
            </a:r>
          </a:p>
          <a:p>
            <a:pPr marL="285750" indent="-285750">
              <a:spcBef>
                <a:spcPts val="1200"/>
              </a:spcBef>
              <a:spcAft>
                <a:spcPts val="1200"/>
              </a:spcAft>
              <a:buFont typeface="Wingdings" pitchFamily="2" charset="2"/>
              <a:buChar char="ü"/>
            </a:pPr>
            <a:r>
              <a:rPr lang="es-ES" sz="2400" dirty="0"/>
              <a:t>El objetivo de esta sección es conocer el consumo de alimentos de los miembros del hogar, tanto al interior del mismo como en el exterior de éste durante los últimos siete días.</a:t>
            </a:r>
          </a:p>
          <a:p>
            <a:pPr>
              <a:spcBef>
                <a:spcPts val="1200"/>
              </a:spcBef>
              <a:spcAft>
                <a:spcPts val="1200"/>
              </a:spcAft>
            </a:pPr>
            <a:r>
              <a:rPr lang="es-ES" sz="2400" b="1" dirty="0"/>
              <a:t>PERSONAS A ENCUESTAR </a:t>
            </a:r>
          </a:p>
          <a:p>
            <a:pPr marL="285750" indent="-285750">
              <a:spcBef>
                <a:spcPts val="1200"/>
              </a:spcBef>
              <a:spcAft>
                <a:spcPts val="1200"/>
              </a:spcAft>
              <a:buFont typeface="Wingdings" pitchFamily="2" charset="2"/>
              <a:buChar char="ü"/>
            </a:pPr>
            <a:r>
              <a:rPr lang="es-ES" sz="2400" dirty="0"/>
              <a:t>Esta sección debe ser respondida por la ama de casa o la persona mejor informada acerca del consumo de alimentos de los miembros del hogar.</a:t>
            </a:r>
          </a:p>
          <a:p>
            <a:pPr marL="285750" indent="-285750">
              <a:spcBef>
                <a:spcPts val="1200"/>
              </a:spcBef>
              <a:spcAft>
                <a:spcPts val="1200"/>
              </a:spcAft>
              <a:buFont typeface="Wingdings" pitchFamily="2" charset="2"/>
              <a:buChar char="ü"/>
            </a:pPr>
            <a:endParaRPr lang="es-ES" sz="2400" dirty="0"/>
          </a:p>
        </p:txBody>
      </p:sp>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3</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spTree>
    <p:extLst>
      <p:ext uri="{BB962C8B-B14F-4D97-AF65-F5344CB8AC3E}">
        <p14:creationId xmlns:p14="http://schemas.microsoft.com/office/powerpoint/2010/main" val="2326634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Encuesta de hogares - Sección 10</a:t>
            </a:r>
            <a:endParaRPr lang="en-US" dirty="0"/>
          </a:p>
        </p:txBody>
      </p:sp>
      <p:sp>
        <p:nvSpPr>
          <p:cNvPr id="5" name="Slide Number Placeholder 4"/>
          <p:cNvSpPr>
            <a:spLocks noGrp="1"/>
          </p:cNvSpPr>
          <p:nvPr>
            <p:ph type="sldNum" sz="quarter" idx="12"/>
          </p:nvPr>
        </p:nvSpPr>
        <p:spPr/>
        <p:txBody>
          <a:bodyPr/>
          <a:lstStyle/>
          <a:p>
            <a:fld id="{975B63E6-41F7-4EE6-94FF-322BBDE8FA13}" type="slidenum">
              <a:rPr lang="en-US" smtClean="0"/>
              <a:t>4</a:t>
            </a:fld>
            <a:endParaRPr lang="en-US"/>
          </a:p>
        </p:txBody>
      </p:sp>
      <p:pic>
        <p:nvPicPr>
          <p:cNvPr id="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8640"/>
            <a:ext cx="5511939" cy="374904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112520"/>
            <a:ext cx="5650031" cy="338328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2656" y="1447800"/>
            <a:ext cx="5817728" cy="41148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1828800"/>
            <a:ext cx="5604610" cy="420624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398" y="2286000"/>
            <a:ext cx="4966128" cy="402336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spTree>
    <p:extLst>
      <p:ext uri="{BB962C8B-B14F-4D97-AF65-F5344CB8AC3E}">
        <p14:creationId xmlns:p14="http://schemas.microsoft.com/office/powerpoint/2010/main" val="358540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par>
                          <p:cTn id="8" fill="hold">
                            <p:stCondLst>
                              <p:cond delay="1500"/>
                            </p:stCondLst>
                            <p:childTnLst>
                              <p:par>
                                <p:cTn id="9" presetID="22" presetClass="entr" presetSubtype="2" fill="hold" nodeType="afterEffect">
                                  <p:stCondLst>
                                    <p:cond delay="500"/>
                                  </p:stCondLst>
                                  <p:childTnLst>
                                    <p:set>
                                      <p:cBhvr>
                                        <p:cTn id="10" dur="1" fill="hold">
                                          <p:stCondLst>
                                            <p:cond delay="0"/>
                                          </p:stCondLst>
                                        </p:cTn>
                                        <p:tgtEl>
                                          <p:spTgt spid="1030"/>
                                        </p:tgtEl>
                                        <p:attrNameLst>
                                          <p:attrName>style.visibility</p:attrName>
                                        </p:attrNameLst>
                                      </p:cBhvr>
                                      <p:to>
                                        <p:strVal val="visible"/>
                                      </p:to>
                                    </p:set>
                                    <p:animEffect transition="in" filter="wipe(right)">
                                      <p:cBhvr>
                                        <p:cTn id="11" dur="1000"/>
                                        <p:tgtEl>
                                          <p:spTgt spid="1030"/>
                                        </p:tgtEl>
                                      </p:cBhvr>
                                    </p:animEffect>
                                  </p:childTnLst>
                                </p:cTn>
                              </p:par>
                            </p:childTnLst>
                          </p:cTn>
                        </p:par>
                        <p:par>
                          <p:cTn id="12" fill="hold">
                            <p:stCondLst>
                              <p:cond delay="3000"/>
                            </p:stCondLst>
                            <p:childTnLst>
                              <p:par>
                                <p:cTn id="13" presetID="22" presetClass="entr" presetSubtype="2" fill="hold" nodeType="afterEffect">
                                  <p:stCondLst>
                                    <p:cond delay="500"/>
                                  </p:stCondLst>
                                  <p:childTnLst>
                                    <p:set>
                                      <p:cBhvr>
                                        <p:cTn id="14" dur="1" fill="hold">
                                          <p:stCondLst>
                                            <p:cond delay="0"/>
                                          </p:stCondLst>
                                        </p:cTn>
                                        <p:tgtEl>
                                          <p:spTgt spid="1031"/>
                                        </p:tgtEl>
                                        <p:attrNameLst>
                                          <p:attrName>style.visibility</p:attrName>
                                        </p:attrNameLst>
                                      </p:cBhvr>
                                      <p:to>
                                        <p:strVal val="visible"/>
                                      </p:to>
                                    </p:set>
                                    <p:animEffect transition="in" filter="wipe(right)">
                                      <p:cBhvr>
                                        <p:cTn id="15" dur="1000"/>
                                        <p:tgtEl>
                                          <p:spTgt spid="1031"/>
                                        </p:tgtEl>
                                      </p:cBhvr>
                                    </p:animEffect>
                                  </p:childTnLst>
                                </p:cTn>
                              </p:par>
                            </p:childTnLst>
                          </p:cTn>
                        </p:par>
                        <p:par>
                          <p:cTn id="16" fill="hold">
                            <p:stCondLst>
                              <p:cond delay="4500"/>
                            </p:stCondLst>
                            <p:childTnLst>
                              <p:par>
                                <p:cTn id="17" presetID="22" presetClass="entr" presetSubtype="2" fill="hold" nodeType="afterEffect">
                                  <p:stCondLst>
                                    <p:cond delay="500"/>
                                  </p:stCondLst>
                                  <p:childTnLst>
                                    <p:set>
                                      <p:cBhvr>
                                        <p:cTn id="18" dur="1" fill="hold">
                                          <p:stCondLst>
                                            <p:cond delay="0"/>
                                          </p:stCondLst>
                                        </p:cTn>
                                        <p:tgtEl>
                                          <p:spTgt spid="1032"/>
                                        </p:tgtEl>
                                        <p:attrNameLst>
                                          <p:attrName>style.visibility</p:attrName>
                                        </p:attrNameLst>
                                      </p:cBhvr>
                                      <p:to>
                                        <p:strVal val="visible"/>
                                      </p:to>
                                    </p:set>
                                    <p:animEffect transition="in" filter="wipe(right)">
                                      <p:cBhvr>
                                        <p:cTn id="19" dur="1000"/>
                                        <p:tgtEl>
                                          <p:spTgt spid="1032"/>
                                        </p:tgtEl>
                                      </p:cBhvr>
                                    </p:animEffect>
                                  </p:childTnLst>
                                </p:cTn>
                              </p:par>
                            </p:childTnLst>
                          </p:cTn>
                        </p:par>
                        <p:par>
                          <p:cTn id="20" fill="hold">
                            <p:stCondLst>
                              <p:cond delay="6000"/>
                            </p:stCondLst>
                            <p:childTnLst>
                              <p:par>
                                <p:cTn id="21" presetID="22" presetClass="entr" presetSubtype="2" fill="hold" nodeType="afterEffect">
                                  <p:stCondLst>
                                    <p:cond delay="500"/>
                                  </p:stCondLst>
                                  <p:childTnLst>
                                    <p:set>
                                      <p:cBhvr>
                                        <p:cTn id="22" dur="1" fill="hold">
                                          <p:stCondLst>
                                            <p:cond delay="0"/>
                                          </p:stCondLst>
                                        </p:cTn>
                                        <p:tgtEl>
                                          <p:spTgt spid="1033"/>
                                        </p:tgtEl>
                                        <p:attrNameLst>
                                          <p:attrName>style.visibility</p:attrName>
                                        </p:attrNameLst>
                                      </p:cBhvr>
                                      <p:to>
                                        <p:strVal val="visible"/>
                                      </p:to>
                                    </p:set>
                                    <p:animEffect transition="in" filter="wipe(right)">
                                      <p:cBhvr>
                                        <p:cTn id="23" dur="10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5</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565984"/>
            <a:ext cx="5181600" cy="5758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5418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6</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6380" y="533400"/>
            <a:ext cx="6027420" cy="5768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95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7</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762000"/>
            <a:ext cx="2667000" cy="5247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95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8</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38200"/>
            <a:ext cx="7484269"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95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10</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9</a:t>
            </a:fld>
            <a:endParaRPr lang="en-US"/>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10: </a:t>
            </a:r>
            <a:r>
              <a:rPr lang="es-ES" dirty="0"/>
              <a:t>CONSUMO ALIMENTARIO DENTRO Y FUERA DEL HOGAR</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38200"/>
            <a:ext cx="8654874"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95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Urls xmlns="http://schemas.microsoft.com/sharepoint/v3/contenttype/forms/url">
  <Display>_catalogs/masterpage/ECMForms/DisclosureCorporateCT/View.aspx</Display>
  <Edit>_catalogs/masterpage/ECMForms/DisclosureCorporateCT/Edit.aspx</Edit>
</FormUrl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DBDocs_x0020_Number xmlns="cdc7663a-08f0-4737-9e8c-148ce897a09c">39002404</IDBDocs_x0020_Number>
    <TaxCatchAll xmlns="cdc7663a-08f0-4737-9e8c-148ce897a09c">
      <Value>35</Value>
      <Value>34</Value>
    </TaxCatchAll>
    <SISCOR_x0020_Number xmlns="cdc7663a-08f0-4737-9e8c-148ce897a09c" xsi:nil="true"/>
    <Division_x0020_or_x0020_Unit xmlns="cdc7663a-08f0-4737-9e8c-148ce897a09c">SPD/SDV</Division_x0020_or_x0020_Unit>
    <Document_x0020_Author xmlns="cdc7663a-08f0-4737-9e8c-148ce897a09c">Martinez, Sebastian Wilde</Document_x0020_Author>
    <Fiscal_x0020_Year_x0020_IDB xmlns="cdc7663a-08f0-4737-9e8c-148ce897a09c">2014</Fiscal_x0020_Year_x0020_IDB>
    <Other_x0020_Author xmlns="cdc7663a-08f0-4737-9e8c-148ce897a09c" xsi:nil="true"/>
    <Migration_x0020_Info xmlns="cdc7663a-08f0-4737-9e8c-148ce897a09c">&lt;Data&gt;&lt;APPLICATION&gt;MS POWERPOINT&lt;/APPLICATION&gt;&lt;STAGE_CODE&gt;EVAL&lt;/STAGE_CODE&gt;&lt;USER_STAGE&gt;Evaluation&lt;/USER_STAGE&gt;&lt;PD_OBJ_TYPE&gt;0&lt;/PD_OBJ_TYPE&gt;&lt;MAKERECORD&gt;N&lt;/MAKERECORD&gt;&lt;/Data&gt;</Migration_x0020_Info>
    <Document_x0020_Language_x0020_IDB xmlns="cdc7663a-08f0-4737-9e8c-148ce897a09c">Spanish</Document_x0020_Language_x0020_IDB>
    <Identifier xmlns="cdc7663a-08f0-4737-9e8c-148ce897a09c" xsi:nil="true"/>
    <Access_x0020_to_x0020_Information_x00a0_Policy xmlns="cdc7663a-08f0-4737-9e8c-148ce897a09c">Public</Access_x0020_to_x0020_Information_x00a0_Policy>
    <ic46d7e087fd4a108fb86518ca413cc6 xmlns="cdc7663a-08f0-4737-9e8c-148ce897a09c">
      <Terms xmlns="http://schemas.microsoft.com/office/infopath/2007/PartnerControls"/>
    </ic46d7e087fd4a108fb86518ca413cc6>
    <j65ec2e3a7e44c39a1acebfd2a19200a xmlns="cdc7663a-08f0-4737-9e8c-148ce897a09c">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a6dff32e-d477-44cd-a56b-85efe9e0a56c</TermId>
        </TermInfo>
      </Terms>
    </j65ec2e3a7e44c39a1acebfd2a19200a>
    <Related_x0020_SisCor_x0020_Number xmlns="cdc7663a-08f0-4737-9e8c-148ce897a09c" xsi:nil="true"/>
    <cf0f1ca6d90e4583ad80995bcde0e58a xmlns="cdc7663a-08f0-4737-9e8c-148ce897a09c">
      <Terms xmlns="http://schemas.microsoft.com/office/infopath/2007/PartnerControls">
        <TermInfo xmlns="http://schemas.microsoft.com/office/infopath/2007/PartnerControls">
          <TermName xmlns="http://schemas.microsoft.com/office/infopath/2007/PartnerControls">IDBDocs</TermName>
          <TermId xmlns="http://schemas.microsoft.com/office/infopath/2007/PartnerControls">cca77002-e150-4b2d-ab1f-1d7a7cdcae16</TermId>
        </TermInfo>
      </Terms>
    </cf0f1ca6d90e4583ad80995bcde0e58a>
    <Abstract xmlns="cdc7663a-08f0-4737-9e8c-148ce897a09c" xsi:nil="true"/>
    <Editor1 xmlns="cdc7663a-08f0-4737-9e8c-148ce897a09c" xsi:nil="true"/>
    <Disclosure_x0020_Activity xmlns="cdc7663a-08f0-4737-9e8c-148ce897a09c">Evaluation</Disclosure_x0020_Activity>
    <Region xmlns="cdc7663a-08f0-4737-9e8c-148ce897a09c" xsi:nil="true"/>
    <Disclosed xmlns="cdc7663a-08f0-4737-9e8c-148ce897a09c">true</Disclosed>
    <_dlc_DocId xmlns="cdc7663a-08f0-4737-9e8c-148ce897a09c">EZSHARE-220527872-3056</_dlc_DocId>
    <Publication_x0020_Type xmlns="cdc7663a-08f0-4737-9e8c-148ce897a09c" xsi:nil="true"/>
    <Issue_x0020_Date xmlns="cdc7663a-08f0-4737-9e8c-148ce897a09c" xsi:nil="true"/>
    <KP_x0020_Topics xmlns="cdc7663a-08f0-4737-9e8c-148ce897a09c" xsi:nil="true"/>
    <Webtopic xmlns="cdc7663a-08f0-4737-9e8c-148ce897a09c">Generic</Webtopic>
    <Publishing_x0020_House xmlns="cdc7663a-08f0-4737-9e8c-148ce897a09c" xsi:nil="true"/>
    <_dlc_DocIdUrl xmlns="cdc7663a-08f0-4737-9e8c-148ce897a09c">
      <Url>https://idbg.sharepoint.com/teams/ez-SPD/_layouts/15/DocIdRedir.aspx?ID=EZSHARE-220527872-3056</Url>
      <Description>EZSHARE-220527872-3056</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ez-Disclosure Corporate" ma:contentTypeID="0x01010066B06E59AB175241BBFB297522263BEB002B11A066E4C7C745BA3B55825AECA582" ma:contentTypeVersion="17" ma:contentTypeDescription="A content type to manage public (corporate) IDB documents" ma:contentTypeScope="" ma:versionID="5b0c39f7eaa9c3ada88b1cb57222d224">
  <xsd:schema xmlns:xsd="http://www.w3.org/2001/XMLSchema" xmlns:xs="http://www.w3.org/2001/XMLSchema" xmlns:p="http://schemas.microsoft.com/office/2006/metadata/properties" xmlns:ns2="cdc7663a-08f0-4737-9e8c-148ce897a09c" targetNamespace="http://schemas.microsoft.com/office/2006/metadata/properties" ma:root="true" ma:fieldsID="fc9f0ab1656137bca279a2d1e6281749" ns2:_="">
    <xsd:import namespace="cdc7663a-08f0-4737-9e8c-148ce897a09c"/>
    <xsd:element name="properties">
      <xsd:complexType>
        <xsd:sequence>
          <xsd:element name="documentManagement">
            <xsd:complexType>
              <xsd:all>
                <xsd:element ref="ns2:_dlc_DocId" minOccurs="0"/>
                <xsd:element ref="ns2:_dlc_DocIdUrl" minOccurs="0"/>
                <xsd:element ref="ns2:_dlc_DocIdPersistId" minOccurs="0"/>
                <xsd:element ref="ns2:cf0f1ca6d90e4583ad80995bcde0e58a" minOccurs="0"/>
                <xsd:element ref="ns2:TaxCatchAll" minOccurs="0"/>
                <xsd:element ref="ns2:TaxCatchAllLabel" minOccurs="0"/>
                <xsd:element ref="ns2:Access_x0020_to_x0020_Information_x00a0_Policy"/>
                <xsd:element ref="ns2:j65ec2e3a7e44c39a1acebfd2a19200a" minOccurs="0"/>
                <xsd:element ref="ns2:Webtopic" minOccurs="0"/>
                <xsd:element ref="ns2:Disclosure_x0020_Activity"/>
                <xsd:element ref="ns2:Document_x0020_Language_x0020_IDB"/>
                <xsd:element ref="ns2:Division_x0020_or_x0020_Unit" minOccurs="0"/>
                <xsd:element ref="ns2:Document_x0020_Author" minOccurs="0"/>
                <xsd:element ref="ns2:Other_x0020_Author" minOccurs="0"/>
                <xsd:element ref="ns2:ic46d7e087fd4a108fb86518ca413cc6" minOccurs="0"/>
                <xsd:element ref="ns2:Identifier" minOccurs="0"/>
                <xsd:element ref="ns2:IDBDocs_x0020_Number" minOccurs="0"/>
                <xsd:element ref="ns2:Migration_x0020_Info" minOccurs="0"/>
                <xsd:element ref="ns2:Abstract" minOccurs="0"/>
                <xsd:element ref="ns2:Editor1" minOccurs="0"/>
                <xsd:element ref="ns2:Issue_x0020_Date" minOccurs="0"/>
                <xsd:element ref="ns2:Publishing_x0020_House" minOccurs="0"/>
                <xsd:element ref="ns2:KP_x0020_Topics" minOccurs="0"/>
                <xsd:element ref="ns2:Region" minOccurs="0"/>
                <xsd:element ref="ns2:Publication_x0020_Type" minOccurs="0"/>
                <xsd:element ref="ns2:SISCOR_x0020_Number" minOccurs="0"/>
                <xsd:element ref="ns2:Fiscal_x0020_Year_x0020_IDB" minOccurs="0"/>
                <xsd:element ref="ns2:Disclosed" minOccurs="0"/>
                <xsd:element ref="ns2:Related_x0020_SisCor_x0020_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f0f1ca6d90e4583ad80995bcde0e58a" ma:index="11" ma:taxonomy="true" ma:internalName="cf0f1ca6d90e4583ad80995bcde0e58a" ma:taxonomyFieldName="Function_x0020_Corporate_x0020_IDB" ma:displayName="Function Corporate IDB" ma:readOnly="false" ma:default="-1;#IDBDocs|cca77002-e150-4b2d-ab1f-1d7a7cdcae16" ma:fieldId="{cf0f1ca6-d90e-4583-ad80-995bcde0e58a}" ma:sspId="ae61f9b1-e23d-4f49-b3d7-56b991556c4b" ma:termSetId="87c2acd2-4473-4e75-9749-843c35148602"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46339a2c-a759-43f5-a320-9e18a41b2355}" ma:internalName="TaxCatchAll" ma:showField="CatchAllData"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46339a2c-a759-43f5-a320-9e18a41b2355}" ma:internalName="TaxCatchAllLabel" ma:readOnly="true" ma:showField="CatchAllDataLabel"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Access_x0020_to_x0020_Information_x00a0_Policy" ma:index="15" ma:displayName="Access to Information Policy" ma:default="Confidential" ma:format="Dropdown" ma:internalName="Access_x0020_to_x0020_Information_x00A0_Policy">
      <xsd:simpleType>
        <xsd:restriction base="dms:Choice">
          <xsd:enumeration value="Confidential"/>
          <xsd:enumeration value="Disclosed Over Time - 5 years"/>
          <xsd:enumeration value="Disclosed Over Time - 10 years"/>
          <xsd:enumeration value="Disclosed Over Time - 20 years"/>
          <xsd:enumeration value="Public"/>
          <xsd:enumeration value="Public - Simultaneous Disclosure"/>
        </xsd:restriction>
      </xsd:simpleType>
    </xsd:element>
    <xsd:element name="j65ec2e3a7e44c39a1acebfd2a19200a" ma:index="16" ma:taxonomy="true" ma:internalName="j65ec2e3a7e44c39a1acebfd2a19200a" ma:taxonomyFieldName="Series_x0020_Corporate_x0020_IDB" ma:displayName="Series Corporate IDB" ma:readOnly="false" ma:default="-1;#Unclassified|a6dff32e-d477-44cd-a56b-85efe9e0a56c" ma:fieldId="{365ec2e3-a7e4-4c39-a1ac-ebfd2a19200a}" ma:sspId="ae61f9b1-e23d-4f49-b3d7-56b991556c4b" ma:termSetId="309dd783-e737-4304-818f-f24bd2ff36bb" ma:anchorId="00000000-0000-0000-0000-000000000000" ma:open="false" ma:isKeyword="false">
      <xsd:complexType>
        <xsd:sequence>
          <xsd:element ref="pc:Terms" minOccurs="0" maxOccurs="1"/>
        </xsd:sequence>
      </xsd:complexType>
    </xsd:element>
    <xsd:element name="Webtopic" ma:index="18" nillable="true" ma:displayName="Webtopic" ma:internalName="Webtopic">
      <xsd:simpleType>
        <xsd:restriction base="dms:Text">
          <xsd:maxLength value="255"/>
        </xsd:restriction>
      </xsd:simpleType>
    </xsd:element>
    <xsd:element name="Disclosure_x0020_Activity" ma:index="19" ma:displayName="Disclosure Activity" ma:internalName="Disclosure_x0020_Activity" ma:readOnly="false">
      <xsd:simpleType>
        <xsd:restriction base="dms:Text">
          <xsd:maxLength value="255"/>
        </xsd:restriction>
      </xsd:simpleType>
    </xsd:element>
    <xsd:element name="Document_x0020_Language_x0020_IDB" ma:index="20" ma:displayName="Document Language IDB" ma:format="Dropdown" ma:internalName="Document_x0020_Language_x0020_IDB" ma:readOnly="false">
      <xsd:simpleType>
        <xsd:restriction base="dms:Choice">
          <xsd:enumeration value="English"/>
          <xsd:enumeration value="French"/>
          <xsd:enumeration value="Italian"/>
          <xsd:enumeration value="Japanese"/>
          <xsd:enumeration value="Korean"/>
          <xsd:enumeration value="Other"/>
          <xsd:enumeration value="Portuguese"/>
          <xsd:enumeration value="Spanish"/>
        </xsd:restriction>
      </xsd:simpleType>
    </xsd:element>
    <xsd:element name="Division_x0020_or_x0020_Unit" ma:index="21" nillable="true" ma:displayName="Division or Unit" ma:internalName="Division_x0020_or_x0020_Unit">
      <xsd:simpleType>
        <xsd:restriction base="dms:Text">
          <xsd:maxLength value="255"/>
        </xsd:restriction>
      </xsd:simpleType>
    </xsd:element>
    <xsd:element name="Document_x0020_Author" ma:index="22" nillable="true" ma:displayName="Document Author" ma:internalName="Document_x0020_Author">
      <xsd:simpleType>
        <xsd:restriction base="dms:Text">
          <xsd:maxLength value="255"/>
        </xsd:restriction>
      </xsd:simpleType>
    </xsd:element>
    <xsd:element name="Other_x0020_Author" ma:index="23" nillable="true" ma:displayName="Other Author" ma:internalName="Other_x0020_Author">
      <xsd:simpleType>
        <xsd:restriction base="dms:Text">
          <xsd:maxLength value="255"/>
        </xsd:restriction>
      </xsd:simpleType>
    </xsd:element>
    <xsd:element name="ic46d7e087fd4a108fb86518ca413cc6" ma:index="24" nillable="true" ma:taxonomy="true" ma:internalName="ic46d7e087fd4a108fb86518ca413cc6" ma:taxonomyFieldName="Country" ma:displayName="Country" ma:default="" ma:fieldId="{2c46d7e0-87fd-4a10-8fb8-6518ca413cc6}" ma:taxonomyMulti="true" ma:sspId="ae61f9b1-e23d-4f49-b3d7-56b991556c4b" ma:termSetId="e1cf2cf4-6e0f-476b-b38c-a4927f870e86" ma:anchorId="00000000-0000-0000-0000-000000000000" ma:open="false" ma:isKeyword="false">
      <xsd:complexType>
        <xsd:sequence>
          <xsd:element ref="pc:Terms" minOccurs="0" maxOccurs="1"/>
        </xsd:sequence>
      </xsd:complexType>
    </xsd:element>
    <xsd:element name="Identifier" ma:index="26" nillable="true" ma:displayName="Identifier" ma:internalName="Identifier">
      <xsd:simpleType>
        <xsd:restriction base="dms:Text">
          <xsd:maxLength value="255"/>
        </xsd:restriction>
      </xsd:simpleType>
    </xsd:element>
    <xsd:element name="IDBDocs_x0020_Number" ma:index="27" nillable="true" ma:displayName="IDBDocs Number" ma:internalName="IDBDocs_x0020_Number" ma:readOnly="false">
      <xsd:simpleType>
        <xsd:restriction base="dms:Text">
          <xsd:maxLength value="255"/>
        </xsd:restriction>
      </xsd:simpleType>
    </xsd:element>
    <xsd:element name="Migration_x0020_Info" ma:index="28" nillable="true" ma:displayName="Migration Info" ma:internalName="Migration_x0020_Info" ma:readOnly="false">
      <xsd:simpleType>
        <xsd:restriction base="dms:Note"/>
      </xsd:simpleType>
    </xsd:element>
    <xsd:element name="Abstract" ma:index="29" nillable="true" ma:displayName="Abstract" ma:internalName="Abstract">
      <xsd:simpleType>
        <xsd:restriction base="dms:Note"/>
      </xsd:simpleType>
    </xsd:element>
    <xsd:element name="Editor1" ma:index="30" nillable="true" ma:displayName="Editor" ma:internalName="Editor1">
      <xsd:simpleType>
        <xsd:restriction base="dms:Text">
          <xsd:maxLength value="255"/>
        </xsd:restriction>
      </xsd:simpleType>
    </xsd:element>
    <xsd:element name="Issue_x0020_Date" ma:index="31" nillable="true" ma:displayName="Issue Date" ma:format="DateOnly" ma:internalName="Issue_x0020_Date">
      <xsd:simpleType>
        <xsd:restriction base="dms:DateTime"/>
      </xsd:simpleType>
    </xsd:element>
    <xsd:element name="Publishing_x0020_House" ma:index="32" nillable="true" ma:displayName="Publishing House" ma:internalName="Publishing_x0020_House">
      <xsd:simpleType>
        <xsd:restriction base="dms:Text">
          <xsd:maxLength value="255"/>
        </xsd:restriction>
      </xsd:simpleType>
    </xsd:element>
    <xsd:element name="KP_x0020_Topics" ma:index="33" nillable="true" ma:displayName="KP Topics" ma:internalName="KP_x0020_Topics">
      <xsd:simpleType>
        <xsd:restriction base="dms:Text">
          <xsd:maxLength value="255"/>
        </xsd:restriction>
      </xsd:simpleType>
    </xsd:element>
    <xsd:element name="Region" ma:index="34" nillable="true" ma:displayName="Region" ma:internalName="Region">
      <xsd:simpleType>
        <xsd:restriction base="dms:Text">
          <xsd:maxLength value="255"/>
        </xsd:restriction>
      </xsd:simpleType>
    </xsd:element>
    <xsd:element name="Publication_x0020_Type" ma:index="35" nillable="true" ma:displayName="Publication Type" ma:internalName="Publication_x0020_Type">
      <xsd:simpleType>
        <xsd:restriction base="dms:Text">
          <xsd:maxLength value="255"/>
        </xsd:restriction>
      </xsd:simpleType>
    </xsd:element>
    <xsd:element name="SISCOR_x0020_Number" ma:index="36" nillable="true" ma:displayName="SISCOR Number" ma:internalName="SISCOR_x0020_Number" ma:readOnly="false">
      <xsd:simpleType>
        <xsd:restriction base="dms:Text">
          <xsd:maxLength value="255"/>
        </xsd:restriction>
      </xsd:simpleType>
    </xsd:element>
    <xsd:element name="Fiscal_x0020_Year_x0020_IDB" ma:index="37" nillable="true" ma:displayName="Fiscal Year IDB" ma:internalName="Fiscal_x0020_Year_x0020_IDB" ma:readOnly="false">
      <xsd:simpleType>
        <xsd:restriction base="dms:Text">
          <xsd:maxLength value="255"/>
        </xsd:restriction>
      </xsd:simpleType>
    </xsd:element>
    <xsd:element name="Disclosed" ma:index="38" nillable="true" ma:displayName="Disclosed" ma:default="0" ma:internalName="Disclosed">
      <xsd:simpleType>
        <xsd:restriction base="dms:Boolean"/>
      </xsd:simpleType>
    </xsd:element>
    <xsd:element name="Related_x0020_SisCor_x0020_Number" ma:index="39" nillable="true" ma:displayName="Related SisCor Number" ma:internalName="Related_x0020_SisCor_x0020_Numb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SharedContentType xmlns="Microsoft.SharePoint.Taxonomy.ContentTypeSync" SourceId="ae61f9b1-e23d-4f49-b3d7-56b991556c4b" ContentTypeId="0x01010066B06E59AB175241BBFB297522263BEB" PreviousValue="false"/>
</file>

<file path=customXml/itemProps1.xml><?xml version="1.0" encoding="utf-8"?>
<ds:datastoreItem xmlns:ds="http://schemas.openxmlformats.org/officeDocument/2006/customXml" ds:itemID="{A25D7A30-5EF7-47F5-B543-71D0D13B4003}"/>
</file>

<file path=customXml/itemProps2.xml><?xml version="1.0" encoding="utf-8"?>
<ds:datastoreItem xmlns:ds="http://schemas.openxmlformats.org/officeDocument/2006/customXml" ds:itemID="{2767447F-35D2-4CDA-A197-CFFF4CB7B756}"/>
</file>

<file path=customXml/itemProps3.xml><?xml version="1.0" encoding="utf-8"?>
<ds:datastoreItem xmlns:ds="http://schemas.openxmlformats.org/officeDocument/2006/customXml" ds:itemID="{ABFF2F73-3FBD-4286-B18A-7447E89F02A5}"/>
</file>

<file path=customXml/itemProps4.xml><?xml version="1.0" encoding="utf-8"?>
<ds:datastoreItem xmlns:ds="http://schemas.openxmlformats.org/officeDocument/2006/customXml" ds:itemID="{B4719135-5F35-406F-8623-323826CB1C97}"/>
</file>

<file path=customXml/itemProps5.xml><?xml version="1.0" encoding="utf-8"?>
<ds:datastoreItem xmlns:ds="http://schemas.openxmlformats.org/officeDocument/2006/customXml" ds:itemID="{78F8FAC7-F4D2-4263-A0F8-A572AFAA5753}"/>
</file>

<file path=customXml/itemProps6.xml><?xml version="1.0" encoding="utf-8"?>
<ds:datastoreItem xmlns:ds="http://schemas.openxmlformats.org/officeDocument/2006/customXml" ds:itemID="{0B76BC6F-DF8E-44F2-89A8-678ABF10D75E}"/>
</file>

<file path=docProps/app.xml><?xml version="1.0" encoding="utf-8"?>
<Properties xmlns="http://schemas.openxmlformats.org/officeDocument/2006/extended-properties" xmlns:vt="http://schemas.openxmlformats.org/officeDocument/2006/docPropsVTypes">
  <TotalTime>324</TotalTime>
  <Words>806</Words>
  <Application>Microsoft Office PowerPoint</Application>
  <PresentationFormat>On-screen Show (4:3)</PresentationFormat>
  <Paragraphs>164</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PeI_hogar_capacit_s10_Esp</dc:title>
  <dc:creator>Beatriz Godoy</dc:creator>
  <cp:lastModifiedBy>IADB</cp:lastModifiedBy>
  <cp:revision>91</cp:revision>
  <dcterms:created xsi:type="dcterms:W3CDTF">2012-08-07T19:26:31Z</dcterms:created>
  <dcterms:modified xsi:type="dcterms:W3CDTF">2015-04-07T01:48:35Z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0x01010066B06E59AB175241BBFB297522263BEB002B11A066E4C7C745BA3B55825AECA582</vt:lpwstr>
  </property>
  <property fmtid="{D5CDD505-2E9C-101B-9397-08002B2CF9AE}" pid="3" name="TaxKeyword">
    <vt:lpwstr/>
  </property>
  <property fmtid="{D5CDD505-2E9C-101B-9397-08002B2CF9AE}" pid="4" name="Series Corporate IDB">
    <vt:lpwstr>35;#Unclassified|a6dff32e-d477-44cd-a56b-85efe9e0a56c</vt:lpwstr>
  </property>
  <property fmtid="{D5CDD505-2E9C-101B-9397-08002B2CF9AE}" pid="5" name="Function Corporate IDB">
    <vt:lpwstr>34;#IDBDocs|cca77002-e150-4b2d-ab1f-1d7a7cdcae16</vt:lpwstr>
  </property>
  <property fmtid="{D5CDD505-2E9C-101B-9397-08002B2CF9AE}" pid="6" name="TaxKeywordTaxHTField">
    <vt:lpwstr/>
  </property>
  <property fmtid="{D5CDD505-2E9C-101B-9397-08002B2CF9AE}" pid="7" name="Country">
    <vt:lpwstr/>
  </property>
  <property fmtid="{D5CDD505-2E9C-101B-9397-08002B2CF9AE}" pid="10" name="Order">
    <vt:r8>305600</vt:r8>
  </property>
  <property fmtid="{D5CDD505-2E9C-101B-9397-08002B2CF9AE}" pid="11" name="URL">
    <vt:lpwstr/>
  </property>
  <property fmtid="{D5CDD505-2E9C-101B-9397-08002B2CF9AE}" pid="12" name="ATI Undisclose Document Workflow">
    <vt:lpwstr/>
  </property>
  <property fmtid="{D5CDD505-2E9C-101B-9397-08002B2CF9AE}" pid="13" name="Record Number">
    <vt:lpwstr/>
  </property>
  <property fmtid="{D5CDD505-2E9C-101B-9397-08002B2CF9AE}" pid="14" name="ATI Disclose Document Workflow v5">
    <vt:lpwstr/>
  </property>
  <property fmtid="{D5CDD505-2E9C-101B-9397-08002B2CF9AE}" pid="15" name="ATI Disclose Document Workflow v6">
    <vt:lpwstr/>
  </property>
  <property fmtid="{D5CDD505-2E9C-101B-9397-08002B2CF9AE}" pid="16" name="_dlc_DocIdItemGuid">
    <vt:lpwstr>eb40808d-564f-48ee-8531-8b94c924db81</vt:lpwstr>
  </property>
</Properties>
</file>