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5.xml" ContentType="application/vnd.openxmlformats-officedocument.customXmlProperties+xml"/>
  <Override PartName="/customXml/itemProps4.xml" ContentType="application/vnd.openxmlformats-officedocument.customXml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6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4" r:id="rId2"/>
    <p:sldId id="256" r:id="rId3"/>
    <p:sldId id="257" r:id="rId4"/>
    <p:sldId id="258" r:id="rId5"/>
    <p:sldId id="260" r:id="rId6"/>
    <p:sldId id="261" r:id="rId7"/>
    <p:sldId id="262" r:id="rId8"/>
    <p:sldId id="263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customXml" Target="../customXml/item6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20" Type="http://schemas.openxmlformats.org/officeDocument/2006/relationships/customXml" Target="../customXml/item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ustomXml" Target="../customXml/item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B1430B-8246-4E3E-9343-4585EE5032DD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2D92CC-3917-4594-BC07-EBB60DEAB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532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D92CC-3917-4594-BC07-EBB60DEAB00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818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D92CC-3917-4594-BC07-EBB60DEAB00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5629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D92CC-3917-4594-BC07-EBB60DEAB00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818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D92CC-3917-4594-BC07-EBB60DEAB00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818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D92CC-3917-4594-BC07-EBB60DEAB00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818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D92CC-3917-4594-BC07-EBB60DEAB00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818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D92CC-3917-4594-BC07-EBB60DEAB00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81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ADE63-75C6-4575-A99B-2AC089641342}" type="datetime1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258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43599-0979-4D3F-A8F2-B37DB9306F9F}" type="datetime1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750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60934-7419-43CE-988B-949311AC9575}" type="datetime1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330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89639-A98B-459E-A715-D5D5F266FB8C}" type="datetime1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134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56BB-4EE9-4ADF-BE17-CA165C4FDCA4}" type="datetime1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353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4AE51-1149-4E1E-A7B7-A589CEE9F09E}" type="datetime1">
              <a:rPr lang="en-US" smtClean="0"/>
              <a:t>4/6/2015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063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5CC5-3086-40B1-9260-8A8955DDDE54}" type="datetime1">
              <a:rPr lang="en-US" smtClean="0"/>
              <a:t>4/6/2015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20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419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8D83C-6F3A-40EF-AB5C-ECAE87B56F43}" type="datetime1">
              <a:rPr lang="en-US" smtClean="0"/>
              <a:t>4/6/2015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190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6BD2B-3427-4F77-8E0B-98B1810729EC}" type="datetime1">
              <a:rPr lang="en-US" smtClean="0"/>
              <a:t>4/6/2015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20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290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FB0D2-A41F-4A8D-9604-633CA0A62ECE}" type="datetime1">
              <a:rPr lang="en-US" smtClean="0"/>
              <a:t>4/6/2015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417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E552-159B-473B-B7A2-35D770EC3775}" type="datetime1">
              <a:rPr lang="en-US" smtClean="0"/>
              <a:t>4/6/2015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191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5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DB298-89F3-40A5-9D56-674216F8B258}" type="datetime1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smtClean="0"/>
              <a:t>Encuesta de hogares - Sección 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B63E6-41F7-4EE6-94FF-322BBDE8F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990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06307.667B938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reativecommons.org/licenses/by-nc-nd/3.0/igo/legalcod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3075" name="Picture 3" descr="cid:image001.png@01D06307.667B9380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00200"/>
            <a:ext cx="22764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131888" y="2743200"/>
            <a:ext cx="6869112" cy="304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/>
            <a:r>
              <a:rPr lang="es-MX" altLang="en-US" sz="1200">
                <a:latin typeface="Arial" charset="0"/>
                <a:ea typeface="Times New Roman" pitchFamily="18" charset="0"/>
              </a:rPr>
              <a:t>Copyright © 2015 Banco Interamericano de Desarrollo. Esta obra está bajo una licencia Creative Commons IGO 3.0 </a:t>
            </a:r>
            <a:r>
              <a:rPr lang="es-MX" altLang="en-US" sz="1200" b="1">
                <a:latin typeface="Arial" charset="0"/>
                <a:ea typeface="Times New Roman" pitchFamily="18" charset="0"/>
              </a:rPr>
              <a:t> </a:t>
            </a:r>
            <a:r>
              <a:rPr lang="es-MX" altLang="en-US" sz="1200">
                <a:latin typeface="Arial" charset="0"/>
                <a:ea typeface="Times New Roman" pitchFamily="18" charset="0"/>
              </a:rPr>
              <a:t>Reconocimiento-No Comercial-Sin Obra Derivada (CC-IGO BY-NC-ND 3.0 IGO) (</a:t>
            </a:r>
            <a:r>
              <a:rPr lang="es-MX" altLang="en-US" sz="1200">
                <a:solidFill>
                  <a:srgbClr val="1170CF"/>
                </a:solidFill>
                <a:latin typeface="Arial" charset="0"/>
                <a:ea typeface="Times New Roman" pitchFamily="18" charset="0"/>
                <a:hlinkClick r:id="rId4"/>
              </a:rPr>
              <a:t>http://creativecommons.org/licenses/by-nc-nd/3.0/igo/legalcode</a:t>
            </a:r>
            <a:r>
              <a:rPr lang="es-MX" altLang="en-US" sz="1200">
                <a:latin typeface="Arial" charset="0"/>
                <a:ea typeface="Times New Roman" pitchFamily="18" charset="0"/>
              </a:rPr>
              <a:t>)</a:t>
            </a:r>
            <a:r>
              <a:rPr lang="es-MX" altLang="en-US" sz="1200">
                <a:solidFill>
                  <a:srgbClr val="414141"/>
                </a:solidFill>
                <a:latin typeface="Arial" charset="0"/>
                <a:ea typeface="Times New Roman" pitchFamily="18" charset="0"/>
              </a:rPr>
              <a:t> </a:t>
            </a:r>
            <a:r>
              <a:rPr lang="es-MX" altLang="en-US" sz="1200">
                <a:latin typeface="Arial" charset="0"/>
                <a:ea typeface="Times New Roman" pitchFamily="18" charset="0"/>
              </a:rPr>
              <a:t>y puede ser reproducida para cualquier uso no-comercial otorgando crédito al BID.  No se permiten obras derivadas. </a:t>
            </a:r>
          </a:p>
          <a:p>
            <a:pPr algn="just"/>
            <a:endParaRPr lang="en-US" altLang="en-US" sz="1200">
              <a:latin typeface="Arial" charset="0"/>
              <a:ea typeface="Times New Roman" pitchFamily="18" charset="0"/>
            </a:endParaRPr>
          </a:p>
          <a:p>
            <a:pPr algn="just" eaLnBrk="0" hangingPunct="0"/>
            <a:r>
              <a:rPr lang="es-MX" altLang="en-US" sz="1200">
                <a:latin typeface="Arial" charset="0"/>
                <a:ea typeface="Times New Roman" pitchFamily="18" charset="0"/>
              </a:rPr>
              <a:t>Cualquier disputa relacionada con el uso de las obras del BID que no pueda resolverse amistosamente se someterá a arbitraje de conformidad con las reglas de la CNUDMI. El uso del nombre del BID para cualquier fin que no sea para la atribución y el uso del logotipo del BID, estará sujeta a un acuerdo de licencia por separado y no está autorizado como parte de esta licencia CC-IGO. </a:t>
            </a:r>
          </a:p>
          <a:p>
            <a:pPr algn="just" eaLnBrk="0" hangingPunct="0"/>
            <a:endParaRPr lang="en-US" altLang="en-US" sz="1200">
              <a:latin typeface="Arial" charset="0"/>
            </a:endParaRPr>
          </a:p>
          <a:p>
            <a:pPr algn="just" eaLnBrk="0" hangingPunct="0"/>
            <a:r>
              <a:rPr lang="es-MX" altLang="en-US" sz="1200">
                <a:latin typeface="Arial" charset="0"/>
                <a:cs typeface="Times New Roman" pitchFamily="18" charset="0"/>
              </a:rPr>
              <a:t>Notar que el enlace URL incluye términos y condicionales adicionales de esta licencia.</a:t>
            </a:r>
          </a:p>
          <a:p>
            <a:pPr algn="just" eaLnBrk="0" hangingPunct="0"/>
            <a:endParaRPr lang="en-US" altLang="en-US" sz="1200">
              <a:latin typeface="Arial" charset="0"/>
            </a:endParaRPr>
          </a:p>
          <a:p>
            <a:pPr algn="just" eaLnBrk="0" hangingPunct="0"/>
            <a:r>
              <a:rPr lang="es-MX" altLang="en-US" sz="1200">
                <a:latin typeface="Arial" charset="0"/>
                <a:cs typeface="Times New Roman" pitchFamily="18" charset="0"/>
              </a:rPr>
              <a:t>Las opiniones expresadas en esta publicación son de los autores y no necesariamente reflejan el punto de vista del Banco Interamericano de Desarrollo, de su Directorio Ejecutivo ni de los países que representa.</a:t>
            </a:r>
            <a:endParaRPr lang="es-MX" altLang="en-US" sz="12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104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8600" y="2461736"/>
            <a:ext cx="8686800" cy="830997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dirty="0"/>
              <a:t>SECCIÓN </a:t>
            </a:r>
            <a:r>
              <a:rPr lang="es-ES" sz="2400" dirty="0" smtClean="0"/>
              <a:t>20</a:t>
            </a:r>
          </a:p>
          <a:p>
            <a:r>
              <a:rPr lang="es-ES" sz="2400" dirty="0" smtClean="0"/>
              <a:t>INMUNIZACIONES</a:t>
            </a:r>
            <a:r>
              <a:rPr lang="es-ES" sz="2400" dirty="0"/>
              <a:t>, PARA NIÑOS DE 5 AÑOS Y MENOS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76200"/>
            <a:ext cx="8686800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/>
              <a:t>Encuesta de hogares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3657600"/>
            <a:ext cx="8610600" cy="369332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RESPONDE: LA MADRE/PADRE O </a:t>
            </a:r>
            <a:r>
              <a:rPr lang="es-ES" dirty="0" smtClean="0"/>
              <a:t>CUIDADOR/A DE CADA NIÑO/A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20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06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3</a:t>
            </a:fld>
            <a:endParaRPr lang="en-US"/>
          </a:p>
        </p:txBody>
      </p:sp>
      <p:pic>
        <p:nvPicPr>
          <p:cNvPr id="2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64" y="563563"/>
            <a:ext cx="7758136" cy="576072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2400" y="76200"/>
            <a:ext cx="8686800" cy="369332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SECCIÓN 20</a:t>
            </a:r>
            <a:r>
              <a:rPr lang="es-ES" dirty="0"/>
              <a:t>: INMUNIZACIONES, PARA NIÑOS DE 5 AÑOS Y MENOS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406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20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76200"/>
            <a:ext cx="8686800" cy="369332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SECCIÓN 20</a:t>
            </a:r>
            <a:r>
              <a:rPr lang="es-ES" dirty="0"/>
              <a:t>: INMUNIZACIONES, PARA NIÑOS DE 5 AÑOS Y MENOS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533400"/>
            <a:ext cx="2667000" cy="5814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717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20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76200"/>
            <a:ext cx="8686800" cy="369332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SECCIÓN 20</a:t>
            </a:r>
            <a:r>
              <a:rPr lang="es-ES" dirty="0"/>
              <a:t>: INMUNIZACIONES, PARA NIÑOS DE 5 AÑOS Y MENOS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685800"/>
            <a:ext cx="3048000" cy="532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943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20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76200"/>
            <a:ext cx="8686800" cy="369332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SECCIÓN 20</a:t>
            </a:r>
            <a:r>
              <a:rPr lang="es-ES" dirty="0"/>
              <a:t>: INMUNIZACIONES, PARA NIÑOS DE 5 AÑOS Y MENOS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675" y="685799"/>
            <a:ext cx="5953125" cy="5614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943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20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76200"/>
            <a:ext cx="8686800" cy="369332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SECCIÓN 20</a:t>
            </a:r>
            <a:r>
              <a:rPr lang="es-ES" dirty="0"/>
              <a:t>: INMUNIZACIONES, PARA NIÑOS DE 5 AÑOS Y MENOS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609599"/>
            <a:ext cx="5181600" cy="5652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062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20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76200"/>
            <a:ext cx="8686800" cy="369332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SECCIÓN 20</a:t>
            </a:r>
            <a:r>
              <a:rPr lang="es-ES" dirty="0"/>
              <a:t>: INMUNIZACIONES, PARA NIÑOS DE 5 AÑOS Y MENOS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533400"/>
            <a:ext cx="5105400" cy="5715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510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2334161"/>
            <a:ext cx="8686800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72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FIN SECCIÓN 20</a:t>
            </a:r>
            <a:endParaRPr lang="en-US" sz="72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797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SharedContentType xmlns="Microsoft.SharePoint.Taxonomy.ContentTypeSync" SourceId="ae61f9b1-e23d-4f49-b3d7-56b991556c4b" ContentTypeId="0x01010066B06E59AB175241BBFB297522263BEB" PreviousValue="false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DBDocs_x0020_Number xmlns="cdc7663a-08f0-4737-9e8c-148ce897a09c">39002425</IDBDocs_x0020_Number>
    <TaxCatchAll xmlns="cdc7663a-08f0-4737-9e8c-148ce897a09c">
      <Value>35</Value>
      <Value>34</Value>
    </TaxCatchAll>
    <SISCOR_x0020_Number xmlns="cdc7663a-08f0-4737-9e8c-148ce897a09c" xsi:nil="true"/>
    <Division_x0020_or_x0020_Unit xmlns="cdc7663a-08f0-4737-9e8c-148ce897a09c">SPD/SDV</Division_x0020_or_x0020_Unit>
    <Document_x0020_Author xmlns="cdc7663a-08f0-4737-9e8c-148ce897a09c">Martinez, Sebastian Wilde</Document_x0020_Author>
    <Fiscal_x0020_Year_x0020_IDB xmlns="cdc7663a-08f0-4737-9e8c-148ce897a09c">2014</Fiscal_x0020_Year_x0020_IDB>
    <Other_x0020_Author xmlns="cdc7663a-08f0-4737-9e8c-148ce897a09c" xsi:nil="true"/>
    <Migration_x0020_Info xmlns="cdc7663a-08f0-4737-9e8c-148ce897a09c">&lt;Data&gt;&lt;APPLICATION&gt;MS POWERPOINT&lt;/APPLICATION&gt;&lt;STAGE_CODE&gt;EVAL&lt;/STAGE_CODE&gt;&lt;USER_STAGE&gt;Evaluation&lt;/USER_STAGE&gt;&lt;PD_OBJ_TYPE&gt;0&lt;/PD_OBJ_TYPE&gt;&lt;MAKERECORD&gt;N&lt;/MAKERECORD&gt;&lt;/Data&gt;</Migration_x0020_Info>
    <Document_x0020_Language_x0020_IDB xmlns="cdc7663a-08f0-4737-9e8c-148ce897a09c">Spanish</Document_x0020_Language_x0020_IDB>
    <Identifier xmlns="cdc7663a-08f0-4737-9e8c-148ce897a09c" xsi:nil="true"/>
    <Access_x0020_to_x0020_Information_x00a0_Policy xmlns="cdc7663a-08f0-4737-9e8c-148ce897a09c">Public</Access_x0020_to_x0020_Information_x00a0_Policy>
    <ic46d7e087fd4a108fb86518ca413cc6 xmlns="cdc7663a-08f0-4737-9e8c-148ce897a09c">
      <Terms xmlns="http://schemas.microsoft.com/office/infopath/2007/PartnerControls"/>
    </ic46d7e087fd4a108fb86518ca413cc6>
    <j65ec2e3a7e44c39a1acebfd2a19200a xmlns="cdc7663a-08f0-4737-9e8c-148ce897a09c">
      <Terms xmlns="http://schemas.microsoft.com/office/infopath/2007/PartnerControls">
        <TermInfo xmlns="http://schemas.microsoft.com/office/infopath/2007/PartnerControls">
          <TermName xmlns="http://schemas.microsoft.com/office/infopath/2007/PartnerControls">Unclassified</TermName>
          <TermId xmlns="http://schemas.microsoft.com/office/infopath/2007/PartnerControls">a6dff32e-d477-44cd-a56b-85efe9e0a56c</TermId>
        </TermInfo>
      </Terms>
    </j65ec2e3a7e44c39a1acebfd2a19200a>
    <Related_x0020_SisCor_x0020_Number xmlns="cdc7663a-08f0-4737-9e8c-148ce897a09c" xsi:nil="true"/>
    <cf0f1ca6d90e4583ad80995bcde0e58a xmlns="cdc7663a-08f0-4737-9e8c-148ce897a09c">
      <Terms xmlns="http://schemas.microsoft.com/office/infopath/2007/PartnerControls">
        <TermInfo xmlns="http://schemas.microsoft.com/office/infopath/2007/PartnerControls">
          <TermName xmlns="http://schemas.microsoft.com/office/infopath/2007/PartnerControls">IDBDocs</TermName>
          <TermId xmlns="http://schemas.microsoft.com/office/infopath/2007/PartnerControls">cca77002-e150-4b2d-ab1f-1d7a7cdcae16</TermId>
        </TermInfo>
      </Terms>
    </cf0f1ca6d90e4583ad80995bcde0e58a>
    <Abstract xmlns="cdc7663a-08f0-4737-9e8c-148ce897a09c" xsi:nil="true"/>
    <Editor1 xmlns="cdc7663a-08f0-4737-9e8c-148ce897a09c" xsi:nil="true"/>
    <Disclosure_x0020_Activity xmlns="cdc7663a-08f0-4737-9e8c-148ce897a09c">Evaluation</Disclosure_x0020_Activity>
    <Region xmlns="cdc7663a-08f0-4737-9e8c-148ce897a09c" xsi:nil="true"/>
    <Disclosed xmlns="cdc7663a-08f0-4737-9e8c-148ce897a09c">true</Disclosed>
    <_dlc_DocId xmlns="cdc7663a-08f0-4737-9e8c-148ce897a09c">EZSHARE-220527872-3076</_dlc_DocId>
    <Publication_x0020_Type xmlns="cdc7663a-08f0-4737-9e8c-148ce897a09c" xsi:nil="true"/>
    <Issue_x0020_Date xmlns="cdc7663a-08f0-4737-9e8c-148ce897a09c" xsi:nil="true"/>
    <KP_x0020_Topics xmlns="cdc7663a-08f0-4737-9e8c-148ce897a09c" xsi:nil="true"/>
    <Webtopic xmlns="cdc7663a-08f0-4737-9e8c-148ce897a09c">Generic</Webtopic>
    <Publishing_x0020_House xmlns="cdc7663a-08f0-4737-9e8c-148ce897a09c" xsi:nil="true"/>
    <_dlc_DocIdUrl xmlns="cdc7663a-08f0-4737-9e8c-148ce897a09c">
      <Url>https://idbg.sharepoint.com/teams/ez-SPD/_layouts/15/DocIdRedir.aspx?ID=EZSHARE-220527872-3076</Url>
      <Description>EZSHARE-220527872-3076</Description>
    </_dlc_DocIdUrl>
  </documentManagement>
</p:properties>
</file>

<file path=customXml/item4.xml><?xml version="1.0" encoding="utf-8"?>
<?mso-contentType ?>
<FormUrls xmlns="http://schemas.microsoft.com/sharepoint/v3/contenttype/forms/url">
  <Display>_catalogs/masterpage/ECMForms/DisclosureCorporateCT/View.aspx</Display>
  <Edit>_catalogs/masterpage/ECMForms/DisclosureCorporateCT/Edit.aspx</Edit>
</FormUrls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6.xml><?xml version="1.0" encoding="utf-8"?>
<ct:contentTypeSchema xmlns:ct="http://schemas.microsoft.com/office/2006/metadata/contentType" xmlns:ma="http://schemas.microsoft.com/office/2006/metadata/properties/metaAttributes" ct:_="" ma:_="" ma:contentTypeName="ez-Disclosure Corporate" ma:contentTypeID="0x01010066B06E59AB175241BBFB297522263BEB002B11A066E4C7C745BA3B55825AECA582" ma:contentTypeVersion="17" ma:contentTypeDescription="A content type to manage public (corporate) IDB documents" ma:contentTypeScope="" ma:versionID="5b0c39f7eaa9c3ada88b1cb57222d224">
  <xsd:schema xmlns:xsd="http://www.w3.org/2001/XMLSchema" xmlns:xs="http://www.w3.org/2001/XMLSchema" xmlns:p="http://schemas.microsoft.com/office/2006/metadata/properties" xmlns:ns2="cdc7663a-08f0-4737-9e8c-148ce897a09c" targetNamespace="http://schemas.microsoft.com/office/2006/metadata/properties" ma:root="true" ma:fieldsID="fc9f0ab1656137bca279a2d1e6281749" ns2:_="">
    <xsd:import namespace="cdc7663a-08f0-4737-9e8c-148ce897a09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cf0f1ca6d90e4583ad80995bcde0e58a" minOccurs="0"/>
                <xsd:element ref="ns2:TaxCatchAll" minOccurs="0"/>
                <xsd:element ref="ns2:TaxCatchAllLabel" minOccurs="0"/>
                <xsd:element ref="ns2:Access_x0020_to_x0020_Information_x00a0_Policy"/>
                <xsd:element ref="ns2:j65ec2e3a7e44c39a1acebfd2a19200a" minOccurs="0"/>
                <xsd:element ref="ns2:Webtopic" minOccurs="0"/>
                <xsd:element ref="ns2:Disclosure_x0020_Activity"/>
                <xsd:element ref="ns2:Document_x0020_Language_x0020_IDB"/>
                <xsd:element ref="ns2:Division_x0020_or_x0020_Unit" minOccurs="0"/>
                <xsd:element ref="ns2:Document_x0020_Author" minOccurs="0"/>
                <xsd:element ref="ns2:Other_x0020_Author" minOccurs="0"/>
                <xsd:element ref="ns2:ic46d7e087fd4a108fb86518ca413cc6" minOccurs="0"/>
                <xsd:element ref="ns2:Identifier" minOccurs="0"/>
                <xsd:element ref="ns2:IDBDocs_x0020_Number" minOccurs="0"/>
                <xsd:element ref="ns2:Migration_x0020_Info" minOccurs="0"/>
                <xsd:element ref="ns2:Abstract" minOccurs="0"/>
                <xsd:element ref="ns2:Editor1" minOccurs="0"/>
                <xsd:element ref="ns2:Issue_x0020_Date" minOccurs="0"/>
                <xsd:element ref="ns2:Publishing_x0020_House" minOccurs="0"/>
                <xsd:element ref="ns2:KP_x0020_Topics" minOccurs="0"/>
                <xsd:element ref="ns2:Region" minOccurs="0"/>
                <xsd:element ref="ns2:Publication_x0020_Type" minOccurs="0"/>
                <xsd:element ref="ns2:SISCOR_x0020_Number" minOccurs="0"/>
                <xsd:element ref="ns2:Fiscal_x0020_Year_x0020_IDB" minOccurs="0"/>
                <xsd:element ref="ns2:Disclosed" minOccurs="0"/>
                <xsd:element ref="ns2:Related_x0020_SisCor_x0020_Numb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c7663a-08f0-4737-9e8c-148ce897a09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cf0f1ca6d90e4583ad80995bcde0e58a" ma:index="11" ma:taxonomy="true" ma:internalName="cf0f1ca6d90e4583ad80995bcde0e58a" ma:taxonomyFieldName="Function_x0020_Corporate_x0020_IDB" ma:displayName="Function Corporate IDB" ma:readOnly="false" ma:default="-1;#IDBDocs|cca77002-e150-4b2d-ab1f-1d7a7cdcae16" ma:fieldId="{cf0f1ca6-d90e-4583-ad80-995bcde0e58a}" ma:sspId="ae61f9b1-e23d-4f49-b3d7-56b991556c4b" ma:termSetId="87c2acd2-4473-4e75-9749-843c3514860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description="" ma:hidden="true" ma:list="{46339a2c-a759-43f5-a320-9e18a41b2355}" ma:internalName="TaxCatchAll" ma:showField="CatchAllData" ma:web="291fbbc9-8cfb-4b1c-8eee-0b1842b9031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description="" ma:hidden="true" ma:list="{46339a2c-a759-43f5-a320-9e18a41b2355}" ma:internalName="TaxCatchAllLabel" ma:readOnly="true" ma:showField="CatchAllDataLabel" ma:web="291fbbc9-8cfb-4b1c-8eee-0b1842b9031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ccess_x0020_to_x0020_Information_x00a0_Policy" ma:index="15" ma:displayName="Access to Information Policy" ma:default="Confidential" ma:format="Dropdown" ma:internalName="Access_x0020_to_x0020_Information_x00A0_Policy">
      <xsd:simpleType>
        <xsd:restriction base="dms:Choice">
          <xsd:enumeration value="Confidential"/>
          <xsd:enumeration value="Disclosed Over Time - 5 years"/>
          <xsd:enumeration value="Disclosed Over Time - 10 years"/>
          <xsd:enumeration value="Disclosed Over Time - 20 years"/>
          <xsd:enumeration value="Public"/>
          <xsd:enumeration value="Public - Simultaneous Disclosure"/>
        </xsd:restriction>
      </xsd:simpleType>
    </xsd:element>
    <xsd:element name="j65ec2e3a7e44c39a1acebfd2a19200a" ma:index="16" ma:taxonomy="true" ma:internalName="j65ec2e3a7e44c39a1acebfd2a19200a" ma:taxonomyFieldName="Series_x0020_Corporate_x0020_IDB" ma:displayName="Series Corporate IDB" ma:readOnly="false" ma:default="-1;#Unclassified|a6dff32e-d477-44cd-a56b-85efe9e0a56c" ma:fieldId="{365ec2e3-a7e4-4c39-a1ac-ebfd2a19200a}" ma:sspId="ae61f9b1-e23d-4f49-b3d7-56b991556c4b" ma:termSetId="309dd783-e737-4304-818f-f24bd2ff36b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Webtopic" ma:index="18" nillable="true" ma:displayName="Webtopic" ma:internalName="Webtopic">
      <xsd:simpleType>
        <xsd:restriction base="dms:Text">
          <xsd:maxLength value="255"/>
        </xsd:restriction>
      </xsd:simpleType>
    </xsd:element>
    <xsd:element name="Disclosure_x0020_Activity" ma:index="19" ma:displayName="Disclosure Activity" ma:internalName="Disclosure_x0020_Activity" ma:readOnly="false">
      <xsd:simpleType>
        <xsd:restriction base="dms:Text">
          <xsd:maxLength value="255"/>
        </xsd:restriction>
      </xsd:simpleType>
    </xsd:element>
    <xsd:element name="Document_x0020_Language_x0020_IDB" ma:index="20" ma:displayName="Document Language IDB" ma:format="Dropdown" ma:internalName="Document_x0020_Language_x0020_IDB" ma:readOnly="false">
      <xsd:simpleType>
        <xsd:restriction base="dms:Choice">
          <xsd:enumeration value="English"/>
          <xsd:enumeration value="French"/>
          <xsd:enumeration value="Italian"/>
          <xsd:enumeration value="Japanese"/>
          <xsd:enumeration value="Korean"/>
          <xsd:enumeration value="Other"/>
          <xsd:enumeration value="Portuguese"/>
          <xsd:enumeration value="Spanish"/>
        </xsd:restriction>
      </xsd:simpleType>
    </xsd:element>
    <xsd:element name="Division_x0020_or_x0020_Unit" ma:index="21" nillable="true" ma:displayName="Division or Unit" ma:internalName="Division_x0020_or_x0020_Unit">
      <xsd:simpleType>
        <xsd:restriction base="dms:Text">
          <xsd:maxLength value="255"/>
        </xsd:restriction>
      </xsd:simpleType>
    </xsd:element>
    <xsd:element name="Document_x0020_Author" ma:index="22" nillable="true" ma:displayName="Document Author" ma:internalName="Document_x0020_Author">
      <xsd:simpleType>
        <xsd:restriction base="dms:Text">
          <xsd:maxLength value="255"/>
        </xsd:restriction>
      </xsd:simpleType>
    </xsd:element>
    <xsd:element name="Other_x0020_Author" ma:index="23" nillable="true" ma:displayName="Other Author" ma:internalName="Other_x0020_Author">
      <xsd:simpleType>
        <xsd:restriction base="dms:Text">
          <xsd:maxLength value="255"/>
        </xsd:restriction>
      </xsd:simpleType>
    </xsd:element>
    <xsd:element name="ic46d7e087fd4a108fb86518ca413cc6" ma:index="24" nillable="true" ma:taxonomy="true" ma:internalName="ic46d7e087fd4a108fb86518ca413cc6" ma:taxonomyFieldName="Country" ma:displayName="Country" ma:default="" ma:fieldId="{2c46d7e0-87fd-4a10-8fb8-6518ca413cc6}" ma:taxonomyMulti="true" ma:sspId="ae61f9b1-e23d-4f49-b3d7-56b991556c4b" ma:termSetId="e1cf2cf4-6e0f-476b-b38c-a4927f870e8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dentifier" ma:index="26" nillable="true" ma:displayName="Identifier" ma:internalName="Identifier">
      <xsd:simpleType>
        <xsd:restriction base="dms:Text">
          <xsd:maxLength value="255"/>
        </xsd:restriction>
      </xsd:simpleType>
    </xsd:element>
    <xsd:element name="IDBDocs_x0020_Number" ma:index="27" nillable="true" ma:displayName="IDBDocs Number" ma:internalName="IDBDocs_x0020_Number" ma:readOnly="false">
      <xsd:simpleType>
        <xsd:restriction base="dms:Text">
          <xsd:maxLength value="255"/>
        </xsd:restriction>
      </xsd:simpleType>
    </xsd:element>
    <xsd:element name="Migration_x0020_Info" ma:index="28" nillable="true" ma:displayName="Migration Info" ma:internalName="Migration_x0020_Info" ma:readOnly="false">
      <xsd:simpleType>
        <xsd:restriction base="dms:Note"/>
      </xsd:simpleType>
    </xsd:element>
    <xsd:element name="Abstract" ma:index="29" nillable="true" ma:displayName="Abstract" ma:internalName="Abstract">
      <xsd:simpleType>
        <xsd:restriction base="dms:Note"/>
      </xsd:simpleType>
    </xsd:element>
    <xsd:element name="Editor1" ma:index="30" nillable="true" ma:displayName="Editor" ma:internalName="Editor1">
      <xsd:simpleType>
        <xsd:restriction base="dms:Text">
          <xsd:maxLength value="255"/>
        </xsd:restriction>
      </xsd:simpleType>
    </xsd:element>
    <xsd:element name="Issue_x0020_Date" ma:index="31" nillable="true" ma:displayName="Issue Date" ma:format="DateOnly" ma:internalName="Issue_x0020_Date">
      <xsd:simpleType>
        <xsd:restriction base="dms:DateTime"/>
      </xsd:simpleType>
    </xsd:element>
    <xsd:element name="Publishing_x0020_House" ma:index="32" nillable="true" ma:displayName="Publishing House" ma:internalName="Publishing_x0020_House">
      <xsd:simpleType>
        <xsd:restriction base="dms:Text">
          <xsd:maxLength value="255"/>
        </xsd:restriction>
      </xsd:simpleType>
    </xsd:element>
    <xsd:element name="KP_x0020_Topics" ma:index="33" nillable="true" ma:displayName="KP Topics" ma:internalName="KP_x0020_Topics">
      <xsd:simpleType>
        <xsd:restriction base="dms:Text">
          <xsd:maxLength value="255"/>
        </xsd:restriction>
      </xsd:simpleType>
    </xsd:element>
    <xsd:element name="Region" ma:index="34" nillable="true" ma:displayName="Region" ma:internalName="Region">
      <xsd:simpleType>
        <xsd:restriction base="dms:Text">
          <xsd:maxLength value="255"/>
        </xsd:restriction>
      </xsd:simpleType>
    </xsd:element>
    <xsd:element name="Publication_x0020_Type" ma:index="35" nillable="true" ma:displayName="Publication Type" ma:internalName="Publication_x0020_Type">
      <xsd:simpleType>
        <xsd:restriction base="dms:Text">
          <xsd:maxLength value="255"/>
        </xsd:restriction>
      </xsd:simpleType>
    </xsd:element>
    <xsd:element name="SISCOR_x0020_Number" ma:index="36" nillable="true" ma:displayName="SISCOR Number" ma:internalName="SISCOR_x0020_Number" ma:readOnly="false">
      <xsd:simpleType>
        <xsd:restriction base="dms:Text">
          <xsd:maxLength value="255"/>
        </xsd:restriction>
      </xsd:simpleType>
    </xsd:element>
    <xsd:element name="Fiscal_x0020_Year_x0020_IDB" ma:index="37" nillable="true" ma:displayName="Fiscal Year IDB" ma:internalName="Fiscal_x0020_Year_x0020_IDB" ma:readOnly="false">
      <xsd:simpleType>
        <xsd:restriction base="dms:Text">
          <xsd:maxLength value="255"/>
        </xsd:restriction>
      </xsd:simpleType>
    </xsd:element>
    <xsd:element name="Disclosed" ma:index="38" nillable="true" ma:displayName="Disclosed" ma:default="0" ma:internalName="Disclosed">
      <xsd:simpleType>
        <xsd:restriction base="dms:Boolean"/>
      </xsd:simpleType>
    </xsd:element>
    <xsd:element name="Related_x0020_SisCor_x0020_Number" ma:index="39" nillable="true" ma:displayName="Related SisCor Number" ma:internalName="Related_x0020_SisCor_x0020_Number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74598B4-9413-42FF-8E6C-8376A664ECDE}"/>
</file>

<file path=customXml/itemProps2.xml><?xml version="1.0" encoding="utf-8"?>
<ds:datastoreItem xmlns:ds="http://schemas.openxmlformats.org/officeDocument/2006/customXml" ds:itemID="{DB8812B6-547A-4326-8A2D-2C548F5CC5E7}"/>
</file>

<file path=customXml/itemProps3.xml><?xml version="1.0" encoding="utf-8"?>
<ds:datastoreItem xmlns:ds="http://schemas.openxmlformats.org/officeDocument/2006/customXml" ds:itemID="{888AE5D7-0779-4B04-8FEE-0A8AEE9893F2}"/>
</file>

<file path=customXml/itemProps4.xml><?xml version="1.0" encoding="utf-8"?>
<ds:datastoreItem xmlns:ds="http://schemas.openxmlformats.org/officeDocument/2006/customXml" ds:itemID="{AC06AD44-6F13-459B-BECC-A1DB885E76F5}"/>
</file>

<file path=customXml/itemProps5.xml><?xml version="1.0" encoding="utf-8"?>
<ds:datastoreItem xmlns:ds="http://schemas.openxmlformats.org/officeDocument/2006/customXml" ds:itemID="{EC48F20A-A166-4B92-8BC0-EECE17DE4755}"/>
</file>

<file path=customXml/itemProps6.xml><?xml version="1.0" encoding="utf-8"?>
<ds:datastoreItem xmlns:ds="http://schemas.openxmlformats.org/officeDocument/2006/customXml" ds:itemID="{998953A3-5CF2-45E2-8882-26E1BBD82C63}"/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179</Words>
  <Application>Microsoft Office PowerPoint</Application>
  <PresentationFormat>On-screen Show (4:3)</PresentationFormat>
  <Paragraphs>41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PeI_hogar_capacit_s20_Esp</dc:title>
  <dc:creator>Beatriz Godoy</dc:creator>
  <cp:lastModifiedBy>IADB</cp:lastModifiedBy>
  <cp:revision>88</cp:revision>
  <dcterms:created xsi:type="dcterms:W3CDTF">2012-08-07T19:26:31Z</dcterms:created>
  <dcterms:modified xsi:type="dcterms:W3CDTF">2015-04-07T02:15:50Z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0x01010066B06E59AB175241BBFB297522263BEB002B11A066E4C7C745BA3B55825AECA582</vt:lpwstr>
  </property>
  <property fmtid="{D5CDD505-2E9C-101B-9397-08002B2CF9AE}" pid="3" name="TaxKeyword">
    <vt:lpwstr/>
  </property>
  <property fmtid="{D5CDD505-2E9C-101B-9397-08002B2CF9AE}" pid="4" name="Series Corporate IDB">
    <vt:lpwstr>35;#Unclassified|a6dff32e-d477-44cd-a56b-85efe9e0a56c</vt:lpwstr>
  </property>
  <property fmtid="{D5CDD505-2E9C-101B-9397-08002B2CF9AE}" pid="5" name="Function Corporate IDB">
    <vt:lpwstr>34;#IDBDocs|cca77002-e150-4b2d-ab1f-1d7a7cdcae16</vt:lpwstr>
  </property>
  <property fmtid="{D5CDD505-2E9C-101B-9397-08002B2CF9AE}" pid="6" name="TaxKeywordTaxHTField">
    <vt:lpwstr/>
  </property>
  <property fmtid="{D5CDD505-2E9C-101B-9397-08002B2CF9AE}" pid="7" name="Country">
    <vt:lpwstr/>
  </property>
  <property fmtid="{D5CDD505-2E9C-101B-9397-08002B2CF9AE}" pid="10" name="Order">
    <vt:r8>307600</vt:r8>
  </property>
  <property fmtid="{D5CDD505-2E9C-101B-9397-08002B2CF9AE}" pid="11" name="URL">
    <vt:lpwstr/>
  </property>
  <property fmtid="{D5CDD505-2E9C-101B-9397-08002B2CF9AE}" pid="12" name="ATI Undisclose Document Workflow">
    <vt:lpwstr/>
  </property>
  <property fmtid="{D5CDD505-2E9C-101B-9397-08002B2CF9AE}" pid="13" name="Record Number">
    <vt:lpwstr/>
  </property>
  <property fmtid="{D5CDD505-2E9C-101B-9397-08002B2CF9AE}" pid="14" name="ATI Disclose Document Workflow v5">
    <vt:lpwstr/>
  </property>
  <property fmtid="{D5CDD505-2E9C-101B-9397-08002B2CF9AE}" pid="15" name="ATI Disclose Document Workflow v6">
    <vt:lpwstr/>
  </property>
  <property fmtid="{D5CDD505-2E9C-101B-9397-08002B2CF9AE}" pid="16" name="_dlc_DocIdItemGuid">
    <vt:lpwstr>0aa7f917-cb2e-406d-9a9c-1903cc732e8e</vt:lpwstr>
  </property>
</Properties>
</file>