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6.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28.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2.xml" ContentType="application/vnd.openxmlformats-officedocument.presentationml.notesSlide+xml"/>
  <Override PartName="/ppt/slideMasters/slideMaster1.xml" ContentType="application/vnd.openxmlformats-officedocument.presentationml.slideMaster+xml"/>
  <Override PartName="/ppt/notesSlides/notesSlide21.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Slides/notesSlide7.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5.xml" ContentType="application/vnd.openxmlformats-officedocument.customXmlProperties+xml"/>
  <Override PartName="/customXml/itemProps4.xml" ContentType="application/vnd.openxmlformats-officedocument.customXml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6.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85" r:id="rId2"/>
    <p:sldId id="256" r:id="rId3"/>
    <p:sldId id="258" r:id="rId4"/>
    <p:sldId id="257" r:id="rId5"/>
    <p:sldId id="259" r:id="rId6"/>
    <p:sldId id="275" r:id="rId7"/>
    <p:sldId id="261" r:id="rId8"/>
    <p:sldId id="262" r:id="rId9"/>
    <p:sldId id="263" r:id="rId10"/>
    <p:sldId id="276" r:id="rId11"/>
    <p:sldId id="277" r:id="rId12"/>
    <p:sldId id="284" r:id="rId13"/>
    <p:sldId id="278" r:id="rId14"/>
    <p:sldId id="264" r:id="rId15"/>
    <p:sldId id="265" r:id="rId16"/>
    <p:sldId id="280" r:id="rId17"/>
    <p:sldId id="281" r:id="rId18"/>
    <p:sldId id="282" r:id="rId19"/>
    <p:sldId id="283" r:id="rId20"/>
    <p:sldId id="266" r:id="rId21"/>
    <p:sldId id="267" r:id="rId22"/>
    <p:sldId id="268" r:id="rId23"/>
    <p:sldId id="269" r:id="rId24"/>
    <p:sldId id="270" r:id="rId25"/>
    <p:sldId id="271" r:id="rId26"/>
    <p:sldId id="272" r:id="rId27"/>
    <p:sldId id="273" r:id="rId28"/>
    <p:sldId id="274" r:id="rId29"/>
    <p:sldId id="26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4.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6.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40" Type="http://schemas.openxmlformats.org/officeDocument/2006/relationships/customXml" Target="../customXml/item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B1430B-8246-4E3E-9343-4585EE5032DD}" type="datetimeFigureOut">
              <a:rPr lang="en-US" smtClean="0"/>
              <a:t>4/6/2015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2D92CC-3917-4594-BC07-EBB60DEAB00B}" type="slidenum">
              <a:rPr lang="en-US" smtClean="0"/>
              <a:t>‹#›</a:t>
            </a:fld>
            <a:endParaRPr lang="en-US"/>
          </a:p>
        </p:txBody>
      </p:sp>
    </p:spTree>
    <p:extLst>
      <p:ext uri="{BB962C8B-B14F-4D97-AF65-F5344CB8AC3E}">
        <p14:creationId xmlns:p14="http://schemas.microsoft.com/office/powerpoint/2010/main" val="2929532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2</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11</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12</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13</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14</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15</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16</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17</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18</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19</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20</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3</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21</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22</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23</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24</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25</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26</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27</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28</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10"/>
          </p:nvPr>
        </p:nvSpPr>
        <p:spPr/>
        <p:txBody>
          <a:bodyPr/>
          <a:lstStyle/>
          <a:p>
            <a:fld id="{382D92CC-3917-4594-BC07-EBB60DEAB00B}" type="slidenum">
              <a:rPr lang="en-US" smtClean="0"/>
              <a:t>29</a:t>
            </a:fld>
            <a:endParaRPr lang="en-US"/>
          </a:p>
        </p:txBody>
      </p:sp>
    </p:spTree>
    <p:extLst>
      <p:ext uri="{BB962C8B-B14F-4D97-AF65-F5344CB8AC3E}">
        <p14:creationId xmlns:p14="http://schemas.microsoft.com/office/powerpoint/2010/main" val="1946889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382D92CC-3917-4594-BC07-EBB60DEAB00B}" type="slidenum">
              <a:rPr lang="en-US" smtClean="0"/>
              <a:t>4</a:t>
            </a:fld>
            <a:endParaRPr lang="en-US"/>
          </a:p>
        </p:txBody>
      </p:sp>
    </p:spTree>
    <p:extLst>
      <p:ext uri="{BB962C8B-B14F-4D97-AF65-F5344CB8AC3E}">
        <p14:creationId xmlns:p14="http://schemas.microsoft.com/office/powerpoint/2010/main" val="2583562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5</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6</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7</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8</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9</a:t>
            </a:fld>
            <a:endParaRPr lang="en-US"/>
          </a:p>
        </p:txBody>
      </p:sp>
    </p:spTree>
    <p:extLst>
      <p:ext uri="{BB962C8B-B14F-4D97-AF65-F5344CB8AC3E}">
        <p14:creationId xmlns:p14="http://schemas.microsoft.com/office/powerpoint/2010/main" val="3991581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2D92CC-3917-4594-BC07-EBB60DEAB00B}" type="slidenum">
              <a:rPr lang="en-US" smtClean="0"/>
              <a:t>10</a:t>
            </a:fld>
            <a:endParaRPr lang="en-US"/>
          </a:p>
        </p:txBody>
      </p:sp>
    </p:spTree>
    <p:extLst>
      <p:ext uri="{BB962C8B-B14F-4D97-AF65-F5344CB8AC3E}">
        <p14:creationId xmlns:p14="http://schemas.microsoft.com/office/powerpoint/2010/main" val="3991581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6900FE-A960-4603-AF77-02ED9BD7106D}" type="datetime1">
              <a:rPr lang="en-US" smtClean="0"/>
              <a:t>4/6/2015</a:t>
            </a:fld>
            <a:endParaRPr lang="en-US"/>
          </a:p>
        </p:txBody>
      </p:sp>
      <p:sp>
        <p:nvSpPr>
          <p:cNvPr id="5" name="Footer Placeholder 4"/>
          <p:cNvSpPr>
            <a:spLocks noGrp="1"/>
          </p:cNvSpPr>
          <p:nvPr>
            <p:ph type="ftr" sz="quarter" idx="11"/>
          </p:nvPr>
        </p:nvSpPr>
        <p:spPr/>
        <p:txBody>
          <a:bodyPr/>
          <a:lstStyle/>
          <a:p>
            <a:r>
              <a:rPr lang="es-ES" smtClean="0"/>
              <a:t>Encuesta de hogares - Sección 8</a:t>
            </a:r>
            <a:endParaRPr lang="en-US"/>
          </a:p>
        </p:txBody>
      </p:sp>
      <p:sp>
        <p:nvSpPr>
          <p:cNvPr id="6" name="Slide Number Placeholder 5"/>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603258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4F1CF6-4651-4BA2-AA2D-567A27A23611}" type="datetime1">
              <a:rPr lang="en-US" smtClean="0"/>
              <a:t>4/6/2015</a:t>
            </a:fld>
            <a:endParaRPr lang="en-US"/>
          </a:p>
        </p:txBody>
      </p:sp>
      <p:sp>
        <p:nvSpPr>
          <p:cNvPr id="5" name="Footer Placeholder 4"/>
          <p:cNvSpPr>
            <a:spLocks noGrp="1"/>
          </p:cNvSpPr>
          <p:nvPr>
            <p:ph type="ftr" sz="quarter" idx="11"/>
          </p:nvPr>
        </p:nvSpPr>
        <p:spPr/>
        <p:txBody>
          <a:bodyPr/>
          <a:lstStyle/>
          <a:p>
            <a:r>
              <a:rPr lang="es-ES" smtClean="0"/>
              <a:t>Encuesta de hogares - Sección 8</a:t>
            </a:r>
            <a:endParaRPr lang="en-US"/>
          </a:p>
        </p:txBody>
      </p:sp>
      <p:sp>
        <p:nvSpPr>
          <p:cNvPr id="6" name="Slide Number Placeholder 5"/>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3643750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223B7D-B166-4E5D-BC97-7F0E88B8CD71}" type="datetime1">
              <a:rPr lang="en-US" smtClean="0"/>
              <a:t>4/6/2015</a:t>
            </a:fld>
            <a:endParaRPr lang="en-US"/>
          </a:p>
        </p:txBody>
      </p:sp>
      <p:sp>
        <p:nvSpPr>
          <p:cNvPr id="5" name="Footer Placeholder 4"/>
          <p:cNvSpPr>
            <a:spLocks noGrp="1"/>
          </p:cNvSpPr>
          <p:nvPr>
            <p:ph type="ftr" sz="quarter" idx="11"/>
          </p:nvPr>
        </p:nvSpPr>
        <p:spPr/>
        <p:txBody>
          <a:bodyPr/>
          <a:lstStyle/>
          <a:p>
            <a:r>
              <a:rPr lang="es-ES" smtClean="0"/>
              <a:t>Encuesta de hogares - Sección 8</a:t>
            </a:r>
            <a:endParaRPr lang="en-US"/>
          </a:p>
        </p:txBody>
      </p:sp>
      <p:sp>
        <p:nvSpPr>
          <p:cNvPr id="6" name="Slide Number Placeholder 5"/>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987330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B01CCE-D873-494B-9D8A-230916364AAE}" type="datetime1">
              <a:rPr lang="en-US" smtClean="0"/>
              <a:t>4/6/2015</a:t>
            </a:fld>
            <a:endParaRPr lang="en-US"/>
          </a:p>
        </p:txBody>
      </p:sp>
      <p:sp>
        <p:nvSpPr>
          <p:cNvPr id="5" name="Footer Placeholder 4"/>
          <p:cNvSpPr>
            <a:spLocks noGrp="1"/>
          </p:cNvSpPr>
          <p:nvPr>
            <p:ph type="ftr" sz="quarter" idx="11"/>
          </p:nvPr>
        </p:nvSpPr>
        <p:spPr/>
        <p:txBody>
          <a:bodyPr/>
          <a:lstStyle/>
          <a:p>
            <a:r>
              <a:rPr lang="es-ES" smtClean="0"/>
              <a:t>Encuesta de hogares - Sección 8</a:t>
            </a:r>
            <a:endParaRPr lang="en-US"/>
          </a:p>
        </p:txBody>
      </p:sp>
      <p:sp>
        <p:nvSpPr>
          <p:cNvPr id="6" name="Slide Number Placeholder 5"/>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1579134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E0F350-7C19-4DBF-BDF5-52841AD355D4}" type="datetime1">
              <a:rPr lang="en-US" smtClean="0"/>
              <a:t>4/6/2015</a:t>
            </a:fld>
            <a:endParaRPr lang="en-US"/>
          </a:p>
        </p:txBody>
      </p:sp>
      <p:sp>
        <p:nvSpPr>
          <p:cNvPr id="5" name="Footer Placeholder 4"/>
          <p:cNvSpPr>
            <a:spLocks noGrp="1"/>
          </p:cNvSpPr>
          <p:nvPr>
            <p:ph type="ftr" sz="quarter" idx="11"/>
          </p:nvPr>
        </p:nvSpPr>
        <p:spPr/>
        <p:txBody>
          <a:bodyPr/>
          <a:lstStyle/>
          <a:p>
            <a:r>
              <a:rPr lang="es-ES" smtClean="0"/>
              <a:t>Encuesta de hogares - Sección 8</a:t>
            </a:r>
            <a:endParaRPr lang="en-US"/>
          </a:p>
        </p:txBody>
      </p:sp>
      <p:sp>
        <p:nvSpPr>
          <p:cNvPr id="6" name="Slide Number Placeholder 5"/>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3189353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88A780-F17D-475B-9B84-DEF7B20A973B}" type="datetime1">
              <a:rPr lang="en-US" smtClean="0"/>
              <a:t>4/6/2015</a:t>
            </a:fld>
            <a:endParaRPr lang="en-US"/>
          </a:p>
        </p:txBody>
      </p:sp>
      <p:sp>
        <p:nvSpPr>
          <p:cNvPr id="6" name="Footer Placeholder 5"/>
          <p:cNvSpPr>
            <a:spLocks noGrp="1"/>
          </p:cNvSpPr>
          <p:nvPr>
            <p:ph type="ftr" sz="quarter" idx="11"/>
          </p:nvPr>
        </p:nvSpPr>
        <p:spPr/>
        <p:txBody>
          <a:bodyPr/>
          <a:lstStyle/>
          <a:p>
            <a:r>
              <a:rPr lang="es-ES" smtClean="0"/>
              <a:t>Encuesta de hogares - Sección 8</a:t>
            </a:r>
            <a:endParaRPr lang="en-US"/>
          </a:p>
        </p:txBody>
      </p:sp>
      <p:sp>
        <p:nvSpPr>
          <p:cNvPr id="7" name="Slide Number Placeholder 6"/>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1368063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30654C-B152-4987-B3D4-0C080DFAE096}" type="datetime1">
              <a:rPr lang="en-US" smtClean="0"/>
              <a:t>4/6/2015</a:t>
            </a:fld>
            <a:endParaRPr lang="en-US"/>
          </a:p>
        </p:txBody>
      </p:sp>
      <p:sp>
        <p:nvSpPr>
          <p:cNvPr id="8" name="Footer Placeholder 7"/>
          <p:cNvSpPr>
            <a:spLocks noGrp="1"/>
          </p:cNvSpPr>
          <p:nvPr>
            <p:ph type="ftr" sz="quarter" idx="11"/>
          </p:nvPr>
        </p:nvSpPr>
        <p:spPr/>
        <p:txBody>
          <a:bodyPr/>
          <a:lstStyle/>
          <a:p>
            <a:r>
              <a:rPr lang="es-ES" smtClean="0"/>
              <a:t>Encuesta de hogares - Sección 8</a:t>
            </a:r>
            <a:endParaRPr lang="en-US"/>
          </a:p>
        </p:txBody>
      </p:sp>
      <p:sp>
        <p:nvSpPr>
          <p:cNvPr id="9" name="Slide Number Placeholder 8"/>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3961419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CB0E36-61F9-4708-BF7B-A3E65D075713}" type="datetime1">
              <a:rPr lang="en-US" smtClean="0"/>
              <a:t>4/6/2015</a:t>
            </a:fld>
            <a:endParaRPr lang="en-US"/>
          </a:p>
        </p:txBody>
      </p:sp>
      <p:sp>
        <p:nvSpPr>
          <p:cNvPr id="4" name="Footer Placeholder 3"/>
          <p:cNvSpPr>
            <a:spLocks noGrp="1"/>
          </p:cNvSpPr>
          <p:nvPr>
            <p:ph type="ftr" sz="quarter" idx="11"/>
          </p:nvPr>
        </p:nvSpPr>
        <p:spPr/>
        <p:txBody>
          <a:bodyPr/>
          <a:lstStyle/>
          <a:p>
            <a:r>
              <a:rPr lang="es-ES" smtClean="0"/>
              <a:t>Encuesta de hogares - Sección 8</a:t>
            </a:r>
            <a:endParaRPr lang="en-US"/>
          </a:p>
        </p:txBody>
      </p:sp>
      <p:sp>
        <p:nvSpPr>
          <p:cNvPr id="5" name="Slide Number Placeholder 4"/>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1013190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726157-D76E-4FAA-ACF1-AC59E41DFAA6}" type="datetime1">
              <a:rPr lang="en-US" smtClean="0"/>
              <a:t>4/6/2015</a:t>
            </a:fld>
            <a:endParaRPr lang="en-US"/>
          </a:p>
        </p:txBody>
      </p:sp>
      <p:sp>
        <p:nvSpPr>
          <p:cNvPr id="3" name="Footer Placeholder 2"/>
          <p:cNvSpPr>
            <a:spLocks noGrp="1"/>
          </p:cNvSpPr>
          <p:nvPr>
            <p:ph type="ftr" sz="quarter" idx="11"/>
          </p:nvPr>
        </p:nvSpPr>
        <p:spPr/>
        <p:txBody>
          <a:bodyPr/>
          <a:lstStyle/>
          <a:p>
            <a:r>
              <a:rPr lang="es-ES" smtClean="0"/>
              <a:t>Encuesta de hogares - Sección 8</a:t>
            </a:r>
            <a:endParaRPr lang="en-US"/>
          </a:p>
        </p:txBody>
      </p:sp>
      <p:sp>
        <p:nvSpPr>
          <p:cNvPr id="4" name="Slide Number Placeholder 3"/>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3962290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72DD21-8609-4D32-87C1-6B9AEADF5F8B}" type="datetime1">
              <a:rPr lang="en-US" smtClean="0"/>
              <a:t>4/6/2015</a:t>
            </a:fld>
            <a:endParaRPr lang="en-US"/>
          </a:p>
        </p:txBody>
      </p:sp>
      <p:sp>
        <p:nvSpPr>
          <p:cNvPr id="6" name="Footer Placeholder 5"/>
          <p:cNvSpPr>
            <a:spLocks noGrp="1"/>
          </p:cNvSpPr>
          <p:nvPr>
            <p:ph type="ftr" sz="quarter" idx="11"/>
          </p:nvPr>
        </p:nvSpPr>
        <p:spPr/>
        <p:txBody>
          <a:bodyPr/>
          <a:lstStyle/>
          <a:p>
            <a:r>
              <a:rPr lang="es-ES" smtClean="0"/>
              <a:t>Encuesta de hogares - Sección 8</a:t>
            </a:r>
            <a:endParaRPr lang="en-US"/>
          </a:p>
        </p:txBody>
      </p:sp>
      <p:sp>
        <p:nvSpPr>
          <p:cNvPr id="7" name="Slide Number Placeholder 6"/>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504417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6910FE-F086-4817-A6A7-B1E4B9199686}" type="datetime1">
              <a:rPr lang="en-US" smtClean="0"/>
              <a:t>4/6/2015</a:t>
            </a:fld>
            <a:endParaRPr lang="en-US"/>
          </a:p>
        </p:txBody>
      </p:sp>
      <p:sp>
        <p:nvSpPr>
          <p:cNvPr id="6" name="Footer Placeholder 5"/>
          <p:cNvSpPr>
            <a:spLocks noGrp="1"/>
          </p:cNvSpPr>
          <p:nvPr>
            <p:ph type="ftr" sz="quarter" idx="11"/>
          </p:nvPr>
        </p:nvSpPr>
        <p:spPr/>
        <p:txBody>
          <a:bodyPr/>
          <a:lstStyle/>
          <a:p>
            <a:r>
              <a:rPr lang="es-ES" smtClean="0"/>
              <a:t>Encuesta de hogares - Sección 8</a:t>
            </a:r>
            <a:endParaRPr lang="en-US"/>
          </a:p>
        </p:txBody>
      </p:sp>
      <p:sp>
        <p:nvSpPr>
          <p:cNvPr id="7" name="Slide Number Placeholder 6"/>
          <p:cNvSpPr>
            <a:spLocks noGrp="1"/>
          </p:cNvSpPr>
          <p:nvPr>
            <p:ph type="sldNum" sz="quarter" idx="12"/>
          </p:nvPr>
        </p:nvSpPr>
        <p:spPr/>
        <p:txBody>
          <a:bodyPr/>
          <a:lstStyle/>
          <a:p>
            <a:fld id="{975B63E6-41F7-4EE6-94FF-322BBDE8FA13}" type="slidenum">
              <a:rPr lang="en-US" smtClean="0"/>
              <a:t>‹#›</a:t>
            </a:fld>
            <a:endParaRPr lang="en-US"/>
          </a:p>
        </p:txBody>
      </p:sp>
    </p:spTree>
    <p:extLst>
      <p:ext uri="{BB962C8B-B14F-4D97-AF65-F5344CB8AC3E}">
        <p14:creationId xmlns:p14="http://schemas.microsoft.com/office/powerpoint/2010/main" val="1869191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0">
          <a:fgClr>
            <a:schemeClr val="accent5">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9972FD-5596-41EB-89E0-C677EE339DAC}" type="datetime1">
              <a:rPr lang="en-US" smtClean="0"/>
              <a:t>4/6/2015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smtClean="0"/>
              <a:t>Encuesta de hogares - Sección 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5B63E6-41F7-4EE6-94FF-322BBDE8FA13}" type="slidenum">
              <a:rPr lang="en-US" smtClean="0"/>
              <a:t>‹#›</a:t>
            </a:fld>
            <a:endParaRPr lang="en-US"/>
          </a:p>
        </p:txBody>
      </p:sp>
    </p:spTree>
    <p:extLst>
      <p:ext uri="{BB962C8B-B14F-4D97-AF65-F5344CB8AC3E}">
        <p14:creationId xmlns:p14="http://schemas.microsoft.com/office/powerpoint/2010/main" val="1206990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1.png@01D06307.667B9380"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creativecommons.org/licenses/by-nc-nd/3.0/igo/legalcode"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pic>
        <p:nvPicPr>
          <p:cNvPr id="2051" name="Picture 3" descr="cid:image001.png@01D06307.667B9380"/>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76325" y="1600200"/>
            <a:ext cx="22764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5"/>
          <p:cNvSpPr>
            <a:spLocks noChangeArrowheads="1"/>
          </p:cNvSpPr>
          <p:nvPr/>
        </p:nvSpPr>
        <p:spPr bwMode="auto">
          <a:xfrm>
            <a:off x="1143000" y="2744788"/>
            <a:ext cx="6858000" cy="304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a:r>
              <a:rPr lang="en-US" altLang="en-US" sz="1200">
                <a:latin typeface="Arial" charset="0"/>
                <a:ea typeface="Times New Roman" pitchFamily="18" charset="0"/>
              </a:rPr>
              <a:t>Copyright © 2015 Inter-American Development Bank. This work is licensed under a Creative Commons IGO 3.0 Attribution-Non Commercial-No Derivatives (CC-IGO BY-NC-ND 3.0 IGO) license </a:t>
            </a:r>
            <a:r>
              <a:rPr lang="en-US" altLang="en-US" sz="1200">
                <a:solidFill>
                  <a:srgbClr val="414141"/>
                </a:solidFill>
                <a:latin typeface="Arial" charset="0"/>
                <a:ea typeface="Times New Roman" pitchFamily="18" charset="0"/>
              </a:rPr>
              <a:t>(</a:t>
            </a:r>
            <a:r>
              <a:rPr lang="en-US" altLang="en-US" sz="1200">
                <a:solidFill>
                  <a:srgbClr val="1170CF"/>
                </a:solidFill>
                <a:latin typeface="Arial" charset="0"/>
                <a:ea typeface="Times New Roman" pitchFamily="18" charset="0"/>
                <a:hlinkClick r:id="rId4"/>
              </a:rPr>
              <a:t>http://creativecommons.org/licenses/by-nc-nd/3.0/igo/legalcode</a:t>
            </a:r>
            <a:r>
              <a:rPr lang="en-US" altLang="en-US" sz="1200">
                <a:solidFill>
                  <a:srgbClr val="414141"/>
                </a:solidFill>
                <a:latin typeface="Arial" charset="0"/>
                <a:ea typeface="Times New Roman" pitchFamily="18" charset="0"/>
              </a:rPr>
              <a:t>) </a:t>
            </a:r>
            <a:r>
              <a:rPr lang="en-US" altLang="en-US" sz="1200">
                <a:latin typeface="Arial" charset="0"/>
                <a:ea typeface="Times New Roman" pitchFamily="18" charset="0"/>
              </a:rPr>
              <a:t>and may be reproduced with attribution to the IDB and for any non-commercial purpose.  No derivative work is allowed. </a:t>
            </a:r>
            <a:endParaRPr lang="en-US" altLang="en-US" sz="800">
              <a:latin typeface="Arial" charset="0"/>
              <a:ea typeface="Times New Roman" pitchFamily="18" charset="0"/>
            </a:endParaRPr>
          </a:p>
          <a:p>
            <a:pPr algn="just" eaLnBrk="0" hangingPunct="0"/>
            <a:r>
              <a:rPr lang="en-US" altLang="en-US" sz="1200">
                <a:latin typeface="Arial" charset="0"/>
                <a:ea typeface="Times New Roman" pitchFamily="18" charset="0"/>
              </a:rPr>
              <a:t> </a:t>
            </a:r>
            <a:endParaRPr lang="en-US" altLang="en-US" sz="800">
              <a:latin typeface="Arial" charset="0"/>
            </a:endParaRPr>
          </a:p>
          <a:p>
            <a:pPr algn="just" eaLnBrk="0" hangingPunct="0"/>
            <a:r>
              <a:rPr lang="en-US" altLang="en-US" sz="1200">
                <a:latin typeface="Arial" charset="0"/>
                <a:cs typeface="Times New Roman" pitchFamily="18" charset="0"/>
              </a:rPr>
              <a:t>Any dispute related to the use of the works of the IDB that cannot be settled amicably shall be submitted to arbitration pursuant to the UNCITRAL rules. The use of the IDB’s name for any purpose other than for attribution, and the use of IDB’s logo shall be subject to a separate written license agreement between the IDB and the user and is not authorized as part of this CC-IGO license.</a:t>
            </a:r>
            <a:endParaRPr lang="en-US" altLang="en-US" sz="800">
              <a:latin typeface="Arial" charset="0"/>
            </a:endParaRPr>
          </a:p>
          <a:p>
            <a:pPr algn="just" eaLnBrk="0" hangingPunct="0"/>
            <a:r>
              <a:rPr lang="en-US" altLang="en-US" sz="1200">
                <a:latin typeface="Arial" charset="0"/>
                <a:cs typeface="Times New Roman" pitchFamily="18" charset="0"/>
              </a:rPr>
              <a:t> </a:t>
            </a:r>
            <a:endParaRPr lang="en-US" altLang="en-US" sz="800">
              <a:latin typeface="Arial" charset="0"/>
            </a:endParaRPr>
          </a:p>
          <a:p>
            <a:pPr algn="just" eaLnBrk="0" hangingPunct="0"/>
            <a:r>
              <a:rPr lang="en-US" altLang="en-US" sz="1200">
                <a:latin typeface="Arial" charset="0"/>
                <a:cs typeface="Times New Roman" pitchFamily="18" charset="0"/>
              </a:rPr>
              <a:t>Note that link provided above includes additional terms and conditions of the license.</a:t>
            </a:r>
            <a:endParaRPr lang="en-US" altLang="en-US" sz="800">
              <a:latin typeface="Arial" charset="0"/>
            </a:endParaRPr>
          </a:p>
          <a:p>
            <a:pPr algn="just" eaLnBrk="0" hangingPunct="0"/>
            <a:r>
              <a:rPr lang="en-US" altLang="en-US" sz="1200">
                <a:latin typeface="Arial" charset="0"/>
                <a:cs typeface="Times New Roman" pitchFamily="18" charset="0"/>
              </a:rPr>
              <a:t> </a:t>
            </a:r>
            <a:endParaRPr lang="en-US" altLang="en-US" sz="800">
              <a:latin typeface="Arial" charset="0"/>
            </a:endParaRPr>
          </a:p>
          <a:p>
            <a:pPr algn="just" eaLnBrk="0" hangingPunct="0"/>
            <a:r>
              <a:rPr lang="en-US" altLang="en-US" sz="1200">
                <a:latin typeface="Arial" charset="0"/>
                <a:cs typeface="Times New Roman" pitchFamily="18" charset="0"/>
              </a:rPr>
              <a:t>The opinions expressed in this publication are those of the authors and do not necessarily reflect the views of the Inter-American Development Bank, its Board of Directors, or the countries they represent. </a:t>
            </a:r>
            <a:endParaRPr lang="en-US" altLang="en-US">
              <a:latin typeface="Arial" charset="0"/>
            </a:endParaRPr>
          </a:p>
        </p:txBody>
      </p:sp>
    </p:spTree>
    <p:extLst>
      <p:ext uri="{BB962C8B-B14F-4D97-AF65-F5344CB8AC3E}">
        <p14:creationId xmlns:p14="http://schemas.microsoft.com/office/powerpoint/2010/main" val="511518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10</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4300" y="762000"/>
            <a:ext cx="5067300" cy="5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304800" y="666690"/>
            <a:ext cx="2971800" cy="2246769"/>
          </a:xfrm>
          <a:prstGeom prst="rect">
            <a:avLst/>
          </a:prstGeom>
          <a:solidFill>
            <a:schemeClr val="tx2">
              <a:lumMod val="20000"/>
              <a:lumOff val="80000"/>
            </a:schemeClr>
          </a:solidFill>
          <a:ln>
            <a:solidFill>
              <a:schemeClr val="bg2">
                <a:lumMod val="90000"/>
              </a:schemeClr>
            </a:solidFill>
          </a:ln>
        </p:spPr>
        <p:txBody>
          <a:bodyPr wrap="square" rtlCol="0">
            <a:spAutoFit/>
          </a:bodyPr>
          <a:lstStyle/>
          <a:p>
            <a:r>
              <a:rPr lang="en-US" sz="2000" dirty="0" smtClean="0"/>
              <a:t>Ask question (8.03) for all the crops first.</a:t>
            </a:r>
          </a:p>
          <a:p>
            <a:endParaRPr lang="en-US" sz="2000" dirty="0" smtClean="0"/>
          </a:p>
          <a:p>
            <a:r>
              <a:rPr lang="en-US" sz="2000" dirty="0" smtClean="0"/>
              <a:t>Once you finish with the list, ask questions (8.04) – (8.07) for those crops that were harvested</a:t>
            </a:r>
          </a:p>
        </p:txBody>
      </p:sp>
      <p:cxnSp>
        <p:nvCxnSpPr>
          <p:cNvPr id="3" name="Straight Arrow Connector 2"/>
          <p:cNvCxnSpPr/>
          <p:nvPr/>
        </p:nvCxnSpPr>
        <p:spPr>
          <a:xfrm>
            <a:off x="6019800" y="3657600"/>
            <a:ext cx="0" cy="16764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Footer Placeholder 9"/>
          <p:cNvSpPr>
            <a:spLocks noGrp="1"/>
          </p:cNvSpPr>
          <p:nvPr>
            <p:ph type="ftr" sz="quarter" idx="11"/>
          </p:nvPr>
        </p:nvSpPr>
        <p:spPr>
          <a:xfrm>
            <a:off x="3124200" y="6356350"/>
            <a:ext cx="2895600" cy="365125"/>
          </a:xfrm>
        </p:spPr>
        <p:txBody>
          <a:bodyPr/>
          <a:lstStyle/>
          <a:p>
            <a:r>
              <a:rPr lang="en-US" noProof="1" smtClean="0"/>
              <a:t>Household Surveys - Section 8</a:t>
            </a:r>
            <a:endParaRPr lang="en-US" noProof="1"/>
          </a:p>
        </p:txBody>
      </p:sp>
      <p:sp>
        <p:nvSpPr>
          <p:cNvPr id="12" name="TextBox 11"/>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8: AGRICULTURAL ACTIVITIES</a:t>
            </a:r>
            <a:endParaRPr lang="en-US" noProof="1"/>
          </a:p>
        </p:txBody>
      </p:sp>
    </p:spTree>
    <p:extLst>
      <p:ext uri="{BB962C8B-B14F-4D97-AF65-F5344CB8AC3E}">
        <p14:creationId xmlns:p14="http://schemas.microsoft.com/office/powerpoint/2010/main" val="272644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par>
                          <p:cTn id="8" fill="hold">
                            <p:stCondLst>
                              <p:cond delay="1000"/>
                            </p:stCondLst>
                            <p:childTnLst>
                              <p:par>
                                <p:cTn id="9" presetID="2" presetClass="entr" presetSubtype="1" fill="hold" nodeType="afterEffect">
                                  <p:stCondLst>
                                    <p:cond delay="100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noProof="1" dirty="0" smtClean="0"/>
              <a:t>11</a:t>
            </a:fld>
            <a:endParaRPr lang="en-US" noProof="1"/>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4300" y="762000"/>
            <a:ext cx="5067300" cy="5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76200" y="685800"/>
            <a:ext cx="3848100" cy="1200329"/>
          </a:xfrm>
          <a:prstGeom prst="rect">
            <a:avLst/>
          </a:prstGeom>
          <a:noFill/>
          <a:ln>
            <a:noFill/>
          </a:ln>
        </p:spPr>
        <p:txBody>
          <a:bodyPr wrap="square" rtlCol="0">
            <a:spAutoFit/>
          </a:bodyPr>
          <a:lstStyle/>
          <a:p>
            <a:r>
              <a:rPr lang="en-US" b="1" u="sng" dirty="0" smtClean="0"/>
              <a:t>You</a:t>
            </a:r>
            <a:r>
              <a:rPr lang="en-US" dirty="0" smtClean="0"/>
              <a:t>:</a:t>
            </a:r>
          </a:p>
          <a:p>
            <a:r>
              <a:rPr lang="en-US" u="sng" dirty="0" smtClean="0"/>
              <a:t>Line 1:</a:t>
            </a:r>
          </a:p>
          <a:p>
            <a:r>
              <a:rPr lang="en-US" dirty="0" smtClean="0"/>
              <a:t>During the past 12 months, have you harvested </a:t>
            </a:r>
            <a:r>
              <a:rPr lang="en-US" b="1" dirty="0" smtClean="0">
                <a:solidFill>
                  <a:srgbClr val="C00000"/>
                </a:solidFill>
              </a:rPr>
              <a:t>Corn</a:t>
            </a:r>
            <a:r>
              <a:rPr lang="en-US" dirty="0" smtClean="0"/>
              <a:t>?</a:t>
            </a:r>
            <a:endParaRPr lang="en-US" dirty="0"/>
          </a:p>
        </p:txBody>
      </p:sp>
      <p:sp>
        <p:nvSpPr>
          <p:cNvPr id="12" name="TextBox 11"/>
          <p:cNvSpPr txBox="1"/>
          <p:nvPr/>
        </p:nvSpPr>
        <p:spPr>
          <a:xfrm>
            <a:off x="76200" y="1905000"/>
            <a:ext cx="3848100" cy="646331"/>
          </a:xfrm>
          <a:prstGeom prst="rect">
            <a:avLst/>
          </a:prstGeom>
          <a:noFill/>
          <a:ln>
            <a:noFill/>
          </a:ln>
        </p:spPr>
        <p:txBody>
          <a:bodyPr wrap="square" rtlCol="0">
            <a:spAutoFit/>
          </a:bodyPr>
          <a:lstStyle/>
          <a:p>
            <a:r>
              <a:rPr lang="en-US" b="1" u="sng" dirty="0" smtClean="0"/>
              <a:t>Interviewee</a:t>
            </a:r>
            <a:r>
              <a:rPr lang="en-US" dirty="0" smtClean="0"/>
              <a:t>:</a:t>
            </a:r>
          </a:p>
          <a:p>
            <a:r>
              <a:rPr lang="en-US" dirty="0" smtClean="0"/>
              <a:t>	No</a:t>
            </a:r>
            <a:endParaRPr lang="en-US" dirty="0"/>
          </a:p>
        </p:txBody>
      </p:sp>
      <p:sp>
        <p:nvSpPr>
          <p:cNvPr id="13" name="TextBox 12"/>
          <p:cNvSpPr txBox="1"/>
          <p:nvPr/>
        </p:nvSpPr>
        <p:spPr>
          <a:xfrm>
            <a:off x="76200" y="2438400"/>
            <a:ext cx="3848100" cy="1200329"/>
          </a:xfrm>
          <a:prstGeom prst="rect">
            <a:avLst/>
          </a:prstGeom>
          <a:noFill/>
          <a:ln>
            <a:noFill/>
          </a:ln>
        </p:spPr>
        <p:txBody>
          <a:bodyPr wrap="square" rtlCol="0">
            <a:spAutoFit/>
          </a:bodyPr>
          <a:lstStyle/>
          <a:p>
            <a:r>
              <a:rPr lang="en-US" b="1" u="sng" dirty="0" smtClean="0"/>
              <a:t>You</a:t>
            </a:r>
            <a:r>
              <a:rPr lang="en-US" dirty="0" smtClean="0"/>
              <a:t>:</a:t>
            </a:r>
          </a:p>
          <a:p>
            <a:r>
              <a:rPr lang="en-US" u="sng" dirty="0" smtClean="0"/>
              <a:t>Line 2:</a:t>
            </a:r>
          </a:p>
          <a:p>
            <a:r>
              <a:rPr lang="en-US" dirty="0" smtClean="0"/>
              <a:t>During the past 12 months, have you harvested </a:t>
            </a:r>
            <a:r>
              <a:rPr lang="en-US" b="1" dirty="0" smtClean="0">
                <a:solidFill>
                  <a:srgbClr val="C00000"/>
                </a:solidFill>
              </a:rPr>
              <a:t>Wheat</a:t>
            </a:r>
            <a:r>
              <a:rPr lang="en-US" dirty="0" smtClean="0"/>
              <a:t>?</a:t>
            </a:r>
            <a:endParaRPr lang="en-US" dirty="0"/>
          </a:p>
        </p:txBody>
      </p:sp>
      <p:sp>
        <p:nvSpPr>
          <p:cNvPr id="14" name="TextBox 13"/>
          <p:cNvSpPr txBox="1"/>
          <p:nvPr/>
        </p:nvSpPr>
        <p:spPr>
          <a:xfrm>
            <a:off x="76200" y="3657600"/>
            <a:ext cx="3848100" cy="646331"/>
          </a:xfrm>
          <a:prstGeom prst="rect">
            <a:avLst/>
          </a:prstGeom>
          <a:noFill/>
          <a:ln>
            <a:noFill/>
          </a:ln>
        </p:spPr>
        <p:txBody>
          <a:bodyPr wrap="square" rtlCol="0">
            <a:spAutoFit/>
          </a:bodyPr>
          <a:lstStyle/>
          <a:p>
            <a:r>
              <a:rPr lang="en-US" b="1" u="sng" dirty="0" smtClean="0"/>
              <a:t>Interviewee</a:t>
            </a:r>
            <a:r>
              <a:rPr lang="en-US" dirty="0" smtClean="0"/>
              <a:t>:</a:t>
            </a:r>
          </a:p>
          <a:p>
            <a:r>
              <a:rPr lang="en-US" dirty="0" smtClean="0"/>
              <a:t>	No</a:t>
            </a:r>
            <a:endParaRPr lang="en-US" dirty="0"/>
          </a:p>
        </p:txBody>
      </p:sp>
      <p:sp>
        <p:nvSpPr>
          <p:cNvPr id="15" name="TextBox 14"/>
          <p:cNvSpPr txBox="1"/>
          <p:nvPr/>
        </p:nvSpPr>
        <p:spPr>
          <a:xfrm>
            <a:off x="5867400" y="3653135"/>
            <a:ext cx="356384" cy="400110"/>
          </a:xfrm>
          <a:prstGeom prst="rect">
            <a:avLst/>
          </a:prstGeom>
          <a:noFill/>
        </p:spPr>
        <p:txBody>
          <a:bodyPr wrap="square" rtlCol="0">
            <a:spAutoFit/>
          </a:bodyPr>
          <a:lstStyle/>
          <a:p>
            <a:r>
              <a:rPr lang="en-US" sz="2000" b="1" noProof="1" smtClean="0">
                <a:solidFill>
                  <a:srgbClr val="0070C0"/>
                </a:solidFill>
              </a:rPr>
              <a:t>2</a:t>
            </a:r>
            <a:endParaRPr lang="en-US" sz="2000" b="1" noProof="1">
              <a:solidFill>
                <a:srgbClr val="0070C0"/>
              </a:solidFill>
            </a:endParaRPr>
          </a:p>
        </p:txBody>
      </p:sp>
      <p:sp>
        <p:nvSpPr>
          <p:cNvPr id="16" name="TextBox 15"/>
          <p:cNvSpPr txBox="1"/>
          <p:nvPr/>
        </p:nvSpPr>
        <p:spPr>
          <a:xfrm>
            <a:off x="5867400" y="3957935"/>
            <a:ext cx="356384" cy="400110"/>
          </a:xfrm>
          <a:prstGeom prst="rect">
            <a:avLst/>
          </a:prstGeom>
          <a:noFill/>
        </p:spPr>
        <p:txBody>
          <a:bodyPr wrap="square" rtlCol="0">
            <a:spAutoFit/>
          </a:bodyPr>
          <a:lstStyle/>
          <a:p>
            <a:r>
              <a:rPr lang="en-US" sz="2000" b="1" noProof="1" smtClean="0">
                <a:solidFill>
                  <a:srgbClr val="0070C0"/>
                </a:solidFill>
              </a:rPr>
              <a:t>2</a:t>
            </a:r>
            <a:endParaRPr lang="en-US" sz="2000" b="1" noProof="1">
              <a:solidFill>
                <a:srgbClr val="0070C0"/>
              </a:solidFill>
            </a:endParaRPr>
          </a:p>
        </p:txBody>
      </p:sp>
      <p:sp>
        <p:nvSpPr>
          <p:cNvPr id="17" name="TextBox 16"/>
          <p:cNvSpPr txBox="1"/>
          <p:nvPr/>
        </p:nvSpPr>
        <p:spPr>
          <a:xfrm>
            <a:off x="76200" y="4154269"/>
            <a:ext cx="3848100" cy="1200329"/>
          </a:xfrm>
          <a:prstGeom prst="rect">
            <a:avLst/>
          </a:prstGeom>
          <a:noFill/>
          <a:ln>
            <a:noFill/>
          </a:ln>
        </p:spPr>
        <p:txBody>
          <a:bodyPr wrap="square" rtlCol="0">
            <a:spAutoFit/>
          </a:bodyPr>
          <a:lstStyle/>
          <a:p>
            <a:r>
              <a:rPr lang="en-US" b="1" u="sng" dirty="0" smtClean="0"/>
              <a:t>You</a:t>
            </a:r>
            <a:r>
              <a:rPr lang="en-US" dirty="0" smtClean="0"/>
              <a:t>:</a:t>
            </a:r>
          </a:p>
          <a:p>
            <a:r>
              <a:rPr lang="en-US" u="sng" dirty="0" smtClean="0"/>
              <a:t>Line 3:</a:t>
            </a:r>
          </a:p>
          <a:p>
            <a:r>
              <a:rPr lang="en-US" dirty="0" smtClean="0"/>
              <a:t>During the past 12 months, have you harvested </a:t>
            </a:r>
            <a:r>
              <a:rPr lang="en-US" b="1" dirty="0" smtClean="0">
                <a:solidFill>
                  <a:srgbClr val="C00000"/>
                </a:solidFill>
              </a:rPr>
              <a:t>Rice</a:t>
            </a:r>
            <a:r>
              <a:rPr lang="en-US" dirty="0" smtClean="0"/>
              <a:t>?</a:t>
            </a:r>
            <a:endParaRPr lang="en-US" dirty="0"/>
          </a:p>
        </p:txBody>
      </p:sp>
      <p:sp>
        <p:nvSpPr>
          <p:cNvPr id="18" name="TextBox 17"/>
          <p:cNvSpPr txBox="1"/>
          <p:nvPr/>
        </p:nvSpPr>
        <p:spPr>
          <a:xfrm>
            <a:off x="76200" y="5373469"/>
            <a:ext cx="3848100" cy="646331"/>
          </a:xfrm>
          <a:prstGeom prst="rect">
            <a:avLst/>
          </a:prstGeom>
          <a:noFill/>
          <a:ln>
            <a:noFill/>
          </a:ln>
        </p:spPr>
        <p:txBody>
          <a:bodyPr wrap="square" rtlCol="0">
            <a:spAutoFit/>
          </a:bodyPr>
          <a:lstStyle/>
          <a:p>
            <a:r>
              <a:rPr lang="en-US" b="1" u="sng" dirty="0" smtClean="0"/>
              <a:t>Interviewee</a:t>
            </a:r>
            <a:r>
              <a:rPr lang="en-US" dirty="0" smtClean="0"/>
              <a:t>:</a:t>
            </a:r>
          </a:p>
          <a:p>
            <a:r>
              <a:rPr lang="en-US" dirty="0" smtClean="0"/>
              <a:t>	No</a:t>
            </a:r>
            <a:endParaRPr lang="en-US" dirty="0"/>
          </a:p>
        </p:txBody>
      </p:sp>
      <p:sp>
        <p:nvSpPr>
          <p:cNvPr id="19" name="TextBox 18"/>
          <p:cNvSpPr txBox="1"/>
          <p:nvPr/>
        </p:nvSpPr>
        <p:spPr>
          <a:xfrm>
            <a:off x="5867400" y="4206240"/>
            <a:ext cx="356384" cy="400110"/>
          </a:xfrm>
          <a:prstGeom prst="rect">
            <a:avLst/>
          </a:prstGeom>
          <a:noFill/>
        </p:spPr>
        <p:txBody>
          <a:bodyPr wrap="square" rtlCol="0">
            <a:spAutoFit/>
          </a:bodyPr>
          <a:lstStyle/>
          <a:p>
            <a:r>
              <a:rPr lang="en-US" sz="2000" b="1" noProof="1" smtClean="0">
                <a:solidFill>
                  <a:srgbClr val="0070C0"/>
                </a:solidFill>
              </a:rPr>
              <a:t>2</a:t>
            </a:r>
            <a:endParaRPr lang="en-US" sz="2000" b="1" noProof="1">
              <a:solidFill>
                <a:srgbClr val="0070C0"/>
              </a:solidFill>
            </a:endParaRPr>
          </a:p>
        </p:txBody>
      </p:sp>
      <p:sp>
        <p:nvSpPr>
          <p:cNvPr id="20" name="Footer Placeholder 9"/>
          <p:cNvSpPr>
            <a:spLocks noGrp="1"/>
          </p:cNvSpPr>
          <p:nvPr>
            <p:ph type="ftr" sz="quarter" idx="11"/>
          </p:nvPr>
        </p:nvSpPr>
        <p:spPr>
          <a:xfrm>
            <a:off x="3124200" y="6356350"/>
            <a:ext cx="2895600" cy="365125"/>
          </a:xfrm>
        </p:spPr>
        <p:txBody>
          <a:bodyPr/>
          <a:lstStyle/>
          <a:p>
            <a:r>
              <a:rPr lang="en-US" noProof="1" smtClean="0"/>
              <a:t>Household Surveys - Section 8</a:t>
            </a:r>
            <a:endParaRPr lang="en-US" noProof="1"/>
          </a:p>
        </p:txBody>
      </p:sp>
      <p:sp>
        <p:nvSpPr>
          <p:cNvPr id="21" name="TextBox 20"/>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8: AGRICULTURAL ACTIVITIES</a:t>
            </a:r>
            <a:endParaRPr lang="en-US" noProof="1"/>
          </a:p>
        </p:txBody>
      </p:sp>
    </p:spTree>
    <p:extLst>
      <p:ext uri="{BB962C8B-B14F-4D97-AF65-F5344CB8AC3E}">
        <p14:creationId xmlns:p14="http://schemas.microsoft.com/office/powerpoint/2010/main" val="1952328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1+#ppt_w/2"/>
                                          </p:val>
                                        </p:tav>
                                        <p:tav tm="100000">
                                          <p:val>
                                            <p:strVal val="#ppt_x"/>
                                          </p:val>
                                        </p:tav>
                                      </p:tavLst>
                                    </p:anim>
                                    <p:anim calcmode="lin" valueType="num">
                                      <p:cBhvr additive="base">
                                        <p:cTn id="18"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down)">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down)">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fill="hold"/>
                                        <p:tgtEl>
                                          <p:spTgt spid="16"/>
                                        </p:tgtEl>
                                        <p:attrNameLst>
                                          <p:attrName>ppt_x</p:attrName>
                                        </p:attrNameLst>
                                      </p:cBhvr>
                                      <p:tavLst>
                                        <p:tav tm="0">
                                          <p:val>
                                            <p:strVal val="1+#ppt_w/2"/>
                                          </p:val>
                                        </p:tav>
                                        <p:tav tm="100000">
                                          <p:val>
                                            <p:strVal val="#ppt_x"/>
                                          </p:val>
                                        </p:tav>
                                      </p:tavLst>
                                    </p:anim>
                                    <p:anim calcmode="lin" valueType="num">
                                      <p:cBhvr additive="base">
                                        <p:cTn id="34"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down)">
                                      <p:cBhvr>
                                        <p:cTn id="39" dur="500"/>
                                        <p:tgtEl>
                                          <p:spTgt spid="17"/>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down)">
                                      <p:cBhvr>
                                        <p:cTn id="44" dur="500"/>
                                        <p:tgtEl>
                                          <p:spTgt spid="18"/>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additive="base">
                                        <p:cTn id="49" dur="500" fill="hold"/>
                                        <p:tgtEl>
                                          <p:spTgt spid="19"/>
                                        </p:tgtEl>
                                        <p:attrNameLst>
                                          <p:attrName>ppt_x</p:attrName>
                                        </p:attrNameLst>
                                      </p:cBhvr>
                                      <p:tavLst>
                                        <p:tav tm="0">
                                          <p:val>
                                            <p:strVal val="1+#ppt_w/2"/>
                                          </p:val>
                                        </p:tav>
                                        <p:tav tm="100000">
                                          <p:val>
                                            <p:strVal val="#ppt_x"/>
                                          </p:val>
                                        </p:tav>
                                      </p:tavLst>
                                    </p:anim>
                                    <p:anim calcmode="lin" valueType="num">
                                      <p:cBhvr additive="base">
                                        <p:cTn id="50"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3" grpId="0"/>
      <p:bldP spid="14" grpId="0"/>
      <p:bldP spid="15" grpId="0"/>
      <p:bldP spid="16" grpId="0"/>
      <p:bldP spid="17" grpId="0"/>
      <p:bldP spid="18"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12</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4300" y="762000"/>
            <a:ext cx="5067300" cy="521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Box 14"/>
          <p:cNvSpPr txBox="1"/>
          <p:nvPr/>
        </p:nvSpPr>
        <p:spPr>
          <a:xfrm>
            <a:off x="5867400" y="3653135"/>
            <a:ext cx="356384" cy="400110"/>
          </a:xfrm>
          <a:prstGeom prst="rect">
            <a:avLst/>
          </a:prstGeom>
          <a:noFill/>
        </p:spPr>
        <p:txBody>
          <a:bodyPr wrap="square" rtlCol="0">
            <a:spAutoFit/>
          </a:bodyPr>
          <a:lstStyle/>
          <a:p>
            <a:r>
              <a:rPr lang="en-US" sz="2000" b="1" dirty="0">
                <a:solidFill>
                  <a:srgbClr val="0070C0"/>
                </a:solidFill>
              </a:rPr>
              <a:t>2</a:t>
            </a:r>
          </a:p>
        </p:txBody>
      </p:sp>
      <p:sp>
        <p:nvSpPr>
          <p:cNvPr id="16" name="TextBox 15"/>
          <p:cNvSpPr txBox="1"/>
          <p:nvPr/>
        </p:nvSpPr>
        <p:spPr>
          <a:xfrm>
            <a:off x="5867400" y="3957935"/>
            <a:ext cx="356384" cy="400110"/>
          </a:xfrm>
          <a:prstGeom prst="rect">
            <a:avLst/>
          </a:prstGeom>
          <a:noFill/>
        </p:spPr>
        <p:txBody>
          <a:bodyPr wrap="square" rtlCol="0">
            <a:spAutoFit/>
          </a:bodyPr>
          <a:lstStyle/>
          <a:p>
            <a:r>
              <a:rPr lang="en-US" sz="2000" b="1" dirty="0">
                <a:solidFill>
                  <a:srgbClr val="0070C0"/>
                </a:solidFill>
              </a:rPr>
              <a:t>2</a:t>
            </a:r>
          </a:p>
        </p:txBody>
      </p:sp>
      <p:sp>
        <p:nvSpPr>
          <p:cNvPr id="19" name="TextBox 18"/>
          <p:cNvSpPr txBox="1"/>
          <p:nvPr/>
        </p:nvSpPr>
        <p:spPr>
          <a:xfrm>
            <a:off x="5867400" y="4206240"/>
            <a:ext cx="356384" cy="400110"/>
          </a:xfrm>
          <a:prstGeom prst="rect">
            <a:avLst/>
          </a:prstGeom>
          <a:noFill/>
        </p:spPr>
        <p:txBody>
          <a:bodyPr wrap="square" rtlCol="0">
            <a:spAutoFit/>
          </a:bodyPr>
          <a:lstStyle/>
          <a:p>
            <a:r>
              <a:rPr lang="en-US" sz="2000" b="1" dirty="0">
                <a:solidFill>
                  <a:srgbClr val="0070C0"/>
                </a:solidFill>
              </a:rPr>
              <a:t>2</a:t>
            </a:r>
          </a:p>
        </p:txBody>
      </p:sp>
      <p:sp>
        <p:nvSpPr>
          <p:cNvPr id="20" name="TextBox 19"/>
          <p:cNvSpPr txBox="1"/>
          <p:nvPr/>
        </p:nvSpPr>
        <p:spPr>
          <a:xfrm>
            <a:off x="5867400" y="4491335"/>
            <a:ext cx="356384" cy="400110"/>
          </a:xfrm>
          <a:prstGeom prst="rect">
            <a:avLst/>
          </a:prstGeom>
          <a:noFill/>
        </p:spPr>
        <p:txBody>
          <a:bodyPr wrap="square" rtlCol="0">
            <a:spAutoFit/>
          </a:bodyPr>
          <a:lstStyle/>
          <a:p>
            <a:r>
              <a:rPr lang="en-US" sz="2000" b="1" dirty="0" smtClean="0">
                <a:solidFill>
                  <a:srgbClr val="0070C0"/>
                </a:solidFill>
              </a:rPr>
              <a:t>1</a:t>
            </a:r>
            <a:endParaRPr lang="en-US" sz="2000" b="1" dirty="0">
              <a:solidFill>
                <a:srgbClr val="0070C0"/>
              </a:solidFill>
            </a:endParaRPr>
          </a:p>
        </p:txBody>
      </p:sp>
      <p:sp>
        <p:nvSpPr>
          <p:cNvPr id="21" name="TextBox 20"/>
          <p:cNvSpPr txBox="1"/>
          <p:nvPr/>
        </p:nvSpPr>
        <p:spPr>
          <a:xfrm>
            <a:off x="5867400" y="4796135"/>
            <a:ext cx="356384" cy="400110"/>
          </a:xfrm>
          <a:prstGeom prst="rect">
            <a:avLst/>
          </a:prstGeom>
          <a:noFill/>
        </p:spPr>
        <p:txBody>
          <a:bodyPr wrap="square" rtlCol="0">
            <a:spAutoFit/>
          </a:bodyPr>
          <a:lstStyle/>
          <a:p>
            <a:r>
              <a:rPr lang="en-US" sz="2000" b="1" dirty="0" smtClean="0">
                <a:solidFill>
                  <a:srgbClr val="0070C0"/>
                </a:solidFill>
              </a:rPr>
              <a:t>1</a:t>
            </a:r>
            <a:endParaRPr lang="en-US" sz="2000" b="1" dirty="0">
              <a:solidFill>
                <a:srgbClr val="0070C0"/>
              </a:solidFill>
            </a:endParaRPr>
          </a:p>
        </p:txBody>
      </p:sp>
      <p:sp>
        <p:nvSpPr>
          <p:cNvPr id="22" name="TextBox 21"/>
          <p:cNvSpPr txBox="1"/>
          <p:nvPr/>
        </p:nvSpPr>
        <p:spPr>
          <a:xfrm>
            <a:off x="5867400" y="5029200"/>
            <a:ext cx="356384" cy="400110"/>
          </a:xfrm>
          <a:prstGeom prst="rect">
            <a:avLst/>
          </a:prstGeom>
          <a:noFill/>
        </p:spPr>
        <p:txBody>
          <a:bodyPr wrap="square" rtlCol="0">
            <a:spAutoFit/>
          </a:bodyPr>
          <a:lstStyle/>
          <a:p>
            <a:r>
              <a:rPr lang="en-US" sz="2000" b="1" dirty="0">
                <a:solidFill>
                  <a:srgbClr val="0070C0"/>
                </a:solidFill>
              </a:rPr>
              <a:t>2</a:t>
            </a:r>
          </a:p>
        </p:txBody>
      </p:sp>
      <p:sp>
        <p:nvSpPr>
          <p:cNvPr id="23" name="TextBox 22"/>
          <p:cNvSpPr txBox="1"/>
          <p:nvPr/>
        </p:nvSpPr>
        <p:spPr>
          <a:xfrm>
            <a:off x="5867400" y="5329535"/>
            <a:ext cx="356384" cy="400110"/>
          </a:xfrm>
          <a:prstGeom prst="rect">
            <a:avLst/>
          </a:prstGeom>
          <a:noFill/>
        </p:spPr>
        <p:txBody>
          <a:bodyPr wrap="square" rtlCol="0">
            <a:spAutoFit/>
          </a:bodyPr>
          <a:lstStyle/>
          <a:p>
            <a:r>
              <a:rPr lang="en-US" sz="2000" b="1" dirty="0">
                <a:solidFill>
                  <a:srgbClr val="0070C0"/>
                </a:solidFill>
              </a:rPr>
              <a:t>1</a:t>
            </a:r>
          </a:p>
        </p:txBody>
      </p:sp>
      <p:sp>
        <p:nvSpPr>
          <p:cNvPr id="24" name="TextBox 23"/>
          <p:cNvSpPr txBox="1"/>
          <p:nvPr/>
        </p:nvSpPr>
        <p:spPr>
          <a:xfrm>
            <a:off x="5867400" y="5634335"/>
            <a:ext cx="356384" cy="400110"/>
          </a:xfrm>
          <a:prstGeom prst="rect">
            <a:avLst/>
          </a:prstGeom>
          <a:noFill/>
        </p:spPr>
        <p:txBody>
          <a:bodyPr wrap="square" rtlCol="0">
            <a:spAutoFit/>
          </a:bodyPr>
          <a:lstStyle/>
          <a:p>
            <a:r>
              <a:rPr lang="en-US" sz="2000" b="1" dirty="0">
                <a:solidFill>
                  <a:srgbClr val="0070C0"/>
                </a:solidFill>
              </a:rPr>
              <a:t>2</a:t>
            </a:r>
          </a:p>
        </p:txBody>
      </p:sp>
      <p:sp>
        <p:nvSpPr>
          <p:cNvPr id="25" name="Footer Placeholder 9"/>
          <p:cNvSpPr>
            <a:spLocks noGrp="1"/>
          </p:cNvSpPr>
          <p:nvPr>
            <p:ph type="ftr" sz="quarter" idx="11"/>
          </p:nvPr>
        </p:nvSpPr>
        <p:spPr>
          <a:xfrm>
            <a:off x="3124200" y="6356350"/>
            <a:ext cx="2895600" cy="365125"/>
          </a:xfrm>
        </p:spPr>
        <p:txBody>
          <a:bodyPr/>
          <a:lstStyle/>
          <a:p>
            <a:r>
              <a:rPr lang="en-US" dirty="0" smtClean="0"/>
              <a:t>Household Surveys - Section 8</a:t>
            </a:r>
            <a:endParaRPr lang="en-US" dirty="0"/>
          </a:p>
        </p:txBody>
      </p:sp>
      <p:sp>
        <p:nvSpPr>
          <p:cNvPr id="26" name="TextBox 25"/>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dirty="0" smtClean="0"/>
              <a:t>SECTION 8: AGRICULTURAL ACTIVITIES</a:t>
            </a:r>
            <a:endParaRPr lang="en-US" dirty="0"/>
          </a:p>
        </p:txBody>
      </p:sp>
      <p:sp>
        <p:nvSpPr>
          <p:cNvPr id="27" name="TextBox 26"/>
          <p:cNvSpPr txBox="1"/>
          <p:nvPr/>
        </p:nvSpPr>
        <p:spPr>
          <a:xfrm>
            <a:off x="76200" y="685800"/>
            <a:ext cx="3848100" cy="1200329"/>
          </a:xfrm>
          <a:prstGeom prst="rect">
            <a:avLst/>
          </a:prstGeom>
          <a:noFill/>
          <a:ln>
            <a:noFill/>
          </a:ln>
        </p:spPr>
        <p:txBody>
          <a:bodyPr wrap="square" rtlCol="0">
            <a:spAutoFit/>
          </a:bodyPr>
          <a:lstStyle/>
          <a:p>
            <a:r>
              <a:rPr lang="en-US" b="1" u="sng" dirty="0" smtClean="0"/>
              <a:t>You</a:t>
            </a:r>
            <a:r>
              <a:rPr lang="en-US" dirty="0" smtClean="0"/>
              <a:t>:</a:t>
            </a:r>
          </a:p>
          <a:p>
            <a:r>
              <a:rPr lang="en-US" u="sng" dirty="0" smtClean="0"/>
              <a:t>Line 4:</a:t>
            </a:r>
          </a:p>
          <a:p>
            <a:r>
              <a:rPr lang="en-US" dirty="0" smtClean="0"/>
              <a:t>During the past 12 months, have you harvested </a:t>
            </a:r>
            <a:r>
              <a:rPr lang="en-US" b="1" dirty="0" smtClean="0">
                <a:solidFill>
                  <a:srgbClr val="C00000"/>
                </a:solidFill>
              </a:rPr>
              <a:t>Potato</a:t>
            </a:r>
            <a:r>
              <a:rPr lang="en-US" dirty="0" smtClean="0"/>
              <a:t>?</a:t>
            </a:r>
            <a:endParaRPr lang="en-US" dirty="0"/>
          </a:p>
        </p:txBody>
      </p:sp>
      <p:sp>
        <p:nvSpPr>
          <p:cNvPr id="28" name="TextBox 27"/>
          <p:cNvSpPr txBox="1"/>
          <p:nvPr/>
        </p:nvSpPr>
        <p:spPr>
          <a:xfrm>
            <a:off x="76200" y="1905000"/>
            <a:ext cx="3848100" cy="646331"/>
          </a:xfrm>
          <a:prstGeom prst="rect">
            <a:avLst/>
          </a:prstGeom>
          <a:noFill/>
          <a:ln>
            <a:noFill/>
          </a:ln>
        </p:spPr>
        <p:txBody>
          <a:bodyPr wrap="square" rtlCol="0">
            <a:spAutoFit/>
          </a:bodyPr>
          <a:lstStyle/>
          <a:p>
            <a:r>
              <a:rPr lang="en-US" b="1" u="sng" dirty="0" smtClean="0"/>
              <a:t>Interviewee</a:t>
            </a:r>
            <a:r>
              <a:rPr lang="en-US" dirty="0" smtClean="0"/>
              <a:t>:</a:t>
            </a:r>
          </a:p>
          <a:p>
            <a:r>
              <a:rPr lang="en-US" dirty="0" smtClean="0"/>
              <a:t>	YES</a:t>
            </a:r>
            <a:endParaRPr lang="en-US" dirty="0"/>
          </a:p>
        </p:txBody>
      </p:sp>
      <p:sp>
        <p:nvSpPr>
          <p:cNvPr id="29" name="TextBox 28"/>
          <p:cNvSpPr txBox="1"/>
          <p:nvPr/>
        </p:nvSpPr>
        <p:spPr>
          <a:xfrm>
            <a:off x="76200" y="2438400"/>
            <a:ext cx="3848100" cy="1200329"/>
          </a:xfrm>
          <a:prstGeom prst="rect">
            <a:avLst/>
          </a:prstGeom>
          <a:noFill/>
          <a:ln>
            <a:noFill/>
          </a:ln>
        </p:spPr>
        <p:txBody>
          <a:bodyPr wrap="square" rtlCol="0">
            <a:spAutoFit/>
          </a:bodyPr>
          <a:lstStyle/>
          <a:p>
            <a:r>
              <a:rPr lang="en-US" b="1" u="sng" dirty="0" smtClean="0"/>
              <a:t>You</a:t>
            </a:r>
            <a:r>
              <a:rPr lang="en-US" dirty="0" smtClean="0"/>
              <a:t>:</a:t>
            </a:r>
          </a:p>
          <a:p>
            <a:r>
              <a:rPr lang="en-US" u="sng" dirty="0" smtClean="0"/>
              <a:t>Line 5:</a:t>
            </a:r>
          </a:p>
          <a:p>
            <a:r>
              <a:rPr lang="en-US" dirty="0" smtClean="0"/>
              <a:t>During the past 12 months, have you harvested </a:t>
            </a:r>
            <a:r>
              <a:rPr lang="en-US" b="1" dirty="0" smtClean="0">
                <a:solidFill>
                  <a:srgbClr val="C00000"/>
                </a:solidFill>
              </a:rPr>
              <a:t>Cassava</a:t>
            </a:r>
            <a:r>
              <a:rPr lang="en-US" dirty="0" smtClean="0"/>
              <a:t>?</a:t>
            </a:r>
            <a:endParaRPr lang="en-US" dirty="0"/>
          </a:p>
        </p:txBody>
      </p:sp>
      <p:sp>
        <p:nvSpPr>
          <p:cNvPr id="30" name="TextBox 29"/>
          <p:cNvSpPr txBox="1"/>
          <p:nvPr/>
        </p:nvSpPr>
        <p:spPr>
          <a:xfrm>
            <a:off x="76200" y="3657600"/>
            <a:ext cx="3848100" cy="646331"/>
          </a:xfrm>
          <a:prstGeom prst="rect">
            <a:avLst/>
          </a:prstGeom>
          <a:noFill/>
          <a:ln>
            <a:noFill/>
          </a:ln>
        </p:spPr>
        <p:txBody>
          <a:bodyPr wrap="square" rtlCol="0">
            <a:spAutoFit/>
          </a:bodyPr>
          <a:lstStyle/>
          <a:p>
            <a:r>
              <a:rPr lang="en-US" b="1" u="sng" dirty="0" smtClean="0"/>
              <a:t>Interviewee</a:t>
            </a:r>
            <a:r>
              <a:rPr lang="en-US" dirty="0" smtClean="0"/>
              <a:t>:</a:t>
            </a:r>
          </a:p>
          <a:p>
            <a:r>
              <a:rPr lang="en-US" dirty="0" smtClean="0"/>
              <a:t>	YES</a:t>
            </a:r>
            <a:endParaRPr lang="en-US" dirty="0"/>
          </a:p>
        </p:txBody>
      </p:sp>
      <p:sp>
        <p:nvSpPr>
          <p:cNvPr id="31" name="TextBox 30"/>
          <p:cNvSpPr txBox="1"/>
          <p:nvPr/>
        </p:nvSpPr>
        <p:spPr>
          <a:xfrm>
            <a:off x="76200" y="4154269"/>
            <a:ext cx="3848100" cy="1200329"/>
          </a:xfrm>
          <a:prstGeom prst="rect">
            <a:avLst/>
          </a:prstGeom>
          <a:noFill/>
          <a:ln>
            <a:noFill/>
          </a:ln>
        </p:spPr>
        <p:txBody>
          <a:bodyPr wrap="square" rtlCol="0">
            <a:spAutoFit/>
          </a:bodyPr>
          <a:lstStyle/>
          <a:p>
            <a:r>
              <a:rPr lang="en-US" b="1" u="sng" dirty="0" smtClean="0"/>
              <a:t>You</a:t>
            </a:r>
            <a:r>
              <a:rPr lang="en-US" dirty="0" smtClean="0"/>
              <a:t>:</a:t>
            </a:r>
          </a:p>
          <a:p>
            <a:r>
              <a:rPr lang="en-US" u="sng" dirty="0" smtClean="0"/>
              <a:t>Line 6:</a:t>
            </a:r>
          </a:p>
          <a:p>
            <a:r>
              <a:rPr lang="en-US" dirty="0" smtClean="0"/>
              <a:t>During the past 12 months, have you harvested </a:t>
            </a:r>
            <a:r>
              <a:rPr lang="en-US" b="1" dirty="0" smtClean="0">
                <a:solidFill>
                  <a:srgbClr val="C00000"/>
                </a:solidFill>
              </a:rPr>
              <a:t>Yucca</a:t>
            </a:r>
            <a:r>
              <a:rPr lang="en-US" dirty="0" smtClean="0"/>
              <a:t>?</a:t>
            </a:r>
            <a:endParaRPr lang="en-US" dirty="0"/>
          </a:p>
        </p:txBody>
      </p:sp>
      <p:sp>
        <p:nvSpPr>
          <p:cNvPr id="32" name="TextBox 31"/>
          <p:cNvSpPr txBox="1"/>
          <p:nvPr/>
        </p:nvSpPr>
        <p:spPr>
          <a:xfrm>
            <a:off x="76200" y="5373469"/>
            <a:ext cx="3848100" cy="646331"/>
          </a:xfrm>
          <a:prstGeom prst="rect">
            <a:avLst/>
          </a:prstGeom>
          <a:noFill/>
          <a:ln>
            <a:noFill/>
          </a:ln>
        </p:spPr>
        <p:txBody>
          <a:bodyPr wrap="square" rtlCol="0">
            <a:spAutoFit/>
          </a:bodyPr>
          <a:lstStyle/>
          <a:p>
            <a:r>
              <a:rPr lang="en-US" b="1" u="sng" dirty="0" smtClean="0"/>
              <a:t>Interviewee</a:t>
            </a:r>
            <a:r>
              <a:rPr lang="en-US" dirty="0" smtClean="0"/>
              <a:t>:</a:t>
            </a:r>
          </a:p>
          <a:p>
            <a:r>
              <a:rPr lang="en-US" dirty="0" smtClean="0"/>
              <a:t>	No</a:t>
            </a:r>
            <a:endParaRPr lang="en-US" dirty="0"/>
          </a:p>
        </p:txBody>
      </p:sp>
    </p:spTree>
    <p:extLst>
      <p:ext uri="{BB962C8B-B14F-4D97-AF65-F5344CB8AC3E}">
        <p14:creationId xmlns:p14="http://schemas.microsoft.com/office/powerpoint/2010/main" val="3803088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1+#ppt_w/2"/>
                                          </p:val>
                                        </p:tav>
                                        <p:tav tm="100000">
                                          <p:val>
                                            <p:strVal val="#ppt_x"/>
                                          </p:val>
                                        </p:tav>
                                      </p:tavLst>
                                    </p:anim>
                                    <p:anim calcmode="lin" valueType="num">
                                      <p:cBhvr additive="base">
                                        <p:cTn id="8"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1+#ppt_w/2"/>
                                          </p:val>
                                        </p:tav>
                                        <p:tav tm="100000">
                                          <p:val>
                                            <p:strVal val="#ppt_x"/>
                                          </p:val>
                                        </p:tav>
                                      </p:tavLst>
                                    </p:anim>
                                    <p:anim calcmode="lin" valueType="num">
                                      <p:cBhvr additive="base">
                                        <p:cTn id="14"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1+#ppt_w/2"/>
                                          </p:val>
                                        </p:tav>
                                        <p:tav tm="100000">
                                          <p:val>
                                            <p:strVal val="#ppt_x"/>
                                          </p:val>
                                        </p:tav>
                                      </p:tavLst>
                                    </p:anim>
                                    <p:anim calcmode="lin" valueType="num">
                                      <p:cBhvr additive="base">
                                        <p:cTn id="20"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1+#ppt_w/2"/>
                                          </p:val>
                                        </p:tav>
                                        <p:tav tm="100000">
                                          <p:val>
                                            <p:strVal val="#ppt_x"/>
                                          </p:val>
                                        </p:tav>
                                      </p:tavLst>
                                    </p:anim>
                                    <p:anim calcmode="lin" valueType="num">
                                      <p:cBhvr additive="base">
                                        <p:cTn id="26" dur="500" fill="hold"/>
                                        <p:tgtEl>
                                          <p:spTgt spid="23"/>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additive="base">
                                        <p:cTn id="29" dur="500" fill="hold"/>
                                        <p:tgtEl>
                                          <p:spTgt spid="24"/>
                                        </p:tgtEl>
                                        <p:attrNameLst>
                                          <p:attrName>ppt_x</p:attrName>
                                        </p:attrNameLst>
                                      </p:cBhvr>
                                      <p:tavLst>
                                        <p:tav tm="0">
                                          <p:val>
                                            <p:strVal val="1+#ppt_w/2"/>
                                          </p:val>
                                        </p:tav>
                                        <p:tav tm="100000">
                                          <p:val>
                                            <p:strVal val="#ppt_x"/>
                                          </p:val>
                                        </p:tav>
                                      </p:tavLst>
                                    </p:anim>
                                    <p:anim calcmode="lin" valueType="num">
                                      <p:cBhvr additive="base">
                                        <p:cTn id="30"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wipe(down)">
                                      <p:cBhvr>
                                        <p:cTn id="35" dur="500"/>
                                        <p:tgtEl>
                                          <p:spTgt spid="27"/>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wipe(down)">
                                      <p:cBhvr>
                                        <p:cTn id="40" dur="500"/>
                                        <p:tgtEl>
                                          <p:spTgt spid="28"/>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wipe(down)">
                                      <p:cBhvr>
                                        <p:cTn id="45" dur="500"/>
                                        <p:tgtEl>
                                          <p:spTgt spid="29"/>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wipe(down)">
                                      <p:cBhvr>
                                        <p:cTn id="50" dur="500"/>
                                        <p:tgtEl>
                                          <p:spTgt spid="30"/>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wipe(down)">
                                      <p:cBhvr>
                                        <p:cTn id="55" dur="500"/>
                                        <p:tgtEl>
                                          <p:spTgt spid="31"/>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32"/>
                                        </p:tgtEl>
                                        <p:attrNameLst>
                                          <p:attrName>style.visibility</p:attrName>
                                        </p:attrNameLst>
                                      </p:cBhvr>
                                      <p:to>
                                        <p:strVal val="visible"/>
                                      </p:to>
                                    </p:set>
                                    <p:animEffect transition="in" filter="wipe(down)">
                                      <p:cBhvr>
                                        <p:cTn id="60"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P spid="27" grpId="0"/>
      <p:bldP spid="28" grpId="0"/>
      <p:bldP spid="29" grpId="0"/>
      <p:bldP spid="30" grpId="0"/>
      <p:bldP spid="31" grpId="0"/>
      <p:bldP spid="3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13</a:t>
            </a:fld>
            <a:endParaRPr lang="en-US" dirty="0"/>
          </a:p>
        </p:txBody>
      </p:sp>
      <p:sp>
        <p:nvSpPr>
          <p:cNvPr id="9" name="TextBox 8"/>
          <p:cNvSpPr txBox="1"/>
          <p:nvPr/>
        </p:nvSpPr>
        <p:spPr>
          <a:xfrm>
            <a:off x="76200" y="685800"/>
            <a:ext cx="4191000" cy="646331"/>
          </a:xfrm>
          <a:prstGeom prst="rect">
            <a:avLst/>
          </a:prstGeom>
          <a:noFill/>
          <a:ln>
            <a:noFill/>
          </a:ln>
        </p:spPr>
        <p:txBody>
          <a:bodyPr wrap="square" rtlCol="0">
            <a:spAutoFit/>
          </a:bodyPr>
          <a:lstStyle/>
          <a:p>
            <a:r>
              <a:rPr lang="en-US" dirty="0" smtClean="0"/>
              <a:t>Now proceed horizontally for the harvested crops:</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6206" y="381000"/>
            <a:ext cx="4272993" cy="6048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Oval 2"/>
          <p:cNvSpPr/>
          <p:nvPr/>
        </p:nvSpPr>
        <p:spPr>
          <a:xfrm>
            <a:off x="6172200" y="4343400"/>
            <a:ext cx="304800" cy="2286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a:off x="6477000" y="4457700"/>
            <a:ext cx="9144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6172200" y="4724400"/>
            <a:ext cx="304800" cy="2286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p:cNvCxnSpPr/>
          <p:nvPr/>
        </p:nvCxnSpPr>
        <p:spPr>
          <a:xfrm>
            <a:off x="6477000" y="4838700"/>
            <a:ext cx="9144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6172200" y="5638800"/>
            <a:ext cx="304800" cy="2286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p:cNvCxnSpPr/>
          <p:nvPr/>
        </p:nvCxnSpPr>
        <p:spPr>
          <a:xfrm>
            <a:off x="6477000" y="5753100"/>
            <a:ext cx="9144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Footer Placeholder 9"/>
          <p:cNvSpPr>
            <a:spLocks noGrp="1"/>
          </p:cNvSpPr>
          <p:nvPr>
            <p:ph type="ftr" sz="quarter" idx="11"/>
          </p:nvPr>
        </p:nvSpPr>
        <p:spPr>
          <a:xfrm>
            <a:off x="3124200" y="6356350"/>
            <a:ext cx="2895600" cy="365125"/>
          </a:xfrm>
        </p:spPr>
        <p:txBody>
          <a:bodyPr/>
          <a:lstStyle/>
          <a:p>
            <a:r>
              <a:rPr lang="en-US" noProof="1" smtClean="0"/>
              <a:t>Household Surveys - Section 8</a:t>
            </a:r>
            <a:endParaRPr lang="en-US" noProof="1"/>
          </a:p>
        </p:txBody>
      </p:sp>
      <p:sp>
        <p:nvSpPr>
          <p:cNvPr id="14" name="TextBox 13"/>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8: AGRICULTURAL ACTIVITIES</a:t>
            </a:r>
            <a:endParaRPr lang="en-US" noProof="1"/>
          </a:p>
        </p:txBody>
      </p:sp>
    </p:spTree>
    <p:extLst>
      <p:ext uri="{BB962C8B-B14F-4D97-AF65-F5344CB8AC3E}">
        <p14:creationId xmlns:p14="http://schemas.microsoft.com/office/powerpoint/2010/main" val="391723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0-#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par>
                                <p:cTn id="14" presetID="2" presetClass="entr" presetSubtype="8"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0-#ppt_w/2"/>
                                          </p:val>
                                        </p:tav>
                                        <p:tav tm="100000">
                                          <p:val>
                                            <p:strVal val="#ppt_x"/>
                                          </p:val>
                                        </p:tav>
                                      </p:tavLst>
                                    </p:anim>
                                    <p:anim calcmode="lin" valueType="num">
                                      <p:cBhvr additive="base">
                                        <p:cTn id="17"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additive="base">
                                        <p:cTn id="22" dur="500" fill="hold"/>
                                        <p:tgtEl>
                                          <p:spTgt spid="28"/>
                                        </p:tgtEl>
                                        <p:attrNameLst>
                                          <p:attrName>ppt_x</p:attrName>
                                        </p:attrNameLst>
                                      </p:cBhvr>
                                      <p:tavLst>
                                        <p:tav tm="0">
                                          <p:val>
                                            <p:strVal val="0-#ppt_w/2"/>
                                          </p:val>
                                        </p:tav>
                                        <p:tav tm="100000">
                                          <p:val>
                                            <p:strVal val="#ppt_x"/>
                                          </p:val>
                                        </p:tav>
                                      </p:tavLst>
                                    </p:anim>
                                    <p:anim calcmode="lin" valueType="num">
                                      <p:cBhvr additive="base">
                                        <p:cTn id="23" dur="500" fill="hold"/>
                                        <p:tgtEl>
                                          <p:spTgt spid="28"/>
                                        </p:tgtEl>
                                        <p:attrNameLst>
                                          <p:attrName>ppt_y</p:attrName>
                                        </p:attrNameLst>
                                      </p:cBhvr>
                                      <p:tavLst>
                                        <p:tav tm="0">
                                          <p:val>
                                            <p:strVal val="#ppt_y"/>
                                          </p:val>
                                        </p:tav>
                                        <p:tav tm="100000">
                                          <p:val>
                                            <p:strVal val="#ppt_y"/>
                                          </p:val>
                                        </p:tav>
                                      </p:tavLst>
                                    </p:anim>
                                  </p:childTnLst>
                                </p:cTn>
                              </p:par>
                              <p:par>
                                <p:cTn id="24" presetID="2" presetClass="entr" presetSubtype="8" fill="hold" nodeType="withEffect">
                                  <p:stCondLst>
                                    <p:cond delay="0"/>
                                  </p:stCondLst>
                                  <p:childTnLst>
                                    <p:set>
                                      <p:cBhvr>
                                        <p:cTn id="25" dur="1" fill="hold">
                                          <p:stCondLst>
                                            <p:cond delay="0"/>
                                          </p:stCondLst>
                                        </p:cTn>
                                        <p:tgtEl>
                                          <p:spTgt spid="29"/>
                                        </p:tgtEl>
                                        <p:attrNameLst>
                                          <p:attrName>style.visibility</p:attrName>
                                        </p:attrNameLst>
                                      </p:cBhvr>
                                      <p:to>
                                        <p:strVal val="visible"/>
                                      </p:to>
                                    </p:set>
                                    <p:anim calcmode="lin" valueType="num">
                                      <p:cBhvr additive="base">
                                        <p:cTn id="26" dur="500" fill="hold"/>
                                        <p:tgtEl>
                                          <p:spTgt spid="29"/>
                                        </p:tgtEl>
                                        <p:attrNameLst>
                                          <p:attrName>ppt_x</p:attrName>
                                        </p:attrNameLst>
                                      </p:cBhvr>
                                      <p:tavLst>
                                        <p:tav tm="0">
                                          <p:val>
                                            <p:strVal val="0-#ppt_w/2"/>
                                          </p:val>
                                        </p:tav>
                                        <p:tav tm="100000">
                                          <p:val>
                                            <p:strVal val="#ppt_x"/>
                                          </p:val>
                                        </p:tav>
                                      </p:tavLst>
                                    </p:anim>
                                    <p:anim calcmode="lin" valueType="num">
                                      <p:cBhvr additive="base">
                                        <p:cTn id="27"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30"/>
                                        </p:tgtEl>
                                        <p:attrNameLst>
                                          <p:attrName>style.visibility</p:attrName>
                                        </p:attrNameLst>
                                      </p:cBhvr>
                                      <p:to>
                                        <p:strVal val="visible"/>
                                      </p:to>
                                    </p:set>
                                    <p:anim calcmode="lin" valueType="num">
                                      <p:cBhvr additive="base">
                                        <p:cTn id="32" dur="500" fill="hold"/>
                                        <p:tgtEl>
                                          <p:spTgt spid="30"/>
                                        </p:tgtEl>
                                        <p:attrNameLst>
                                          <p:attrName>ppt_x</p:attrName>
                                        </p:attrNameLst>
                                      </p:cBhvr>
                                      <p:tavLst>
                                        <p:tav tm="0">
                                          <p:val>
                                            <p:strVal val="0-#ppt_w/2"/>
                                          </p:val>
                                        </p:tav>
                                        <p:tav tm="100000">
                                          <p:val>
                                            <p:strVal val="#ppt_x"/>
                                          </p:val>
                                        </p:tav>
                                      </p:tavLst>
                                    </p:anim>
                                    <p:anim calcmode="lin" valueType="num">
                                      <p:cBhvr additive="base">
                                        <p:cTn id="33" dur="500" fill="hold"/>
                                        <p:tgtEl>
                                          <p:spTgt spid="30"/>
                                        </p:tgtEl>
                                        <p:attrNameLst>
                                          <p:attrName>ppt_y</p:attrName>
                                        </p:attrNameLst>
                                      </p:cBhvr>
                                      <p:tavLst>
                                        <p:tav tm="0">
                                          <p:val>
                                            <p:strVal val="#ppt_y"/>
                                          </p:val>
                                        </p:tav>
                                        <p:tav tm="100000">
                                          <p:val>
                                            <p:strVal val="#ppt_y"/>
                                          </p:val>
                                        </p:tav>
                                      </p:tavLst>
                                    </p:anim>
                                  </p:childTnLst>
                                </p:cTn>
                              </p:par>
                              <p:par>
                                <p:cTn id="34" presetID="2" presetClass="entr" presetSubtype="8" fill="hold" nodeType="withEffect">
                                  <p:stCondLst>
                                    <p:cond delay="0"/>
                                  </p:stCondLst>
                                  <p:childTnLst>
                                    <p:set>
                                      <p:cBhvr>
                                        <p:cTn id="35" dur="1" fill="hold">
                                          <p:stCondLst>
                                            <p:cond delay="0"/>
                                          </p:stCondLst>
                                        </p:cTn>
                                        <p:tgtEl>
                                          <p:spTgt spid="31"/>
                                        </p:tgtEl>
                                        <p:attrNameLst>
                                          <p:attrName>style.visibility</p:attrName>
                                        </p:attrNameLst>
                                      </p:cBhvr>
                                      <p:to>
                                        <p:strVal val="visible"/>
                                      </p:to>
                                    </p:set>
                                    <p:anim calcmode="lin" valueType="num">
                                      <p:cBhvr additive="base">
                                        <p:cTn id="36" dur="500" fill="hold"/>
                                        <p:tgtEl>
                                          <p:spTgt spid="31"/>
                                        </p:tgtEl>
                                        <p:attrNameLst>
                                          <p:attrName>ppt_x</p:attrName>
                                        </p:attrNameLst>
                                      </p:cBhvr>
                                      <p:tavLst>
                                        <p:tav tm="0">
                                          <p:val>
                                            <p:strVal val="0-#ppt_w/2"/>
                                          </p:val>
                                        </p:tav>
                                        <p:tav tm="100000">
                                          <p:val>
                                            <p:strVal val="#ppt_x"/>
                                          </p:val>
                                        </p:tav>
                                      </p:tavLst>
                                    </p:anim>
                                    <p:anim calcmode="lin" valueType="num">
                                      <p:cBhvr additive="base">
                                        <p:cTn id="37" dur="500" fill="hold"/>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animBg="1"/>
      <p:bldP spid="28" grpId="0" animBg="1"/>
      <p:bldP spid="3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14</a:t>
            </a:fld>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685800"/>
            <a:ext cx="6477000" cy="5087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9"/>
          <p:cNvSpPr>
            <a:spLocks noGrp="1"/>
          </p:cNvSpPr>
          <p:nvPr>
            <p:ph type="ftr" sz="quarter" idx="11"/>
          </p:nvPr>
        </p:nvSpPr>
        <p:spPr>
          <a:xfrm>
            <a:off x="3124200" y="6356350"/>
            <a:ext cx="2895600" cy="365125"/>
          </a:xfrm>
        </p:spPr>
        <p:txBody>
          <a:bodyPr/>
          <a:lstStyle/>
          <a:p>
            <a:r>
              <a:rPr lang="en-US" noProof="1" smtClean="0"/>
              <a:t>Household Surveys - Section 8</a:t>
            </a:r>
            <a:endParaRPr lang="en-US" noProof="1"/>
          </a:p>
        </p:txBody>
      </p:sp>
      <p:sp>
        <p:nvSpPr>
          <p:cNvPr id="8" name="TextBox 7"/>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8: AGRICULTURAL ACTIVITIES</a:t>
            </a:r>
            <a:endParaRPr lang="en-US" noProof="1"/>
          </a:p>
        </p:txBody>
      </p:sp>
    </p:spTree>
    <p:extLst>
      <p:ext uri="{BB962C8B-B14F-4D97-AF65-F5344CB8AC3E}">
        <p14:creationId xmlns:p14="http://schemas.microsoft.com/office/powerpoint/2010/main" val="17125944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15</a:t>
            </a:fld>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241" y="685800"/>
            <a:ext cx="8664959"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9"/>
          <p:cNvSpPr>
            <a:spLocks noGrp="1"/>
          </p:cNvSpPr>
          <p:nvPr>
            <p:ph type="ftr" sz="quarter" idx="11"/>
          </p:nvPr>
        </p:nvSpPr>
        <p:spPr>
          <a:xfrm>
            <a:off x="3124200" y="6356350"/>
            <a:ext cx="2895600" cy="365125"/>
          </a:xfrm>
        </p:spPr>
        <p:txBody>
          <a:bodyPr/>
          <a:lstStyle/>
          <a:p>
            <a:r>
              <a:rPr lang="en-US" noProof="1" smtClean="0"/>
              <a:t>Household Surveys - Section 8</a:t>
            </a:r>
            <a:endParaRPr lang="en-US" noProof="1"/>
          </a:p>
        </p:txBody>
      </p:sp>
      <p:sp>
        <p:nvSpPr>
          <p:cNvPr id="8" name="TextBox 7"/>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8: AGRICULTURAL ACTIVITIES</a:t>
            </a:r>
            <a:endParaRPr lang="en-US" noProof="1"/>
          </a:p>
        </p:txBody>
      </p:sp>
    </p:spTree>
    <p:extLst>
      <p:ext uri="{BB962C8B-B14F-4D97-AF65-F5344CB8AC3E}">
        <p14:creationId xmlns:p14="http://schemas.microsoft.com/office/powerpoint/2010/main" val="17125944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16</a:t>
            </a:fld>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685799"/>
            <a:ext cx="4162425" cy="4845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9"/>
          <p:cNvSpPr>
            <a:spLocks noGrp="1"/>
          </p:cNvSpPr>
          <p:nvPr>
            <p:ph type="ftr" sz="quarter" idx="11"/>
          </p:nvPr>
        </p:nvSpPr>
        <p:spPr>
          <a:xfrm>
            <a:off x="3124200" y="6356350"/>
            <a:ext cx="2895600" cy="365125"/>
          </a:xfrm>
        </p:spPr>
        <p:txBody>
          <a:bodyPr/>
          <a:lstStyle/>
          <a:p>
            <a:r>
              <a:rPr lang="en-US" noProof="1" smtClean="0"/>
              <a:t>Household Surveys - Section 8</a:t>
            </a:r>
            <a:endParaRPr lang="en-US" noProof="1"/>
          </a:p>
        </p:txBody>
      </p:sp>
      <p:sp>
        <p:nvSpPr>
          <p:cNvPr id="8" name="TextBox 7"/>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8: AGRICULTURAL ACTIVITIES</a:t>
            </a:r>
            <a:endParaRPr lang="en-US" noProof="1"/>
          </a:p>
        </p:txBody>
      </p:sp>
    </p:spTree>
    <p:extLst>
      <p:ext uri="{BB962C8B-B14F-4D97-AF65-F5344CB8AC3E}">
        <p14:creationId xmlns:p14="http://schemas.microsoft.com/office/powerpoint/2010/main" val="7818331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17</a:t>
            </a:fld>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914400"/>
            <a:ext cx="3810000" cy="4434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9"/>
          <p:cNvSpPr>
            <a:spLocks noGrp="1"/>
          </p:cNvSpPr>
          <p:nvPr>
            <p:ph type="ftr" sz="quarter" idx="11"/>
          </p:nvPr>
        </p:nvSpPr>
        <p:spPr>
          <a:xfrm>
            <a:off x="3124200" y="6356350"/>
            <a:ext cx="2895600" cy="365125"/>
          </a:xfrm>
        </p:spPr>
        <p:txBody>
          <a:bodyPr/>
          <a:lstStyle/>
          <a:p>
            <a:r>
              <a:rPr lang="en-US" noProof="1" smtClean="0"/>
              <a:t>Household Surveys - Section 8</a:t>
            </a:r>
            <a:endParaRPr lang="en-US" noProof="1"/>
          </a:p>
        </p:txBody>
      </p:sp>
      <p:sp>
        <p:nvSpPr>
          <p:cNvPr id="8" name="TextBox 7"/>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8: AGRICULTURAL ACTIVITIES</a:t>
            </a:r>
            <a:endParaRPr lang="en-US" noProof="1"/>
          </a:p>
        </p:txBody>
      </p:sp>
    </p:spTree>
    <p:extLst>
      <p:ext uri="{BB962C8B-B14F-4D97-AF65-F5344CB8AC3E}">
        <p14:creationId xmlns:p14="http://schemas.microsoft.com/office/powerpoint/2010/main" val="28084009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18</a:t>
            </a:fld>
            <a:endParaRPr 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762000"/>
            <a:ext cx="4110446" cy="4784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9"/>
          <p:cNvSpPr>
            <a:spLocks noGrp="1"/>
          </p:cNvSpPr>
          <p:nvPr>
            <p:ph type="ftr" sz="quarter" idx="11"/>
          </p:nvPr>
        </p:nvSpPr>
        <p:spPr>
          <a:xfrm>
            <a:off x="3124200" y="6356350"/>
            <a:ext cx="2895600" cy="365125"/>
          </a:xfrm>
        </p:spPr>
        <p:txBody>
          <a:bodyPr/>
          <a:lstStyle/>
          <a:p>
            <a:r>
              <a:rPr lang="en-US" noProof="1" smtClean="0"/>
              <a:t>Household Surveys - Section 8</a:t>
            </a:r>
            <a:endParaRPr lang="en-US" noProof="1"/>
          </a:p>
        </p:txBody>
      </p:sp>
      <p:sp>
        <p:nvSpPr>
          <p:cNvPr id="8" name="TextBox 7"/>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8: AGRICULTURAL ACTIVITIES</a:t>
            </a:r>
            <a:endParaRPr lang="en-US" noProof="1"/>
          </a:p>
        </p:txBody>
      </p:sp>
    </p:spTree>
    <p:extLst>
      <p:ext uri="{BB962C8B-B14F-4D97-AF65-F5344CB8AC3E}">
        <p14:creationId xmlns:p14="http://schemas.microsoft.com/office/powerpoint/2010/main" val="39575994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19</a:t>
            </a:fld>
            <a:endParaRPr lang="en-US" dirty="0"/>
          </a:p>
        </p:txBody>
      </p:sp>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762000"/>
            <a:ext cx="5685213"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9"/>
          <p:cNvSpPr>
            <a:spLocks noGrp="1"/>
          </p:cNvSpPr>
          <p:nvPr>
            <p:ph type="ftr" sz="quarter" idx="11"/>
          </p:nvPr>
        </p:nvSpPr>
        <p:spPr>
          <a:xfrm>
            <a:off x="3124200" y="6356350"/>
            <a:ext cx="2895600" cy="365125"/>
          </a:xfrm>
        </p:spPr>
        <p:txBody>
          <a:bodyPr/>
          <a:lstStyle/>
          <a:p>
            <a:r>
              <a:rPr lang="en-US" noProof="1" smtClean="0"/>
              <a:t>Household Surveys - Section 8</a:t>
            </a:r>
            <a:endParaRPr lang="en-US" noProof="1"/>
          </a:p>
        </p:txBody>
      </p:sp>
      <p:sp>
        <p:nvSpPr>
          <p:cNvPr id="8" name="TextBox 7"/>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8: AGRICULTURAL ACTIVITIES</a:t>
            </a:r>
            <a:endParaRPr lang="en-US" noProof="1"/>
          </a:p>
        </p:txBody>
      </p:sp>
    </p:spTree>
    <p:extLst>
      <p:ext uri="{BB962C8B-B14F-4D97-AF65-F5344CB8AC3E}">
        <p14:creationId xmlns:p14="http://schemas.microsoft.com/office/powerpoint/2010/main" val="3957599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2461736"/>
            <a:ext cx="8686800" cy="830997"/>
          </a:xfrm>
          <a:prstGeom prst="rect">
            <a:avLst/>
          </a:prstGeom>
          <a:noFill/>
          <a:ln>
            <a:solidFill>
              <a:schemeClr val="bg2">
                <a:lumMod val="90000"/>
              </a:schemeClr>
            </a:solidFill>
          </a:ln>
        </p:spPr>
        <p:txBody>
          <a:bodyPr wrap="square" rtlCol="0">
            <a:spAutoFit/>
          </a:bodyPr>
          <a:lstStyle/>
          <a:p>
            <a:r>
              <a:rPr lang="en-US" sz="2400" dirty="0" smtClean="0"/>
              <a:t>SECTION 8 </a:t>
            </a:r>
          </a:p>
          <a:p>
            <a:r>
              <a:rPr lang="en-US" sz="2400" dirty="0" smtClean="0"/>
              <a:t>AGRICULTURAL ACTIVITIES	</a:t>
            </a:r>
            <a:endParaRPr lang="en-US" sz="2400" dirty="0"/>
          </a:p>
        </p:txBody>
      </p:sp>
      <p:sp>
        <p:nvSpPr>
          <p:cNvPr id="8" name="TextBox 7"/>
          <p:cNvSpPr txBox="1"/>
          <p:nvPr/>
        </p:nvSpPr>
        <p:spPr>
          <a:xfrm>
            <a:off x="228600" y="76200"/>
            <a:ext cx="8686800" cy="523220"/>
          </a:xfrm>
          <a:prstGeom prst="rect">
            <a:avLst/>
          </a:prstGeom>
          <a:solidFill>
            <a:schemeClr val="accent3">
              <a:lumMod val="20000"/>
              <a:lumOff val="80000"/>
            </a:schemeClr>
          </a:solidFill>
        </p:spPr>
        <p:txBody>
          <a:bodyPr wrap="square" rtlCol="0">
            <a:spAutoFit/>
          </a:bodyPr>
          <a:lstStyle/>
          <a:p>
            <a:pPr algn="ctr"/>
            <a:r>
              <a:rPr lang="en-US" sz="2800" dirty="0" smtClean="0"/>
              <a:t>Household Surveys</a:t>
            </a:r>
            <a:endParaRPr lang="en-US" sz="2800" dirty="0"/>
          </a:p>
        </p:txBody>
      </p:sp>
      <p:sp>
        <p:nvSpPr>
          <p:cNvPr id="9" name="TextBox 8"/>
          <p:cNvSpPr txBox="1"/>
          <p:nvPr/>
        </p:nvSpPr>
        <p:spPr>
          <a:xfrm>
            <a:off x="228600" y="4191000"/>
            <a:ext cx="8610600" cy="646331"/>
          </a:xfrm>
          <a:prstGeom prst="rect">
            <a:avLst/>
          </a:prstGeom>
          <a:noFill/>
          <a:ln>
            <a:solidFill>
              <a:schemeClr val="bg2">
                <a:lumMod val="90000"/>
              </a:schemeClr>
            </a:solidFill>
          </a:ln>
        </p:spPr>
        <p:txBody>
          <a:bodyPr wrap="square" rtlCol="0">
            <a:spAutoFit/>
          </a:bodyPr>
          <a:lstStyle/>
          <a:p>
            <a:r>
              <a:rPr lang="en-US" dirty="0" smtClean="0"/>
              <a:t>THE PERSON MOST INFORMED ABOUT THE AGRICULTURAL ACTIVITIES OF THE HOUSEHOLD ANSWERS</a:t>
            </a:r>
          </a:p>
        </p:txBody>
      </p:sp>
      <p:sp>
        <p:nvSpPr>
          <p:cNvPr id="10" name="Footer Placeholder 9"/>
          <p:cNvSpPr>
            <a:spLocks noGrp="1"/>
          </p:cNvSpPr>
          <p:nvPr>
            <p:ph type="ftr" sz="quarter" idx="11"/>
          </p:nvPr>
        </p:nvSpPr>
        <p:spPr/>
        <p:txBody>
          <a:bodyPr/>
          <a:lstStyle/>
          <a:p>
            <a:r>
              <a:rPr lang="en-US" dirty="0" smtClean="0"/>
              <a:t>Household Surveys - Section 8</a:t>
            </a:r>
            <a:endParaRPr lang="en-US" dirty="0"/>
          </a:p>
        </p:txBody>
      </p:sp>
      <p:sp>
        <p:nvSpPr>
          <p:cNvPr id="11" name="Slide Number Placeholder 10"/>
          <p:cNvSpPr>
            <a:spLocks noGrp="1"/>
          </p:cNvSpPr>
          <p:nvPr>
            <p:ph type="sldNum" sz="quarter" idx="12"/>
          </p:nvPr>
        </p:nvSpPr>
        <p:spPr/>
        <p:txBody>
          <a:bodyPr/>
          <a:lstStyle/>
          <a:p>
            <a:fld id="{975B63E6-41F7-4EE6-94FF-322BBDE8FA13}" type="slidenum">
              <a:rPr lang="en-US" smtClean="0"/>
              <a:t>2</a:t>
            </a:fld>
            <a:endParaRPr lang="en-US" dirty="0"/>
          </a:p>
        </p:txBody>
      </p:sp>
      <p:sp>
        <p:nvSpPr>
          <p:cNvPr id="12" name="TextBox 11"/>
          <p:cNvSpPr txBox="1"/>
          <p:nvPr/>
        </p:nvSpPr>
        <p:spPr>
          <a:xfrm>
            <a:off x="228600" y="3581400"/>
            <a:ext cx="8686800" cy="400110"/>
          </a:xfrm>
          <a:prstGeom prst="rect">
            <a:avLst/>
          </a:prstGeom>
          <a:noFill/>
          <a:ln>
            <a:solidFill>
              <a:schemeClr val="bg2">
                <a:lumMod val="90000"/>
              </a:schemeClr>
            </a:solidFill>
          </a:ln>
        </p:spPr>
        <p:txBody>
          <a:bodyPr wrap="square" rtlCol="0">
            <a:spAutoFit/>
          </a:bodyPr>
          <a:lstStyle/>
          <a:p>
            <a:r>
              <a:rPr lang="en-US" sz="2000" dirty="0" smtClean="0"/>
              <a:t>Applicable to all households that have an independent farmer</a:t>
            </a:r>
          </a:p>
        </p:txBody>
      </p:sp>
    </p:spTree>
    <p:extLst>
      <p:ext uri="{BB962C8B-B14F-4D97-AF65-F5344CB8AC3E}">
        <p14:creationId xmlns:p14="http://schemas.microsoft.com/office/powerpoint/2010/main" val="23120668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20</a:t>
            </a:fld>
            <a:endParaRPr 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609600"/>
            <a:ext cx="2590800" cy="5610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9"/>
          <p:cNvSpPr>
            <a:spLocks noGrp="1"/>
          </p:cNvSpPr>
          <p:nvPr>
            <p:ph type="ftr" sz="quarter" idx="11"/>
          </p:nvPr>
        </p:nvSpPr>
        <p:spPr>
          <a:xfrm>
            <a:off x="3124200" y="6356350"/>
            <a:ext cx="2895600" cy="365125"/>
          </a:xfrm>
        </p:spPr>
        <p:txBody>
          <a:bodyPr/>
          <a:lstStyle/>
          <a:p>
            <a:r>
              <a:rPr lang="en-US" noProof="1" smtClean="0"/>
              <a:t>Household Surveys - Section 8</a:t>
            </a:r>
            <a:endParaRPr lang="en-US" noProof="1"/>
          </a:p>
        </p:txBody>
      </p:sp>
      <p:sp>
        <p:nvSpPr>
          <p:cNvPr id="8" name="TextBox 7"/>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8: AGRICULTURAL ACTIVITIES</a:t>
            </a:r>
            <a:endParaRPr lang="en-US" noProof="1"/>
          </a:p>
        </p:txBody>
      </p:sp>
    </p:spTree>
    <p:extLst>
      <p:ext uri="{BB962C8B-B14F-4D97-AF65-F5344CB8AC3E}">
        <p14:creationId xmlns:p14="http://schemas.microsoft.com/office/powerpoint/2010/main" val="17125944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21</a:t>
            </a:fld>
            <a:endParaRPr lang="en-US"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609600"/>
            <a:ext cx="7467600" cy="571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9"/>
          <p:cNvSpPr>
            <a:spLocks noGrp="1"/>
          </p:cNvSpPr>
          <p:nvPr>
            <p:ph type="ftr" sz="quarter" idx="11"/>
          </p:nvPr>
        </p:nvSpPr>
        <p:spPr>
          <a:xfrm>
            <a:off x="3124200" y="6356350"/>
            <a:ext cx="2895600" cy="365125"/>
          </a:xfrm>
        </p:spPr>
        <p:txBody>
          <a:bodyPr/>
          <a:lstStyle/>
          <a:p>
            <a:r>
              <a:rPr lang="en-US" noProof="1" smtClean="0"/>
              <a:t>Household Surveys - Section 8</a:t>
            </a:r>
            <a:endParaRPr lang="en-US" noProof="1"/>
          </a:p>
        </p:txBody>
      </p:sp>
      <p:sp>
        <p:nvSpPr>
          <p:cNvPr id="8" name="TextBox 7"/>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8: AGRICULTURAL ACTIVITIES</a:t>
            </a:r>
            <a:endParaRPr lang="en-US" noProof="1"/>
          </a:p>
        </p:txBody>
      </p:sp>
    </p:spTree>
    <p:extLst>
      <p:ext uri="{BB962C8B-B14F-4D97-AF65-F5344CB8AC3E}">
        <p14:creationId xmlns:p14="http://schemas.microsoft.com/office/powerpoint/2010/main" val="17125944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22</a:t>
            </a:fld>
            <a:endParaRPr lang="en-US"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399" y="838200"/>
            <a:ext cx="6025299"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9"/>
          <p:cNvSpPr>
            <a:spLocks noGrp="1"/>
          </p:cNvSpPr>
          <p:nvPr>
            <p:ph type="ftr" sz="quarter" idx="11"/>
          </p:nvPr>
        </p:nvSpPr>
        <p:spPr>
          <a:xfrm>
            <a:off x="3124200" y="6356350"/>
            <a:ext cx="2895600" cy="365125"/>
          </a:xfrm>
        </p:spPr>
        <p:txBody>
          <a:bodyPr/>
          <a:lstStyle/>
          <a:p>
            <a:r>
              <a:rPr lang="en-US" noProof="1" smtClean="0"/>
              <a:t>Household Surveys - Section 8</a:t>
            </a:r>
            <a:endParaRPr lang="en-US" noProof="1"/>
          </a:p>
        </p:txBody>
      </p:sp>
      <p:sp>
        <p:nvSpPr>
          <p:cNvPr id="8" name="TextBox 7"/>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8: AGRICULTURAL ACTIVITIES</a:t>
            </a:r>
            <a:endParaRPr lang="en-US" noProof="1"/>
          </a:p>
        </p:txBody>
      </p:sp>
    </p:spTree>
    <p:extLst>
      <p:ext uri="{BB962C8B-B14F-4D97-AF65-F5344CB8AC3E}">
        <p14:creationId xmlns:p14="http://schemas.microsoft.com/office/powerpoint/2010/main" val="17125944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23</a:t>
            </a:fld>
            <a:endParaRPr lang="en-US" dirty="0"/>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908" y="609601"/>
            <a:ext cx="5490291"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04800" y="666690"/>
            <a:ext cx="2971800" cy="5016758"/>
          </a:xfrm>
          <a:prstGeom prst="rect">
            <a:avLst/>
          </a:prstGeom>
          <a:solidFill>
            <a:schemeClr val="tx2">
              <a:lumMod val="20000"/>
              <a:lumOff val="80000"/>
            </a:schemeClr>
          </a:solidFill>
          <a:ln>
            <a:solidFill>
              <a:schemeClr val="bg2">
                <a:lumMod val="90000"/>
              </a:schemeClr>
            </a:solidFill>
          </a:ln>
        </p:spPr>
        <p:txBody>
          <a:bodyPr wrap="square" rtlCol="0">
            <a:spAutoFit/>
          </a:bodyPr>
          <a:lstStyle/>
          <a:p>
            <a:r>
              <a:rPr lang="en-US" sz="2000" dirty="0" smtClean="0"/>
              <a:t>(8.11)</a:t>
            </a:r>
          </a:p>
          <a:p>
            <a:endParaRPr lang="en-US" sz="2000" dirty="0" smtClean="0"/>
          </a:p>
          <a:p>
            <a:r>
              <a:rPr lang="en-US" sz="2000" dirty="0" smtClean="0"/>
              <a:t>It’s not easy to answer this question, but you can help the interviewee like this:</a:t>
            </a:r>
          </a:p>
          <a:p>
            <a:endParaRPr lang="en-US" sz="2000" dirty="0" smtClean="0"/>
          </a:p>
          <a:p>
            <a:r>
              <a:rPr lang="en-US" sz="2000" dirty="0" smtClean="0"/>
              <a:t>“</a:t>
            </a:r>
            <a:r>
              <a:rPr lang="en-US" sz="2000" i="1" dirty="0" smtClean="0"/>
              <a:t>If you had </a:t>
            </a:r>
            <a:r>
              <a:rPr lang="en-US" sz="2000" i="1" u="sng" dirty="0" smtClean="0"/>
              <a:t>bought at the market</a:t>
            </a:r>
            <a:r>
              <a:rPr lang="en-US" sz="2000" dirty="0" smtClean="0"/>
              <a:t> </a:t>
            </a:r>
            <a:r>
              <a:rPr lang="en-US" sz="2000" i="1" dirty="0" smtClean="0"/>
              <a:t>all the (ANIMALS) that your household consumed during the past 2 months, how much would you </a:t>
            </a:r>
            <a:r>
              <a:rPr lang="en-US" sz="2000" i="1" smtClean="0"/>
              <a:t>have paid</a:t>
            </a:r>
            <a:r>
              <a:rPr lang="en-US" sz="2000" i="1" dirty="0" smtClean="0"/>
              <a:t>?</a:t>
            </a:r>
            <a:r>
              <a:rPr lang="en-US" sz="2000" dirty="0" smtClean="0"/>
              <a:t>”</a:t>
            </a:r>
          </a:p>
          <a:p>
            <a:endParaRPr lang="en-US" sz="2000" dirty="0" smtClean="0"/>
          </a:p>
          <a:p>
            <a:r>
              <a:rPr lang="en-US" sz="2000" dirty="0" smtClean="0"/>
              <a:t>The same is valid for the questions that come up next</a:t>
            </a:r>
          </a:p>
        </p:txBody>
      </p:sp>
      <p:sp>
        <p:nvSpPr>
          <p:cNvPr id="8" name="Footer Placeholder 9"/>
          <p:cNvSpPr>
            <a:spLocks noGrp="1"/>
          </p:cNvSpPr>
          <p:nvPr>
            <p:ph type="ftr" sz="quarter" idx="11"/>
          </p:nvPr>
        </p:nvSpPr>
        <p:spPr>
          <a:xfrm>
            <a:off x="3124200" y="6356350"/>
            <a:ext cx="2895600" cy="365125"/>
          </a:xfrm>
        </p:spPr>
        <p:txBody>
          <a:bodyPr/>
          <a:lstStyle/>
          <a:p>
            <a:r>
              <a:rPr lang="en-US" noProof="1" smtClean="0"/>
              <a:t>Household Surveys - Section 8</a:t>
            </a:r>
            <a:endParaRPr lang="en-US" noProof="1"/>
          </a:p>
        </p:txBody>
      </p:sp>
      <p:sp>
        <p:nvSpPr>
          <p:cNvPr id="9" name="TextBox 8"/>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8: AGRICULTURAL ACTIVITIES</a:t>
            </a:r>
            <a:endParaRPr lang="en-US" noProof="1"/>
          </a:p>
        </p:txBody>
      </p:sp>
    </p:spTree>
    <p:extLst>
      <p:ext uri="{BB962C8B-B14F-4D97-AF65-F5344CB8AC3E}">
        <p14:creationId xmlns:p14="http://schemas.microsoft.com/office/powerpoint/2010/main" val="1712594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24</a:t>
            </a:fld>
            <a:endParaRPr lang="en-US" dirty="0"/>
          </a:p>
        </p:txBody>
      </p:sp>
      <p:pic>
        <p:nvPicPr>
          <p:cNvPr id="112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93726"/>
            <a:ext cx="8317388" cy="5249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9"/>
          <p:cNvSpPr>
            <a:spLocks noGrp="1"/>
          </p:cNvSpPr>
          <p:nvPr>
            <p:ph type="ftr" sz="quarter" idx="11"/>
          </p:nvPr>
        </p:nvSpPr>
        <p:spPr>
          <a:xfrm>
            <a:off x="3124200" y="6356350"/>
            <a:ext cx="2895600" cy="365125"/>
          </a:xfrm>
        </p:spPr>
        <p:txBody>
          <a:bodyPr/>
          <a:lstStyle/>
          <a:p>
            <a:r>
              <a:rPr lang="en-US" noProof="1" smtClean="0"/>
              <a:t>Household Surveys - Section 8</a:t>
            </a:r>
            <a:endParaRPr lang="en-US" noProof="1"/>
          </a:p>
        </p:txBody>
      </p:sp>
      <p:sp>
        <p:nvSpPr>
          <p:cNvPr id="8" name="TextBox 7"/>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8: AGRICULTURAL ACTIVITIES</a:t>
            </a:r>
            <a:endParaRPr lang="en-US" noProof="1"/>
          </a:p>
        </p:txBody>
      </p:sp>
    </p:spTree>
    <p:extLst>
      <p:ext uri="{BB962C8B-B14F-4D97-AF65-F5344CB8AC3E}">
        <p14:creationId xmlns:p14="http://schemas.microsoft.com/office/powerpoint/2010/main" val="17125944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25</a:t>
            </a:fld>
            <a:endParaRPr lang="en-US" dirty="0"/>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838200"/>
            <a:ext cx="8336197"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9"/>
          <p:cNvSpPr>
            <a:spLocks noGrp="1"/>
          </p:cNvSpPr>
          <p:nvPr>
            <p:ph type="ftr" sz="quarter" idx="11"/>
          </p:nvPr>
        </p:nvSpPr>
        <p:spPr>
          <a:xfrm>
            <a:off x="3124200" y="6356350"/>
            <a:ext cx="2895600" cy="365125"/>
          </a:xfrm>
        </p:spPr>
        <p:txBody>
          <a:bodyPr/>
          <a:lstStyle/>
          <a:p>
            <a:r>
              <a:rPr lang="en-US" noProof="1" smtClean="0"/>
              <a:t>Household Surveys - Section 8</a:t>
            </a:r>
            <a:endParaRPr lang="en-US" noProof="1"/>
          </a:p>
        </p:txBody>
      </p:sp>
      <p:sp>
        <p:nvSpPr>
          <p:cNvPr id="8" name="TextBox 7"/>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8: AGRICULTURAL ACTIVITIES</a:t>
            </a:r>
            <a:endParaRPr lang="en-US" noProof="1"/>
          </a:p>
        </p:txBody>
      </p:sp>
    </p:spTree>
    <p:extLst>
      <p:ext uri="{BB962C8B-B14F-4D97-AF65-F5344CB8AC3E}">
        <p14:creationId xmlns:p14="http://schemas.microsoft.com/office/powerpoint/2010/main" val="29652190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26</a:t>
            </a:fld>
            <a:endParaRPr lang="en-US" dirty="0"/>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762000"/>
            <a:ext cx="8088497"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9"/>
          <p:cNvSpPr>
            <a:spLocks noGrp="1"/>
          </p:cNvSpPr>
          <p:nvPr>
            <p:ph type="ftr" sz="quarter" idx="11"/>
          </p:nvPr>
        </p:nvSpPr>
        <p:spPr>
          <a:xfrm>
            <a:off x="3124200" y="6356350"/>
            <a:ext cx="2895600" cy="365125"/>
          </a:xfrm>
        </p:spPr>
        <p:txBody>
          <a:bodyPr/>
          <a:lstStyle/>
          <a:p>
            <a:r>
              <a:rPr lang="en-US" noProof="1" smtClean="0"/>
              <a:t>Household Surveys - Section 8</a:t>
            </a:r>
            <a:endParaRPr lang="en-US" noProof="1"/>
          </a:p>
        </p:txBody>
      </p:sp>
      <p:sp>
        <p:nvSpPr>
          <p:cNvPr id="8" name="TextBox 7"/>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8: AGRICULTURAL ACTIVITIES</a:t>
            </a:r>
            <a:endParaRPr lang="en-US" noProof="1"/>
          </a:p>
        </p:txBody>
      </p:sp>
    </p:spTree>
    <p:extLst>
      <p:ext uri="{BB962C8B-B14F-4D97-AF65-F5344CB8AC3E}">
        <p14:creationId xmlns:p14="http://schemas.microsoft.com/office/powerpoint/2010/main" val="29652190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27</a:t>
            </a:fld>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609600"/>
            <a:ext cx="4343400" cy="5692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9"/>
          <p:cNvSpPr>
            <a:spLocks noGrp="1"/>
          </p:cNvSpPr>
          <p:nvPr>
            <p:ph type="ftr" sz="quarter" idx="11"/>
          </p:nvPr>
        </p:nvSpPr>
        <p:spPr>
          <a:xfrm>
            <a:off x="3124200" y="6356350"/>
            <a:ext cx="2895600" cy="365125"/>
          </a:xfrm>
        </p:spPr>
        <p:txBody>
          <a:bodyPr/>
          <a:lstStyle/>
          <a:p>
            <a:r>
              <a:rPr lang="en-US" noProof="1" smtClean="0"/>
              <a:t>Household Surveys - Section 8</a:t>
            </a:r>
            <a:endParaRPr lang="en-US" noProof="1"/>
          </a:p>
        </p:txBody>
      </p:sp>
      <p:sp>
        <p:nvSpPr>
          <p:cNvPr id="8" name="TextBox 7"/>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8: AGRICULTURAL ACTIVITIES</a:t>
            </a:r>
            <a:endParaRPr lang="en-US" noProof="1"/>
          </a:p>
        </p:txBody>
      </p:sp>
    </p:spTree>
    <p:extLst>
      <p:ext uri="{BB962C8B-B14F-4D97-AF65-F5344CB8AC3E}">
        <p14:creationId xmlns:p14="http://schemas.microsoft.com/office/powerpoint/2010/main" val="29652190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28</a:t>
            </a:fld>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609600"/>
            <a:ext cx="3810000" cy="5722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9"/>
          <p:cNvSpPr>
            <a:spLocks noGrp="1"/>
          </p:cNvSpPr>
          <p:nvPr>
            <p:ph type="ftr" sz="quarter" idx="11"/>
          </p:nvPr>
        </p:nvSpPr>
        <p:spPr>
          <a:xfrm>
            <a:off x="3124200" y="6356350"/>
            <a:ext cx="2895600" cy="365125"/>
          </a:xfrm>
        </p:spPr>
        <p:txBody>
          <a:bodyPr/>
          <a:lstStyle/>
          <a:p>
            <a:r>
              <a:rPr lang="en-US" noProof="1" smtClean="0"/>
              <a:t>Household Surveys - Section 8</a:t>
            </a:r>
            <a:endParaRPr lang="en-US" noProof="1"/>
          </a:p>
        </p:txBody>
      </p:sp>
      <p:sp>
        <p:nvSpPr>
          <p:cNvPr id="8" name="TextBox 7"/>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8: AGRICULTURAL ACTIVITIES</a:t>
            </a:r>
            <a:endParaRPr lang="en-US" noProof="1"/>
          </a:p>
        </p:txBody>
      </p:sp>
    </p:spTree>
    <p:extLst>
      <p:ext uri="{BB962C8B-B14F-4D97-AF65-F5344CB8AC3E}">
        <p14:creationId xmlns:p14="http://schemas.microsoft.com/office/powerpoint/2010/main" val="29652190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75B63E6-41F7-4EE6-94FF-322BBDE8FA13}" type="slidenum">
              <a:rPr lang="en-US" smtClean="0"/>
              <a:t>29</a:t>
            </a:fld>
            <a:endParaRPr lang="en-US" dirty="0"/>
          </a:p>
        </p:txBody>
      </p:sp>
      <p:sp>
        <p:nvSpPr>
          <p:cNvPr id="6" name="TextBox 5"/>
          <p:cNvSpPr txBox="1"/>
          <p:nvPr/>
        </p:nvSpPr>
        <p:spPr>
          <a:xfrm>
            <a:off x="228600" y="2334161"/>
            <a:ext cx="8686800" cy="2554545"/>
          </a:xfrm>
          <a:prstGeom prst="rect">
            <a:avLst/>
          </a:prstGeom>
          <a:noFill/>
          <a:ln>
            <a:noFill/>
          </a:ln>
        </p:spPr>
        <p:txBody>
          <a:bodyPr wrap="square" rtlCol="0">
            <a:spAutoFit/>
          </a:bodyPr>
          <a:lstStyle/>
          <a:p>
            <a:pPr algn="ctr"/>
            <a:r>
              <a:rPr lang="en-US" sz="8000" b="1" noProof="1" smtClean="0">
                <a:solidFill>
                  <a:schemeClr val="bg1">
                    <a:lumMod val="95000"/>
                  </a:schemeClr>
                </a:solidFill>
                <a:effectLst>
                  <a:outerShdw blurRad="38100" dist="38100" dir="2700000" algn="tl">
                    <a:srgbClr val="000000">
                      <a:alpha val="43137"/>
                    </a:srgbClr>
                  </a:outerShdw>
                </a:effectLst>
                <a:latin typeface="Arial Black" pitchFamily="34" charset="0"/>
              </a:rPr>
              <a:t>END OF SECTION 8</a:t>
            </a:r>
            <a:endParaRPr lang="en-US" sz="8000" b="1" noProof="1">
              <a:solidFill>
                <a:schemeClr val="bg1">
                  <a:lumMod val="95000"/>
                </a:schemeClr>
              </a:solidFill>
              <a:effectLst>
                <a:outerShdw blurRad="38100" dist="38100" dir="2700000" algn="tl">
                  <a:srgbClr val="000000">
                    <a:alpha val="43137"/>
                  </a:srgbClr>
                </a:outerShdw>
              </a:effectLst>
              <a:latin typeface="Arial Black" pitchFamily="34" charset="0"/>
            </a:endParaRPr>
          </a:p>
        </p:txBody>
      </p:sp>
      <p:sp>
        <p:nvSpPr>
          <p:cNvPr id="7" name="Footer Placeholder 9"/>
          <p:cNvSpPr>
            <a:spLocks noGrp="1"/>
          </p:cNvSpPr>
          <p:nvPr>
            <p:ph type="ftr" sz="quarter" idx="11"/>
          </p:nvPr>
        </p:nvSpPr>
        <p:spPr>
          <a:xfrm>
            <a:off x="3124200" y="6356350"/>
            <a:ext cx="2895600" cy="365125"/>
          </a:xfrm>
        </p:spPr>
        <p:txBody>
          <a:bodyPr/>
          <a:lstStyle/>
          <a:p>
            <a:r>
              <a:rPr lang="en-US" noProof="1" smtClean="0"/>
              <a:t>Household Surveys - Section 8</a:t>
            </a:r>
            <a:endParaRPr lang="en-US" noProof="1"/>
          </a:p>
        </p:txBody>
      </p:sp>
    </p:spTree>
    <p:extLst>
      <p:ext uri="{BB962C8B-B14F-4D97-AF65-F5344CB8AC3E}">
        <p14:creationId xmlns:p14="http://schemas.microsoft.com/office/powerpoint/2010/main" val="4209139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ppt_x</p:attrName>
                                        </p:attrNameLst>
                                      </p:cBhvr>
                                      <p:tavLst>
                                        <p:tav tm="0">
                                          <p:val>
                                            <p:strVal val="#ppt_x"/>
                                          </p:val>
                                        </p:tav>
                                        <p:tav tm="100000">
                                          <p:val>
                                            <p:strVal val="#ppt_x"/>
                                          </p:val>
                                        </p:tav>
                                      </p:tavLst>
                                    </p:anim>
                                    <p:anim calcmode="lin" valueType="num">
                                      <p:cBhvr>
                                        <p:cTn id="9" dur="2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13211" y="990600"/>
            <a:ext cx="8878389" cy="4493538"/>
          </a:xfrm>
          <a:prstGeom prst="rect">
            <a:avLst/>
          </a:prstGeom>
          <a:noFill/>
          <a:ln>
            <a:solidFill>
              <a:schemeClr val="bg2">
                <a:lumMod val="90000"/>
              </a:schemeClr>
            </a:solidFill>
          </a:ln>
        </p:spPr>
        <p:txBody>
          <a:bodyPr wrap="square" rtlCol="0">
            <a:spAutoFit/>
          </a:bodyPr>
          <a:lstStyle/>
          <a:p>
            <a:r>
              <a:rPr lang="en-US" sz="2400" b="1" dirty="0" smtClean="0"/>
              <a:t>OBJECTIVES</a:t>
            </a:r>
          </a:p>
          <a:p>
            <a:pPr marL="285750" indent="-285750">
              <a:spcBef>
                <a:spcPts val="1200"/>
              </a:spcBef>
              <a:spcAft>
                <a:spcPts val="1200"/>
              </a:spcAft>
              <a:buFont typeface="Wingdings" pitchFamily="2" charset="2"/>
              <a:buChar char="ü"/>
            </a:pPr>
            <a:r>
              <a:rPr lang="en-US" sz="2400" dirty="0" smtClean="0"/>
              <a:t>Similar to section 7, this section seeks to find out details on the agricultural activities done by the members of the household in non-salaried form.</a:t>
            </a:r>
          </a:p>
          <a:p>
            <a:pPr>
              <a:spcBef>
                <a:spcPts val="1200"/>
              </a:spcBef>
              <a:spcAft>
                <a:spcPts val="1200"/>
              </a:spcAft>
            </a:pPr>
            <a:r>
              <a:rPr lang="en-US" sz="2400" b="1" dirty="0" smtClean="0"/>
              <a:t>PERSONS TO BE SURVEYED </a:t>
            </a:r>
          </a:p>
          <a:p>
            <a:pPr marL="285750" indent="-285750">
              <a:spcBef>
                <a:spcPts val="1200"/>
              </a:spcBef>
              <a:spcAft>
                <a:spcPts val="1200"/>
              </a:spcAft>
              <a:buFont typeface="Wingdings" pitchFamily="2" charset="2"/>
              <a:buChar char="ü"/>
            </a:pPr>
            <a:r>
              <a:rPr lang="en-US" sz="2400" dirty="0" smtClean="0"/>
              <a:t>This section must be answered by the most informed person for each one of the non-salaried agricultural activities done by the members of the household.</a:t>
            </a:r>
          </a:p>
          <a:p>
            <a:pPr>
              <a:spcBef>
                <a:spcPts val="1200"/>
              </a:spcBef>
              <a:spcAft>
                <a:spcPts val="1200"/>
              </a:spcAft>
            </a:pPr>
            <a:endParaRPr lang="en-US" sz="2400" dirty="0"/>
          </a:p>
        </p:txBody>
      </p:sp>
      <p:sp>
        <p:nvSpPr>
          <p:cNvPr id="10" name="Footer Placeholder 9"/>
          <p:cNvSpPr>
            <a:spLocks noGrp="1"/>
          </p:cNvSpPr>
          <p:nvPr>
            <p:ph type="ftr" sz="quarter" idx="11"/>
          </p:nvPr>
        </p:nvSpPr>
        <p:spPr/>
        <p:txBody>
          <a:bodyPr/>
          <a:lstStyle/>
          <a:p>
            <a:r>
              <a:rPr lang="en-US" dirty="0" smtClean="0"/>
              <a:t>Household Surveys - Section 8</a:t>
            </a:r>
            <a:endParaRPr lang="en-US" dirty="0"/>
          </a:p>
        </p:txBody>
      </p:sp>
      <p:sp>
        <p:nvSpPr>
          <p:cNvPr id="11" name="Slide Number Placeholder 10"/>
          <p:cNvSpPr>
            <a:spLocks noGrp="1"/>
          </p:cNvSpPr>
          <p:nvPr>
            <p:ph type="sldNum" sz="quarter" idx="12"/>
          </p:nvPr>
        </p:nvSpPr>
        <p:spPr/>
        <p:txBody>
          <a:bodyPr/>
          <a:lstStyle/>
          <a:p>
            <a:fld id="{975B63E6-41F7-4EE6-94FF-322BBDE8FA13}" type="slidenum">
              <a:rPr lang="en-US" smtClean="0"/>
              <a:t>3</a:t>
            </a:fld>
            <a:endParaRPr lang="en-US" dirty="0"/>
          </a:p>
        </p:txBody>
      </p:sp>
      <p:sp>
        <p:nvSpPr>
          <p:cNvPr id="7" name="TextBox 6"/>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dirty="0" smtClean="0"/>
              <a:t>SECTION 8: AGRICULTURAL ACTIVITIES</a:t>
            </a:r>
            <a:endParaRPr lang="en-US" dirty="0"/>
          </a:p>
        </p:txBody>
      </p:sp>
    </p:spTree>
    <p:extLst>
      <p:ext uri="{BB962C8B-B14F-4D97-AF65-F5344CB8AC3E}">
        <p14:creationId xmlns:p14="http://schemas.microsoft.com/office/powerpoint/2010/main" val="1579836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75B63E6-41F7-4EE6-94FF-322BBDE8FA13}" type="slidenum">
              <a:rPr lang="en-US" smtClean="0"/>
              <a:t>4</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321" y="609600"/>
            <a:ext cx="6285080" cy="50292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1524000"/>
            <a:ext cx="5940781" cy="448056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Footer Placeholder 9"/>
          <p:cNvSpPr>
            <a:spLocks noGrp="1"/>
          </p:cNvSpPr>
          <p:nvPr>
            <p:ph type="ftr" sz="quarter" idx="11"/>
          </p:nvPr>
        </p:nvSpPr>
        <p:spPr>
          <a:xfrm>
            <a:off x="3124200" y="6356350"/>
            <a:ext cx="2895600" cy="365125"/>
          </a:xfrm>
        </p:spPr>
        <p:txBody>
          <a:bodyPr/>
          <a:lstStyle/>
          <a:p>
            <a:r>
              <a:rPr lang="en-US" noProof="1" smtClean="0"/>
              <a:t>Household Surveys - Section 8</a:t>
            </a:r>
            <a:endParaRPr lang="en-US" noProof="1"/>
          </a:p>
        </p:txBody>
      </p:sp>
      <p:sp>
        <p:nvSpPr>
          <p:cNvPr id="9" name="TextBox 8"/>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8: AGRICULTURAL ACTIVITIES</a:t>
            </a:r>
            <a:endParaRPr lang="en-US" noProof="1"/>
          </a:p>
        </p:txBody>
      </p:sp>
    </p:spTree>
    <p:extLst>
      <p:ext uri="{BB962C8B-B14F-4D97-AF65-F5344CB8AC3E}">
        <p14:creationId xmlns:p14="http://schemas.microsoft.com/office/powerpoint/2010/main" val="3585406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500"/>
                                  </p:stCondLst>
                                  <p:childTnLst>
                                    <p:set>
                                      <p:cBhvr>
                                        <p:cTn id="6" dur="1" fill="hold">
                                          <p:stCondLst>
                                            <p:cond delay="0"/>
                                          </p:stCondLst>
                                        </p:cTn>
                                        <p:tgtEl>
                                          <p:spTgt spid="1026"/>
                                        </p:tgtEl>
                                        <p:attrNameLst>
                                          <p:attrName>style.visibility</p:attrName>
                                        </p:attrNameLst>
                                      </p:cBhvr>
                                      <p:to>
                                        <p:strVal val="visible"/>
                                      </p:to>
                                    </p:set>
                                    <p:animEffect transition="in" filter="wipe(right)">
                                      <p:cBhvr>
                                        <p:cTn id="7" dur="1000"/>
                                        <p:tgtEl>
                                          <p:spTgt spid="1026"/>
                                        </p:tgtEl>
                                      </p:cBhvr>
                                    </p:animEffect>
                                  </p:childTnLst>
                                </p:cTn>
                              </p:par>
                            </p:childTnLst>
                          </p:cTn>
                        </p:par>
                        <p:par>
                          <p:cTn id="8" fill="hold">
                            <p:stCondLst>
                              <p:cond delay="1500"/>
                            </p:stCondLst>
                            <p:childTnLst>
                              <p:par>
                                <p:cTn id="9" presetID="22" presetClass="entr" presetSubtype="2" fill="hold" nodeType="afterEffect">
                                  <p:stCondLst>
                                    <p:cond delay="500"/>
                                  </p:stCondLst>
                                  <p:childTnLst>
                                    <p:set>
                                      <p:cBhvr>
                                        <p:cTn id="10" dur="1" fill="hold">
                                          <p:stCondLst>
                                            <p:cond delay="0"/>
                                          </p:stCondLst>
                                        </p:cTn>
                                        <p:tgtEl>
                                          <p:spTgt spid="1027"/>
                                        </p:tgtEl>
                                        <p:attrNameLst>
                                          <p:attrName>style.visibility</p:attrName>
                                        </p:attrNameLst>
                                      </p:cBhvr>
                                      <p:to>
                                        <p:strVal val="visible"/>
                                      </p:to>
                                    </p:set>
                                    <p:animEffect transition="in" filter="wipe(right)">
                                      <p:cBhvr>
                                        <p:cTn id="11" dur="1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5</a:t>
            </a:fld>
            <a:endParaRPr lang="en-US" dirty="0"/>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526" y="609600"/>
            <a:ext cx="8799322" cy="3328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85800" y="3934361"/>
            <a:ext cx="7620000" cy="707886"/>
          </a:xfrm>
          <a:prstGeom prst="rect">
            <a:avLst/>
          </a:prstGeom>
          <a:solidFill>
            <a:schemeClr val="tx2">
              <a:lumMod val="20000"/>
              <a:lumOff val="80000"/>
            </a:schemeClr>
          </a:solidFill>
          <a:ln>
            <a:solidFill>
              <a:schemeClr val="bg2">
                <a:lumMod val="90000"/>
              </a:schemeClr>
            </a:solidFill>
          </a:ln>
        </p:spPr>
        <p:txBody>
          <a:bodyPr wrap="square" rtlCol="0">
            <a:spAutoFit/>
          </a:bodyPr>
          <a:lstStyle/>
          <a:p>
            <a:r>
              <a:rPr lang="en-US" sz="2000" dirty="0" smtClean="0"/>
              <a:t>Check with section 2; do not forget that despite the answer given the interviewee must at least answer questions 8.08, 8.13 and 8.14</a:t>
            </a:r>
          </a:p>
        </p:txBody>
      </p:sp>
      <p:sp>
        <p:nvSpPr>
          <p:cNvPr id="8" name="Footer Placeholder 9"/>
          <p:cNvSpPr>
            <a:spLocks noGrp="1"/>
          </p:cNvSpPr>
          <p:nvPr>
            <p:ph type="ftr" sz="quarter" idx="11"/>
          </p:nvPr>
        </p:nvSpPr>
        <p:spPr>
          <a:xfrm>
            <a:off x="3124200" y="6356350"/>
            <a:ext cx="2895600" cy="365125"/>
          </a:xfrm>
        </p:spPr>
        <p:txBody>
          <a:bodyPr/>
          <a:lstStyle/>
          <a:p>
            <a:r>
              <a:rPr lang="en-US" noProof="1" smtClean="0"/>
              <a:t>Household Surveys - Section 8</a:t>
            </a:r>
            <a:endParaRPr lang="en-US" noProof="1"/>
          </a:p>
        </p:txBody>
      </p:sp>
      <p:sp>
        <p:nvSpPr>
          <p:cNvPr id="9" name="TextBox 8"/>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8: AGRICULTURAL ACTIVITIES</a:t>
            </a:r>
            <a:endParaRPr lang="en-US" noProof="1"/>
          </a:p>
        </p:txBody>
      </p:sp>
    </p:spTree>
    <p:extLst>
      <p:ext uri="{BB962C8B-B14F-4D97-AF65-F5344CB8AC3E}">
        <p14:creationId xmlns:p14="http://schemas.microsoft.com/office/powerpoint/2010/main" val="2341595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 y="533400"/>
            <a:ext cx="5219700" cy="593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lide Number Placeholder 10"/>
          <p:cNvSpPr>
            <a:spLocks noGrp="1"/>
          </p:cNvSpPr>
          <p:nvPr>
            <p:ph type="sldNum" sz="quarter" idx="12"/>
          </p:nvPr>
        </p:nvSpPr>
        <p:spPr/>
        <p:txBody>
          <a:bodyPr/>
          <a:lstStyle/>
          <a:p>
            <a:fld id="{975B63E6-41F7-4EE6-94FF-322BBDE8FA13}" type="slidenum">
              <a:rPr lang="en-US" smtClean="0"/>
              <a:t>6</a:t>
            </a:fld>
            <a:endParaRPr lang="en-US" dirty="0"/>
          </a:p>
        </p:txBody>
      </p:sp>
      <p:sp>
        <p:nvSpPr>
          <p:cNvPr id="6" name="TextBox 5"/>
          <p:cNvSpPr txBox="1"/>
          <p:nvPr/>
        </p:nvSpPr>
        <p:spPr>
          <a:xfrm>
            <a:off x="5715000" y="762000"/>
            <a:ext cx="2667000" cy="1631216"/>
          </a:xfrm>
          <a:prstGeom prst="rect">
            <a:avLst/>
          </a:prstGeom>
          <a:solidFill>
            <a:schemeClr val="tx2">
              <a:lumMod val="20000"/>
              <a:lumOff val="80000"/>
            </a:schemeClr>
          </a:solidFill>
          <a:ln>
            <a:solidFill>
              <a:schemeClr val="bg2">
                <a:lumMod val="90000"/>
              </a:schemeClr>
            </a:solidFill>
          </a:ln>
        </p:spPr>
        <p:txBody>
          <a:bodyPr wrap="square" rtlCol="0">
            <a:spAutoFit/>
          </a:bodyPr>
          <a:lstStyle/>
          <a:p>
            <a:r>
              <a:rPr lang="en-US" sz="2000" dirty="0" smtClean="0"/>
              <a:t>In this case, there is a cultivation of land activity, then the answer to (8.01) must be 1: YES</a:t>
            </a:r>
          </a:p>
        </p:txBody>
      </p:sp>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8853" y="4349087"/>
            <a:ext cx="5020347" cy="1899313"/>
          </a:xfrm>
          <a:prstGeom prst="rect">
            <a:avLst/>
          </a:prstGeom>
          <a:noFill/>
          <a:ln w="76200">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7582169" y="4555601"/>
            <a:ext cx="356384" cy="707886"/>
          </a:xfrm>
          <a:prstGeom prst="rect">
            <a:avLst/>
          </a:prstGeom>
          <a:noFill/>
        </p:spPr>
        <p:txBody>
          <a:bodyPr wrap="square" rtlCol="0">
            <a:spAutoFit/>
          </a:bodyPr>
          <a:lstStyle/>
          <a:p>
            <a:r>
              <a:rPr lang="en-US" sz="4000" b="1" dirty="0">
                <a:solidFill>
                  <a:srgbClr val="0070C0"/>
                </a:solidFill>
              </a:rPr>
              <a:t>1</a:t>
            </a:r>
          </a:p>
        </p:txBody>
      </p:sp>
      <p:sp>
        <p:nvSpPr>
          <p:cNvPr id="13" name="Rectangle 12"/>
          <p:cNvSpPr/>
          <p:nvPr/>
        </p:nvSpPr>
        <p:spPr>
          <a:xfrm>
            <a:off x="685800" y="3581400"/>
            <a:ext cx="4714603" cy="457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800600" y="3688080"/>
            <a:ext cx="304800" cy="2743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9"/>
          <p:cNvSpPr>
            <a:spLocks noGrp="1"/>
          </p:cNvSpPr>
          <p:nvPr>
            <p:ph type="ftr" sz="quarter" idx="11"/>
          </p:nvPr>
        </p:nvSpPr>
        <p:spPr>
          <a:xfrm>
            <a:off x="3124200" y="6356350"/>
            <a:ext cx="2895600" cy="365125"/>
          </a:xfrm>
        </p:spPr>
        <p:txBody>
          <a:bodyPr/>
          <a:lstStyle/>
          <a:p>
            <a:r>
              <a:rPr lang="en-US" noProof="1" smtClean="0"/>
              <a:t>Household Surveys - Section 8</a:t>
            </a:r>
            <a:endParaRPr lang="en-US" noProof="1"/>
          </a:p>
        </p:txBody>
      </p:sp>
      <p:sp>
        <p:nvSpPr>
          <p:cNvPr id="16" name="TextBox 15"/>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8: AGRICULTURAL ACTIVITIES</a:t>
            </a:r>
            <a:endParaRPr lang="en-US" noProof="1"/>
          </a:p>
        </p:txBody>
      </p:sp>
    </p:spTree>
    <p:extLst>
      <p:ext uri="{BB962C8B-B14F-4D97-AF65-F5344CB8AC3E}">
        <p14:creationId xmlns:p14="http://schemas.microsoft.com/office/powerpoint/2010/main" val="461654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animEffect transition="in" filter="fade">
                                      <p:cBhvr>
                                        <p:cTn id="26" dur="500"/>
                                        <p:tgtEl>
                                          <p:spTgt spid="9"/>
                                        </p:tgtEl>
                                      </p:cBhvr>
                                    </p:animEffect>
                                  </p:childTnLst>
                                </p:cTn>
                              </p:par>
                            </p:childTnLst>
                          </p:cTn>
                        </p:par>
                        <p:par>
                          <p:cTn id="27" fill="hold">
                            <p:stCondLst>
                              <p:cond delay="500"/>
                            </p:stCondLst>
                            <p:childTnLst>
                              <p:par>
                                <p:cTn id="28" presetID="2" presetClass="entr" presetSubtype="2" fill="hold" grpId="0" nodeType="afterEffect">
                                  <p:stCondLst>
                                    <p:cond delay="50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fill="hold"/>
                                        <p:tgtEl>
                                          <p:spTgt spid="12"/>
                                        </p:tgtEl>
                                        <p:attrNameLst>
                                          <p:attrName>ppt_x</p:attrName>
                                        </p:attrNameLst>
                                      </p:cBhvr>
                                      <p:tavLst>
                                        <p:tav tm="0">
                                          <p:val>
                                            <p:strVal val="1+#ppt_w/2"/>
                                          </p:val>
                                        </p:tav>
                                        <p:tav tm="100000">
                                          <p:val>
                                            <p:strVal val="#ppt_x"/>
                                          </p:val>
                                        </p:tav>
                                      </p:tavLst>
                                    </p:anim>
                                    <p:anim calcmode="lin" valueType="num">
                                      <p:cBhvr additive="base">
                                        <p:cTn id="31"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7</a:t>
            </a:fld>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066800"/>
            <a:ext cx="8244114"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533400" y="3581400"/>
            <a:ext cx="8153400" cy="2862322"/>
          </a:xfrm>
          <a:prstGeom prst="rect">
            <a:avLst/>
          </a:prstGeom>
          <a:solidFill>
            <a:schemeClr val="tx2">
              <a:lumMod val="20000"/>
              <a:lumOff val="80000"/>
            </a:schemeClr>
          </a:solidFill>
          <a:ln>
            <a:solidFill>
              <a:schemeClr val="bg2">
                <a:lumMod val="90000"/>
              </a:schemeClr>
            </a:solidFill>
          </a:ln>
        </p:spPr>
        <p:txBody>
          <a:bodyPr wrap="square" rtlCol="0">
            <a:spAutoFit/>
          </a:bodyPr>
          <a:lstStyle/>
          <a:p>
            <a:pPr marL="342900" indent="-342900">
              <a:buFont typeface="Wingdings" pitchFamily="2" charset="2"/>
              <a:buChar char="ü"/>
            </a:pPr>
            <a:r>
              <a:rPr lang="en-US" sz="2000" dirty="0" smtClean="0"/>
              <a:t>If they have more than one piece of land, you must register the total surface area.</a:t>
            </a:r>
          </a:p>
          <a:p>
            <a:pPr marL="342900" indent="-342900">
              <a:buFont typeface="Wingdings" pitchFamily="2" charset="2"/>
              <a:buChar char="ü"/>
            </a:pPr>
            <a:endParaRPr lang="en-US" sz="2000" dirty="0" smtClean="0"/>
          </a:p>
          <a:p>
            <a:pPr marL="342900" indent="-342900">
              <a:buFont typeface="Wingdings" pitchFamily="2" charset="2"/>
              <a:buChar char="ü"/>
            </a:pPr>
            <a:r>
              <a:rPr lang="en-US" sz="2000" dirty="0" smtClean="0"/>
              <a:t>Remember that 1 hectare corresponds to 10,000 square meters.</a:t>
            </a:r>
          </a:p>
          <a:p>
            <a:pPr marL="342900" indent="-342900">
              <a:buFont typeface="Wingdings" pitchFamily="2" charset="2"/>
              <a:buChar char="ü"/>
            </a:pPr>
            <a:endParaRPr lang="en-US" sz="2000" dirty="0" smtClean="0"/>
          </a:p>
          <a:p>
            <a:pPr marL="342900" indent="-342900">
              <a:buFont typeface="Wingdings" pitchFamily="2" charset="2"/>
              <a:buChar char="ü"/>
            </a:pPr>
            <a:r>
              <a:rPr lang="en-US" sz="2000" dirty="0" smtClean="0"/>
              <a:t>The piece of land can belong to a member of the household or not, what is important is whether the household has exploited it during the past 12 months.</a:t>
            </a:r>
          </a:p>
          <a:p>
            <a:endParaRPr lang="en-US" sz="2000" dirty="0" smtClean="0"/>
          </a:p>
        </p:txBody>
      </p:sp>
      <p:sp>
        <p:nvSpPr>
          <p:cNvPr id="8" name="Footer Placeholder 9"/>
          <p:cNvSpPr>
            <a:spLocks noGrp="1"/>
          </p:cNvSpPr>
          <p:nvPr>
            <p:ph type="ftr" sz="quarter" idx="11"/>
          </p:nvPr>
        </p:nvSpPr>
        <p:spPr>
          <a:xfrm>
            <a:off x="3124200" y="6356350"/>
            <a:ext cx="2895600" cy="365125"/>
          </a:xfrm>
        </p:spPr>
        <p:txBody>
          <a:bodyPr/>
          <a:lstStyle/>
          <a:p>
            <a:r>
              <a:rPr lang="en-US" noProof="1" smtClean="0"/>
              <a:t>Household Surveys - Section 8</a:t>
            </a:r>
            <a:endParaRPr lang="en-US" noProof="1"/>
          </a:p>
        </p:txBody>
      </p:sp>
      <p:sp>
        <p:nvSpPr>
          <p:cNvPr id="9" name="TextBox 8"/>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8: AGRICULTURAL ACTIVITIES</a:t>
            </a:r>
            <a:endParaRPr lang="en-US" noProof="1"/>
          </a:p>
        </p:txBody>
      </p:sp>
    </p:spTree>
    <p:extLst>
      <p:ext uri="{BB962C8B-B14F-4D97-AF65-F5344CB8AC3E}">
        <p14:creationId xmlns:p14="http://schemas.microsoft.com/office/powerpoint/2010/main" val="1712594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8</a:t>
            </a:fld>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 y="795801"/>
            <a:ext cx="8321040" cy="4157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9"/>
          <p:cNvSpPr>
            <a:spLocks noGrp="1"/>
          </p:cNvSpPr>
          <p:nvPr>
            <p:ph type="ftr" sz="quarter" idx="11"/>
          </p:nvPr>
        </p:nvSpPr>
        <p:spPr>
          <a:xfrm>
            <a:off x="3124200" y="6356350"/>
            <a:ext cx="2895600" cy="365125"/>
          </a:xfrm>
        </p:spPr>
        <p:txBody>
          <a:bodyPr/>
          <a:lstStyle/>
          <a:p>
            <a:r>
              <a:rPr lang="en-US" noProof="1" smtClean="0"/>
              <a:t>Household Surveys - Section 8</a:t>
            </a:r>
            <a:endParaRPr lang="en-US" noProof="1"/>
          </a:p>
        </p:txBody>
      </p:sp>
      <p:sp>
        <p:nvSpPr>
          <p:cNvPr id="8" name="TextBox 7"/>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8: AGRICULTURAL ACTIVITIES</a:t>
            </a:r>
            <a:endParaRPr lang="en-US" noProof="1"/>
          </a:p>
        </p:txBody>
      </p:sp>
    </p:spTree>
    <p:extLst>
      <p:ext uri="{BB962C8B-B14F-4D97-AF65-F5344CB8AC3E}">
        <p14:creationId xmlns:p14="http://schemas.microsoft.com/office/powerpoint/2010/main" val="1712594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75B63E6-41F7-4EE6-94FF-322BBDE8FA13}" type="slidenum">
              <a:rPr lang="en-US" smtClean="0"/>
              <a:t>9</a:t>
            </a:fld>
            <a:endParaRPr lang="en-US" dirty="0"/>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586550"/>
            <a:ext cx="3505200" cy="573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9"/>
          <p:cNvSpPr>
            <a:spLocks noGrp="1"/>
          </p:cNvSpPr>
          <p:nvPr>
            <p:ph type="ftr" sz="quarter" idx="11"/>
          </p:nvPr>
        </p:nvSpPr>
        <p:spPr>
          <a:xfrm>
            <a:off x="3124200" y="6356350"/>
            <a:ext cx="2895600" cy="365125"/>
          </a:xfrm>
        </p:spPr>
        <p:txBody>
          <a:bodyPr/>
          <a:lstStyle/>
          <a:p>
            <a:r>
              <a:rPr lang="en-US" noProof="1" smtClean="0"/>
              <a:t>Household Surveys - Section 8</a:t>
            </a:r>
            <a:endParaRPr lang="en-US" noProof="1"/>
          </a:p>
        </p:txBody>
      </p:sp>
      <p:sp>
        <p:nvSpPr>
          <p:cNvPr id="8" name="TextBox 7"/>
          <p:cNvSpPr txBox="1"/>
          <p:nvPr/>
        </p:nvSpPr>
        <p:spPr>
          <a:xfrm>
            <a:off x="152400" y="76200"/>
            <a:ext cx="8686800" cy="369332"/>
          </a:xfrm>
          <a:prstGeom prst="rect">
            <a:avLst/>
          </a:prstGeom>
          <a:noFill/>
          <a:ln>
            <a:solidFill>
              <a:schemeClr val="bg2">
                <a:lumMod val="90000"/>
              </a:schemeClr>
            </a:solidFill>
          </a:ln>
        </p:spPr>
        <p:txBody>
          <a:bodyPr wrap="square" rtlCol="0">
            <a:spAutoFit/>
          </a:bodyPr>
          <a:lstStyle/>
          <a:p>
            <a:r>
              <a:rPr lang="en-US" noProof="1" smtClean="0"/>
              <a:t>SECTION 8: AGRICULTURAL ACTIVITIES</a:t>
            </a:r>
            <a:endParaRPr lang="en-US" noProof="1"/>
          </a:p>
        </p:txBody>
      </p:sp>
    </p:spTree>
    <p:extLst>
      <p:ext uri="{BB962C8B-B14F-4D97-AF65-F5344CB8AC3E}">
        <p14:creationId xmlns:p14="http://schemas.microsoft.com/office/powerpoint/2010/main" val="1712594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FormUrls xmlns="http://schemas.microsoft.com/sharepoint/v3/contenttype/forms/url">
  <Display>_catalogs/masterpage/ECMForms/DisclosureCorporateCT/View.aspx</Display>
  <Edit>_catalogs/masterpage/ECMForms/DisclosureCorporateCT/Edit.aspx</Edit>
</FormUrls>
</file>

<file path=customXml/item4.xml><?xml version="1.0" encoding="utf-8"?>
<p:properties xmlns:p="http://schemas.microsoft.com/office/2006/metadata/properties" xmlns:xsi="http://www.w3.org/2001/XMLSchema-instance" xmlns:pc="http://schemas.microsoft.com/office/infopath/2007/PartnerControls">
  <documentManagement>
    <IDBDocs_x0020_Number xmlns="cdc7663a-08f0-4737-9e8c-148ce897a09c">39002401</IDBDocs_x0020_Number>
    <TaxCatchAll xmlns="cdc7663a-08f0-4737-9e8c-148ce897a09c">
      <Value>35</Value>
      <Value>34</Value>
    </TaxCatchAll>
    <SISCOR_x0020_Number xmlns="cdc7663a-08f0-4737-9e8c-148ce897a09c" xsi:nil="true"/>
    <Division_x0020_or_x0020_Unit xmlns="cdc7663a-08f0-4737-9e8c-148ce897a09c">SPD/SDV</Division_x0020_or_x0020_Unit>
    <Document_x0020_Author xmlns="cdc7663a-08f0-4737-9e8c-148ce897a09c">Martinez, Sebastian Wilde</Document_x0020_Author>
    <Fiscal_x0020_Year_x0020_IDB xmlns="cdc7663a-08f0-4737-9e8c-148ce897a09c">2014</Fiscal_x0020_Year_x0020_IDB>
    <Other_x0020_Author xmlns="cdc7663a-08f0-4737-9e8c-148ce897a09c" xsi:nil="true"/>
    <Migration_x0020_Info xmlns="cdc7663a-08f0-4737-9e8c-148ce897a09c">&lt;Data&gt;&lt;APPLICATION&gt;MS POWERPOINT&lt;/APPLICATION&gt;&lt;STAGE_CODE&gt;EVAL&lt;/STAGE_CODE&gt;&lt;USER_STAGE&gt;Evaluation&lt;/USER_STAGE&gt;&lt;PD_OBJ_TYPE&gt;0&lt;/PD_OBJ_TYPE&gt;&lt;MAKERECORD&gt;N&lt;/MAKERECORD&gt;&lt;/Data&gt;</Migration_x0020_Info>
    <Document_x0020_Language_x0020_IDB xmlns="cdc7663a-08f0-4737-9e8c-148ce897a09c">English</Document_x0020_Language_x0020_IDB>
    <Identifier xmlns="cdc7663a-08f0-4737-9e8c-148ce897a09c" xsi:nil="true"/>
    <Access_x0020_to_x0020_Information_x00a0_Policy xmlns="cdc7663a-08f0-4737-9e8c-148ce897a09c">Public</Access_x0020_to_x0020_Information_x00a0_Policy>
    <ic46d7e087fd4a108fb86518ca413cc6 xmlns="cdc7663a-08f0-4737-9e8c-148ce897a09c">
      <Terms xmlns="http://schemas.microsoft.com/office/infopath/2007/PartnerControls"/>
    </ic46d7e087fd4a108fb86518ca413cc6>
    <j65ec2e3a7e44c39a1acebfd2a19200a xmlns="cdc7663a-08f0-4737-9e8c-148ce897a09c">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a6dff32e-d477-44cd-a56b-85efe9e0a56c</TermId>
        </TermInfo>
      </Terms>
    </j65ec2e3a7e44c39a1acebfd2a19200a>
    <Related_x0020_SisCor_x0020_Number xmlns="cdc7663a-08f0-4737-9e8c-148ce897a09c" xsi:nil="true"/>
    <cf0f1ca6d90e4583ad80995bcde0e58a xmlns="cdc7663a-08f0-4737-9e8c-148ce897a09c">
      <Terms xmlns="http://schemas.microsoft.com/office/infopath/2007/PartnerControls">
        <TermInfo xmlns="http://schemas.microsoft.com/office/infopath/2007/PartnerControls">
          <TermName xmlns="http://schemas.microsoft.com/office/infopath/2007/PartnerControls">IDBDocs</TermName>
          <TermId xmlns="http://schemas.microsoft.com/office/infopath/2007/PartnerControls">cca77002-e150-4b2d-ab1f-1d7a7cdcae16</TermId>
        </TermInfo>
      </Terms>
    </cf0f1ca6d90e4583ad80995bcde0e58a>
    <Abstract xmlns="cdc7663a-08f0-4737-9e8c-148ce897a09c" xsi:nil="true"/>
    <Editor1 xmlns="cdc7663a-08f0-4737-9e8c-148ce897a09c" xsi:nil="true"/>
    <Disclosure_x0020_Activity xmlns="cdc7663a-08f0-4737-9e8c-148ce897a09c">Evaluation</Disclosure_x0020_Activity>
    <Region xmlns="cdc7663a-08f0-4737-9e8c-148ce897a09c" xsi:nil="true"/>
    <Disclosed xmlns="cdc7663a-08f0-4737-9e8c-148ce897a09c">true</Disclosed>
    <_dlc_DocId xmlns="cdc7663a-08f0-4737-9e8c-148ce897a09c">EZSHARE-220527872-3053</_dlc_DocId>
    <Publication_x0020_Type xmlns="cdc7663a-08f0-4737-9e8c-148ce897a09c" xsi:nil="true"/>
    <Issue_x0020_Date xmlns="cdc7663a-08f0-4737-9e8c-148ce897a09c" xsi:nil="true"/>
    <KP_x0020_Topics xmlns="cdc7663a-08f0-4737-9e8c-148ce897a09c" xsi:nil="true"/>
    <Webtopic xmlns="cdc7663a-08f0-4737-9e8c-148ce897a09c">Generic</Webtopic>
    <Publishing_x0020_House xmlns="cdc7663a-08f0-4737-9e8c-148ce897a09c" xsi:nil="true"/>
    <_dlc_DocIdUrl xmlns="cdc7663a-08f0-4737-9e8c-148ce897a09c">
      <Url>https://idbg.sharepoint.com/teams/ez-SPD/_layouts/15/DocIdRedir.aspx?ID=EZSHARE-220527872-3053</Url>
      <Description>EZSHARE-220527872-3053</Description>
    </_dlc_DocIdUrl>
  </documentManagement>
</p:properties>
</file>

<file path=customXml/item5.xml><?xml version="1.0" encoding="utf-8"?>
<?mso-contentType ?>
<SharedContentType xmlns="Microsoft.SharePoint.Taxonomy.ContentTypeSync" SourceId="ae61f9b1-e23d-4f49-b3d7-56b991556c4b" ContentTypeId="0x01010066B06E59AB175241BBFB297522263BEB" PreviousValue="false"/>
</file>

<file path=customXml/item6.xml><?xml version="1.0" encoding="utf-8"?>
<ct:contentTypeSchema xmlns:ct="http://schemas.microsoft.com/office/2006/metadata/contentType" xmlns:ma="http://schemas.microsoft.com/office/2006/metadata/properties/metaAttributes" ct:_="" ma:_="" ma:contentTypeName="ez-Disclosure Corporate" ma:contentTypeID="0x01010066B06E59AB175241BBFB297522263BEB002B11A066E4C7C745BA3B55825AECA582" ma:contentTypeVersion="17" ma:contentTypeDescription="A content type to manage public (corporate) IDB documents" ma:contentTypeScope="" ma:versionID="5b0c39f7eaa9c3ada88b1cb57222d224">
  <xsd:schema xmlns:xsd="http://www.w3.org/2001/XMLSchema" xmlns:xs="http://www.w3.org/2001/XMLSchema" xmlns:p="http://schemas.microsoft.com/office/2006/metadata/properties" xmlns:ns2="cdc7663a-08f0-4737-9e8c-148ce897a09c" targetNamespace="http://schemas.microsoft.com/office/2006/metadata/properties" ma:root="true" ma:fieldsID="fc9f0ab1656137bca279a2d1e6281749" ns2:_="">
    <xsd:import namespace="cdc7663a-08f0-4737-9e8c-148ce897a09c"/>
    <xsd:element name="properties">
      <xsd:complexType>
        <xsd:sequence>
          <xsd:element name="documentManagement">
            <xsd:complexType>
              <xsd:all>
                <xsd:element ref="ns2:_dlc_DocId" minOccurs="0"/>
                <xsd:element ref="ns2:_dlc_DocIdUrl" minOccurs="0"/>
                <xsd:element ref="ns2:_dlc_DocIdPersistId" minOccurs="0"/>
                <xsd:element ref="ns2:cf0f1ca6d90e4583ad80995bcde0e58a" minOccurs="0"/>
                <xsd:element ref="ns2:TaxCatchAll" minOccurs="0"/>
                <xsd:element ref="ns2:TaxCatchAllLabel" minOccurs="0"/>
                <xsd:element ref="ns2:Access_x0020_to_x0020_Information_x00a0_Policy"/>
                <xsd:element ref="ns2:j65ec2e3a7e44c39a1acebfd2a19200a" minOccurs="0"/>
                <xsd:element ref="ns2:Webtopic" minOccurs="0"/>
                <xsd:element ref="ns2:Disclosure_x0020_Activity"/>
                <xsd:element ref="ns2:Document_x0020_Language_x0020_IDB"/>
                <xsd:element ref="ns2:Division_x0020_or_x0020_Unit" minOccurs="0"/>
                <xsd:element ref="ns2:Document_x0020_Author" minOccurs="0"/>
                <xsd:element ref="ns2:Other_x0020_Author" minOccurs="0"/>
                <xsd:element ref="ns2:ic46d7e087fd4a108fb86518ca413cc6" minOccurs="0"/>
                <xsd:element ref="ns2:Identifier" minOccurs="0"/>
                <xsd:element ref="ns2:IDBDocs_x0020_Number" minOccurs="0"/>
                <xsd:element ref="ns2:Migration_x0020_Info" minOccurs="0"/>
                <xsd:element ref="ns2:Abstract" minOccurs="0"/>
                <xsd:element ref="ns2:Editor1" minOccurs="0"/>
                <xsd:element ref="ns2:Issue_x0020_Date" minOccurs="0"/>
                <xsd:element ref="ns2:Publishing_x0020_House" minOccurs="0"/>
                <xsd:element ref="ns2:KP_x0020_Topics" minOccurs="0"/>
                <xsd:element ref="ns2:Region" minOccurs="0"/>
                <xsd:element ref="ns2:Publication_x0020_Type" minOccurs="0"/>
                <xsd:element ref="ns2:SISCOR_x0020_Number" minOccurs="0"/>
                <xsd:element ref="ns2:Fiscal_x0020_Year_x0020_IDB" minOccurs="0"/>
                <xsd:element ref="ns2:Disclosed" minOccurs="0"/>
                <xsd:element ref="ns2:Related_x0020_SisCor_x0020_Numb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c7663a-08f0-4737-9e8c-148ce897a09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cf0f1ca6d90e4583ad80995bcde0e58a" ma:index="11" ma:taxonomy="true" ma:internalName="cf0f1ca6d90e4583ad80995bcde0e58a" ma:taxonomyFieldName="Function_x0020_Corporate_x0020_IDB" ma:displayName="Function Corporate IDB" ma:readOnly="false" ma:default="-1;#IDBDocs|cca77002-e150-4b2d-ab1f-1d7a7cdcae16" ma:fieldId="{cf0f1ca6-d90e-4583-ad80-995bcde0e58a}" ma:sspId="ae61f9b1-e23d-4f49-b3d7-56b991556c4b" ma:termSetId="87c2acd2-4473-4e75-9749-843c35148602" ma:anchorId="00000000-0000-0000-0000-000000000000" ma:open="false" ma:isKeyword="false">
      <xsd:complexType>
        <xsd:sequence>
          <xsd:element ref="pc:Terms" minOccurs="0" maxOccurs="1"/>
        </xsd:sequence>
      </xsd:complexType>
    </xsd:element>
    <xsd:element name="TaxCatchAll" ma:index="12" nillable="true" ma:displayName="Taxonomy Catch All Column" ma:description="" ma:hidden="true" ma:list="{46339a2c-a759-43f5-a320-9e18a41b2355}" ma:internalName="TaxCatchAll" ma:showField="CatchAllData" ma:web="291fbbc9-8cfb-4b1c-8eee-0b1842b90317">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description="" ma:hidden="true" ma:list="{46339a2c-a759-43f5-a320-9e18a41b2355}" ma:internalName="TaxCatchAllLabel" ma:readOnly="true" ma:showField="CatchAllDataLabel" ma:web="291fbbc9-8cfb-4b1c-8eee-0b1842b90317">
      <xsd:complexType>
        <xsd:complexContent>
          <xsd:extension base="dms:MultiChoiceLookup">
            <xsd:sequence>
              <xsd:element name="Value" type="dms:Lookup" maxOccurs="unbounded" minOccurs="0" nillable="true"/>
            </xsd:sequence>
          </xsd:extension>
        </xsd:complexContent>
      </xsd:complexType>
    </xsd:element>
    <xsd:element name="Access_x0020_to_x0020_Information_x00a0_Policy" ma:index="15" ma:displayName="Access to Information Policy" ma:default="Confidential" ma:format="Dropdown" ma:internalName="Access_x0020_to_x0020_Information_x00A0_Policy">
      <xsd:simpleType>
        <xsd:restriction base="dms:Choice">
          <xsd:enumeration value="Confidential"/>
          <xsd:enumeration value="Disclosed Over Time - 5 years"/>
          <xsd:enumeration value="Disclosed Over Time - 10 years"/>
          <xsd:enumeration value="Disclosed Over Time - 20 years"/>
          <xsd:enumeration value="Public"/>
          <xsd:enumeration value="Public - Simultaneous Disclosure"/>
        </xsd:restriction>
      </xsd:simpleType>
    </xsd:element>
    <xsd:element name="j65ec2e3a7e44c39a1acebfd2a19200a" ma:index="16" ma:taxonomy="true" ma:internalName="j65ec2e3a7e44c39a1acebfd2a19200a" ma:taxonomyFieldName="Series_x0020_Corporate_x0020_IDB" ma:displayName="Series Corporate IDB" ma:readOnly="false" ma:default="-1;#Unclassified|a6dff32e-d477-44cd-a56b-85efe9e0a56c" ma:fieldId="{365ec2e3-a7e4-4c39-a1ac-ebfd2a19200a}" ma:sspId="ae61f9b1-e23d-4f49-b3d7-56b991556c4b" ma:termSetId="309dd783-e737-4304-818f-f24bd2ff36bb" ma:anchorId="00000000-0000-0000-0000-000000000000" ma:open="false" ma:isKeyword="false">
      <xsd:complexType>
        <xsd:sequence>
          <xsd:element ref="pc:Terms" minOccurs="0" maxOccurs="1"/>
        </xsd:sequence>
      </xsd:complexType>
    </xsd:element>
    <xsd:element name="Webtopic" ma:index="18" nillable="true" ma:displayName="Webtopic" ma:internalName="Webtopic">
      <xsd:simpleType>
        <xsd:restriction base="dms:Text">
          <xsd:maxLength value="255"/>
        </xsd:restriction>
      </xsd:simpleType>
    </xsd:element>
    <xsd:element name="Disclosure_x0020_Activity" ma:index="19" ma:displayName="Disclosure Activity" ma:internalName="Disclosure_x0020_Activity" ma:readOnly="false">
      <xsd:simpleType>
        <xsd:restriction base="dms:Text">
          <xsd:maxLength value="255"/>
        </xsd:restriction>
      </xsd:simpleType>
    </xsd:element>
    <xsd:element name="Document_x0020_Language_x0020_IDB" ma:index="20" ma:displayName="Document Language IDB" ma:format="Dropdown" ma:internalName="Document_x0020_Language_x0020_IDB" ma:readOnly="false">
      <xsd:simpleType>
        <xsd:restriction base="dms:Choice">
          <xsd:enumeration value="English"/>
          <xsd:enumeration value="French"/>
          <xsd:enumeration value="Italian"/>
          <xsd:enumeration value="Japanese"/>
          <xsd:enumeration value="Korean"/>
          <xsd:enumeration value="Other"/>
          <xsd:enumeration value="Portuguese"/>
          <xsd:enumeration value="Spanish"/>
        </xsd:restriction>
      </xsd:simpleType>
    </xsd:element>
    <xsd:element name="Division_x0020_or_x0020_Unit" ma:index="21" nillable="true" ma:displayName="Division or Unit" ma:internalName="Division_x0020_or_x0020_Unit">
      <xsd:simpleType>
        <xsd:restriction base="dms:Text">
          <xsd:maxLength value="255"/>
        </xsd:restriction>
      </xsd:simpleType>
    </xsd:element>
    <xsd:element name="Document_x0020_Author" ma:index="22" nillable="true" ma:displayName="Document Author" ma:internalName="Document_x0020_Author">
      <xsd:simpleType>
        <xsd:restriction base="dms:Text">
          <xsd:maxLength value="255"/>
        </xsd:restriction>
      </xsd:simpleType>
    </xsd:element>
    <xsd:element name="Other_x0020_Author" ma:index="23" nillable="true" ma:displayName="Other Author" ma:internalName="Other_x0020_Author">
      <xsd:simpleType>
        <xsd:restriction base="dms:Text">
          <xsd:maxLength value="255"/>
        </xsd:restriction>
      </xsd:simpleType>
    </xsd:element>
    <xsd:element name="ic46d7e087fd4a108fb86518ca413cc6" ma:index="24" nillable="true" ma:taxonomy="true" ma:internalName="ic46d7e087fd4a108fb86518ca413cc6" ma:taxonomyFieldName="Country" ma:displayName="Country" ma:default="" ma:fieldId="{2c46d7e0-87fd-4a10-8fb8-6518ca413cc6}" ma:taxonomyMulti="true" ma:sspId="ae61f9b1-e23d-4f49-b3d7-56b991556c4b" ma:termSetId="e1cf2cf4-6e0f-476b-b38c-a4927f870e86" ma:anchorId="00000000-0000-0000-0000-000000000000" ma:open="false" ma:isKeyword="false">
      <xsd:complexType>
        <xsd:sequence>
          <xsd:element ref="pc:Terms" minOccurs="0" maxOccurs="1"/>
        </xsd:sequence>
      </xsd:complexType>
    </xsd:element>
    <xsd:element name="Identifier" ma:index="26" nillable="true" ma:displayName="Identifier" ma:internalName="Identifier">
      <xsd:simpleType>
        <xsd:restriction base="dms:Text">
          <xsd:maxLength value="255"/>
        </xsd:restriction>
      </xsd:simpleType>
    </xsd:element>
    <xsd:element name="IDBDocs_x0020_Number" ma:index="27" nillable="true" ma:displayName="IDBDocs Number" ma:internalName="IDBDocs_x0020_Number" ma:readOnly="false">
      <xsd:simpleType>
        <xsd:restriction base="dms:Text">
          <xsd:maxLength value="255"/>
        </xsd:restriction>
      </xsd:simpleType>
    </xsd:element>
    <xsd:element name="Migration_x0020_Info" ma:index="28" nillable="true" ma:displayName="Migration Info" ma:internalName="Migration_x0020_Info" ma:readOnly="false">
      <xsd:simpleType>
        <xsd:restriction base="dms:Note"/>
      </xsd:simpleType>
    </xsd:element>
    <xsd:element name="Abstract" ma:index="29" nillable="true" ma:displayName="Abstract" ma:internalName="Abstract">
      <xsd:simpleType>
        <xsd:restriction base="dms:Note"/>
      </xsd:simpleType>
    </xsd:element>
    <xsd:element name="Editor1" ma:index="30" nillable="true" ma:displayName="Editor" ma:internalName="Editor1">
      <xsd:simpleType>
        <xsd:restriction base="dms:Text">
          <xsd:maxLength value="255"/>
        </xsd:restriction>
      </xsd:simpleType>
    </xsd:element>
    <xsd:element name="Issue_x0020_Date" ma:index="31" nillable="true" ma:displayName="Issue Date" ma:format="DateOnly" ma:internalName="Issue_x0020_Date">
      <xsd:simpleType>
        <xsd:restriction base="dms:DateTime"/>
      </xsd:simpleType>
    </xsd:element>
    <xsd:element name="Publishing_x0020_House" ma:index="32" nillable="true" ma:displayName="Publishing House" ma:internalName="Publishing_x0020_House">
      <xsd:simpleType>
        <xsd:restriction base="dms:Text">
          <xsd:maxLength value="255"/>
        </xsd:restriction>
      </xsd:simpleType>
    </xsd:element>
    <xsd:element name="KP_x0020_Topics" ma:index="33" nillable="true" ma:displayName="KP Topics" ma:internalName="KP_x0020_Topics">
      <xsd:simpleType>
        <xsd:restriction base="dms:Text">
          <xsd:maxLength value="255"/>
        </xsd:restriction>
      </xsd:simpleType>
    </xsd:element>
    <xsd:element name="Region" ma:index="34" nillable="true" ma:displayName="Region" ma:internalName="Region">
      <xsd:simpleType>
        <xsd:restriction base="dms:Text">
          <xsd:maxLength value="255"/>
        </xsd:restriction>
      </xsd:simpleType>
    </xsd:element>
    <xsd:element name="Publication_x0020_Type" ma:index="35" nillable="true" ma:displayName="Publication Type" ma:internalName="Publication_x0020_Type">
      <xsd:simpleType>
        <xsd:restriction base="dms:Text">
          <xsd:maxLength value="255"/>
        </xsd:restriction>
      </xsd:simpleType>
    </xsd:element>
    <xsd:element name="SISCOR_x0020_Number" ma:index="36" nillable="true" ma:displayName="SISCOR Number" ma:internalName="SISCOR_x0020_Number" ma:readOnly="false">
      <xsd:simpleType>
        <xsd:restriction base="dms:Text">
          <xsd:maxLength value="255"/>
        </xsd:restriction>
      </xsd:simpleType>
    </xsd:element>
    <xsd:element name="Fiscal_x0020_Year_x0020_IDB" ma:index="37" nillable="true" ma:displayName="Fiscal Year IDB" ma:internalName="Fiscal_x0020_Year_x0020_IDB" ma:readOnly="false">
      <xsd:simpleType>
        <xsd:restriction base="dms:Text">
          <xsd:maxLength value="255"/>
        </xsd:restriction>
      </xsd:simpleType>
    </xsd:element>
    <xsd:element name="Disclosed" ma:index="38" nillable="true" ma:displayName="Disclosed" ma:default="0" ma:internalName="Disclosed">
      <xsd:simpleType>
        <xsd:restriction base="dms:Boolean"/>
      </xsd:simpleType>
    </xsd:element>
    <xsd:element name="Related_x0020_SisCor_x0020_Number" ma:index="39" nillable="true" ma:displayName="Related SisCor Number" ma:internalName="Related_x0020_SisCor_x0020_Numbe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E21A31A-BE7A-4FCE-ABCC-BDE98A76F820}"/>
</file>

<file path=customXml/itemProps2.xml><?xml version="1.0" encoding="utf-8"?>
<ds:datastoreItem xmlns:ds="http://schemas.openxmlformats.org/officeDocument/2006/customXml" ds:itemID="{99A3354F-5E31-401E-AB53-F812F6136F2B}"/>
</file>

<file path=customXml/itemProps3.xml><?xml version="1.0" encoding="utf-8"?>
<ds:datastoreItem xmlns:ds="http://schemas.openxmlformats.org/officeDocument/2006/customXml" ds:itemID="{68DFEBAC-B33A-4ECD-A960-482B2CCF4EF5}"/>
</file>

<file path=customXml/itemProps4.xml><?xml version="1.0" encoding="utf-8"?>
<ds:datastoreItem xmlns:ds="http://schemas.openxmlformats.org/officeDocument/2006/customXml" ds:itemID="{6F8BAB50-5502-41A1-AA83-EFE998A589E4}"/>
</file>

<file path=customXml/itemProps5.xml><?xml version="1.0" encoding="utf-8"?>
<ds:datastoreItem xmlns:ds="http://schemas.openxmlformats.org/officeDocument/2006/customXml" ds:itemID="{84BC8E62-F1F5-4646-9FEE-D2927E0FE66C}"/>
</file>

<file path=customXml/itemProps6.xml><?xml version="1.0" encoding="utf-8"?>
<ds:datastoreItem xmlns:ds="http://schemas.openxmlformats.org/officeDocument/2006/customXml" ds:itemID="{94FDE58F-AEE1-4215-9388-4B1C7B97CDB9}"/>
</file>

<file path=docProps/app.xml><?xml version="1.0" encoding="utf-8"?>
<Properties xmlns="http://schemas.openxmlformats.org/officeDocument/2006/extended-properties" xmlns:vt="http://schemas.openxmlformats.org/officeDocument/2006/docPropsVTypes">
  <TotalTime>418</TotalTime>
  <Words>792</Words>
  <Application>Microsoft Office PowerPoint</Application>
  <PresentationFormat>On-screen Show (4:3)</PresentationFormat>
  <Paragraphs>187</Paragraphs>
  <Slides>29</Slides>
  <Notes>28</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PeI_hogar_capacit_s08_Ing</dc:title>
  <dc:creator>Beatriz Godoy</dc:creator>
  <cp:lastModifiedBy>IADB</cp:lastModifiedBy>
  <cp:revision>101</cp:revision>
  <dcterms:created xsi:type="dcterms:W3CDTF">2012-08-07T19:26:31Z</dcterms:created>
  <dcterms:modified xsi:type="dcterms:W3CDTF">2015-04-07T01:42:56Z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0x01010066B06E59AB175241BBFB297522263BEB002B11A066E4C7C745BA3B55825AECA582</vt:lpwstr>
  </property>
  <property fmtid="{D5CDD505-2E9C-101B-9397-08002B2CF9AE}" pid="3" name="TaxKeyword">
    <vt:lpwstr/>
  </property>
  <property fmtid="{D5CDD505-2E9C-101B-9397-08002B2CF9AE}" pid="4" name="Series Corporate IDB">
    <vt:lpwstr>35;#Unclassified|a6dff32e-d477-44cd-a56b-85efe9e0a56c</vt:lpwstr>
  </property>
  <property fmtid="{D5CDD505-2E9C-101B-9397-08002B2CF9AE}" pid="5" name="Function Corporate IDB">
    <vt:lpwstr>34;#IDBDocs|cca77002-e150-4b2d-ab1f-1d7a7cdcae16</vt:lpwstr>
  </property>
  <property fmtid="{D5CDD505-2E9C-101B-9397-08002B2CF9AE}" pid="6" name="TaxKeywordTaxHTField">
    <vt:lpwstr/>
  </property>
  <property fmtid="{D5CDD505-2E9C-101B-9397-08002B2CF9AE}" pid="7" name="Country">
    <vt:lpwstr/>
  </property>
  <property fmtid="{D5CDD505-2E9C-101B-9397-08002B2CF9AE}" pid="10" name="Order">
    <vt:r8>305300</vt:r8>
  </property>
  <property fmtid="{D5CDD505-2E9C-101B-9397-08002B2CF9AE}" pid="11" name="URL">
    <vt:lpwstr/>
  </property>
  <property fmtid="{D5CDD505-2E9C-101B-9397-08002B2CF9AE}" pid="12" name="ATI Undisclose Document Workflow">
    <vt:lpwstr/>
  </property>
  <property fmtid="{D5CDD505-2E9C-101B-9397-08002B2CF9AE}" pid="13" name="Record Number">
    <vt:lpwstr/>
  </property>
  <property fmtid="{D5CDD505-2E9C-101B-9397-08002B2CF9AE}" pid="14" name="ATI Disclose Document Workflow v5">
    <vt:lpwstr/>
  </property>
  <property fmtid="{D5CDD505-2E9C-101B-9397-08002B2CF9AE}" pid="15" name="ATI Disclose Document Workflow v6">
    <vt:lpwstr/>
  </property>
  <property fmtid="{D5CDD505-2E9C-101B-9397-08002B2CF9AE}" pid="16" name="_dlc_DocIdItemGuid">
    <vt:lpwstr>52afb3ac-349e-4a6c-a0da-b38c26ca82f9</vt:lpwstr>
  </property>
</Properties>
</file>