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3" r:id="rId2"/>
    <p:sldId id="256" r:id="rId3"/>
    <p:sldId id="260" r:id="rId4"/>
    <p:sldId id="257" r:id="rId5"/>
    <p:sldId id="258" r:id="rId6"/>
    <p:sldId id="271" r:id="rId7"/>
    <p:sldId id="272" r:id="rId8"/>
    <p:sldId id="27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Relationship Id="rId30" Type="http://schemas.openxmlformats.org/officeDocument/2006/relationships/customXml" Target="../customXml/item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430B-8246-4E3E-9343-4585EE5032D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D92CC-3917-4594-BC07-EBB60DEAB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2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4FB3-92F0-40B3-9139-F0E1F55CCF0B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5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E545-2880-48C1-83BC-379380F84D7E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5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E192-F84D-41B0-A75C-7A3117303371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3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7D8F-D1C7-43B0-A70B-8DE665E6CC9C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3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620-C423-4302-AFB9-0DC1E077579F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FA6-9183-4EE4-861A-5FB43FF334EE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6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FD0D-13C7-44B2-8DEC-09FD65795189}" type="datetime1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657D-D818-467C-97D2-675989C83A59}" type="datetime1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9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01A-0272-4F9E-8511-897E6F7D1135}" type="datetime1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9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4B0-E6A3-4832-A5C5-61D2E5346E2A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B87E-A484-4C95-A7CC-1030EB71BE62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9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E2BC4-E241-4704-900B-921EA094BCEB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9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6307.667B938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-nc-nd/3.0/igo/legalcod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075" name="Picture 3" descr="cid:image001.png@01D06307.667B938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2276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131888" y="2743200"/>
            <a:ext cx="6869112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MX" altLang="en-US" sz="1200">
                <a:latin typeface="Arial" charset="0"/>
                <a:ea typeface="Times New Roman" pitchFamily="18" charset="0"/>
              </a:rPr>
              <a:t>Copyright © 2015 Banco Interamericano de Desarrollo. Esta obra está bajo una licencia Creative Commons IGO 3.0 </a:t>
            </a:r>
            <a:r>
              <a:rPr lang="es-MX" altLang="en-US" sz="1200" b="1">
                <a:latin typeface="Arial" charset="0"/>
                <a:ea typeface="Times New Roman" pitchFamily="18" charset="0"/>
              </a:rPr>
              <a:t> 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Reconocimiento-No Comercial-Sin Obra Derivada (CC-IGO BY-NC-ND 3.0 IGO) (</a:t>
            </a:r>
            <a:r>
              <a:rPr lang="es-MX" altLang="en-US" sz="1200">
                <a:solidFill>
                  <a:srgbClr val="1170CF"/>
                </a:solidFill>
                <a:latin typeface="Arial" charset="0"/>
                <a:ea typeface="Times New Roman" pitchFamily="18" charset="0"/>
                <a:hlinkClick r:id="rId4"/>
              </a:rPr>
              <a:t>http://creativecommons.org/licenses/by-nc-nd/3.0/igo/legalcode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)</a:t>
            </a:r>
            <a:r>
              <a:rPr lang="es-MX" altLang="en-US" sz="1200">
                <a:solidFill>
                  <a:srgbClr val="414141"/>
                </a:solidFill>
                <a:latin typeface="Arial" charset="0"/>
                <a:ea typeface="Times New Roman" pitchFamily="18" charset="0"/>
              </a:rPr>
              <a:t> 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y puede ser reproducida para cualquier uso no-comercial otorgando crédito al BID.  No se permiten obras derivadas. </a:t>
            </a:r>
          </a:p>
          <a:p>
            <a:pPr algn="just"/>
            <a:endParaRPr lang="en-US" altLang="en-US" sz="1200">
              <a:latin typeface="Arial" charset="0"/>
              <a:ea typeface="Times New Roman" pitchFamily="18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ea typeface="Times New Roman" pitchFamily="18" charset="0"/>
              </a:rPr>
              <a:t>Cualquier disputa relacionada con el uso de las obras del BID que no pueda resolverse amistosamente se someterá a arbitraje de conformidad con las reglas de la CNUDMI. El uso del nombre del BID para cualquier fin que no sea para la atribución y el uso del logotipo del BID, estará sujeta a un acuerdo de licencia por separado y no está autorizado como parte de esta licencia CC-IGO. 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Notar que el enlace URL incluye términos y condicionales adicionales de esta licencia.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Las opiniones expresadas en esta publicación son de los autores y no necesariamente reflejan el punto de vista del Banco Interamericano de Desarrollo, de su Directorio Ejecutivo ni de los países que representa.</a:t>
            </a:r>
            <a:endParaRPr lang="es-MX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180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SECCIÓN </a:t>
            </a:r>
            <a:r>
              <a:rPr lang="es-ES" dirty="0" smtClean="0"/>
              <a:t>4: SALUD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799"/>
            <a:ext cx="2209800" cy="47275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91543" y="807184"/>
            <a:ext cx="4452257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000" dirty="0"/>
              <a:t>La pregunta 4.03 indaga por alguna discapacidad, esto se refiere a alguna discapacidad física, como sordera, perdida de la visión, amputación de algún miembro que impida una vida normal, o una diferente capacidad mental.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49368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SECCIÓN </a:t>
            </a:r>
            <a:r>
              <a:rPr lang="es-ES" dirty="0" smtClean="0"/>
              <a:t>4: SALUD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928" y="533400"/>
            <a:ext cx="590687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533400"/>
            <a:ext cx="2819400" cy="53245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(4.04)</a:t>
            </a:r>
          </a:p>
          <a:p>
            <a:r>
              <a:rPr lang="es-ES" sz="2000" u="sng" dirty="0" smtClean="0"/>
              <a:t>Enfermedad Crónica</a:t>
            </a:r>
            <a:r>
              <a:rPr lang="es-ES" sz="2000" dirty="0" smtClean="0"/>
              <a:t>:</a:t>
            </a:r>
          </a:p>
          <a:p>
            <a:r>
              <a:rPr lang="es-ES" sz="2000" dirty="0" smtClean="0"/>
              <a:t>Insista </a:t>
            </a:r>
            <a:r>
              <a:rPr lang="es-ES" sz="2000" dirty="0"/>
              <a:t>que se refiere a enfermedades que hacen que </a:t>
            </a:r>
            <a:r>
              <a:rPr lang="es-ES" sz="2000" dirty="0" smtClean="0"/>
              <a:t>esté </a:t>
            </a:r>
            <a:r>
              <a:rPr lang="es-ES" sz="2000" dirty="0"/>
              <a:t>tomando medicamentos regularmente o con malestares recurrentes, como diabetes, alguna enfermedad cardiaca, etc... </a:t>
            </a:r>
            <a:endParaRPr lang="es-ES" sz="2000" dirty="0" smtClean="0"/>
          </a:p>
          <a:p>
            <a:r>
              <a:rPr lang="es-ES" sz="2000" dirty="0" smtClean="0"/>
              <a:t>Señale </a:t>
            </a:r>
            <a:r>
              <a:rPr lang="es-ES" sz="2000" dirty="0"/>
              <a:t>el </a:t>
            </a:r>
            <a:r>
              <a:rPr lang="es-ES" sz="2000" dirty="0" smtClean="0"/>
              <a:t>entrevistado que </a:t>
            </a:r>
            <a:r>
              <a:rPr lang="es-ES" sz="2000" dirty="0"/>
              <a:t>debe </a:t>
            </a:r>
            <a:r>
              <a:rPr lang="es-ES" sz="2000" dirty="0" smtClean="0"/>
              <a:t>mencionar una enfermedad crónica </a:t>
            </a:r>
            <a:r>
              <a:rPr lang="es-ES" sz="2000" b="1" dirty="0" smtClean="0"/>
              <a:t>aunque no haya </a:t>
            </a:r>
            <a:r>
              <a:rPr lang="es-ES" sz="2000" b="1" dirty="0"/>
              <a:t>sido diagnosticada</a:t>
            </a:r>
            <a:r>
              <a:rPr lang="es-ES" sz="2000" dirty="0"/>
              <a:t> por un profesional de la </a:t>
            </a:r>
            <a:r>
              <a:rPr lang="es-ES" sz="2000" dirty="0" smtClean="0"/>
              <a:t>salud.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49368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SECCIÓN </a:t>
            </a:r>
            <a:r>
              <a:rPr lang="es-ES" dirty="0" smtClean="0"/>
              <a:t>4: SALUD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9600"/>
            <a:ext cx="5867400" cy="5375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533400"/>
            <a:ext cx="2819400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(4.06)</a:t>
            </a:r>
          </a:p>
          <a:p>
            <a:r>
              <a:rPr lang="es-ES" sz="2000" u="sng" dirty="0" smtClean="0"/>
              <a:t>NOTA</a:t>
            </a:r>
            <a:r>
              <a:rPr lang="es-ES" sz="2000" dirty="0" smtClean="0"/>
              <a:t>:</a:t>
            </a:r>
          </a:p>
          <a:p>
            <a:r>
              <a:rPr lang="es-ES" sz="2000" dirty="0" smtClean="0"/>
              <a:t>La </a:t>
            </a:r>
            <a:r>
              <a:rPr lang="es-ES" sz="2000" dirty="0"/>
              <a:t>pregunta </a:t>
            </a:r>
            <a:r>
              <a:rPr lang="es-ES" sz="2000" dirty="0" smtClean="0"/>
              <a:t>incluye </a:t>
            </a:r>
            <a:r>
              <a:rPr lang="es-ES" sz="2000" dirty="0"/>
              <a:t>también los problemas de salud que hayan surgido por algún accidente sufrido por las personas durante el período de referencia</a:t>
            </a:r>
          </a:p>
        </p:txBody>
      </p:sp>
    </p:spTree>
    <p:extLst>
      <p:ext uri="{BB962C8B-B14F-4D97-AF65-F5344CB8AC3E}">
        <p14:creationId xmlns:p14="http://schemas.microsoft.com/office/powerpoint/2010/main" val="149368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SECCIÓN </a:t>
            </a:r>
            <a:r>
              <a:rPr lang="es-ES" dirty="0" smtClean="0"/>
              <a:t>4: SALUD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04" y="533401"/>
            <a:ext cx="5653996" cy="44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304800"/>
            <a:ext cx="3048000" cy="62478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(4.08)</a:t>
            </a:r>
          </a:p>
          <a:p>
            <a:r>
              <a:rPr lang="es-ES" sz="2000" dirty="0" smtClean="0"/>
              <a:t>Cuando </a:t>
            </a:r>
            <a:r>
              <a:rPr lang="es-ES" sz="2000" dirty="0"/>
              <a:t>se habla de profesionales, debe entenderse que se trata de médicos, enfermeras, obstétricas, y otras profesionales del área de la salud. </a:t>
            </a:r>
            <a:endParaRPr lang="es-ES" sz="2000" dirty="0" smtClean="0"/>
          </a:p>
          <a:p>
            <a:r>
              <a:rPr lang="es-ES" sz="2000" dirty="0" smtClean="0"/>
              <a:t>También </a:t>
            </a:r>
            <a:r>
              <a:rPr lang="es-ES" sz="2000" dirty="0"/>
              <a:t>las personas pueden haber recurrido a personas que ejercen la medicina tradicional, como curanderos, componedores, etc... </a:t>
            </a:r>
            <a:endParaRPr lang="es-ES" sz="2000" dirty="0" smtClean="0"/>
          </a:p>
          <a:p>
            <a:r>
              <a:rPr lang="es-ES" sz="2000" dirty="0" smtClean="0"/>
              <a:t>Así</a:t>
            </a:r>
            <a:r>
              <a:rPr lang="es-ES" sz="2000" dirty="0"/>
              <a:t>, si la persona ha requerido una atención por la enfermedad o sintomatología que le aflige, debe registrar </a:t>
            </a:r>
            <a:r>
              <a:rPr lang="es-ES" sz="2000" dirty="0" smtClean="0"/>
              <a:t>1 (SI) esta </a:t>
            </a:r>
            <a:r>
              <a:rPr lang="es-ES" sz="2000" dirty="0"/>
              <a:t>pregunta.</a:t>
            </a:r>
          </a:p>
        </p:txBody>
      </p:sp>
    </p:spTree>
    <p:extLst>
      <p:ext uri="{BB962C8B-B14F-4D97-AF65-F5344CB8AC3E}">
        <p14:creationId xmlns:p14="http://schemas.microsoft.com/office/powerpoint/2010/main" val="149368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SECCIÓN </a:t>
            </a:r>
            <a:r>
              <a:rPr lang="es-ES" dirty="0" smtClean="0"/>
              <a:t>4: SALUD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109" y="604282"/>
            <a:ext cx="5023387" cy="495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533400"/>
            <a:ext cx="3352800" cy="40934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(4.11)</a:t>
            </a:r>
          </a:p>
          <a:p>
            <a:r>
              <a:rPr lang="es-ES_tradnl" sz="2000" dirty="0" smtClean="0"/>
              <a:t>Note </a:t>
            </a:r>
            <a:r>
              <a:rPr lang="es-ES_tradnl" sz="2000" dirty="0"/>
              <a:t>que esta </a:t>
            </a:r>
            <a:r>
              <a:rPr lang="es-ES_tradnl" sz="2000" dirty="0" smtClean="0"/>
              <a:t>pregunta la responden: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000" dirty="0" smtClean="0"/>
              <a:t>los </a:t>
            </a:r>
            <a:r>
              <a:rPr lang="es-ES_tradnl" sz="2000" dirty="0"/>
              <a:t>que consultaron por la dolencia mencionada en 4.07 </a:t>
            </a:r>
            <a:endParaRPr lang="es-ES_tradnl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sz="2000" dirty="0" smtClean="0"/>
              <a:t>los </a:t>
            </a:r>
            <a:r>
              <a:rPr lang="es-ES_tradnl" sz="2000" dirty="0"/>
              <a:t>que no consultaron por ese problema de salud, pero que visitaron un centro de salud durante los últimos 30 días, por alguna razón</a:t>
            </a:r>
            <a:r>
              <a:rPr lang="es-ES_tradnl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368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SECCIÓN </a:t>
            </a:r>
            <a:r>
              <a:rPr lang="es-ES" dirty="0" smtClean="0"/>
              <a:t>4: SALUD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699" y="609600"/>
            <a:ext cx="4643301" cy="5634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6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SECCIÓN </a:t>
            </a:r>
            <a:r>
              <a:rPr lang="es-ES" dirty="0" smtClean="0"/>
              <a:t>4: SALUD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599"/>
            <a:ext cx="8382000" cy="5847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828800"/>
            <a:ext cx="868680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(4.13) </a:t>
            </a:r>
            <a:endParaRPr lang="es-ES" dirty="0"/>
          </a:p>
          <a:p>
            <a:r>
              <a:rPr lang="es-ES_tradnl" dirty="0" smtClean="0"/>
              <a:t>Aclare al entrevistado que se quiere conocer el gasto de la persona sobre la que est</a:t>
            </a:r>
            <a:r>
              <a:rPr lang="es-ES_tradnl" dirty="0"/>
              <a:t>á</a:t>
            </a:r>
            <a:r>
              <a:rPr lang="es-ES_tradnl" dirty="0" smtClean="0"/>
              <a:t> preguntando y no los gastos en salud </a:t>
            </a:r>
            <a:r>
              <a:rPr lang="es-ES_tradnl" u="sng" dirty="0" smtClean="0"/>
              <a:t>de otros miembros</a:t>
            </a:r>
            <a:r>
              <a:rPr lang="es-ES_tradnl" dirty="0" smtClean="0"/>
              <a:t> del hogar.</a:t>
            </a:r>
          </a:p>
          <a:p>
            <a:r>
              <a:rPr lang="es-ES_tradnl" dirty="0" smtClean="0"/>
              <a:t>Cada miembro del hogar tiene su propia línea para anotar los gastos.</a:t>
            </a:r>
          </a:p>
          <a:p>
            <a:r>
              <a:rPr lang="es-ES_tradnl" dirty="0" smtClean="0"/>
              <a:t>Transporte: Aclarare </a:t>
            </a:r>
            <a:r>
              <a:rPr lang="es-ES_tradnl" dirty="0"/>
              <a:t>que es el gasto total, incluyendo acompañantes si es que los hubo</a:t>
            </a:r>
            <a:r>
              <a:rPr lang="es-ES_tradnl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8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SECCIÓN </a:t>
            </a:r>
            <a:r>
              <a:rPr lang="es-ES" dirty="0" smtClean="0"/>
              <a:t>4: SALUD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703" y="553994"/>
            <a:ext cx="6019800" cy="569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633948"/>
            <a:ext cx="2438400" cy="3785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(4.15)</a:t>
            </a:r>
          </a:p>
          <a:p>
            <a:r>
              <a:rPr lang="es-ES_tradnl" sz="2000" dirty="0" smtClean="0"/>
              <a:t>Podría suceder que </a:t>
            </a:r>
            <a:r>
              <a:rPr lang="es-ES_tradnl" sz="2000" dirty="0"/>
              <a:t>la persona haya utilizado más de un medio de transporte para llegar al </a:t>
            </a:r>
            <a:r>
              <a:rPr lang="es-ES_tradnl" sz="2000" dirty="0" smtClean="0"/>
              <a:t>establecimiento de </a:t>
            </a:r>
            <a:r>
              <a:rPr lang="es-ES_tradnl" sz="2000" dirty="0"/>
              <a:t>salud, si ese es el caso anote el medio de transporte en el cuál la persona paso más tiempo.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368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334161"/>
            <a:ext cx="86868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FIN SECCIÓN 4</a:t>
            </a:r>
            <a:endParaRPr lang="en-US" sz="8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5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2461736"/>
            <a:ext cx="8686800" cy="83099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SECCIÓN 4 </a:t>
            </a:r>
          </a:p>
          <a:p>
            <a:r>
              <a:rPr lang="es-ES" sz="2400" dirty="0" smtClean="0"/>
              <a:t>SALUD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76200"/>
            <a:ext cx="86868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Encuesta de hogares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038600"/>
            <a:ext cx="8610600" cy="64633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LAS PERSONAS DE 15 AÑOS Y MÁS RESPONDEN POR SÍ MISMAS. LA MADRE/PADRE O CUIDADOR/A RESPONDE POR LOS MENORES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3429000"/>
            <a:ext cx="8686800" cy="40011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Aplicable a todos los miembros del hogar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20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7789" y="990600"/>
            <a:ext cx="8610600" cy="418576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OBJETIVOS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" sz="2400" dirty="0"/>
              <a:t>Esta sección tiene por objetivo indagar por los problemas de salud que han tenido los integrantes del hogar en los últimos 30 días y dónde buscaron atención</a:t>
            </a:r>
            <a:r>
              <a:rPr lang="es-ES" sz="2400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 sz="2400" b="1" dirty="0" smtClean="0"/>
              <a:t>PERSONAS </a:t>
            </a:r>
            <a:r>
              <a:rPr lang="es-ES" sz="2400" b="1" dirty="0"/>
              <a:t>A ENCUESTAR </a:t>
            </a:r>
            <a:endParaRPr lang="es-ES" sz="2400" b="1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" sz="2400" dirty="0" smtClean="0"/>
              <a:t>En </a:t>
            </a:r>
            <a:r>
              <a:rPr lang="es-ES" sz="2400" dirty="0"/>
              <a:t>esta sección todas las personas de 15 años o más responden por si mismas. Las respuestas en relación a los menores deben se aportadas por el jefe de hogar, madre o cuidador principal del menor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SECCIÓN </a:t>
            </a:r>
            <a:r>
              <a:rPr lang="es-ES" dirty="0" smtClean="0"/>
              <a:t>4: SALUD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7807588" cy="521208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97" y="1066800"/>
            <a:ext cx="7095903" cy="50292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76400"/>
            <a:ext cx="6187244" cy="466344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SECCIÓN </a:t>
            </a:r>
            <a:r>
              <a:rPr lang="es-ES" dirty="0" smtClean="0"/>
              <a:t>4: SALUD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0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SECCIÓN </a:t>
            </a:r>
            <a:r>
              <a:rPr lang="es-ES" dirty="0" smtClean="0"/>
              <a:t>4: SALUD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9742" y="1447800"/>
            <a:ext cx="8719457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Esta es una sección individual, o sea que se aplica a los miembros del hogar. </a:t>
            </a:r>
          </a:p>
          <a:p>
            <a:pPr algn="ctr"/>
            <a:endParaRPr lang="es-ES" sz="2800" dirty="0"/>
          </a:p>
          <a:p>
            <a:pPr algn="ctr"/>
            <a:r>
              <a:rPr lang="es-ES" sz="2800" dirty="0" smtClean="0"/>
              <a:t>Tenga mucho cuidado en respetar los Códigos de Identificación de los miembros del hogar</a:t>
            </a:r>
          </a:p>
          <a:p>
            <a:pPr algn="ctr"/>
            <a:endParaRPr lang="es-E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19742" y="4267200"/>
            <a:ext cx="8686800" cy="10772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solidFill>
                  <a:schemeClr val="bg1"/>
                </a:solidFill>
              </a:rPr>
              <a:t>Capacitador:</a:t>
            </a:r>
          </a:p>
          <a:p>
            <a:endParaRPr lang="es-ES_tradnl" sz="1600" b="1" dirty="0">
              <a:solidFill>
                <a:schemeClr val="bg1"/>
              </a:solidFill>
            </a:endParaRPr>
          </a:p>
          <a:p>
            <a:r>
              <a:rPr lang="es-ES_tradnl" sz="1600" b="1" dirty="0" smtClean="0">
                <a:solidFill>
                  <a:schemeClr val="bg1"/>
                </a:solidFill>
              </a:rPr>
              <a:t>Muestre el ejemplo de la diapositiva siguiente</a:t>
            </a: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2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104775"/>
            <a:ext cx="408622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427672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9742" y="304800"/>
            <a:ext cx="8719457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Antes de comenzar, abra la pestaña:</a:t>
            </a:r>
            <a:endParaRPr lang="es-ES" sz="28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276725" y="4572000"/>
            <a:ext cx="47625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67200" y="4876800"/>
            <a:ext cx="47625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67200" y="5181600"/>
            <a:ext cx="47625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67200" y="5562600"/>
            <a:ext cx="47625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06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104775"/>
            <a:ext cx="408622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427672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9742" y="304800"/>
            <a:ext cx="4452257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Usted pregunta:</a:t>
            </a:r>
          </a:p>
          <a:p>
            <a:r>
              <a:rPr lang="es-ES" sz="2000" dirty="0" smtClean="0"/>
              <a:t>(4.01) «</a:t>
            </a:r>
            <a:r>
              <a:rPr lang="es-ES" sz="2000" i="1" dirty="0" smtClean="0"/>
              <a:t>Don Andrés, </a:t>
            </a:r>
            <a:r>
              <a:rPr lang="es-ES" sz="2000" i="1" dirty="0"/>
              <a:t>está usted registrado/afiliado/tiene cobertura en alguno de los siguientes seguros de salud </a:t>
            </a:r>
            <a:r>
              <a:rPr lang="es-ES" sz="2000" i="1" dirty="0" smtClean="0"/>
              <a:t>…</a:t>
            </a:r>
            <a:r>
              <a:rPr lang="es-ES" sz="2000" dirty="0" smtClean="0"/>
              <a:t>»  LEA LAS ALTERNATIVAS</a:t>
            </a:r>
            <a:endParaRPr lang="es-E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" y="2178784"/>
            <a:ext cx="445225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Andrés Sánchez:</a:t>
            </a:r>
          </a:p>
          <a:p>
            <a:r>
              <a:rPr lang="es-ES" sz="2000" dirty="0" smtClean="0"/>
              <a:t>«</a:t>
            </a:r>
            <a:r>
              <a:rPr lang="es-ES" sz="2000" i="1" dirty="0" smtClean="0"/>
              <a:t>No, en ninguno</a:t>
            </a:r>
            <a:r>
              <a:rPr lang="es-ES" sz="2000" dirty="0" smtClean="0"/>
              <a:t>»</a:t>
            </a:r>
          </a:p>
          <a:p>
            <a:endParaRPr lang="es-E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908242" y="50247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6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76911" y="4759404"/>
            <a:ext cx="6238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X</a:t>
            </a:r>
            <a:endParaRPr lang="en-US" sz="6600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33400" y="4572000"/>
            <a:ext cx="47625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31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6 L 0.00191 -0.0884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442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3.33333E-6 L 0.42396 3.33333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2" grpId="0"/>
      <p:bldP spid="2" grpId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SECCIÓN </a:t>
            </a:r>
            <a:r>
              <a:rPr lang="es-ES" dirty="0" smtClean="0"/>
              <a:t>4: SALUD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376" y="762000"/>
            <a:ext cx="5334424" cy="53155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9560" y="3722526"/>
            <a:ext cx="8610600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Una de las dificultades que pueden existir en esta unidad es conocer el estado de tenencia de la vivienda, que puede ese especialmente complejo en situaciones de herencias, o bien en que la vivienda ha sido instalada sobre terrenos ocupados informalmente.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Frente  </a:t>
            </a:r>
            <a:r>
              <a:rPr lang="es-ES" dirty="0"/>
              <a:t>a este tipo de situaciones vea cual de las alternativas de respuesta corresponde mejor con la situación expuesta y explique las particularidades en las observaciones o en una nota en la misma página del cuestionario.</a:t>
            </a:r>
          </a:p>
        </p:txBody>
      </p:sp>
    </p:spTree>
    <p:extLst>
      <p:ext uri="{BB962C8B-B14F-4D97-AF65-F5344CB8AC3E}">
        <p14:creationId xmlns:p14="http://schemas.microsoft.com/office/powerpoint/2010/main" val="272369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SECCIÓN </a:t>
            </a:r>
            <a:r>
              <a:rPr lang="es-ES" dirty="0" smtClean="0"/>
              <a:t>4: SALUD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5105400" cy="54086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750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z-Disclosure Corporate" ma:contentTypeID="0x01010066B06E59AB175241BBFB297522263BEB002B11A066E4C7C745BA3B55825AECA582" ma:contentTypeVersion="17" ma:contentTypeDescription="A content type to manage public (corporate) IDB documents" ma:contentTypeScope="" ma:versionID="5b0c39f7eaa9c3ada88b1cb57222d224">
  <xsd:schema xmlns:xsd="http://www.w3.org/2001/XMLSchema" xmlns:xs="http://www.w3.org/2001/XMLSchema" xmlns:p="http://schemas.microsoft.com/office/2006/metadata/properties" xmlns:ns2="cdc7663a-08f0-4737-9e8c-148ce897a09c" targetNamespace="http://schemas.microsoft.com/office/2006/metadata/properties" ma:root="true" ma:fieldsID="fc9f0ab1656137bca279a2d1e6281749" ns2:_="">
    <xsd:import namespace="cdc7663a-08f0-4737-9e8c-148ce897a09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cf0f1ca6d90e4583ad80995bcde0e58a" minOccurs="0"/>
                <xsd:element ref="ns2:TaxCatchAll" minOccurs="0"/>
                <xsd:element ref="ns2:TaxCatchAllLabel" minOccurs="0"/>
                <xsd:element ref="ns2:Access_x0020_to_x0020_Information_x00a0_Policy"/>
                <xsd:element ref="ns2:j65ec2e3a7e44c39a1acebfd2a19200a" minOccurs="0"/>
                <xsd:element ref="ns2:Webtopic" minOccurs="0"/>
                <xsd:element ref="ns2:Disclosure_x0020_Activity"/>
                <xsd:element ref="ns2:Document_x0020_Language_x0020_IDB"/>
                <xsd:element ref="ns2:Division_x0020_or_x0020_Unit" minOccurs="0"/>
                <xsd:element ref="ns2:Document_x0020_Author" minOccurs="0"/>
                <xsd:element ref="ns2:Other_x0020_Author" minOccurs="0"/>
                <xsd:element ref="ns2:ic46d7e087fd4a108fb86518ca413cc6" minOccurs="0"/>
                <xsd:element ref="ns2:Identifier" minOccurs="0"/>
                <xsd:element ref="ns2:IDBDocs_x0020_Number" minOccurs="0"/>
                <xsd:element ref="ns2:Migration_x0020_Info" minOccurs="0"/>
                <xsd:element ref="ns2:Abstract" minOccurs="0"/>
                <xsd:element ref="ns2:Editor1" minOccurs="0"/>
                <xsd:element ref="ns2:Issue_x0020_Date" minOccurs="0"/>
                <xsd:element ref="ns2:Publishing_x0020_House" minOccurs="0"/>
                <xsd:element ref="ns2:KP_x0020_Topics" minOccurs="0"/>
                <xsd:element ref="ns2:Region" minOccurs="0"/>
                <xsd:element ref="ns2:Publication_x0020_Type" minOccurs="0"/>
                <xsd:element ref="ns2:SISCOR_x0020_Number" minOccurs="0"/>
                <xsd:element ref="ns2:Fiscal_x0020_Year_x0020_IDB" minOccurs="0"/>
                <xsd:element ref="ns2:Disclosed" minOccurs="0"/>
                <xsd:element ref="ns2:Related_x0020_SisCor_x0020_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f0f1ca6d90e4583ad80995bcde0e58a" ma:index="11" ma:taxonomy="true" ma:internalName="cf0f1ca6d90e4583ad80995bcde0e58a" ma:taxonomyFieldName="Function_x0020_Corporate_x0020_IDB" ma:displayName="Function Corporate IDB" ma:readOnly="false" ma:default="-1;#IDBDocs|cca77002-e150-4b2d-ab1f-1d7a7cdcae16" ma:fieldId="{cf0f1ca6-d90e-4583-ad80-995bcde0e58a}" ma:sspId="ae61f9b1-e23d-4f49-b3d7-56b991556c4b" ma:termSetId="87c2acd2-4473-4e75-9749-843c351486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46339a2c-a759-43f5-a320-9e18a41b2355}" ma:internalName="TaxCatchAll" ma:showField="CatchAllData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46339a2c-a759-43f5-a320-9e18a41b2355}" ma:internalName="TaxCatchAllLabel" ma:readOnly="true" ma:showField="CatchAllDataLabel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cess_x0020_to_x0020_Information_x00a0_Policy" ma:index="15" ma:displayName="Access to Information Policy" ma:default="Confidential" ma:format="Dropdown" ma:internalName="Access_x0020_to_x0020_Information_x00A0_Policy">
      <xsd:simpleType>
        <xsd:restriction base="dms:Choice">
          <xsd:enumeration value="Confidential"/>
          <xsd:enumeration value="Disclosed Over Time - 5 years"/>
          <xsd:enumeration value="Disclosed Over Time - 10 years"/>
          <xsd:enumeration value="Disclosed Over Time - 20 years"/>
          <xsd:enumeration value="Public"/>
          <xsd:enumeration value="Public - Simultaneous Disclosure"/>
        </xsd:restriction>
      </xsd:simpleType>
    </xsd:element>
    <xsd:element name="j65ec2e3a7e44c39a1acebfd2a19200a" ma:index="16" ma:taxonomy="true" ma:internalName="j65ec2e3a7e44c39a1acebfd2a19200a" ma:taxonomyFieldName="Series_x0020_Corporate_x0020_IDB" ma:displayName="Series Corporate IDB" ma:readOnly="false" ma:default="-1;#Unclassified|a6dff32e-d477-44cd-a56b-85efe9e0a56c" ma:fieldId="{365ec2e3-a7e4-4c39-a1ac-ebfd2a19200a}" ma:sspId="ae61f9b1-e23d-4f49-b3d7-56b991556c4b" ma:termSetId="309dd783-e737-4304-818f-f24bd2ff36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ebtopic" ma:index="18" nillable="true" ma:displayName="Webtopic" ma:internalName="Webtopic">
      <xsd:simpleType>
        <xsd:restriction base="dms:Text">
          <xsd:maxLength value="255"/>
        </xsd:restriction>
      </xsd:simpleType>
    </xsd:element>
    <xsd:element name="Disclosure_x0020_Activity" ma:index="19" ma:displayName="Disclosure Activity" ma:internalName="Disclosure_x0020_Activity" ma:readOnly="false">
      <xsd:simpleType>
        <xsd:restriction base="dms:Text">
          <xsd:maxLength value="255"/>
        </xsd:restriction>
      </xsd:simpleType>
    </xsd:element>
    <xsd:element name="Document_x0020_Language_x0020_IDB" ma:index="20" ma:displayName="Document Language IDB" ma:format="Dropdown" ma:internalName="Document_x0020_Language_x0020_IDB" ma:readOnly="false">
      <xsd:simpleType>
        <xsd:restriction base="dms:Choice">
          <xsd:enumeration value="English"/>
          <xsd:enumeration value="French"/>
          <xsd:enumeration value="Italian"/>
          <xsd:enumeration value="Japanese"/>
          <xsd:enumeration value="Korean"/>
          <xsd:enumeration value="Other"/>
          <xsd:enumeration value="Portuguese"/>
          <xsd:enumeration value="Spanish"/>
        </xsd:restriction>
      </xsd:simpleType>
    </xsd:element>
    <xsd:element name="Division_x0020_or_x0020_Unit" ma:index="21" nillable="true" ma:displayName="Division or Unit" ma:internalName="Division_x0020_or_x0020_Unit">
      <xsd:simpleType>
        <xsd:restriction base="dms:Text">
          <xsd:maxLength value="255"/>
        </xsd:restriction>
      </xsd:simpleType>
    </xsd:element>
    <xsd:element name="Document_x0020_Author" ma:index="22" nillable="true" ma:displayName="Document Author" ma:internalName="Document_x0020_Author">
      <xsd:simpleType>
        <xsd:restriction base="dms:Text">
          <xsd:maxLength value="255"/>
        </xsd:restriction>
      </xsd:simpleType>
    </xsd:element>
    <xsd:element name="Other_x0020_Author" ma:index="23" nillable="true" ma:displayName="Other Author" ma:internalName="Other_x0020_Author">
      <xsd:simpleType>
        <xsd:restriction base="dms:Text">
          <xsd:maxLength value="255"/>
        </xsd:restriction>
      </xsd:simpleType>
    </xsd:element>
    <xsd:element name="ic46d7e087fd4a108fb86518ca413cc6" ma:index="24" nillable="true" ma:taxonomy="true" ma:internalName="ic46d7e087fd4a108fb86518ca413cc6" ma:taxonomyFieldName="Country" ma:displayName="Country" ma:default="" ma:fieldId="{2c46d7e0-87fd-4a10-8fb8-6518ca413cc6}" ma:taxonomyMulti="true" ma:sspId="ae61f9b1-e23d-4f49-b3d7-56b991556c4b" ma:termSetId="e1cf2cf4-6e0f-476b-b38c-a4927f870e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dentifier" ma:index="26" nillable="true" ma:displayName="Identifier" ma:internalName="Identifier">
      <xsd:simpleType>
        <xsd:restriction base="dms:Text">
          <xsd:maxLength value="255"/>
        </xsd:restriction>
      </xsd:simpleType>
    </xsd:element>
    <xsd:element name="IDBDocs_x0020_Number" ma:index="27" nillable="true" ma:displayName="IDBDocs Number" ma:internalName="IDBDocs_x0020_Number" ma:readOnly="false">
      <xsd:simpleType>
        <xsd:restriction base="dms:Text">
          <xsd:maxLength value="255"/>
        </xsd:restriction>
      </xsd:simpleType>
    </xsd:element>
    <xsd:element name="Migration_x0020_Info" ma:index="28" nillable="true" ma:displayName="Migration Info" ma:internalName="Migration_x0020_Info" ma:readOnly="false">
      <xsd:simpleType>
        <xsd:restriction base="dms:Note"/>
      </xsd:simpleType>
    </xsd:element>
    <xsd:element name="Abstract" ma:index="29" nillable="true" ma:displayName="Abstract" ma:internalName="Abstract">
      <xsd:simpleType>
        <xsd:restriction base="dms:Note"/>
      </xsd:simpleType>
    </xsd:element>
    <xsd:element name="Editor1" ma:index="30" nillable="true" ma:displayName="Editor" ma:internalName="Editor1">
      <xsd:simpleType>
        <xsd:restriction base="dms:Text">
          <xsd:maxLength value="255"/>
        </xsd:restriction>
      </xsd:simpleType>
    </xsd:element>
    <xsd:element name="Issue_x0020_Date" ma:index="31" nillable="true" ma:displayName="Issue Date" ma:format="DateOnly" ma:internalName="Issue_x0020_Date">
      <xsd:simpleType>
        <xsd:restriction base="dms:DateTime"/>
      </xsd:simpleType>
    </xsd:element>
    <xsd:element name="Publishing_x0020_House" ma:index="32" nillable="true" ma:displayName="Publishing House" ma:internalName="Publishing_x0020_House">
      <xsd:simpleType>
        <xsd:restriction base="dms:Text">
          <xsd:maxLength value="255"/>
        </xsd:restriction>
      </xsd:simpleType>
    </xsd:element>
    <xsd:element name="KP_x0020_Topics" ma:index="33" nillable="true" ma:displayName="KP Topics" ma:internalName="KP_x0020_Topics">
      <xsd:simpleType>
        <xsd:restriction base="dms:Text">
          <xsd:maxLength value="255"/>
        </xsd:restriction>
      </xsd:simpleType>
    </xsd:element>
    <xsd:element name="Region" ma:index="34" nillable="true" ma:displayName="Region" ma:internalName="Region">
      <xsd:simpleType>
        <xsd:restriction base="dms:Text">
          <xsd:maxLength value="255"/>
        </xsd:restriction>
      </xsd:simpleType>
    </xsd:element>
    <xsd:element name="Publication_x0020_Type" ma:index="35" nillable="true" ma:displayName="Publication Type" ma:internalName="Publication_x0020_Type">
      <xsd:simpleType>
        <xsd:restriction base="dms:Text">
          <xsd:maxLength value="255"/>
        </xsd:restriction>
      </xsd:simpleType>
    </xsd:element>
    <xsd:element name="SISCOR_x0020_Number" ma:index="36" nillable="true" ma:displayName="SISCOR Number" ma:internalName="SISCOR_x0020_Number" ma:readOnly="false">
      <xsd:simpleType>
        <xsd:restriction base="dms:Text">
          <xsd:maxLength value="255"/>
        </xsd:restriction>
      </xsd:simpleType>
    </xsd:element>
    <xsd:element name="Fiscal_x0020_Year_x0020_IDB" ma:index="37" nillable="true" ma:displayName="Fiscal Year IDB" ma:internalName="Fiscal_x0020_Year_x0020_IDB" ma:readOnly="false">
      <xsd:simpleType>
        <xsd:restriction base="dms:Text">
          <xsd:maxLength value="255"/>
        </xsd:restriction>
      </xsd:simpleType>
    </xsd:element>
    <xsd:element name="Disclosed" ma:index="38" nillable="true" ma:displayName="Disclosed" ma:default="0" ma:internalName="Disclosed">
      <xsd:simpleType>
        <xsd:restriction base="dms:Boolean"/>
      </xsd:simpleType>
    </xsd:element>
    <xsd:element name="Related_x0020_SisCor_x0020_Number" ma:index="39" nillable="true" ma:displayName="Related SisCor Number" ma:internalName="Related_x0020_SisCor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ae61f9b1-e23d-4f49-b3d7-56b991556c4b" ContentTypeId="0x01010066B06E59AB175241BBFB297522263BEB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DBDocs_x0020_Number xmlns="cdc7663a-08f0-4737-9e8c-148ce897a09c">39002389</IDBDocs_x0020_Number>
    <TaxCatchAll xmlns="cdc7663a-08f0-4737-9e8c-148ce897a09c">
      <Value>35</Value>
      <Value>34</Value>
    </TaxCatchAll>
    <SISCOR_x0020_Number xmlns="cdc7663a-08f0-4737-9e8c-148ce897a09c" xsi:nil="true"/>
    <Division_x0020_or_x0020_Unit xmlns="cdc7663a-08f0-4737-9e8c-148ce897a09c">SPD/SDV</Division_x0020_or_x0020_Unit>
    <Document_x0020_Author xmlns="cdc7663a-08f0-4737-9e8c-148ce897a09c">Martinez, Sebastian Wilde</Document_x0020_Author>
    <Fiscal_x0020_Year_x0020_IDB xmlns="cdc7663a-08f0-4737-9e8c-148ce897a09c">2014</Fiscal_x0020_Year_x0020_IDB>
    <Other_x0020_Author xmlns="cdc7663a-08f0-4737-9e8c-148ce897a09c" xsi:nil="true"/>
    <Migration_x0020_Info xmlns="cdc7663a-08f0-4737-9e8c-148ce897a09c">&lt;Data&gt;&lt;APPLICATION&gt;MS POWERPOINT&lt;/APPLICATION&gt;&lt;STAGE_CODE&gt;EVAL&lt;/STAGE_CODE&gt;&lt;USER_STAGE&gt;Evaluation&lt;/USER_STAGE&gt;&lt;PD_OBJ_TYPE&gt;0&lt;/PD_OBJ_TYPE&gt;&lt;MAKERECORD&gt;N&lt;/MAKERECORD&gt;&lt;/Data&gt;</Migration_x0020_Info>
    <Document_x0020_Language_x0020_IDB xmlns="cdc7663a-08f0-4737-9e8c-148ce897a09c">Spanish</Document_x0020_Language_x0020_IDB>
    <Identifier xmlns="cdc7663a-08f0-4737-9e8c-148ce897a09c" xsi:nil="true"/>
    <Access_x0020_to_x0020_Information_x00a0_Policy xmlns="cdc7663a-08f0-4737-9e8c-148ce897a09c">Public</Access_x0020_to_x0020_Information_x00a0_Policy>
    <ic46d7e087fd4a108fb86518ca413cc6 xmlns="cdc7663a-08f0-4737-9e8c-148ce897a09c">
      <Terms xmlns="http://schemas.microsoft.com/office/infopath/2007/PartnerControls"/>
    </ic46d7e087fd4a108fb86518ca413cc6>
    <j65ec2e3a7e44c39a1acebfd2a19200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a6dff32e-d477-44cd-a56b-85efe9e0a56c</TermId>
        </TermInfo>
      </Terms>
    </j65ec2e3a7e44c39a1acebfd2a19200a>
    <Related_x0020_SisCor_x0020_Number xmlns="cdc7663a-08f0-4737-9e8c-148ce897a09c" xsi:nil="true"/>
    <cf0f1ca6d90e4583ad80995bcde0e58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IDBDocs</TermName>
          <TermId xmlns="http://schemas.microsoft.com/office/infopath/2007/PartnerControls">cca77002-e150-4b2d-ab1f-1d7a7cdcae16</TermId>
        </TermInfo>
      </Terms>
    </cf0f1ca6d90e4583ad80995bcde0e58a>
    <Abstract xmlns="cdc7663a-08f0-4737-9e8c-148ce897a09c" xsi:nil="true"/>
    <Editor1 xmlns="cdc7663a-08f0-4737-9e8c-148ce897a09c" xsi:nil="true"/>
    <Disclosure_x0020_Activity xmlns="cdc7663a-08f0-4737-9e8c-148ce897a09c">Evaluation</Disclosure_x0020_Activity>
    <Region xmlns="cdc7663a-08f0-4737-9e8c-148ce897a09c" xsi:nil="true"/>
    <Disclosed xmlns="cdc7663a-08f0-4737-9e8c-148ce897a09c">true</Disclosed>
    <_dlc_DocId xmlns="cdc7663a-08f0-4737-9e8c-148ce897a09c">EZSHARE-220527872-3044</_dlc_DocId>
    <Publication_x0020_Type xmlns="cdc7663a-08f0-4737-9e8c-148ce897a09c" xsi:nil="true"/>
    <Issue_x0020_Date xmlns="cdc7663a-08f0-4737-9e8c-148ce897a09c" xsi:nil="true"/>
    <KP_x0020_Topics xmlns="cdc7663a-08f0-4737-9e8c-148ce897a09c" xsi:nil="true"/>
    <Webtopic xmlns="cdc7663a-08f0-4737-9e8c-148ce897a09c">Generic</Webtopic>
    <Publishing_x0020_House xmlns="cdc7663a-08f0-4737-9e8c-148ce897a09c" xsi:nil="true"/>
    <_dlc_DocIdUrl xmlns="cdc7663a-08f0-4737-9e8c-148ce897a09c">
      <Url>https://idbg.sharepoint.com/teams/ez-SPD/_layouts/15/DocIdRedir.aspx?ID=EZSHARE-220527872-3044</Url>
      <Description>EZSHARE-220527872-3044</Description>
    </_dlc_DocIdUrl>
  </documentManagement>
</p:properties>
</file>

<file path=customXml/item6.xml><?xml version="1.0" encoding="utf-8"?>
<?mso-contentType ?>
<FormUrls xmlns="http://schemas.microsoft.com/sharepoint/v3/contenttype/forms/url">
  <Display>_catalogs/masterpage/ECMForms/DisclosureCorporateCT/View.aspx</Display>
  <Edit>_catalogs/masterpage/ECMForms/DisclosureCorporateCT/Edit.aspx</Edit>
</FormUrls>
</file>

<file path=customXml/itemProps1.xml><?xml version="1.0" encoding="utf-8"?>
<ds:datastoreItem xmlns:ds="http://schemas.openxmlformats.org/officeDocument/2006/customXml" ds:itemID="{0E2D0C15-C713-4187-8C92-186B36091715}"/>
</file>

<file path=customXml/itemProps2.xml><?xml version="1.0" encoding="utf-8"?>
<ds:datastoreItem xmlns:ds="http://schemas.openxmlformats.org/officeDocument/2006/customXml" ds:itemID="{0722FF4D-49D2-4C2F-BB43-6AEE063043B7}"/>
</file>

<file path=customXml/itemProps3.xml><?xml version="1.0" encoding="utf-8"?>
<ds:datastoreItem xmlns:ds="http://schemas.openxmlformats.org/officeDocument/2006/customXml" ds:itemID="{89EA0013-A0C3-4B08-850B-A373F619AFE6}"/>
</file>

<file path=customXml/itemProps4.xml><?xml version="1.0" encoding="utf-8"?>
<ds:datastoreItem xmlns:ds="http://schemas.openxmlformats.org/officeDocument/2006/customXml" ds:itemID="{5CEA1AD7-16DA-464B-9559-3E6AC7190D76}"/>
</file>

<file path=customXml/itemProps5.xml><?xml version="1.0" encoding="utf-8"?>
<ds:datastoreItem xmlns:ds="http://schemas.openxmlformats.org/officeDocument/2006/customXml" ds:itemID="{297B4821-8B1A-431D-9F4A-E631AA51E5BF}"/>
</file>

<file path=customXml/itemProps6.xml><?xml version="1.0" encoding="utf-8"?>
<ds:datastoreItem xmlns:ds="http://schemas.openxmlformats.org/officeDocument/2006/customXml" ds:itemID="{DD0DEC7B-95DD-4DB5-8CD0-AB286E598057}"/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828</Words>
  <Application>Microsoft Office PowerPoint</Application>
  <PresentationFormat>On-screen Show (4:3)</PresentationFormat>
  <Paragraphs>118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PeI_hogar_capacit_s04_Esp</dc:title>
  <dc:creator>Beatriz Godoy</dc:creator>
  <cp:lastModifiedBy>IADB</cp:lastModifiedBy>
  <cp:revision>94</cp:revision>
  <dcterms:created xsi:type="dcterms:W3CDTF">2012-08-07T19:26:31Z</dcterms:created>
  <dcterms:modified xsi:type="dcterms:W3CDTF">2015-04-07T01:33:03Z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0x01010066B06E59AB175241BBFB297522263BEB002B11A066E4C7C745BA3B55825AECA582</vt:lpwstr>
  </property>
  <property fmtid="{D5CDD505-2E9C-101B-9397-08002B2CF9AE}" pid="3" name="TaxKeyword">
    <vt:lpwstr/>
  </property>
  <property fmtid="{D5CDD505-2E9C-101B-9397-08002B2CF9AE}" pid="4" name="Series Corporate IDB">
    <vt:lpwstr>35;#Unclassified|a6dff32e-d477-44cd-a56b-85efe9e0a56c</vt:lpwstr>
  </property>
  <property fmtid="{D5CDD505-2E9C-101B-9397-08002B2CF9AE}" pid="5" name="Function Corporate IDB">
    <vt:lpwstr>34;#IDBDocs|cca77002-e150-4b2d-ab1f-1d7a7cdcae16</vt:lpwstr>
  </property>
  <property fmtid="{D5CDD505-2E9C-101B-9397-08002B2CF9AE}" pid="6" name="TaxKeywordTaxHTField">
    <vt:lpwstr/>
  </property>
  <property fmtid="{D5CDD505-2E9C-101B-9397-08002B2CF9AE}" pid="7" name="Country">
    <vt:lpwstr/>
  </property>
  <property fmtid="{D5CDD505-2E9C-101B-9397-08002B2CF9AE}" pid="10" name="Order">
    <vt:r8>304400</vt:r8>
  </property>
  <property fmtid="{D5CDD505-2E9C-101B-9397-08002B2CF9AE}" pid="11" name="URL">
    <vt:lpwstr/>
  </property>
  <property fmtid="{D5CDD505-2E9C-101B-9397-08002B2CF9AE}" pid="12" name="ATI Undisclose Document Workflow">
    <vt:lpwstr/>
  </property>
  <property fmtid="{D5CDD505-2E9C-101B-9397-08002B2CF9AE}" pid="13" name="Record Number">
    <vt:lpwstr/>
  </property>
  <property fmtid="{D5CDD505-2E9C-101B-9397-08002B2CF9AE}" pid="14" name="ATI Disclose Document Workflow v5">
    <vt:lpwstr/>
  </property>
  <property fmtid="{D5CDD505-2E9C-101B-9397-08002B2CF9AE}" pid="15" name="ATI Disclose Document Workflow v6">
    <vt:lpwstr/>
  </property>
  <property fmtid="{D5CDD505-2E9C-101B-9397-08002B2CF9AE}" pid="16" name="_dlc_DocIdItemGuid">
    <vt:lpwstr>f9aba717-8319-4fbd-9814-3e3a09f97ba1</vt:lpwstr>
  </property>
</Properties>
</file>