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1.xml" ContentType="application/vnd.openxmlformats-officedocument.presentationml.slide+xml"/>
  <Override PartName="/ppt/slides/slide16.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26.xml" ContentType="application/vnd.openxmlformats-officedocument.presentationml.slide+xml"/>
  <Override PartName="/ppt/slides/slide17.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2.xml" ContentType="application/vnd.openxmlformats-officedocument.presentationml.slide+xml"/>
  <Override PartName="/ppt/slides/slide19.xml" ContentType="application/vnd.openxmlformats-officedocument.presentationml.slide+xml"/>
  <Override PartName="/ppt/slides/slide23.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Masters/slideMaster1.xml" ContentType="application/vnd.openxmlformats-officedocument.presentationml.slideMaster+xml"/>
  <Override PartName="/ppt/notesSlides/notesSlide8.xml" ContentType="application/vnd.openxmlformats-officedocument.presentationml.notesSlide+xml"/>
  <Override PartName="/ppt/notesSlides/notesSlide13.xml" ContentType="application/vnd.openxmlformats-officedocument.presentationml.notes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15.xml" ContentType="application/vnd.openxmlformats-officedocument.presentationml.notesSlide+xml"/>
  <Override PartName="/ppt/slideLayouts/slideLayout9.xml" ContentType="application/vnd.openxmlformats-officedocument.presentationml.slideLayout+xml"/>
  <Override PartName="/ppt/notesSlides/notesSlide16.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11.xml" ContentType="application/vnd.openxmlformats-officedocument.presentationml.notesSlide+xml"/>
  <Override PartName="/ppt/notesSlides/notesSlide4.xml" ContentType="application/vnd.openxmlformats-officedocument.presentationml.notesSlide+xml"/>
  <Override PartName="/ppt/notesSlides/notesSlide9.xml" ContentType="application/vnd.openxmlformats-officedocument.presentationml.notesSlide+xml"/>
  <Override PartName="/ppt/notesSlides/notesSlide3.xml" ContentType="application/vnd.openxmlformats-officedocument.presentationml.notesSlide+xml"/>
  <Override PartName="/ppt/notesSlides/notesSlide2.xml" ContentType="application/vnd.openxmlformats-officedocument.presentationml.notesSlide+xml"/>
  <Override PartName="/ppt/notesSlides/notesSlide10.xml" ContentType="application/vnd.openxmlformats-officedocument.presentationml.notesSlide+xml"/>
  <Override PartName="/ppt/notesSlides/notesSlide1.xml" ContentType="application/vnd.openxmlformats-officedocument.presentationml.notesSlide+xml"/>
  <Override PartName="/ppt/notesSlides/notesSlide7.xml" ContentType="application/vnd.openxmlformats-officedocument.presentationml.notesSlide+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2.xml" ContentType="application/vnd.openxmlformats-officedocument.presentationml.slideLayout+xml"/>
  <Override PartName="/ppt/notesSlides/notesSlide23.xml" ContentType="application/vnd.openxmlformats-officedocument.presentationml.notesSlide+xml"/>
  <Override PartName="/ppt/slideLayouts/slideLayout1.xml" ContentType="application/vnd.openxmlformats-officedocument.presentationml.slideLayout+xml"/>
  <Override PartName="/ppt/notesSlides/notesSlide24.xml" ContentType="application/vnd.openxmlformats-officedocument.presentationml.notesSlide+xml"/>
  <Override PartName="/ppt/notesSlides/notesSlide5.xml" ContentType="application/vnd.openxmlformats-officedocument.presentationml.notesSlide+xml"/>
  <Override PartName="/ppt/notesSlides/notesSlide25.xml" ContentType="application/vnd.openxmlformats-officedocument.presentationml.notesSlide+xml"/>
  <Override PartName="/ppt/notesSlides/notesSlide22.xml" ContentType="application/vnd.openxmlformats-officedocument.presentationml.notesSlide+xml"/>
  <Override PartName="/ppt/slideLayouts/slideLayout3.xml" ContentType="application/vnd.openxmlformats-officedocument.presentationml.slideLayout+xml"/>
  <Override PartName="/ppt/notesSlides/notesSlide18.xml" ContentType="application/vnd.openxmlformats-officedocument.presentationml.notesSlide+xml"/>
  <Override PartName="/ppt/slideLayouts/slideLayout6.xml" ContentType="application/vnd.openxmlformats-officedocument.presentationml.slideLayout+xml"/>
  <Override PartName="/ppt/notesSlides/notesSlide19.xml" ContentType="application/vnd.openxmlformats-officedocument.presentationml.notesSlide+xml"/>
  <Override PartName="/ppt/notesSlides/notesSlide17.xml" ContentType="application/vnd.openxmlformats-officedocument.presentationml.notesSlide+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notesSlides/notesSlide21.xml" ContentType="application/vnd.openxmlformats-officedocument.presentationml.notesSlide+xml"/>
  <Override PartName="/ppt/notesSlides/notesSlide20.xml" ContentType="application/vnd.openxmlformats-officedocument.presentationml.notesSlide+xml"/>
  <Override PartName="/ppt/theme/theme2.xml" ContentType="application/vnd.openxmlformats-officedocument.theme+xml"/>
  <Override PartName="/ppt/theme/theme1.xml" ContentType="application/vnd.openxmlformats-officedocument.theme+xml"/>
  <Override PartName="/ppt/notesMasters/notesMaster1.xml" ContentType="application/vnd.openxmlformats-officedocument.presentationml.notesMaster+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5.xml" ContentType="application/vnd.openxmlformats-officedocument.customXmlProperties+xml"/>
  <Override PartName="/customXml/itemProps4.xml" ContentType="application/vnd.openxmlformats-officedocument.customXml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6.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83" r:id="rId2"/>
    <p:sldId id="256" r:id="rId3"/>
    <p:sldId id="260" r:id="rId4"/>
    <p:sldId id="281" r:id="rId5"/>
    <p:sldId id="257" r:id="rId6"/>
    <p:sldId id="258" r:id="rId7"/>
    <p:sldId id="280" r:id="rId8"/>
    <p:sldId id="282" r:id="rId9"/>
    <p:sldId id="261" r:id="rId10"/>
    <p:sldId id="262" r:id="rId11"/>
    <p:sldId id="263" r:id="rId12"/>
    <p:sldId id="264" r:id="rId13"/>
    <p:sldId id="265" r:id="rId14"/>
    <p:sldId id="266" r:id="rId15"/>
    <p:sldId id="267" r:id="rId16"/>
    <p:sldId id="268" r:id="rId17"/>
    <p:sldId id="269" r:id="rId18"/>
    <p:sldId id="270" r:id="rId19"/>
    <p:sldId id="272" r:id="rId20"/>
    <p:sldId id="273" r:id="rId21"/>
    <p:sldId id="274" r:id="rId22"/>
    <p:sldId id="275" r:id="rId23"/>
    <p:sldId id="276" r:id="rId24"/>
    <p:sldId id="277" r:id="rId25"/>
    <p:sldId id="278" r:id="rId26"/>
    <p:sldId id="279" r:id="rId27"/>
    <p:sldId id="259"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0951" autoAdjust="0"/>
  </p:normalViewPr>
  <p:slideViewPr>
    <p:cSldViewPr>
      <p:cViewPr>
        <p:scale>
          <a:sx n="70" d="100"/>
          <a:sy n="70" d="100"/>
        </p:scale>
        <p:origin x="-1386" y="-3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customXml" Target="../customXml/item6.xml"/><Relationship Id="rId21" Type="http://schemas.openxmlformats.org/officeDocument/2006/relationships/slide" Target="slides/slide20.xml"/><Relationship Id="rId34" Type="http://schemas.openxmlformats.org/officeDocument/2006/relationships/customXml" Target="../customXml/item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38" Type="http://schemas.openxmlformats.org/officeDocument/2006/relationships/customXml" Target="../customXml/item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37" Type="http://schemas.openxmlformats.org/officeDocument/2006/relationships/customXml" Target="../customXml/item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ustomXml" Target="../customXml/item3.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35" Type="http://schemas.openxmlformats.org/officeDocument/2006/relationships/customXml" Target="../customXml/item2.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5B1430B-8246-4E3E-9343-4585EE5032DD}" type="datetimeFigureOut">
              <a:rPr lang="en-US" smtClean="0"/>
              <a:t>4/6/2015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82D92CC-3917-4594-BC07-EBB60DEAB00B}" type="slidenum">
              <a:rPr lang="en-US" smtClean="0"/>
              <a:t>‹#›</a:t>
            </a:fld>
            <a:endParaRPr lang="en-US"/>
          </a:p>
        </p:txBody>
      </p:sp>
    </p:spTree>
    <p:extLst>
      <p:ext uri="{BB962C8B-B14F-4D97-AF65-F5344CB8AC3E}">
        <p14:creationId xmlns:p14="http://schemas.microsoft.com/office/powerpoint/2010/main" val="29295328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82D92CC-3917-4594-BC07-EBB60DEAB00B}" type="slidenum">
              <a:rPr lang="en-US" smtClean="0"/>
              <a:t>2</a:t>
            </a:fld>
            <a:endParaRPr lang="en-US"/>
          </a:p>
        </p:txBody>
      </p:sp>
    </p:spTree>
    <p:extLst>
      <p:ext uri="{BB962C8B-B14F-4D97-AF65-F5344CB8AC3E}">
        <p14:creationId xmlns:p14="http://schemas.microsoft.com/office/powerpoint/2010/main" val="39915818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82D92CC-3917-4594-BC07-EBB60DEAB00B}" type="slidenum">
              <a:rPr lang="en-US" smtClean="0"/>
              <a:t>11</a:t>
            </a:fld>
            <a:endParaRPr lang="en-US"/>
          </a:p>
        </p:txBody>
      </p:sp>
    </p:spTree>
    <p:extLst>
      <p:ext uri="{BB962C8B-B14F-4D97-AF65-F5344CB8AC3E}">
        <p14:creationId xmlns:p14="http://schemas.microsoft.com/office/powerpoint/2010/main" val="39915818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82D92CC-3917-4594-BC07-EBB60DEAB00B}" type="slidenum">
              <a:rPr lang="en-US" smtClean="0"/>
              <a:t>12</a:t>
            </a:fld>
            <a:endParaRPr lang="en-US"/>
          </a:p>
        </p:txBody>
      </p:sp>
    </p:spTree>
    <p:extLst>
      <p:ext uri="{BB962C8B-B14F-4D97-AF65-F5344CB8AC3E}">
        <p14:creationId xmlns:p14="http://schemas.microsoft.com/office/powerpoint/2010/main" val="39915818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82D92CC-3917-4594-BC07-EBB60DEAB00B}" type="slidenum">
              <a:rPr lang="en-US" smtClean="0"/>
              <a:t>13</a:t>
            </a:fld>
            <a:endParaRPr lang="en-US"/>
          </a:p>
        </p:txBody>
      </p:sp>
    </p:spTree>
    <p:extLst>
      <p:ext uri="{BB962C8B-B14F-4D97-AF65-F5344CB8AC3E}">
        <p14:creationId xmlns:p14="http://schemas.microsoft.com/office/powerpoint/2010/main" val="399158189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82D92CC-3917-4594-BC07-EBB60DEAB00B}" type="slidenum">
              <a:rPr lang="en-US" smtClean="0"/>
              <a:t>14</a:t>
            </a:fld>
            <a:endParaRPr lang="en-US"/>
          </a:p>
        </p:txBody>
      </p:sp>
    </p:spTree>
    <p:extLst>
      <p:ext uri="{BB962C8B-B14F-4D97-AF65-F5344CB8AC3E}">
        <p14:creationId xmlns:p14="http://schemas.microsoft.com/office/powerpoint/2010/main" val="399158189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82D92CC-3917-4594-BC07-EBB60DEAB00B}" type="slidenum">
              <a:rPr lang="en-US" smtClean="0"/>
              <a:t>15</a:t>
            </a:fld>
            <a:endParaRPr lang="en-US"/>
          </a:p>
        </p:txBody>
      </p:sp>
    </p:spTree>
    <p:extLst>
      <p:ext uri="{BB962C8B-B14F-4D97-AF65-F5344CB8AC3E}">
        <p14:creationId xmlns:p14="http://schemas.microsoft.com/office/powerpoint/2010/main" val="399158189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82D92CC-3917-4594-BC07-EBB60DEAB00B}" type="slidenum">
              <a:rPr lang="en-US" smtClean="0"/>
              <a:t>16</a:t>
            </a:fld>
            <a:endParaRPr lang="en-US"/>
          </a:p>
        </p:txBody>
      </p:sp>
    </p:spTree>
    <p:extLst>
      <p:ext uri="{BB962C8B-B14F-4D97-AF65-F5344CB8AC3E}">
        <p14:creationId xmlns:p14="http://schemas.microsoft.com/office/powerpoint/2010/main" val="399158189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82D92CC-3917-4594-BC07-EBB60DEAB00B}" type="slidenum">
              <a:rPr lang="en-US" smtClean="0"/>
              <a:t>17</a:t>
            </a:fld>
            <a:endParaRPr lang="en-US"/>
          </a:p>
        </p:txBody>
      </p:sp>
    </p:spTree>
    <p:extLst>
      <p:ext uri="{BB962C8B-B14F-4D97-AF65-F5344CB8AC3E}">
        <p14:creationId xmlns:p14="http://schemas.microsoft.com/office/powerpoint/2010/main" val="399158189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82D92CC-3917-4594-BC07-EBB60DEAB00B}" type="slidenum">
              <a:rPr lang="en-US" smtClean="0"/>
              <a:t>18</a:t>
            </a:fld>
            <a:endParaRPr lang="en-US"/>
          </a:p>
        </p:txBody>
      </p:sp>
    </p:spTree>
    <p:extLst>
      <p:ext uri="{BB962C8B-B14F-4D97-AF65-F5344CB8AC3E}">
        <p14:creationId xmlns:p14="http://schemas.microsoft.com/office/powerpoint/2010/main" val="399158189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82D92CC-3917-4594-BC07-EBB60DEAB00B}" type="slidenum">
              <a:rPr lang="en-US" smtClean="0"/>
              <a:t>19</a:t>
            </a:fld>
            <a:endParaRPr lang="en-US"/>
          </a:p>
        </p:txBody>
      </p:sp>
    </p:spTree>
    <p:extLst>
      <p:ext uri="{BB962C8B-B14F-4D97-AF65-F5344CB8AC3E}">
        <p14:creationId xmlns:p14="http://schemas.microsoft.com/office/powerpoint/2010/main" val="399158189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82D92CC-3917-4594-BC07-EBB60DEAB00B}" type="slidenum">
              <a:rPr lang="en-US" smtClean="0"/>
              <a:t>20</a:t>
            </a:fld>
            <a:endParaRPr lang="en-US"/>
          </a:p>
        </p:txBody>
      </p:sp>
    </p:spTree>
    <p:extLst>
      <p:ext uri="{BB962C8B-B14F-4D97-AF65-F5344CB8AC3E}">
        <p14:creationId xmlns:p14="http://schemas.microsoft.com/office/powerpoint/2010/main" val="39915818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82D92CC-3917-4594-BC07-EBB60DEAB00B}" type="slidenum">
              <a:rPr lang="en-US" smtClean="0"/>
              <a:t>3</a:t>
            </a:fld>
            <a:endParaRPr lang="en-US"/>
          </a:p>
        </p:txBody>
      </p:sp>
    </p:spTree>
    <p:extLst>
      <p:ext uri="{BB962C8B-B14F-4D97-AF65-F5344CB8AC3E}">
        <p14:creationId xmlns:p14="http://schemas.microsoft.com/office/powerpoint/2010/main" val="399158189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82D92CC-3917-4594-BC07-EBB60DEAB00B}" type="slidenum">
              <a:rPr lang="en-US" smtClean="0"/>
              <a:t>21</a:t>
            </a:fld>
            <a:endParaRPr lang="en-US"/>
          </a:p>
        </p:txBody>
      </p:sp>
    </p:spTree>
    <p:extLst>
      <p:ext uri="{BB962C8B-B14F-4D97-AF65-F5344CB8AC3E}">
        <p14:creationId xmlns:p14="http://schemas.microsoft.com/office/powerpoint/2010/main" val="399158189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82D92CC-3917-4594-BC07-EBB60DEAB00B}" type="slidenum">
              <a:rPr lang="en-US" smtClean="0"/>
              <a:t>22</a:t>
            </a:fld>
            <a:endParaRPr lang="en-US"/>
          </a:p>
        </p:txBody>
      </p:sp>
    </p:spTree>
    <p:extLst>
      <p:ext uri="{BB962C8B-B14F-4D97-AF65-F5344CB8AC3E}">
        <p14:creationId xmlns:p14="http://schemas.microsoft.com/office/powerpoint/2010/main" val="399158189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82D92CC-3917-4594-BC07-EBB60DEAB00B}" type="slidenum">
              <a:rPr lang="en-US" smtClean="0"/>
              <a:t>23</a:t>
            </a:fld>
            <a:endParaRPr lang="en-US"/>
          </a:p>
        </p:txBody>
      </p:sp>
    </p:spTree>
    <p:extLst>
      <p:ext uri="{BB962C8B-B14F-4D97-AF65-F5344CB8AC3E}">
        <p14:creationId xmlns:p14="http://schemas.microsoft.com/office/powerpoint/2010/main" val="399158189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82D92CC-3917-4594-BC07-EBB60DEAB00B}" type="slidenum">
              <a:rPr lang="en-US" smtClean="0"/>
              <a:t>24</a:t>
            </a:fld>
            <a:endParaRPr lang="en-US"/>
          </a:p>
        </p:txBody>
      </p:sp>
    </p:spTree>
    <p:extLst>
      <p:ext uri="{BB962C8B-B14F-4D97-AF65-F5344CB8AC3E}">
        <p14:creationId xmlns:p14="http://schemas.microsoft.com/office/powerpoint/2010/main" val="399158189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82D92CC-3917-4594-BC07-EBB60DEAB00B}" type="slidenum">
              <a:rPr lang="en-US" smtClean="0"/>
              <a:t>25</a:t>
            </a:fld>
            <a:endParaRPr lang="en-US"/>
          </a:p>
        </p:txBody>
      </p:sp>
    </p:spTree>
    <p:extLst>
      <p:ext uri="{BB962C8B-B14F-4D97-AF65-F5344CB8AC3E}">
        <p14:creationId xmlns:p14="http://schemas.microsoft.com/office/powerpoint/2010/main" val="399158189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82D92CC-3917-4594-BC07-EBB60DEAB00B}" type="slidenum">
              <a:rPr lang="en-US" smtClean="0"/>
              <a:t>26</a:t>
            </a:fld>
            <a:endParaRPr lang="en-US"/>
          </a:p>
        </p:txBody>
      </p:sp>
    </p:spTree>
    <p:extLst>
      <p:ext uri="{BB962C8B-B14F-4D97-AF65-F5344CB8AC3E}">
        <p14:creationId xmlns:p14="http://schemas.microsoft.com/office/powerpoint/2010/main" val="39915818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82D92CC-3917-4594-BC07-EBB60DEAB00B}" type="slidenum">
              <a:rPr lang="en-US" smtClean="0"/>
              <a:t>4</a:t>
            </a:fld>
            <a:endParaRPr lang="en-US"/>
          </a:p>
        </p:txBody>
      </p:sp>
    </p:spTree>
    <p:extLst>
      <p:ext uri="{BB962C8B-B14F-4D97-AF65-F5344CB8AC3E}">
        <p14:creationId xmlns:p14="http://schemas.microsoft.com/office/powerpoint/2010/main" val="39915818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endParaRPr lang="en-US" dirty="0"/>
          </a:p>
        </p:txBody>
      </p:sp>
      <p:sp>
        <p:nvSpPr>
          <p:cNvPr id="4" name="Slide Number Placeholder 3"/>
          <p:cNvSpPr>
            <a:spLocks noGrp="1"/>
          </p:cNvSpPr>
          <p:nvPr>
            <p:ph type="sldNum" sz="quarter" idx="10"/>
          </p:nvPr>
        </p:nvSpPr>
        <p:spPr/>
        <p:txBody>
          <a:bodyPr/>
          <a:lstStyle/>
          <a:p>
            <a:fld id="{382D92CC-3917-4594-BC07-EBB60DEAB00B}" type="slidenum">
              <a:rPr lang="en-US" smtClean="0"/>
              <a:t>5</a:t>
            </a:fld>
            <a:endParaRPr lang="en-US"/>
          </a:p>
        </p:txBody>
      </p:sp>
    </p:spTree>
    <p:extLst>
      <p:ext uri="{BB962C8B-B14F-4D97-AF65-F5344CB8AC3E}">
        <p14:creationId xmlns:p14="http://schemas.microsoft.com/office/powerpoint/2010/main" val="25835629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82D92CC-3917-4594-BC07-EBB60DEAB00B}" type="slidenum">
              <a:rPr lang="en-US" smtClean="0"/>
              <a:t>6</a:t>
            </a:fld>
            <a:endParaRPr lang="en-US"/>
          </a:p>
        </p:txBody>
      </p:sp>
    </p:spTree>
    <p:extLst>
      <p:ext uri="{BB962C8B-B14F-4D97-AF65-F5344CB8AC3E}">
        <p14:creationId xmlns:p14="http://schemas.microsoft.com/office/powerpoint/2010/main" val="39915818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82D92CC-3917-4594-BC07-EBB60DEAB00B}" type="slidenum">
              <a:rPr lang="en-US" smtClean="0"/>
              <a:t>7</a:t>
            </a:fld>
            <a:endParaRPr lang="en-US"/>
          </a:p>
        </p:txBody>
      </p:sp>
    </p:spTree>
    <p:extLst>
      <p:ext uri="{BB962C8B-B14F-4D97-AF65-F5344CB8AC3E}">
        <p14:creationId xmlns:p14="http://schemas.microsoft.com/office/powerpoint/2010/main" val="39915818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82D92CC-3917-4594-BC07-EBB60DEAB00B}" type="slidenum">
              <a:rPr lang="en-US" smtClean="0"/>
              <a:t>8</a:t>
            </a:fld>
            <a:endParaRPr lang="en-US"/>
          </a:p>
        </p:txBody>
      </p:sp>
    </p:spTree>
    <p:extLst>
      <p:ext uri="{BB962C8B-B14F-4D97-AF65-F5344CB8AC3E}">
        <p14:creationId xmlns:p14="http://schemas.microsoft.com/office/powerpoint/2010/main" val="39915818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82D92CC-3917-4594-BC07-EBB60DEAB00B}" type="slidenum">
              <a:rPr lang="en-US" smtClean="0"/>
              <a:t>9</a:t>
            </a:fld>
            <a:endParaRPr lang="en-US"/>
          </a:p>
        </p:txBody>
      </p:sp>
    </p:spTree>
    <p:extLst>
      <p:ext uri="{BB962C8B-B14F-4D97-AF65-F5344CB8AC3E}">
        <p14:creationId xmlns:p14="http://schemas.microsoft.com/office/powerpoint/2010/main" val="39915818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82D92CC-3917-4594-BC07-EBB60DEAB00B}" type="slidenum">
              <a:rPr lang="en-US" smtClean="0"/>
              <a:t>10</a:t>
            </a:fld>
            <a:endParaRPr lang="en-US"/>
          </a:p>
        </p:txBody>
      </p:sp>
    </p:spTree>
    <p:extLst>
      <p:ext uri="{BB962C8B-B14F-4D97-AF65-F5344CB8AC3E}">
        <p14:creationId xmlns:p14="http://schemas.microsoft.com/office/powerpoint/2010/main" val="39915818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E41423F-F659-4786-B489-1D6930632270}" type="datetime1">
              <a:rPr lang="en-US" smtClean="0"/>
              <a:t>4/6/2015</a:t>
            </a:fld>
            <a:endParaRPr lang="en-US"/>
          </a:p>
        </p:txBody>
      </p:sp>
      <p:sp>
        <p:nvSpPr>
          <p:cNvPr id="5" name="Footer Placeholder 4"/>
          <p:cNvSpPr>
            <a:spLocks noGrp="1"/>
          </p:cNvSpPr>
          <p:nvPr>
            <p:ph type="ftr" sz="quarter" idx="11"/>
          </p:nvPr>
        </p:nvSpPr>
        <p:spPr/>
        <p:txBody>
          <a:bodyPr/>
          <a:lstStyle/>
          <a:p>
            <a:r>
              <a:rPr lang="es-ES" smtClean="0"/>
              <a:t>Encuesta de hogares - Sección 11</a:t>
            </a:r>
            <a:endParaRPr lang="en-US"/>
          </a:p>
        </p:txBody>
      </p:sp>
      <p:sp>
        <p:nvSpPr>
          <p:cNvPr id="6" name="Slide Number Placeholder 5"/>
          <p:cNvSpPr>
            <a:spLocks noGrp="1"/>
          </p:cNvSpPr>
          <p:nvPr>
            <p:ph type="sldNum" sz="quarter" idx="12"/>
          </p:nvPr>
        </p:nvSpPr>
        <p:spPr/>
        <p:txBody>
          <a:bodyPr/>
          <a:lstStyle/>
          <a:p>
            <a:fld id="{975B63E6-41F7-4EE6-94FF-322BBDE8FA13}" type="slidenum">
              <a:rPr lang="en-US" smtClean="0"/>
              <a:t>‹#›</a:t>
            </a:fld>
            <a:endParaRPr lang="en-US"/>
          </a:p>
        </p:txBody>
      </p:sp>
    </p:spTree>
    <p:extLst>
      <p:ext uri="{BB962C8B-B14F-4D97-AF65-F5344CB8AC3E}">
        <p14:creationId xmlns:p14="http://schemas.microsoft.com/office/powerpoint/2010/main" val="6032588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A6A799-976D-4770-9D9F-FC01D64C2B37}" type="datetime1">
              <a:rPr lang="en-US" smtClean="0"/>
              <a:t>4/6/2015</a:t>
            </a:fld>
            <a:endParaRPr lang="en-US"/>
          </a:p>
        </p:txBody>
      </p:sp>
      <p:sp>
        <p:nvSpPr>
          <p:cNvPr id="5" name="Footer Placeholder 4"/>
          <p:cNvSpPr>
            <a:spLocks noGrp="1"/>
          </p:cNvSpPr>
          <p:nvPr>
            <p:ph type="ftr" sz="quarter" idx="11"/>
          </p:nvPr>
        </p:nvSpPr>
        <p:spPr/>
        <p:txBody>
          <a:bodyPr/>
          <a:lstStyle/>
          <a:p>
            <a:r>
              <a:rPr lang="es-ES" smtClean="0"/>
              <a:t>Encuesta de hogares - Sección 11</a:t>
            </a:r>
            <a:endParaRPr lang="en-US"/>
          </a:p>
        </p:txBody>
      </p:sp>
      <p:sp>
        <p:nvSpPr>
          <p:cNvPr id="6" name="Slide Number Placeholder 5"/>
          <p:cNvSpPr>
            <a:spLocks noGrp="1"/>
          </p:cNvSpPr>
          <p:nvPr>
            <p:ph type="sldNum" sz="quarter" idx="12"/>
          </p:nvPr>
        </p:nvSpPr>
        <p:spPr/>
        <p:txBody>
          <a:bodyPr/>
          <a:lstStyle/>
          <a:p>
            <a:fld id="{975B63E6-41F7-4EE6-94FF-322BBDE8FA13}" type="slidenum">
              <a:rPr lang="en-US" smtClean="0"/>
              <a:t>‹#›</a:t>
            </a:fld>
            <a:endParaRPr lang="en-US"/>
          </a:p>
        </p:txBody>
      </p:sp>
    </p:spTree>
    <p:extLst>
      <p:ext uri="{BB962C8B-B14F-4D97-AF65-F5344CB8AC3E}">
        <p14:creationId xmlns:p14="http://schemas.microsoft.com/office/powerpoint/2010/main" val="36437502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973E4AE-649E-4DDC-8138-38BEB7158DAA}" type="datetime1">
              <a:rPr lang="en-US" smtClean="0"/>
              <a:t>4/6/2015</a:t>
            </a:fld>
            <a:endParaRPr lang="en-US"/>
          </a:p>
        </p:txBody>
      </p:sp>
      <p:sp>
        <p:nvSpPr>
          <p:cNvPr id="5" name="Footer Placeholder 4"/>
          <p:cNvSpPr>
            <a:spLocks noGrp="1"/>
          </p:cNvSpPr>
          <p:nvPr>
            <p:ph type="ftr" sz="quarter" idx="11"/>
          </p:nvPr>
        </p:nvSpPr>
        <p:spPr/>
        <p:txBody>
          <a:bodyPr/>
          <a:lstStyle/>
          <a:p>
            <a:r>
              <a:rPr lang="es-ES" smtClean="0"/>
              <a:t>Encuesta de hogares - Sección 11</a:t>
            </a:r>
            <a:endParaRPr lang="en-US"/>
          </a:p>
        </p:txBody>
      </p:sp>
      <p:sp>
        <p:nvSpPr>
          <p:cNvPr id="6" name="Slide Number Placeholder 5"/>
          <p:cNvSpPr>
            <a:spLocks noGrp="1"/>
          </p:cNvSpPr>
          <p:nvPr>
            <p:ph type="sldNum" sz="quarter" idx="12"/>
          </p:nvPr>
        </p:nvSpPr>
        <p:spPr/>
        <p:txBody>
          <a:bodyPr/>
          <a:lstStyle/>
          <a:p>
            <a:fld id="{975B63E6-41F7-4EE6-94FF-322BBDE8FA13}" type="slidenum">
              <a:rPr lang="en-US" smtClean="0"/>
              <a:t>‹#›</a:t>
            </a:fld>
            <a:endParaRPr lang="en-US"/>
          </a:p>
        </p:txBody>
      </p:sp>
    </p:spTree>
    <p:extLst>
      <p:ext uri="{BB962C8B-B14F-4D97-AF65-F5344CB8AC3E}">
        <p14:creationId xmlns:p14="http://schemas.microsoft.com/office/powerpoint/2010/main" val="9873307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844572-AF1F-4704-930D-CFCECB7A2B84}" type="datetime1">
              <a:rPr lang="en-US" smtClean="0"/>
              <a:t>4/6/2015</a:t>
            </a:fld>
            <a:endParaRPr lang="en-US"/>
          </a:p>
        </p:txBody>
      </p:sp>
      <p:sp>
        <p:nvSpPr>
          <p:cNvPr id="5" name="Footer Placeholder 4"/>
          <p:cNvSpPr>
            <a:spLocks noGrp="1"/>
          </p:cNvSpPr>
          <p:nvPr>
            <p:ph type="ftr" sz="quarter" idx="11"/>
          </p:nvPr>
        </p:nvSpPr>
        <p:spPr/>
        <p:txBody>
          <a:bodyPr/>
          <a:lstStyle/>
          <a:p>
            <a:r>
              <a:rPr lang="es-ES" smtClean="0"/>
              <a:t>Encuesta de hogares - Sección 11</a:t>
            </a:r>
            <a:endParaRPr lang="en-US"/>
          </a:p>
        </p:txBody>
      </p:sp>
      <p:sp>
        <p:nvSpPr>
          <p:cNvPr id="6" name="Slide Number Placeholder 5"/>
          <p:cNvSpPr>
            <a:spLocks noGrp="1"/>
          </p:cNvSpPr>
          <p:nvPr>
            <p:ph type="sldNum" sz="quarter" idx="12"/>
          </p:nvPr>
        </p:nvSpPr>
        <p:spPr/>
        <p:txBody>
          <a:bodyPr/>
          <a:lstStyle/>
          <a:p>
            <a:fld id="{975B63E6-41F7-4EE6-94FF-322BBDE8FA13}" type="slidenum">
              <a:rPr lang="en-US" smtClean="0"/>
              <a:t>‹#›</a:t>
            </a:fld>
            <a:endParaRPr lang="en-US"/>
          </a:p>
        </p:txBody>
      </p:sp>
    </p:spTree>
    <p:extLst>
      <p:ext uri="{BB962C8B-B14F-4D97-AF65-F5344CB8AC3E}">
        <p14:creationId xmlns:p14="http://schemas.microsoft.com/office/powerpoint/2010/main" val="15791349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03762DB-79EC-4C64-86BE-B5C69B0A2ED3}" type="datetime1">
              <a:rPr lang="en-US" smtClean="0"/>
              <a:t>4/6/2015</a:t>
            </a:fld>
            <a:endParaRPr lang="en-US"/>
          </a:p>
        </p:txBody>
      </p:sp>
      <p:sp>
        <p:nvSpPr>
          <p:cNvPr id="5" name="Footer Placeholder 4"/>
          <p:cNvSpPr>
            <a:spLocks noGrp="1"/>
          </p:cNvSpPr>
          <p:nvPr>
            <p:ph type="ftr" sz="quarter" idx="11"/>
          </p:nvPr>
        </p:nvSpPr>
        <p:spPr/>
        <p:txBody>
          <a:bodyPr/>
          <a:lstStyle/>
          <a:p>
            <a:r>
              <a:rPr lang="es-ES" smtClean="0"/>
              <a:t>Encuesta de hogares - Sección 11</a:t>
            </a:r>
            <a:endParaRPr lang="en-US"/>
          </a:p>
        </p:txBody>
      </p:sp>
      <p:sp>
        <p:nvSpPr>
          <p:cNvPr id="6" name="Slide Number Placeholder 5"/>
          <p:cNvSpPr>
            <a:spLocks noGrp="1"/>
          </p:cNvSpPr>
          <p:nvPr>
            <p:ph type="sldNum" sz="quarter" idx="12"/>
          </p:nvPr>
        </p:nvSpPr>
        <p:spPr/>
        <p:txBody>
          <a:bodyPr/>
          <a:lstStyle/>
          <a:p>
            <a:fld id="{975B63E6-41F7-4EE6-94FF-322BBDE8FA13}" type="slidenum">
              <a:rPr lang="en-US" smtClean="0"/>
              <a:t>‹#›</a:t>
            </a:fld>
            <a:endParaRPr lang="en-US"/>
          </a:p>
        </p:txBody>
      </p:sp>
    </p:spTree>
    <p:extLst>
      <p:ext uri="{BB962C8B-B14F-4D97-AF65-F5344CB8AC3E}">
        <p14:creationId xmlns:p14="http://schemas.microsoft.com/office/powerpoint/2010/main" val="31893536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E3735C5-025E-4498-B25B-C8A50DA5B808}" type="datetime1">
              <a:rPr lang="en-US" smtClean="0"/>
              <a:t>4/6/2015</a:t>
            </a:fld>
            <a:endParaRPr lang="en-US"/>
          </a:p>
        </p:txBody>
      </p:sp>
      <p:sp>
        <p:nvSpPr>
          <p:cNvPr id="6" name="Footer Placeholder 5"/>
          <p:cNvSpPr>
            <a:spLocks noGrp="1"/>
          </p:cNvSpPr>
          <p:nvPr>
            <p:ph type="ftr" sz="quarter" idx="11"/>
          </p:nvPr>
        </p:nvSpPr>
        <p:spPr/>
        <p:txBody>
          <a:bodyPr/>
          <a:lstStyle/>
          <a:p>
            <a:r>
              <a:rPr lang="es-ES" smtClean="0"/>
              <a:t>Encuesta de hogares - Sección 11</a:t>
            </a:r>
            <a:endParaRPr lang="en-US"/>
          </a:p>
        </p:txBody>
      </p:sp>
      <p:sp>
        <p:nvSpPr>
          <p:cNvPr id="7" name="Slide Number Placeholder 6"/>
          <p:cNvSpPr>
            <a:spLocks noGrp="1"/>
          </p:cNvSpPr>
          <p:nvPr>
            <p:ph type="sldNum" sz="quarter" idx="12"/>
          </p:nvPr>
        </p:nvSpPr>
        <p:spPr/>
        <p:txBody>
          <a:bodyPr/>
          <a:lstStyle/>
          <a:p>
            <a:fld id="{975B63E6-41F7-4EE6-94FF-322BBDE8FA13}" type="slidenum">
              <a:rPr lang="en-US" smtClean="0"/>
              <a:t>‹#›</a:t>
            </a:fld>
            <a:endParaRPr lang="en-US"/>
          </a:p>
        </p:txBody>
      </p:sp>
    </p:spTree>
    <p:extLst>
      <p:ext uri="{BB962C8B-B14F-4D97-AF65-F5344CB8AC3E}">
        <p14:creationId xmlns:p14="http://schemas.microsoft.com/office/powerpoint/2010/main" val="13680636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8F046A8-9560-4EA9-8774-F99824E8F98C}" type="datetime1">
              <a:rPr lang="en-US" smtClean="0"/>
              <a:t>4/6/2015</a:t>
            </a:fld>
            <a:endParaRPr lang="en-US"/>
          </a:p>
        </p:txBody>
      </p:sp>
      <p:sp>
        <p:nvSpPr>
          <p:cNvPr id="8" name="Footer Placeholder 7"/>
          <p:cNvSpPr>
            <a:spLocks noGrp="1"/>
          </p:cNvSpPr>
          <p:nvPr>
            <p:ph type="ftr" sz="quarter" idx="11"/>
          </p:nvPr>
        </p:nvSpPr>
        <p:spPr/>
        <p:txBody>
          <a:bodyPr/>
          <a:lstStyle/>
          <a:p>
            <a:r>
              <a:rPr lang="es-ES" smtClean="0"/>
              <a:t>Encuesta de hogares - Sección 11</a:t>
            </a:r>
            <a:endParaRPr lang="en-US"/>
          </a:p>
        </p:txBody>
      </p:sp>
      <p:sp>
        <p:nvSpPr>
          <p:cNvPr id="9" name="Slide Number Placeholder 8"/>
          <p:cNvSpPr>
            <a:spLocks noGrp="1"/>
          </p:cNvSpPr>
          <p:nvPr>
            <p:ph type="sldNum" sz="quarter" idx="12"/>
          </p:nvPr>
        </p:nvSpPr>
        <p:spPr/>
        <p:txBody>
          <a:bodyPr/>
          <a:lstStyle/>
          <a:p>
            <a:fld id="{975B63E6-41F7-4EE6-94FF-322BBDE8FA13}" type="slidenum">
              <a:rPr lang="en-US" smtClean="0"/>
              <a:t>‹#›</a:t>
            </a:fld>
            <a:endParaRPr lang="en-US"/>
          </a:p>
        </p:txBody>
      </p:sp>
    </p:spTree>
    <p:extLst>
      <p:ext uri="{BB962C8B-B14F-4D97-AF65-F5344CB8AC3E}">
        <p14:creationId xmlns:p14="http://schemas.microsoft.com/office/powerpoint/2010/main" val="39614196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17C8E7D-FA49-4505-B14E-6F24A6EEA387}" type="datetime1">
              <a:rPr lang="en-US" smtClean="0"/>
              <a:t>4/6/2015</a:t>
            </a:fld>
            <a:endParaRPr lang="en-US"/>
          </a:p>
        </p:txBody>
      </p:sp>
      <p:sp>
        <p:nvSpPr>
          <p:cNvPr id="4" name="Footer Placeholder 3"/>
          <p:cNvSpPr>
            <a:spLocks noGrp="1"/>
          </p:cNvSpPr>
          <p:nvPr>
            <p:ph type="ftr" sz="quarter" idx="11"/>
          </p:nvPr>
        </p:nvSpPr>
        <p:spPr/>
        <p:txBody>
          <a:bodyPr/>
          <a:lstStyle/>
          <a:p>
            <a:r>
              <a:rPr lang="es-ES" smtClean="0"/>
              <a:t>Encuesta de hogares - Sección 11</a:t>
            </a:r>
            <a:endParaRPr lang="en-US"/>
          </a:p>
        </p:txBody>
      </p:sp>
      <p:sp>
        <p:nvSpPr>
          <p:cNvPr id="5" name="Slide Number Placeholder 4"/>
          <p:cNvSpPr>
            <a:spLocks noGrp="1"/>
          </p:cNvSpPr>
          <p:nvPr>
            <p:ph type="sldNum" sz="quarter" idx="12"/>
          </p:nvPr>
        </p:nvSpPr>
        <p:spPr/>
        <p:txBody>
          <a:bodyPr/>
          <a:lstStyle/>
          <a:p>
            <a:fld id="{975B63E6-41F7-4EE6-94FF-322BBDE8FA13}" type="slidenum">
              <a:rPr lang="en-US" smtClean="0"/>
              <a:t>‹#›</a:t>
            </a:fld>
            <a:endParaRPr lang="en-US"/>
          </a:p>
        </p:txBody>
      </p:sp>
    </p:spTree>
    <p:extLst>
      <p:ext uri="{BB962C8B-B14F-4D97-AF65-F5344CB8AC3E}">
        <p14:creationId xmlns:p14="http://schemas.microsoft.com/office/powerpoint/2010/main" val="10131909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290BD4-A664-447B-B043-425C7E2669E9}" type="datetime1">
              <a:rPr lang="en-US" smtClean="0"/>
              <a:t>4/6/2015</a:t>
            </a:fld>
            <a:endParaRPr lang="en-US"/>
          </a:p>
        </p:txBody>
      </p:sp>
      <p:sp>
        <p:nvSpPr>
          <p:cNvPr id="3" name="Footer Placeholder 2"/>
          <p:cNvSpPr>
            <a:spLocks noGrp="1"/>
          </p:cNvSpPr>
          <p:nvPr>
            <p:ph type="ftr" sz="quarter" idx="11"/>
          </p:nvPr>
        </p:nvSpPr>
        <p:spPr/>
        <p:txBody>
          <a:bodyPr/>
          <a:lstStyle/>
          <a:p>
            <a:r>
              <a:rPr lang="es-ES" smtClean="0"/>
              <a:t>Encuesta de hogares - Sección 11</a:t>
            </a:r>
            <a:endParaRPr lang="en-US"/>
          </a:p>
        </p:txBody>
      </p:sp>
      <p:sp>
        <p:nvSpPr>
          <p:cNvPr id="4" name="Slide Number Placeholder 3"/>
          <p:cNvSpPr>
            <a:spLocks noGrp="1"/>
          </p:cNvSpPr>
          <p:nvPr>
            <p:ph type="sldNum" sz="quarter" idx="12"/>
          </p:nvPr>
        </p:nvSpPr>
        <p:spPr/>
        <p:txBody>
          <a:bodyPr/>
          <a:lstStyle/>
          <a:p>
            <a:fld id="{975B63E6-41F7-4EE6-94FF-322BBDE8FA13}" type="slidenum">
              <a:rPr lang="en-US" smtClean="0"/>
              <a:t>‹#›</a:t>
            </a:fld>
            <a:endParaRPr lang="en-US"/>
          </a:p>
        </p:txBody>
      </p:sp>
    </p:spTree>
    <p:extLst>
      <p:ext uri="{BB962C8B-B14F-4D97-AF65-F5344CB8AC3E}">
        <p14:creationId xmlns:p14="http://schemas.microsoft.com/office/powerpoint/2010/main" val="39622901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284BB23-DD09-4DCA-ADBB-50F63030A5ED}" type="datetime1">
              <a:rPr lang="en-US" smtClean="0"/>
              <a:t>4/6/2015</a:t>
            </a:fld>
            <a:endParaRPr lang="en-US"/>
          </a:p>
        </p:txBody>
      </p:sp>
      <p:sp>
        <p:nvSpPr>
          <p:cNvPr id="6" name="Footer Placeholder 5"/>
          <p:cNvSpPr>
            <a:spLocks noGrp="1"/>
          </p:cNvSpPr>
          <p:nvPr>
            <p:ph type="ftr" sz="quarter" idx="11"/>
          </p:nvPr>
        </p:nvSpPr>
        <p:spPr/>
        <p:txBody>
          <a:bodyPr/>
          <a:lstStyle/>
          <a:p>
            <a:r>
              <a:rPr lang="es-ES" smtClean="0"/>
              <a:t>Encuesta de hogares - Sección 11</a:t>
            </a:r>
            <a:endParaRPr lang="en-US"/>
          </a:p>
        </p:txBody>
      </p:sp>
      <p:sp>
        <p:nvSpPr>
          <p:cNvPr id="7" name="Slide Number Placeholder 6"/>
          <p:cNvSpPr>
            <a:spLocks noGrp="1"/>
          </p:cNvSpPr>
          <p:nvPr>
            <p:ph type="sldNum" sz="quarter" idx="12"/>
          </p:nvPr>
        </p:nvSpPr>
        <p:spPr/>
        <p:txBody>
          <a:bodyPr/>
          <a:lstStyle/>
          <a:p>
            <a:fld id="{975B63E6-41F7-4EE6-94FF-322BBDE8FA13}" type="slidenum">
              <a:rPr lang="en-US" smtClean="0"/>
              <a:t>‹#›</a:t>
            </a:fld>
            <a:endParaRPr lang="en-US"/>
          </a:p>
        </p:txBody>
      </p:sp>
    </p:spTree>
    <p:extLst>
      <p:ext uri="{BB962C8B-B14F-4D97-AF65-F5344CB8AC3E}">
        <p14:creationId xmlns:p14="http://schemas.microsoft.com/office/powerpoint/2010/main" val="5044179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48453D1-E38C-4F63-9413-B15A5C83239B}" type="datetime1">
              <a:rPr lang="en-US" smtClean="0"/>
              <a:t>4/6/2015</a:t>
            </a:fld>
            <a:endParaRPr lang="en-US"/>
          </a:p>
        </p:txBody>
      </p:sp>
      <p:sp>
        <p:nvSpPr>
          <p:cNvPr id="6" name="Footer Placeholder 5"/>
          <p:cNvSpPr>
            <a:spLocks noGrp="1"/>
          </p:cNvSpPr>
          <p:nvPr>
            <p:ph type="ftr" sz="quarter" idx="11"/>
          </p:nvPr>
        </p:nvSpPr>
        <p:spPr/>
        <p:txBody>
          <a:bodyPr/>
          <a:lstStyle/>
          <a:p>
            <a:r>
              <a:rPr lang="es-ES" smtClean="0"/>
              <a:t>Encuesta de hogares - Sección 11</a:t>
            </a:r>
            <a:endParaRPr lang="en-US"/>
          </a:p>
        </p:txBody>
      </p:sp>
      <p:sp>
        <p:nvSpPr>
          <p:cNvPr id="7" name="Slide Number Placeholder 6"/>
          <p:cNvSpPr>
            <a:spLocks noGrp="1"/>
          </p:cNvSpPr>
          <p:nvPr>
            <p:ph type="sldNum" sz="quarter" idx="12"/>
          </p:nvPr>
        </p:nvSpPr>
        <p:spPr/>
        <p:txBody>
          <a:bodyPr/>
          <a:lstStyle/>
          <a:p>
            <a:fld id="{975B63E6-41F7-4EE6-94FF-322BBDE8FA13}" type="slidenum">
              <a:rPr lang="en-US" smtClean="0"/>
              <a:t>‹#›</a:t>
            </a:fld>
            <a:endParaRPr lang="en-US"/>
          </a:p>
        </p:txBody>
      </p:sp>
    </p:spTree>
    <p:extLst>
      <p:ext uri="{BB962C8B-B14F-4D97-AF65-F5344CB8AC3E}">
        <p14:creationId xmlns:p14="http://schemas.microsoft.com/office/powerpoint/2010/main" val="18691910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pct50">
          <a:fgClr>
            <a:schemeClr val="accent5">
              <a:lumMod val="20000"/>
              <a:lumOff val="80000"/>
            </a:schemeClr>
          </a:fgClr>
          <a:bgClr>
            <a:schemeClr val="bg1"/>
          </a:bgClr>
        </a:patt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4424B72-7360-4932-988D-C73A40CF0974}" type="datetime1">
              <a:rPr lang="en-US" smtClean="0"/>
              <a:t>4/6/2015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s-ES" smtClean="0"/>
              <a:t>Encuesta de hogares - Sección 11</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5B63E6-41F7-4EE6-94FF-322BBDE8FA13}" type="slidenum">
              <a:rPr lang="en-US" smtClean="0"/>
              <a:t>‹#›</a:t>
            </a:fld>
            <a:endParaRPr lang="en-US"/>
          </a:p>
        </p:txBody>
      </p:sp>
    </p:spTree>
    <p:extLst>
      <p:ext uri="{BB962C8B-B14F-4D97-AF65-F5344CB8AC3E}">
        <p14:creationId xmlns:p14="http://schemas.microsoft.com/office/powerpoint/2010/main" val="12069907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cid:image001.png@01D06307.667B9380" TargetMode="External"/><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hyperlink" Target="http://creativecommons.org/licenses/by-nc-nd/3.0/igo/legalcode"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4"/>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p>
        </p:txBody>
      </p:sp>
      <p:pic>
        <p:nvPicPr>
          <p:cNvPr id="2051" name="Picture 3" descr="cid:image001.png@01D06307.667B9380"/>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1076325" y="1600200"/>
            <a:ext cx="2276475"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2" name="Rectangle 5"/>
          <p:cNvSpPr>
            <a:spLocks noChangeArrowheads="1"/>
          </p:cNvSpPr>
          <p:nvPr/>
        </p:nvSpPr>
        <p:spPr bwMode="auto">
          <a:xfrm>
            <a:off x="1143000" y="2744788"/>
            <a:ext cx="6858000" cy="3046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just"/>
            <a:r>
              <a:rPr lang="en-US" altLang="en-US" sz="1200">
                <a:latin typeface="Arial" charset="0"/>
                <a:ea typeface="Times New Roman" pitchFamily="18" charset="0"/>
              </a:rPr>
              <a:t>Copyright © 2015 Inter-American Development Bank. This work is licensed under a Creative Commons IGO 3.0 Attribution-Non Commercial-No Derivatives (CC-IGO BY-NC-ND 3.0 IGO) license </a:t>
            </a:r>
            <a:r>
              <a:rPr lang="en-US" altLang="en-US" sz="1200">
                <a:solidFill>
                  <a:srgbClr val="414141"/>
                </a:solidFill>
                <a:latin typeface="Arial" charset="0"/>
                <a:ea typeface="Times New Roman" pitchFamily="18" charset="0"/>
              </a:rPr>
              <a:t>(</a:t>
            </a:r>
            <a:r>
              <a:rPr lang="en-US" altLang="en-US" sz="1200">
                <a:solidFill>
                  <a:srgbClr val="1170CF"/>
                </a:solidFill>
                <a:latin typeface="Arial" charset="0"/>
                <a:ea typeface="Times New Roman" pitchFamily="18" charset="0"/>
                <a:hlinkClick r:id="rId4"/>
              </a:rPr>
              <a:t>http://creativecommons.org/licenses/by-nc-nd/3.0/igo/legalcode</a:t>
            </a:r>
            <a:r>
              <a:rPr lang="en-US" altLang="en-US" sz="1200">
                <a:solidFill>
                  <a:srgbClr val="414141"/>
                </a:solidFill>
                <a:latin typeface="Arial" charset="0"/>
                <a:ea typeface="Times New Roman" pitchFamily="18" charset="0"/>
              </a:rPr>
              <a:t>) </a:t>
            </a:r>
            <a:r>
              <a:rPr lang="en-US" altLang="en-US" sz="1200">
                <a:latin typeface="Arial" charset="0"/>
                <a:ea typeface="Times New Roman" pitchFamily="18" charset="0"/>
              </a:rPr>
              <a:t>and may be reproduced with attribution to the IDB and for any non-commercial purpose.  No derivative work is allowed. </a:t>
            </a:r>
            <a:endParaRPr lang="en-US" altLang="en-US" sz="800">
              <a:latin typeface="Arial" charset="0"/>
              <a:ea typeface="Times New Roman" pitchFamily="18" charset="0"/>
            </a:endParaRPr>
          </a:p>
          <a:p>
            <a:pPr algn="just" eaLnBrk="0" hangingPunct="0"/>
            <a:r>
              <a:rPr lang="en-US" altLang="en-US" sz="1200">
                <a:latin typeface="Arial" charset="0"/>
                <a:ea typeface="Times New Roman" pitchFamily="18" charset="0"/>
              </a:rPr>
              <a:t> </a:t>
            </a:r>
            <a:endParaRPr lang="en-US" altLang="en-US" sz="800">
              <a:latin typeface="Arial" charset="0"/>
            </a:endParaRPr>
          </a:p>
          <a:p>
            <a:pPr algn="just" eaLnBrk="0" hangingPunct="0"/>
            <a:r>
              <a:rPr lang="en-US" altLang="en-US" sz="1200">
                <a:latin typeface="Arial" charset="0"/>
                <a:cs typeface="Times New Roman" pitchFamily="18" charset="0"/>
              </a:rPr>
              <a:t>Any dispute related to the use of the works of the IDB that cannot be settled amicably shall be submitted to arbitration pursuant to the UNCITRAL rules. The use of the IDB’s name for any purpose other than for attribution, and the use of IDB’s logo shall be subject to a separate written license agreement between the IDB and the user and is not authorized as part of this CC-IGO license.</a:t>
            </a:r>
            <a:endParaRPr lang="en-US" altLang="en-US" sz="800">
              <a:latin typeface="Arial" charset="0"/>
            </a:endParaRPr>
          </a:p>
          <a:p>
            <a:pPr algn="just" eaLnBrk="0" hangingPunct="0"/>
            <a:r>
              <a:rPr lang="en-US" altLang="en-US" sz="1200">
                <a:latin typeface="Arial" charset="0"/>
                <a:cs typeface="Times New Roman" pitchFamily="18" charset="0"/>
              </a:rPr>
              <a:t> </a:t>
            </a:r>
            <a:endParaRPr lang="en-US" altLang="en-US" sz="800">
              <a:latin typeface="Arial" charset="0"/>
            </a:endParaRPr>
          </a:p>
          <a:p>
            <a:pPr algn="just" eaLnBrk="0" hangingPunct="0"/>
            <a:r>
              <a:rPr lang="en-US" altLang="en-US" sz="1200">
                <a:latin typeface="Arial" charset="0"/>
                <a:cs typeface="Times New Roman" pitchFamily="18" charset="0"/>
              </a:rPr>
              <a:t>Note that link provided above includes additional terms and conditions of the license.</a:t>
            </a:r>
            <a:endParaRPr lang="en-US" altLang="en-US" sz="800">
              <a:latin typeface="Arial" charset="0"/>
            </a:endParaRPr>
          </a:p>
          <a:p>
            <a:pPr algn="just" eaLnBrk="0" hangingPunct="0"/>
            <a:r>
              <a:rPr lang="en-US" altLang="en-US" sz="1200">
                <a:latin typeface="Arial" charset="0"/>
                <a:cs typeface="Times New Roman" pitchFamily="18" charset="0"/>
              </a:rPr>
              <a:t> </a:t>
            </a:r>
            <a:endParaRPr lang="en-US" altLang="en-US" sz="800">
              <a:latin typeface="Arial" charset="0"/>
            </a:endParaRPr>
          </a:p>
          <a:p>
            <a:pPr algn="just" eaLnBrk="0" hangingPunct="0"/>
            <a:r>
              <a:rPr lang="en-US" altLang="en-US" sz="1200">
                <a:latin typeface="Arial" charset="0"/>
                <a:cs typeface="Times New Roman" pitchFamily="18" charset="0"/>
              </a:rPr>
              <a:t>The opinions expressed in this publication are those of the authors and do not necessarily reflect the views of the Inter-American Development Bank, its Board of Directors, or the countries they represent. </a:t>
            </a:r>
            <a:endParaRPr lang="en-US" altLang="en-US">
              <a:latin typeface="Arial" charset="0"/>
            </a:endParaRPr>
          </a:p>
        </p:txBody>
      </p:sp>
    </p:spTree>
    <p:extLst>
      <p:ext uri="{BB962C8B-B14F-4D97-AF65-F5344CB8AC3E}">
        <p14:creationId xmlns:p14="http://schemas.microsoft.com/office/powerpoint/2010/main" val="15514846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10"/>
          <p:cNvSpPr>
            <a:spLocks noGrp="1"/>
          </p:cNvSpPr>
          <p:nvPr>
            <p:ph type="sldNum" sz="quarter" idx="12"/>
          </p:nvPr>
        </p:nvSpPr>
        <p:spPr/>
        <p:txBody>
          <a:bodyPr/>
          <a:lstStyle/>
          <a:p>
            <a:fld id="{975B63E6-41F7-4EE6-94FF-322BBDE8FA13}" type="slidenum">
              <a:rPr lang="en-US" smtClean="0"/>
              <a:t>10</a:t>
            </a:fld>
            <a:endParaRPr lang="en-US"/>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1219200"/>
            <a:ext cx="7401076" cy="441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Footer Placeholder 9"/>
          <p:cNvSpPr>
            <a:spLocks noGrp="1"/>
          </p:cNvSpPr>
          <p:nvPr>
            <p:ph type="ftr" sz="quarter" idx="11"/>
          </p:nvPr>
        </p:nvSpPr>
        <p:spPr>
          <a:xfrm>
            <a:off x="3124200" y="6356350"/>
            <a:ext cx="2895600" cy="365125"/>
          </a:xfrm>
        </p:spPr>
        <p:txBody>
          <a:bodyPr/>
          <a:lstStyle/>
          <a:p>
            <a:r>
              <a:rPr lang="en-US" noProof="1" smtClean="0"/>
              <a:t>Household Surveys - Section 11</a:t>
            </a:r>
            <a:endParaRPr lang="en-US" noProof="1"/>
          </a:p>
        </p:txBody>
      </p:sp>
      <p:sp>
        <p:nvSpPr>
          <p:cNvPr id="9" name="TextBox 8"/>
          <p:cNvSpPr txBox="1"/>
          <p:nvPr/>
        </p:nvSpPr>
        <p:spPr>
          <a:xfrm>
            <a:off x="152400" y="76200"/>
            <a:ext cx="8686800" cy="369332"/>
          </a:xfrm>
          <a:prstGeom prst="rect">
            <a:avLst/>
          </a:prstGeom>
          <a:noFill/>
          <a:ln>
            <a:solidFill>
              <a:schemeClr val="bg2">
                <a:lumMod val="90000"/>
              </a:schemeClr>
            </a:solidFill>
          </a:ln>
        </p:spPr>
        <p:txBody>
          <a:bodyPr wrap="square" rtlCol="0">
            <a:spAutoFit/>
          </a:bodyPr>
          <a:lstStyle/>
          <a:p>
            <a:r>
              <a:rPr lang="en-US" noProof="1" smtClean="0"/>
              <a:t>SECTION 11: NON-FOOD SPENDING INSIDE AND OUTSIDE THE HOUSEHOLD</a:t>
            </a:r>
          </a:p>
        </p:txBody>
      </p:sp>
      <p:sp>
        <p:nvSpPr>
          <p:cNvPr id="12" name="TextBox 11"/>
          <p:cNvSpPr txBox="1"/>
          <p:nvPr/>
        </p:nvSpPr>
        <p:spPr>
          <a:xfrm>
            <a:off x="152400" y="545068"/>
            <a:ext cx="8686800" cy="369332"/>
          </a:xfrm>
          <a:prstGeom prst="rect">
            <a:avLst/>
          </a:prstGeom>
          <a:solidFill>
            <a:schemeClr val="accent6">
              <a:lumMod val="20000"/>
              <a:lumOff val="80000"/>
            </a:schemeClr>
          </a:solidFill>
          <a:ln>
            <a:solidFill>
              <a:schemeClr val="bg2">
                <a:lumMod val="90000"/>
              </a:schemeClr>
            </a:solidFill>
          </a:ln>
        </p:spPr>
        <p:txBody>
          <a:bodyPr wrap="square" rtlCol="0">
            <a:spAutoFit/>
          </a:bodyPr>
          <a:lstStyle/>
          <a:p>
            <a:r>
              <a:rPr lang="es-ES" dirty="0"/>
              <a:t>A.- </a:t>
            </a:r>
            <a:r>
              <a:rPr lang="es-ES" dirty="0" smtClean="0"/>
              <a:t>SPENDING DURING THE LAST MONTH</a:t>
            </a:r>
            <a:endParaRPr lang="en-US" dirty="0"/>
          </a:p>
        </p:txBody>
      </p:sp>
    </p:spTree>
    <p:extLst>
      <p:ext uri="{BB962C8B-B14F-4D97-AF65-F5344CB8AC3E}">
        <p14:creationId xmlns:p14="http://schemas.microsoft.com/office/powerpoint/2010/main" val="29298290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10"/>
          <p:cNvSpPr>
            <a:spLocks noGrp="1"/>
          </p:cNvSpPr>
          <p:nvPr>
            <p:ph type="sldNum" sz="quarter" idx="12"/>
          </p:nvPr>
        </p:nvSpPr>
        <p:spPr/>
        <p:txBody>
          <a:bodyPr/>
          <a:lstStyle/>
          <a:p>
            <a:fld id="{975B63E6-41F7-4EE6-94FF-322BBDE8FA13}" type="slidenum">
              <a:rPr lang="en-US" smtClean="0"/>
              <a:t>11</a:t>
            </a:fld>
            <a:endParaRPr lang="en-US"/>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95400" y="1142999"/>
            <a:ext cx="5638800" cy="5211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Footer Placeholder 9"/>
          <p:cNvSpPr>
            <a:spLocks noGrp="1"/>
          </p:cNvSpPr>
          <p:nvPr>
            <p:ph type="ftr" sz="quarter" idx="11"/>
          </p:nvPr>
        </p:nvSpPr>
        <p:spPr>
          <a:xfrm>
            <a:off x="3124200" y="6356350"/>
            <a:ext cx="2895600" cy="365125"/>
          </a:xfrm>
        </p:spPr>
        <p:txBody>
          <a:bodyPr/>
          <a:lstStyle/>
          <a:p>
            <a:r>
              <a:rPr lang="en-US" noProof="1" smtClean="0"/>
              <a:t>Household Surveys - Section 11</a:t>
            </a:r>
            <a:endParaRPr lang="en-US" noProof="1"/>
          </a:p>
        </p:txBody>
      </p:sp>
      <p:sp>
        <p:nvSpPr>
          <p:cNvPr id="9" name="TextBox 8"/>
          <p:cNvSpPr txBox="1"/>
          <p:nvPr/>
        </p:nvSpPr>
        <p:spPr>
          <a:xfrm>
            <a:off x="152400" y="76200"/>
            <a:ext cx="8686800" cy="369332"/>
          </a:xfrm>
          <a:prstGeom prst="rect">
            <a:avLst/>
          </a:prstGeom>
          <a:noFill/>
          <a:ln>
            <a:solidFill>
              <a:schemeClr val="bg2">
                <a:lumMod val="90000"/>
              </a:schemeClr>
            </a:solidFill>
          </a:ln>
        </p:spPr>
        <p:txBody>
          <a:bodyPr wrap="square" rtlCol="0">
            <a:spAutoFit/>
          </a:bodyPr>
          <a:lstStyle/>
          <a:p>
            <a:r>
              <a:rPr lang="en-US" noProof="1" smtClean="0"/>
              <a:t>SECTION 11: NON-FOOD SPENDING INSIDE AND OUTSIDE THE HOUSEHOLD</a:t>
            </a:r>
          </a:p>
        </p:txBody>
      </p:sp>
      <p:sp>
        <p:nvSpPr>
          <p:cNvPr id="12" name="TextBox 11"/>
          <p:cNvSpPr txBox="1"/>
          <p:nvPr/>
        </p:nvSpPr>
        <p:spPr>
          <a:xfrm>
            <a:off x="152400" y="545068"/>
            <a:ext cx="8686800" cy="369332"/>
          </a:xfrm>
          <a:prstGeom prst="rect">
            <a:avLst/>
          </a:prstGeom>
          <a:solidFill>
            <a:schemeClr val="accent6">
              <a:lumMod val="20000"/>
              <a:lumOff val="80000"/>
            </a:schemeClr>
          </a:solidFill>
          <a:ln>
            <a:solidFill>
              <a:schemeClr val="bg2">
                <a:lumMod val="90000"/>
              </a:schemeClr>
            </a:solidFill>
          </a:ln>
        </p:spPr>
        <p:txBody>
          <a:bodyPr wrap="square" rtlCol="0">
            <a:spAutoFit/>
          </a:bodyPr>
          <a:lstStyle/>
          <a:p>
            <a:r>
              <a:rPr lang="es-ES" dirty="0"/>
              <a:t>A.- </a:t>
            </a:r>
            <a:r>
              <a:rPr lang="es-ES" dirty="0" smtClean="0"/>
              <a:t>SPENDING DURING THE LAST MONTH</a:t>
            </a:r>
            <a:endParaRPr lang="en-US" dirty="0"/>
          </a:p>
        </p:txBody>
      </p:sp>
    </p:spTree>
    <p:extLst>
      <p:ext uri="{BB962C8B-B14F-4D97-AF65-F5344CB8AC3E}">
        <p14:creationId xmlns:p14="http://schemas.microsoft.com/office/powerpoint/2010/main" val="130004494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10"/>
          <p:cNvSpPr>
            <a:spLocks noGrp="1"/>
          </p:cNvSpPr>
          <p:nvPr>
            <p:ph type="sldNum" sz="quarter" idx="12"/>
          </p:nvPr>
        </p:nvSpPr>
        <p:spPr/>
        <p:txBody>
          <a:bodyPr/>
          <a:lstStyle/>
          <a:p>
            <a:fld id="{975B63E6-41F7-4EE6-94FF-322BBDE8FA13}" type="slidenum">
              <a:rPr lang="en-US" smtClean="0"/>
              <a:t>12</a:t>
            </a:fld>
            <a:endParaRPr lang="en-US"/>
          </a:p>
        </p:txBody>
      </p:sp>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23605" y="1143000"/>
            <a:ext cx="7229795" cy="510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Footer Placeholder 9"/>
          <p:cNvSpPr>
            <a:spLocks noGrp="1"/>
          </p:cNvSpPr>
          <p:nvPr>
            <p:ph type="ftr" sz="quarter" idx="11"/>
          </p:nvPr>
        </p:nvSpPr>
        <p:spPr>
          <a:xfrm>
            <a:off x="3124200" y="6356350"/>
            <a:ext cx="2895600" cy="365125"/>
          </a:xfrm>
        </p:spPr>
        <p:txBody>
          <a:bodyPr/>
          <a:lstStyle/>
          <a:p>
            <a:r>
              <a:rPr lang="en-US" noProof="1" smtClean="0"/>
              <a:t>Household Surveys - Section 11</a:t>
            </a:r>
            <a:endParaRPr lang="en-US" noProof="1"/>
          </a:p>
        </p:txBody>
      </p:sp>
      <p:sp>
        <p:nvSpPr>
          <p:cNvPr id="9" name="TextBox 8"/>
          <p:cNvSpPr txBox="1"/>
          <p:nvPr/>
        </p:nvSpPr>
        <p:spPr>
          <a:xfrm>
            <a:off x="152400" y="76200"/>
            <a:ext cx="8686800" cy="369332"/>
          </a:xfrm>
          <a:prstGeom prst="rect">
            <a:avLst/>
          </a:prstGeom>
          <a:noFill/>
          <a:ln>
            <a:solidFill>
              <a:schemeClr val="bg2">
                <a:lumMod val="90000"/>
              </a:schemeClr>
            </a:solidFill>
          </a:ln>
        </p:spPr>
        <p:txBody>
          <a:bodyPr wrap="square" rtlCol="0">
            <a:spAutoFit/>
          </a:bodyPr>
          <a:lstStyle/>
          <a:p>
            <a:r>
              <a:rPr lang="en-US" noProof="1" smtClean="0"/>
              <a:t>SECTION 11: NON-FOOD SPENDING INSIDE AND OUTSIDE THE HOUSEHOLD</a:t>
            </a:r>
          </a:p>
        </p:txBody>
      </p:sp>
      <p:sp>
        <p:nvSpPr>
          <p:cNvPr id="12" name="TextBox 11"/>
          <p:cNvSpPr txBox="1"/>
          <p:nvPr/>
        </p:nvSpPr>
        <p:spPr>
          <a:xfrm>
            <a:off x="152400" y="545068"/>
            <a:ext cx="8686800" cy="369332"/>
          </a:xfrm>
          <a:prstGeom prst="rect">
            <a:avLst/>
          </a:prstGeom>
          <a:solidFill>
            <a:schemeClr val="accent6">
              <a:lumMod val="20000"/>
              <a:lumOff val="80000"/>
            </a:schemeClr>
          </a:solidFill>
          <a:ln>
            <a:solidFill>
              <a:schemeClr val="bg2">
                <a:lumMod val="90000"/>
              </a:schemeClr>
            </a:solidFill>
          </a:ln>
        </p:spPr>
        <p:txBody>
          <a:bodyPr wrap="square" rtlCol="0">
            <a:spAutoFit/>
          </a:bodyPr>
          <a:lstStyle/>
          <a:p>
            <a:r>
              <a:rPr lang="es-ES" dirty="0"/>
              <a:t>A.- </a:t>
            </a:r>
            <a:r>
              <a:rPr lang="es-ES" dirty="0" smtClean="0"/>
              <a:t>SPENDING DURING THE LAST MONTH</a:t>
            </a:r>
            <a:endParaRPr lang="en-US" dirty="0"/>
          </a:p>
        </p:txBody>
      </p:sp>
    </p:spTree>
    <p:extLst>
      <p:ext uri="{BB962C8B-B14F-4D97-AF65-F5344CB8AC3E}">
        <p14:creationId xmlns:p14="http://schemas.microsoft.com/office/powerpoint/2010/main" val="130004494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10"/>
          <p:cNvSpPr>
            <a:spLocks noGrp="1"/>
          </p:cNvSpPr>
          <p:nvPr>
            <p:ph type="sldNum" sz="quarter" idx="12"/>
          </p:nvPr>
        </p:nvSpPr>
        <p:spPr/>
        <p:txBody>
          <a:bodyPr/>
          <a:lstStyle/>
          <a:p>
            <a:fld id="{975B63E6-41F7-4EE6-94FF-322BBDE8FA13}" type="slidenum">
              <a:rPr lang="en-US" smtClean="0"/>
              <a:t>13</a:t>
            </a:fld>
            <a:endParaRPr lang="en-US"/>
          </a:p>
        </p:txBody>
      </p:sp>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71600" y="1066799"/>
            <a:ext cx="5715000" cy="52816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Footer Placeholder 9"/>
          <p:cNvSpPr>
            <a:spLocks noGrp="1"/>
          </p:cNvSpPr>
          <p:nvPr>
            <p:ph type="ftr" sz="quarter" idx="11"/>
          </p:nvPr>
        </p:nvSpPr>
        <p:spPr>
          <a:xfrm>
            <a:off x="3124200" y="6356350"/>
            <a:ext cx="2895600" cy="365125"/>
          </a:xfrm>
        </p:spPr>
        <p:txBody>
          <a:bodyPr/>
          <a:lstStyle/>
          <a:p>
            <a:r>
              <a:rPr lang="en-US" noProof="1" smtClean="0"/>
              <a:t>Household Surveys - Section 11</a:t>
            </a:r>
            <a:endParaRPr lang="en-US" noProof="1"/>
          </a:p>
        </p:txBody>
      </p:sp>
      <p:sp>
        <p:nvSpPr>
          <p:cNvPr id="9" name="TextBox 8"/>
          <p:cNvSpPr txBox="1"/>
          <p:nvPr/>
        </p:nvSpPr>
        <p:spPr>
          <a:xfrm>
            <a:off x="152400" y="76200"/>
            <a:ext cx="8686800" cy="369332"/>
          </a:xfrm>
          <a:prstGeom prst="rect">
            <a:avLst/>
          </a:prstGeom>
          <a:noFill/>
          <a:ln>
            <a:solidFill>
              <a:schemeClr val="bg2">
                <a:lumMod val="90000"/>
              </a:schemeClr>
            </a:solidFill>
          </a:ln>
        </p:spPr>
        <p:txBody>
          <a:bodyPr wrap="square" rtlCol="0">
            <a:spAutoFit/>
          </a:bodyPr>
          <a:lstStyle/>
          <a:p>
            <a:r>
              <a:rPr lang="en-US" noProof="1" smtClean="0"/>
              <a:t>SECTION 11: NON-FOOD SPENDING INSIDE AND OUTSIDE THE HOUSEHOLD</a:t>
            </a:r>
          </a:p>
        </p:txBody>
      </p:sp>
      <p:sp>
        <p:nvSpPr>
          <p:cNvPr id="12" name="TextBox 11"/>
          <p:cNvSpPr txBox="1"/>
          <p:nvPr/>
        </p:nvSpPr>
        <p:spPr>
          <a:xfrm>
            <a:off x="152400" y="545068"/>
            <a:ext cx="8686800" cy="369332"/>
          </a:xfrm>
          <a:prstGeom prst="rect">
            <a:avLst/>
          </a:prstGeom>
          <a:solidFill>
            <a:schemeClr val="accent6">
              <a:lumMod val="20000"/>
              <a:lumOff val="80000"/>
            </a:schemeClr>
          </a:solidFill>
          <a:ln>
            <a:solidFill>
              <a:schemeClr val="bg2">
                <a:lumMod val="90000"/>
              </a:schemeClr>
            </a:solidFill>
          </a:ln>
        </p:spPr>
        <p:txBody>
          <a:bodyPr wrap="square" rtlCol="0">
            <a:spAutoFit/>
          </a:bodyPr>
          <a:lstStyle/>
          <a:p>
            <a:r>
              <a:rPr lang="es-ES" dirty="0"/>
              <a:t>A.- </a:t>
            </a:r>
            <a:r>
              <a:rPr lang="es-ES" dirty="0" smtClean="0"/>
              <a:t>SPENDING DURING THE LAST MONTH</a:t>
            </a:r>
            <a:endParaRPr lang="en-US" dirty="0"/>
          </a:p>
        </p:txBody>
      </p:sp>
    </p:spTree>
    <p:extLst>
      <p:ext uri="{BB962C8B-B14F-4D97-AF65-F5344CB8AC3E}">
        <p14:creationId xmlns:p14="http://schemas.microsoft.com/office/powerpoint/2010/main" val="130004494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10"/>
          <p:cNvSpPr>
            <a:spLocks noGrp="1"/>
          </p:cNvSpPr>
          <p:nvPr>
            <p:ph type="sldNum" sz="quarter" idx="12"/>
          </p:nvPr>
        </p:nvSpPr>
        <p:spPr/>
        <p:txBody>
          <a:bodyPr/>
          <a:lstStyle/>
          <a:p>
            <a:fld id="{975B63E6-41F7-4EE6-94FF-322BBDE8FA13}" type="slidenum">
              <a:rPr lang="en-US" smtClean="0"/>
              <a:t>14</a:t>
            </a:fld>
            <a:endParaRPr lang="en-US"/>
          </a:p>
        </p:txBody>
      </p:sp>
      <p:pic>
        <p:nvPicPr>
          <p:cNvPr id="717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1143000"/>
            <a:ext cx="8273249" cy="403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Footer Placeholder 9"/>
          <p:cNvSpPr>
            <a:spLocks noGrp="1"/>
          </p:cNvSpPr>
          <p:nvPr>
            <p:ph type="ftr" sz="quarter" idx="11"/>
          </p:nvPr>
        </p:nvSpPr>
        <p:spPr>
          <a:xfrm>
            <a:off x="3124200" y="6356350"/>
            <a:ext cx="2895600" cy="365125"/>
          </a:xfrm>
        </p:spPr>
        <p:txBody>
          <a:bodyPr/>
          <a:lstStyle/>
          <a:p>
            <a:r>
              <a:rPr lang="en-US" noProof="1" smtClean="0"/>
              <a:t>Household Surveys - Section 11</a:t>
            </a:r>
            <a:endParaRPr lang="en-US" noProof="1"/>
          </a:p>
        </p:txBody>
      </p:sp>
      <p:sp>
        <p:nvSpPr>
          <p:cNvPr id="9" name="TextBox 8"/>
          <p:cNvSpPr txBox="1"/>
          <p:nvPr/>
        </p:nvSpPr>
        <p:spPr>
          <a:xfrm>
            <a:off x="152400" y="76200"/>
            <a:ext cx="8686800" cy="369332"/>
          </a:xfrm>
          <a:prstGeom prst="rect">
            <a:avLst/>
          </a:prstGeom>
          <a:noFill/>
          <a:ln>
            <a:solidFill>
              <a:schemeClr val="bg2">
                <a:lumMod val="90000"/>
              </a:schemeClr>
            </a:solidFill>
          </a:ln>
        </p:spPr>
        <p:txBody>
          <a:bodyPr wrap="square" rtlCol="0">
            <a:spAutoFit/>
          </a:bodyPr>
          <a:lstStyle/>
          <a:p>
            <a:r>
              <a:rPr lang="en-US" noProof="1" smtClean="0"/>
              <a:t>SECTION 11: NON-FOOD SPENDING INSIDE AND OUTSIDE THE HOUSEHOLD</a:t>
            </a:r>
          </a:p>
        </p:txBody>
      </p:sp>
      <p:sp>
        <p:nvSpPr>
          <p:cNvPr id="12" name="TextBox 11"/>
          <p:cNvSpPr txBox="1"/>
          <p:nvPr/>
        </p:nvSpPr>
        <p:spPr>
          <a:xfrm>
            <a:off x="152400" y="545068"/>
            <a:ext cx="8686800" cy="369332"/>
          </a:xfrm>
          <a:prstGeom prst="rect">
            <a:avLst/>
          </a:prstGeom>
          <a:solidFill>
            <a:schemeClr val="accent6">
              <a:lumMod val="20000"/>
              <a:lumOff val="80000"/>
            </a:schemeClr>
          </a:solidFill>
          <a:ln>
            <a:solidFill>
              <a:schemeClr val="bg2">
                <a:lumMod val="90000"/>
              </a:schemeClr>
            </a:solidFill>
          </a:ln>
        </p:spPr>
        <p:txBody>
          <a:bodyPr wrap="square" rtlCol="0">
            <a:spAutoFit/>
          </a:bodyPr>
          <a:lstStyle/>
          <a:p>
            <a:r>
              <a:rPr lang="es-ES" dirty="0"/>
              <a:t>A.- </a:t>
            </a:r>
            <a:r>
              <a:rPr lang="es-ES" dirty="0" smtClean="0"/>
              <a:t>SPENDING DURING THE LAST MONTH</a:t>
            </a:r>
            <a:endParaRPr lang="en-US" dirty="0"/>
          </a:p>
        </p:txBody>
      </p:sp>
    </p:spTree>
    <p:extLst>
      <p:ext uri="{BB962C8B-B14F-4D97-AF65-F5344CB8AC3E}">
        <p14:creationId xmlns:p14="http://schemas.microsoft.com/office/powerpoint/2010/main" val="130004494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10"/>
          <p:cNvSpPr>
            <a:spLocks noGrp="1"/>
          </p:cNvSpPr>
          <p:nvPr>
            <p:ph type="sldNum" sz="quarter" idx="12"/>
          </p:nvPr>
        </p:nvSpPr>
        <p:spPr/>
        <p:txBody>
          <a:bodyPr/>
          <a:lstStyle/>
          <a:p>
            <a:fld id="{975B63E6-41F7-4EE6-94FF-322BBDE8FA13}" type="slidenum">
              <a:rPr lang="en-US" smtClean="0"/>
              <a:t>15</a:t>
            </a:fld>
            <a:endParaRPr lang="en-US"/>
          </a:p>
        </p:txBody>
      </p:sp>
      <p:pic>
        <p:nvPicPr>
          <p:cNvPr id="819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1500" y="1143000"/>
            <a:ext cx="8039100" cy="480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Footer Placeholder 9"/>
          <p:cNvSpPr>
            <a:spLocks noGrp="1"/>
          </p:cNvSpPr>
          <p:nvPr>
            <p:ph type="ftr" sz="quarter" idx="11"/>
          </p:nvPr>
        </p:nvSpPr>
        <p:spPr>
          <a:xfrm>
            <a:off x="3124200" y="6356350"/>
            <a:ext cx="2895600" cy="365125"/>
          </a:xfrm>
        </p:spPr>
        <p:txBody>
          <a:bodyPr/>
          <a:lstStyle/>
          <a:p>
            <a:r>
              <a:rPr lang="en-US" noProof="1" smtClean="0"/>
              <a:t>Household Surveys - Section 11</a:t>
            </a:r>
            <a:endParaRPr lang="en-US" noProof="1"/>
          </a:p>
        </p:txBody>
      </p:sp>
      <p:sp>
        <p:nvSpPr>
          <p:cNvPr id="9" name="TextBox 8"/>
          <p:cNvSpPr txBox="1"/>
          <p:nvPr/>
        </p:nvSpPr>
        <p:spPr>
          <a:xfrm>
            <a:off x="152400" y="76200"/>
            <a:ext cx="8686800" cy="369332"/>
          </a:xfrm>
          <a:prstGeom prst="rect">
            <a:avLst/>
          </a:prstGeom>
          <a:noFill/>
          <a:ln>
            <a:solidFill>
              <a:schemeClr val="bg2">
                <a:lumMod val="90000"/>
              </a:schemeClr>
            </a:solidFill>
          </a:ln>
        </p:spPr>
        <p:txBody>
          <a:bodyPr wrap="square" rtlCol="0">
            <a:spAutoFit/>
          </a:bodyPr>
          <a:lstStyle/>
          <a:p>
            <a:r>
              <a:rPr lang="en-US" noProof="1" smtClean="0"/>
              <a:t>SECTION 11: NON-FOOD SPENDING INSIDE AND OUTSIDE THE HOUSEHOLD</a:t>
            </a:r>
          </a:p>
        </p:txBody>
      </p:sp>
      <p:sp>
        <p:nvSpPr>
          <p:cNvPr id="12" name="TextBox 11"/>
          <p:cNvSpPr txBox="1"/>
          <p:nvPr/>
        </p:nvSpPr>
        <p:spPr>
          <a:xfrm>
            <a:off x="152400" y="545068"/>
            <a:ext cx="8686800" cy="369332"/>
          </a:xfrm>
          <a:prstGeom prst="rect">
            <a:avLst/>
          </a:prstGeom>
          <a:solidFill>
            <a:schemeClr val="accent6">
              <a:lumMod val="20000"/>
              <a:lumOff val="80000"/>
            </a:schemeClr>
          </a:solidFill>
          <a:ln>
            <a:solidFill>
              <a:schemeClr val="bg2">
                <a:lumMod val="90000"/>
              </a:schemeClr>
            </a:solidFill>
          </a:ln>
        </p:spPr>
        <p:txBody>
          <a:bodyPr wrap="square" rtlCol="0">
            <a:spAutoFit/>
          </a:bodyPr>
          <a:lstStyle/>
          <a:p>
            <a:r>
              <a:rPr lang="es-ES" dirty="0"/>
              <a:t>A.- </a:t>
            </a:r>
            <a:r>
              <a:rPr lang="es-ES" dirty="0" smtClean="0"/>
              <a:t>SPENDING DURING THE LAST MONTH</a:t>
            </a:r>
            <a:endParaRPr lang="en-US" dirty="0"/>
          </a:p>
        </p:txBody>
      </p:sp>
    </p:spTree>
    <p:extLst>
      <p:ext uri="{BB962C8B-B14F-4D97-AF65-F5344CB8AC3E}">
        <p14:creationId xmlns:p14="http://schemas.microsoft.com/office/powerpoint/2010/main" val="130004494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10"/>
          <p:cNvSpPr>
            <a:spLocks noGrp="1"/>
          </p:cNvSpPr>
          <p:nvPr>
            <p:ph type="sldNum" sz="quarter" idx="12"/>
          </p:nvPr>
        </p:nvSpPr>
        <p:spPr/>
        <p:txBody>
          <a:bodyPr/>
          <a:lstStyle/>
          <a:p>
            <a:fld id="{975B63E6-41F7-4EE6-94FF-322BBDE8FA13}" type="slidenum">
              <a:rPr lang="en-US" smtClean="0"/>
              <a:t>16</a:t>
            </a:fld>
            <a:endParaRPr lang="en-US"/>
          </a:p>
        </p:txBody>
      </p:sp>
      <p:pic>
        <p:nvPicPr>
          <p:cNvPr id="921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81644" y="1219200"/>
            <a:ext cx="5981156" cy="48756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Footer Placeholder 9"/>
          <p:cNvSpPr>
            <a:spLocks noGrp="1"/>
          </p:cNvSpPr>
          <p:nvPr>
            <p:ph type="ftr" sz="quarter" idx="11"/>
          </p:nvPr>
        </p:nvSpPr>
        <p:spPr>
          <a:xfrm>
            <a:off x="3124200" y="6356350"/>
            <a:ext cx="2895600" cy="365125"/>
          </a:xfrm>
        </p:spPr>
        <p:txBody>
          <a:bodyPr/>
          <a:lstStyle/>
          <a:p>
            <a:r>
              <a:rPr lang="en-US" noProof="1" smtClean="0"/>
              <a:t>Household Surveys - Section 11</a:t>
            </a:r>
            <a:endParaRPr lang="en-US" noProof="1"/>
          </a:p>
        </p:txBody>
      </p:sp>
      <p:sp>
        <p:nvSpPr>
          <p:cNvPr id="9" name="TextBox 8"/>
          <p:cNvSpPr txBox="1"/>
          <p:nvPr/>
        </p:nvSpPr>
        <p:spPr>
          <a:xfrm>
            <a:off x="152400" y="76200"/>
            <a:ext cx="8686800" cy="369332"/>
          </a:xfrm>
          <a:prstGeom prst="rect">
            <a:avLst/>
          </a:prstGeom>
          <a:noFill/>
          <a:ln>
            <a:solidFill>
              <a:schemeClr val="bg2">
                <a:lumMod val="90000"/>
              </a:schemeClr>
            </a:solidFill>
          </a:ln>
        </p:spPr>
        <p:txBody>
          <a:bodyPr wrap="square" rtlCol="0">
            <a:spAutoFit/>
          </a:bodyPr>
          <a:lstStyle/>
          <a:p>
            <a:r>
              <a:rPr lang="en-US" noProof="1" smtClean="0"/>
              <a:t>SECTION 11: NON-FOOD SPENDING INSIDE AND OUTSIDE THE HOUSEHOLD</a:t>
            </a:r>
          </a:p>
        </p:txBody>
      </p:sp>
      <p:sp>
        <p:nvSpPr>
          <p:cNvPr id="12" name="TextBox 11"/>
          <p:cNvSpPr txBox="1"/>
          <p:nvPr/>
        </p:nvSpPr>
        <p:spPr>
          <a:xfrm>
            <a:off x="152400" y="545068"/>
            <a:ext cx="8686800" cy="369332"/>
          </a:xfrm>
          <a:prstGeom prst="rect">
            <a:avLst/>
          </a:prstGeom>
          <a:solidFill>
            <a:schemeClr val="accent6">
              <a:lumMod val="20000"/>
              <a:lumOff val="80000"/>
            </a:schemeClr>
          </a:solidFill>
          <a:ln>
            <a:solidFill>
              <a:schemeClr val="bg2">
                <a:lumMod val="90000"/>
              </a:schemeClr>
            </a:solidFill>
          </a:ln>
        </p:spPr>
        <p:txBody>
          <a:bodyPr wrap="square" rtlCol="0">
            <a:spAutoFit/>
          </a:bodyPr>
          <a:lstStyle/>
          <a:p>
            <a:r>
              <a:rPr lang="es-ES" dirty="0"/>
              <a:t>A.- </a:t>
            </a:r>
            <a:r>
              <a:rPr lang="es-ES" dirty="0" smtClean="0"/>
              <a:t>SPENDING DURING THE LAST MONTH</a:t>
            </a:r>
            <a:endParaRPr lang="en-US" dirty="0"/>
          </a:p>
        </p:txBody>
      </p:sp>
    </p:spTree>
    <p:extLst>
      <p:ext uri="{BB962C8B-B14F-4D97-AF65-F5344CB8AC3E}">
        <p14:creationId xmlns:p14="http://schemas.microsoft.com/office/powerpoint/2010/main" val="130004494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10"/>
          <p:cNvSpPr>
            <a:spLocks noGrp="1"/>
          </p:cNvSpPr>
          <p:nvPr>
            <p:ph type="sldNum" sz="quarter" idx="12"/>
          </p:nvPr>
        </p:nvSpPr>
        <p:spPr/>
        <p:txBody>
          <a:bodyPr/>
          <a:lstStyle/>
          <a:p>
            <a:fld id="{975B63E6-41F7-4EE6-94FF-322BBDE8FA13}" type="slidenum">
              <a:rPr lang="en-US" smtClean="0"/>
              <a:t>17</a:t>
            </a:fld>
            <a:endParaRPr lang="en-US"/>
          </a:p>
        </p:txBody>
      </p:sp>
      <p:pic>
        <p:nvPicPr>
          <p:cNvPr id="1024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9498" y="1066800"/>
            <a:ext cx="7337702" cy="518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Footer Placeholder 9"/>
          <p:cNvSpPr>
            <a:spLocks noGrp="1"/>
          </p:cNvSpPr>
          <p:nvPr>
            <p:ph type="ftr" sz="quarter" idx="11"/>
          </p:nvPr>
        </p:nvSpPr>
        <p:spPr>
          <a:xfrm>
            <a:off x="3124200" y="6356350"/>
            <a:ext cx="2895600" cy="365125"/>
          </a:xfrm>
        </p:spPr>
        <p:txBody>
          <a:bodyPr/>
          <a:lstStyle/>
          <a:p>
            <a:r>
              <a:rPr lang="en-US" noProof="1" smtClean="0"/>
              <a:t>Household Surveys - Section 11</a:t>
            </a:r>
            <a:endParaRPr lang="en-US" noProof="1"/>
          </a:p>
        </p:txBody>
      </p:sp>
      <p:sp>
        <p:nvSpPr>
          <p:cNvPr id="9" name="TextBox 8"/>
          <p:cNvSpPr txBox="1"/>
          <p:nvPr/>
        </p:nvSpPr>
        <p:spPr>
          <a:xfrm>
            <a:off x="152400" y="76200"/>
            <a:ext cx="8686800" cy="369332"/>
          </a:xfrm>
          <a:prstGeom prst="rect">
            <a:avLst/>
          </a:prstGeom>
          <a:noFill/>
          <a:ln>
            <a:solidFill>
              <a:schemeClr val="bg2">
                <a:lumMod val="90000"/>
              </a:schemeClr>
            </a:solidFill>
          </a:ln>
        </p:spPr>
        <p:txBody>
          <a:bodyPr wrap="square" rtlCol="0">
            <a:spAutoFit/>
          </a:bodyPr>
          <a:lstStyle/>
          <a:p>
            <a:r>
              <a:rPr lang="en-US" noProof="1" smtClean="0"/>
              <a:t>SECTION 11: NON-FOOD SPENDING INSIDE AND OUTSIDE THE HOUSEHOLD</a:t>
            </a:r>
          </a:p>
        </p:txBody>
      </p:sp>
      <p:sp>
        <p:nvSpPr>
          <p:cNvPr id="12" name="TextBox 11"/>
          <p:cNvSpPr txBox="1"/>
          <p:nvPr/>
        </p:nvSpPr>
        <p:spPr>
          <a:xfrm>
            <a:off x="152400" y="545068"/>
            <a:ext cx="8686800" cy="369332"/>
          </a:xfrm>
          <a:prstGeom prst="rect">
            <a:avLst/>
          </a:prstGeom>
          <a:solidFill>
            <a:schemeClr val="accent6">
              <a:lumMod val="20000"/>
              <a:lumOff val="80000"/>
            </a:schemeClr>
          </a:solidFill>
          <a:ln>
            <a:solidFill>
              <a:schemeClr val="bg2">
                <a:lumMod val="90000"/>
              </a:schemeClr>
            </a:solidFill>
          </a:ln>
        </p:spPr>
        <p:txBody>
          <a:bodyPr wrap="square" rtlCol="0">
            <a:spAutoFit/>
          </a:bodyPr>
          <a:lstStyle/>
          <a:p>
            <a:r>
              <a:rPr lang="es-ES" dirty="0"/>
              <a:t>A.- </a:t>
            </a:r>
            <a:r>
              <a:rPr lang="es-ES" dirty="0" smtClean="0"/>
              <a:t>SPENDING DURING THE LAST MONTH</a:t>
            </a:r>
            <a:endParaRPr lang="en-US" dirty="0"/>
          </a:p>
        </p:txBody>
      </p:sp>
    </p:spTree>
    <p:extLst>
      <p:ext uri="{BB962C8B-B14F-4D97-AF65-F5344CB8AC3E}">
        <p14:creationId xmlns:p14="http://schemas.microsoft.com/office/powerpoint/2010/main" val="130004494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10"/>
          <p:cNvSpPr>
            <a:spLocks noGrp="1"/>
          </p:cNvSpPr>
          <p:nvPr>
            <p:ph type="sldNum" sz="quarter" idx="12"/>
          </p:nvPr>
        </p:nvSpPr>
        <p:spPr/>
        <p:txBody>
          <a:bodyPr/>
          <a:lstStyle/>
          <a:p>
            <a:fld id="{975B63E6-41F7-4EE6-94FF-322BBDE8FA13}" type="slidenum">
              <a:rPr lang="en-US" smtClean="0"/>
              <a:t>18</a:t>
            </a:fld>
            <a:endParaRPr lang="en-US"/>
          </a:p>
        </p:txBody>
      </p:sp>
      <p:pic>
        <p:nvPicPr>
          <p:cNvPr id="1126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00200" y="1066800"/>
            <a:ext cx="5334000" cy="52708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Footer Placeholder 9"/>
          <p:cNvSpPr>
            <a:spLocks noGrp="1"/>
          </p:cNvSpPr>
          <p:nvPr>
            <p:ph type="ftr" sz="quarter" idx="11"/>
          </p:nvPr>
        </p:nvSpPr>
        <p:spPr>
          <a:xfrm>
            <a:off x="3124200" y="6356350"/>
            <a:ext cx="2895600" cy="365125"/>
          </a:xfrm>
        </p:spPr>
        <p:txBody>
          <a:bodyPr/>
          <a:lstStyle/>
          <a:p>
            <a:r>
              <a:rPr lang="en-US" noProof="1" smtClean="0"/>
              <a:t>Household Surveys - Section 11</a:t>
            </a:r>
            <a:endParaRPr lang="en-US" noProof="1"/>
          </a:p>
        </p:txBody>
      </p:sp>
      <p:sp>
        <p:nvSpPr>
          <p:cNvPr id="9" name="TextBox 8"/>
          <p:cNvSpPr txBox="1"/>
          <p:nvPr/>
        </p:nvSpPr>
        <p:spPr>
          <a:xfrm>
            <a:off x="152400" y="76200"/>
            <a:ext cx="8686800" cy="369332"/>
          </a:xfrm>
          <a:prstGeom prst="rect">
            <a:avLst/>
          </a:prstGeom>
          <a:noFill/>
          <a:ln>
            <a:solidFill>
              <a:schemeClr val="bg2">
                <a:lumMod val="90000"/>
              </a:schemeClr>
            </a:solidFill>
          </a:ln>
        </p:spPr>
        <p:txBody>
          <a:bodyPr wrap="square" rtlCol="0">
            <a:spAutoFit/>
          </a:bodyPr>
          <a:lstStyle/>
          <a:p>
            <a:r>
              <a:rPr lang="en-US" noProof="1" smtClean="0"/>
              <a:t>SECTION 11: NON-FOOD SPENDING INSIDE AND OUTSIDE THE HOUSEHOLD</a:t>
            </a:r>
          </a:p>
        </p:txBody>
      </p:sp>
      <p:sp>
        <p:nvSpPr>
          <p:cNvPr id="12" name="TextBox 11"/>
          <p:cNvSpPr txBox="1"/>
          <p:nvPr/>
        </p:nvSpPr>
        <p:spPr>
          <a:xfrm>
            <a:off x="152400" y="545068"/>
            <a:ext cx="8686800" cy="369332"/>
          </a:xfrm>
          <a:prstGeom prst="rect">
            <a:avLst/>
          </a:prstGeom>
          <a:solidFill>
            <a:schemeClr val="accent6">
              <a:lumMod val="20000"/>
              <a:lumOff val="80000"/>
            </a:schemeClr>
          </a:solidFill>
          <a:ln>
            <a:solidFill>
              <a:schemeClr val="bg2">
                <a:lumMod val="90000"/>
              </a:schemeClr>
            </a:solidFill>
          </a:ln>
        </p:spPr>
        <p:txBody>
          <a:bodyPr wrap="square" rtlCol="0">
            <a:spAutoFit/>
          </a:bodyPr>
          <a:lstStyle/>
          <a:p>
            <a:r>
              <a:rPr lang="es-ES" dirty="0"/>
              <a:t>A.- </a:t>
            </a:r>
            <a:r>
              <a:rPr lang="es-ES" dirty="0" smtClean="0"/>
              <a:t>SPENDING DURING THE LAST MONTH</a:t>
            </a:r>
            <a:endParaRPr lang="en-US" dirty="0"/>
          </a:p>
        </p:txBody>
      </p:sp>
    </p:spTree>
    <p:extLst>
      <p:ext uri="{BB962C8B-B14F-4D97-AF65-F5344CB8AC3E}">
        <p14:creationId xmlns:p14="http://schemas.microsoft.com/office/powerpoint/2010/main" val="279332606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10"/>
          <p:cNvSpPr>
            <a:spLocks noGrp="1"/>
          </p:cNvSpPr>
          <p:nvPr>
            <p:ph type="sldNum" sz="quarter" idx="12"/>
          </p:nvPr>
        </p:nvSpPr>
        <p:spPr/>
        <p:txBody>
          <a:bodyPr/>
          <a:lstStyle/>
          <a:p>
            <a:fld id="{975B63E6-41F7-4EE6-94FF-322BBDE8FA13}" type="slidenum">
              <a:rPr lang="en-US" smtClean="0"/>
              <a:t>19</a:t>
            </a:fld>
            <a:endParaRPr lang="en-US"/>
          </a:p>
        </p:txBody>
      </p:sp>
      <p:sp>
        <p:nvSpPr>
          <p:cNvPr id="8" name="TextBox 7"/>
          <p:cNvSpPr txBox="1"/>
          <p:nvPr/>
        </p:nvSpPr>
        <p:spPr>
          <a:xfrm>
            <a:off x="152400" y="545068"/>
            <a:ext cx="8686800" cy="369332"/>
          </a:xfrm>
          <a:prstGeom prst="rect">
            <a:avLst/>
          </a:prstGeom>
          <a:solidFill>
            <a:schemeClr val="accent3">
              <a:lumMod val="20000"/>
              <a:lumOff val="80000"/>
            </a:schemeClr>
          </a:solidFill>
          <a:ln>
            <a:solidFill>
              <a:schemeClr val="bg2">
                <a:lumMod val="90000"/>
              </a:schemeClr>
            </a:solidFill>
          </a:ln>
        </p:spPr>
        <p:txBody>
          <a:bodyPr wrap="square" rtlCol="0">
            <a:spAutoFit/>
          </a:bodyPr>
          <a:lstStyle/>
          <a:p>
            <a:r>
              <a:rPr lang="es-ES" dirty="0"/>
              <a:t>B.- </a:t>
            </a:r>
            <a:r>
              <a:rPr lang="es-ES" dirty="0" smtClean="0"/>
              <a:t>SPENDING DURING THE LAST THREE MONTHS</a:t>
            </a:r>
            <a:endParaRPr lang="en-US" dirty="0"/>
          </a:p>
        </p:txBody>
      </p:sp>
      <p:pic>
        <p:nvPicPr>
          <p:cNvPr id="1229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799" y="1066800"/>
            <a:ext cx="8600661"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Footer Placeholder 9"/>
          <p:cNvSpPr>
            <a:spLocks noGrp="1"/>
          </p:cNvSpPr>
          <p:nvPr>
            <p:ph type="ftr" sz="quarter" idx="11"/>
          </p:nvPr>
        </p:nvSpPr>
        <p:spPr>
          <a:xfrm>
            <a:off x="3124200" y="6356350"/>
            <a:ext cx="2895600" cy="365125"/>
          </a:xfrm>
        </p:spPr>
        <p:txBody>
          <a:bodyPr/>
          <a:lstStyle/>
          <a:p>
            <a:r>
              <a:rPr lang="en-US" noProof="1" smtClean="0"/>
              <a:t>Household Surveys - Section 11</a:t>
            </a:r>
            <a:endParaRPr lang="en-US" noProof="1"/>
          </a:p>
        </p:txBody>
      </p:sp>
      <p:sp>
        <p:nvSpPr>
          <p:cNvPr id="9" name="TextBox 8"/>
          <p:cNvSpPr txBox="1"/>
          <p:nvPr/>
        </p:nvSpPr>
        <p:spPr>
          <a:xfrm>
            <a:off x="152400" y="76200"/>
            <a:ext cx="8686800" cy="369332"/>
          </a:xfrm>
          <a:prstGeom prst="rect">
            <a:avLst/>
          </a:prstGeom>
          <a:noFill/>
          <a:ln>
            <a:solidFill>
              <a:schemeClr val="bg2">
                <a:lumMod val="90000"/>
              </a:schemeClr>
            </a:solidFill>
          </a:ln>
        </p:spPr>
        <p:txBody>
          <a:bodyPr wrap="square" rtlCol="0">
            <a:spAutoFit/>
          </a:bodyPr>
          <a:lstStyle/>
          <a:p>
            <a:r>
              <a:rPr lang="en-US" noProof="1" smtClean="0"/>
              <a:t>SECTION 11: NON-FOOD SPENDING INSIDE AND OUTSIDE THE HOUSEHOLD</a:t>
            </a:r>
          </a:p>
        </p:txBody>
      </p:sp>
    </p:spTree>
    <p:extLst>
      <p:ext uri="{BB962C8B-B14F-4D97-AF65-F5344CB8AC3E}">
        <p14:creationId xmlns:p14="http://schemas.microsoft.com/office/powerpoint/2010/main" val="37471010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28600" y="2461736"/>
            <a:ext cx="8686800" cy="830997"/>
          </a:xfrm>
          <a:prstGeom prst="rect">
            <a:avLst/>
          </a:prstGeom>
          <a:noFill/>
          <a:ln>
            <a:solidFill>
              <a:schemeClr val="bg2">
                <a:lumMod val="90000"/>
              </a:schemeClr>
            </a:solidFill>
          </a:ln>
        </p:spPr>
        <p:txBody>
          <a:bodyPr wrap="square" rtlCol="0">
            <a:spAutoFit/>
          </a:bodyPr>
          <a:lstStyle/>
          <a:p>
            <a:r>
              <a:rPr lang="en-US" sz="2400" noProof="1" smtClean="0"/>
              <a:t>SECTION 11</a:t>
            </a:r>
          </a:p>
          <a:p>
            <a:r>
              <a:rPr lang="en-US" sz="2400" noProof="1" smtClean="0"/>
              <a:t>NON-FOOD SPENDING INSIDE AND OUTSIDE THE HOUSEHOLD</a:t>
            </a:r>
          </a:p>
        </p:txBody>
      </p:sp>
      <p:sp>
        <p:nvSpPr>
          <p:cNvPr id="8" name="TextBox 7"/>
          <p:cNvSpPr txBox="1"/>
          <p:nvPr/>
        </p:nvSpPr>
        <p:spPr>
          <a:xfrm>
            <a:off x="228600" y="76200"/>
            <a:ext cx="8686800" cy="523220"/>
          </a:xfrm>
          <a:prstGeom prst="rect">
            <a:avLst/>
          </a:prstGeom>
          <a:solidFill>
            <a:schemeClr val="accent3">
              <a:lumMod val="20000"/>
              <a:lumOff val="80000"/>
            </a:schemeClr>
          </a:solidFill>
        </p:spPr>
        <p:txBody>
          <a:bodyPr wrap="square" rtlCol="0">
            <a:spAutoFit/>
          </a:bodyPr>
          <a:lstStyle/>
          <a:p>
            <a:pPr algn="ctr"/>
            <a:r>
              <a:rPr lang="en-US" sz="2800" noProof="1" smtClean="0"/>
              <a:t>Household Surveys</a:t>
            </a:r>
            <a:endParaRPr lang="en-US" sz="2800" noProof="1"/>
          </a:p>
        </p:txBody>
      </p:sp>
      <p:sp>
        <p:nvSpPr>
          <p:cNvPr id="9" name="TextBox 8"/>
          <p:cNvSpPr txBox="1"/>
          <p:nvPr/>
        </p:nvSpPr>
        <p:spPr>
          <a:xfrm>
            <a:off x="228600" y="3657600"/>
            <a:ext cx="8610600" cy="369332"/>
          </a:xfrm>
          <a:prstGeom prst="rect">
            <a:avLst/>
          </a:prstGeom>
          <a:noFill/>
          <a:ln>
            <a:solidFill>
              <a:schemeClr val="bg2">
                <a:lumMod val="90000"/>
              </a:schemeClr>
            </a:solidFill>
          </a:ln>
        </p:spPr>
        <p:txBody>
          <a:bodyPr wrap="square" rtlCol="0">
            <a:spAutoFit/>
          </a:bodyPr>
          <a:lstStyle/>
          <a:p>
            <a:r>
              <a:rPr lang="en-US" noProof="1" smtClean="0"/>
              <a:t>HEAD OF HOUSEHOLD OR PARTNER ANSWERS</a:t>
            </a:r>
          </a:p>
        </p:txBody>
      </p:sp>
      <p:sp>
        <p:nvSpPr>
          <p:cNvPr id="10" name="Footer Placeholder 9"/>
          <p:cNvSpPr>
            <a:spLocks noGrp="1"/>
          </p:cNvSpPr>
          <p:nvPr>
            <p:ph type="ftr" sz="quarter" idx="11"/>
          </p:nvPr>
        </p:nvSpPr>
        <p:spPr/>
        <p:txBody>
          <a:bodyPr/>
          <a:lstStyle/>
          <a:p>
            <a:r>
              <a:rPr lang="en-US" noProof="1" smtClean="0"/>
              <a:t>Household Surveys - Section 11</a:t>
            </a:r>
            <a:endParaRPr lang="en-US" noProof="1"/>
          </a:p>
        </p:txBody>
      </p:sp>
      <p:sp>
        <p:nvSpPr>
          <p:cNvPr id="11" name="Slide Number Placeholder 10"/>
          <p:cNvSpPr>
            <a:spLocks noGrp="1"/>
          </p:cNvSpPr>
          <p:nvPr>
            <p:ph type="sldNum" sz="quarter" idx="12"/>
          </p:nvPr>
        </p:nvSpPr>
        <p:spPr/>
        <p:txBody>
          <a:bodyPr/>
          <a:lstStyle/>
          <a:p>
            <a:fld id="{975B63E6-41F7-4EE6-94FF-322BBDE8FA13}" type="slidenum">
              <a:rPr lang="en-US" noProof="1" dirty="0" smtClean="0"/>
              <a:t>2</a:t>
            </a:fld>
            <a:endParaRPr lang="en-US" noProof="1"/>
          </a:p>
        </p:txBody>
      </p:sp>
    </p:spTree>
    <p:extLst>
      <p:ext uri="{BB962C8B-B14F-4D97-AF65-F5344CB8AC3E}">
        <p14:creationId xmlns:p14="http://schemas.microsoft.com/office/powerpoint/2010/main" val="231206681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10"/>
          <p:cNvSpPr>
            <a:spLocks noGrp="1"/>
          </p:cNvSpPr>
          <p:nvPr>
            <p:ph type="sldNum" sz="quarter" idx="12"/>
          </p:nvPr>
        </p:nvSpPr>
        <p:spPr/>
        <p:txBody>
          <a:bodyPr/>
          <a:lstStyle/>
          <a:p>
            <a:fld id="{975B63E6-41F7-4EE6-94FF-322BBDE8FA13}" type="slidenum">
              <a:rPr lang="en-US" smtClean="0"/>
              <a:t>20</a:t>
            </a:fld>
            <a:endParaRPr lang="en-US"/>
          </a:p>
        </p:txBody>
      </p:sp>
      <p:pic>
        <p:nvPicPr>
          <p:cNvPr id="1331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71600" y="1066800"/>
            <a:ext cx="5791200" cy="531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Footer Placeholder 9"/>
          <p:cNvSpPr>
            <a:spLocks noGrp="1"/>
          </p:cNvSpPr>
          <p:nvPr>
            <p:ph type="ftr" sz="quarter" idx="11"/>
          </p:nvPr>
        </p:nvSpPr>
        <p:spPr>
          <a:xfrm>
            <a:off x="3124200" y="6356350"/>
            <a:ext cx="2895600" cy="365125"/>
          </a:xfrm>
        </p:spPr>
        <p:txBody>
          <a:bodyPr/>
          <a:lstStyle/>
          <a:p>
            <a:r>
              <a:rPr lang="en-US" noProof="1" smtClean="0"/>
              <a:t>Household Surveys - Section 11</a:t>
            </a:r>
            <a:endParaRPr lang="en-US" noProof="1"/>
          </a:p>
        </p:txBody>
      </p:sp>
      <p:sp>
        <p:nvSpPr>
          <p:cNvPr id="9" name="TextBox 8"/>
          <p:cNvSpPr txBox="1"/>
          <p:nvPr/>
        </p:nvSpPr>
        <p:spPr>
          <a:xfrm>
            <a:off x="152400" y="76200"/>
            <a:ext cx="8686800" cy="369332"/>
          </a:xfrm>
          <a:prstGeom prst="rect">
            <a:avLst/>
          </a:prstGeom>
          <a:noFill/>
          <a:ln>
            <a:solidFill>
              <a:schemeClr val="bg2">
                <a:lumMod val="90000"/>
              </a:schemeClr>
            </a:solidFill>
          </a:ln>
        </p:spPr>
        <p:txBody>
          <a:bodyPr wrap="square" rtlCol="0">
            <a:spAutoFit/>
          </a:bodyPr>
          <a:lstStyle/>
          <a:p>
            <a:r>
              <a:rPr lang="en-US" noProof="1" smtClean="0"/>
              <a:t>SECTION 11: NON-FOOD SPENDING INSIDE AND OUTSIDE THE HOUSEHOLD</a:t>
            </a:r>
          </a:p>
        </p:txBody>
      </p:sp>
      <p:sp>
        <p:nvSpPr>
          <p:cNvPr id="12" name="TextBox 11"/>
          <p:cNvSpPr txBox="1"/>
          <p:nvPr/>
        </p:nvSpPr>
        <p:spPr>
          <a:xfrm>
            <a:off x="152400" y="545068"/>
            <a:ext cx="8686800" cy="369332"/>
          </a:xfrm>
          <a:prstGeom prst="rect">
            <a:avLst/>
          </a:prstGeom>
          <a:solidFill>
            <a:schemeClr val="accent3">
              <a:lumMod val="20000"/>
              <a:lumOff val="80000"/>
            </a:schemeClr>
          </a:solidFill>
          <a:ln>
            <a:solidFill>
              <a:schemeClr val="bg2">
                <a:lumMod val="90000"/>
              </a:schemeClr>
            </a:solidFill>
          </a:ln>
        </p:spPr>
        <p:txBody>
          <a:bodyPr wrap="square" rtlCol="0">
            <a:spAutoFit/>
          </a:bodyPr>
          <a:lstStyle/>
          <a:p>
            <a:r>
              <a:rPr lang="es-ES" dirty="0"/>
              <a:t>B.- </a:t>
            </a:r>
            <a:r>
              <a:rPr lang="es-ES" dirty="0" smtClean="0"/>
              <a:t>SPENDING DURING THE LAST THREE MONTHS</a:t>
            </a:r>
            <a:endParaRPr lang="en-US" dirty="0"/>
          </a:p>
        </p:txBody>
      </p:sp>
    </p:spTree>
    <p:extLst>
      <p:ext uri="{BB962C8B-B14F-4D97-AF65-F5344CB8AC3E}">
        <p14:creationId xmlns:p14="http://schemas.microsoft.com/office/powerpoint/2010/main" val="176729754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10"/>
          <p:cNvSpPr>
            <a:spLocks noGrp="1"/>
          </p:cNvSpPr>
          <p:nvPr>
            <p:ph type="sldNum" sz="quarter" idx="12"/>
          </p:nvPr>
        </p:nvSpPr>
        <p:spPr/>
        <p:txBody>
          <a:bodyPr/>
          <a:lstStyle/>
          <a:p>
            <a:fld id="{975B63E6-41F7-4EE6-94FF-322BBDE8FA13}" type="slidenum">
              <a:rPr lang="en-US" smtClean="0"/>
              <a:t>21</a:t>
            </a:fld>
            <a:endParaRPr lang="en-US"/>
          </a:p>
        </p:txBody>
      </p:sp>
      <p:pic>
        <p:nvPicPr>
          <p:cNvPr id="1433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1219200"/>
            <a:ext cx="7783890" cy="464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Footer Placeholder 9"/>
          <p:cNvSpPr>
            <a:spLocks noGrp="1"/>
          </p:cNvSpPr>
          <p:nvPr>
            <p:ph type="ftr" sz="quarter" idx="11"/>
          </p:nvPr>
        </p:nvSpPr>
        <p:spPr>
          <a:xfrm>
            <a:off x="3124200" y="6356350"/>
            <a:ext cx="2895600" cy="365125"/>
          </a:xfrm>
        </p:spPr>
        <p:txBody>
          <a:bodyPr/>
          <a:lstStyle/>
          <a:p>
            <a:r>
              <a:rPr lang="en-US" noProof="1" smtClean="0"/>
              <a:t>Household Surveys - Section 11</a:t>
            </a:r>
            <a:endParaRPr lang="en-US" noProof="1"/>
          </a:p>
        </p:txBody>
      </p:sp>
      <p:sp>
        <p:nvSpPr>
          <p:cNvPr id="9" name="TextBox 8"/>
          <p:cNvSpPr txBox="1"/>
          <p:nvPr/>
        </p:nvSpPr>
        <p:spPr>
          <a:xfrm>
            <a:off x="152400" y="76200"/>
            <a:ext cx="8686800" cy="369332"/>
          </a:xfrm>
          <a:prstGeom prst="rect">
            <a:avLst/>
          </a:prstGeom>
          <a:noFill/>
          <a:ln>
            <a:solidFill>
              <a:schemeClr val="bg2">
                <a:lumMod val="90000"/>
              </a:schemeClr>
            </a:solidFill>
          </a:ln>
        </p:spPr>
        <p:txBody>
          <a:bodyPr wrap="square" rtlCol="0">
            <a:spAutoFit/>
          </a:bodyPr>
          <a:lstStyle/>
          <a:p>
            <a:r>
              <a:rPr lang="en-US" noProof="1" smtClean="0"/>
              <a:t>SECTION 11: NON-FOOD SPENDING INSIDE AND OUTSIDE THE HOUSEHOLD</a:t>
            </a:r>
          </a:p>
        </p:txBody>
      </p:sp>
      <p:sp>
        <p:nvSpPr>
          <p:cNvPr id="12" name="TextBox 11"/>
          <p:cNvSpPr txBox="1"/>
          <p:nvPr/>
        </p:nvSpPr>
        <p:spPr>
          <a:xfrm>
            <a:off x="152400" y="545068"/>
            <a:ext cx="8686800" cy="369332"/>
          </a:xfrm>
          <a:prstGeom prst="rect">
            <a:avLst/>
          </a:prstGeom>
          <a:solidFill>
            <a:schemeClr val="accent3">
              <a:lumMod val="20000"/>
              <a:lumOff val="80000"/>
            </a:schemeClr>
          </a:solidFill>
          <a:ln>
            <a:solidFill>
              <a:schemeClr val="bg2">
                <a:lumMod val="90000"/>
              </a:schemeClr>
            </a:solidFill>
          </a:ln>
        </p:spPr>
        <p:txBody>
          <a:bodyPr wrap="square" rtlCol="0">
            <a:spAutoFit/>
          </a:bodyPr>
          <a:lstStyle/>
          <a:p>
            <a:r>
              <a:rPr lang="es-ES" dirty="0"/>
              <a:t>B.- </a:t>
            </a:r>
            <a:r>
              <a:rPr lang="es-ES" dirty="0" smtClean="0"/>
              <a:t>SPENDING DURING THE LAST THREE MONTHS</a:t>
            </a:r>
            <a:endParaRPr lang="en-US" dirty="0"/>
          </a:p>
        </p:txBody>
      </p:sp>
    </p:spTree>
    <p:extLst>
      <p:ext uri="{BB962C8B-B14F-4D97-AF65-F5344CB8AC3E}">
        <p14:creationId xmlns:p14="http://schemas.microsoft.com/office/powerpoint/2010/main" val="176729754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10"/>
          <p:cNvSpPr>
            <a:spLocks noGrp="1"/>
          </p:cNvSpPr>
          <p:nvPr>
            <p:ph type="sldNum" sz="quarter" idx="12"/>
          </p:nvPr>
        </p:nvSpPr>
        <p:spPr/>
        <p:txBody>
          <a:bodyPr/>
          <a:lstStyle/>
          <a:p>
            <a:fld id="{975B63E6-41F7-4EE6-94FF-322BBDE8FA13}" type="slidenum">
              <a:rPr lang="en-US" smtClean="0"/>
              <a:t>22</a:t>
            </a:fld>
            <a:endParaRPr lang="en-US"/>
          </a:p>
        </p:txBody>
      </p:sp>
      <p:pic>
        <p:nvPicPr>
          <p:cNvPr id="1536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5032" y="1066800"/>
            <a:ext cx="7615989" cy="480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Footer Placeholder 9"/>
          <p:cNvSpPr>
            <a:spLocks noGrp="1"/>
          </p:cNvSpPr>
          <p:nvPr>
            <p:ph type="ftr" sz="quarter" idx="11"/>
          </p:nvPr>
        </p:nvSpPr>
        <p:spPr>
          <a:xfrm>
            <a:off x="3124200" y="6356350"/>
            <a:ext cx="2895600" cy="365125"/>
          </a:xfrm>
        </p:spPr>
        <p:txBody>
          <a:bodyPr/>
          <a:lstStyle/>
          <a:p>
            <a:r>
              <a:rPr lang="en-US" noProof="1" smtClean="0"/>
              <a:t>Household Surveys - Section 11</a:t>
            </a:r>
            <a:endParaRPr lang="en-US" noProof="1"/>
          </a:p>
        </p:txBody>
      </p:sp>
      <p:sp>
        <p:nvSpPr>
          <p:cNvPr id="9" name="TextBox 8"/>
          <p:cNvSpPr txBox="1"/>
          <p:nvPr/>
        </p:nvSpPr>
        <p:spPr>
          <a:xfrm>
            <a:off x="152400" y="76200"/>
            <a:ext cx="8686800" cy="369332"/>
          </a:xfrm>
          <a:prstGeom prst="rect">
            <a:avLst/>
          </a:prstGeom>
          <a:noFill/>
          <a:ln>
            <a:solidFill>
              <a:schemeClr val="bg2">
                <a:lumMod val="90000"/>
              </a:schemeClr>
            </a:solidFill>
          </a:ln>
        </p:spPr>
        <p:txBody>
          <a:bodyPr wrap="square" rtlCol="0">
            <a:spAutoFit/>
          </a:bodyPr>
          <a:lstStyle/>
          <a:p>
            <a:r>
              <a:rPr lang="en-US" noProof="1" smtClean="0"/>
              <a:t>SECTION 11: NON-FOOD SPENDING INSIDE AND OUTSIDE THE HOUSEHOLD</a:t>
            </a:r>
          </a:p>
        </p:txBody>
      </p:sp>
      <p:sp>
        <p:nvSpPr>
          <p:cNvPr id="12" name="TextBox 11"/>
          <p:cNvSpPr txBox="1"/>
          <p:nvPr/>
        </p:nvSpPr>
        <p:spPr>
          <a:xfrm>
            <a:off x="152400" y="545068"/>
            <a:ext cx="8686800" cy="369332"/>
          </a:xfrm>
          <a:prstGeom prst="rect">
            <a:avLst/>
          </a:prstGeom>
          <a:solidFill>
            <a:schemeClr val="accent3">
              <a:lumMod val="20000"/>
              <a:lumOff val="80000"/>
            </a:schemeClr>
          </a:solidFill>
          <a:ln>
            <a:solidFill>
              <a:schemeClr val="bg2">
                <a:lumMod val="90000"/>
              </a:schemeClr>
            </a:solidFill>
          </a:ln>
        </p:spPr>
        <p:txBody>
          <a:bodyPr wrap="square" rtlCol="0">
            <a:spAutoFit/>
          </a:bodyPr>
          <a:lstStyle/>
          <a:p>
            <a:r>
              <a:rPr lang="es-ES" dirty="0"/>
              <a:t>B.- </a:t>
            </a:r>
            <a:r>
              <a:rPr lang="es-ES" dirty="0" smtClean="0"/>
              <a:t>SPENDING DURING THE LAST THREE MONTHS</a:t>
            </a:r>
            <a:endParaRPr lang="en-US" dirty="0"/>
          </a:p>
        </p:txBody>
      </p:sp>
    </p:spTree>
    <p:extLst>
      <p:ext uri="{BB962C8B-B14F-4D97-AF65-F5344CB8AC3E}">
        <p14:creationId xmlns:p14="http://schemas.microsoft.com/office/powerpoint/2010/main" val="176729754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10"/>
          <p:cNvSpPr>
            <a:spLocks noGrp="1"/>
          </p:cNvSpPr>
          <p:nvPr>
            <p:ph type="sldNum" sz="quarter" idx="12"/>
          </p:nvPr>
        </p:nvSpPr>
        <p:spPr/>
        <p:txBody>
          <a:bodyPr/>
          <a:lstStyle/>
          <a:p>
            <a:fld id="{975B63E6-41F7-4EE6-94FF-322BBDE8FA13}" type="slidenum">
              <a:rPr lang="en-US" smtClean="0"/>
              <a:t>23</a:t>
            </a:fld>
            <a:endParaRPr lang="en-US"/>
          </a:p>
        </p:txBody>
      </p:sp>
      <p:sp>
        <p:nvSpPr>
          <p:cNvPr id="8" name="TextBox 7"/>
          <p:cNvSpPr txBox="1"/>
          <p:nvPr/>
        </p:nvSpPr>
        <p:spPr>
          <a:xfrm>
            <a:off x="152400" y="545068"/>
            <a:ext cx="8686800" cy="369332"/>
          </a:xfrm>
          <a:prstGeom prst="rect">
            <a:avLst/>
          </a:prstGeom>
          <a:solidFill>
            <a:schemeClr val="tx2">
              <a:lumMod val="20000"/>
              <a:lumOff val="80000"/>
            </a:schemeClr>
          </a:solidFill>
          <a:ln>
            <a:solidFill>
              <a:schemeClr val="bg2">
                <a:lumMod val="90000"/>
              </a:schemeClr>
            </a:solidFill>
          </a:ln>
        </p:spPr>
        <p:txBody>
          <a:bodyPr wrap="square" rtlCol="0">
            <a:spAutoFit/>
          </a:bodyPr>
          <a:lstStyle/>
          <a:p>
            <a:r>
              <a:rPr lang="es-ES" dirty="0"/>
              <a:t>C.- </a:t>
            </a:r>
            <a:r>
              <a:rPr lang="es-ES" dirty="0" smtClean="0"/>
              <a:t>SPENDING DURING THE LAST 12 MONTHS</a:t>
            </a:r>
            <a:endParaRPr lang="en-US" dirty="0"/>
          </a:p>
        </p:txBody>
      </p:sp>
      <p:pic>
        <p:nvPicPr>
          <p:cNvPr id="1638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1143000"/>
            <a:ext cx="8483259" cy="441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Footer Placeholder 9"/>
          <p:cNvSpPr>
            <a:spLocks noGrp="1"/>
          </p:cNvSpPr>
          <p:nvPr>
            <p:ph type="ftr" sz="quarter" idx="11"/>
          </p:nvPr>
        </p:nvSpPr>
        <p:spPr>
          <a:xfrm>
            <a:off x="3124200" y="6356350"/>
            <a:ext cx="2895600" cy="365125"/>
          </a:xfrm>
        </p:spPr>
        <p:txBody>
          <a:bodyPr/>
          <a:lstStyle/>
          <a:p>
            <a:r>
              <a:rPr lang="en-US" noProof="1" smtClean="0"/>
              <a:t>Household Surveys - Section 11</a:t>
            </a:r>
            <a:endParaRPr lang="en-US" noProof="1"/>
          </a:p>
        </p:txBody>
      </p:sp>
      <p:sp>
        <p:nvSpPr>
          <p:cNvPr id="9" name="TextBox 8"/>
          <p:cNvSpPr txBox="1"/>
          <p:nvPr/>
        </p:nvSpPr>
        <p:spPr>
          <a:xfrm>
            <a:off x="152400" y="76200"/>
            <a:ext cx="8686800" cy="369332"/>
          </a:xfrm>
          <a:prstGeom prst="rect">
            <a:avLst/>
          </a:prstGeom>
          <a:noFill/>
          <a:ln>
            <a:solidFill>
              <a:schemeClr val="bg2">
                <a:lumMod val="90000"/>
              </a:schemeClr>
            </a:solidFill>
          </a:ln>
        </p:spPr>
        <p:txBody>
          <a:bodyPr wrap="square" rtlCol="0">
            <a:spAutoFit/>
          </a:bodyPr>
          <a:lstStyle/>
          <a:p>
            <a:r>
              <a:rPr lang="en-US" noProof="1" smtClean="0"/>
              <a:t>SECTION 11: NON-FOOD SPENDING INSIDE AND OUTSIDE THE HOUSEHOLD</a:t>
            </a:r>
          </a:p>
        </p:txBody>
      </p:sp>
    </p:spTree>
    <p:extLst>
      <p:ext uri="{BB962C8B-B14F-4D97-AF65-F5344CB8AC3E}">
        <p14:creationId xmlns:p14="http://schemas.microsoft.com/office/powerpoint/2010/main" val="176729754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10"/>
          <p:cNvSpPr>
            <a:spLocks noGrp="1"/>
          </p:cNvSpPr>
          <p:nvPr>
            <p:ph type="sldNum" sz="quarter" idx="12"/>
          </p:nvPr>
        </p:nvSpPr>
        <p:spPr/>
        <p:txBody>
          <a:bodyPr/>
          <a:lstStyle/>
          <a:p>
            <a:fld id="{975B63E6-41F7-4EE6-94FF-322BBDE8FA13}" type="slidenum">
              <a:rPr lang="en-US" smtClean="0"/>
              <a:t>24</a:t>
            </a:fld>
            <a:endParaRPr lang="en-US"/>
          </a:p>
        </p:txBody>
      </p:sp>
      <p:pic>
        <p:nvPicPr>
          <p:cNvPr id="1741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3000" y="990600"/>
            <a:ext cx="5943600" cy="549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Footer Placeholder 9"/>
          <p:cNvSpPr>
            <a:spLocks noGrp="1"/>
          </p:cNvSpPr>
          <p:nvPr>
            <p:ph type="ftr" sz="quarter" idx="11"/>
          </p:nvPr>
        </p:nvSpPr>
        <p:spPr>
          <a:xfrm>
            <a:off x="3124200" y="6356350"/>
            <a:ext cx="2895600" cy="365125"/>
          </a:xfrm>
        </p:spPr>
        <p:txBody>
          <a:bodyPr/>
          <a:lstStyle/>
          <a:p>
            <a:r>
              <a:rPr lang="en-US" noProof="1" smtClean="0"/>
              <a:t>Household Surveys - Section 11</a:t>
            </a:r>
            <a:endParaRPr lang="en-US" noProof="1"/>
          </a:p>
        </p:txBody>
      </p:sp>
      <p:sp>
        <p:nvSpPr>
          <p:cNvPr id="9" name="TextBox 8"/>
          <p:cNvSpPr txBox="1"/>
          <p:nvPr/>
        </p:nvSpPr>
        <p:spPr>
          <a:xfrm>
            <a:off x="152400" y="76200"/>
            <a:ext cx="8686800" cy="369332"/>
          </a:xfrm>
          <a:prstGeom prst="rect">
            <a:avLst/>
          </a:prstGeom>
          <a:noFill/>
          <a:ln>
            <a:solidFill>
              <a:schemeClr val="bg2">
                <a:lumMod val="90000"/>
              </a:schemeClr>
            </a:solidFill>
          </a:ln>
        </p:spPr>
        <p:txBody>
          <a:bodyPr wrap="square" rtlCol="0">
            <a:spAutoFit/>
          </a:bodyPr>
          <a:lstStyle/>
          <a:p>
            <a:r>
              <a:rPr lang="en-US" noProof="1" smtClean="0"/>
              <a:t>SECTION 11: NON-FOOD SPENDING INSIDE AND OUTSIDE THE HOUSEHOLD</a:t>
            </a:r>
          </a:p>
        </p:txBody>
      </p:sp>
      <p:sp>
        <p:nvSpPr>
          <p:cNvPr id="12" name="TextBox 11"/>
          <p:cNvSpPr txBox="1"/>
          <p:nvPr/>
        </p:nvSpPr>
        <p:spPr>
          <a:xfrm>
            <a:off x="152400" y="545068"/>
            <a:ext cx="8686800" cy="369332"/>
          </a:xfrm>
          <a:prstGeom prst="rect">
            <a:avLst/>
          </a:prstGeom>
          <a:solidFill>
            <a:schemeClr val="tx2">
              <a:lumMod val="20000"/>
              <a:lumOff val="80000"/>
            </a:schemeClr>
          </a:solidFill>
          <a:ln>
            <a:solidFill>
              <a:schemeClr val="bg2">
                <a:lumMod val="90000"/>
              </a:schemeClr>
            </a:solidFill>
          </a:ln>
        </p:spPr>
        <p:txBody>
          <a:bodyPr wrap="square" rtlCol="0">
            <a:spAutoFit/>
          </a:bodyPr>
          <a:lstStyle/>
          <a:p>
            <a:r>
              <a:rPr lang="es-ES" dirty="0"/>
              <a:t>C.- </a:t>
            </a:r>
            <a:r>
              <a:rPr lang="es-ES" dirty="0" smtClean="0"/>
              <a:t>SPENDING DURING THE LAST 12 MONTHS</a:t>
            </a:r>
            <a:endParaRPr lang="en-US" dirty="0"/>
          </a:p>
        </p:txBody>
      </p:sp>
    </p:spTree>
    <p:extLst>
      <p:ext uri="{BB962C8B-B14F-4D97-AF65-F5344CB8AC3E}">
        <p14:creationId xmlns:p14="http://schemas.microsoft.com/office/powerpoint/2010/main" val="158173700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10"/>
          <p:cNvSpPr>
            <a:spLocks noGrp="1"/>
          </p:cNvSpPr>
          <p:nvPr>
            <p:ph type="sldNum" sz="quarter" idx="12"/>
          </p:nvPr>
        </p:nvSpPr>
        <p:spPr/>
        <p:txBody>
          <a:bodyPr/>
          <a:lstStyle/>
          <a:p>
            <a:fld id="{975B63E6-41F7-4EE6-94FF-322BBDE8FA13}" type="slidenum">
              <a:rPr lang="en-US" smtClean="0"/>
              <a:t>25</a:t>
            </a:fld>
            <a:endParaRPr lang="en-US"/>
          </a:p>
        </p:txBody>
      </p:sp>
      <p:pic>
        <p:nvPicPr>
          <p:cNvPr id="1843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9940" y="1143000"/>
            <a:ext cx="7911495" cy="472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Footer Placeholder 9"/>
          <p:cNvSpPr>
            <a:spLocks noGrp="1"/>
          </p:cNvSpPr>
          <p:nvPr>
            <p:ph type="ftr" sz="quarter" idx="11"/>
          </p:nvPr>
        </p:nvSpPr>
        <p:spPr>
          <a:xfrm>
            <a:off x="3124200" y="6356350"/>
            <a:ext cx="2895600" cy="365125"/>
          </a:xfrm>
        </p:spPr>
        <p:txBody>
          <a:bodyPr/>
          <a:lstStyle/>
          <a:p>
            <a:r>
              <a:rPr lang="en-US" noProof="1" smtClean="0"/>
              <a:t>Household Surveys - Section 11</a:t>
            </a:r>
            <a:endParaRPr lang="en-US" noProof="1"/>
          </a:p>
        </p:txBody>
      </p:sp>
      <p:sp>
        <p:nvSpPr>
          <p:cNvPr id="9" name="TextBox 8"/>
          <p:cNvSpPr txBox="1"/>
          <p:nvPr/>
        </p:nvSpPr>
        <p:spPr>
          <a:xfrm>
            <a:off x="152400" y="76200"/>
            <a:ext cx="8686800" cy="369332"/>
          </a:xfrm>
          <a:prstGeom prst="rect">
            <a:avLst/>
          </a:prstGeom>
          <a:noFill/>
          <a:ln>
            <a:solidFill>
              <a:schemeClr val="bg2">
                <a:lumMod val="90000"/>
              </a:schemeClr>
            </a:solidFill>
          </a:ln>
        </p:spPr>
        <p:txBody>
          <a:bodyPr wrap="square" rtlCol="0">
            <a:spAutoFit/>
          </a:bodyPr>
          <a:lstStyle/>
          <a:p>
            <a:r>
              <a:rPr lang="en-US" noProof="1" smtClean="0"/>
              <a:t>SECTION 11: NON-FOOD SPENDING INSIDE AND OUTSIDE THE HOUSEHOLD</a:t>
            </a:r>
          </a:p>
        </p:txBody>
      </p:sp>
      <p:sp>
        <p:nvSpPr>
          <p:cNvPr id="12" name="TextBox 11"/>
          <p:cNvSpPr txBox="1"/>
          <p:nvPr/>
        </p:nvSpPr>
        <p:spPr>
          <a:xfrm>
            <a:off x="152400" y="545068"/>
            <a:ext cx="8686800" cy="369332"/>
          </a:xfrm>
          <a:prstGeom prst="rect">
            <a:avLst/>
          </a:prstGeom>
          <a:solidFill>
            <a:schemeClr val="tx2">
              <a:lumMod val="20000"/>
              <a:lumOff val="80000"/>
            </a:schemeClr>
          </a:solidFill>
          <a:ln>
            <a:solidFill>
              <a:schemeClr val="bg2">
                <a:lumMod val="90000"/>
              </a:schemeClr>
            </a:solidFill>
          </a:ln>
        </p:spPr>
        <p:txBody>
          <a:bodyPr wrap="square" rtlCol="0">
            <a:spAutoFit/>
          </a:bodyPr>
          <a:lstStyle/>
          <a:p>
            <a:r>
              <a:rPr lang="es-ES" dirty="0"/>
              <a:t>C.- </a:t>
            </a:r>
            <a:r>
              <a:rPr lang="es-ES" dirty="0" smtClean="0"/>
              <a:t>SPENDING DURING THE LAST 12 MONTHS</a:t>
            </a:r>
            <a:endParaRPr lang="en-US" dirty="0"/>
          </a:p>
        </p:txBody>
      </p:sp>
    </p:spTree>
    <p:extLst>
      <p:ext uri="{BB962C8B-B14F-4D97-AF65-F5344CB8AC3E}">
        <p14:creationId xmlns:p14="http://schemas.microsoft.com/office/powerpoint/2010/main" val="158173700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10"/>
          <p:cNvSpPr>
            <a:spLocks noGrp="1"/>
          </p:cNvSpPr>
          <p:nvPr>
            <p:ph type="sldNum" sz="quarter" idx="12"/>
          </p:nvPr>
        </p:nvSpPr>
        <p:spPr/>
        <p:txBody>
          <a:bodyPr/>
          <a:lstStyle/>
          <a:p>
            <a:fld id="{975B63E6-41F7-4EE6-94FF-322BBDE8FA13}" type="slidenum">
              <a:rPr lang="en-US" smtClean="0"/>
              <a:t>26</a:t>
            </a:fld>
            <a:endParaRPr lang="en-US"/>
          </a:p>
        </p:txBody>
      </p:sp>
      <p:pic>
        <p:nvPicPr>
          <p:cNvPr id="1945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 y="1022405"/>
            <a:ext cx="7467600" cy="54545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Footer Placeholder 9"/>
          <p:cNvSpPr>
            <a:spLocks noGrp="1"/>
          </p:cNvSpPr>
          <p:nvPr>
            <p:ph type="ftr" sz="quarter" idx="11"/>
          </p:nvPr>
        </p:nvSpPr>
        <p:spPr>
          <a:xfrm>
            <a:off x="3124200" y="6356350"/>
            <a:ext cx="2895600" cy="365125"/>
          </a:xfrm>
        </p:spPr>
        <p:txBody>
          <a:bodyPr/>
          <a:lstStyle/>
          <a:p>
            <a:r>
              <a:rPr lang="en-US" noProof="1" smtClean="0"/>
              <a:t>Household Surveys - Section 11</a:t>
            </a:r>
            <a:endParaRPr lang="en-US" noProof="1"/>
          </a:p>
        </p:txBody>
      </p:sp>
      <p:sp>
        <p:nvSpPr>
          <p:cNvPr id="9" name="TextBox 8"/>
          <p:cNvSpPr txBox="1"/>
          <p:nvPr/>
        </p:nvSpPr>
        <p:spPr>
          <a:xfrm>
            <a:off x="152400" y="76200"/>
            <a:ext cx="8686800" cy="369332"/>
          </a:xfrm>
          <a:prstGeom prst="rect">
            <a:avLst/>
          </a:prstGeom>
          <a:noFill/>
          <a:ln>
            <a:solidFill>
              <a:schemeClr val="bg2">
                <a:lumMod val="90000"/>
              </a:schemeClr>
            </a:solidFill>
          </a:ln>
        </p:spPr>
        <p:txBody>
          <a:bodyPr wrap="square" rtlCol="0">
            <a:spAutoFit/>
          </a:bodyPr>
          <a:lstStyle/>
          <a:p>
            <a:r>
              <a:rPr lang="en-US" noProof="1" smtClean="0"/>
              <a:t>SECTION 11: NON-FOOD SPENDING INSIDE AND OUTSIDE THE HOUSEHOLD</a:t>
            </a:r>
          </a:p>
        </p:txBody>
      </p:sp>
      <p:sp>
        <p:nvSpPr>
          <p:cNvPr id="12" name="TextBox 11"/>
          <p:cNvSpPr txBox="1"/>
          <p:nvPr/>
        </p:nvSpPr>
        <p:spPr>
          <a:xfrm>
            <a:off x="152400" y="545068"/>
            <a:ext cx="8686800" cy="369332"/>
          </a:xfrm>
          <a:prstGeom prst="rect">
            <a:avLst/>
          </a:prstGeom>
          <a:solidFill>
            <a:schemeClr val="tx2">
              <a:lumMod val="20000"/>
              <a:lumOff val="80000"/>
            </a:schemeClr>
          </a:solidFill>
          <a:ln>
            <a:solidFill>
              <a:schemeClr val="bg2">
                <a:lumMod val="90000"/>
              </a:schemeClr>
            </a:solidFill>
          </a:ln>
        </p:spPr>
        <p:txBody>
          <a:bodyPr wrap="square" rtlCol="0">
            <a:spAutoFit/>
          </a:bodyPr>
          <a:lstStyle/>
          <a:p>
            <a:r>
              <a:rPr lang="es-ES" dirty="0"/>
              <a:t>C.- </a:t>
            </a:r>
            <a:r>
              <a:rPr lang="es-ES" dirty="0" smtClean="0"/>
              <a:t>SPENDING DURING THE LAST 12 MONTHS</a:t>
            </a:r>
            <a:endParaRPr lang="en-US" dirty="0"/>
          </a:p>
        </p:txBody>
      </p:sp>
    </p:spTree>
    <p:extLst>
      <p:ext uri="{BB962C8B-B14F-4D97-AF65-F5344CB8AC3E}">
        <p14:creationId xmlns:p14="http://schemas.microsoft.com/office/powerpoint/2010/main" val="158173700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975B63E6-41F7-4EE6-94FF-322BBDE8FA13}" type="slidenum">
              <a:rPr lang="en-US" smtClean="0"/>
              <a:t>27</a:t>
            </a:fld>
            <a:endParaRPr lang="en-US"/>
          </a:p>
        </p:txBody>
      </p:sp>
      <p:sp>
        <p:nvSpPr>
          <p:cNvPr id="6" name="TextBox 5"/>
          <p:cNvSpPr txBox="1"/>
          <p:nvPr/>
        </p:nvSpPr>
        <p:spPr>
          <a:xfrm>
            <a:off x="228600" y="2334161"/>
            <a:ext cx="8686800" cy="2308324"/>
          </a:xfrm>
          <a:prstGeom prst="rect">
            <a:avLst/>
          </a:prstGeom>
          <a:noFill/>
          <a:ln>
            <a:noFill/>
          </a:ln>
        </p:spPr>
        <p:txBody>
          <a:bodyPr wrap="square" rtlCol="0">
            <a:spAutoFit/>
          </a:bodyPr>
          <a:lstStyle/>
          <a:p>
            <a:pPr algn="ctr"/>
            <a:r>
              <a:rPr lang="es-ES" sz="7200" b="1" dirty="0" smtClean="0">
                <a:solidFill>
                  <a:schemeClr val="bg1">
                    <a:lumMod val="95000"/>
                  </a:schemeClr>
                </a:solidFill>
                <a:effectLst>
                  <a:outerShdw blurRad="38100" dist="38100" dir="2700000" algn="tl">
                    <a:srgbClr val="000000">
                      <a:alpha val="43137"/>
                    </a:srgbClr>
                  </a:outerShdw>
                </a:effectLst>
                <a:latin typeface="Arial Black" pitchFamily="34" charset="0"/>
              </a:rPr>
              <a:t>END OF SECTION 11</a:t>
            </a:r>
            <a:endParaRPr lang="en-US" sz="7200" b="1" dirty="0">
              <a:solidFill>
                <a:schemeClr val="bg1">
                  <a:lumMod val="95000"/>
                </a:schemeClr>
              </a:solidFill>
              <a:effectLst>
                <a:outerShdw blurRad="38100" dist="38100" dir="2700000" algn="tl">
                  <a:srgbClr val="000000">
                    <a:alpha val="43137"/>
                  </a:srgbClr>
                </a:outerShdw>
              </a:effectLst>
              <a:latin typeface="Arial Black" pitchFamily="34" charset="0"/>
            </a:endParaRPr>
          </a:p>
        </p:txBody>
      </p:sp>
      <p:sp>
        <p:nvSpPr>
          <p:cNvPr id="7" name="Footer Placeholder 9"/>
          <p:cNvSpPr>
            <a:spLocks noGrp="1"/>
          </p:cNvSpPr>
          <p:nvPr>
            <p:ph type="ftr" sz="quarter" idx="11"/>
          </p:nvPr>
        </p:nvSpPr>
        <p:spPr>
          <a:xfrm>
            <a:off x="3124200" y="6356350"/>
            <a:ext cx="2895600" cy="365125"/>
          </a:xfrm>
        </p:spPr>
        <p:txBody>
          <a:bodyPr/>
          <a:lstStyle/>
          <a:p>
            <a:r>
              <a:rPr lang="en-US" noProof="1" smtClean="0"/>
              <a:t>Household Surveys - Section 11</a:t>
            </a:r>
            <a:endParaRPr lang="en-US" noProof="1"/>
          </a:p>
        </p:txBody>
      </p:sp>
    </p:spTree>
    <p:extLst>
      <p:ext uri="{BB962C8B-B14F-4D97-AF65-F5344CB8AC3E}">
        <p14:creationId xmlns:p14="http://schemas.microsoft.com/office/powerpoint/2010/main" val="20442342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100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anim calcmode="lin" valueType="num">
                                      <p:cBhvr>
                                        <p:cTn id="8" dur="2000" fill="hold"/>
                                        <p:tgtEl>
                                          <p:spTgt spid="6"/>
                                        </p:tgtEl>
                                        <p:attrNameLst>
                                          <p:attrName>ppt_x</p:attrName>
                                        </p:attrNameLst>
                                      </p:cBhvr>
                                      <p:tavLst>
                                        <p:tav tm="0">
                                          <p:val>
                                            <p:strVal val="#ppt_x"/>
                                          </p:val>
                                        </p:tav>
                                        <p:tav tm="100000">
                                          <p:val>
                                            <p:strVal val="#ppt_x"/>
                                          </p:val>
                                        </p:tav>
                                      </p:tavLst>
                                    </p:anim>
                                    <p:anim calcmode="lin" valueType="num">
                                      <p:cBhvr>
                                        <p:cTn id="9" dur="2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ooter Placeholder 9"/>
          <p:cNvSpPr>
            <a:spLocks noGrp="1"/>
          </p:cNvSpPr>
          <p:nvPr>
            <p:ph type="ftr" sz="quarter" idx="11"/>
          </p:nvPr>
        </p:nvSpPr>
        <p:spPr/>
        <p:txBody>
          <a:bodyPr/>
          <a:lstStyle/>
          <a:p>
            <a:r>
              <a:rPr lang="en-US" noProof="1" smtClean="0"/>
              <a:t>Household Surveys - Section 11</a:t>
            </a:r>
            <a:endParaRPr lang="en-US" noProof="1"/>
          </a:p>
        </p:txBody>
      </p:sp>
      <p:sp>
        <p:nvSpPr>
          <p:cNvPr id="11" name="Slide Number Placeholder 10"/>
          <p:cNvSpPr>
            <a:spLocks noGrp="1"/>
          </p:cNvSpPr>
          <p:nvPr>
            <p:ph type="sldNum" sz="quarter" idx="12"/>
          </p:nvPr>
        </p:nvSpPr>
        <p:spPr/>
        <p:txBody>
          <a:bodyPr/>
          <a:lstStyle/>
          <a:p>
            <a:fld id="{975B63E6-41F7-4EE6-94FF-322BBDE8FA13}" type="slidenum">
              <a:rPr lang="en-US" noProof="1" dirty="0" smtClean="0"/>
              <a:t>3</a:t>
            </a:fld>
            <a:endParaRPr lang="en-US" noProof="1"/>
          </a:p>
        </p:txBody>
      </p:sp>
      <p:sp>
        <p:nvSpPr>
          <p:cNvPr id="7" name="TextBox 6"/>
          <p:cNvSpPr txBox="1"/>
          <p:nvPr/>
        </p:nvSpPr>
        <p:spPr>
          <a:xfrm>
            <a:off x="152400" y="76200"/>
            <a:ext cx="8686800" cy="369332"/>
          </a:xfrm>
          <a:prstGeom prst="rect">
            <a:avLst/>
          </a:prstGeom>
          <a:noFill/>
          <a:ln>
            <a:solidFill>
              <a:schemeClr val="bg2">
                <a:lumMod val="90000"/>
              </a:schemeClr>
            </a:solidFill>
          </a:ln>
        </p:spPr>
        <p:txBody>
          <a:bodyPr wrap="square" rtlCol="0">
            <a:spAutoFit/>
          </a:bodyPr>
          <a:lstStyle/>
          <a:p>
            <a:r>
              <a:rPr lang="en-US" noProof="1" smtClean="0"/>
              <a:t>SECTION 11: NON-FOOD SPENDING INSIDE AND OUTSIDE THE HOUSEHOLD</a:t>
            </a:r>
          </a:p>
        </p:txBody>
      </p:sp>
      <p:sp>
        <p:nvSpPr>
          <p:cNvPr id="6" name="TextBox 5"/>
          <p:cNvSpPr txBox="1"/>
          <p:nvPr/>
        </p:nvSpPr>
        <p:spPr>
          <a:xfrm>
            <a:off x="113211" y="685800"/>
            <a:ext cx="8878389" cy="4493538"/>
          </a:xfrm>
          <a:prstGeom prst="rect">
            <a:avLst/>
          </a:prstGeom>
          <a:noFill/>
          <a:ln>
            <a:solidFill>
              <a:schemeClr val="bg2">
                <a:lumMod val="90000"/>
              </a:schemeClr>
            </a:solidFill>
          </a:ln>
        </p:spPr>
        <p:txBody>
          <a:bodyPr wrap="square" rtlCol="0">
            <a:spAutoFit/>
          </a:bodyPr>
          <a:lstStyle/>
          <a:p>
            <a:r>
              <a:rPr lang="en-US" sz="2400" b="1" noProof="1" smtClean="0"/>
              <a:t>OBJECTIVES</a:t>
            </a:r>
          </a:p>
          <a:p>
            <a:pPr marL="285750" indent="-285750">
              <a:spcBef>
                <a:spcPts val="1200"/>
              </a:spcBef>
              <a:spcAft>
                <a:spcPts val="1200"/>
              </a:spcAft>
              <a:buFont typeface="Wingdings" pitchFamily="2" charset="2"/>
              <a:buChar char="ü"/>
            </a:pPr>
            <a:r>
              <a:rPr lang="en-US" sz="2400" noProof="1" smtClean="0"/>
              <a:t>This section seeks to find out the non-food expenditures of the members of the household, for the purchase of services, products, or objects to be used both inside and outside the household for some of the members of the household, taking into consideration the consumption of different items during three reference periods:</a:t>
            </a:r>
          </a:p>
          <a:p>
            <a:pPr marL="800100" lvl="1" indent="-342900">
              <a:spcBef>
                <a:spcPts val="1200"/>
              </a:spcBef>
              <a:spcAft>
                <a:spcPts val="1200"/>
              </a:spcAft>
              <a:buFont typeface="Wingdings" pitchFamily="2" charset="2"/>
              <a:buChar char="Ø"/>
            </a:pPr>
            <a:r>
              <a:rPr lang="en-US" sz="2400" noProof="1"/>
              <a:t>a</a:t>
            </a:r>
            <a:r>
              <a:rPr lang="en-US" sz="2400" noProof="1" smtClean="0"/>
              <a:t> month</a:t>
            </a:r>
          </a:p>
          <a:p>
            <a:pPr marL="800100" lvl="1" indent="-342900">
              <a:spcBef>
                <a:spcPts val="1200"/>
              </a:spcBef>
              <a:spcAft>
                <a:spcPts val="1200"/>
              </a:spcAft>
              <a:buFont typeface="Wingdings" pitchFamily="2" charset="2"/>
              <a:buChar char="Ø"/>
            </a:pPr>
            <a:r>
              <a:rPr lang="en-US" sz="2400" noProof="1"/>
              <a:t>t</a:t>
            </a:r>
            <a:r>
              <a:rPr lang="en-US" sz="2400" noProof="1" smtClean="0"/>
              <a:t>hree months</a:t>
            </a:r>
          </a:p>
          <a:p>
            <a:pPr marL="800100" lvl="1" indent="-342900">
              <a:spcBef>
                <a:spcPts val="1200"/>
              </a:spcBef>
              <a:spcAft>
                <a:spcPts val="1200"/>
              </a:spcAft>
              <a:buFont typeface="Wingdings" pitchFamily="2" charset="2"/>
              <a:buChar char="Ø"/>
            </a:pPr>
            <a:r>
              <a:rPr lang="en-US" sz="2400" noProof="1"/>
              <a:t>t</a:t>
            </a:r>
            <a:r>
              <a:rPr lang="en-US" sz="2400" noProof="1" smtClean="0"/>
              <a:t>welve months</a:t>
            </a:r>
          </a:p>
        </p:txBody>
      </p:sp>
    </p:spTree>
    <p:extLst>
      <p:ext uri="{BB962C8B-B14F-4D97-AF65-F5344CB8AC3E}">
        <p14:creationId xmlns:p14="http://schemas.microsoft.com/office/powerpoint/2010/main" val="29188325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10"/>
          <p:cNvSpPr>
            <a:spLocks noGrp="1"/>
          </p:cNvSpPr>
          <p:nvPr>
            <p:ph type="sldNum" sz="quarter" idx="12"/>
          </p:nvPr>
        </p:nvSpPr>
        <p:spPr/>
        <p:txBody>
          <a:bodyPr/>
          <a:lstStyle/>
          <a:p>
            <a:fld id="{975B63E6-41F7-4EE6-94FF-322BBDE8FA13}" type="slidenum">
              <a:rPr lang="en-US" smtClean="0"/>
              <a:t>4</a:t>
            </a:fld>
            <a:endParaRPr lang="en-US"/>
          </a:p>
        </p:txBody>
      </p:sp>
      <p:sp>
        <p:nvSpPr>
          <p:cNvPr id="6" name="Footer Placeholder 9"/>
          <p:cNvSpPr>
            <a:spLocks noGrp="1"/>
          </p:cNvSpPr>
          <p:nvPr>
            <p:ph type="ftr" sz="quarter" idx="11"/>
          </p:nvPr>
        </p:nvSpPr>
        <p:spPr>
          <a:xfrm>
            <a:off x="3124200" y="6356350"/>
            <a:ext cx="2895600" cy="365125"/>
          </a:xfrm>
        </p:spPr>
        <p:txBody>
          <a:bodyPr/>
          <a:lstStyle/>
          <a:p>
            <a:r>
              <a:rPr lang="en-US" noProof="1" smtClean="0"/>
              <a:t>Household Surveys - Section 11</a:t>
            </a:r>
            <a:endParaRPr lang="en-US" noProof="1"/>
          </a:p>
        </p:txBody>
      </p:sp>
      <p:sp>
        <p:nvSpPr>
          <p:cNvPr id="8" name="TextBox 7"/>
          <p:cNvSpPr txBox="1"/>
          <p:nvPr/>
        </p:nvSpPr>
        <p:spPr>
          <a:xfrm>
            <a:off x="152400" y="76200"/>
            <a:ext cx="8686800" cy="369332"/>
          </a:xfrm>
          <a:prstGeom prst="rect">
            <a:avLst/>
          </a:prstGeom>
          <a:noFill/>
          <a:ln>
            <a:solidFill>
              <a:schemeClr val="bg2">
                <a:lumMod val="90000"/>
              </a:schemeClr>
            </a:solidFill>
          </a:ln>
        </p:spPr>
        <p:txBody>
          <a:bodyPr wrap="square" rtlCol="0">
            <a:spAutoFit/>
          </a:bodyPr>
          <a:lstStyle/>
          <a:p>
            <a:r>
              <a:rPr lang="en-US" noProof="1" smtClean="0"/>
              <a:t>SECTION 11: NON-FOOD SPENDING INSIDE AND OUTSIDE THE HOUSEHOLD</a:t>
            </a:r>
          </a:p>
        </p:txBody>
      </p:sp>
      <p:sp>
        <p:nvSpPr>
          <p:cNvPr id="7" name="TextBox 6"/>
          <p:cNvSpPr txBox="1"/>
          <p:nvPr/>
        </p:nvSpPr>
        <p:spPr>
          <a:xfrm>
            <a:off x="113211" y="685800"/>
            <a:ext cx="8878389" cy="1877437"/>
          </a:xfrm>
          <a:prstGeom prst="rect">
            <a:avLst/>
          </a:prstGeom>
          <a:noFill/>
          <a:ln>
            <a:solidFill>
              <a:schemeClr val="bg2">
                <a:lumMod val="90000"/>
              </a:schemeClr>
            </a:solidFill>
          </a:ln>
        </p:spPr>
        <p:txBody>
          <a:bodyPr wrap="square" rtlCol="0">
            <a:spAutoFit/>
          </a:bodyPr>
          <a:lstStyle/>
          <a:p>
            <a:pPr>
              <a:spcBef>
                <a:spcPts val="1200"/>
              </a:spcBef>
              <a:spcAft>
                <a:spcPts val="1200"/>
              </a:spcAft>
            </a:pPr>
            <a:r>
              <a:rPr lang="en-US" sz="2400" b="1" dirty="0" smtClean="0"/>
              <a:t>PERSONS TO BE SURVEYED</a:t>
            </a:r>
          </a:p>
          <a:p>
            <a:pPr marL="285750" indent="-285750">
              <a:spcBef>
                <a:spcPts val="1200"/>
              </a:spcBef>
              <a:spcAft>
                <a:spcPts val="1200"/>
              </a:spcAft>
              <a:buFont typeface="Wingdings" pitchFamily="2" charset="2"/>
              <a:buChar char="ü"/>
            </a:pPr>
            <a:r>
              <a:rPr lang="en-US" sz="2400" dirty="0" smtClean="0"/>
              <a:t>This section must be answered by the head of household or their partner. Don’t forget that the respondent can ask other members of the household for details on their spending.</a:t>
            </a:r>
          </a:p>
        </p:txBody>
      </p:sp>
    </p:spTree>
    <p:extLst>
      <p:ext uri="{BB962C8B-B14F-4D97-AF65-F5344CB8AC3E}">
        <p14:creationId xmlns:p14="http://schemas.microsoft.com/office/powerpoint/2010/main" val="34501312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975B63E6-41F7-4EE6-94FF-322BBDE8FA13}" type="slidenum">
              <a:rPr lang="en-US" smtClean="0"/>
              <a:t>5</a:t>
            </a:fld>
            <a:endParaRPr lang="en-US"/>
          </a:p>
        </p:txBody>
      </p:sp>
      <p:pic>
        <p:nvPicPr>
          <p:cNvPr id="1034" name="Picture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4" y="472440"/>
            <a:ext cx="5300373" cy="4206240"/>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5" name="Picture 1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14400" y="1210491"/>
            <a:ext cx="4727351" cy="4123509"/>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6" name="Picture 1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05000" y="1905000"/>
            <a:ext cx="5336499" cy="3749040"/>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7" name="Picture 1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276600" y="2579914"/>
            <a:ext cx="4535233" cy="3749040"/>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Footer Placeholder 9"/>
          <p:cNvSpPr>
            <a:spLocks noGrp="1"/>
          </p:cNvSpPr>
          <p:nvPr>
            <p:ph type="ftr" sz="quarter" idx="11"/>
          </p:nvPr>
        </p:nvSpPr>
        <p:spPr>
          <a:xfrm>
            <a:off x="3124200" y="6356350"/>
            <a:ext cx="2895600" cy="365125"/>
          </a:xfrm>
        </p:spPr>
        <p:txBody>
          <a:bodyPr/>
          <a:lstStyle/>
          <a:p>
            <a:r>
              <a:rPr lang="en-US" noProof="1" smtClean="0"/>
              <a:t>Household Surveys - Section 11</a:t>
            </a:r>
            <a:endParaRPr lang="en-US" noProof="1"/>
          </a:p>
        </p:txBody>
      </p:sp>
      <p:sp>
        <p:nvSpPr>
          <p:cNvPr id="11" name="TextBox 10"/>
          <p:cNvSpPr txBox="1"/>
          <p:nvPr/>
        </p:nvSpPr>
        <p:spPr>
          <a:xfrm>
            <a:off x="152400" y="76200"/>
            <a:ext cx="8686800" cy="369332"/>
          </a:xfrm>
          <a:prstGeom prst="rect">
            <a:avLst/>
          </a:prstGeom>
          <a:noFill/>
          <a:ln>
            <a:solidFill>
              <a:schemeClr val="bg2">
                <a:lumMod val="90000"/>
              </a:schemeClr>
            </a:solidFill>
          </a:ln>
        </p:spPr>
        <p:txBody>
          <a:bodyPr wrap="square" rtlCol="0">
            <a:spAutoFit/>
          </a:bodyPr>
          <a:lstStyle/>
          <a:p>
            <a:r>
              <a:rPr lang="en-US" noProof="1" smtClean="0"/>
              <a:t>SECTION 11: NON-FOOD SPENDING INSIDE AND OUTSIDE THE HOUSEHOLD</a:t>
            </a:r>
          </a:p>
        </p:txBody>
      </p:sp>
    </p:spTree>
    <p:extLst>
      <p:ext uri="{BB962C8B-B14F-4D97-AF65-F5344CB8AC3E}">
        <p14:creationId xmlns:p14="http://schemas.microsoft.com/office/powerpoint/2010/main" val="35854063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nodeType="afterEffect">
                                  <p:stCondLst>
                                    <p:cond delay="500"/>
                                  </p:stCondLst>
                                  <p:childTnLst>
                                    <p:set>
                                      <p:cBhvr>
                                        <p:cTn id="6" dur="1" fill="hold">
                                          <p:stCondLst>
                                            <p:cond delay="0"/>
                                          </p:stCondLst>
                                        </p:cTn>
                                        <p:tgtEl>
                                          <p:spTgt spid="1034"/>
                                        </p:tgtEl>
                                        <p:attrNameLst>
                                          <p:attrName>style.visibility</p:attrName>
                                        </p:attrNameLst>
                                      </p:cBhvr>
                                      <p:to>
                                        <p:strVal val="visible"/>
                                      </p:to>
                                    </p:set>
                                    <p:animEffect transition="in" filter="wipe(right)">
                                      <p:cBhvr>
                                        <p:cTn id="7" dur="1000"/>
                                        <p:tgtEl>
                                          <p:spTgt spid="1034"/>
                                        </p:tgtEl>
                                      </p:cBhvr>
                                    </p:animEffect>
                                  </p:childTnLst>
                                </p:cTn>
                              </p:par>
                            </p:childTnLst>
                          </p:cTn>
                        </p:par>
                        <p:par>
                          <p:cTn id="8" fill="hold">
                            <p:stCondLst>
                              <p:cond delay="1500"/>
                            </p:stCondLst>
                            <p:childTnLst>
                              <p:par>
                                <p:cTn id="9" presetID="22" presetClass="entr" presetSubtype="2" fill="hold" nodeType="afterEffect">
                                  <p:stCondLst>
                                    <p:cond delay="500"/>
                                  </p:stCondLst>
                                  <p:childTnLst>
                                    <p:set>
                                      <p:cBhvr>
                                        <p:cTn id="10" dur="1" fill="hold">
                                          <p:stCondLst>
                                            <p:cond delay="0"/>
                                          </p:stCondLst>
                                        </p:cTn>
                                        <p:tgtEl>
                                          <p:spTgt spid="1035"/>
                                        </p:tgtEl>
                                        <p:attrNameLst>
                                          <p:attrName>style.visibility</p:attrName>
                                        </p:attrNameLst>
                                      </p:cBhvr>
                                      <p:to>
                                        <p:strVal val="visible"/>
                                      </p:to>
                                    </p:set>
                                    <p:animEffect transition="in" filter="wipe(right)">
                                      <p:cBhvr>
                                        <p:cTn id="11" dur="1000"/>
                                        <p:tgtEl>
                                          <p:spTgt spid="1035"/>
                                        </p:tgtEl>
                                      </p:cBhvr>
                                    </p:animEffect>
                                  </p:childTnLst>
                                </p:cTn>
                              </p:par>
                            </p:childTnLst>
                          </p:cTn>
                        </p:par>
                        <p:par>
                          <p:cTn id="12" fill="hold">
                            <p:stCondLst>
                              <p:cond delay="3000"/>
                            </p:stCondLst>
                            <p:childTnLst>
                              <p:par>
                                <p:cTn id="13" presetID="22" presetClass="entr" presetSubtype="2" fill="hold" nodeType="afterEffect">
                                  <p:stCondLst>
                                    <p:cond delay="500"/>
                                  </p:stCondLst>
                                  <p:childTnLst>
                                    <p:set>
                                      <p:cBhvr>
                                        <p:cTn id="14" dur="1" fill="hold">
                                          <p:stCondLst>
                                            <p:cond delay="0"/>
                                          </p:stCondLst>
                                        </p:cTn>
                                        <p:tgtEl>
                                          <p:spTgt spid="1036"/>
                                        </p:tgtEl>
                                        <p:attrNameLst>
                                          <p:attrName>style.visibility</p:attrName>
                                        </p:attrNameLst>
                                      </p:cBhvr>
                                      <p:to>
                                        <p:strVal val="visible"/>
                                      </p:to>
                                    </p:set>
                                    <p:animEffect transition="in" filter="wipe(right)">
                                      <p:cBhvr>
                                        <p:cTn id="15" dur="1000"/>
                                        <p:tgtEl>
                                          <p:spTgt spid="1036"/>
                                        </p:tgtEl>
                                      </p:cBhvr>
                                    </p:animEffect>
                                  </p:childTnLst>
                                </p:cTn>
                              </p:par>
                            </p:childTnLst>
                          </p:cTn>
                        </p:par>
                        <p:par>
                          <p:cTn id="16" fill="hold">
                            <p:stCondLst>
                              <p:cond delay="4500"/>
                            </p:stCondLst>
                            <p:childTnLst>
                              <p:par>
                                <p:cTn id="17" presetID="22" presetClass="entr" presetSubtype="2" fill="hold" nodeType="afterEffect">
                                  <p:stCondLst>
                                    <p:cond delay="500"/>
                                  </p:stCondLst>
                                  <p:childTnLst>
                                    <p:set>
                                      <p:cBhvr>
                                        <p:cTn id="18" dur="1" fill="hold">
                                          <p:stCondLst>
                                            <p:cond delay="0"/>
                                          </p:stCondLst>
                                        </p:cTn>
                                        <p:tgtEl>
                                          <p:spTgt spid="1037"/>
                                        </p:tgtEl>
                                        <p:attrNameLst>
                                          <p:attrName>style.visibility</p:attrName>
                                        </p:attrNameLst>
                                      </p:cBhvr>
                                      <p:to>
                                        <p:strVal val="visible"/>
                                      </p:to>
                                    </p:set>
                                    <p:animEffect transition="in" filter="wipe(right)">
                                      <p:cBhvr>
                                        <p:cTn id="19" dur="1000"/>
                                        <p:tgtEl>
                                          <p:spTgt spid="10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10"/>
          <p:cNvSpPr>
            <a:spLocks noGrp="1"/>
          </p:cNvSpPr>
          <p:nvPr>
            <p:ph type="sldNum" sz="quarter" idx="12"/>
          </p:nvPr>
        </p:nvSpPr>
        <p:spPr/>
        <p:txBody>
          <a:bodyPr/>
          <a:lstStyle/>
          <a:p>
            <a:fld id="{975B63E6-41F7-4EE6-94FF-322BBDE8FA13}" type="slidenum">
              <a:rPr lang="en-US" smtClean="0"/>
              <a:t>6</a:t>
            </a:fld>
            <a:endParaRPr lang="en-US"/>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 y="1019175"/>
            <a:ext cx="7931331" cy="50690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TextBox 7"/>
          <p:cNvSpPr txBox="1"/>
          <p:nvPr/>
        </p:nvSpPr>
        <p:spPr>
          <a:xfrm>
            <a:off x="152400" y="545068"/>
            <a:ext cx="8686800" cy="369332"/>
          </a:xfrm>
          <a:prstGeom prst="rect">
            <a:avLst/>
          </a:prstGeom>
          <a:solidFill>
            <a:schemeClr val="accent6">
              <a:lumMod val="20000"/>
              <a:lumOff val="80000"/>
            </a:schemeClr>
          </a:solidFill>
          <a:ln>
            <a:solidFill>
              <a:schemeClr val="bg2">
                <a:lumMod val="90000"/>
              </a:schemeClr>
            </a:solidFill>
          </a:ln>
        </p:spPr>
        <p:txBody>
          <a:bodyPr wrap="square" rtlCol="0">
            <a:spAutoFit/>
          </a:bodyPr>
          <a:lstStyle/>
          <a:p>
            <a:r>
              <a:rPr lang="es-ES" dirty="0"/>
              <a:t>A.- </a:t>
            </a:r>
            <a:r>
              <a:rPr lang="es-ES" dirty="0" smtClean="0"/>
              <a:t>SPENDING DURING THE LAST MONTH</a:t>
            </a:r>
            <a:endParaRPr lang="en-US" dirty="0"/>
          </a:p>
        </p:txBody>
      </p:sp>
      <p:sp>
        <p:nvSpPr>
          <p:cNvPr id="7" name="Footer Placeholder 9"/>
          <p:cNvSpPr>
            <a:spLocks noGrp="1"/>
          </p:cNvSpPr>
          <p:nvPr>
            <p:ph type="ftr" sz="quarter" idx="11"/>
          </p:nvPr>
        </p:nvSpPr>
        <p:spPr>
          <a:xfrm>
            <a:off x="3124200" y="6356350"/>
            <a:ext cx="2895600" cy="365125"/>
          </a:xfrm>
        </p:spPr>
        <p:txBody>
          <a:bodyPr/>
          <a:lstStyle/>
          <a:p>
            <a:r>
              <a:rPr lang="en-US" noProof="1" smtClean="0"/>
              <a:t>Household Surveys - Section 11</a:t>
            </a:r>
            <a:endParaRPr lang="en-US" noProof="1"/>
          </a:p>
        </p:txBody>
      </p:sp>
      <p:sp>
        <p:nvSpPr>
          <p:cNvPr id="9" name="TextBox 8"/>
          <p:cNvSpPr txBox="1"/>
          <p:nvPr/>
        </p:nvSpPr>
        <p:spPr>
          <a:xfrm>
            <a:off x="152400" y="76200"/>
            <a:ext cx="8686800" cy="369332"/>
          </a:xfrm>
          <a:prstGeom prst="rect">
            <a:avLst/>
          </a:prstGeom>
          <a:noFill/>
          <a:ln>
            <a:solidFill>
              <a:schemeClr val="bg2">
                <a:lumMod val="90000"/>
              </a:schemeClr>
            </a:solidFill>
          </a:ln>
        </p:spPr>
        <p:txBody>
          <a:bodyPr wrap="square" rtlCol="0">
            <a:spAutoFit/>
          </a:bodyPr>
          <a:lstStyle/>
          <a:p>
            <a:r>
              <a:rPr lang="en-US" noProof="1" smtClean="0"/>
              <a:t>SECTION 11: NON-FOOD SPENDING INSIDE AND OUTSIDE THE HOUSEHOLD</a:t>
            </a:r>
          </a:p>
        </p:txBody>
      </p:sp>
    </p:spTree>
    <p:extLst>
      <p:ext uri="{BB962C8B-B14F-4D97-AF65-F5344CB8AC3E}">
        <p14:creationId xmlns:p14="http://schemas.microsoft.com/office/powerpoint/2010/main" val="6237024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10"/>
          <p:cNvSpPr>
            <a:spLocks noGrp="1"/>
          </p:cNvSpPr>
          <p:nvPr>
            <p:ph type="sldNum" sz="quarter" idx="12"/>
          </p:nvPr>
        </p:nvSpPr>
        <p:spPr/>
        <p:txBody>
          <a:bodyPr/>
          <a:lstStyle/>
          <a:p>
            <a:fld id="{975B63E6-41F7-4EE6-94FF-322BBDE8FA13}" type="slidenum">
              <a:rPr lang="en-US" smtClean="0"/>
              <a:t>7</a:t>
            </a:fld>
            <a:endParaRPr lang="en-US"/>
          </a:p>
        </p:txBody>
      </p:sp>
      <p:sp>
        <p:nvSpPr>
          <p:cNvPr id="8" name="Footer Placeholder 9"/>
          <p:cNvSpPr>
            <a:spLocks noGrp="1"/>
          </p:cNvSpPr>
          <p:nvPr>
            <p:ph type="ftr" sz="quarter" idx="11"/>
          </p:nvPr>
        </p:nvSpPr>
        <p:spPr>
          <a:xfrm>
            <a:off x="3124200" y="6356350"/>
            <a:ext cx="2895600" cy="365125"/>
          </a:xfrm>
        </p:spPr>
        <p:txBody>
          <a:bodyPr/>
          <a:lstStyle/>
          <a:p>
            <a:r>
              <a:rPr lang="en-US" noProof="1" smtClean="0"/>
              <a:t>Household Surveys - Section 11</a:t>
            </a:r>
            <a:endParaRPr lang="en-US" noProof="1"/>
          </a:p>
        </p:txBody>
      </p:sp>
      <p:sp>
        <p:nvSpPr>
          <p:cNvPr id="9" name="TextBox 8"/>
          <p:cNvSpPr txBox="1"/>
          <p:nvPr/>
        </p:nvSpPr>
        <p:spPr>
          <a:xfrm>
            <a:off x="152400" y="76200"/>
            <a:ext cx="8686800" cy="369332"/>
          </a:xfrm>
          <a:prstGeom prst="rect">
            <a:avLst/>
          </a:prstGeom>
          <a:noFill/>
          <a:ln>
            <a:solidFill>
              <a:schemeClr val="bg2">
                <a:lumMod val="90000"/>
              </a:schemeClr>
            </a:solidFill>
          </a:ln>
        </p:spPr>
        <p:txBody>
          <a:bodyPr wrap="square" rtlCol="0">
            <a:spAutoFit/>
          </a:bodyPr>
          <a:lstStyle/>
          <a:p>
            <a:r>
              <a:rPr lang="en-US" noProof="1" smtClean="0"/>
              <a:t>SECTION 11: NON-FOOD SPENDING INSIDE AND OUTSIDE THE HOUSEHOLD</a:t>
            </a:r>
          </a:p>
        </p:txBody>
      </p:sp>
      <p:sp>
        <p:nvSpPr>
          <p:cNvPr id="6" name="TextBox 5"/>
          <p:cNvSpPr txBox="1"/>
          <p:nvPr/>
        </p:nvSpPr>
        <p:spPr>
          <a:xfrm>
            <a:off x="228599" y="1149727"/>
            <a:ext cx="8763001" cy="3539430"/>
          </a:xfrm>
          <a:prstGeom prst="rect">
            <a:avLst/>
          </a:prstGeom>
          <a:solidFill>
            <a:schemeClr val="accent1">
              <a:lumMod val="20000"/>
              <a:lumOff val="80000"/>
            </a:schemeClr>
          </a:solidFill>
          <a:ln>
            <a:noFill/>
          </a:ln>
        </p:spPr>
        <p:txBody>
          <a:bodyPr wrap="square" rtlCol="0">
            <a:spAutoFit/>
          </a:bodyPr>
          <a:lstStyle/>
          <a:p>
            <a:pPr marL="457200" indent="-457200">
              <a:buFont typeface="Wingdings" pitchFamily="2" charset="2"/>
              <a:buChar char="ü"/>
            </a:pPr>
            <a:r>
              <a:rPr lang="en-US" sz="3200" b="1" dirty="0" smtClean="0"/>
              <a:t>The mechanics are exactly the same as the ones used in Section 10.</a:t>
            </a:r>
          </a:p>
          <a:p>
            <a:pPr marL="457200" indent="-457200">
              <a:buFont typeface="Wingdings" pitchFamily="2" charset="2"/>
              <a:buChar char="ü"/>
            </a:pPr>
            <a:endParaRPr lang="en-US" sz="3200" b="1" dirty="0" smtClean="0"/>
          </a:p>
          <a:p>
            <a:pPr marL="457200" indent="-457200">
              <a:buFont typeface="Wingdings" pitchFamily="2" charset="2"/>
              <a:buChar char="ü"/>
            </a:pPr>
            <a:r>
              <a:rPr lang="en-US" sz="3200" b="1" dirty="0" smtClean="0"/>
              <a:t>First ask the first question for all the items</a:t>
            </a:r>
          </a:p>
          <a:p>
            <a:pPr marL="457200" indent="-457200">
              <a:buFont typeface="Wingdings" pitchFamily="2" charset="2"/>
              <a:buChar char="ü"/>
            </a:pPr>
            <a:endParaRPr lang="en-US" sz="3200" b="1" dirty="0" smtClean="0"/>
          </a:p>
          <a:p>
            <a:pPr marL="457200" indent="-457200">
              <a:buFont typeface="Wingdings" pitchFamily="2" charset="2"/>
              <a:buChar char="ü"/>
            </a:pPr>
            <a:r>
              <a:rPr lang="en-US" sz="3200" b="1" dirty="0" smtClean="0"/>
              <a:t>Afterwards ask the second question for those items that were acquired</a:t>
            </a:r>
          </a:p>
        </p:txBody>
      </p:sp>
    </p:spTree>
    <p:extLst>
      <p:ext uri="{BB962C8B-B14F-4D97-AF65-F5344CB8AC3E}">
        <p14:creationId xmlns:p14="http://schemas.microsoft.com/office/powerpoint/2010/main" val="1716563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10"/>
          <p:cNvSpPr>
            <a:spLocks noGrp="1"/>
          </p:cNvSpPr>
          <p:nvPr>
            <p:ph type="sldNum" sz="quarter" idx="12"/>
          </p:nvPr>
        </p:nvSpPr>
        <p:spPr/>
        <p:txBody>
          <a:bodyPr/>
          <a:lstStyle/>
          <a:p>
            <a:fld id="{975B63E6-41F7-4EE6-94FF-322BBDE8FA13}" type="slidenum">
              <a:rPr lang="en-US" smtClean="0"/>
              <a:t>8</a:t>
            </a:fld>
            <a:endParaRPr lang="en-US"/>
          </a:p>
        </p:txBody>
      </p:sp>
      <p:sp>
        <p:nvSpPr>
          <p:cNvPr id="8" name="Footer Placeholder 9"/>
          <p:cNvSpPr>
            <a:spLocks noGrp="1"/>
          </p:cNvSpPr>
          <p:nvPr>
            <p:ph type="ftr" sz="quarter" idx="11"/>
          </p:nvPr>
        </p:nvSpPr>
        <p:spPr>
          <a:xfrm>
            <a:off x="3124200" y="6356350"/>
            <a:ext cx="2895600" cy="365125"/>
          </a:xfrm>
        </p:spPr>
        <p:txBody>
          <a:bodyPr/>
          <a:lstStyle/>
          <a:p>
            <a:r>
              <a:rPr lang="en-US" noProof="1" smtClean="0"/>
              <a:t>Household Surveys - Section 11</a:t>
            </a:r>
            <a:endParaRPr lang="en-US" noProof="1"/>
          </a:p>
        </p:txBody>
      </p:sp>
      <p:sp>
        <p:nvSpPr>
          <p:cNvPr id="9" name="TextBox 8"/>
          <p:cNvSpPr txBox="1"/>
          <p:nvPr/>
        </p:nvSpPr>
        <p:spPr>
          <a:xfrm>
            <a:off x="152400" y="76200"/>
            <a:ext cx="8686800" cy="369332"/>
          </a:xfrm>
          <a:prstGeom prst="rect">
            <a:avLst/>
          </a:prstGeom>
          <a:noFill/>
          <a:ln>
            <a:solidFill>
              <a:schemeClr val="bg2">
                <a:lumMod val="90000"/>
              </a:schemeClr>
            </a:solidFill>
          </a:ln>
        </p:spPr>
        <p:txBody>
          <a:bodyPr wrap="square" rtlCol="0">
            <a:spAutoFit/>
          </a:bodyPr>
          <a:lstStyle/>
          <a:p>
            <a:r>
              <a:rPr lang="en-US" noProof="1" smtClean="0"/>
              <a:t>SECTION 11: NON-FOOD SPENDING INSIDE AND OUTSIDE THE HOUSEHOLD</a:t>
            </a:r>
          </a:p>
        </p:txBody>
      </p:sp>
      <p:sp>
        <p:nvSpPr>
          <p:cNvPr id="6" name="TextBox 5"/>
          <p:cNvSpPr txBox="1"/>
          <p:nvPr/>
        </p:nvSpPr>
        <p:spPr>
          <a:xfrm>
            <a:off x="228599" y="1595497"/>
            <a:ext cx="8763001" cy="2062103"/>
          </a:xfrm>
          <a:prstGeom prst="rect">
            <a:avLst/>
          </a:prstGeom>
          <a:solidFill>
            <a:schemeClr val="accent1">
              <a:lumMod val="20000"/>
              <a:lumOff val="80000"/>
            </a:schemeClr>
          </a:solidFill>
          <a:ln>
            <a:noFill/>
          </a:ln>
        </p:spPr>
        <p:txBody>
          <a:bodyPr wrap="square" rtlCol="0">
            <a:spAutoFit/>
          </a:bodyPr>
          <a:lstStyle/>
          <a:p>
            <a:pPr marL="457200" indent="-457200">
              <a:buFont typeface="Wingdings" pitchFamily="2" charset="2"/>
              <a:buChar char="ü"/>
            </a:pPr>
            <a:r>
              <a:rPr lang="en-US" sz="3200" b="1" noProof="1" smtClean="0"/>
              <a:t>Take special care that the respondent understands the reference period; as the first table is for one month, the second is for three months and the last, 12 months</a:t>
            </a:r>
          </a:p>
        </p:txBody>
      </p:sp>
    </p:spTree>
    <p:extLst>
      <p:ext uri="{BB962C8B-B14F-4D97-AF65-F5344CB8AC3E}">
        <p14:creationId xmlns:p14="http://schemas.microsoft.com/office/powerpoint/2010/main" val="38627046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10"/>
          <p:cNvSpPr>
            <a:spLocks noGrp="1"/>
          </p:cNvSpPr>
          <p:nvPr>
            <p:ph type="sldNum" sz="quarter" idx="12"/>
          </p:nvPr>
        </p:nvSpPr>
        <p:spPr/>
        <p:txBody>
          <a:bodyPr/>
          <a:lstStyle/>
          <a:p>
            <a:fld id="{975B63E6-41F7-4EE6-94FF-322BBDE8FA13}" type="slidenum">
              <a:rPr lang="en-US" smtClean="0"/>
              <a:t>9</a:t>
            </a:fld>
            <a:endParaRPr lang="en-US"/>
          </a:p>
        </p:txBody>
      </p:sp>
      <p:sp>
        <p:nvSpPr>
          <p:cNvPr id="8" name="TextBox 7"/>
          <p:cNvSpPr txBox="1"/>
          <p:nvPr/>
        </p:nvSpPr>
        <p:spPr>
          <a:xfrm>
            <a:off x="152400" y="545068"/>
            <a:ext cx="8686800" cy="369332"/>
          </a:xfrm>
          <a:prstGeom prst="rect">
            <a:avLst/>
          </a:prstGeom>
          <a:solidFill>
            <a:schemeClr val="accent6">
              <a:lumMod val="20000"/>
              <a:lumOff val="80000"/>
            </a:schemeClr>
          </a:solidFill>
          <a:ln>
            <a:solidFill>
              <a:schemeClr val="bg2">
                <a:lumMod val="90000"/>
              </a:schemeClr>
            </a:solidFill>
          </a:ln>
        </p:spPr>
        <p:txBody>
          <a:bodyPr wrap="square" rtlCol="0">
            <a:spAutoFit/>
          </a:bodyPr>
          <a:lstStyle/>
          <a:p>
            <a:r>
              <a:rPr lang="es-ES" dirty="0"/>
              <a:t>A.- </a:t>
            </a:r>
            <a:r>
              <a:rPr lang="es-ES" dirty="0" smtClean="0"/>
              <a:t>SPENDING DURING THE LAST MONTH</a:t>
            </a:r>
            <a:endParaRPr lang="en-US"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28800" y="1142999"/>
            <a:ext cx="4419600" cy="4803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Footer Placeholder 9"/>
          <p:cNvSpPr>
            <a:spLocks noGrp="1"/>
          </p:cNvSpPr>
          <p:nvPr>
            <p:ph type="ftr" sz="quarter" idx="11"/>
          </p:nvPr>
        </p:nvSpPr>
        <p:spPr>
          <a:xfrm>
            <a:off x="3124200" y="6356350"/>
            <a:ext cx="2895600" cy="365125"/>
          </a:xfrm>
        </p:spPr>
        <p:txBody>
          <a:bodyPr/>
          <a:lstStyle/>
          <a:p>
            <a:r>
              <a:rPr lang="en-US" noProof="1" smtClean="0"/>
              <a:t>Household Surveys - Section 11</a:t>
            </a:r>
            <a:endParaRPr lang="en-US" noProof="1"/>
          </a:p>
        </p:txBody>
      </p:sp>
      <p:sp>
        <p:nvSpPr>
          <p:cNvPr id="9" name="TextBox 8"/>
          <p:cNvSpPr txBox="1"/>
          <p:nvPr/>
        </p:nvSpPr>
        <p:spPr>
          <a:xfrm>
            <a:off x="152400" y="76200"/>
            <a:ext cx="8686800" cy="369332"/>
          </a:xfrm>
          <a:prstGeom prst="rect">
            <a:avLst/>
          </a:prstGeom>
          <a:noFill/>
          <a:ln>
            <a:solidFill>
              <a:schemeClr val="bg2">
                <a:lumMod val="90000"/>
              </a:schemeClr>
            </a:solidFill>
          </a:ln>
        </p:spPr>
        <p:txBody>
          <a:bodyPr wrap="square" rtlCol="0">
            <a:spAutoFit/>
          </a:bodyPr>
          <a:lstStyle/>
          <a:p>
            <a:r>
              <a:rPr lang="en-US" noProof="1" smtClean="0"/>
              <a:t>SECTION 11: NON-FOOD SPENDING INSIDE AND OUTSIDE THE HOUSEHOLD</a:t>
            </a:r>
          </a:p>
        </p:txBody>
      </p:sp>
    </p:spTree>
    <p:extLst>
      <p:ext uri="{BB962C8B-B14F-4D97-AF65-F5344CB8AC3E}">
        <p14:creationId xmlns:p14="http://schemas.microsoft.com/office/powerpoint/2010/main" val="268173417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item1.xml><?xml version="1.0" encoding="utf-8"?>
<ct:contentTypeSchema xmlns:ct="http://schemas.microsoft.com/office/2006/metadata/contentType" xmlns:ma="http://schemas.microsoft.com/office/2006/metadata/properties/metaAttributes" ct:_="" ma:_="" ma:contentTypeName="ez-Disclosure Corporate" ma:contentTypeID="0x01010066B06E59AB175241BBFB297522263BEB002B11A066E4C7C745BA3B55825AECA582" ma:contentTypeVersion="17" ma:contentTypeDescription="A content type to manage public (corporate) IDB documents" ma:contentTypeScope="" ma:versionID="5b0c39f7eaa9c3ada88b1cb57222d224">
  <xsd:schema xmlns:xsd="http://www.w3.org/2001/XMLSchema" xmlns:xs="http://www.w3.org/2001/XMLSchema" xmlns:p="http://schemas.microsoft.com/office/2006/metadata/properties" xmlns:ns2="cdc7663a-08f0-4737-9e8c-148ce897a09c" targetNamespace="http://schemas.microsoft.com/office/2006/metadata/properties" ma:root="true" ma:fieldsID="fc9f0ab1656137bca279a2d1e6281749" ns2:_="">
    <xsd:import namespace="cdc7663a-08f0-4737-9e8c-148ce897a09c"/>
    <xsd:element name="properties">
      <xsd:complexType>
        <xsd:sequence>
          <xsd:element name="documentManagement">
            <xsd:complexType>
              <xsd:all>
                <xsd:element ref="ns2:_dlc_DocId" minOccurs="0"/>
                <xsd:element ref="ns2:_dlc_DocIdUrl" minOccurs="0"/>
                <xsd:element ref="ns2:_dlc_DocIdPersistId" minOccurs="0"/>
                <xsd:element ref="ns2:cf0f1ca6d90e4583ad80995bcde0e58a" minOccurs="0"/>
                <xsd:element ref="ns2:TaxCatchAll" minOccurs="0"/>
                <xsd:element ref="ns2:TaxCatchAllLabel" minOccurs="0"/>
                <xsd:element ref="ns2:Access_x0020_to_x0020_Information_x00a0_Policy"/>
                <xsd:element ref="ns2:j65ec2e3a7e44c39a1acebfd2a19200a" minOccurs="0"/>
                <xsd:element ref="ns2:Webtopic" minOccurs="0"/>
                <xsd:element ref="ns2:Disclosure_x0020_Activity"/>
                <xsd:element ref="ns2:Document_x0020_Language_x0020_IDB"/>
                <xsd:element ref="ns2:Division_x0020_or_x0020_Unit" minOccurs="0"/>
                <xsd:element ref="ns2:Document_x0020_Author" minOccurs="0"/>
                <xsd:element ref="ns2:Other_x0020_Author" minOccurs="0"/>
                <xsd:element ref="ns2:ic46d7e087fd4a108fb86518ca413cc6" minOccurs="0"/>
                <xsd:element ref="ns2:Identifier" minOccurs="0"/>
                <xsd:element ref="ns2:IDBDocs_x0020_Number" minOccurs="0"/>
                <xsd:element ref="ns2:Migration_x0020_Info" minOccurs="0"/>
                <xsd:element ref="ns2:Abstract" minOccurs="0"/>
                <xsd:element ref="ns2:Editor1" minOccurs="0"/>
                <xsd:element ref="ns2:Issue_x0020_Date" minOccurs="0"/>
                <xsd:element ref="ns2:Publishing_x0020_House" minOccurs="0"/>
                <xsd:element ref="ns2:KP_x0020_Topics" minOccurs="0"/>
                <xsd:element ref="ns2:Region" minOccurs="0"/>
                <xsd:element ref="ns2:Publication_x0020_Type" minOccurs="0"/>
                <xsd:element ref="ns2:SISCOR_x0020_Number" minOccurs="0"/>
                <xsd:element ref="ns2:Fiscal_x0020_Year_x0020_IDB" minOccurs="0"/>
                <xsd:element ref="ns2:Disclosed" minOccurs="0"/>
                <xsd:element ref="ns2:Related_x0020_SisCor_x0020_Numbe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dc7663a-08f0-4737-9e8c-148ce897a09c"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cf0f1ca6d90e4583ad80995bcde0e58a" ma:index="11" ma:taxonomy="true" ma:internalName="cf0f1ca6d90e4583ad80995bcde0e58a" ma:taxonomyFieldName="Function_x0020_Corporate_x0020_IDB" ma:displayName="Function Corporate IDB" ma:readOnly="false" ma:default="-1;#IDBDocs|cca77002-e150-4b2d-ab1f-1d7a7cdcae16" ma:fieldId="{cf0f1ca6-d90e-4583-ad80-995bcde0e58a}" ma:sspId="ae61f9b1-e23d-4f49-b3d7-56b991556c4b" ma:termSetId="87c2acd2-4473-4e75-9749-843c35148602" ma:anchorId="00000000-0000-0000-0000-000000000000" ma:open="false" ma:isKeyword="false">
      <xsd:complexType>
        <xsd:sequence>
          <xsd:element ref="pc:Terms" minOccurs="0" maxOccurs="1"/>
        </xsd:sequence>
      </xsd:complexType>
    </xsd:element>
    <xsd:element name="TaxCatchAll" ma:index="12" nillable="true" ma:displayName="Taxonomy Catch All Column" ma:description="" ma:hidden="true" ma:list="{46339a2c-a759-43f5-a320-9e18a41b2355}" ma:internalName="TaxCatchAll" ma:showField="CatchAllData" ma:web="291fbbc9-8cfb-4b1c-8eee-0b1842b90317">
      <xsd:complexType>
        <xsd:complexContent>
          <xsd:extension base="dms:MultiChoiceLookup">
            <xsd:sequence>
              <xsd:element name="Value" type="dms:Lookup" maxOccurs="unbounded" minOccurs="0" nillable="true"/>
            </xsd:sequence>
          </xsd:extension>
        </xsd:complexContent>
      </xsd:complexType>
    </xsd:element>
    <xsd:element name="TaxCatchAllLabel" ma:index="13" nillable="true" ma:displayName="Taxonomy Catch All Column1" ma:description="" ma:hidden="true" ma:list="{46339a2c-a759-43f5-a320-9e18a41b2355}" ma:internalName="TaxCatchAllLabel" ma:readOnly="true" ma:showField="CatchAllDataLabel" ma:web="291fbbc9-8cfb-4b1c-8eee-0b1842b90317">
      <xsd:complexType>
        <xsd:complexContent>
          <xsd:extension base="dms:MultiChoiceLookup">
            <xsd:sequence>
              <xsd:element name="Value" type="dms:Lookup" maxOccurs="unbounded" minOccurs="0" nillable="true"/>
            </xsd:sequence>
          </xsd:extension>
        </xsd:complexContent>
      </xsd:complexType>
    </xsd:element>
    <xsd:element name="Access_x0020_to_x0020_Information_x00a0_Policy" ma:index="15" ma:displayName="Access to Information Policy" ma:default="Confidential" ma:format="Dropdown" ma:internalName="Access_x0020_to_x0020_Information_x00A0_Policy">
      <xsd:simpleType>
        <xsd:restriction base="dms:Choice">
          <xsd:enumeration value="Confidential"/>
          <xsd:enumeration value="Disclosed Over Time - 5 years"/>
          <xsd:enumeration value="Disclosed Over Time - 10 years"/>
          <xsd:enumeration value="Disclosed Over Time - 20 years"/>
          <xsd:enumeration value="Public"/>
          <xsd:enumeration value="Public - Simultaneous Disclosure"/>
        </xsd:restriction>
      </xsd:simpleType>
    </xsd:element>
    <xsd:element name="j65ec2e3a7e44c39a1acebfd2a19200a" ma:index="16" ma:taxonomy="true" ma:internalName="j65ec2e3a7e44c39a1acebfd2a19200a" ma:taxonomyFieldName="Series_x0020_Corporate_x0020_IDB" ma:displayName="Series Corporate IDB" ma:readOnly="false" ma:default="-1;#Unclassified|a6dff32e-d477-44cd-a56b-85efe9e0a56c" ma:fieldId="{365ec2e3-a7e4-4c39-a1ac-ebfd2a19200a}" ma:sspId="ae61f9b1-e23d-4f49-b3d7-56b991556c4b" ma:termSetId="309dd783-e737-4304-818f-f24bd2ff36bb" ma:anchorId="00000000-0000-0000-0000-000000000000" ma:open="false" ma:isKeyword="false">
      <xsd:complexType>
        <xsd:sequence>
          <xsd:element ref="pc:Terms" minOccurs="0" maxOccurs="1"/>
        </xsd:sequence>
      </xsd:complexType>
    </xsd:element>
    <xsd:element name="Webtopic" ma:index="18" nillable="true" ma:displayName="Webtopic" ma:internalName="Webtopic">
      <xsd:simpleType>
        <xsd:restriction base="dms:Text">
          <xsd:maxLength value="255"/>
        </xsd:restriction>
      </xsd:simpleType>
    </xsd:element>
    <xsd:element name="Disclosure_x0020_Activity" ma:index="19" ma:displayName="Disclosure Activity" ma:internalName="Disclosure_x0020_Activity" ma:readOnly="false">
      <xsd:simpleType>
        <xsd:restriction base="dms:Text">
          <xsd:maxLength value="255"/>
        </xsd:restriction>
      </xsd:simpleType>
    </xsd:element>
    <xsd:element name="Document_x0020_Language_x0020_IDB" ma:index="20" ma:displayName="Document Language IDB" ma:format="Dropdown" ma:internalName="Document_x0020_Language_x0020_IDB" ma:readOnly="false">
      <xsd:simpleType>
        <xsd:restriction base="dms:Choice">
          <xsd:enumeration value="English"/>
          <xsd:enumeration value="French"/>
          <xsd:enumeration value="Italian"/>
          <xsd:enumeration value="Japanese"/>
          <xsd:enumeration value="Korean"/>
          <xsd:enumeration value="Other"/>
          <xsd:enumeration value="Portuguese"/>
          <xsd:enumeration value="Spanish"/>
        </xsd:restriction>
      </xsd:simpleType>
    </xsd:element>
    <xsd:element name="Division_x0020_or_x0020_Unit" ma:index="21" nillable="true" ma:displayName="Division or Unit" ma:internalName="Division_x0020_or_x0020_Unit">
      <xsd:simpleType>
        <xsd:restriction base="dms:Text">
          <xsd:maxLength value="255"/>
        </xsd:restriction>
      </xsd:simpleType>
    </xsd:element>
    <xsd:element name="Document_x0020_Author" ma:index="22" nillable="true" ma:displayName="Document Author" ma:internalName="Document_x0020_Author">
      <xsd:simpleType>
        <xsd:restriction base="dms:Text">
          <xsd:maxLength value="255"/>
        </xsd:restriction>
      </xsd:simpleType>
    </xsd:element>
    <xsd:element name="Other_x0020_Author" ma:index="23" nillable="true" ma:displayName="Other Author" ma:internalName="Other_x0020_Author">
      <xsd:simpleType>
        <xsd:restriction base="dms:Text">
          <xsd:maxLength value="255"/>
        </xsd:restriction>
      </xsd:simpleType>
    </xsd:element>
    <xsd:element name="ic46d7e087fd4a108fb86518ca413cc6" ma:index="24" nillable="true" ma:taxonomy="true" ma:internalName="ic46d7e087fd4a108fb86518ca413cc6" ma:taxonomyFieldName="Country" ma:displayName="Country" ma:default="" ma:fieldId="{2c46d7e0-87fd-4a10-8fb8-6518ca413cc6}" ma:taxonomyMulti="true" ma:sspId="ae61f9b1-e23d-4f49-b3d7-56b991556c4b" ma:termSetId="e1cf2cf4-6e0f-476b-b38c-a4927f870e86" ma:anchorId="00000000-0000-0000-0000-000000000000" ma:open="false" ma:isKeyword="false">
      <xsd:complexType>
        <xsd:sequence>
          <xsd:element ref="pc:Terms" minOccurs="0" maxOccurs="1"/>
        </xsd:sequence>
      </xsd:complexType>
    </xsd:element>
    <xsd:element name="Identifier" ma:index="26" nillable="true" ma:displayName="Identifier" ma:internalName="Identifier">
      <xsd:simpleType>
        <xsd:restriction base="dms:Text">
          <xsd:maxLength value="255"/>
        </xsd:restriction>
      </xsd:simpleType>
    </xsd:element>
    <xsd:element name="IDBDocs_x0020_Number" ma:index="27" nillable="true" ma:displayName="IDBDocs Number" ma:internalName="IDBDocs_x0020_Number" ma:readOnly="false">
      <xsd:simpleType>
        <xsd:restriction base="dms:Text">
          <xsd:maxLength value="255"/>
        </xsd:restriction>
      </xsd:simpleType>
    </xsd:element>
    <xsd:element name="Migration_x0020_Info" ma:index="28" nillable="true" ma:displayName="Migration Info" ma:internalName="Migration_x0020_Info" ma:readOnly="false">
      <xsd:simpleType>
        <xsd:restriction base="dms:Note"/>
      </xsd:simpleType>
    </xsd:element>
    <xsd:element name="Abstract" ma:index="29" nillable="true" ma:displayName="Abstract" ma:internalName="Abstract">
      <xsd:simpleType>
        <xsd:restriction base="dms:Note"/>
      </xsd:simpleType>
    </xsd:element>
    <xsd:element name="Editor1" ma:index="30" nillable="true" ma:displayName="Editor" ma:internalName="Editor1">
      <xsd:simpleType>
        <xsd:restriction base="dms:Text">
          <xsd:maxLength value="255"/>
        </xsd:restriction>
      </xsd:simpleType>
    </xsd:element>
    <xsd:element name="Issue_x0020_Date" ma:index="31" nillable="true" ma:displayName="Issue Date" ma:format="DateOnly" ma:internalName="Issue_x0020_Date">
      <xsd:simpleType>
        <xsd:restriction base="dms:DateTime"/>
      </xsd:simpleType>
    </xsd:element>
    <xsd:element name="Publishing_x0020_House" ma:index="32" nillable="true" ma:displayName="Publishing House" ma:internalName="Publishing_x0020_House">
      <xsd:simpleType>
        <xsd:restriction base="dms:Text">
          <xsd:maxLength value="255"/>
        </xsd:restriction>
      </xsd:simpleType>
    </xsd:element>
    <xsd:element name="KP_x0020_Topics" ma:index="33" nillable="true" ma:displayName="KP Topics" ma:internalName="KP_x0020_Topics">
      <xsd:simpleType>
        <xsd:restriction base="dms:Text">
          <xsd:maxLength value="255"/>
        </xsd:restriction>
      </xsd:simpleType>
    </xsd:element>
    <xsd:element name="Region" ma:index="34" nillable="true" ma:displayName="Region" ma:internalName="Region">
      <xsd:simpleType>
        <xsd:restriction base="dms:Text">
          <xsd:maxLength value="255"/>
        </xsd:restriction>
      </xsd:simpleType>
    </xsd:element>
    <xsd:element name="Publication_x0020_Type" ma:index="35" nillable="true" ma:displayName="Publication Type" ma:internalName="Publication_x0020_Type">
      <xsd:simpleType>
        <xsd:restriction base="dms:Text">
          <xsd:maxLength value="255"/>
        </xsd:restriction>
      </xsd:simpleType>
    </xsd:element>
    <xsd:element name="SISCOR_x0020_Number" ma:index="36" nillable="true" ma:displayName="SISCOR Number" ma:internalName="SISCOR_x0020_Number" ma:readOnly="false">
      <xsd:simpleType>
        <xsd:restriction base="dms:Text">
          <xsd:maxLength value="255"/>
        </xsd:restriction>
      </xsd:simpleType>
    </xsd:element>
    <xsd:element name="Fiscal_x0020_Year_x0020_IDB" ma:index="37" nillable="true" ma:displayName="Fiscal Year IDB" ma:internalName="Fiscal_x0020_Year_x0020_IDB" ma:readOnly="false">
      <xsd:simpleType>
        <xsd:restriction base="dms:Text">
          <xsd:maxLength value="255"/>
        </xsd:restriction>
      </xsd:simpleType>
    </xsd:element>
    <xsd:element name="Disclosed" ma:index="38" nillable="true" ma:displayName="Disclosed" ma:default="0" ma:internalName="Disclosed">
      <xsd:simpleType>
        <xsd:restriction base="dms:Boolean"/>
      </xsd:simpleType>
    </xsd:element>
    <xsd:element name="Related_x0020_SisCor_x0020_Number" ma:index="39" nillable="true" ma:displayName="Related SisCor Number" ma:internalName="Related_x0020_SisCor_x0020_Number">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Urls xmlns="http://schemas.microsoft.com/sharepoint/v3/contenttype/forms/url">
  <Display>_catalogs/masterpage/ECMForms/DisclosureCorporateCT/View.aspx</Display>
  <Edit>_catalogs/masterpage/ECMForms/DisclosureCorporateCT/Edit.aspx</Edit>
</FormUrls>
</file>

<file path=customXml/item3.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4.xml><?xml version="1.0" encoding="utf-8"?>
<?mso-contentType ?>
<SharedContentType xmlns="Microsoft.SharePoint.Taxonomy.ContentTypeSync" SourceId="ae61f9b1-e23d-4f49-b3d7-56b991556c4b" ContentTypeId="0x01010066B06E59AB175241BBFB297522263BEB" PreviousValue="false"/>
</file>

<file path=customXml/item5.xml><?xml version="1.0" encoding="utf-8"?>
<?mso-contentType ?>
<FormTemplates xmlns="http://schemas.microsoft.com/sharepoint/v3/contenttype/forms">
  <Display>DocumentLibraryForm</Display>
  <Edit>DocumentLibraryForm</Edit>
  <New>DocumentLibraryForm</New>
</FormTemplates>
</file>

<file path=customXml/item6.xml><?xml version="1.0" encoding="utf-8"?>
<p:properties xmlns:p="http://schemas.microsoft.com/office/2006/metadata/properties" xmlns:xsi="http://www.w3.org/2001/XMLSchema-instance" xmlns:pc="http://schemas.microsoft.com/office/infopath/2007/PartnerControls">
  <documentManagement>
    <IDBDocs_x0020_Number xmlns="cdc7663a-08f0-4737-9e8c-148ce897a09c">39002407</IDBDocs_x0020_Number>
    <TaxCatchAll xmlns="cdc7663a-08f0-4737-9e8c-148ce897a09c">
      <Value>35</Value>
      <Value>34</Value>
    </TaxCatchAll>
    <SISCOR_x0020_Number xmlns="cdc7663a-08f0-4737-9e8c-148ce897a09c" xsi:nil="true"/>
    <Division_x0020_or_x0020_Unit xmlns="cdc7663a-08f0-4737-9e8c-148ce897a09c">SPD/SDV</Division_x0020_or_x0020_Unit>
    <Document_x0020_Author xmlns="cdc7663a-08f0-4737-9e8c-148ce897a09c">Martinez, Sebastian Wilde</Document_x0020_Author>
    <Fiscal_x0020_Year_x0020_IDB xmlns="cdc7663a-08f0-4737-9e8c-148ce897a09c">2014</Fiscal_x0020_Year_x0020_IDB>
    <Other_x0020_Author xmlns="cdc7663a-08f0-4737-9e8c-148ce897a09c" xsi:nil="true"/>
    <Migration_x0020_Info xmlns="cdc7663a-08f0-4737-9e8c-148ce897a09c">&lt;Data&gt;&lt;APPLICATION&gt;MS POWERPOINT&lt;/APPLICATION&gt;&lt;STAGE_CODE&gt;EVAL&lt;/STAGE_CODE&gt;&lt;USER_STAGE&gt;Evaluation&lt;/USER_STAGE&gt;&lt;PD_OBJ_TYPE&gt;0&lt;/PD_OBJ_TYPE&gt;&lt;MAKERECORD&gt;N&lt;/MAKERECORD&gt;&lt;/Data&gt;</Migration_x0020_Info>
    <Document_x0020_Language_x0020_IDB xmlns="cdc7663a-08f0-4737-9e8c-148ce897a09c">English</Document_x0020_Language_x0020_IDB>
    <Identifier xmlns="cdc7663a-08f0-4737-9e8c-148ce897a09c" xsi:nil="true"/>
    <Access_x0020_to_x0020_Information_x00a0_Policy xmlns="cdc7663a-08f0-4737-9e8c-148ce897a09c">Public</Access_x0020_to_x0020_Information_x00a0_Policy>
    <ic46d7e087fd4a108fb86518ca413cc6 xmlns="cdc7663a-08f0-4737-9e8c-148ce897a09c">
      <Terms xmlns="http://schemas.microsoft.com/office/infopath/2007/PartnerControls"/>
    </ic46d7e087fd4a108fb86518ca413cc6>
    <j65ec2e3a7e44c39a1acebfd2a19200a xmlns="cdc7663a-08f0-4737-9e8c-148ce897a09c">
      <Terms xmlns="http://schemas.microsoft.com/office/infopath/2007/PartnerControls">
        <TermInfo xmlns="http://schemas.microsoft.com/office/infopath/2007/PartnerControls">
          <TermName xmlns="http://schemas.microsoft.com/office/infopath/2007/PartnerControls">Unclassified</TermName>
          <TermId xmlns="http://schemas.microsoft.com/office/infopath/2007/PartnerControls">a6dff32e-d477-44cd-a56b-85efe9e0a56c</TermId>
        </TermInfo>
      </Terms>
    </j65ec2e3a7e44c39a1acebfd2a19200a>
    <Related_x0020_SisCor_x0020_Number xmlns="cdc7663a-08f0-4737-9e8c-148ce897a09c" xsi:nil="true"/>
    <cf0f1ca6d90e4583ad80995bcde0e58a xmlns="cdc7663a-08f0-4737-9e8c-148ce897a09c">
      <Terms xmlns="http://schemas.microsoft.com/office/infopath/2007/PartnerControls">
        <TermInfo xmlns="http://schemas.microsoft.com/office/infopath/2007/PartnerControls">
          <TermName xmlns="http://schemas.microsoft.com/office/infopath/2007/PartnerControls">IDBDocs</TermName>
          <TermId xmlns="http://schemas.microsoft.com/office/infopath/2007/PartnerControls">cca77002-e150-4b2d-ab1f-1d7a7cdcae16</TermId>
        </TermInfo>
      </Terms>
    </cf0f1ca6d90e4583ad80995bcde0e58a>
    <Abstract xmlns="cdc7663a-08f0-4737-9e8c-148ce897a09c" xsi:nil="true"/>
    <Editor1 xmlns="cdc7663a-08f0-4737-9e8c-148ce897a09c" xsi:nil="true"/>
    <Disclosure_x0020_Activity xmlns="cdc7663a-08f0-4737-9e8c-148ce897a09c">Evaluation</Disclosure_x0020_Activity>
    <Region xmlns="cdc7663a-08f0-4737-9e8c-148ce897a09c" xsi:nil="true"/>
    <Disclosed xmlns="cdc7663a-08f0-4737-9e8c-148ce897a09c">true</Disclosed>
    <_dlc_DocId xmlns="cdc7663a-08f0-4737-9e8c-148ce897a09c">EZSHARE-220527872-3059</_dlc_DocId>
    <Publication_x0020_Type xmlns="cdc7663a-08f0-4737-9e8c-148ce897a09c" xsi:nil="true"/>
    <Issue_x0020_Date xmlns="cdc7663a-08f0-4737-9e8c-148ce897a09c" xsi:nil="true"/>
    <KP_x0020_Topics xmlns="cdc7663a-08f0-4737-9e8c-148ce897a09c" xsi:nil="true"/>
    <Webtopic xmlns="cdc7663a-08f0-4737-9e8c-148ce897a09c">Generic</Webtopic>
    <Publishing_x0020_House xmlns="cdc7663a-08f0-4737-9e8c-148ce897a09c" xsi:nil="true"/>
    <_dlc_DocIdUrl xmlns="cdc7663a-08f0-4737-9e8c-148ce897a09c">
      <Url>https://idbg.sharepoint.com/teams/ez-SPD/_layouts/15/DocIdRedir.aspx?ID=EZSHARE-220527872-3059</Url>
      <Description>EZSHARE-220527872-3059</Description>
    </_dlc_DocIdUrl>
  </documentManagement>
</p:properties>
</file>

<file path=customXml/itemProps1.xml><?xml version="1.0" encoding="utf-8"?>
<ds:datastoreItem xmlns:ds="http://schemas.openxmlformats.org/officeDocument/2006/customXml" ds:itemID="{9C230CA5-1AD9-492B-9D3A-74C607A41FC6}"/>
</file>

<file path=customXml/itemProps2.xml><?xml version="1.0" encoding="utf-8"?>
<ds:datastoreItem xmlns:ds="http://schemas.openxmlformats.org/officeDocument/2006/customXml" ds:itemID="{F1A399EB-8A93-4DF5-9F06-2003D8BA51A0}"/>
</file>

<file path=customXml/itemProps3.xml><?xml version="1.0" encoding="utf-8"?>
<ds:datastoreItem xmlns:ds="http://schemas.openxmlformats.org/officeDocument/2006/customXml" ds:itemID="{91E0E852-BB17-4D16-8FA5-65CD70A792EE}"/>
</file>

<file path=customXml/itemProps4.xml><?xml version="1.0" encoding="utf-8"?>
<ds:datastoreItem xmlns:ds="http://schemas.openxmlformats.org/officeDocument/2006/customXml" ds:itemID="{BB7F1320-9720-4E81-A3B9-906BE7549E00}"/>
</file>

<file path=customXml/itemProps5.xml><?xml version="1.0" encoding="utf-8"?>
<ds:datastoreItem xmlns:ds="http://schemas.openxmlformats.org/officeDocument/2006/customXml" ds:itemID="{F8805F26-07A5-4A36-B5FC-5E9AE3E1AE69}"/>
</file>

<file path=customXml/itemProps6.xml><?xml version="1.0" encoding="utf-8"?>
<ds:datastoreItem xmlns:ds="http://schemas.openxmlformats.org/officeDocument/2006/customXml" ds:itemID="{D670CA80-B130-4F50-9ADF-3FD4A4A0481A}"/>
</file>

<file path=docProps/app.xml><?xml version="1.0" encoding="utf-8"?>
<Properties xmlns="http://schemas.openxmlformats.org/officeDocument/2006/extended-properties" xmlns:vt="http://schemas.openxmlformats.org/officeDocument/2006/docPropsVTypes">
  <TotalTime>341</TotalTime>
  <Words>796</Words>
  <Application>Microsoft Office PowerPoint</Application>
  <PresentationFormat>On-screen Show (4:3)</PresentationFormat>
  <Paragraphs>145</Paragraphs>
  <Slides>27</Slides>
  <Notes>25</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PeI_hogar_capacit_s11_Ing</dc:title>
  <dc:creator>Beatriz Godoy</dc:creator>
  <cp:lastModifiedBy>IADB</cp:lastModifiedBy>
  <cp:revision>88</cp:revision>
  <dcterms:created xsi:type="dcterms:W3CDTF">2012-08-07T19:26:31Z</dcterms:created>
  <dcterms:modified xsi:type="dcterms:W3CDTF">2015-04-07T01:54:33Z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0x01010066B06E59AB175241BBFB297522263BEB002B11A066E4C7C745BA3B55825AECA582</vt:lpwstr>
  </property>
  <property fmtid="{D5CDD505-2E9C-101B-9397-08002B2CF9AE}" pid="3" name="TaxKeyword">
    <vt:lpwstr/>
  </property>
  <property fmtid="{D5CDD505-2E9C-101B-9397-08002B2CF9AE}" pid="4" name="Series Corporate IDB">
    <vt:lpwstr>35;#Unclassified|a6dff32e-d477-44cd-a56b-85efe9e0a56c</vt:lpwstr>
  </property>
  <property fmtid="{D5CDD505-2E9C-101B-9397-08002B2CF9AE}" pid="5" name="Function Corporate IDB">
    <vt:lpwstr>34;#IDBDocs|cca77002-e150-4b2d-ab1f-1d7a7cdcae16</vt:lpwstr>
  </property>
  <property fmtid="{D5CDD505-2E9C-101B-9397-08002B2CF9AE}" pid="6" name="TaxKeywordTaxHTField">
    <vt:lpwstr/>
  </property>
  <property fmtid="{D5CDD505-2E9C-101B-9397-08002B2CF9AE}" pid="7" name="Country">
    <vt:lpwstr/>
  </property>
  <property fmtid="{D5CDD505-2E9C-101B-9397-08002B2CF9AE}" pid="10" name="Order">
    <vt:r8>305900</vt:r8>
  </property>
  <property fmtid="{D5CDD505-2E9C-101B-9397-08002B2CF9AE}" pid="11" name="URL">
    <vt:lpwstr/>
  </property>
  <property fmtid="{D5CDD505-2E9C-101B-9397-08002B2CF9AE}" pid="12" name="ATI Undisclose Document Workflow">
    <vt:lpwstr/>
  </property>
  <property fmtid="{D5CDD505-2E9C-101B-9397-08002B2CF9AE}" pid="13" name="Record Number">
    <vt:lpwstr/>
  </property>
  <property fmtid="{D5CDD505-2E9C-101B-9397-08002B2CF9AE}" pid="14" name="ATI Disclose Document Workflow v5">
    <vt:lpwstr/>
  </property>
  <property fmtid="{D5CDD505-2E9C-101B-9397-08002B2CF9AE}" pid="15" name="ATI Disclose Document Workflow v6">
    <vt:lpwstr/>
  </property>
  <property fmtid="{D5CDD505-2E9C-101B-9397-08002B2CF9AE}" pid="16" name="_dlc_DocIdItemGuid">
    <vt:lpwstr>554efe3b-305e-493e-8e92-7f85d2fc0e2e</vt:lpwstr>
  </property>
</Properties>
</file>