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Layouts/slideLayout11.xml" ContentType="application/vnd.openxmlformats-officedocument.presentationml.slideLayout+xml"/>
  <Override PartName="/ppt/notesSlides/notesSlide11.xml" ContentType="application/vnd.openxmlformats-officedocument.presentationml.notesSlide+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slideLayouts/slideLayout8.xml" ContentType="application/vnd.openxmlformats-officedocument.presentationml.slideLayout+xml"/>
  <Override PartName="/ppt/notesSlides/notesSlide17.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slideLayouts/slideLayout7.xml" ContentType="application/vnd.openxmlformats-officedocument.presentationml.slideLayout+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slideLayouts/slideLayout6.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5" r:id="rId2"/>
    <p:sldId id="256" r:id="rId3"/>
    <p:sldId id="258" r:id="rId4"/>
    <p:sldId id="259" r:id="rId5"/>
    <p:sldId id="260" r:id="rId6"/>
    <p:sldId id="257" r:id="rId7"/>
    <p:sldId id="261" r:id="rId8"/>
    <p:sldId id="262" r:id="rId9"/>
    <p:sldId id="263" r:id="rId10"/>
    <p:sldId id="264" r:id="rId11"/>
    <p:sldId id="267" r:id="rId12"/>
    <p:sldId id="268" r:id="rId13"/>
    <p:sldId id="269" r:id="rId14"/>
    <p:sldId id="270" r:id="rId15"/>
    <p:sldId id="271" r:id="rId16"/>
    <p:sldId id="272" r:id="rId17"/>
    <p:sldId id="273" r:id="rId18"/>
    <p:sldId id="274"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6.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 Id="rId30" Type="http://schemas.openxmlformats.org/officeDocument/2006/relationships/customXml" Target="../customXml/item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B1430B-8246-4E3E-9343-4585EE5032DD}" type="datetimeFigureOut">
              <a:rPr lang="en-US" smtClean="0"/>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D92CC-3917-4594-BC07-EBB60DEAB00B}" type="slidenum">
              <a:rPr lang="en-US" smtClean="0"/>
              <a:t>‹#›</a:t>
            </a:fld>
            <a:endParaRPr lang="en-US"/>
          </a:p>
        </p:txBody>
      </p:sp>
    </p:spTree>
    <p:extLst>
      <p:ext uri="{BB962C8B-B14F-4D97-AF65-F5344CB8AC3E}">
        <p14:creationId xmlns:p14="http://schemas.microsoft.com/office/powerpoint/2010/main" val="2929532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11</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2D92CC-3917-4594-BC07-EBB60DEAB00B}" type="slidenum">
              <a:rPr lang="en-US" smtClean="0"/>
              <a:t>13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14</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15</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16</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17</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18</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4</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5</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382D92CC-3917-4594-BC07-EBB60DEAB00B}" type="slidenum">
              <a:rPr lang="en-US" smtClean="0"/>
              <a:t>6</a:t>
            </a:fld>
            <a:endParaRPr lang="en-US"/>
          </a:p>
        </p:txBody>
      </p:sp>
    </p:spTree>
    <p:extLst>
      <p:ext uri="{BB962C8B-B14F-4D97-AF65-F5344CB8AC3E}">
        <p14:creationId xmlns:p14="http://schemas.microsoft.com/office/powerpoint/2010/main" val="2583562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7</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8</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9</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10</a:t>
            </a:fld>
            <a:endParaRPr lang="en-US"/>
          </a:p>
        </p:txBody>
      </p:sp>
    </p:spTree>
    <p:extLst>
      <p:ext uri="{BB962C8B-B14F-4D97-AF65-F5344CB8AC3E}">
        <p14:creationId xmlns:p14="http://schemas.microsoft.com/office/powerpoint/2010/main" val="3991581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443389-3153-42AD-A654-DE9E33560CED}"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2</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60325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0FCE5-A912-406C-B2DA-5F3BF0E19A22}"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2</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64375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B119C2-8EFA-495A-88B8-213A12974DAA}"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2</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98733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FA8B9-604E-42A6-B992-8675E98BA4B8}"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2</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57913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D92755-A6EF-41DF-90F5-C9E083951F20}"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2</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18935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E8B22-CEA3-43FF-8322-4502A8632163}"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2</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36806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F906AC-4D65-4C55-AD07-58F090408E4A}" type="datetime1">
              <a:rPr lang="en-US" smtClean="0"/>
              <a:t>4/6/2015</a:t>
            </a:fld>
            <a:endParaRPr lang="en-US"/>
          </a:p>
        </p:txBody>
      </p:sp>
      <p:sp>
        <p:nvSpPr>
          <p:cNvPr id="8" name="Footer Placeholder 7"/>
          <p:cNvSpPr>
            <a:spLocks noGrp="1"/>
          </p:cNvSpPr>
          <p:nvPr>
            <p:ph type="ftr" sz="quarter" idx="11"/>
          </p:nvPr>
        </p:nvSpPr>
        <p:spPr/>
        <p:txBody>
          <a:bodyPr/>
          <a:lstStyle/>
          <a:p>
            <a:r>
              <a:rPr lang="es-ES" smtClean="0"/>
              <a:t>Encuesta de hogares - Sección 2</a:t>
            </a:r>
            <a:endParaRPr lang="en-US"/>
          </a:p>
        </p:txBody>
      </p:sp>
      <p:sp>
        <p:nvSpPr>
          <p:cNvPr id="9" name="Slide Number Placeholder 8"/>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96141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D8CB35-F73D-4A4B-BA59-B2C4DF404F33}" type="datetime1">
              <a:rPr lang="en-US" smtClean="0"/>
              <a:t>4/6/2015</a:t>
            </a:fld>
            <a:endParaRPr lang="en-US"/>
          </a:p>
        </p:txBody>
      </p:sp>
      <p:sp>
        <p:nvSpPr>
          <p:cNvPr id="4" name="Footer Placeholder 3"/>
          <p:cNvSpPr>
            <a:spLocks noGrp="1"/>
          </p:cNvSpPr>
          <p:nvPr>
            <p:ph type="ftr" sz="quarter" idx="11"/>
          </p:nvPr>
        </p:nvSpPr>
        <p:spPr/>
        <p:txBody>
          <a:bodyPr/>
          <a:lstStyle/>
          <a:p>
            <a:r>
              <a:rPr lang="es-ES" smtClean="0"/>
              <a:t>Encuesta de hogares - Sección 2</a:t>
            </a:r>
            <a:endParaRPr lang="en-US"/>
          </a:p>
        </p:txBody>
      </p:sp>
      <p:sp>
        <p:nvSpPr>
          <p:cNvPr id="5" name="Slide Number Placeholder 4"/>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01319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FDDE1-F7F6-4364-A5D0-BE7075C14929}" type="datetime1">
              <a:rPr lang="en-US" smtClean="0"/>
              <a:t>4/6/2015</a:t>
            </a:fld>
            <a:endParaRPr lang="en-US"/>
          </a:p>
        </p:txBody>
      </p:sp>
      <p:sp>
        <p:nvSpPr>
          <p:cNvPr id="3" name="Footer Placeholder 2"/>
          <p:cNvSpPr>
            <a:spLocks noGrp="1"/>
          </p:cNvSpPr>
          <p:nvPr>
            <p:ph type="ftr" sz="quarter" idx="11"/>
          </p:nvPr>
        </p:nvSpPr>
        <p:spPr/>
        <p:txBody>
          <a:bodyPr/>
          <a:lstStyle/>
          <a:p>
            <a:r>
              <a:rPr lang="es-ES" smtClean="0"/>
              <a:t>Encuesta de hogares - Sección 2</a:t>
            </a:r>
            <a:endParaRPr lang="en-US"/>
          </a:p>
        </p:txBody>
      </p:sp>
      <p:sp>
        <p:nvSpPr>
          <p:cNvPr id="4" name="Slide Number Placeholder 3"/>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962290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664DD-FD2C-4915-BDB9-9F60A26CF121}"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2</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50441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E1BEC-277A-45D7-BBBF-6625FF16F26D}"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2</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86919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5">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F79CE-2D04-45EE-BBD8-034E0F2682E1}" type="datetime1">
              <a:rPr lang="en-US" smtClean="0"/>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Encuesta de hogares - Sección 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B63E6-41F7-4EE6-94FF-322BBDE8FA13}" type="slidenum">
              <a:rPr lang="en-US" smtClean="0"/>
              <a:t>‹#›</a:t>
            </a:fld>
            <a:endParaRPr lang="en-US"/>
          </a:p>
        </p:txBody>
      </p:sp>
    </p:spTree>
    <p:extLst>
      <p:ext uri="{BB962C8B-B14F-4D97-AF65-F5344CB8AC3E}">
        <p14:creationId xmlns:p14="http://schemas.microsoft.com/office/powerpoint/2010/main" val="120699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06307.667B9380"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creativecommons.org/licenses/by-nc-nd/3.0/igo/legalcod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pic>
        <p:nvPicPr>
          <p:cNvPr id="3075" name="Picture 3" descr="cid:image001.png@01D06307.667B938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66800" y="1600200"/>
            <a:ext cx="22764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5"/>
          <p:cNvSpPr>
            <a:spLocks noChangeArrowheads="1"/>
          </p:cNvSpPr>
          <p:nvPr/>
        </p:nvSpPr>
        <p:spPr bwMode="auto">
          <a:xfrm>
            <a:off x="1131888" y="2743200"/>
            <a:ext cx="6869112"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s-MX" altLang="en-US" sz="1200">
                <a:latin typeface="Arial" charset="0"/>
                <a:ea typeface="Times New Roman" pitchFamily="18" charset="0"/>
              </a:rPr>
              <a:t>Copyright © 2015 Banco Interamericano de Desarrollo. Esta obra está bajo una licencia Creative Commons IGO 3.0 </a:t>
            </a:r>
            <a:r>
              <a:rPr lang="es-MX" altLang="en-US" sz="1200" b="1">
                <a:latin typeface="Arial" charset="0"/>
                <a:ea typeface="Times New Roman" pitchFamily="18" charset="0"/>
              </a:rPr>
              <a:t> </a:t>
            </a:r>
            <a:r>
              <a:rPr lang="es-MX" altLang="en-US" sz="1200">
                <a:latin typeface="Arial" charset="0"/>
                <a:ea typeface="Times New Roman" pitchFamily="18" charset="0"/>
              </a:rPr>
              <a:t>Reconocimiento-No Comercial-Sin Obra Derivada (CC-IGO BY-NC-ND 3.0 IGO) (</a:t>
            </a:r>
            <a:r>
              <a:rPr lang="es-MX" altLang="en-US" sz="1200">
                <a:solidFill>
                  <a:srgbClr val="1170CF"/>
                </a:solidFill>
                <a:latin typeface="Arial" charset="0"/>
                <a:ea typeface="Times New Roman" pitchFamily="18" charset="0"/>
                <a:hlinkClick r:id="rId4"/>
              </a:rPr>
              <a:t>http://creativecommons.org/licenses/by-nc-nd/3.0/igo/legalcode</a:t>
            </a:r>
            <a:r>
              <a:rPr lang="es-MX" altLang="en-US" sz="1200">
                <a:latin typeface="Arial" charset="0"/>
                <a:ea typeface="Times New Roman" pitchFamily="18" charset="0"/>
              </a:rPr>
              <a:t>)</a:t>
            </a:r>
            <a:r>
              <a:rPr lang="es-MX" altLang="en-US" sz="1200">
                <a:solidFill>
                  <a:srgbClr val="414141"/>
                </a:solidFill>
                <a:latin typeface="Arial" charset="0"/>
                <a:ea typeface="Times New Roman" pitchFamily="18" charset="0"/>
              </a:rPr>
              <a:t> </a:t>
            </a:r>
            <a:r>
              <a:rPr lang="es-MX" altLang="en-US" sz="1200">
                <a:latin typeface="Arial" charset="0"/>
                <a:ea typeface="Times New Roman" pitchFamily="18" charset="0"/>
              </a:rPr>
              <a:t>y puede ser reproducida para cualquier uso no-comercial otorgando crédito al BID.  No se permiten obras derivadas. </a:t>
            </a:r>
          </a:p>
          <a:p>
            <a:pPr algn="just"/>
            <a:endParaRPr lang="en-US" altLang="en-US" sz="1200">
              <a:latin typeface="Arial" charset="0"/>
              <a:ea typeface="Times New Roman" pitchFamily="18" charset="0"/>
            </a:endParaRPr>
          </a:p>
          <a:p>
            <a:pPr algn="just" eaLnBrk="0" hangingPunct="0"/>
            <a:r>
              <a:rPr lang="es-MX" altLang="en-US" sz="1200">
                <a:latin typeface="Arial" charset="0"/>
                <a:ea typeface="Times New Roman" pitchFamily="18" charset="0"/>
              </a:rPr>
              <a:t>Cualquier disputa relacionada con el uso de las obras del BID que no pueda resolverse amistosamente se someterá a arbitraje de conformidad con las reglas de la CNUDMI. El uso del nombre del BID para cualquier fin que no sea para la atribución y el uso del logotipo del BID, estará sujeta a un acuerdo de licencia por separado y no está autorizado como parte de esta licencia CC-IGO. </a:t>
            </a:r>
          </a:p>
          <a:p>
            <a:pPr algn="just" eaLnBrk="0" hangingPunct="0"/>
            <a:endParaRPr lang="en-US" altLang="en-US" sz="1200">
              <a:latin typeface="Arial" charset="0"/>
            </a:endParaRPr>
          </a:p>
          <a:p>
            <a:pPr algn="just" eaLnBrk="0" hangingPunct="0"/>
            <a:r>
              <a:rPr lang="es-MX" altLang="en-US" sz="1200">
                <a:latin typeface="Arial" charset="0"/>
                <a:cs typeface="Times New Roman" pitchFamily="18" charset="0"/>
              </a:rPr>
              <a:t>Notar que el enlace URL incluye términos y condicionales adicionales de esta licencia.</a:t>
            </a:r>
          </a:p>
          <a:p>
            <a:pPr algn="just" eaLnBrk="0" hangingPunct="0"/>
            <a:endParaRPr lang="en-US" altLang="en-US" sz="1200">
              <a:latin typeface="Arial" charset="0"/>
            </a:endParaRPr>
          </a:p>
          <a:p>
            <a:pPr algn="just" eaLnBrk="0" hangingPunct="0"/>
            <a:r>
              <a:rPr lang="es-MX" altLang="en-US" sz="1200">
                <a:latin typeface="Arial" charset="0"/>
                <a:cs typeface="Times New Roman" pitchFamily="18" charset="0"/>
              </a:rPr>
              <a:t>Las opiniones expresadas en esta publicación son de los autores y no necesariamente reflejan el punto de vista del Banco Interamericano de Desarrollo, de su Directorio Ejecutivo ni de los países que representa.</a:t>
            </a:r>
            <a:endParaRPr lang="es-MX" altLang="en-US" sz="1200">
              <a:latin typeface="Arial" charset="0"/>
            </a:endParaRPr>
          </a:p>
        </p:txBody>
      </p:sp>
    </p:spTree>
    <p:extLst>
      <p:ext uri="{BB962C8B-B14F-4D97-AF65-F5344CB8AC3E}">
        <p14:creationId xmlns:p14="http://schemas.microsoft.com/office/powerpoint/2010/main" val="96462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10</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
        <p:nvSpPr>
          <p:cNvPr id="7" name="TextBox 6"/>
          <p:cNvSpPr txBox="1"/>
          <p:nvPr/>
        </p:nvSpPr>
        <p:spPr>
          <a:xfrm>
            <a:off x="5943600" y="1143000"/>
            <a:ext cx="3048000" cy="1477328"/>
          </a:xfrm>
          <a:prstGeom prst="rect">
            <a:avLst/>
          </a:prstGeom>
          <a:noFill/>
        </p:spPr>
        <p:txBody>
          <a:bodyPr wrap="square" rtlCol="0">
            <a:spAutoFit/>
          </a:bodyPr>
          <a:lstStyle/>
          <a:p>
            <a:r>
              <a:rPr lang="es-CL" b="1" u="sng" dirty="0" smtClean="0"/>
              <a:t>Columna A</a:t>
            </a:r>
          </a:p>
          <a:p>
            <a:endParaRPr lang="es-CL" dirty="0" smtClean="0"/>
          </a:p>
          <a:p>
            <a:r>
              <a:rPr lang="es-CL" dirty="0" smtClean="0"/>
              <a:t>Debe </a:t>
            </a:r>
            <a:r>
              <a:rPr lang="es-CL" dirty="0"/>
              <a:t>copiar el Código de Identificación </a:t>
            </a:r>
            <a:r>
              <a:rPr lang="es-CL" dirty="0" smtClean="0"/>
              <a:t> de las personas de {x} o más años de edad.</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33400"/>
            <a:ext cx="5562600" cy="5746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228600" y="445532"/>
            <a:ext cx="533400" cy="6031468"/>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p:nvPr/>
        </p:nvCxnSpPr>
        <p:spPr>
          <a:xfrm flipH="1" flipV="1">
            <a:off x="495300" y="1143000"/>
            <a:ext cx="5448300" cy="2286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09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48652"/>
            <a:ext cx="2971800" cy="583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11</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
        <p:nvSpPr>
          <p:cNvPr id="7" name="TextBox 6"/>
          <p:cNvSpPr txBox="1"/>
          <p:nvPr/>
        </p:nvSpPr>
        <p:spPr>
          <a:xfrm>
            <a:off x="5943600" y="1143000"/>
            <a:ext cx="3048000" cy="2031325"/>
          </a:xfrm>
          <a:prstGeom prst="rect">
            <a:avLst/>
          </a:prstGeom>
          <a:noFill/>
        </p:spPr>
        <p:txBody>
          <a:bodyPr wrap="square" rtlCol="0">
            <a:spAutoFit/>
          </a:bodyPr>
          <a:lstStyle/>
          <a:p>
            <a:r>
              <a:rPr lang="es-CL" b="1" u="sng" dirty="0" smtClean="0"/>
              <a:t>Columna B</a:t>
            </a:r>
          </a:p>
          <a:p>
            <a:endParaRPr lang="es-CL" dirty="0" smtClean="0"/>
          </a:p>
          <a:p>
            <a:r>
              <a:rPr lang="es-CL" dirty="0" smtClean="0"/>
              <a:t>Para cada persona, hay 4 líneas disponibles para anotar hasta 4 empleos. Como </a:t>
            </a:r>
            <a:r>
              <a:rPr lang="es-CL" dirty="0"/>
              <a:t>puede </a:t>
            </a:r>
            <a:r>
              <a:rPr lang="es-CL" dirty="0" smtClean="0"/>
              <a:t>ver, estas líneas tienen un número pre-impreso del 1 al 4</a:t>
            </a:r>
            <a:endParaRPr lang="en-US" dirty="0"/>
          </a:p>
        </p:txBody>
      </p:sp>
      <p:sp>
        <p:nvSpPr>
          <p:cNvPr id="2" name="Rounded Rectangle 1"/>
          <p:cNvSpPr/>
          <p:nvPr/>
        </p:nvSpPr>
        <p:spPr>
          <a:xfrm>
            <a:off x="1524000" y="3429000"/>
            <a:ext cx="1695450" cy="16002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p:nvPr/>
        </p:nvCxnSpPr>
        <p:spPr>
          <a:xfrm flipH="1">
            <a:off x="3219450" y="1371600"/>
            <a:ext cx="2724150" cy="219251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61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82679"/>
            <a:ext cx="5651852" cy="4475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12</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
        <p:nvSpPr>
          <p:cNvPr id="7" name="TextBox 6"/>
          <p:cNvSpPr txBox="1"/>
          <p:nvPr/>
        </p:nvSpPr>
        <p:spPr>
          <a:xfrm>
            <a:off x="5943600" y="1143000"/>
            <a:ext cx="3048000" cy="2031325"/>
          </a:xfrm>
          <a:prstGeom prst="rect">
            <a:avLst/>
          </a:prstGeom>
          <a:noFill/>
        </p:spPr>
        <p:txBody>
          <a:bodyPr wrap="square" rtlCol="0">
            <a:spAutoFit/>
          </a:bodyPr>
          <a:lstStyle/>
          <a:p>
            <a:r>
              <a:rPr lang="es-CL" dirty="0" smtClean="0"/>
              <a:t>Por ejemplo, si Pedro Pérez es el jefe del hogar, y anota el código de identificación «01» en el primer conjunto de 4 líneas, entonces debe escribir allí hasta 4 empleos de Pedro Pérez</a:t>
            </a:r>
            <a:endParaRPr lang="en-US" dirty="0"/>
          </a:p>
        </p:txBody>
      </p:sp>
      <p:sp>
        <p:nvSpPr>
          <p:cNvPr id="2" name="Rounded Rectangle 1"/>
          <p:cNvSpPr/>
          <p:nvPr/>
        </p:nvSpPr>
        <p:spPr>
          <a:xfrm>
            <a:off x="152400" y="3505200"/>
            <a:ext cx="5867400" cy="1012686"/>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4696" y="3581400"/>
            <a:ext cx="952104" cy="707886"/>
          </a:xfrm>
          <a:prstGeom prst="rect">
            <a:avLst/>
          </a:prstGeom>
          <a:noFill/>
        </p:spPr>
        <p:txBody>
          <a:bodyPr wrap="square" rtlCol="0">
            <a:spAutoFit/>
          </a:bodyPr>
          <a:lstStyle/>
          <a:p>
            <a:pPr algn="ctr"/>
            <a:r>
              <a:rPr lang="en-US" sz="4000" b="1" dirty="0" smtClean="0">
                <a:solidFill>
                  <a:srgbClr val="0070C0"/>
                </a:solidFill>
              </a:rPr>
              <a:t>01</a:t>
            </a:r>
            <a:endParaRPr lang="en-US" sz="4000" b="1" dirty="0">
              <a:solidFill>
                <a:srgbClr val="0070C0"/>
              </a:solidFill>
            </a:endParaRPr>
          </a:p>
        </p:txBody>
      </p:sp>
    </p:spTree>
    <p:extLst>
      <p:ext uri="{BB962C8B-B14F-4D97-AF65-F5344CB8AC3E}">
        <p14:creationId xmlns:p14="http://schemas.microsoft.com/office/powerpoint/2010/main" val="85338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p:stCondLst>
                              <p:cond delay="1500"/>
                            </p:stCondLst>
                            <p:childTnLst>
                              <p:par>
                                <p:cTn id="9" presetID="22" presetClass="entr" presetSubtype="2" fill="hold" grpId="0" nodeType="afterEffect">
                                  <p:stCondLst>
                                    <p:cond delay="100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696" y="1009413"/>
            <a:ext cx="4441547" cy="3356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13</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
        <p:nvSpPr>
          <p:cNvPr id="7" name="TextBox 6"/>
          <p:cNvSpPr txBox="1"/>
          <p:nvPr/>
        </p:nvSpPr>
        <p:spPr>
          <a:xfrm>
            <a:off x="304800" y="609600"/>
            <a:ext cx="1295400" cy="369332"/>
          </a:xfrm>
          <a:prstGeom prst="rect">
            <a:avLst/>
          </a:prstGeom>
          <a:noFill/>
        </p:spPr>
        <p:txBody>
          <a:bodyPr wrap="square" rtlCol="0">
            <a:spAutoFit/>
          </a:bodyPr>
          <a:lstStyle/>
          <a:p>
            <a:r>
              <a:rPr lang="es-CL" b="1" dirty="0" smtClean="0"/>
              <a:t>EJEMPLO</a:t>
            </a:r>
            <a:endParaRPr lang="en-US" b="1" dirty="0"/>
          </a:p>
        </p:txBody>
      </p:sp>
      <p:sp>
        <p:nvSpPr>
          <p:cNvPr id="3" name="TextBox 2"/>
          <p:cNvSpPr txBox="1"/>
          <p:nvPr/>
        </p:nvSpPr>
        <p:spPr>
          <a:xfrm>
            <a:off x="-37704" y="3276600"/>
            <a:ext cx="952104" cy="707886"/>
          </a:xfrm>
          <a:prstGeom prst="rect">
            <a:avLst/>
          </a:prstGeom>
          <a:noFill/>
        </p:spPr>
        <p:txBody>
          <a:bodyPr wrap="square" rtlCol="0">
            <a:spAutoFit/>
          </a:bodyPr>
          <a:lstStyle/>
          <a:p>
            <a:pPr algn="ctr"/>
            <a:r>
              <a:rPr lang="en-US" sz="4000" b="1" dirty="0" smtClean="0">
                <a:solidFill>
                  <a:srgbClr val="0070C0"/>
                </a:solidFill>
              </a:rPr>
              <a:t>01</a:t>
            </a:r>
            <a:endParaRPr lang="en-US" sz="4000" b="1" dirty="0">
              <a:solidFill>
                <a:srgbClr val="0070C0"/>
              </a:solidFill>
            </a:endParaRPr>
          </a:p>
        </p:txBody>
      </p:sp>
      <p:sp>
        <p:nvSpPr>
          <p:cNvPr id="4" name="TextBox 3"/>
          <p:cNvSpPr txBox="1"/>
          <p:nvPr/>
        </p:nvSpPr>
        <p:spPr>
          <a:xfrm>
            <a:off x="4648201" y="685800"/>
            <a:ext cx="4191000" cy="830997"/>
          </a:xfrm>
          <a:prstGeom prst="rect">
            <a:avLst/>
          </a:prstGeom>
          <a:noFill/>
        </p:spPr>
        <p:txBody>
          <a:bodyPr wrap="square" rtlCol="0">
            <a:spAutoFit/>
          </a:bodyPr>
          <a:lstStyle/>
          <a:p>
            <a:r>
              <a:rPr lang="es-ES" sz="1600" b="1" u="sng" dirty="0" smtClean="0">
                <a:solidFill>
                  <a:srgbClr val="002060"/>
                </a:solidFill>
              </a:rPr>
              <a:t>USTED:</a:t>
            </a:r>
          </a:p>
          <a:p>
            <a:r>
              <a:rPr lang="es-ES" sz="1600" dirty="0" smtClean="0">
                <a:solidFill>
                  <a:srgbClr val="002060"/>
                </a:solidFill>
              </a:rPr>
              <a:t>«</a:t>
            </a:r>
            <a:r>
              <a:rPr lang="es-ES" sz="1600" i="1" dirty="0" smtClean="0">
                <a:solidFill>
                  <a:srgbClr val="002060"/>
                </a:solidFill>
              </a:rPr>
              <a:t>Por </a:t>
            </a:r>
            <a:r>
              <a:rPr lang="es-ES" sz="1600" i="1" dirty="0">
                <a:solidFill>
                  <a:srgbClr val="002060"/>
                </a:solidFill>
              </a:rPr>
              <a:t>favor, descríbame todas las ocupaciones que </a:t>
            </a:r>
            <a:r>
              <a:rPr lang="es-ES" sz="1600" i="1" dirty="0" smtClean="0">
                <a:solidFill>
                  <a:srgbClr val="002060"/>
                </a:solidFill>
              </a:rPr>
              <a:t>usted realizó </a:t>
            </a:r>
            <a:r>
              <a:rPr lang="es-ES" sz="1600" i="1" dirty="0">
                <a:solidFill>
                  <a:srgbClr val="002060"/>
                </a:solidFill>
              </a:rPr>
              <a:t>durante los últimos 12 </a:t>
            </a:r>
            <a:r>
              <a:rPr lang="es-ES" sz="1600" i="1" dirty="0" smtClean="0">
                <a:solidFill>
                  <a:srgbClr val="002060"/>
                </a:solidFill>
              </a:rPr>
              <a:t>mese</a:t>
            </a:r>
            <a:r>
              <a:rPr lang="es-ES" sz="1600" dirty="0" smtClean="0">
                <a:solidFill>
                  <a:srgbClr val="002060"/>
                </a:solidFill>
              </a:rPr>
              <a:t>s»</a:t>
            </a:r>
            <a:endParaRPr lang="en-US" sz="1600" dirty="0">
              <a:solidFill>
                <a:srgbClr val="002060"/>
              </a:solidFill>
            </a:endParaRPr>
          </a:p>
        </p:txBody>
      </p:sp>
      <p:sp>
        <p:nvSpPr>
          <p:cNvPr id="18" name="TextBox 17"/>
          <p:cNvSpPr txBox="1"/>
          <p:nvPr/>
        </p:nvSpPr>
        <p:spPr>
          <a:xfrm>
            <a:off x="5153152" y="1447800"/>
            <a:ext cx="3714495" cy="830997"/>
          </a:xfrm>
          <a:prstGeom prst="rect">
            <a:avLst/>
          </a:prstGeom>
          <a:noFill/>
        </p:spPr>
        <p:txBody>
          <a:bodyPr wrap="square" rtlCol="0">
            <a:spAutoFit/>
          </a:bodyPr>
          <a:lstStyle/>
          <a:p>
            <a:r>
              <a:rPr lang="es-ES" sz="1600" b="1" u="sng" dirty="0" smtClean="0">
                <a:solidFill>
                  <a:srgbClr val="C00000"/>
                </a:solidFill>
              </a:rPr>
              <a:t>PEDRO PEREZ:</a:t>
            </a:r>
          </a:p>
          <a:p>
            <a:r>
              <a:rPr lang="es-ES" sz="1600" dirty="0" smtClean="0">
                <a:solidFill>
                  <a:srgbClr val="C00000"/>
                </a:solidFill>
              </a:rPr>
              <a:t>«</a:t>
            </a:r>
            <a:r>
              <a:rPr lang="es-ES" sz="1600" i="1" dirty="0" smtClean="0">
                <a:solidFill>
                  <a:srgbClr val="C00000"/>
                </a:solidFill>
              </a:rPr>
              <a:t>Mire, yo ahora estoy trabajando mi taxi, pero empecé hace solo 3 semanas</a:t>
            </a:r>
            <a:r>
              <a:rPr lang="es-ES" sz="1600" dirty="0" smtClean="0">
                <a:solidFill>
                  <a:srgbClr val="C00000"/>
                </a:solidFill>
              </a:rPr>
              <a:t>»</a:t>
            </a:r>
            <a:endParaRPr lang="en-US" sz="1600" dirty="0">
              <a:solidFill>
                <a:srgbClr val="C00000"/>
              </a:solidFill>
            </a:endParaRPr>
          </a:p>
        </p:txBody>
      </p:sp>
      <p:sp>
        <p:nvSpPr>
          <p:cNvPr id="19" name="TextBox 18"/>
          <p:cNvSpPr txBox="1"/>
          <p:nvPr/>
        </p:nvSpPr>
        <p:spPr>
          <a:xfrm>
            <a:off x="1447800" y="2967335"/>
            <a:ext cx="2590800" cy="400110"/>
          </a:xfrm>
          <a:prstGeom prst="rect">
            <a:avLst/>
          </a:prstGeom>
          <a:noFill/>
        </p:spPr>
        <p:txBody>
          <a:bodyPr wrap="square" rtlCol="0">
            <a:spAutoFit/>
          </a:bodyPr>
          <a:lstStyle/>
          <a:p>
            <a:r>
              <a:rPr lang="es-CL" sz="2000" dirty="0" smtClean="0">
                <a:solidFill>
                  <a:srgbClr val="0070C0"/>
                </a:solidFill>
              </a:rPr>
              <a:t>Chofer de taxi</a:t>
            </a:r>
            <a:endParaRPr lang="es-CL" sz="2000" dirty="0">
              <a:solidFill>
                <a:srgbClr val="0070C0"/>
              </a:solidFill>
            </a:endParaRPr>
          </a:p>
        </p:txBody>
      </p:sp>
      <p:sp>
        <p:nvSpPr>
          <p:cNvPr id="20" name="TextBox 19"/>
          <p:cNvSpPr txBox="1"/>
          <p:nvPr/>
        </p:nvSpPr>
        <p:spPr>
          <a:xfrm>
            <a:off x="4619754" y="2209800"/>
            <a:ext cx="4191000" cy="830997"/>
          </a:xfrm>
          <a:prstGeom prst="rect">
            <a:avLst/>
          </a:prstGeom>
          <a:noFill/>
        </p:spPr>
        <p:txBody>
          <a:bodyPr wrap="square" rtlCol="0">
            <a:spAutoFit/>
          </a:bodyPr>
          <a:lstStyle/>
          <a:p>
            <a:r>
              <a:rPr lang="es-ES" sz="1600" b="1" u="sng" dirty="0" smtClean="0">
                <a:solidFill>
                  <a:srgbClr val="002060"/>
                </a:solidFill>
              </a:rPr>
              <a:t>USTED:</a:t>
            </a:r>
          </a:p>
          <a:p>
            <a:r>
              <a:rPr lang="es-ES" sz="1600" dirty="0" smtClean="0">
                <a:solidFill>
                  <a:srgbClr val="002060"/>
                </a:solidFill>
              </a:rPr>
              <a:t>«¿</a:t>
            </a:r>
            <a:r>
              <a:rPr lang="es-ES" sz="1600" i="1" dirty="0" smtClean="0">
                <a:solidFill>
                  <a:srgbClr val="002060"/>
                </a:solidFill>
              </a:rPr>
              <a:t>Y qué otra ocupación realizó </a:t>
            </a:r>
            <a:r>
              <a:rPr lang="es-ES" sz="1600" i="1" dirty="0">
                <a:solidFill>
                  <a:srgbClr val="002060"/>
                </a:solidFill>
              </a:rPr>
              <a:t>durante los últimos 12 </a:t>
            </a:r>
            <a:r>
              <a:rPr lang="es-ES" sz="1600" i="1" dirty="0" smtClean="0">
                <a:solidFill>
                  <a:srgbClr val="002060"/>
                </a:solidFill>
              </a:rPr>
              <a:t>mese</a:t>
            </a:r>
            <a:r>
              <a:rPr lang="es-ES" sz="1600" dirty="0" smtClean="0">
                <a:solidFill>
                  <a:srgbClr val="002060"/>
                </a:solidFill>
              </a:rPr>
              <a:t>s?»</a:t>
            </a:r>
            <a:endParaRPr lang="en-US" sz="1600" dirty="0">
              <a:solidFill>
                <a:srgbClr val="002060"/>
              </a:solidFill>
            </a:endParaRPr>
          </a:p>
        </p:txBody>
      </p:sp>
      <p:sp>
        <p:nvSpPr>
          <p:cNvPr id="21" name="TextBox 20"/>
          <p:cNvSpPr txBox="1"/>
          <p:nvPr/>
        </p:nvSpPr>
        <p:spPr>
          <a:xfrm>
            <a:off x="5124705" y="2971800"/>
            <a:ext cx="3714495" cy="1077218"/>
          </a:xfrm>
          <a:prstGeom prst="rect">
            <a:avLst/>
          </a:prstGeom>
          <a:noFill/>
        </p:spPr>
        <p:txBody>
          <a:bodyPr wrap="square" rtlCol="0">
            <a:spAutoFit/>
          </a:bodyPr>
          <a:lstStyle/>
          <a:p>
            <a:r>
              <a:rPr lang="es-ES" sz="1600" b="1" u="sng" dirty="0" smtClean="0">
                <a:solidFill>
                  <a:srgbClr val="C00000"/>
                </a:solidFill>
              </a:rPr>
              <a:t>PEDRO PEREZ:</a:t>
            </a:r>
          </a:p>
          <a:p>
            <a:r>
              <a:rPr lang="es-ES" sz="1600" dirty="0" smtClean="0">
                <a:solidFill>
                  <a:srgbClr val="C00000"/>
                </a:solidFill>
              </a:rPr>
              <a:t>«</a:t>
            </a:r>
            <a:r>
              <a:rPr lang="es-ES" sz="1600" i="1" dirty="0" smtClean="0">
                <a:solidFill>
                  <a:srgbClr val="C00000"/>
                </a:solidFill>
              </a:rPr>
              <a:t>Yo antes trabajaba en mi parcela cultivando algunos vegetales, pero ya no lo hago por problemas de salud.</a:t>
            </a:r>
            <a:r>
              <a:rPr lang="es-ES" sz="1600" dirty="0" smtClean="0">
                <a:solidFill>
                  <a:srgbClr val="C00000"/>
                </a:solidFill>
              </a:rPr>
              <a:t>»</a:t>
            </a:r>
            <a:endParaRPr lang="en-US" sz="1600" dirty="0">
              <a:solidFill>
                <a:srgbClr val="C00000"/>
              </a:solidFill>
            </a:endParaRPr>
          </a:p>
        </p:txBody>
      </p:sp>
      <p:sp>
        <p:nvSpPr>
          <p:cNvPr id="22" name="TextBox 21"/>
          <p:cNvSpPr txBox="1"/>
          <p:nvPr/>
        </p:nvSpPr>
        <p:spPr>
          <a:xfrm>
            <a:off x="4600448" y="4063425"/>
            <a:ext cx="4191000" cy="584775"/>
          </a:xfrm>
          <a:prstGeom prst="rect">
            <a:avLst/>
          </a:prstGeom>
          <a:noFill/>
        </p:spPr>
        <p:txBody>
          <a:bodyPr wrap="square" rtlCol="0">
            <a:spAutoFit/>
          </a:bodyPr>
          <a:lstStyle/>
          <a:p>
            <a:r>
              <a:rPr lang="es-ES" sz="1600" b="1" u="sng" dirty="0" smtClean="0">
                <a:solidFill>
                  <a:srgbClr val="002060"/>
                </a:solidFill>
              </a:rPr>
              <a:t>USTED:</a:t>
            </a:r>
          </a:p>
          <a:p>
            <a:r>
              <a:rPr lang="es-ES" sz="1600" dirty="0" smtClean="0">
                <a:solidFill>
                  <a:srgbClr val="002060"/>
                </a:solidFill>
              </a:rPr>
              <a:t>«¿</a:t>
            </a:r>
            <a:r>
              <a:rPr lang="es-ES" sz="1600" i="1" dirty="0" smtClean="0">
                <a:solidFill>
                  <a:srgbClr val="002060"/>
                </a:solidFill>
              </a:rPr>
              <a:t>Cuándo dejó de trabajar su parcela</a:t>
            </a:r>
            <a:r>
              <a:rPr lang="es-ES" sz="1600" dirty="0" smtClean="0">
                <a:solidFill>
                  <a:srgbClr val="002060"/>
                </a:solidFill>
              </a:rPr>
              <a:t>?»</a:t>
            </a:r>
            <a:endParaRPr lang="en-US" sz="1600" dirty="0">
              <a:solidFill>
                <a:srgbClr val="002060"/>
              </a:solidFill>
            </a:endParaRPr>
          </a:p>
        </p:txBody>
      </p:sp>
      <p:sp>
        <p:nvSpPr>
          <p:cNvPr id="23" name="TextBox 22"/>
          <p:cNvSpPr txBox="1"/>
          <p:nvPr/>
        </p:nvSpPr>
        <p:spPr>
          <a:xfrm>
            <a:off x="5105399" y="4648200"/>
            <a:ext cx="3714495" cy="584775"/>
          </a:xfrm>
          <a:prstGeom prst="rect">
            <a:avLst/>
          </a:prstGeom>
          <a:noFill/>
        </p:spPr>
        <p:txBody>
          <a:bodyPr wrap="square" rtlCol="0">
            <a:spAutoFit/>
          </a:bodyPr>
          <a:lstStyle/>
          <a:p>
            <a:r>
              <a:rPr lang="es-ES" sz="1600" b="1" u="sng" dirty="0" smtClean="0">
                <a:solidFill>
                  <a:srgbClr val="C00000"/>
                </a:solidFill>
              </a:rPr>
              <a:t>PEDRO PEREZ:</a:t>
            </a:r>
          </a:p>
          <a:p>
            <a:r>
              <a:rPr lang="es-ES" sz="1600" dirty="0" smtClean="0">
                <a:solidFill>
                  <a:srgbClr val="C00000"/>
                </a:solidFill>
              </a:rPr>
              <a:t>«</a:t>
            </a:r>
            <a:r>
              <a:rPr lang="es-ES" sz="1600" i="1" dirty="0" smtClean="0">
                <a:solidFill>
                  <a:srgbClr val="C00000"/>
                </a:solidFill>
              </a:rPr>
              <a:t>Hace 7 meses</a:t>
            </a:r>
            <a:r>
              <a:rPr lang="es-ES" sz="1600" dirty="0" smtClean="0">
                <a:solidFill>
                  <a:srgbClr val="C00000"/>
                </a:solidFill>
              </a:rPr>
              <a:t>»</a:t>
            </a:r>
            <a:endParaRPr lang="en-US" sz="1600" dirty="0">
              <a:solidFill>
                <a:srgbClr val="C00000"/>
              </a:solidFill>
            </a:endParaRPr>
          </a:p>
        </p:txBody>
      </p:sp>
      <p:sp>
        <p:nvSpPr>
          <p:cNvPr id="24" name="TextBox 23"/>
          <p:cNvSpPr txBox="1"/>
          <p:nvPr/>
        </p:nvSpPr>
        <p:spPr>
          <a:xfrm>
            <a:off x="1447800" y="3333690"/>
            <a:ext cx="2819400" cy="400110"/>
          </a:xfrm>
          <a:prstGeom prst="rect">
            <a:avLst/>
          </a:prstGeom>
          <a:noFill/>
        </p:spPr>
        <p:txBody>
          <a:bodyPr wrap="square" rtlCol="0">
            <a:spAutoFit/>
          </a:bodyPr>
          <a:lstStyle/>
          <a:p>
            <a:r>
              <a:rPr lang="es-CL" sz="2000" dirty="0" smtClean="0">
                <a:solidFill>
                  <a:srgbClr val="0070C0"/>
                </a:solidFill>
              </a:rPr>
              <a:t>Cultivador vegetales</a:t>
            </a:r>
            <a:endParaRPr lang="es-CL" sz="2000" dirty="0">
              <a:solidFill>
                <a:srgbClr val="0070C0"/>
              </a:solidFill>
            </a:endParaRPr>
          </a:p>
        </p:txBody>
      </p:sp>
      <p:sp>
        <p:nvSpPr>
          <p:cNvPr id="25" name="TextBox 24"/>
          <p:cNvSpPr txBox="1"/>
          <p:nvPr/>
        </p:nvSpPr>
        <p:spPr>
          <a:xfrm>
            <a:off x="352554" y="4419600"/>
            <a:ext cx="4191000" cy="830997"/>
          </a:xfrm>
          <a:prstGeom prst="rect">
            <a:avLst/>
          </a:prstGeom>
          <a:noFill/>
        </p:spPr>
        <p:txBody>
          <a:bodyPr wrap="square" rtlCol="0">
            <a:spAutoFit/>
          </a:bodyPr>
          <a:lstStyle/>
          <a:p>
            <a:r>
              <a:rPr lang="es-ES" sz="1600" b="1" u="sng" dirty="0" smtClean="0">
                <a:solidFill>
                  <a:srgbClr val="002060"/>
                </a:solidFill>
              </a:rPr>
              <a:t>USTED:</a:t>
            </a:r>
          </a:p>
          <a:p>
            <a:r>
              <a:rPr lang="es-ES" sz="1600" dirty="0" smtClean="0">
                <a:solidFill>
                  <a:srgbClr val="002060"/>
                </a:solidFill>
              </a:rPr>
              <a:t>«</a:t>
            </a:r>
            <a:r>
              <a:rPr lang="es-ES" sz="1600" i="1" dirty="0" smtClean="0">
                <a:solidFill>
                  <a:srgbClr val="002060"/>
                </a:solidFill>
              </a:rPr>
              <a:t>Realizó alguna otra ocupación durante </a:t>
            </a:r>
            <a:r>
              <a:rPr lang="es-ES" sz="1600" i="1" dirty="0">
                <a:solidFill>
                  <a:srgbClr val="002060"/>
                </a:solidFill>
              </a:rPr>
              <a:t>los últimos 12 mese</a:t>
            </a:r>
            <a:r>
              <a:rPr lang="es-ES" sz="1600" dirty="0">
                <a:solidFill>
                  <a:srgbClr val="002060"/>
                </a:solidFill>
              </a:rPr>
              <a:t>s?»</a:t>
            </a:r>
            <a:endParaRPr lang="en-US" sz="1600" dirty="0">
              <a:solidFill>
                <a:srgbClr val="002060"/>
              </a:solidFill>
            </a:endParaRPr>
          </a:p>
        </p:txBody>
      </p:sp>
      <p:sp>
        <p:nvSpPr>
          <p:cNvPr id="26" name="TextBox 25"/>
          <p:cNvSpPr txBox="1"/>
          <p:nvPr/>
        </p:nvSpPr>
        <p:spPr>
          <a:xfrm>
            <a:off x="857505" y="5282625"/>
            <a:ext cx="3714495" cy="830997"/>
          </a:xfrm>
          <a:prstGeom prst="rect">
            <a:avLst/>
          </a:prstGeom>
          <a:noFill/>
        </p:spPr>
        <p:txBody>
          <a:bodyPr wrap="square" rtlCol="0">
            <a:spAutoFit/>
          </a:bodyPr>
          <a:lstStyle/>
          <a:p>
            <a:r>
              <a:rPr lang="es-ES" sz="1600" b="1" u="sng" dirty="0" smtClean="0">
                <a:solidFill>
                  <a:srgbClr val="C00000"/>
                </a:solidFill>
              </a:rPr>
              <a:t>PEDRO PEREZ:</a:t>
            </a:r>
          </a:p>
          <a:p>
            <a:r>
              <a:rPr lang="es-ES" sz="1600" dirty="0" smtClean="0">
                <a:solidFill>
                  <a:srgbClr val="C00000"/>
                </a:solidFill>
              </a:rPr>
              <a:t>«</a:t>
            </a:r>
            <a:r>
              <a:rPr lang="es-ES" sz="1600" i="1" dirty="0" smtClean="0">
                <a:solidFill>
                  <a:srgbClr val="C00000"/>
                </a:solidFill>
              </a:rPr>
              <a:t>No, eso es todo; tengo problemas de salud</a:t>
            </a:r>
            <a:r>
              <a:rPr lang="es-ES" sz="1600" dirty="0" smtClean="0">
                <a:solidFill>
                  <a:srgbClr val="C00000"/>
                </a:solidFill>
              </a:rPr>
              <a:t>»</a:t>
            </a:r>
            <a:endParaRPr lang="en-US" sz="1600" dirty="0">
              <a:solidFill>
                <a:srgbClr val="C00000"/>
              </a:solidFill>
            </a:endParaRPr>
          </a:p>
        </p:txBody>
      </p:sp>
      <p:sp>
        <p:nvSpPr>
          <p:cNvPr id="27" name="TextBox 26"/>
          <p:cNvSpPr txBox="1"/>
          <p:nvPr/>
        </p:nvSpPr>
        <p:spPr>
          <a:xfrm>
            <a:off x="1447800" y="3638490"/>
            <a:ext cx="2819400" cy="400110"/>
          </a:xfrm>
          <a:prstGeom prst="rect">
            <a:avLst/>
          </a:prstGeom>
          <a:noFill/>
        </p:spPr>
        <p:txBody>
          <a:bodyPr wrap="square" rtlCol="0">
            <a:spAutoFit/>
          </a:bodyPr>
          <a:lstStyle/>
          <a:p>
            <a:r>
              <a:rPr lang="es-CL" sz="2000" dirty="0" smtClean="0">
                <a:solidFill>
                  <a:srgbClr val="0070C0"/>
                </a:solidFill>
              </a:rPr>
              <a:t>---------------------------------</a:t>
            </a:r>
            <a:endParaRPr lang="es-CL" sz="2000" dirty="0">
              <a:solidFill>
                <a:srgbClr val="0070C0"/>
              </a:solidFill>
            </a:endParaRPr>
          </a:p>
        </p:txBody>
      </p:sp>
      <p:sp>
        <p:nvSpPr>
          <p:cNvPr id="28" name="TextBox 27"/>
          <p:cNvSpPr txBox="1"/>
          <p:nvPr/>
        </p:nvSpPr>
        <p:spPr>
          <a:xfrm>
            <a:off x="1447800" y="4019490"/>
            <a:ext cx="2819400" cy="400110"/>
          </a:xfrm>
          <a:prstGeom prst="rect">
            <a:avLst/>
          </a:prstGeom>
          <a:noFill/>
        </p:spPr>
        <p:txBody>
          <a:bodyPr wrap="square" rtlCol="0">
            <a:spAutoFit/>
          </a:bodyPr>
          <a:lstStyle/>
          <a:p>
            <a:r>
              <a:rPr lang="es-CL" sz="2000" dirty="0" smtClean="0">
                <a:solidFill>
                  <a:srgbClr val="0070C0"/>
                </a:solidFill>
              </a:rPr>
              <a:t>---------------------------------</a:t>
            </a:r>
            <a:endParaRPr lang="es-CL" sz="2000" dirty="0">
              <a:solidFill>
                <a:srgbClr val="0070C0"/>
              </a:solidFill>
            </a:endParaRPr>
          </a:p>
        </p:txBody>
      </p:sp>
    </p:spTree>
    <p:extLst>
      <p:ext uri="{BB962C8B-B14F-4D97-AF65-F5344CB8AC3E}">
        <p14:creationId xmlns:p14="http://schemas.microsoft.com/office/powerpoint/2010/main" val="1800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150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3000"/>
                            </p:stCondLst>
                            <p:childTnLst>
                              <p:par>
                                <p:cTn id="13" presetID="2" presetClass="entr" presetSubtype="4" fill="hold" grpId="0" nodeType="afterEffect">
                                  <p:stCondLst>
                                    <p:cond delay="20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right)">
                                      <p:cBhvr>
                                        <p:cTn id="21" dur="500"/>
                                        <p:tgtEl>
                                          <p:spTgt spid="20"/>
                                        </p:tgtEl>
                                      </p:cBhvr>
                                    </p:animEffect>
                                  </p:childTnLst>
                                </p:cTn>
                              </p:par>
                            </p:childTnLst>
                          </p:cTn>
                        </p:par>
                        <p:par>
                          <p:cTn id="22" fill="hold">
                            <p:stCondLst>
                              <p:cond delay="500"/>
                            </p:stCondLst>
                            <p:childTnLst>
                              <p:par>
                                <p:cTn id="23" presetID="22" presetClass="entr" presetSubtype="8" fill="hold" grpId="0" nodeType="afterEffect">
                                  <p:stCondLst>
                                    <p:cond delay="1500"/>
                                  </p:stCondLst>
                                  <p:childTnLst>
                                    <p:set>
                                      <p:cBhvr>
                                        <p:cTn id="24" dur="1" fill="hold">
                                          <p:stCondLst>
                                            <p:cond delay="0"/>
                                          </p:stCondLst>
                                        </p:cTn>
                                        <p:tgtEl>
                                          <p:spTgt spid="21"/>
                                        </p:tgtEl>
                                        <p:attrNameLst>
                                          <p:attrName>style.visibility</p:attrName>
                                        </p:attrNameLst>
                                      </p:cBhvr>
                                      <p:to>
                                        <p:strVal val="visible"/>
                                      </p:to>
                                    </p:set>
                                    <p:animEffect transition="in" filter="wipe(left)">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right)">
                                      <p:cBhvr>
                                        <p:cTn id="30" dur="500"/>
                                        <p:tgtEl>
                                          <p:spTgt spid="22"/>
                                        </p:tgtEl>
                                      </p:cBhvr>
                                    </p:animEffect>
                                  </p:childTnLst>
                                </p:cTn>
                              </p:par>
                            </p:childTnLst>
                          </p:cTn>
                        </p:par>
                        <p:par>
                          <p:cTn id="31" fill="hold">
                            <p:stCondLst>
                              <p:cond delay="500"/>
                            </p:stCondLst>
                            <p:childTnLst>
                              <p:par>
                                <p:cTn id="32" presetID="22" presetClass="entr" presetSubtype="8" fill="hold" grpId="0" nodeType="afterEffect">
                                  <p:stCondLst>
                                    <p:cond delay="150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par>
                          <p:cTn id="35" fill="hold">
                            <p:stCondLst>
                              <p:cond delay="2500"/>
                            </p:stCondLst>
                            <p:childTnLst>
                              <p:par>
                                <p:cTn id="36" presetID="2" presetClass="entr" presetSubtype="4" fill="hold" grpId="0" nodeType="afterEffect">
                                  <p:stCondLst>
                                    <p:cond delay="100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500" fill="hold"/>
                                        <p:tgtEl>
                                          <p:spTgt spid="24"/>
                                        </p:tgtEl>
                                        <p:attrNameLst>
                                          <p:attrName>ppt_x</p:attrName>
                                        </p:attrNameLst>
                                      </p:cBhvr>
                                      <p:tavLst>
                                        <p:tav tm="0">
                                          <p:val>
                                            <p:strVal val="#ppt_x"/>
                                          </p:val>
                                        </p:tav>
                                        <p:tav tm="100000">
                                          <p:val>
                                            <p:strVal val="#ppt_x"/>
                                          </p:val>
                                        </p:tav>
                                      </p:tavLst>
                                    </p:anim>
                                    <p:anim calcmode="lin" valueType="num">
                                      <p:cBhvr additive="base">
                                        <p:cTn id="3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right)">
                                      <p:cBhvr>
                                        <p:cTn id="44" dur="500"/>
                                        <p:tgtEl>
                                          <p:spTgt spid="25"/>
                                        </p:tgtEl>
                                      </p:cBhvr>
                                    </p:animEffect>
                                  </p:childTnLst>
                                </p:cTn>
                              </p:par>
                            </p:childTnLst>
                          </p:cTn>
                        </p:par>
                        <p:par>
                          <p:cTn id="45" fill="hold">
                            <p:stCondLst>
                              <p:cond delay="500"/>
                            </p:stCondLst>
                            <p:childTnLst>
                              <p:par>
                                <p:cTn id="46" presetID="22" presetClass="entr" presetSubtype="8" fill="hold" grpId="0" nodeType="afterEffect">
                                  <p:stCondLst>
                                    <p:cond delay="1500"/>
                                  </p:stCondLst>
                                  <p:childTnLst>
                                    <p:set>
                                      <p:cBhvr>
                                        <p:cTn id="47" dur="1" fill="hold">
                                          <p:stCondLst>
                                            <p:cond delay="0"/>
                                          </p:stCondLst>
                                        </p:cTn>
                                        <p:tgtEl>
                                          <p:spTgt spid="26"/>
                                        </p:tgtEl>
                                        <p:attrNameLst>
                                          <p:attrName>style.visibility</p:attrName>
                                        </p:attrNameLst>
                                      </p:cBhvr>
                                      <p:to>
                                        <p:strVal val="visible"/>
                                      </p:to>
                                    </p:set>
                                    <p:animEffect transition="in" filter="wipe(left)">
                                      <p:cBhvr>
                                        <p:cTn id="48" dur="500"/>
                                        <p:tgtEl>
                                          <p:spTgt spid="26"/>
                                        </p:tgtEl>
                                      </p:cBhvr>
                                    </p:animEffect>
                                  </p:childTnLst>
                                </p:cTn>
                              </p:par>
                            </p:childTnLst>
                          </p:cTn>
                        </p:par>
                        <p:par>
                          <p:cTn id="49" fill="hold">
                            <p:stCondLst>
                              <p:cond delay="2500"/>
                            </p:stCondLst>
                            <p:childTnLst>
                              <p:par>
                                <p:cTn id="50" presetID="2" presetClass="entr" presetSubtype="8" fill="hold" grpId="0" nodeType="afterEffect">
                                  <p:stCondLst>
                                    <p:cond delay="500"/>
                                  </p:stCondLst>
                                  <p:childTnLst>
                                    <p:set>
                                      <p:cBhvr>
                                        <p:cTn id="51" dur="1" fill="hold">
                                          <p:stCondLst>
                                            <p:cond delay="0"/>
                                          </p:stCondLst>
                                        </p:cTn>
                                        <p:tgtEl>
                                          <p:spTgt spid="28"/>
                                        </p:tgtEl>
                                        <p:attrNameLst>
                                          <p:attrName>style.visibility</p:attrName>
                                        </p:attrNameLst>
                                      </p:cBhvr>
                                      <p:to>
                                        <p:strVal val="visible"/>
                                      </p:to>
                                    </p:set>
                                    <p:anim calcmode="lin" valueType="num">
                                      <p:cBhvr additive="base">
                                        <p:cTn id="52" dur="500" fill="hold"/>
                                        <p:tgtEl>
                                          <p:spTgt spid="28"/>
                                        </p:tgtEl>
                                        <p:attrNameLst>
                                          <p:attrName>ppt_x</p:attrName>
                                        </p:attrNameLst>
                                      </p:cBhvr>
                                      <p:tavLst>
                                        <p:tav tm="0">
                                          <p:val>
                                            <p:strVal val="0-#ppt_w/2"/>
                                          </p:val>
                                        </p:tav>
                                        <p:tav tm="100000">
                                          <p:val>
                                            <p:strVal val="#ppt_x"/>
                                          </p:val>
                                        </p:tav>
                                      </p:tavLst>
                                    </p:anim>
                                    <p:anim calcmode="lin" valueType="num">
                                      <p:cBhvr additive="base">
                                        <p:cTn id="53" dur="500" fill="hold"/>
                                        <p:tgtEl>
                                          <p:spTgt spid="28"/>
                                        </p:tgtEl>
                                        <p:attrNameLst>
                                          <p:attrName>ppt_y</p:attrName>
                                        </p:attrNameLst>
                                      </p:cBhvr>
                                      <p:tavLst>
                                        <p:tav tm="0">
                                          <p:val>
                                            <p:strVal val="#ppt_y"/>
                                          </p:val>
                                        </p:tav>
                                        <p:tav tm="100000">
                                          <p:val>
                                            <p:strVal val="#ppt_y"/>
                                          </p:val>
                                        </p:tav>
                                      </p:tavLst>
                                    </p:anim>
                                  </p:childTnLst>
                                </p:cTn>
                              </p:par>
                            </p:childTnLst>
                          </p:cTn>
                        </p:par>
                        <p:par>
                          <p:cTn id="54" fill="hold">
                            <p:stCondLst>
                              <p:cond delay="3500"/>
                            </p:stCondLst>
                            <p:childTnLst>
                              <p:par>
                                <p:cTn id="55" presetID="2" presetClass="entr" presetSubtype="8" fill="hold" grpId="0" nodeType="afterEffect">
                                  <p:stCondLst>
                                    <p:cond delay="500"/>
                                  </p:stCondLst>
                                  <p:childTnLst>
                                    <p:set>
                                      <p:cBhvr>
                                        <p:cTn id="56" dur="1" fill="hold">
                                          <p:stCondLst>
                                            <p:cond delay="0"/>
                                          </p:stCondLst>
                                        </p:cTn>
                                        <p:tgtEl>
                                          <p:spTgt spid="27"/>
                                        </p:tgtEl>
                                        <p:attrNameLst>
                                          <p:attrName>style.visibility</p:attrName>
                                        </p:attrNameLst>
                                      </p:cBhvr>
                                      <p:to>
                                        <p:strVal val="visible"/>
                                      </p:to>
                                    </p:set>
                                    <p:anim calcmode="lin" valueType="num">
                                      <p:cBhvr additive="base">
                                        <p:cTn id="57" dur="500" fill="hold"/>
                                        <p:tgtEl>
                                          <p:spTgt spid="27"/>
                                        </p:tgtEl>
                                        <p:attrNameLst>
                                          <p:attrName>ppt_x</p:attrName>
                                        </p:attrNameLst>
                                      </p:cBhvr>
                                      <p:tavLst>
                                        <p:tav tm="0">
                                          <p:val>
                                            <p:strVal val="0-#ppt_w/2"/>
                                          </p:val>
                                        </p:tav>
                                        <p:tav tm="100000">
                                          <p:val>
                                            <p:strVal val="#ppt_x"/>
                                          </p:val>
                                        </p:tav>
                                      </p:tavLst>
                                    </p:anim>
                                    <p:anim calcmode="lin" valueType="num">
                                      <p:cBhvr additive="base">
                                        <p:cTn id="5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P spid="19" grpId="0"/>
      <p:bldP spid="20" grpId="0"/>
      <p:bldP spid="21" grpId="0"/>
      <p:bldP spid="22" grpId="0"/>
      <p:bldP spid="23" grpId="0"/>
      <p:bldP spid="24" grpId="0"/>
      <p:bldP spid="25" grpId="0"/>
      <p:bldP spid="26" grpId="0"/>
      <p:bldP spid="27" grpId="0"/>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14</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609600"/>
            <a:ext cx="5257800" cy="5605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395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15</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908141"/>
            <a:ext cx="7417153" cy="4273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6319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16</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33400"/>
            <a:ext cx="3200400" cy="583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7737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17</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
        <p:nvSpPr>
          <p:cNvPr id="7" name="TextBox 6"/>
          <p:cNvSpPr txBox="1"/>
          <p:nvPr/>
        </p:nvSpPr>
        <p:spPr>
          <a:xfrm>
            <a:off x="5105400" y="880408"/>
            <a:ext cx="3581400" cy="1938992"/>
          </a:xfrm>
          <a:prstGeom prst="rect">
            <a:avLst/>
          </a:prstGeom>
          <a:noFill/>
        </p:spPr>
        <p:txBody>
          <a:bodyPr wrap="square" rtlCol="0">
            <a:spAutoFit/>
          </a:bodyPr>
          <a:lstStyle/>
          <a:p>
            <a:r>
              <a:rPr lang="es-ES" sz="2400" dirty="0" smtClean="0"/>
              <a:t>En esta no </a:t>
            </a:r>
            <a:r>
              <a:rPr lang="es-ES" sz="2400" dirty="0"/>
              <a:t>interesa conocer el tiempo trabajado, solo si durante cada mes la persona realizó ese trabajo.</a:t>
            </a:r>
            <a:endParaRPr lang="en-US" sz="2400"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4581525" cy="413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2695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18</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
        <p:nvSpPr>
          <p:cNvPr id="7" name="TextBox 6"/>
          <p:cNvSpPr txBox="1"/>
          <p:nvPr/>
        </p:nvSpPr>
        <p:spPr>
          <a:xfrm>
            <a:off x="3962400" y="838200"/>
            <a:ext cx="4724400" cy="1938992"/>
          </a:xfrm>
          <a:prstGeom prst="rect">
            <a:avLst/>
          </a:prstGeom>
          <a:noFill/>
        </p:spPr>
        <p:txBody>
          <a:bodyPr wrap="square" rtlCol="0">
            <a:spAutoFit/>
          </a:bodyPr>
          <a:lstStyle/>
          <a:p>
            <a:r>
              <a:rPr lang="es-ES" sz="2400" dirty="0" smtClean="0"/>
              <a:t>La respuesta a esta pregunta puede </a:t>
            </a:r>
            <a:r>
              <a:rPr lang="es-ES" sz="2400" dirty="0"/>
              <a:t>ser cero, </a:t>
            </a:r>
            <a:r>
              <a:rPr lang="es-ES" sz="2400" dirty="0" smtClean="0"/>
              <a:t>por ejemplo porque </a:t>
            </a:r>
            <a:r>
              <a:rPr lang="es-ES" sz="2400" dirty="0"/>
              <a:t>la persona ya no realiza el trabajo, o bien está de vacaciones, enferma, pre/post natal, etc.…</a:t>
            </a:r>
            <a:endParaRPr lang="en-US" sz="2400"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09600"/>
            <a:ext cx="2743200" cy="5405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327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Encuesta de hogares - Sección 1</a:t>
            </a:r>
            <a:endParaRPr lang="en-US" dirty="0"/>
          </a:p>
        </p:txBody>
      </p:sp>
      <p:sp>
        <p:nvSpPr>
          <p:cNvPr id="5" name="Slide Number Placeholder 4"/>
          <p:cNvSpPr>
            <a:spLocks noGrp="1"/>
          </p:cNvSpPr>
          <p:nvPr>
            <p:ph type="sldNum" sz="quarter" idx="12"/>
          </p:nvPr>
        </p:nvSpPr>
        <p:spPr/>
        <p:txBody>
          <a:bodyPr/>
          <a:lstStyle/>
          <a:p>
            <a:fld id="{975B63E6-41F7-4EE6-94FF-322BBDE8FA13}" type="slidenum">
              <a:rPr lang="en-US" smtClean="0"/>
              <a:t>19</a:t>
            </a:fld>
            <a:endParaRPr lang="en-US"/>
          </a:p>
        </p:txBody>
      </p:sp>
      <p:sp>
        <p:nvSpPr>
          <p:cNvPr id="6" name="TextBox 5"/>
          <p:cNvSpPr txBox="1"/>
          <p:nvPr/>
        </p:nvSpPr>
        <p:spPr>
          <a:xfrm>
            <a:off x="228600" y="2334161"/>
            <a:ext cx="8686800" cy="1323439"/>
          </a:xfrm>
          <a:prstGeom prst="rect">
            <a:avLst/>
          </a:prstGeom>
          <a:noFill/>
          <a:ln>
            <a:noFill/>
          </a:ln>
        </p:spPr>
        <p:txBody>
          <a:bodyPr wrap="square" rtlCol="0">
            <a:spAutoFit/>
          </a:bodyPr>
          <a:lstStyle/>
          <a:p>
            <a:pPr algn="ctr"/>
            <a:r>
              <a:rPr lang="es-ES" sz="8000" b="1" dirty="0" smtClean="0">
                <a:solidFill>
                  <a:schemeClr val="bg1">
                    <a:lumMod val="95000"/>
                  </a:schemeClr>
                </a:solidFill>
                <a:effectLst>
                  <a:outerShdw blurRad="38100" dist="38100" dir="2700000" algn="tl">
                    <a:srgbClr val="000000">
                      <a:alpha val="43137"/>
                    </a:srgbClr>
                  </a:outerShdw>
                </a:effectLst>
                <a:latin typeface="Arial Black" pitchFamily="34" charset="0"/>
              </a:rPr>
              <a:t>FIN SECCIÓN 2</a:t>
            </a:r>
            <a:endParaRPr lang="en-US" sz="8000" b="1" dirty="0">
              <a:solidFill>
                <a:schemeClr val="bg1">
                  <a:lumMod val="95000"/>
                </a:schemeClr>
              </a:solidFill>
              <a:effectLst>
                <a:outerShdw blurRad="38100" dist="38100" dir="2700000" algn="tl">
                  <a:srgbClr val="000000">
                    <a:alpha val="43137"/>
                  </a:srgbClr>
                </a:outerShdw>
              </a:effectLst>
              <a:latin typeface="Arial Black" pitchFamily="34" charset="0"/>
            </a:endParaRPr>
          </a:p>
        </p:txBody>
      </p:sp>
    </p:spTree>
    <p:extLst>
      <p:ext uri="{BB962C8B-B14F-4D97-AF65-F5344CB8AC3E}">
        <p14:creationId xmlns:p14="http://schemas.microsoft.com/office/powerpoint/2010/main" val="127149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ppt_x</p:attrName>
                                        </p:attrNameLst>
                                      </p:cBhvr>
                                      <p:tavLst>
                                        <p:tav tm="0">
                                          <p:val>
                                            <p:strVal val="#ppt_x"/>
                                          </p:val>
                                        </p:tav>
                                        <p:tav tm="100000">
                                          <p:val>
                                            <p:strVal val="#ppt_x"/>
                                          </p:val>
                                        </p:tav>
                                      </p:tavLst>
                                    </p:anim>
                                    <p:anim calcmode="lin" valueType="num">
                                      <p:cBhvr>
                                        <p:cTn id="9" dur="2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461736"/>
            <a:ext cx="8686800" cy="830997"/>
          </a:xfrm>
          <a:prstGeom prst="rect">
            <a:avLst/>
          </a:prstGeom>
          <a:noFill/>
          <a:ln>
            <a:solidFill>
              <a:schemeClr val="bg2">
                <a:lumMod val="90000"/>
              </a:schemeClr>
            </a:solidFill>
          </a:ln>
        </p:spPr>
        <p:txBody>
          <a:bodyPr wrap="square" rtlCol="0">
            <a:spAutoFit/>
          </a:bodyPr>
          <a:lstStyle/>
          <a:p>
            <a:r>
              <a:rPr lang="es-ES" sz="2400" dirty="0" smtClean="0"/>
              <a:t>SECCIÓN 2	 </a:t>
            </a:r>
          </a:p>
          <a:p>
            <a:r>
              <a:rPr lang="es-ES" sz="2400" dirty="0"/>
              <a:t>LISTA DE EMPLEOS DURANTE LOS ÚLTIMOS 12 MESESS</a:t>
            </a:r>
            <a:r>
              <a:rPr lang="es-ES" sz="2400" dirty="0" smtClean="0"/>
              <a:t>	</a:t>
            </a:r>
            <a:endParaRPr lang="en-US" sz="2400" dirty="0"/>
          </a:p>
        </p:txBody>
      </p:sp>
      <p:sp>
        <p:nvSpPr>
          <p:cNvPr id="8" name="TextBox 7"/>
          <p:cNvSpPr txBox="1"/>
          <p:nvPr/>
        </p:nvSpPr>
        <p:spPr>
          <a:xfrm>
            <a:off x="228600" y="76200"/>
            <a:ext cx="8686800" cy="523220"/>
          </a:xfrm>
          <a:prstGeom prst="rect">
            <a:avLst/>
          </a:prstGeom>
          <a:solidFill>
            <a:schemeClr val="accent3">
              <a:lumMod val="20000"/>
              <a:lumOff val="80000"/>
            </a:schemeClr>
          </a:solidFill>
        </p:spPr>
        <p:txBody>
          <a:bodyPr wrap="square" rtlCol="0">
            <a:spAutoFit/>
          </a:bodyPr>
          <a:lstStyle/>
          <a:p>
            <a:pPr algn="ctr"/>
            <a:r>
              <a:rPr lang="es-ES" sz="2800" dirty="0" smtClean="0"/>
              <a:t>Encuesta de hogares</a:t>
            </a:r>
            <a:endParaRPr lang="en-US" sz="2800" dirty="0"/>
          </a:p>
        </p:txBody>
      </p:sp>
      <p:sp>
        <p:nvSpPr>
          <p:cNvPr id="9" name="TextBox 8"/>
          <p:cNvSpPr txBox="1"/>
          <p:nvPr/>
        </p:nvSpPr>
        <p:spPr>
          <a:xfrm>
            <a:off x="228600" y="4038600"/>
            <a:ext cx="8610600" cy="646331"/>
          </a:xfrm>
          <a:prstGeom prst="rect">
            <a:avLst/>
          </a:prstGeom>
          <a:noFill/>
          <a:ln>
            <a:solidFill>
              <a:schemeClr val="bg2">
                <a:lumMod val="90000"/>
              </a:schemeClr>
            </a:solidFill>
          </a:ln>
        </p:spPr>
        <p:txBody>
          <a:bodyPr wrap="square" rtlCol="0">
            <a:spAutoFit/>
          </a:bodyPr>
          <a:lstStyle/>
          <a:p>
            <a:r>
              <a:rPr lang="es-ES" dirty="0"/>
              <a:t>PARA LOS MIEMBROS DEL HOGAR DE MÁS DE {X} AÑOS DE EDAD. </a:t>
            </a:r>
            <a:endParaRPr lang="es-ES" dirty="0" smtClean="0"/>
          </a:p>
          <a:p>
            <a:r>
              <a:rPr lang="es-ES" dirty="0" smtClean="0"/>
              <a:t>CADA </a:t>
            </a:r>
            <a:r>
              <a:rPr lang="es-ES" dirty="0"/>
              <a:t>UNO RESPONDE POR SÍ </a:t>
            </a:r>
            <a:r>
              <a:rPr lang="es-ES" dirty="0" smtClean="0"/>
              <a:t>MISMO/A</a:t>
            </a:r>
            <a:endParaRPr lang="es-ES" dirty="0"/>
          </a:p>
        </p:txBody>
      </p:sp>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2</a:t>
            </a:fld>
            <a:endParaRPr lang="en-US"/>
          </a:p>
        </p:txBody>
      </p:sp>
      <p:sp>
        <p:nvSpPr>
          <p:cNvPr id="12" name="TextBox 11"/>
          <p:cNvSpPr txBox="1"/>
          <p:nvPr/>
        </p:nvSpPr>
        <p:spPr>
          <a:xfrm>
            <a:off x="228600" y="3429000"/>
            <a:ext cx="8686800" cy="400110"/>
          </a:xfrm>
          <a:prstGeom prst="rect">
            <a:avLst/>
          </a:prstGeom>
          <a:noFill/>
          <a:ln>
            <a:solidFill>
              <a:schemeClr val="bg2">
                <a:lumMod val="90000"/>
              </a:schemeClr>
            </a:solidFill>
          </a:ln>
        </p:spPr>
        <p:txBody>
          <a:bodyPr wrap="square" rtlCol="0">
            <a:spAutoFit/>
          </a:bodyPr>
          <a:lstStyle/>
          <a:p>
            <a:r>
              <a:rPr lang="es-ES" sz="2000" dirty="0" smtClean="0"/>
              <a:t>Aplicable a todos los empleos asalariados registrados en la sección 2</a:t>
            </a:r>
            <a:endParaRPr lang="en-US" sz="2000" dirty="0"/>
          </a:p>
        </p:txBody>
      </p:sp>
    </p:spTree>
    <p:extLst>
      <p:ext uri="{BB962C8B-B14F-4D97-AF65-F5344CB8AC3E}">
        <p14:creationId xmlns:p14="http://schemas.microsoft.com/office/powerpoint/2010/main" val="2312066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7789" y="990600"/>
            <a:ext cx="8610600" cy="4770537"/>
          </a:xfrm>
          <a:prstGeom prst="rect">
            <a:avLst/>
          </a:prstGeom>
          <a:noFill/>
          <a:ln>
            <a:solidFill>
              <a:schemeClr val="bg2">
                <a:lumMod val="90000"/>
              </a:schemeClr>
            </a:solidFill>
          </a:ln>
        </p:spPr>
        <p:txBody>
          <a:bodyPr wrap="square" rtlCol="0">
            <a:spAutoFit/>
          </a:bodyPr>
          <a:lstStyle/>
          <a:p>
            <a:r>
              <a:rPr lang="es-ES" sz="2400" b="1" dirty="0" smtClean="0"/>
              <a:t>OBJETIVOS</a:t>
            </a:r>
          </a:p>
          <a:p>
            <a:pPr marL="285750" indent="-285750">
              <a:spcBef>
                <a:spcPts val="1200"/>
              </a:spcBef>
              <a:spcAft>
                <a:spcPts val="1200"/>
              </a:spcAft>
              <a:buFont typeface="Wingdings" pitchFamily="2" charset="2"/>
              <a:buChar char="ü"/>
            </a:pPr>
            <a:r>
              <a:rPr lang="es-ES" sz="2400" dirty="0" smtClean="0"/>
              <a:t>Esta </a:t>
            </a:r>
            <a:r>
              <a:rPr lang="es-ES" sz="2400" dirty="0"/>
              <a:t>sección esta orientada a registrar la lista exhaustiva de los empleos que han tenido las personas mayores de {X} años durante los últimos 12 meses, las estén realizando actualmente o no. Se debe registrar cualquier actividad que haya realizado la persona para procurarse un ingreso monetario o en especies, debiendo incluir las actividades de ayuda brindadas a otro miembro del hogar con este fin</a:t>
            </a:r>
            <a:r>
              <a:rPr lang="es-ES" sz="2400" dirty="0" smtClean="0"/>
              <a:t>.</a:t>
            </a:r>
          </a:p>
          <a:p>
            <a:pPr marL="285750" indent="-285750">
              <a:spcBef>
                <a:spcPts val="1200"/>
              </a:spcBef>
              <a:spcAft>
                <a:spcPts val="1200"/>
              </a:spcAft>
              <a:buFont typeface="Wingdings" pitchFamily="2" charset="2"/>
              <a:buChar char="ü"/>
            </a:pPr>
            <a:endParaRPr lang="es-ES" sz="2400" dirty="0"/>
          </a:p>
          <a:p>
            <a:endParaRPr lang="es-ES" sz="2400" dirty="0"/>
          </a:p>
          <a:p>
            <a:endParaRPr lang="en-US" sz="2400" dirty="0"/>
          </a:p>
        </p:txBody>
      </p:sp>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3</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Tree>
    <p:extLst>
      <p:ext uri="{BB962C8B-B14F-4D97-AF65-F5344CB8AC3E}">
        <p14:creationId xmlns:p14="http://schemas.microsoft.com/office/powerpoint/2010/main" val="1954990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7789" y="990600"/>
            <a:ext cx="8610600" cy="3724096"/>
          </a:xfrm>
          <a:prstGeom prst="rect">
            <a:avLst/>
          </a:prstGeom>
          <a:noFill/>
          <a:ln>
            <a:solidFill>
              <a:schemeClr val="bg2">
                <a:lumMod val="90000"/>
              </a:schemeClr>
            </a:solidFill>
          </a:ln>
        </p:spPr>
        <p:txBody>
          <a:bodyPr wrap="square" rtlCol="0">
            <a:spAutoFit/>
          </a:bodyPr>
          <a:lstStyle/>
          <a:p>
            <a:r>
              <a:rPr lang="es-ES" sz="2400" b="1" dirty="0"/>
              <a:t>PERSONAS A ENCUESTAR </a:t>
            </a:r>
            <a:endParaRPr lang="es-ES" sz="2400" b="1" dirty="0" smtClean="0"/>
          </a:p>
          <a:p>
            <a:endParaRPr lang="es-ES" sz="2400" b="1" dirty="0" smtClean="0"/>
          </a:p>
          <a:p>
            <a:r>
              <a:rPr lang="es-ES" sz="2400" dirty="0"/>
              <a:t>En esta sección debe ser entrevistada cada persona que cumpla con los criterios de edad. Si la persona no se encuentra disponible y existe una imposibilidad absoluta de entrevistarlo, puede solicitarle a otra persona calificada del hogar que responda por el.</a:t>
            </a:r>
            <a:endParaRPr lang="es-ES" sz="2400" dirty="0" smtClean="0"/>
          </a:p>
          <a:p>
            <a:pPr marL="285750" indent="-285750">
              <a:spcBef>
                <a:spcPts val="1200"/>
              </a:spcBef>
              <a:spcAft>
                <a:spcPts val="1200"/>
              </a:spcAft>
              <a:buFont typeface="Wingdings" pitchFamily="2" charset="2"/>
              <a:buChar char="ü"/>
            </a:pPr>
            <a:endParaRPr lang="es-ES" sz="2400" dirty="0"/>
          </a:p>
          <a:p>
            <a:endParaRPr lang="es-ES" sz="2400" dirty="0"/>
          </a:p>
          <a:p>
            <a:endParaRPr lang="en-US" sz="2400" dirty="0"/>
          </a:p>
        </p:txBody>
      </p:sp>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4</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Tree>
    <p:extLst>
      <p:ext uri="{BB962C8B-B14F-4D97-AF65-F5344CB8AC3E}">
        <p14:creationId xmlns:p14="http://schemas.microsoft.com/office/powerpoint/2010/main" val="3461262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7789" y="990600"/>
            <a:ext cx="8610600" cy="4524315"/>
          </a:xfrm>
          <a:prstGeom prst="rect">
            <a:avLst/>
          </a:prstGeom>
          <a:noFill/>
          <a:ln>
            <a:solidFill>
              <a:schemeClr val="bg2">
                <a:lumMod val="90000"/>
              </a:schemeClr>
            </a:solidFill>
          </a:ln>
        </p:spPr>
        <p:txBody>
          <a:bodyPr wrap="square" rtlCol="0">
            <a:spAutoFit/>
          </a:bodyPr>
          <a:lstStyle/>
          <a:p>
            <a:r>
              <a:rPr lang="es-ES" sz="2400" b="1" dirty="0"/>
              <a:t>DEFINICIONES A SER CONSIDERADAS </a:t>
            </a:r>
            <a:endParaRPr lang="es-ES" sz="2400" b="1" dirty="0" smtClean="0"/>
          </a:p>
          <a:p>
            <a:endParaRPr lang="es-ES" sz="2400" b="1" dirty="0" smtClean="0"/>
          </a:p>
          <a:p>
            <a:r>
              <a:rPr lang="es-ES" sz="2400" i="1" u="sng" dirty="0"/>
              <a:t>Trabajo</a:t>
            </a:r>
            <a:r>
              <a:rPr lang="es-ES" sz="2400" dirty="0"/>
              <a:t>: Es la actividad desarrollada por las personas para procurar un ingreso ya sea para ella misma o como ayuda para que otro miembro de la familia obtenga este ingreso. Los ingresos pueden ser monetarios o en especies. La producción de bienes para el consumo del hogar debe considerarse como trabajo.</a:t>
            </a:r>
          </a:p>
          <a:p>
            <a:endParaRPr lang="es-ES" sz="2400" dirty="0" smtClean="0"/>
          </a:p>
          <a:p>
            <a:r>
              <a:rPr lang="es-ES" sz="2400" i="1" u="sng" dirty="0" smtClean="0"/>
              <a:t>Ocupación</a:t>
            </a:r>
            <a:r>
              <a:rPr lang="es-ES" sz="2400" dirty="0"/>
              <a:t>: una ocupación se define como una actividad desarrollada por la persona, tenga esta por finalidad procurarse un ingreso o no.</a:t>
            </a:r>
          </a:p>
          <a:p>
            <a:endParaRPr lang="es-ES" sz="2400" dirty="0" smtClean="0"/>
          </a:p>
        </p:txBody>
      </p:sp>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5</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Tree>
    <p:extLst>
      <p:ext uri="{BB962C8B-B14F-4D97-AF65-F5344CB8AC3E}">
        <p14:creationId xmlns:p14="http://schemas.microsoft.com/office/powerpoint/2010/main" val="3691296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Encuesta de hogares - Sección 2</a:t>
            </a:r>
            <a:endParaRPr lang="en-US" dirty="0"/>
          </a:p>
        </p:txBody>
      </p:sp>
      <p:sp>
        <p:nvSpPr>
          <p:cNvPr id="5" name="Slide Number Placeholder 4"/>
          <p:cNvSpPr>
            <a:spLocks noGrp="1"/>
          </p:cNvSpPr>
          <p:nvPr>
            <p:ph type="sldNum" sz="quarter" idx="12"/>
          </p:nvPr>
        </p:nvSpPr>
        <p:spPr/>
        <p:txBody>
          <a:bodyPr/>
          <a:lstStyle/>
          <a:p>
            <a:fld id="{975B63E6-41F7-4EE6-94FF-322BBDE8FA13}" type="slidenum">
              <a:rPr lang="en-US" smtClean="0"/>
              <a:t>6</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651" y="457200"/>
            <a:ext cx="8152349" cy="5903913"/>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Tree>
    <p:extLst>
      <p:ext uri="{BB962C8B-B14F-4D97-AF65-F5344CB8AC3E}">
        <p14:creationId xmlns:p14="http://schemas.microsoft.com/office/powerpoint/2010/main" val="358540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7789" y="990600"/>
            <a:ext cx="8610600" cy="3785652"/>
          </a:xfrm>
          <a:prstGeom prst="rect">
            <a:avLst/>
          </a:prstGeom>
          <a:noFill/>
          <a:ln>
            <a:solidFill>
              <a:schemeClr val="bg2">
                <a:lumMod val="90000"/>
              </a:schemeClr>
            </a:solidFill>
          </a:ln>
        </p:spPr>
        <p:txBody>
          <a:bodyPr wrap="square" rtlCol="0">
            <a:spAutoFit/>
          </a:bodyPr>
          <a:lstStyle/>
          <a:p>
            <a:r>
              <a:rPr lang="es-ES" sz="2400" b="1" dirty="0"/>
              <a:t>INSTRUCCIONES PARA EL LLENADO DE ESTA SECCIÓN</a:t>
            </a:r>
            <a:endParaRPr lang="es-ES" sz="2400" b="1" dirty="0" smtClean="0"/>
          </a:p>
          <a:p>
            <a:endParaRPr lang="es-ES" sz="2400" dirty="0" smtClean="0"/>
          </a:p>
          <a:p>
            <a:pPr marL="342900" indent="-342900">
              <a:buFont typeface="Wingdings" pitchFamily="2" charset="2"/>
              <a:buChar char="q"/>
            </a:pPr>
            <a:r>
              <a:rPr lang="es-ES" sz="2400" dirty="0"/>
              <a:t>E</a:t>
            </a:r>
            <a:r>
              <a:rPr lang="es-ES" sz="2400" dirty="0" smtClean="0"/>
              <a:t>sta </a:t>
            </a:r>
            <a:r>
              <a:rPr lang="es-ES" sz="2400" dirty="0"/>
              <a:t>sección se refiere </a:t>
            </a:r>
            <a:r>
              <a:rPr lang="es-ES" sz="2400" dirty="0" smtClean="0"/>
              <a:t>a todas las </a:t>
            </a:r>
            <a:r>
              <a:rPr lang="es-ES" sz="2400" dirty="0"/>
              <a:t>ocupaciones </a:t>
            </a:r>
            <a:r>
              <a:rPr lang="es-ES" sz="2400" dirty="0" smtClean="0"/>
              <a:t>realizadas por los miembros del hogar durante los </a:t>
            </a:r>
            <a:r>
              <a:rPr lang="es-ES" sz="2400" dirty="0"/>
              <a:t>últimos doce meses, es decir el período comprendido entre el día inmediatamente anterior a la entrevista y el mismo día y mes del año anterior. </a:t>
            </a:r>
            <a:endParaRPr lang="es-ES" sz="2400" dirty="0" smtClean="0"/>
          </a:p>
          <a:p>
            <a:pPr marL="342900" indent="-342900">
              <a:buFont typeface="Wingdings" pitchFamily="2" charset="2"/>
              <a:buChar char="q"/>
            </a:pPr>
            <a:endParaRPr lang="es-ES" sz="2400" dirty="0" smtClean="0"/>
          </a:p>
          <a:p>
            <a:pPr marL="342900" indent="-342900">
              <a:buFont typeface="Wingdings" pitchFamily="2" charset="2"/>
              <a:buChar char="q"/>
            </a:pPr>
            <a:r>
              <a:rPr lang="es-ES" sz="2400" dirty="0" smtClean="0"/>
              <a:t>Por </a:t>
            </a:r>
            <a:r>
              <a:rPr lang="es-ES" sz="2400" dirty="0"/>
              <a:t>ejemplo si la fecha de la entrevista es el 11 de julio de 2012, el período de referencia será del 11 de julio de 2011 al 10 de julio de 2012</a:t>
            </a:r>
            <a:r>
              <a:rPr lang="es-ES" sz="2400" dirty="0" smtClean="0"/>
              <a:t>.</a:t>
            </a:r>
          </a:p>
        </p:txBody>
      </p:sp>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7</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Tree>
    <p:extLst>
      <p:ext uri="{BB962C8B-B14F-4D97-AF65-F5344CB8AC3E}">
        <p14:creationId xmlns:p14="http://schemas.microsoft.com/office/powerpoint/2010/main" val="1161600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2400" y="616089"/>
            <a:ext cx="8876211" cy="5632311"/>
          </a:xfrm>
          <a:prstGeom prst="rect">
            <a:avLst/>
          </a:prstGeom>
          <a:noFill/>
          <a:ln>
            <a:solidFill>
              <a:schemeClr val="bg2">
                <a:lumMod val="90000"/>
              </a:schemeClr>
            </a:solidFill>
          </a:ln>
        </p:spPr>
        <p:txBody>
          <a:bodyPr wrap="square" rtlCol="0">
            <a:spAutoFit/>
          </a:bodyPr>
          <a:lstStyle/>
          <a:p>
            <a:r>
              <a:rPr lang="es-ES" sz="2400" b="1" dirty="0"/>
              <a:t>INSTRUCCIONES PARA EL LLENADO DE ESTA SECCIÓN</a:t>
            </a:r>
            <a:endParaRPr lang="es-ES" sz="2400" b="1" dirty="0" smtClean="0"/>
          </a:p>
          <a:p>
            <a:endParaRPr lang="es-ES" sz="2400" dirty="0" smtClean="0"/>
          </a:p>
          <a:p>
            <a:pPr marL="342900" indent="-342900">
              <a:buFont typeface="Wingdings" pitchFamily="2" charset="2"/>
              <a:buChar char="q"/>
            </a:pPr>
            <a:r>
              <a:rPr lang="es-ES" sz="2400" dirty="0" smtClean="0"/>
              <a:t>Debe </a:t>
            </a:r>
            <a:r>
              <a:rPr lang="es-ES" sz="2400" dirty="0"/>
              <a:t>tener presente que las personas no siempre recuerdan con exactitud las actividades desarrolladas hace algún tiempo, para ayudarlo a recordar puede hacer de fechas de referencia, o períodos durante el año, como navidad, vacaciones, cosecha del algún producto, lluvias, etc... </a:t>
            </a:r>
            <a:endParaRPr lang="es-ES" sz="2400" dirty="0" smtClean="0"/>
          </a:p>
          <a:p>
            <a:pPr marL="342900" indent="-342900">
              <a:buFont typeface="Wingdings" pitchFamily="2" charset="2"/>
              <a:buChar char="q"/>
            </a:pPr>
            <a:endParaRPr lang="es-ES" sz="2400" dirty="0" smtClean="0"/>
          </a:p>
          <a:p>
            <a:pPr marL="342900" indent="-342900">
              <a:buFont typeface="Wingdings" pitchFamily="2" charset="2"/>
              <a:buChar char="q"/>
            </a:pPr>
            <a:r>
              <a:rPr lang="es-ES" sz="2400" dirty="0" smtClean="0"/>
              <a:t>Muchas </a:t>
            </a:r>
            <a:r>
              <a:rPr lang="es-ES" sz="2400" dirty="0"/>
              <a:t>veces las personas olvidan </a:t>
            </a:r>
            <a:r>
              <a:rPr lang="es-ES" sz="2400" dirty="0" smtClean="0"/>
              <a:t>mencionar </a:t>
            </a:r>
            <a:r>
              <a:rPr lang="es-ES" sz="2400" dirty="0"/>
              <a:t>las actividades realizadas en el campo para la producción de productos </a:t>
            </a:r>
            <a:r>
              <a:rPr lang="es-ES" sz="2400" dirty="0" smtClean="0"/>
              <a:t>que serán </a:t>
            </a:r>
            <a:r>
              <a:rPr lang="es-ES" sz="2400" dirty="0"/>
              <a:t>consumidos en el hogar, para ello debe indagar, preguntando siempre si  “ha realizado algún otro trabajo</a:t>
            </a:r>
            <a:r>
              <a:rPr lang="es-ES" sz="2400" dirty="0" smtClean="0"/>
              <a:t>”. </a:t>
            </a:r>
          </a:p>
          <a:p>
            <a:pPr marL="342900" indent="-342900">
              <a:buFont typeface="Wingdings" pitchFamily="2" charset="2"/>
              <a:buChar char="q"/>
            </a:pPr>
            <a:endParaRPr lang="es-ES" sz="2400" dirty="0"/>
          </a:p>
          <a:p>
            <a:pPr marL="342900" indent="-342900">
              <a:buFont typeface="Wingdings" pitchFamily="2" charset="2"/>
              <a:buChar char="q"/>
            </a:pPr>
            <a:r>
              <a:rPr lang="es-ES" sz="2400" dirty="0" smtClean="0"/>
              <a:t>También </a:t>
            </a:r>
            <a:r>
              <a:rPr lang="es-ES" sz="2400" dirty="0"/>
              <a:t>olvidan los trabajos realizados como ayuda a otro miembro del hogar</a:t>
            </a:r>
            <a:r>
              <a:rPr lang="es-ES" sz="2400" dirty="0" smtClean="0"/>
              <a:t>.</a:t>
            </a:r>
          </a:p>
        </p:txBody>
      </p:sp>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8</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Tree>
    <p:extLst>
      <p:ext uri="{BB962C8B-B14F-4D97-AF65-F5344CB8AC3E}">
        <p14:creationId xmlns:p14="http://schemas.microsoft.com/office/powerpoint/2010/main" val="3154350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7789" y="990600"/>
            <a:ext cx="8610600" cy="5262979"/>
          </a:xfrm>
          <a:prstGeom prst="rect">
            <a:avLst/>
          </a:prstGeom>
          <a:noFill/>
          <a:ln>
            <a:solidFill>
              <a:schemeClr val="bg2">
                <a:lumMod val="90000"/>
              </a:schemeClr>
            </a:solidFill>
          </a:ln>
        </p:spPr>
        <p:txBody>
          <a:bodyPr wrap="square" rtlCol="0">
            <a:spAutoFit/>
          </a:bodyPr>
          <a:lstStyle/>
          <a:p>
            <a:r>
              <a:rPr lang="es-ES" sz="2400" b="1" dirty="0"/>
              <a:t>INSTRUCCIONES PARA EL LLENADO DE ESTA SECCIÓN</a:t>
            </a:r>
            <a:endParaRPr lang="es-ES" sz="2400" b="1" dirty="0" smtClean="0"/>
          </a:p>
          <a:p>
            <a:endParaRPr lang="es-ES" sz="2400" dirty="0" smtClean="0"/>
          </a:p>
          <a:p>
            <a:pPr marL="342900" indent="-342900">
              <a:buFont typeface="Wingdings" pitchFamily="2" charset="2"/>
              <a:buChar char="q"/>
            </a:pPr>
            <a:r>
              <a:rPr lang="es-ES" sz="2400" dirty="0" smtClean="0"/>
              <a:t>Entre </a:t>
            </a:r>
            <a:r>
              <a:rPr lang="es-ES" sz="2400" dirty="0"/>
              <a:t>las actividades agrícolas incluya también las pecuarias, la pesca y la recolección de productos del entorno.</a:t>
            </a:r>
          </a:p>
          <a:p>
            <a:pPr marL="342900" indent="-342900">
              <a:buFont typeface="Wingdings" pitchFamily="2" charset="2"/>
              <a:buChar char="q"/>
            </a:pPr>
            <a:endParaRPr lang="es-ES" sz="2400" dirty="0" smtClean="0"/>
          </a:p>
          <a:p>
            <a:pPr marL="342900" indent="-342900">
              <a:buFont typeface="Wingdings" pitchFamily="2" charset="2"/>
              <a:buChar char="q"/>
            </a:pPr>
            <a:r>
              <a:rPr lang="es-ES" sz="2400" dirty="0" smtClean="0"/>
              <a:t>Para </a:t>
            </a:r>
            <a:r>
              <a:rPr lang="es-ES" sz="2400" dirty="0"/>
              <a:t>cada persona concernida por esta sección, el cuestionario ha considerado 4 ocupaciones o trabajos, si la persona ha tenido menos de esos cuatro trabajos u ocupaciones, </a:t>
            </a:r>
            <a:r>
              <a:rPr lang="es-ES" sz="2400" dirty="0" smtClean="0"/>
              <a:t>raye </a:t>
            </a:r>
            <a:r>
              <a:rPr lang="es-ES" sz="2400" dirty="0"/>
              <a:t>los que no ocupe. </a:t>
            </a:r>
            <a:endParaRPr lang="es-ES" sz="2400" dirty="0" smtClean="0"/>
          </a:p>
          <a:p>
            <a:pPr marL="342900" indent="-342900">
              <a:buFont typeface="Wingdings" pitchFamily="2" charset="2"/>
              <a:buChar char="q"/>
            </a:pPr>
            <a:endParaRPr lang="es-ES" sz="2400" dirty="0"/>
          </a:p>
          <a:p>
            <a:pPr marL="342900" indent="-342900">
              <a:buFont typeface="Wingdings" pitchFamily="2" charset="2"/>
              <a:buChar char="q"/>
            </a:pPr>
            <a:r>
              <a:rPr lang="es-ES" sz="2400" dirty="0" smtClean="0"/>
              <a:t>Si </a:t>
            </a:r>
            <a:r>
              <a:rPr lang="es-ES" sz="2400" dirty="0"/>
              <a:t>la persona ha tenido más de los cuatro trabajos que admite el cuestionario, registre los cuatro más importantes según el criterio del entrevistado.</a:t>
            </a:r>
          </a:p>
          <a:p>
            <a:endParaRPr lang="es-ES" sz="2400" dirty="0" smtClean="0"/>
          </a:p>
        </p:txBody>
      </p:sp>
      <p:sp>
        <p:nvSpPr>
          <p:cNvPr id="10" name="Footer Placeholder 9"/>
          <p:cNvSpPr>
            <a:spLocks noGrp="1"/>
          </p:cNvSpPr>
          <p:nvPr>
            <p:ph type="ftr" sz="quarter" idx="11"/>
          </p:nvPr>
        </p:nvSpPr>
        <p:spPr/>
        <p:txBody>
          <a:bodyPr/>
          <a:lstStyle/>
          <a:p>
            <a:r>
              <a:rPr lang="es-ES" smtClean="0"/>
              <a:t>Encuesta de hogares - Sección 2</a:t>
            </a:r>
            <a:endParaRPr lang="en-US"/>
          </a:p>
        </p:txBody>
      </p:sp>
      <p:sp>
        <p:nvSpPr>
          <p:cNvPr id="11" name="Slide Number Placeholder 10"/>
          <p:cNvSpPr>
            <a:spLocks noGrp="1"/>
          </p:cNvSpPr>
          <p:nvPr>
            <p:ph type="sldNum" sz="quarter" idx="12"/>
          </p:nvPr>
        </p:nvSpPr>
        <p:spPr/>
        <p:txBody>
          <a:bodyPr/>
          <a:lstStyle/>
          <a:p>
            <a:fld id="{975B63E6-41F7-4EE6-94FF-322BBDE8FA13}" type="slidenum">
              <a:rPr lang="en-US" smtClean="0"/>
              <a:t>9</a:t>
            </a:fld>
            <a:endParaRPr lang="en-US"/>
          </a:p>
        </p:txBody>
      </p:sp>
      <p:sp>
        <p:nvSpPr>
          <p:cNvPr id="6" name="TextBox 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s-ES" dirty="0" smtClean="0"/>
              <a:t>SECCIÓN </a:t>
            </a:r>
            <a:r>
              <a:rPr lang="es-ES" dirty="0"/>
              <a:t>2: LISTA DE EMPLEOS DURANTE LOS ÚLTIMOS 12 MESES</a:t>
            </a:r>
            <a:endParaRPr lang="en-US" dirty="0"/>
          </a:p>
        </p:txBody>
      </p:sp>
    </p:spTree>
    <p:extLst>
      <p:ext uri="{BB962C8B-B14F-4D97-AF65-F5344CB8AC3E}">
        <p14:creationId xmlns:p14="http://schemas.microsoft.com/office/powerpoint/2010/main" val="3154350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ez-Disclosure Corporate" ma:contentTypeID="0x01010066B06E59AB175241BBFB297522263BEB002B11A066E4C7C745BA3B55825AECA582" ma:contentTypeVersion="17" ma:contentTypeDescription="A content type to manage public (corporate) IDB documents" ma:contentTypeScope="" ma:versionID="5b0c39f7eaa9c3ada88b1cb57222d224">
  <xsd:schema xmlns:xsd="http://www.w3.org/2001/XMLSchema" xmlns:xs="http://www.w3.org/2001/XMLSchema" xmlns:p="http://schemas.microsoft.com/office/2006/metadata/properties" xmlns:ns2="cdc7663a-08f0-4737-9e8c-148ce897a09c" targetNamespace="http://schemas.microsoft.com/office/2006/metadata/properties" ma:root="true" ma:fieldsID="fc9f0ab1656137bca279a2d1e6281749" ns2:_="">
    <xsd:import namespace="cdc7663a-08f0-4737-9e8c-148ce897a09c"/>
    <xsd:element name="properties">
      <xsd:complexType>
        <xsd:sequence>
          <xsd:element name="documentManagement">
            <xsd:complexType>
              <xsd:all>
                <xsd:element ref="ns2:_dlc_DocId" minOccurs="0"/>
                <xsd:element ref="ns2:_dlc_DocIdUrl" minOccurs="0"/>
                <xsd:element ref="ns2:_dlc_DocIdPersistId" minOccurs="0"/>
                <xsd:element ref="ns2:cf0f1ca6d90e4583ad80995bcde0e58a" minOccurs="0"/>
                <xsd:element ref="ns2:TaxCatchAll" minOccurs="0"/>
                <xsd:element ref="ns2:TaxCatchAllLabel" minOccurs="0"/>
                <xsd:element ref="ns2:Access_x0020_to_x0020_Information_x00a0_Policy"/>
                <xsd:element ref="ns2:j65ec2e3a7e44c39a1acebfd2a19200a" minOccurs="0"/>
                <xsd:element ref="ns2:Webtopic" minOccurs="0"/>
                <xsd:element ref="ns2:Disclosure_x0020_Activity"/>
                <xsd:element ref="ns2:Document_x0020_Language_x0020_IDB"/>
                <xsd:element ref="ns2:Division_x0020_or_x0020_Unit" minOccurs="0"/>
                <xsd:element ref="ns2:Document_x0020_Author" minOccurs="0"/>
                <xsd:element ref="ns2:Other_x0020_Author" minOccurs="0"/>
                <xsd:element ref="ns2:ic46d7e087fd4a108fb86518ca413cc6" minOccurs="0"/>
                <xsd:element ref="ns2:Identifier" minOccurs="0"/>
                <xsd:element ref="ns2:IDBDocs_x0020_Number" minOccurs="0"/>
                <xsd:element ref="ns2:Migration_x0020_Info" minOccurs="0"/>
                <xsd:element ref="ns2:Abstract" minOccurs="0"/>
                <xsd:element ref="ns2:Editor1" minOccurs="0"/>
                <xsd:element ref="ns2:Issue_x0020_Date" minOccurs="0"/>
                <xsd:element ref="ns2:Publishing_x0020_House" minOccurs="0"/>
                <xsd:element ref="ns2:KP_x0020_Topics" minOccurs="0"/>
                <xsd:element ref="ns2:Region" minOccurs="0"/>
                <xsd:element ref="ns2:Publication_x0020_Type" minOccurs="0"/>
                <xsd:element ref="ns2:SISCOR_x0020_Number" minOccurs="0"/>
                <xsd:element ref="ns2:Fiscal_x0020_Year_x0020_IDB" minOccurs="0"/>
                <xsd:element ref="ns2:Disclosed" minOccurs="0"/>
                <xsd:element ref="ns2:Related_x0020_SisCor_x0020_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7663a-08f0-4737-9e8c-148ce897a09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cf0f1ca6d90e4583ad80995bcde0e58a" ma:index="11" ma:taxonomy="true" ma:internalName="cf0f1ca6d90e4583ad80995bcde0e58a" ma:taxonomyFieldName="Function_x0020_Corporate_x0020_IDB" ma:displayName="Function Corporate IDB" ma:readOnly="false" ma:default="-1;#IDBDocs|cca77002-e150-4b2d-ab1f-1d7a7cdcae16" ma:fieldId="{cf0f1ca6-d90e-4583-ad80-995bcde0e58a}" ma:sspId="ae61f9b1-e23d-4f49-b3d7-56b991556c4b" ma:termSetId="87c2acd2-4473-4e75-9749-843c35148602"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46339a2c-a759-43f5-a320-9e18a41b2355}" ma:internalName="TaxCatchAll" ma:showField="CatchAllData"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46339a2c-a759-43f5-a320-9e18a41b2355}" ma:internalName="TaxCatchAllLabel" ma:readOnly="true" ma:showField="CatchAllDataLabel"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Access_x0020_to_x0020_Information_x00a0_Policy" ma:index="15" ma:displayName="Access to Information Policy" ma:default="Confidential" ma:format="Dropdown" ma:internalName="Access_x0020_to_x0020_Information_x00A0_Policy">
      <xsd:simpleType>
        <xsd:restriction base="dms:Choice">
          <xsd:enumeration value="Confidential"/>
          <xsd:enumeration value="Disclosed Over Time - 5 years"/>
          <xsd:enumeration value="Disclosed Over Time - 10 years"/>
          <xsd:enumeration value="Disclosed Over Time - 20 years"/>
          <xsd:enumeration value="Public"/>
          <xsd:enumeration value="Public - Simultaneous Disclosure"/>
        </xsd:restriction>
      </xsd:simpleType>
    </xsd:element>
    <xsd:element name="j65ec2e3a7e44c39a1acebfd2a19200a" ma:index="16" ma:taxonomy="true" ma:internalName="j65ec2e3a7e44c39a1acebfd2a19200a" ma:taxonomyFieldName="Series_x0020_Corporate_x0020_IDB" ma:displayName="Series Corporate IDB" ma:readOnly="false" ma:default="-1;#Unclassified|a6dff32e-d477-44cd-a56b-85efe9e0a56c" ma:fieldId="{365ec2e3-a7e4-4c39-a1ac-ebfd2a19200a}" ma:sspId="ae61f9b1-e23d-4f49-b3d7-56b991556c4b" ma:termSetId="309dd783-e737-4304-818f-f24bd2ff36bb" ma:anchorId="00000000-0000-0000-0000-000000000000" ma:open="false" ma:isKeyword="false">
      <xsd:complexType>
        <xsd:sequence>
          <xsd:element ref="pc:Terms" minOccurs="0" maxOccurs="1"/>
        </xsd:sequence>
      </xsd:complexType>
    </xsd:element>
    <xsd:element name="Webtopic" ma:index="18" nillable="true" ma:displayName="Webtopic" ma:internalName="Webtopic">
      <xsd:simpleType>
        <xsd:restriction base="dms:Text">
          <xsd:maxLength value="255"/>
        </xsd:restriction>
      </xsd:simpleType>
    </xsd:element>
    <xsd:element name="Disclosure_x0020_Activity" ma:index="19" ma:displayName="Disclosure Activity" ma:internalName="Disclosure_x0020_Activity" ma:readOnly="false">
      <xsd:simpleType>
        <xsd:restriction base="dms:Text">
          <xsd:maxLength value="255"/>
        </xsd:restriction>
      </xsd:simpleType>
    </xsd:element>
    <xsd:element name="Document_x0020_Language_x0020_IDB" ma:index="20" ma:displayName="Document Language IDB" ma:format="Dropdown" ma:internalName="Document_x0020_Language_x0020_IDB" ma:readOnly="false">
      <xsd:simpleType>
        <xsd:restriction base="dms:Choice">
          <xsd:enumeration value="English"/>
          <xsd:enumeration value="French"/>
          <xsd:enumeration value="Italian"/>
          <xsd:enumeration value="Japanese"/>
          <xsd:enumeration value="Korean"/>
          <xsd:enumeration value="Other"/>
          <xsd:enumeration value="Portuguese"/>
          <xsd:enumeration value="Spanish"/>
        </xsd:restriction>
      </xsd:simpleType>
    </xsd:element>
    <xsd:element name="Division_x0020_or_x0020_Unit" ma:index="21" nillable="true" ma:displayName="Division or Unit" ma:internalName="Division_x0020_or_x0020_Unit">
      <xsd:simpleType>
        <xsd:restriction base="dms:Text">
          <xsd:maxLength value="255"/>
        </xsd:restriction>
      </xsd:simpleType>
    </xsd:element>
    <xsd:element name="Document_x0020_Author" ma:index="22" nillable="true" ma:displayName="Document Author" ma:internalName="Document_x0020_Author">
      <xsd:simpleType>
        <xsd:restriction base="dms:Text">
          <xsd:maxLength value="255"/>
        </xsd:restriction>
      </xsd:simpleType>
    </xsd:element>
    <xsd:element name="Other_x0020_Author" ma:index="23" nillable="true" ma:displayName="Other Author" ma:internalName="Other_x0020_Author">
      <xsd:simpleType>
        <xsd:restriction base="dms:Text">
          <xsd:maxLength value="255"/>
        </xsd:restriction>
      </xsd:simpleType>
    </xsd:element>
    <xsd:element name="ic46d7e087fd4a108fb86518ca413cc6" ma:index="24" nillable="true" ma:taxonomy="true" ma:internalName="ic46d7e087fd4a108fb86518ca413cc6" ma:taxonomyFieldName="Country" ma:displayName="Country" ma:default="" ma:fieldId="{2c46d7e0-87fd-4a10-8fb8-6518ca413cc6}" ma:taxonomyMulti="true" ma:sspId="ae61f9b1-e23d-4f49-b3d7-56b991556c4b" ma:termSetId="e1cf2cf4-6e0f-476b-b38c-a4927f870e86" ma:anchorId="00000000-0000-0000-0000-000000000000" ma:open="false" ma:isKeyword="false">
      <xsd:complexType>
        <xsd:sequence>
          <xsd:element ref="pc:Terms" minOccurs="0" maxOccurs="1"/>
        </xsd:sequence>
      </xsd:complexType>
    </xsd:element>
    <xsd:element name="Identifier" ma:index="26" nillable="true" ma:displayName="Identifier" ma:internalName="Identifier">
      <xsd:simpleType>
        <xsd:restriction base="dms:Text">
          <xsd:maxLength value="255"/>
        </xsd:restriction>
      </xsd:simpleType>
    </xsd:element>
    <xsd:element name="IDBDocs_x0020_Number" ma:index="27" nillable="true" ma:displayName="IDBDocs Number" ma:internalName="IDBDocs_x0020_Number" ma:readOnly="false">
      <xsd:simpleType>
        <xsd:restriction base="dms:Text">
          <xsd:maxLength value="255"/>
        </xsd:restriction>
      </xsd:simpleType>
    </xsd:element>
    <xsd:element name="Migration_x0020_Info" ma:index="28" nillable="true" ma:displayName="Migration Info" ma:internalName="Migration_x0020_Info" ma:readOnly="false">
      <xsd:simpleType>
        <xsd:restriction base="dms:Note"/>
      </xsd:simpleType>
    </xsd:element>
    <xsd:element name="Abstract" ma:index="29" nillable="true" ma:displayName="Abstract" ma:internalName="Abstract">
      <xsd:simpleType>
        <xsd:restriction base="dms:Note"/>
      </xsd:simpleType>
    </xsd:element>
    <xsd:element name="Editor1" ma:index="30" nillable="true" ma:displayName="Editor" ma:internalName="Editor1">
      <xsd:simpleType>
        <xsd:restriction base="dms:Text">
          <xsd:maxLength value="255"/>
        </xsd:restriction>
      </xsd:simpleType>
    </xsd:element>
    <xsd:element name="Issue_x0020_Date" ma:index="31" nillable="true" ma:displayName="Issue Date" ma:format="DateOnly" ma:internalName="Issue_x0020_Date">
      <xsd:simpleType>
        <xsd:restriction base="dms:DateTime"/>
      </xsd:simpleType>
    </xsd:element>
    <xsd:element name="Publishing_x0020_House" ma:index="32" nillable="true" ma:displayName="Publishing House" ma:internalName="Publishing_x0020_House">
      <xsd:simpleType>
        <xsd:restriction base="dms:Text">
          <xsd:maxLength value="255"/>
        </xsd:restriction>
      </xsd:simpleType>
    </xsd:element>
    <xsd:element name="KP_x0020_Topics" ma:index="33" nillable="true" ma:displayName="KP Topics" ma:internalName="KP_x0020_Topics">
      <xsd:simpleType>
        <xsd:restriction base="dms:Text">
          <xsd:maxLength value="255"/>
        </xsd:restriction>
      </xsd:simpleType>
    </xsd:element>
    <xsd:element name="Region" ma:index="34" nillable="true" ma:displayName="Region" ma:internalName="Region">
      <xsd:simpleType>
        <xsd:restriction base="dms:Text">
          <xsd:maxLength value="255"/>
        </xsd:restriction>
      </xsd:simpleType>
    </xsd:element>
    <xsd:element name="Publication_x0020_Type" ma:index="35" nillable="true" ma:displayName="Publication Type" ma:internalName="Publication_x0020_Type">
      <xsd:simpleType>
        <xsd:restriction base="dms:Text">
          <xsd:maxLength value="255"/>
        </xsd:restriction>
      </xsd:simpleType>
    </xsd:element>
    <xsd:element name="SISCOR_x0020_Number" ma:index="36" nillable="true" ma:displayName="SISCOR Number" ma:internalName="SISCOR_x0020_Number" ma:readOnly="false">
      <xsd:simpleType>
        <xsd:restriction base="dms:Text">
          <xsd:maxLength value="255"/>
        </xsd:restriction>
      </xsd:simpleType>
    </xsd:element>
    <xsd:element name="Fiscal_x0020_Year_x0020_IDB" ma:index="37" nillable="true" ma:displayName="Fiscal Year IDB" ma:internalName="Fiscal_x0020_Year_x0020_IDB" ma:readOnly="false">
      <xsd:simpleType>
        <xsd:restriction base="dms:Text">
          <xsd:maxLength value="255"/>
        </xsd:restriction>
      </xsd:simpleType>
    </xsd:element>
    <xsd:element name="Disclosed" ma:index="38" nillable="true" ma:displayName="Disclosed" ma:default="0" ma:internalName="Disclosed">
      <xsd:simpleType>
        <xsd:restriction base="dms:Boolean"/>
      </xsd:simpleType>
    </xsd:element>
    <xsd:element name="Related_x0020_SisCor_x0020_Number" ma:index="39" nillable="true" ma:displayName="Related SisCor Number" ma:internalName="Related_x0020_SisCor_x0020_Numb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DBDocs_x0020_Number xmlns="cdc7663a-08f0-4737-9e8c-148ce897a09c">39002383</IDBDocs_x0020_Number>
    <TaxCatchAll xmlns="cdc7663a-08f0-4737-9e8c-148ce897a09c">
      <Value>35</Value>
      <Value>34</Value>
    </TaxCatchAll>
    <SISCOR_x0020_Number xmlns="cdc7663a-08f0-4737-9e8c-148ce897a09c" xsi:nil="true"/>
    <Division_x0020_or_x0020_Unit xmlns="cdc7663a-08f0-4737-9e8c-148ce897a09c">SPD/SDV</Division_x0020_or_x0020_Unit>
    <Document_x0020_Author xmlns="cdc7663a-08f0-4737-9e8c-148ce897a09c">Martinez, Sebastian Wilde</Document_x0020_Author>
    <Fiscal_x0020_Year_x0020_IDB xmlns="cdc7663a-08f0-4737-9e8c-148ce897a09c">2014</Fiscal_x0020_Year_x0020_IDB>
    <Other_x0020_Author xmlns="cdc7663a-08f0-4737-9e8c-148ce897a09c" xsi:nil="true"/>
    <Migration_x0020_Info xmlns="cdc7663a-08f0-4737-9e8c-148ce897a09c">&lt;Data&gt;&lt;APPLICATION&gt;MS POWERPOINT&lt;/APPLICATION&gt;&lt;STAGE_CODE&gt;EVAL&lt;/STAGE_CODE&gt;&lt;USER_STAGE&gt;Evaluation&lt;/USER_STAGE&gt;&lt;PD_OBJ_TYPE&gt;0&lt;/PD_OBJ_TYPE&gt;&lt;MAKERECORD&gt;N&lt;/MAKERECORD&gt;&lt;/Data&gt;</Migration_x0020_Info>
    <Document_x0020_Language_x0020_IDB xmlns="cdc7663a-08f0-4737-9e8c-148ce897a09c">Spanish</Document_x0020_Language_x0020_IDB>
    <Identifier xmlns="cdc7663a-08f0-4737-9e8c-148ce897a09c" xsi:nil="true"/>
    <Access_x0020_to_x0020_Information_x00a0_Policy xmlns="cdc7663a-08f0-4737-9e8c-148ce897a09c">Public</Access_x0020_to_x0020_Information_x00a0_Policy>
    <ic46d7e087fd4a108fb86518ca413cc6 xmlns="cdc7663a-08f0-4737-9e8c-148ce897a09c">
      <Terms xmlns="http://schemas.microsoft.com/office/infopath/2007/PartnerControls"/>
    </ic46d7e087fd4a108fb86518ca413cc6>
    <j65ec2e3a7e44c39a1acebfd2a19200a xmlns="cdc7663a-08f0-4737-9e8c-148ce897a09c">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a6dff32e-d477-44cd-a56b-85efe9e0a56c</TermId>
        </TermInfo>
      </Terms>
    </j65ec2e3a7e44c39a1acebfd2a19200a>
    <Related_x0020_SisCor_x0020_Number xmlns="cdc7663a-08f0-4737-9e8c-148ce897a09c" xsi:nil="true"/>
    <cf0f1ca6d90e4583ad80995bcde0e58a xmlns="cdc7663a-08f0-4737-9e8c-148ce897a09c">
      <Terms xmlns="http://schemas.microsoft.com/office/infopath/2007/PartnerControls">
        <TermInfo xmlns="http://schemas.microsoft.com/office/infopath/2007/PartnerControls">
          <TermName xmlns="http://schemas.microsoft.com/office/infopath/2007/PartnerControls">IDBDocs</TermName>
          <TermId xmlns="http://schemas.microsoft.com/office/infopath/2007/PartnerControls">cca77002-e150-4b2d-ab1f-1d7a7cdcae16</TermId>
        </TermInfo>
      </Terms>
    </cf0f1ca6d90e4583ad80995bcde0e58a>
    <Abstract xmlns="cdc7663a-08f0-4737-9e8c-148ce897a09c" xsi:nil="true"/>
    <Editor1 xmlns="cdc7663a-08f0-4737-9e8c-148ce897a09c" xsi:nil="true"/>
    <Disclosure_x0020_Activity xmlns="cdc7663a-08f0-4737-9e8c-148ce897a09c">Evaluation</Disclosure_x0020_Activity>
    <Region xmlns="cdc7663a-08f0-4737-9e8c-148ce897a09c" xsi:nil="true"/>
    <Disclosed xmlns="cdc7663a-08f0-4737-9e8c-148ce897a09c">true</Disclosed>
    <_dlc_DocId xmlns="cdc7663a-08f0-4737-9e8c-148ce897a09c">EZSHARE-220527872-3040</_dlc_DocId>
    <Publication_x0020_Type xmlns="cdc7663a-08f0-4737-9e8c-148ce897a09c" xsi:nil="true"/>
    <Issue_x0020_Date xmlns="cdc7663a-08f0-4737-9e8c-148ce897a09c" xsi:nil="true"/>
    <KP_x0020_Topics xmlns="cdc7663a-08f0-4737-9e8c-148ce897a09c" xsi:nil="true"/>
    <Webtopic xmlns="cdc7663a-08f0-4737-9e8c-148ce897a09c">Generic</Webtopic>
    <Publishing_x0020_House xmlns="cdc7663a-08f0-4737-9e8c-148ce897a09c" xsi:nil="true"/>
    <_dlc_DocIdUrl xmlns="cdc7663a-08f0-4737-9e8c-148ce897a09c">
      <Url>https://idbg.sharepoint.com/teams/ez-SPD/_layouts/15/DocIdRedir.aspx?ID=EZSHARE-220527872-3040</Url>
      <Description>EZSHARE-220527872-3040</Description>
    </_dlc_DocIdUrl>
  </documentManagement>
</p:properties>
</file>

<file path=customXml/item5.xml><?xml version="1.0" encoding="utf-8"?>
<?mso-contentType ?>
<FormUrls xmlns="http://schemas.microsoft.com/sharepoint/v3/contenttype/forms/url">
  <Display>_catalogs/masterpage/ECMForms/DisclosureCorporateCT/View.aspx</Display>
  <Edit>_catalogs/masterpage/ECMForms/DisclosureCorporateCT/Edit.aspx</Edit>
</FormUrls>
</file>

<file path=customXml/item6.xml><?xml version="1.0" encoding="utf-8"?>
<?mso-contentType ?>
<SharedContentType xmlns="Microsoft.SharePoint.Taxonomy.ContentTypeSync" SourceId="ae61f9b1-e23d-4f49-b3d7-56b991556c4b" ContentTypeId="0x01010066B06E59AB175241BBFB297522263BEB" PreviousValue="false"/>
</file>

<file path=customXml/itemProps1.xml><?xml version="1.0" encoding="utf-8"?>
<ds:datastoreItem xmlns:ds="http://schemas.openxmlformats.org/officeDocument/2006/customXml" ds:itemID="{DDDDC50F-EADD-462F-8A1C-0B82DF95CEDD}"/>
</file>

<file path=customXml/itemProps2.xml><?xml version="1.0" encoding="utf-8"?>
<ds:datastoreItem xmlns:ds="http://schemas.openxmlformats.org/officeDocument/2006/customXml" ds:itemID="{F59BF358-7487-489A-BCB4-27FDAF78F5A1}"/>
</file>

<file path=customXml/itemProps3.xml><?xml version="1.0" encoding="utf-8"?>
<ds:datastoreItem xmlns:ds="http://schemas.openxmlformats.org/officeDocument/2006/customXml" ds:itemID="{531D945C-292D-4FBE-BB35-F9A8F286C7AA}"/>
</file>

<file path=customXml/itemProps4.xml><?xml version="1.0" encoding="utf-8"?>
<ds:datastoreItem xmlns:ds="http://schemas.openxmlformats.org/officeDocument/2006/customXml" ds:itemID="{C4FFB926-58C1-4FBE-B419-E642E648309E}"/>
</file>

<file path=customXml/itemProps5.xml><?xml version="1.0" encoding="utf-8"?>
<ds:datastoreItem xmlns:ds="http://schemas.openxmlformats.org/officeDocument/2006/customXml" ds:itemID="{2F5434D8-7465-475E-8E72-49D131194788}"/>
</file>

<file path=customXml/itemProps6.xml><?xml version="1.0" encoding="utf-8"?>
<ds:datastoreItem xmlns:ds="http://schemas.openxmlformats.org/officeDocument/2006/customXml" ds:itemID="{38623D14-CF4B-43A9-AA5A-C9C9EC58AF63}"/>
</file>

<file path=docProps/app.xml><?xml version="1.0" encoding="utf-8"?>
<Properties xmlns="http://schemas.openxmlformats.org/officeDocument/2006/extended-properties" xmlns:vt="http://schemas.openxmlformats.org/officeDocument/2006/docPropsVTypes">
  <TotalTime>380</TotalTime>
  <Words>1135</Words>
  <Application>Microsoft Office PowerPoint</Application>
  <PresentationFormat>On-screen Show (4:3)</PresentationFormat>
  <Paragraphs>146</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PeI_hogar_capacit_s02_Esp</dc:title>
  <dc:creator>Beatriz Godoy</dc:creator>
  <cp:lastModifiedBy>IADB</cp:lastModifiedBy>
  <cp:revision>97</cp:revision>
  <dcterms:created xsi:type="dcterms:W3CDTF">2012-08-07T19:26:31Z</dcterms:created>
  <dcterms:modified xsi:type="dcterms:W3CDTF">2015-04-07T01:27:30Z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0x01010066B06E59AB175241BBFB297522263BEB002B11A066E4C7C745BA3B55825AECA582</vt:lpwstr>
  </property>
  <property fmtid="{D5CDD505-2E9C-101B-9397-08002B2CF9AE}" pid="3" name="TaxKeyword">
    <vt:lpwstr/>
  </property>
  <property fmtid="{D5CDD505-2E9C-101B-9397-08002B2CF9AE}" pid="4" name="Series Corporate IDB">
    <vt:lpwstr>35;#Unclassified|a6dff32e-d477-44cd-a56b-85efe9e0a56c</vt:lpwstr>
  </property>
  <property fmtid="{D5CDD505-2E9C-101B-9397-08002B2CF9AE}" pid="5" name="Function Corporate IDB">
    <vt:lpwstr>34;#IDBDocs|cca77002-e150-4b2d-ab1f-1d7a7cdcae16</vt:lpwstr>
  </property>
  <property fmtid="{D5CDD505-2E9C-101B-9397-08002B2CF9AE}" pid="6" name="TaxKeywordTaxHTField">
    <vt:lpwstr/>
  </property>
  <property fmtid="{D5CDD505-2E9C-101B-9397-08002B2CF9AE}" pid="7" name="Country">
    <vt:lpwstr/>
  </property>
  <property fmtid="{D5CDD505-2E9C-101B-9397-08002B2CF9AE}" pid="10" name="Order">
    <vt:r8>304000</vt:r8>
  </property>
  <property fmtid="{D5CDD505-2E9C-101B-9397-08002B2CF9AE}" pid="11" name="URL">
    <vt:lpwstr/>
  </property>
  <property fmtid="{D5CDD505-2E9C-101B-9397-08002B2CF9AE}" pid="12" name="ATI Undisclose Document Workflow">
    <vt:lpwstr/>
  </property>
  <property fmtid="{D5CDD505-2E9C-101B-9397-08002B2CF9AE}" pid="13" name="Record Number">
    <vt:lpwstr/>
  </property>
  <property fmtid="{D5CDD505-2E9C-101B-9397-08002B2CF9AE}" pid="14" name="ATI Disclose Document Workflow v5">
    <vt:lpwstr/>
  </property>
  <property fmtid="{D5CDD505-2E9C-101B-9397-08002B2CF9AE}" pid="15" name="ATI Disclose Document Workflow v6">
    <vt:lpwstr/>
  </property>
  <property fmtid="{D5CDD505-2E9C-101B-9397-08002B2CF9AE}" pid="16" name="_dlc_DocIdItemGuid">
    <vt:lpwstr>a63527d7-3e20-4085-bc1c-5046a7a73b8d</vt:lpwstr>
  </property>
</Properties>
</file>