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53.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54.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Override PartName="/customXml/itemProps6.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8"/>
  </p:notesMasterIdLst>
  <p:handoutMasterIdLst>
    <p:handoutMasterId r:id="rId89"/>
  </p:handoutMasterIdLst>
  <p:sldIdLst>
    <p:sldId id="272" r:id="rId2"/>
    <p:sldId id="261" r:id="rId3"/>
    <p:sldId id="277" r:id="rId4"/>
    <p:sldId id="278" r:id="rId5"/>
    <p:sldId id="304" r:id="rId6"/>
    <p:sldId id="329" r:id="rId7"/>
    <p:sldId id="306" r:id="rId8"/>
    <p:sldId id="307" r:id="rId9"/>
    <p:sldId id="308" r:id="rId10"/>
    <p:sldId id="368" r:id="rId11"/>
    <p:sldId id="369" r:id="rId12"/>
    <p:sldId id="309" r:id="rId13"/>
    <p:sldId id="357" r:id="rId14"/>
    <p:sldId id="310" r:id="rId15"/>
    <p:sldId id="359" r:id="rId16"/>
    <p:sldId id="311" r:id="rId17"/>
    <p:sldId id="360" r:id="rId18"/>
    <p:sldId id="312" r:id="rId19"/>
    <p:sldId id="330" r:id="rId20"/>
    <p:sldId id="331" r:id="rId21"/>
    <p:sldId id="361" r:id="rId22"/>
    <p:sldId id="313" r:id="rId23"/>
    <p:sldId id="332" r:id="rId24"/>
    <p:sldId id="362" r:id="rId25"/>
    <p:sldId id="333" r:id="rId26"/>
    <p:sldId id="314" r:id="rId27"/>
    <p:sldId id="334" r:id="rId28"/>
    <p:sldId id="363" r:id="rId29"/>
    <p:sldId id="315" r:id="rId30"/>
    <p:sldId id="335" r:id="rId31"/>
    <p:sldId id="336" r:id="rId32"/>
    <p:sldId id="364" r:id="rId33"/>
    <p:sldId id="316" r:id="rId34"/>
    <p:sldId id="337" r:id="rId35"/>
    <p:sldId id="317" r:id="rId36"/>
    <p:sldId id="338" r:id="rId37"/>
    <p:sldId id="318" r:id="rId38"/>
    <p:sldId id="339" r:id="rId39"/>
    <p:sldId id="319" r:id="rId40"/>
    <p:sldId id="340" r:id="rId41"/>
    <p:sldId id="341" r:id="rId42"/>
    <p:sldId id="320" r:id="rId43"/>
    <p:sldId id="321" r:id="rId44"/>
    <p:sldId id="322" r:id="rId45"/>
    <p:sldId id="342" r:id="rId46"/>
    <p:sldId id="323" r:id="rId47"/>
    <p:sldId id="348" r:id="rId48"/>
    <p:sldId id="349" r:id="rId49"/>
    <p:sldId id="367" r:id="rId50"/>
    <p:sldId id="350" r:id="rId51"/>
    <p:sldId id="351" r:id="rId52"/>
    <p:sldId id="352" r:id="rId53"/>
    <p:sldId id="353" r:id="rId54"/>
    <p:sldId id="354" r:id="rId55"/>
    <p:sldId id="355" r:id="rId56"/>
    <p:sldId id="356" r:id="rId57"/>
    <p:sldId id="403" r:id="rId58"/>
    <p:sldId id="370" r:id="rId59"/>
    <p:sldId id="391" r:id="rId60"/>
    <p:sldId id="392" r:id="rId61"/>
    <p:sldId id="393" r:id="rId62"/>
    <p:sldId id="373" r:id="rId63"/>
    <p:sldId id="394" r:id="rId64"/>
    <p:sldId id="375" r:id="rId65"/>
    <p:sldId id="395" r:id="rId66"/>
    <p:sldId id="396" r:id="rId67"/>
    <p:sldId id="377" r:id="rId68"/>
    <p:sldId id="397" r:id="rId69"/>
    <p:sldId id="398" r:id="rId70"/>
    <p:sldId id="399" r:id="rId71"/>
    <p:sldId id="400" r:id="rId72"/>
    <p:sldId id="401" r:id="rId73"/>
    <p:sldId id="402" r:id="rId74"/>
    <p:sldId id="383" r:id="rId75"/>
    <p:sldId id="404" r:id="rId76"/>
    <p:sldId id="405" r:id="rId77"/>
    <p:sldId id="406" r:id="rId78"/>
    <p:sldId id="407" r:id="rId79"/>
    <p:sldId id="408" r:id="rId80"/>
    <p:sldId id="409" r:id="rId81"/>
    <p:sldId id="410" r:id="rId82"/>
    <p:sldId id="411" r:id="rId83"/>
    <p:sldId id="412" r:id="rId84"/>
    <p:sldId id="413" r:id="rId85"/>
    <p:sldId id="414" r:id="rId86"/>
    <p:sldId id="415" r:id="rId8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4660"/>
  </p:normalViewPr>
  <p:slideViewPr>
    <p:cSldViewPr>
      <p:cViewPr>
        <p:scale>
          <a:sx n="90" d="100"/>
          <a:sy n="90" d="100"/>
        </p:scale>
        <p:origin x="-618" y="-3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38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95" Type="http://schemas.openxmlformats.org/officeDocument/2006/relationships/customXml" Target="../customXml/item2.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9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ustomXml" Target="../customXml/item1.xml"/><Relationship Id="rId99" Type="http://schemas.openxmlformats.org/officeDocument/2006/relationships/customXml" Target="../customXml/item6.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ustomXml" Target="../customXml/item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tableStyles" Target="tableStyles.xml"/><Relationship Id="rId98" Type="http://schemas.openxmlformats.org/officeDocument/2006/relationships/customXml" Target="../customXml/item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143EF6-4304-4009-8B72-6E11CED68FCB}" type="datetimeFigureOut">
              <a:rPr lang="es-ES" smtClean="0"/>
              <a:pPr/>
              <a:t>21/08/2014</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D28C5C-2784-4630-9972-D54AE18F96AA}" type="slidenum">
              <a:rPr lang="es-ES" smtClean="0"/>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668E60-344E-46E1-B0B2-FF9BD3ED41F6}" type="datetimeFigureOut">
              <a:rPr lang="es-ES" smtClean="0"/>
              <a:pPr/>
              <a:t>21/08/2014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2A6E83-090D-40D0-A24F-C90B0FCE6E71}"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00CEE4E-8446-4FF8-A8DA-E6BA30E9DA36}" type="slidenum">
              <a:rPr lang="es-ES" smtClean="0"/>
              <a:pPr/>
              <a:t>2</a:t>
            </a:fld>
            <a:endParaRPr lang="es-E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s-ES_tradnl"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C8D7675-3133-4A77-911C-9EC7DB9CF0F6}" type="datetimeFigureOut">
              <a:rPr lang="es-ES" smtClean="0"/>
              <a:pPr/>
              <a:t>21/08/2014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A4933B5-DD33-4D3C-BD19-8FB64A494620}" type="slidenum">
              <a:rPr lang="es-ES" smtClean="0"/>
              <a:pPr/>
              <a:t>‹Nº›</a:t>
            </a:fld>
            <a:endParaRPr lang="es-ES"/>
          </a:p>
        </p:txBody>
      </p:sp>
      <p:pic>
        <p:nvPicPr>
          <p:cNvPr id="7" name="Picture 2" descr="C:\Users\scañete\Desktop\logo mopc ministerio blanco.png"/>
          <p:cNvPicPr>
            <a:picLocks noChangeAspect="1" noChangeArrowheads="1"/>
          </p:cNvPicPr>
          <p:nvPr userDrawn="1"/>
        </p:nvPicPr>
        <p:blipFill>
          <a:blip r:embed="rId2" cstate="print"/>
          <a:srcRect/>
          <a:stretch>
            <a:fillRect/>
          </a:stretch>
        </p:blipFill>
        <p:spPr bwMode="auto">
          <a:xfrm>
            <a:off x="149225" y="142876"/>
            <a:ext cx="1731941" cy="434192"/>
          </a:xfrm>
          <a:prstGeom prst="rect">
            <a:avLst/>
          </a:prstGeom>
          <a:noFill/>
          <a:ln w="9525">
            <a:noFill/>
            <a:miter lim="800000"/>
            <a:headEnd/>
            <a:tailEnd/>
          </a:ln>
        </p:spPr>
      </p:pic>
      <p:grpSp>
        <p:nvGrpSpPr>
          <p:cNvPr id="8" name="7 Grupo"/>
          <p:cNvGrpSpPr/>
          <p:nvPr userDrawn="1"/>
        </p:nvGrpSpPr>
        <p:grpSpPr>
          <a:xfrm>
            <a:off x="0" y="0"/>
            <a:ext cx="9144000" cy="933690"/>
            <a:chOff x="0" y="0"/>
            <a:chExt cx="9906000" cy="933690"/>
          </a:xfrm>
        </p:grpSpPr>
        <p:sp>
          <p:nvSpPr>
            <p:cNvPr id="9" name="1 Título"/>
            <p:cNvSpPr txBox="1">
              <a:spLocks/>
            </p:cNvSpPr>
            <p:nvPr userDrawn="1"/>
          </p:nvSpPr>
          <p:spPr bwMode="auto">
            <a:xfrm>
              <a:off x="0" y="0"/>
              <a:ext cx="9906000" cy="933690"/>
            </a:xfrm>
            <a:prstGeom prst="flowChartDocumen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9525">
              <a:noFill/>
              <a:miter lim="800000"/>
              <a:headEnd/>
              <a:tailEnd/>
            </a:ln>
          </p:spPr>
          <p:txBody>
            <a:bodyPr vert="horz" wrap="square" lIns="91440" tIns="45720" rIns="91440" bIns="45720" numCol="1" anchor="ctr" anchorCtr="0" compatLnSpc="1">
              <a:prstTxWarp prst="textNoShape">
                <a:avLst/>
              </a:prstTxWarp>
            </a:bodyPr>
            <a:lstStyle>
              <a:lvl1pPr algn="r">
                <a:defRPr sz="2500" b="1" baseline="0">
                  <a:solidFill>
                    <a:schemeClr val="bg1"/>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s-PY" sz="2500" b="1" i="0" u="none" strike="noStrike" kern="1200" cap="none" spc="0" normalizeH="0" baseline="0" noProof="0" dirty="0">
                <a:ln>
                  <a:noFill/>
                </a:ln>
                <a:solidFill>
                  <a:schemeClr val="bg1"/>
                </a:solidFill>
                <a:effectLst/>
                <a:uLnTx/>
                <a:uFillTx/>
                <a:latin typeface="+mj-lt"/>
                <a:ea typeface="+mj-ea"/>
                <a:cs typeface="+mj-cs"/>
              </a:endParaRPr>
            </a:p>
          </p:txBody>
        </p:sp>
        <p:pic>
          <p:nvPicPr>
            <p:cNvPr id="10" name="Picture 2" descr="C:\Users\scañete\Desktop\logo mopc ministerio blanco.png"/>
            <p:cNvPicPr>
              <a:picLocks noChangeAspect="1" noChangeArrowheads="1"/>
            </p:cNvPicPr>
            <p:nvPr userDrawn="1"/>
          </p:nvPicPr>
          <p:blipFill>
            <a:blip r:embed="rId2" cstate="print"/>
            <a:srcRect/>
            <a:stretch>
              <a:fillRect/>
            </a:stretch>
          </p:blipFill>
          <p:spPr bwMode="auto">
            <a:xfrm>
              <a:off x="149225" y="147896"/>
              <a:ext cx="1731941" cy="434192"/>
            </a:xfrm>
            <a:prstGeom prst="rect">
              <a:avLst/>
            </a:prstGeom>
            <a:noFill/>
            <a:ln w="9525">
              <a:noFill/>
              <a:miter lim="800000"/>
              <a:headEnd/>
              <a:tailEnd/>
            </a:ln>
          </p:spPr>
        </p:pic>
      </p:grpSp>
      <p:pic>
        <p:nvPicPr>
          <p:cNvPr id="11" name="10 Imagen" descr="logo de gobierno.jpg"/>
          <p:cNvPicPr>
            <a:picLocks noChangeAspect="1"/>
          </p:cNvPicPr>
          <p:nvPr userDrawn="1"/>
        </p:nvPicPr>
        <p:blipFill>
          <a:blip r:embed="rId3" cstate="print"/>
          <a:stretch>
            <a:fillRect/>
          </a:stretch>
        </p:blipFill>
        <p:spPr>
          <a:xfrm>
            <a:off x="7020272" y="0"/>
            <a:ext cx="2123728" cy="73521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C8D7675-3133-4A77-911C-9EC7DB9CF0F6}" type="datetimeFigureOut">
              <a:rPr lang="es-ES" smtClean="0"/>
              <a:pPr/>
              <a:t>21/08/2014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A4933B5-DD33-4D3C-BD19-8FB64A49462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C8D7675-3133-4A77-911C-9EC7DB9CF0F6}" type="datetimeFigureOut">
              <a:rPr lang="es-ES" smtClean="0"/>
              <a:pPr/>
              <a:t>21/08/2014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A4933B5-DD33-4D3C-BD19-8FB64A494620}"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917848"/>
            <a:ext cx="8229600" cy="1143000"/>
          </a:xfrm>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457200" y="2348880"/>
            <a:ext cx="8229600" cy="3777283"/>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p:txBody>
          <a:bodyPr/>
          <a:lstStyle/>
          <a:p>
            <a:fld id="{CC8D7675-3133-4A77-911C-9EC7DB9CF0F6}" type="datetimeFigureOut">
              <a:rPr lang="es-ES" smtClean="0"/>
              <a:pPr/>
              <a:t>21/08/2014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A4933B5-DD33-4D3C-BD19-8FB64A494620}" type="slidenum">
              <a:rPr lang="es-ES" smtClean="0"/>
              <a:pPr/>
              <a:t>‹Nº›</a:t>
            </a:fld>
            <a:endParaRPr lang="es-ES"/>
          </a:p>
        </p:txBody>
      </p:sp>
      <p:pic>
        <p:nvPicPr>
          <p:cNvPr id="7" name="Picture 2" descr="C:\Users\scañete\Desktop\logo mopc ministerio blanco.png"/>
          <p:cNvPicPr>
            <a:picLocks noChangeAspect="1" noChangeArrowheads="1"/>
          </p:cNvPicPr>
          <p:nvPr userDrawn="1"/>
        </p:nvPicPr>
        <p:blipFill>
          <a:blip r:embed="rId2" cstate="print"/>
          <a:srcRect/>
          <a:stretch>
            <a:fillRect/>
          </a:stretch>
        </p:blipFill>
        <p:spPr bwMode="auto">
          <a:xfrm>
            <a:off x="149225" y="142876"/>
            <a:ext cx="1731941" cy="434192"/>
          </a:xfrm>
          <a:prstGeom prst="rect">
            <a:avLst/>
          </a:prstGeom>
          <a:noFill/>
          <a:ln w="9525">
            <a:noFill/>
            <a:miter lim="800000"/>
            <a:headEnd/>
            <a:tailEnd/>
          </a:ln>
        </p:spPr>
      </p:pic>
      <p:grpSp>
        <p:nvGrpSpPr>
          <p:cNvPr id="8" name="7 Grupo"/>
          <p:cNvGrpSpPr/>
          <p:nvPr userDrawn="1"/>
        </p:nvGrpSpPr>
        <p:grpSpPr>
          <a:xfrm>
            <a:off x="0" y="0"/>
            <a:ext cx="9144000" cy="933690"/>
            <a:chOff x="0" y="0"/>
            <a:chExt cx="9906000" cy="933690"/>
          </a:xfrm>
        </p:grpSpPr>
        <p:sp>
          <p:nvSpPr>
            <p:cNvPr id="9" name="1 Título"/>
            <p:cNvSpPr txBox="1">
              <a:spLocks/>
            </p:cNvSpPr>
            <p:nvPr userDrawn="1"/>
          </p:nvSpPr>
          <p:spPr bwMode="auto">
            <a:xfrm>
              <a:off x="0" y="0"/>
              <a:ext cx="9906000" cy="933690"/>
            </a:xfrm>
            <a:prstGeom prst="flowChartDocumen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9525">
              <a:noFill/>
              <a:miter lim="800000"/>
              <a:headEnd/>
              <a:tailEnd/>
            </a:ln>
          </p:spPr>
          <p:txBody>
            <a:bodyPr vert="horz" wrap="square" lIns="91440" tIns="45720" rIns="91440" bIns="45720" numCol="1" anchor="ctr" anchorCtr="0" compatLnSpc="1">
              <a:prstTxWarp prst="textNoShape">
                <a:avLst/>
              </a:prstTxWarp>
            </a:bodyPr>
            <a:lstStyle>
              <a:lvl1pPr algn="r">
                <a:defRPr sz="2500" b="1" baseline="0">
                  <a:solidFill>
                    <a:schemeClr val="bg1"/>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s-PY" sz="2500" b="1" i="0" u="none" strike="noStrike" kern="1200" cap="none" spc="0" normalizeH="0" baseline="0" noProof="0" dirty="0">
                <a:ln>
                  <a:noFill/>
                </a:ln>
                <a:solidFill>
                  <a:schemeClr val="bg1"/>
                </a:solidFill>
                <a:effectLst/>
                <a:uLnTx/>
                <a:uFillTx/>
                <a:latin typeface="+mj-lt"/>
                <a:ea typeface="+mj-ea"/>
                <a:cs typeface="+mj-cs"/>
              </a:endParaRPr>
            </a:p>
          </p:txBody>
        </p:sp>
        <p:pic>
          <p:nvPicPr>
            <p:cNvPr id="10" name="Picture 2" descr="C:\Users\scañete\Desktop\logo mopc ministerio blanco.png"/>
            <p:cNvPicPr>
              <a:picLocks noChangeAspect="1" noChangeArrowheads="1"/>
            </p:cNvPicPr>
            <p:nvPr userDrawn="1"/>
          </p:nvPicPr>
          <p:blipFill>
            <a:blip r:embed="rId2" cstate="print"/>
            <a:srcRect/>
            <a:stretch>
              <a:fillRect/>
            </a:stretch>
          </p:blipFill>
          <p:spPr bwMode="auto">
            <a:xfrm>
              <a:off x="149225" y="147896"/>
              <a:ext cx="1731941" cy="434192"/>
            </a:xfrm>
            <a:prstGeom prst="rect">
              <a:avLst/>
            </a:prstGeom>
            <a:noFill/>
            <a:ln w="9525">
              <a:noFill/>
              <a:miter lim="800000"/>
              <a:headEnd/>
              <a:tailEnd/>
            </a:ln>
          </p:spPr>
        </p:pic>
      </p:grpSp>
      <p:pic>
        <p:nvPicPr>
          <p:cNvPr id="11" name="10 Imagen" descr="logo de gobierno.jpg"/>
          <p:cNvPicPr>
            <a:picLocks noChangeAspect="1"/>
          </p:cNvPicPr>
          <p:nvPr userDrawn="1"/>
        </p:nvPicPr>
        <p:blipFill>
          <a:blip r:embed="rId3" cstate="print"/>
          <a:stretch>
            <a:fillRect/>
          </a:stretch>
        </p:blipFill>
        <p:spPr>
          <a:xfrm>
            <a:off x="7020272" y="0"/>
            <a:ext cx="2123728" cy="73521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C8D7675-3133-4A77-911C-9EC7DB9CF0F6}" type="datetimeFigureOut">
              <a:rPr lang="es-ES" smtClean="0"/>
              <a:pPr/>
              <a:t>21/08/2014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A4933B5-DD33-4D3C-BD19-8FB64A494620}"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C8D7675-3133-4A77-911C-9EC7DB9CF0F6}" type="datetimeFigureOut">
              <a:rPr lang="es-ES" smtClean="0"/>
              <a:pPr/>
              <a:t>21/08/2014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A4933B5-DD33-4D3C-BD19-8FB64A49462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C8D7675-3133-4A77-911C-9EC7DB9CF0F6}" type="datetimeFigureOut">
              <a:rPr lang="es-ES" smtClean="0"/>
              <a:pPr/>
              <a:t>21/08/2014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A4933B5-DD33-4D3C-BD19-8FB64A494620}"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C8D7675-3133-4A77-911C-9EC7DB9CF0F6}" type="datetimeFigureOut">
              <a:rPr lang="es-ES" smtClean="0"/>
              <a:pPr/>
              <a:t>21/08/2014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A4933B5-DD33-4D3C-BD19-8FB64A49462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C8D7675-3133-4A77-911C-9EC7DB9CF0F6}" type="datetimeFigureOut">
              <a:rPr lang="es-ES" smtClean="0"/>
              <a:pPr/>
              <a:t>21/08/2014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A4933B5-DD33-4D3C-BD19-8FB64A49462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C8D7675-3133-4A77-911C-9EC7DB9CF0F6}" type="datetimeFigureOut">
              <a:rPr lang="es-ES" smtClean="0"/>
              <a:pPr/>
              <a:t>21/08/2014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A4933B5-DD33-4D3C-BD19-8FB64A49462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C8D7675-3133-4A77-911C-9EC7DB9CF0F6}" type="datetimeFigureOut">
              <a:rPr lang="es-ES" smtClean="0"/>
              <a:pPr/>
              <a:t>21/08/2014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A4933B5-DD33-4D3C-BD19-8FB64A494620}"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D7675-3133-4A77-911C-9EC7DB9CF0F6}" type="datetimeFigureOut">
              <a:rPr lang="es-ES" smtClean="0"/>
              <a:pPr/>
              <a:t>21/08/2014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933B5-DD33-4D3C-BD19-8FB64A49462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7 Subtítulo"/>
          <p:cNvSpPr txBox="1">
            <a:spLocks/>
          </p:cNvSpPr>
          <p:nvPr/>
        </p:nvSpPr>
        <p:spPr bwMode="auto">
          <a:xfrm>
            <a:off x="323528" y="2132856"/>
            <a:ext cx="8532440" cy="2232248"/>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r="-100000" b="-100000"/>
          </a:gradFill>
          <a:ln w="9525">
            <a:noFill/>
            <a:miter lim="800000"/>
            <a:headEnd/>
            <a:tailEnd/>
          </a:ln>
        </p:spPr>
        <p:txBody>
          <a:bodyPr vert="horz" wrap="square" lIns="87279" tIns="43640" rIns="87279" bIns="43640" numCol="1" anchor="t" anchorCtr="0" compatLnSpc="1">
            <a:prstTxWarp prst="textNoShape">
              <a:avLst/>
            </a:prstTxWarp>
            <a:noAutofit/>
          </a:bodyPr>
          <a:lstStyle/>
          <a:p>
            <a:pPr marR="0" lvl="0" algn="ctr" defTabSz="914400" rtl="0" eaLnBrk="0" fontAlgn="base" latinLnBrk="0" hangingPunct="0">
              <a:lnSpc>
                <a:spcPct val="100000"/>
              </a:lnSpc>
              <a:spcBef>
                <a:spcPts val="675"/>
              </a:spcBef>
              <a:spcAft>
                <a:spcPct val="0"/>
              </a:spcAft>
              <a:buClr>
                <a:schemeClr val="accent2"/>
              </a:buClr>
              <a:buSzPct val="60000"/>
              <a:buFont typeface="Wingdings" pitchFamily="2" charset="2"/>
              <a:buNone/>
              <a:tabLst/>
              <a:defRPr/>
            </a:pPr>
            <a:r>
              <a:rPr lang="es-ES" sz="3200" b="1" dirty="0" smtClean="0">
                <a:effectLst>
                  <a:outerShdw blurRad="38100" dist="38100" dir="2700000" algn="tl">
                    <a:srgbClr val="000000">
                      <a:alpha val="43137"/>
                    </a:srgbClr>
                  </a:outerShdw>
                </a:effectLst>
                <a:latin typeface="+mn-lt"/>
                <a:cs typeface="+mn-cs"/>
              </a:rPr>
              <a:t>MEGAPROYECTO 1</a:t>
            </a:r>
          </a:p>
          <a:p>
            <a:pPr marR="0" lvl="0" algn="ctr" defTabSz="914400" rtl="0" eaLnBrk="0" fontAlgn="base" latinLnBrk="0" hangingPunct="0">
              <a:lnSpc>
                <a:spcPct val="100000"/>
              </a:lnSpc>
              <a:spcBef>
                <a:spcPts val="675"/>
              </a:spcBef>
              <a:spcAft>
                <a:spcPct val="0"/>
              </a:spcAft>
              <a:buClr>
                <a:schemeClr val="accent2"/>
              </a:buClr>
              <a:buSzPct val="60000"/>
              <a:buFont typeface="Wingdings" pitchFamily="2" charset="2"/>
              <a:buNone/>
              <a:tabLst/>
              <a:defRPr/>
            </a:pPr>
            <a:r>
              <a:rPr lang="es-ES" sz="3200" dirty="0" smtClean="0">
                <a:latin typeface="+mn-lt"/>
                <a:cs typeface="+mn-cs"/>
              </a:rPr>
              <a:t>MEJORAMIENTO DE CAMINOS VECINALES EN LA REGIÓN ORIENTAL Y OCCIDENTAL DEL PARAGUAY</a:t>
            </a:r>
          </a:p>
          <a:p>
            <a:pPr marR="0" lvl="0" algn="ctr" defTabSz="914400" rtl="0" eaLnBrk="0" fontAlgn="base" latinLnBrk="0" hangingPunct="0">
              <a:lnSpc>
                <a:spcPct val="100000"/>
              </a:lnSpc>
              <a:spcBef>
                <a:spcPts val="675"/>
              </a:spcBef>
              <a:spcAft>
                <a:spcPct val="0"/>
              </a:spcAft>
              <a:buClr>
                <a:schemeClr val="accent2"/>
              </a:buClr>
              <a:buSzPct val="60000"/>
              <a:buFont typeface="Wingdings" pitchFamily="2" charset="2"/>
              <a:buNone/>
              <a:tabLst/>
              <a:defRPr/>
            </a:pPr>
            <a:r>
              <a:rPr lang="es-ES" sz="3200" dirty="0" smtClean="0">
                <a:latin typeface="+mn-lt"/>
                <a:cs typeface="+mn-cs"/>
              </a:rPr>
              <a:t>2</a:t>
            </a:r>
            <a:r>
              <a:rPr kumimoji="0" lang="es-ES" sz="3200" b="0" u="none" strike="noStrike" kern="1200" cap="none" spc="0" normalizeH="0" baseline="0" noProof="0" dirty="0" smtClean="0">
                <a:ln>
                  <a:noFill/>
                </a:ln>
                <a:solidFill>
                  <a:schemeClr val="tx1"/>
                </a:solidFill>
                <a:effectLst/>
                <a:uLnTx/>
                <a:uFillTx/>
                <a:latin typeface="+mn-lt"/>
                <a:ea typeface="+mn-ea"/>
                <a:cs typeface="+mn-cs"/>
              </a:rPr>
              <a:t>014 - 2018</a:t>
            </a:r>
            <a:endParaRPr kumimoji="0" lang="es-ES" sz="3600" b="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3" name="12 Imagen" descr="logo de gobierno.jpg"/>
          <p:cNvPicPr>
            <a:picLocks noChangeAspect="1"/>
          </p:cNvPicPr>
          <p:nvPr/>
        </p:nvPicPr>
        <p:blipFill>
          <a:blip r:embed="rId2" cstate="print"/>
          <a:stretch>
            <a:fillRect/>
          </a:stretch>
        </p:blipFill>
        <p:spPr>
          <a:xfrm>
            <a:off x="7020272" y="6122780"/>
            <a:ext cx="2123728" cy="735219"/>
          </a:xfrm>
          <a:prstGeom prst="rect">
            <a:avLst/>
          </a:prstGeom>
        </p:spPr>
      </p:pic>
      <p:pic>
        <p:nvPicPr>
          <p:cNvPr id="1028" name="Imagen 2" descr="C:\Users\scañete\Desktop\logo ministerial.jpg"/>
          <p:cNvPicPr>
            <a:picLocks noChangeAspect="1" noChangeArrowheads="1"/>
          </p:cNvPicPr>
          <p:nvPr/>
        </p:nvPicPr>
        <p:blipFill>
          <a:blip r:embed="rId3" cstate="print"/>
          <a:srcRect/>
          <a:stretch>
            <a:fillRect/>
          </a:stretch>
        </p:blipFill>
        <p:spPr bwMode="auto">
          <a:xfrm>
            <a:off x="-2" y="-2"/>
            <a:ext cx="9144000" cy="2100811"/>
          </a:xfrm>
          <a:prstGeom prst="rect">
            <a:avLst/>
          </a:prstGeom>
          <a:noFill/>
          <a:ln w="9525">
            <a:noFill/>
            <a:miter lim="800000"/>
            <a:headEnd/>
            <a:tailEnd/>
          </a:ln>
        </p:spPr>
      </p:pic>
      <p:sp>
        <p:nvSpPr>
          <p:cNvPr id="14" name="13 CuadroTexto"/>
          <p:cNvSpPr txBox="1"/>
          <p:nvPr/>
        </p:nvSpPr>
        <p:spPr>
          <a:xfrm>
            <a:off x="395536" y="6309320"/>
            <a:ext cx="2304256" cy="369332"/>
          </a:xfrm>
          <a:prstGeom prst="rect">
            <a:avLst/>
          </a:prstGeom>
          <a:noFill/>
        </p:spPr>
        <p:txBody>
          <a:bodyPr wrap="square" rtlCol="0">
            <a:spAutoFit/>
          </a:bodyPr>
          <a:lstStyle/>
          <a:p>
            <a:pPr algn="ctr"/>
            <a:r>
              <a:rPr lang="es-ES" b="1" dirty="0" smtClean="0"/>
              <a:t>AGOSTO 2014</a:t>
            </a:r>
            <a:endParaRPr lang="es-ES" b="1" dirty="0"/>
          </a:p>
        </p:txBody>
      </p:sp>
      <p:pic>
        <p:nvPicPr>
          <p:cNvPr id="1027" name="Picture 3"/>
          <p:cNvPicPr>
            <a:picLocks noChangeAspect="1" noChangeArrowheads="1"/>
          </p:cNvPicPr>
          <p:nvPr/>
        </p:nvPicPr>
        <p:blipFill>
          <a:blip r:embed="rId4" cstate="print"/>
          <a:srcRect/>
          <a:stretch>
            <a:fillRect/>
          </a:stretch>
        </p:blipFill>
        <p:spPr bwMode="auto">
          <a:xfrm>
            <a:off x="1619672" y="4365104"/>
            <a:ext cx="3459163" cy="1730375"/>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cstate="print"/>
          <a:srcRect/>
          <a:stretch>
            <a:fillRect/>
          </a:stretch>
        </p:blipFill>
        <p:spPr bwMode="auto">
          <a:xfrm>
            <a:off x="0" y="4365104"/>
            <a:ext cx="2301875" cy="1730375"/>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6842125" y="4365104"/>
            <a:ext cx="2301875" cy="1730375"/>
          </a:xfrm>
          <a:prstGeom prst="rect">
            <a:avLst/>
          </a:prstGeom>
          <a:noFill/>
          <a:ln w="9525">
            <a:noFill/>
            <a:miter lim="800000"/>
            <a:headEnd/>
            <a:tailEnd/>
          </a:ln>
          <a:effectLst/>
        </p:spPr>
      </p:pic>
      <p:pic>
        <p:nvPicPr>
          <p:cNvPr id="2" name="Picture 4"/>
          <p:cNvPicPr>
            <a:picLocks noChangeAspect="1" noChangeArrowheads="1"/>
          </p:cNvPicPr>
          <p:nvPr/>
        </p:nvPicPr>
        <p:blipFill>
          <a:blip r:embed="rId7" cstate="print"/>
          <a:srcRect/>
          <a:stretch>
            <a:fillRect/>
          </a:stretch>
        </p:blipFill>
        <p:spPr bwMode="auto">
          <a:xfrm>
            <a:off x="4427984" y="4365104"/>
            <a:ext cx="2620963" cy="17303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692696"/>
            <a:ext cx="8229600" cy="1143000"/>
          </a:xfrm>
        </p:spPr>
        <p:txBody>
          <a:bodyPr>
            <a:noAutofit/>
          </a:bodyPr>
          <a:lstStyle/>
          <a:p>
            <a:r>
              <a:rPr lang="es-ES" sz="2800" b="1" u="sng" dirty="0" smtClean="0">
                <a:effectLst>
                  <a:outerShdw blurRad="38100" dist="38100" dir="2700000" algn="tl">
                    <a:srgbClr val="000000">
                      <a:alpha val="43137"/>
                    </a:srgbClr>
                  </a:outerShdw>
                </a:effectLst>
              </a:rPr>
              <a:t>2. MANTENIMIENTO DE CAMINOS VECINALES</a:t>
            </a:r>
            <a:br>
              <a:rPr lang="es-ES" sz="2800" b="1" u="sng" dirty="0" smtClean="0">
                <a:effectLst>
                  <a:outerShdw blurRad="38100" dist="38100" dir="2700000" algn="tl">
                    <a:srgbClr val="000000">
                      <a:alpha val="43137"/>
                    </a:srgbClr>
                  </a:outerShdw>
                </a:effectLst>
              </a:rPr>
            </a:br>
            <a:r>
              <a:rPr lang="es-ES" sz="2800" b="1" dirty="0" smtClean="0">
                <a:effectLst>
                  <a:outerShdw blurRad="38100" dist="38100" dir="2700000" algn="tl">
                    <a:srgbClr val="000000">
                      <a:alpha val="43137"/>
                    </a:srgbClr>
                  </a:outerShdw>
                </a:effectLst>
              </a:rPr>
              <a:t>RESUMEN DE LONGITUD Y COSTO</a:t>
            </a:r>
            <a:endParaRPr lang="es-ES" sz="2800" b="1" dirty="0">
              <a:effectLst>
                <a:outerShdw blurRad="38100" dist="38100" dir="2700000" algn="tl">
                  <a:srgbClr val="000000">
                    <a:alpha val="43137"/>
                  </a:srgbClr>
                </a:outerShdw>
              </a:effectLst>
            </a:endParaRPr>
          </a:p>
        </p:txBody>
      </p:sp>
      <p:graphicFrame>
        <p:nvGraphicFramePr>
          <p:cNvPr id="7" name="6 Marcador de contenido"/>
          <p:cNvGraphicFramePr>
            <a:graphicFrameLocks noGrp="1"/>
          </p:cNvGraphicFramePr>
          <p:nvPr>
            <p:ph idx="1"/>
          </p:nvPr>
        </p:nvGraphicFramePr>
        <p:xfrm>
          <a:off x="395536" y="1778488"/>
          <a:ext cx="8435280" cy="4890872"/>
        </p:xfrm>
        <a:graphic>
          <a:graphicData uri="http://schemas.openxmlformats.org/drawingml/2006/table">
            <a:tbl>
              <a:tblPr firstRow="1" lastRow="1" bandRow="1">
                <a:tableStyleId>{85BE263C-DBD7-4A20-BB59-AAB30ACAA65A}</a:tableStyleId>
              </a:tblPr>
              <a:tblGrid>
                <a:gridCol w="5661010"/>
                <a:gridCol w="974070"/>
                <a:gridCol w="1800200"/>
              </a:tblGrid>
              <a:tr h="518680">
                <a:tc>
                  <a:txBody>
                    <a:bodyPr/>
                    <a:lstStyle/>
                    <a:p>
                      <a:pPr algn="ctr" fontAlgn="ctr"/>
                      <a:r>
                        <a:rPr lang="es-ES" sz="1400" u="none" strike="noStrike" dirty="0" smtClean="0">
                          <a:effectLst>
                            <a:outerShdw blurRad="38100" dist="38100" dir="2700000" algn="tl">
                              <a:srgbClr val="000000">
                                <a:alpha val="43137"/>
                              </a:srgbClr>
                            </a:outerShdw>
                          </a:effectLst>
                        </a:rPr>
                        <a:t>COMPONENTE</a:t>
                      </a:r>
                      <a:r>
                        <a:rPr lang="es-ES" sz="1400" u="none" strike="noStrike" baseline="0" dirty="0" smtClean="0">
                          <a:effectLst>
                            <a:outerShdw blurRad="38100" dist="38100" dir="2700000" algn="tl">
                              <a:srgbClr val="000000">
                                <a:alpha val="43137"/>
                              </a:srgbClr>
                            </a:outerShdw>
                          </a:effectLst>
                        </a:rPr>
                        <a:t> MANTENIMIENTO</a:t>
                      </a:r>
                      <a:endParaRPr lang="es-ES" sz="1400" b="1" i="0" u="none" strike="noStrike" dirty="0">
                        <a:solidFill>
                          <a:schemeClr val="bg1"/>
                        </a:solidFill>
                        <a:effectLst>
                          <a:outerShdw blurRad="38100" dist="38100" dir="2700000" algn="tl">
                            <a:srgbClr val="000000">
                              <a:alpha val="43137"/>
                            </a:srgbClr>
                          </a:outerShdw>
                        </a:effectLst>
                        <a:latin typeface="+mn-lt"/>
                      </a:endParaRPr>
                    </a:p>
                  </a:txBody>
                  <a:tcPr marL="6024" marR="6024" marT="6024" marB="0" anchor="ctr"/>
                </a:tc>
                <a:tc>
                  <a:txBody>
                    <a:bodyPr/>
                    <a:lstStyle/>
                    <a:p>
                      <a:pPr algn="ctr" fontAlgn="ctr"/>
                      <a:r>
                        <a:rPr lang="es-ES" sz="1400" u="none" strike="noStrike" dirty="0" smtClean="0">
                          <a:effectLst>
                            <a:outerShdw blurRad="38100" dist="38100" dir="2700000" algn="tl">
                              <a:srgbClr val="000000">
                                <a:alpha val="43137"/>
                              </a:srgbClr>
                            </a:outerShdw>
                          </a:effectLst>
                        </a:rPr>
                        <a:t>LONGITUD</a:t>
                      </a:r>
                    </a:p>
                    <a:p>
                      <a:pPr algn="ctr" fontAlgn="ctr"/>
                      <a:r>
                        <a:rPr lang="es-ES" sz="1400" u="none" strike="noStrike" dirty="0" smtClean="0">
                          <a:effectLst>
                            <a:outerShdw blurRad="38100" dist="38100" dir="2700000" algn="tl">
                              <a:srgbClr val="000000">
                                <a:alpha val="43137"/>
                              </a:srgbClr>
                            </a:outerShdw>
                          </a:effectLst>
                        </a:rPr>
                        <a:t>(Km</a:t>
                      </a:r>
                      <a:r>
                        <a:rPr lang="es-ES" sz="1400" u="none" strike="noStrike" dirty="0">
                          <a:effectLst>
                            <a:outerShdw blurRad="38100" dist="38100" dir="2700000" algn="tl">
                              <a:srgbClr val="000000">
                                <a:alpha val="43137"/>
                              </a:srgbClr>
                            </a:outerShdw>
                          </a:effectLst>
                        </a:rPr>
                        <a:t>)</a:t>
                      </a:r>
                      <a:endParaRPr lang="es-ES" sz="1400" b="1" i="0" u="none" strike="noStrike" dirty="0">
                        <a:solidFill>
                          <a:schemeClr val="bg1"/>
                        </a:solidFill>
                        <a:effectLst>
                          <a:outerShdw blurRad="38100" dist="38100" dir="2700000" algn="tl">
                            <a:srgbClr val="000000">
                              <a:alpha val="43137"/>
                            </a:srgbClr>
                          </a:outerShdw>
                        </a:effectLst>
                        <a:latin typeface="+mn-lt"/>
                      </a:endParaRPr>
                    </a:p>
                  </a:txBody>
                  <a:tcPr marL="6024" marR="6024" marT="6024" marB="0" anchor="ctr"/>
                </a:tc>
                <a:tc>
                  <a:txBody>
                    <a:bodyPr/>
                    <a:lstStyle/>
                    <a:p>
                      <a:pPr algn="ctr" fontAlgn="ctr"/>
                      <a:r>
                        <a:rPr lang="es-ES" sz="1400" u="none" strike="noStrike" dirty="0" smtClean="0">
                          <a:effectLst>
                            <a:outerShdw blurRad="38100" dist="38100" dir="2700000" algn="tl">
                              <a:srgbClr val="000000">
                                <a:alpha val="43137"/>
                              </a:srgbClr>
                            </a:outerShdw>
                          </a:effectLst>
                        </a:rPr>
                        <a:t>COSTOS</a:t>
                      </a:r>
                      <a:r>
                        <a:rPr lang="es-ES" sz="1400" u="none" strike="noStrike" baseline="0" dirty="0" smtClean="0">
                          <a:effectLst>
                            <a:outerShdw blurRad="38100" dist="38100" dir="2700000" algn="tl">
                              <a:srgbClr val="000000">
                                <a:alpha val="43137"/>
                              </a:srgbClr>
                            </a:outerShdw>
                          </a:effectLst>
                        </a:rPr>
                        <a:t> REFERENCIALES</a:t>
                      </a:r>
                      <a:r>
                        <a:rPr lang="es-ES" sz="1400" u="none" strike="noStrike" dirty="0" smtClean="0">
                          <a:effectLst>
                            <a:outerShdw blurRad="38100" dist="38100" dir="2700000" algn="tl">
                              <a:srgbClr val="000000">
                                <a:alpha val="43137"/>
                              </a:srgbClr>
                            </a:outerShdw>
                          </a:effectLst>
                        </a:rPr>
                        <a:t> (US$)</a:t>
                      </a:r>
                      <a:endParaRPr lang="es-ES" sz="1400" b="1" i="0" u="none" strike="noStrike" dirty="0">
                        <a:solidFill>
                          <a:schemeClr val="bg1"/>
                        </a:solidFill>
                        <a:effectLst>
                          <a:outerShdw blurRad="38100" dist="38100" dir="2700000" algn="tl">
                            <a:srgbClr val="000000">
                              <a:alpha val="43137"/>
                            </a:srgbClr>
                          </a:outerShdw>
                        </a:effectLst>
                        <a:latin typeface="+mn-lt"/>
                      </a:endParaRPr>
                    </a:p>
                  </a:txBody>
                  <a:tcPr marL="6024" marR="6024" marT="6024" marB="0" anchor="ctr"/>
                </a:tc>
              </a:tr>
              <a:tr h="267146">
                <a:tc>
                  <a:txBody>
                    <a:bodyPr/>
                    <a:lstStyle/>
                    <a:p>
                      <a:pPr algn="l" fontAlgn="ctr"/>
                      <a:r>
                        <a:rPr lang="es-ES" sz="1400" b="1" u="none" strike="noStrike" dirty="0" smtClean="0"/>
                        <a:t>MANTENIMIENTO POR</a:t>
                      </a:r>
                      <a:r>
                        <a:rPr lang="es-ES" sz="1400" b="1" u="none" strike="noStrike" baseline="0" dirty="0" smtClean="0"/>
                        <a:t> CONVENIO</a:t>
                      </a:r>
                      <a:endParaRPr lang="es-ES" sz="1400" b="1" i="0" u="none" strike="noStrike" dirty="0">
                        <a:solidFill>
                          <a:srgbClr val="000000"/>
                        </a:solidFill>
                        <a:latin typeface="+mn-lt"/>
                      </a:endParaRPr>
                    </a:p>
                  </a:txBody>
                  <a:tcPr marL="6024" marR="6024" marT="6024" marB="0" anchor="ctr"/>
                </a:tc>
                <a:tc>
                  <a:txBody>
                    <a:bodyPr/>
                    <a:lstStyle/>
                    <a:p>
                      <a:pPr lvl="0" algn="ctr" fontAlgn="ctr"/>
                      <a:r>
                        <a:rPr lang="es-ES" sz="1400" b="1" i="0" u="none" strike="noStrike" dirty="0" smtClean="0">
                          <a:solidFill>
                            <a:srgbClr val="000000"/>
                          </a:solidFill>
                          <a:latin typeface="+mn-lt"/>
                        </a:rPr>
                        <a:t>2.157,55</a:t>
                      </a:r>
                      <a:endParaRPr lang="es-ES" sz="1400" b="1" i="0" u="none" strike="noStrike" dirty="0">
                        <a:solidFill>
                          <a:srgbClr val="000000"/>
                        </a:solidFill>
                        <a:latin typeface="+mn-lt"/>
                      </a:endParaRPr>
                    </a:p>
                  </a:txBody>
                  <a:tcPr marL="6024" marR="6024" marT="6024" marB="0" anchor="ctr"/>
                </a:tc>
                <a:tc>
                  <a:txBody>
                    <a:bodyPr/>
                    <a:lstStyle/>
                    <a:p>
                      <a:pPr algn="ctr" fontAlgn="b"/>
                      <a:r>
                        <a:rPr lang="es-ES" sz="1400" b="1" u="none" strike="noStrike" dirty="0"/>
                        <a:t>14.175.934</a:t>
                      </a:r>
                      <a:endParaRPr lang="es-ES" sz="1400" b="1" i="0" u="none" strike="noStrike" dirty="0">
                        <a:solidFill>
                          <a:srgbClr val="000000"/>
                        </a:solidFill>
                        <a:latin typeface="+mn-lt"/>
                      </a:endParaRPr>
                    </a:p>
                  </a:txBody>
                  <a:tcPr marL="9525" marR="9525" marT="9525" marB="0" anchor="ctr"/>
                </a:tc>
              </a:tr>
              <a:tr h="216000">
                <a:tc>
                  <a:txBody>
                    <a:bodyPr/>
                    <a:lstStyle/>
                    <a:p>
                      <a:pPr lvl="1" algn="l" fontAlgn="ctr"/>
                      <a:r>
                        <a:rPr lang="es-PY" sz="1100" u="none" strike="noStrike" dirty="0" smtClean="0"/>
                        <a:t>Convenio Canindeyú Este</a:t>
                      </a:r>
                      <a:endParaRPr lang="es-PY"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u="none" strike="noStrike" dirty="0" smtClean="0"/>
                        <a:t>436,60</a:t>
                      </a:r>
                      <a:endParaRPr lang="es-ES"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u="none" strike="noStrike" dirty="0" smtClean="0"/>
                        <a:t>2.635.904</a:t>
                      </a:r>
                      <a:endParaRPr lang="es-ES" sz="1100" b="0" i="0" u="none" strike="noStrike" dirty="0">
                        <a:solidFill>
                          <a:schemeClr val="tx1"/>
                        </a:solidFill>
                        <a:latin typeface="+mn-lt"/>
                      </a:endParaRPr>
                    </a:p>
                  </a:txBody>
                  <a:tcPr marL="6024" marR="6024" marT="6024" marB="0" anchor="ctr"/>
                </a:tc>
              </a:tr>
              <a:tr h="216000">
                <a:tc>
                  <a:txBody>
                    <a:bodyPr/>
                    <a:lstStyle/>
                    <a:p>
                      <a:pPr lvl="1" algn="l" fontAlgn="ctr"/>
                      <a:r>
                        <a:rPr lang="es-PY" sz="1100" u="none" strike="noStrike" dirty="0" smtClean="0"/>
                        <a:t>Convenio Alto Paraná Sur</a:t>
                      </a:r>
                      <a:endParaRPr lang="es-PY"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u="none" strike="noStrike" dirty="0" smtClean="0"/>
                        <a:t>504,15</a:t>
                      </a:r>
                      <a:endParaRPr lang="es-ES"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u="none" strike="noStrike" dirty="0" smtClean="0"/>
                        <a:t>2.519.295</a:t>
                      </a:r>
                      <a:endParaRPr lang="es-ES" sz="1100" b="0" i="0" u="none" strike="noStrike" dirty="0">
                        <a:solidFill>
                          <a:schemeClr val="tx1"/>
                        </a:solidFill>
                        <a:latin typeface="+mn-lt"/>
                      </a:endParaRPr>
                    </a:p>
                  </a:txBody>
                  <a:tcPr marL="6024" marR="6024" marT="6024" marB="0" anchor="ctr"/>
                </a:tc>
              </a:tr>
              <a:tr h="216000">
                <a:tc>
                  <a:txBody>
                    <a:bodyPr/>
                    <a:lstStyle/>
                    <a:p>
                      <a:pPr lvl="1" algn="l" fontAlgn="ctr"/>
                      <a:r>
                        <a:rPr lang="es-PY" sz="1100" u="none" strike="noStrike" dirty="0" smtClean="0"/>
                        <a:t>Convenio</a:t>
                      </a:r>
                      <a:r>
                        <a:rPr lang="es-PY" sz="1100" u="none" strike="noStrike" baseline="0" dirty="0" smtClean="0"/>
                        <a:t> Caazapá</a:t>
                      </a:r>
                      <a:endParaRPr lang="es-PY"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b="0" i="0" u="none" strike="noStrike" dirty="0" smtClean="0">
                          <a:solidFill>
                            <a:schemeClr val="tx1"/>
                          </a:solidFill>
                          <a:latin typeface="+mn-lt"/>
                        </a:rPr>
                        <a:t>451,33</a:t>
                      </a:r>
                      <a:endParaRPr lang="es-ES"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u="none" strike="noStrike" dirty="0" smtClean="0"/>
                        <a:t>3.490.964</a:t>
                      </a:r>
                      <a:endParaRPr lang="es-ES" sz="1100" b="0" i="0" u="none" strike="noStrike" dirty="0">
                        <a:solidFill>
                          <a:schemeClr val="tx1"/>
                        </a:solidFill>
                        <a:latin typeface="+mn-lt"/>
                      </a:endParaRPr>
                    </a:p>
                  </a:txBody>
                  <a:tcPr marL="6024" marR="6024" marT="6024" marB="0" anchor="ctr"/>
                </a:tc>
              </a:tr>
              <a:tr h="216000">
                <a:tc>
                  <a:txBody>
                    <a:bodyPr/>
                    <a:lstStyle/>
                    <a:p>
                      <a:pPr lvl="1" algn="l" fontAlgn="ctr"/>
                      <a:r>
                        <a:rPr lang="es-PY" sz="1100" u="none" strike="noStrike" dirty="0" smtClean="0"/>
                        <a:t>Convenio Guairá</a:t>
                      </a:r>
                      <a:endParaRPr lang="es-PY"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u="none" strike="noStrike" dirty="0" smtClean="0"/>
                        <a:t>321,53</a:t>
                      </a:r>
                      <a:endParaRPr lang="es-ES"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u="none" strike="noStrike" dirty="0" smtClean="0"/>
                        <a:t>3.226.315</a:t>
                      </a:r>
                      <a:endParaRPr lang="es-ES" sz="1100" b="0" i="0" u="none" strike="noStrike" dirty="0">
                        <a:solidFill>
                          <a:schemeClr val="tx1"/>
                        </a:solidFill>
                        <a:latin typeface="+mn-lt"/>
                      </a:endParaRPr>
                    </a:p>
                  </a:txBody>
                  <a:tcPr marL="6024" marR="6024" marT="6024" marB="0" anchor="ctr"/>
                </a:tc>
              </a:tr>
              <a:tr h="216000">
                <a:tc>
                  <a:txBody>
                    <a:bodyPr/>
                    <a:lstStyle/>
                    <a:p>
                      <a:pPr lvl="1" algn="l" fontAlgn="ctr"/>
                      <a:r>
                        <a:rPr lang="es-PY" sz="1100" u="none" strike="noStrike" dirty="0" smtClean="0"/>
                        <a:t>Convenio Itapúa</a:t>
                      </a:r>
                      <a:endParaRPr lang="es-PY"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u="none" strike="noStrike" dirty="0" smtClean="0"/>
                        <a:t>433,44</a:t>
                      </a:r>
                      <a:endParaRPr lang="es-ES"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u="none" strike="noStrike" dirty="0" smtClean="0"/>
                        <a:t>2.059.050</a:t>
                      </a:r>
                      <a:endParaRPr lang="es-ES" sz="1100" b="0" i="0" u="none" strike="noStrike" dirty="0">
                        <a:solidFill>
                          <a:schemeClr val="tx1"/>
                        </a:solidFill>
                        <a:latin typeface="+mn-lt"/>
                      </a:endParaRPr>
                    </a:p>
                  </a:txBody>
                  <a:tcPr marL="6024" marR="6024" marT="6024" marB="0" anchor="ctr"/>
                </a:tc>
              </a:tr>
              <a:tr h="216000">
                <a:tc>
                  <a:txBody>
                    <a:bodyPr/>
                    <a:lstStyle/>
                    <a:p>
                      <a:pPr lvl="1" algn="l" fontAlgn="ctr"/>
                      <a:r>
                        <a:rPr lang="es-PY" sz="1100" u="none" strike="noStrike" dirty="0" smtClean="0"/>
                        <a:t>Convenio Canindeyú</a:t>
                      </a:r>
                      <a:r>
                        <a:rPr lang="es-PY" sz="1100" u="none" strike="noStrike" baseline="0" dirty="0" smtClean="0"/>
                        <a:t> – Reserva Natural del Bosque </a:t>
                      </a:r>
                      <a:r>
                        <a:rPr lang="es-PY" sz="1100" u="none" strike="noStrike" baseline="0" dirty="0" err="1" smtClean="0"/>
                        <a:t>Mbaracayú</a:t>
                      </a:r>
                      <a:endParaRPr lang="es-PY"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u="none" strike="noStrike" dirty="0" smtClean="0"/>
                        <a:t>10,50</a:t>
                      </a:r>
                      <a:endParaRPr lang="es-ES"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u="none" strike="noStrike" dirty="0" smtClean="0"/>
                        <a:t>244.406</a:t>
                      </a:r>
                      <a:endParaRPr lang="es-ES" sz="1100" b="0" i="0" u="none" strike="noStrike" dirty="0">
                        <a:solidFill>
                          <a:schemeClr val="tx1"/>
                        </a:solidFill>
                        <a:latin typeface="+mn-lt"/>
                      </a:endParaRPr>
                    </a:p>
                  </a:txBody>
                  <a:tcPr marL="6024" marR="6024" marT="6024" marB="0" anchor="ctr"/>
                </a:tc>
              </a:tr>
              <a:tr h="267146">
                <a:tc>
                  <a:txBody>
                    <a:bodyPr/>
                    <a:lstStyle/>
                    <a:p>
                      <a:pPr algn="l" fontAlgn="ctr"/>
                      <a:r>
                        <a:rPr lang="es-ES" sz="1400" b="1" u="none" strike="noStrike" dirty="0" smtClean="0"/>
                        <a:t>MANTENIMIENTO</a:t>
                      </a:r>
                      <a:r>
                        <a:rPr lang="es-ES" sz="1400" b="1" u="none" strike="noStrike" baseline="0" dirty="0" smtClean="0"/>
                        <a:t> POR CONTRATO</a:t>
                      </a:r>
                      <a:endParaRPr lang="es-ES" sz="1400" b="1" i="0" u="none" strike="noStrike" dirty="0">
                        <a:solidFill>
                          <a:srgbClr val="000000"/>
                        </a:solidFill>
                        <a:latin typeface="+mn-lt"/>
                      </a:endParaRPr>
                    </a:p>
                  </a:txBody>
                  <a:tcPr marL="6024" marR="6024" marT="6024" marB="0" anchor="ctr"/>
                </a:tc>
                <a:tc>
                  <a:txBody>
                    <a:bodyPr/>
                    <a:lstStyle/>
                    <a:p>
                      <a:pPr marL="0" lvl="1" indent="0" algn="ctr" fontAlgn="ctr"/>
                      <a:r>
                        <a:rPr lang="es-ES" sz="1400" b="1" u="none" strike="noStrike" dirty="0" smtClean="0"/>
                        <a:t>1.176,46</a:t>
                      </a:r>
                      <a:endParaRPr lang="es-ES" sz="1400" b="1" i="0" u="none" strike="noStrike" dirty="0">
                        <a:solidFill>
                          <a:schemeClr val="tx1"/>
                        </a:solidFill>
                        <a:latin typeface="+mn-lt"/>
                      </a:endParaRPr>
                    </a:p>
                  </a:txBody>
                  <a:tcPr marL="6024" marR="6024" marT="6024" marB="0" anchor="ctr"/>
                </a:tc>
                <a:tc>
                  <a:txBody>
                    <a:bodyPr/>
                    <a:lstStyle/>
                    <a:p>
                      <a:pPr algn="ctr" fontAlgn="b"/>
                      <a:r>
                        <a:rPr lang="es-ES" sz="1400" b="1" u="none" strike="noStrike" dirty="0"/>
                        <a:t>12.523.216</a:t>
                      </a:r>
                      <a:endParaRPr lang="es-ES" sz="1400" b="1" i="0" u="none" strike="noStrike" dirty="0">
                        <a:solidFill>
                          <a:srgbClr val="000000"/>
                        </a:solidFill>
                        <a:latin typeface="Calibri"/>
                      </a:endParaRPr>
                    </a:p>
                  </a:txBody>
                  <a:tcPr marL="9525" marR="9525" marT="9525" marB="0" anchor="ctr"/>
                </a:tc>
              </a:tr>
              <a:tr h="216000">
                <a:tc>
                  <a:txBody>
                    <a:bodyPr/>
                    <a:lstStyle/>
                    <a:p>
                      <a:pPr lvl="1" algn="l" fontAlgn="ctr"/>
                      <a:r>
                        <a:rPr lang="es-PY" sz="1100" u="none" strike="noStrike" dirty="0" smtClean="0"/>
                        <a:t>Contrato Concepción – Amambay</a:t>
                      </a:r>
                      <a:endParaRPr lang="es-PY" sz="1100" b="0" i="0" u="none" strike="noStrike" dirty="0">
                        <a:solidFill>
                          <a:schemeClr val="tx1"/>
                        </a:solidFill>
                        <a:latin typeface="+mn-lt"/>
                      </a:endParaRPr>
                    </a:p>
                  </a:txBody>
                  <a:tcPr marL="6024" marR="6024" marT="6024" marB="0" anchor="ctr"/>
                </a:tc>
                <a:tc>
                  <a:txBody>
                    <a:bodyPr/>
                    <a:lstStyle/>
                    <a:p>
                      <a:pPr algn="ctr" fontAlgn="ctr"/>
                      <a:r>
                        <a:rPr lang="es-ES" sz="1100" u="none" strike="noStrike" dirty="0" smtClean="0"/>
                        <a:t>401,71</a:t>
                      </a:r>
                      <a:endParaRPr lang="es-ES" sz="1100" b="0" i="0" u="none" strike="noStrike" dirty="0">
                        <a:solidFill>
                          <a:schemeClr val="tx1"/>
                        </a:solidFill>
                        <a:latin typeface="+mn-lt"/>
                      </a:endParaRPr>
                    </a:p>
                  </a:txBody>
                  <a:tcPr marL="6024" marR="6024" marT="6024" marB="0" anchor="ctr"/>
                </a:tc>
                <a:tc>
                  <a:txBody>
                    <a:bodyPr/>
                    <a:lstStyle/>
                    <a:p>
                      <a:pPr algn="ctr" fontAlgn="ctr"/>
                      <a:r>
                        <a:rPr lang="es-ES" sz="1100" u="none" strike="noStrike" dirty="0" smtClean="0"/>
                        <a:t>3.838.663</a:t>
                      </a:r>
                      <a:endParaRPr lang="es-ES" sz="1100" b="0" i="0" u="none" strike="noStrike" dirty="0">
                        <a:solidFill>
                          <a:schemeClr val="tx1"/>
                        </a:solidFill>
                        <a:latin typeface="+mn-lt"/>
                      </a:endParaRPr>
                    </a:p>
                  </a:txBody>
                  <a:tcPr marL="6024" marR="6024" marT="6024" marB="0" anchor="ctr"/>
                </a:tc>
              </a:tr>
              <a:tr h="216000">
                <a:tc>
                  <a:txBody>
                    <a:bodyPr/>
                    <a:lstStyle/>
                    <a:p>
                      <a:pPr lvl="1" algn="l" fontAlgn="ctr"/>
                      <a:r>
                        <a:rPr lang="es-PY" sz="1100" u="none" strike="noStrike" dirty="0" smtClean="0"/>
                        <a:t>Contrato</a:t>
                      </a:r>
                      <a:r>
                        <a:rPr lang="es-PY" sz="1100" u="none" strike="noStrike" baseline="0" dirty="0" smtClean="0"/>
                        <a:t> Caaguazú</a:t>
                      </a:r>
                      <a:endParaRPr lang="es-PY" sz="1100" b="0" i="0" u="none" strike="noStrike" dirty="0">
                        <a:solidFill>
                          <a:schemeClr val="tx1"/>
                        </a:solidFill>
                        <a:latin typeface="+mn-lt"/>
                      </a:endParaRPr>
                    </a:p>
                  </a:txBody>
                  <a:tcPr marL="6024" marR="6024" marT="6024" marB="0" anchor="ctr"/>
                </a:tc>
                <a:tc>
                  <a:txBody>
                    <a:bodyPr/>
                    <a:lstStyle/>
                    <a:p>
                      <a:pPr algn="ctr" fontAlgn="ctr"/>
                      <a:r>
                        <a:rPr lang="es-ES" sz="1100" u="none" strike="noStrike" dirty="0" smtClean="0"/>
                        <a:t>356,16</a:t>
                      </a:r>
                      <a:endParaRPr lang="es-ES" sz="1100" b="0" i="0" u="none" strike="noStrike" dirty="0">
                        <a:solidFill>
                          <a:schemeClr val="tx1"/>
                        </a:solidFill>
                        <a:latin typeface="+mn-lt"/>
                      </a:endParaRPr>
                    </a:p>
                  </a:txBody>
                  <a:tcPr marL="6024" marR="6024" marT="6024" marB="0" anchor="ctr"/>
                </a:tc>
                <a:tc>
                  <a:txBody>
                    <a:bodyPr/>
                    <a:lstStyle/>
                    <a:p>
                      <a:pPr algn="ctr" fontAlgn="ctr"/>
                      <a:r>
                        <a:rPr lang="es-ES" sz="1100" u="none" strike="noStrike" dirty="0" smtClean="0"/>
                        <a:t>5.538.466</a:t>
                      </a:r>
                      <a:endParaRPr lang="es-ES" sz="1100" b="0" i="0" u="none" strike="noStrike" dirty="0">
                        <a:solidFill>
                          <a:schemeClr val="tx1"/>
                        </a:solidFill>
                        <a:latin typeface="+mn-lt"/>
                      </a:endParaRPr>
                    </a:p>
                  </a:txBody>
                  <a:tcPr marL="6024" marR="6024" marT="6024" marB="0" anchor="ctr"/>
                </a:tc>
              </a:tr>
              <a:tr h="216000">
                <a:tc>
                  <a:txBody>
                    <a:bodyPr/>
                    <a:lstStyle/>
                    <a:p>
                      <a:pPr lvl="1" algn="l" fontAlgn="ctr"/>
                      <a:r>
                        <a:rPr lang="es-PY" sz="1100" u="none" strike="noStrike" dirty="0" smtClean="0"/>
                        <a:t>Contrato San Pedro</a:t>
                      </a:r>
                      <a:endParaRPr lang="es-PY" sz="1100" b="0" i="0" u="none" strike="noStrike" dirty="0">
                        <a:solidFill>
                          <a:schemeClr val="tx1"/>
                        </a:solidFill>
                        <a:latin typeface="+mn-lt"/>
                      </a:endParaRPr>
                    </a:p>
                  </a:txBody>
                  <a:tcPr marL="6024" marR="6024" marT="6024" marB="0" anchor="ctr"/>
                </a:tc>
                <a:tc>
                  <a:txBody>
                    <a:bodyPr/>
                    <a:lstStyle/>
                    <a:p>
                      <a:pPr algn="ctr" fontAlgn="ctr"/>
                      <a:r>
                        <a:rPr lang="es-ES" sz="1100" u="none" strike="noStrike" dirty="0" smtClean="0"/>
                        <a:t>418,59</a:t>
                      </a:r>
                      <a:endParaRPr lang="es-ES" sz="1100" b="0" i="0" u="none" strike="noStrike" dirty="0">
                        <a:solidFill>
                          <a:schemeClr val="tx1"/>
                        </a:solidFill>
                        <a:latin typeface="+mn-lt"/>
                      </a:endParaRPr>
                    </a:p>
                  </a:txBody>
                  <a:tcPr marL="6024" marR="6024" marT="6024" marB="0" anchor="ctr"/>
                </a:tc>
                <a:tc>
                  <a:txBody>
                    <a:bodyPr/>
                    <a:lstStyle/>
                    <a:p>
                      <a:pPr algn="ctr" fontAlgn="ctr"/>
                      <a:r>
                        <a:rPr lang="es-ES" sz="1100" u="none" strike="noStrike" dirty="0" smtClean="0"/>
                        <a:t>3.146.087</a:t>
                      </a:r>
                      <a:endParaRPr lang="es-ES" sz="1100" b="0" i="0" u="none" strike="noStrike" dirty="0">
                        <a:solidFill>
                          <a:schemeClr val="tx1"/>
                        </a:solidFill>
                        <a:latin typeface="+mn-lt"/>
                      </a:endParaRPr>
                    </a:p>
                  </a:txBody>
                  <a:tcPr marL="6024" marR="6024" marT="6024" marB="0" anchor="ctr"/>
                </a:tc>
              </a:tr>
              <a:tr h="262950">
                <a:tc>
                  <a:txBody>
                    <a:bodyPr/>
                    <a:lstStyle/>
                    <a:p>
                      <a:pPr algn="l" fontAlgn="ctr"/>
                      <a:r>
                        <a:rPr lang="es-ES" sz="1400" b="1" u="none" strike="noStrike" dirty="0" smtClean="0"/>
                        <a:t>MANTENIMIENTO</a:t>
                      </a:r>
                      <a:r>
                        <a:rPr lang="es-ES" sz="1400" b="1" u="none" strike="noStrike" baseline="0" dirty="0" smtClean="0"/>
                        <a:t> POR ADMINISTRACIÓN DIRECTA</a:t>
                      </a:r>
                      <a:endParaRPr lang="es-ES" sz="1400" b="1" i="0" u="none" strike="noStrike" dirty="0">
                        <a:solidFill>
                          <a:srgbClr val="000000"/>
                        </a:solidFill>
                        <a:latin typeface="+mn-lt"/>
                      </a:endParaRPr>
                    </a:p>
                  </a:txBody>
                  <a:tcPr marL="6024" marR="6024" marT="6024" marB="0" anchor="ctr"/>
                </a:tc>
                <a:tc>
                  <a:txBody>
                    <a:bodyPr/>
                    <a:lstStyle/>
                    <a:p>
                      <a:pPr algn="ctr" fontAlgn="ctr"/>
                      <a:r>
                        <a:rPr lang="es-ES" sz="1400" b="1" i="0" u="none" strike="noStrike" dirty="0" smtClean="0">
                          <a:solidFill>
                            <a:schemeClr val="tx1"/>
                          </a:solidFill>
                          <a:latin typeface="+mn-lt"/>
                        </a:rPr>
                        <a:t>9.357,99</a:t>
                      </a:r>
                      <a:endParaRPr lang="es-ES" sz="1400" b="1" i="0" u="none" strike="noStrike" dirty="0">
                        <a:solidFill>
                          <a:schemeClr val="tx1"/>
                        </a:solidFill>
                        <a:latin typeface="+mn-lt"/>
                      </a:endParaRPr>
                    </a:p>
                  </a:txBody>
                  <a:tcPr marL="6024" marR="6024" marT="6024" marB="0" anchor="ctr"/>
                </a:tc>
                <a:tc>
                  <a:txBody>
                    <a:bodyPr/>
                    <a:lstStyle/>
                    <a:p>
                      <a:pPr algn="ctr" fontAlgn="ctr"/>
                      <a:r>
                        <a:rPr lang="es-ES" sz="1400" b="1" i="0" u="none" strike="noStrike" dirty="0" smtClean="0">
                          <a:solidFill>
                            <a:schemeClr val="tx1"/>
                          </a:solidFill>
                          <a:latin typeface="+mn-lt"/>
                        </a:rPr>
                        <a:t>71.630.728</a:t>
                      </a:r>
                      <a:endParaRPr lang="es-ES" sz="1400" b="1" i="0" u="none" strike="noStrike" dirty="0">
                        <a:solidFill>
                          <a:schemeClr val="tx1"/>
                        </a:solidFill>
                        <a:latin typeface="+mn-lt"/>
                      </a:endParaRPr>
                    </a:p>
                  </a:txBody>
                  <a:tcPr marL="6024" marR="6024" marT="6024" marB="0" anchor="ctr"/>
                </a:tc>
              </a:tr>
              <a:tr h="216000">
                <a:tc>
                  <a:txBody>
                    <a:bodyPr/>
                    <a:lstStyle/>
                    <a:p>
                      <a:pPr marL="446088" indent="0" algn="l" fontAlgn="ctr"/>
                      <a:r>
                        <a:rPr lang="es-PY" sz="1100" u="none" strike="noStrike" kern="1200" dirty="0" smtClean="0"/>
                        <a:t>Región Oriental (1.800</a:t>
                      </a:r>
                      <a:r>
                        <a:rPr lang="es-PY" sz="1100" u="none" strike="noStrike" kern="1200" baseline="0" dirty="0" smtClean="0"/>
                        <a:t> US$ x Km x Año)</a:t>
                      </a:r>
                      <a:endParaRPr lang="es-PY" sz="1100" b="0" i="0" u="none" strike="noStrike" kern="1200" dirty="0">
                        <a:solidFill>
                          <a:schemeClr val="tx1"/>
                        </a:solidFill>
                        <a:latin typeface="+mn-lt"/>
                        <a:ea typeface="+mn-ea"/>
                        <a:cs typeface="+mn-cs"/>
                      </a:endParaRPr>
                    </a:p>
                  </a:txBody>
                  <a:tcPr marL="6024" marR="6024" marT="6024" marB="0" anchor="ctr"/>
                </a:tc>
                <a:tc>
                  <a:txBody>
                    <a:bodyPr/>
                    <a:lstStyle/>
                    <a:p>
                      <a:pPr marL="0" lvl="1" indent="0" algn="ctr" fontAlgn="ctr"/>
                      <a:r>
                        <a:rPr lang="es-ES" sz="1100" b="0" i="0" u="none" strike="noStrike" dirty="0" smtClean="0">
                          <a:solidFill>
                            <a:schemeClr val="tx1"/>
                          </a:solidFill>
                          <a:latin typeface="+mn-lt"/>
                        </a:rPr>
                        <a:t>7.838,99</a:t>
                      </a:r>
                      <a:endParaRPr lang="es-ES" sz="1100" b="0" i="0" u="none" strike="noStrike" dirty="0">
                        <a:solidFill>
                          <a:schemeClr val="tx1"/>
                        </a:solidFill>
                        <a:latin typeface="+mn-lt"/>
                      </a:endParaRPr>
                    </a:p>
                  </a:txBody>
                  <a:tcPr marL="6024" marR="6024" marT="6024" marB="0" anchor="ctr"/>
                </a:tc>
                <a:tc>
                  <a:txBody>
                    <a:bodyPr/>
                    <a:lstStyle/>
                    <a:p>
                      <a:pPr marL="0" lvl="1" indent="0" algn="ctr" fontAlgn="ctr"/>
                      <a:r>
                        <a:rPr lang="es-ES" sz="1100" b="0" i="0" u="none" strike="noStrike" dirty="0" smtClean="0">
                          <a:solidFill>
                            <a:schemeClr val="tx1"/>
                          </a:solidFill>
                          <a:latin typeface="+mn-lt"/>
                        </a:rPr>
                        <a:t>56.440.728</a:t>
                      </a:r>
                      <a:endParaRPr lang="es-ES" sz="1100" b="0" i="0" u="none" strike="noStrike" dirty="0">
                        <a:solidFill>
                          <a:schemeClr val="tx1"/>
                        </a:solidFill>
                        <a:latin typeface="+mn-lt"/>
                      </a:endParaRPr>
                    </a:p>
                  </a:txBody>
                  <a:tcPr marL="6024" marR="6024" marT="6024" marB="0" anchor="ctr"/>
                </a:tc>
              </a:tr>
              <a:tr h="216000">
                <a:tc>
                  <a:txBody>
                    <a:bodyPr/>
                    <a:lstStyle/>
                    <a:p>
                      <a:pPr marL="446088" indent="0" algn="l" fontAlgn="ctr"/>
                      <a:r>
                        <a:rPr lang="es-PY" sz="1100" u="none" strike="noStrike" kern="1200" dirty="0" smtClean="0"/>
                        <a:t>Región Occidental (2.500</a:t>
                      </a:r>
                      <a:r>
                        <a:rPr lang="es-PY" sz="1100" u="none" strike="noStrike" kern="1200" baseline="0" dirty="0" smtClean="0"/>
                        <a:t> US$ x Km x Año)</a:t>
                      </a:r>
                      <a:endParaRPr lang="es-PY" sz="1100" b="0" i="0" u="none" strike="noStrike" kern="1200" dirty="0">
                        <a:solidFill>
                          <a:schemeClr val="tx1"/>
                        </a:solidFill>
                        <a:latin typeface="+mn-lt"/>
                        <a:ea typeface="+mn-ea"/>
                        <a:cs typeface="+mn-cs"/>
                      </a:endParaRPr>
                    </a:p>
                  </a:txBody>
                  <a:tcPr marL="6024" marR="6024" marT="6024" marB="0" anchor="ctr"/>
                </a:tc>
                <a:tc>
                  <a:txBody>
                    <a:bodyPr/>
                    <a:lstStyle/>
                    <a:p>
                      <a:pPr marL="0" lvl="1" indent="0" algn="ctr" fontAlgn="ctr"/>
                      <a:r>
                        <a:rPr lang="es-ES" sz="1100" u="none" strike="noStrike" dirty="0" smtClean="0"/>
                        <a:t>1.519,00</a:t>
                      </a:r>
                      <a:endParaRPr lang="es-ES" sz="1100" b="0" i="0" u="none" strike="noStrike" dirty="0">
                        <a:solidFill>
                          <a:schemeClr val="tx1"/>
                        </a:solidFill>
                        <a:latin typeface="+mn-lt"/>
                      </a:endParaRPr>
                    </a:p>
                  </a:txBody>
                  <a:tcPr marL="6024" marR="6024" marT="6024" marB="0" anchor="ctr"/>
                </a:tc>
                <a:tc>
                  <a:txBody>
                    <a:bodyPr/>
                    <a:lstStyle/>
                    <a:p>
                      <a:pPr marL="0" lvl="1" indent="0" algn="ctr" fontAlgn="ctr"/>
                      <a:r>
                        <a:rPr lang="es-ES" sz="1100" b="0" i="0" u="none" strike="noStrike" dirty="0" smtClean="0">
                          <a:solidFill>
                            <a:schemeClr val="tx1"/>
                          </a:solidFill>
                          <a:latin typeface="+mn-lt"/>
                        </a:rPr>
                        <a:t>15.190.000</a:t>
                      </a:r>
                      <a:endParaRPr lang="es-ES" sz="1100" b="0" i="0" u="none" strike="noStrike" dirty="0">
                        <a:solidFill>
                          <a:schemeClr val="tx1"/>
                        </a:solidFill>
                        <a:latin typeface="+mn-lt"/>
                      </a:endParaRPr>
                    </a:p>
                  </a:txBody>
                  <a:tcPr marL="6024" marR="6024" marT="6024" marB="0" anchor="ctr"/>
                </a:tc>
              </a:tr>
              <a:tr h="262950">
                <a:tc>
                  <a:txBody>
                    <a:bodyPr/>
                    <a:lstStyle/>
                    <a:p>
                      <a:pPr algn="l" fontAlgn="ctr"/>
                      <a:r>
                        <a:rPr lang="es-PY" sz="1400" b="1" u="none" strike="noStrike" dirty="0" smtClean="0"/>
                        <a:t>POR CONVENIOS CON ASOCIACIONES</a:t>
                      </a:r>
                      <a:r>
                        <a:rPr lang="es-PY" sz="1400" b="1" u="none" strike="noStrike" baseline="0" dirty="0" smtClean="0"/>
                        <a:t> CIVILES (CHACO)</a:t>
                      </a:r>
                      <a:endParaRPr lang="es-PY" sz="1400" b="1" i="0" u="none" strike="noStrike" dirty="0">
                        <a:solidFill>
                          <a:schemeClr val="tx1"/>
                        </a:solidFill>
                        <a:latin typeface="+mn-lt"/>
                      </a:endParaRPr>
                    </a:p>
                  </a:txBody>
                  <a:tcPr marL="6024" marR="6024" marT="6024" marB="0" anchor="ctr"/>
                </a:tc>
                <a:tc>
                  <a:txBody>
                    <a:bodyPr/>
                    <a:lstStyle/>
                    <a:p>
                      <a:pPr marL="0" lvl="1" indent="0" algn="ctr" fontAlgn="ctr"/>
                      <a:r>
                        <a:rPr lang="es-ES" sz="1400" b="1" u="none" strike="noStrike" dirty="0" smtClean="0"/>
                        <a:t>2.308,00</a:t>
                      </a:r>
                      <a:endParaRPr lang="es-ES" sz="1400" b="1" i="0" u="none" strike="noStrike" dirty="0">
                        <a:solidFill>
                          <a:schemeClr val="tx1"/>
                        </a:solidFill>
                        <a:latin typeface="+mn-lt"/>
                      </a:endParaRPr>
                    </a:p>
                  </a:txBody>
                  <a:tcPr marL="6024" marR="6024" marT="6024" marB="0" anchor="ctr"/>
                </a:tc>
                <a:tc>
                  <a:txBody>
                    <a:bodyPr/>
                    <a:lstStyle/>
                    <a:p>
                      <a:pPr marL="0" lvl="1" indent="0" algn="ctr" fontAlgn="ctr"/>
                      <a:r>
                        <a:rPr lang="es-ES" sz="1400" b="1" i="0" u="none" strike="noStrike" dirty="0" smtClean="0">
                          <a:solidFill>
                            <a:schemeClr val="tx1"/>
                          </a:solidFill>
                          <a:latin typeface="+mn-lt"/>
                        </a:rPr>
                        <a:t>23.080.000</a:t>
                      </a:r>
                      <a:endParaRPr lang="es-ES" sz="1400" b="1" i="0" u="none" strike="noStrike" dirty="0">
                        <a:solidFill>
                          <a:schemeClr val="tx1"/>
                        </a:solidFill>
                        <a:latin typeface="+mn-lt"/>
                      </a:endParaRPr>
                    </a:p>
                  </a:txBody>
                  <a:tcPr marL="6024" marR="6024" marT="6024" marB="0" anchor="ctr"/>
                </a:tc>
              </a:tr>
              <a:tr h="216000">
                <a:tc>
                  <a:txBody>
                    <a:bodyPr/>
                    <a:lstStyle/>
                    <a:p>
                      <a:pPr marL="446088" marR="0" indent="0" algn="l" defTabSz="914400" rtl="0" eaLnBrk="1" fontAlgn="ctr" latinLnBrk="0" hangingPunct="1">
                        <a:lnSpc>
                          <a:spcPct val="100000"/>
                        </a:lnSpc>
                        <a:spcBef>
                          <a:spcPts val="0"/>
                        </a:spcBef>
                        <a:spcAft>
                          <a:spcPts val="0"/>
                        </a:spcAft>
                        <a:buClrTx/>
                        <a:buSzTx/>
                        <a:buFontTx/>
                        <a:buNone/>
                        <a:tabLst/>
                        <a:defRPr/>
                      </a:pPr>
                      <a:r>
                        <a:rPr lang="es-PY" sz="1100" u="none" strike="noStrike" kern="1200" dirty="0" smtClean="0"/>
                        <a:t>Dpto.</a:t>
                      </a:r>
                      <a:r>
                        <a:rPr lang="es-PY" sz="1100" u="none" strike="noStrike" kern="1200" baseline="0" dirty="0" smtClean="0"/>
                        <a:t> Pdte. Hayes</a:t>
                      </a:r>
                      <a:r>
                        <a:rPr lang="es-PY" sz="1100" u="none" strike="noStrike" kern="1200" dirty="0" smtClean="0"/>
                        <a:t> (2.500</a:t>
                      </a:r>
                      <a:r>
                        <a:rPr lang="es-PY" sz="1100" u="none" strike="noStrike" kern="1200" baseline="0" dirty="0" smtClean="0"/>
                        <a:t> US$ x Km x Año)</a:t>
                      </a:r>
                      <a:endParaRPr lang="es-PY" sz="1100" b="0" i="0" u="none" strike="noStrike" kern="1200" dirty="0" smtClean="0">
                        <a:solidFill>
                          <a:schemeClr val="tx1"/>
                        </a:solidFill>
                        <a:latin typeface="+mn-lt"/>
                        <a:ea typeface="+mn-ea"/>
                        <a:cs typeface="+mn-cs"/>
                      </a:endParaRPr>
                    </a:p>
                  </a:txBody>
                  <a:tcPr marL="6024" marR="6024" marT="6024" marB="0" anchor="ctr"/>
                </a:tc>
                <a:tc>
                  <a:txBody>
                    <a:bodyPr/>
                    <a:lstStyle/>
                    <a:p>
                      <a:pPr marL="0" lvl="1" indent="0" algn="ctr" fontAlgn="ctr"/>
                      <a:r>
                        <a:rPr lang="es-ES" sz="1100" u="none" strike="noStrike" dirty="0" smtClean="0"/>
                        <a:t>1.139</a:t>
                      </a:r>
                      <a:endParaRPr lang="es-ES" sz="1100" b="0" i="0" u="none" strike="noStrike" dirty="0">
                        <a:solidFill>
                          <a:schemeClr val="tx1"/>
                        </a:solidFill>
                        <a:latin typeface="+mn-lt"/>
                      </a:endParaRPr>
                    </a:p>
                  </a:txBody>
                  <a:tcPr marL="6024" marR="6024" marT="6024" marB="0" anchor="ctr"/>
                </a:tc>
                <a:tc>
                  <a:txBody>
                    <a:bodyPr/>
                    <a:lstStyle/>
                    <a:p>
                      <a:pPr marL="0" lvl="1" indent="0" algn="ctr" fontAlgn="ctr"/>
                      <a:r>
                        <a:rPr lang="es-ES" sz="1100" b="0" i="0" u="none" strike="noStrike" dirty="0" smtClean="0">
                          <a:solidFill>
                            <a:schemeClr val="tx1"/>
                          </a:solidFill>
                          <a:latin typeface="+mn-lt"/>
                        </a:rPr>
                        <a:t>11.390.000</a:t>
                      </a:r>
                      <a:endParaRPr lang="es-ES" sz="1100" b="0" i="0" u="none" strike="noStrike" dirty="0">
                        <a:solidFill>
                          <a:schemeClr val="tx1"/>
                        </a:solidFill>
                        <a:latin typeface="+mn-lt"/>
                      </a:endParaRPr>
                    </a:p>
                  </a:txBody>
                  <a:tcPr marL="6024" marR="6024" marT="6024" marB="0" anchor="ctr"/>
                </a:tc>
              </a:tr>
              <a:tr h="216000">
                <a:tc>
                  <a:txBody>
                    <a:bodyPr/>
                    <a:lstStyle/>
                    <a:p>
                      <a:pPr marL="446088" marR="0" indent="0" algn="l" defTabSz="914400" rtl="0" eaLnBrk="1" fontAlgn="ctr" latinLnBrk="0" hangingPunct="1">
                        <a:lnSpc>
                          <a:spcPct val="100000"/>
                        </a:lnSpc>
                        <a:spcBef>
                          <a:spcPts val="0"/>
                        </a:spcBef>
                        <a:spcAft>
                          <a:spcPts val="0"/>
                        </a:spcAft>
                        <a:buClrTx/>
                        <a:buSzTx/>
                        <a:buFontTx/>
                        <a:buNone/>
                        <a:tabLst/>
                        <a:defRPr/>
                      </a:pPr>
                      <a:r>
                        <a:rPr lang="es-PY" sz="1100" u="none" strike="noStrike" kern="1200" dirty="0" smtClean="0"/>
                        <a:t>Dpto. Alto Paraguay (2.500</a:t>
                      </a:r>
                      <a:r>
                        <a:rPr lang="es-PY" sz="1100" u="none" strike="noStrike" kern="1200" baseline="0" dirty="0" smtClean="0"/>
                        <a:t> US$ x Km x Año)</a:t>
                      </a:r>
                      <a:endParaRPr lang="es-PY" sz="1100" b="0" i="0" u="none" strike="noStrike" kern="1200" dirty="0" smtClean="0">
                        <a:solidFill>
                          <a:schemeClr val="tx1"/>
                        </a:solidFill>
                        <a:latin typeface="+mn-lt"/>
                        <a:ea typeface="+mn-ea"/>
                        <a:cs typeface="+mn-cs"/>
                      </a:endParaRPr>
                    </a:p>
                  </a:txBody>
                  <a:tcPr marL="6024" marR="6024" marT="6024" marB="0" anchor="ctr"/>
                </a:tc>
                <a:tc>
                  <a:txBody>
                    <a:bodyPr/>
                    <a:lstStyle/>
                    <a:p>
                      <a:pPr marL="0" lvl="1" indent="0" algn="ctr" fontAlgn="ctr"/>
                      <a:r>
                        <a:rPr lang="es-ES" sz="1100" u="none" strike="noStrike" dirty="0" smtClean="0"/>
                        <a:t>514</a:t>
                      </a:r>
                      <a:endParaRPr lang="es-ES" sz="1100" b="0" i="0" u="none" strike="noStrike" dirty="0">
                        <a:solidFill>
                          <a:schemeClr val="tx1"/>
                        </a:solidFill>
                        <a:latin typeface="+mn-lt"/>
                      </a:endParaRPr>
                    </a:p>
                  </a:txBody>
                  <a:tcPr marL="6024" marR="6024" marT="6024" marB="0" anchor="ctr"/>
                </a:tc>
                <a:tc>
                  <a:txBody>
                    <a:bodyPr/>
                    <a:lstStyle/>
                    <a:p>
                      <a:pPr marL="0" lvl="1" indent="0" algn="ctr" fontAlgn="ctr"/>
                      <a:r>
                        <a:rPr lang="es-ES" sz="1100" b="0" i="0" u="none" strike="noStrike" dirty="0" smtClean="0">
                          <a:solidFill>
                            <a:schemeClr val="tx1"/>
                          </a:solidFill>
                          <a:latin typeface="+mn-lt"/>
                        </a:rPr>
                        <a:t>5.140.000</a:t>
                      </a:r>
                      <a:endParaRPr lang="es-ES" sz="1100" b="0" i="0" u="none" strike="noStrike" dirty="0">
                        <a:solidFill>
                          <a:schemeClr val="tx1"/>
                        </a:solidFill>
                        <a:latin typeface="+mn-lt"/>
                      </a:endParaRPr>
                    </a:p>
                  </a:txBody>
                  <a:tcPr marL="6024" marR="6024" marT="6024" marB="0" anchor="ctr"/>
                </a:tc>
              </a:tr>
              <a:tr h="216000">
                <a:tc>
                  <a:txBody>
                    <a:bodyPr/>
                    <a:lstStyle/>
                    <a:p>
                      <a:pPr marL="446088" marR="0" indent="0" algn="l" defTabSz="914400" rtl="0" eaLnBrk="1" fontAlgn="ctr" latinLnBrk="0" hangingPunct="1">
                        <a:lnSpc>
                          <a:spcPct val="100000"/>
                        </a:lnSpc>
                        <a:spcBef>
                          <a:spcPts val="0"/>
                        </a:spcBef>
                        <a:spcAft>
                          <a:spcPts val="0"/>
                        </a:spcAft>
                        <a:buClrTx/>
                        <a:buSzTx/>
                        <a:buFontTx/>
                        <a:buNone/>
                        <a:tabLst/>
                        <a:defRPr/>
                      </a:pPr>
                      <a:r>
                        <a:rPr lang="es-PY" sz="1100" u="none" strike="noStrike" kern="1200" dirty="0" smtClean="0"/>
                        <a:t>Dpto.</a:t>
                      </a:r>
                      <a:r>
                        <a:rPr lang="es-PY" sz="1100" u="none" strike="noStrike" kern="1200" baseline="0" dirty="0" smtClean="0"/>
                        <a:t> Boquerón</a:t>
                      </a:r>
                      <a:r>
                        <a:rPr lang="es-PY" sz="1100" u="none" strike="noStrike" kern="1200" dirty="0" smtClean="0"/>
                        <a:t> (2.500</a:t>
                      </a:r>
                      <a:r>
                        <a:rPr lang="es-PY" sz="1100" u="none" strike="noStrike" kern="1200" baseline="0" dirty="0" smtClean="0"/>
                        <a:t> US$ x Km x Año)</a:t>
                      </a:r>
                      <a:endParaRPr lang="es-PY" sz="1100" b="0" i="0" u="none" strike="noStrike" kern="1200" dirty="0" smtClean="0">
                        <a:solidFill>
                          <a:schemeClr val="tx1"/>
                        </a:solidFill>
                        <a:latin typeface="+mn-lt"/>
                        <a:ea typeface="+mn-ea"/>
                        <a:cs typeface="+mn-cs"/>
                      </a:endParaRPr>
                    </a:p>
                  </a:txBody>
                  <a:tcPr marL="6024" marR="6024" marT="6024" marB="0" anchor="ctr"/>
                </a:tc>
                <a:tc>
                  <a:txBody>
                    <a:bodyPr/>
                    <a:lstStyle/>
                    <a:p>
                      <a:pPr marL="0" lvl="1" indent="0" algn="ctr" fontAlgn="ctr"/>
                      <a:r>
                        <a:rPr lang="es-ES" sz="1100" u="none" strike="noStrike" dirty="0" smtClean="0"/>
                        <a:t>655</a:t>
                      </a:r>
                      <a:endParaRPr lang="es-ES" sz="1100" b="0" i="0" u="none" strike="noStrike" dirty="0">
                        <a:solidFill>
                          <a:schemeClr val="tx1"/>
                        </a:solidFill>
                        <a:latin typeface="+mn-lt"/>
                      </a:endParaRPr>
                    </a:p>
                  </a:txBody>
                  <a:tcPr marL="6024" marR="6024" marT="6024" marB="0" anchor="ctr"/>
                </a:tc>
                <a:tc>
                  <a:txBody>
                    <a:bodyPr/>
                    <a:lstStyle/>
                    <a:p>
                      <a:pPr marL="0" lvl="1" indent="0" algn="ctr" fontAlgn="ctr"/>
                      <a:r>
                        <a:rPr lang="es-ES" sz="1100" b="0" i="0" u="none" strike="noStrike" dirty="0" smtClean="0">
                          <a:solidFill>
                            <a:schemeClr val="tx1"/>
                          </a:solidFill>
                          <a:latin typeface="+mn-lt"/>
                        </a:rPr>
                        <a:t>6.550.000</a:t>
                      </a:r>
                      <a:endParaRPr lang="es-ES" sz="1100" b="0" i="0" u="none" strike="noStrike" dirty="0">
                        <a:solidFill>
                          <a:schemeClr val="tx1"/>
                        </a:solidFill>
                        <a:latin typeface="+mn-lt"/>
                      </a:endParaRPr>
                    </a:p>
                  </a:txBody>
                  <a:tcPr marL="6024" marR="6024" marT="6024" marB="0" anchor="ctr"/>
                </a:tc>
              </a:tr>
              <a:tr h="288000">
                <a:tc>
                  <a:txBody>
                    <a:bodyPr/>
                    <a:lstStyle/>
                    <a:p>
                      <a:pPr algn="r" fontAlgn="ctr"/>
                      <a:r>
                        <a:rPr lang="es-ES" sz="1400" b="1" u="none" strike="noStrike" dirty="0" smtClean="0">
                          <a:effectLst>
                            <a:outerShdw blurRad="38100" dist="38100" dir="2700000" algn="tl">
                              <a:srgbClr val="000000">
                                <a:alpha val="43137"/>
                              </a:srgbClr>
                            </a:outerShdw>
                          </a:effectLst>
                        </a:rPr>
                        <a:t>TOTALES</a:t>
                      </a:r>
                      <a:endParaRPr lang="es-ES" sz="1400" b="1" i="0" u="none" strike="noStrike" dirty="0">
                        <a:solidFill>
                          <a:srgbClr val="000000"/>
                        </a:solidFill>
                        <a:effectLst>
                          <a:outerShdw blurRad="38100" dist="38100" dir="2700000" algn="tl">
                            <a:srgbClr val="000000">
                              <a:alpha val="43137"/>
                            </a:srgbClr>
                          </a:outerShdw>
                        </a:effectLst>
                        <a:latin typeface="+mn-lt"/>
                      </a:endParaRPr>
                    </a:p>
                  </a:txBody>
                  <a:tcPr marL="6024" marR="6024" marT="6024" marB="0" anchor="ctr"/>
                </a:tc>
                <a:tc>
                  <a:txBody>
                    <a:bodyPr/>
                    <a:lstStyle/>
                    <a:p>
                      <a:pPr algn="ctr" fontAlgn="ctr"/>
                      <a:r>
                        <a:rPr lang="es-ES" sz="1400" b="1" i="0" u="none" strike="noStrike" dirty="0" smtClean="0">
                          <a:solidFill>
                            <a:srgbClr val="000000"/>
                          </a:solidFill>
                          <a:effectLst>
                            <a:outerShdw blurRad="38100" dist="38100" dir="2700000" algn="tl">
                              <a:srgbClr val="000000">
                                <a:alpha val="43137"/>
                              </a:srgbClr>
                            </a:outerShdw>
                          </a:effectLst>
                          <a:latin typeface="+mn-lt"/>
                        </a:rPr>
                        <a:t>15.000</a:t>
                      </a:r>
                      <a:endParaRPr lang="es-ES" sz="1400" b="1" i="0" u="none" strike="noStrike" dirty="0">
                        <a:solidFill>
                          <a:srgbClr val="000000"/>
                        </a:solidFill>
                        <a:effectLst>
                          <a:outerShdw blurRad="38100" dist="38100" dir="2700000" algn="tl">
                            <a:srgbClr val="000000">
                              <a:alpha val="43137"/>
                            </a:srgbClr>
                          </a:outerShdw>
                        </a:effectLst>
                        <a:latin typeface="+mn-lt"/>
                      </a:endParaRPr>
                    </a:p>
                  </a:txBody>
                  <a:tcPr marL="6024" marR="6024" marT="6024" marB="0" anchor="ctr"/>
                </a:tc>
                <a:tc>
                  <a:txBody>
                    <a:bodyPr/>
                    <a:lstStyle/>
                    <a:p>
                      <a:pPr algn="ctr" fontAlgn="ctr"/>
                      <a:r>
                        <a:rPr lang="es-ES" sz="1400" b="1" i="0" u="none" strike="noStrike" dirty="0" smtClean="0">
                          <a:solidFill>
                            <a:srgbClr val="000000"/>
                          </a:solidFill>
                          <a:effectLst>
                            <a:outerShdw blurRad="38100" dist="38100" dir="2700000" algn="tl">
                              <a:srgbClr val="000000">
                                <a:alpha val="43137"/>
                              </a:srgbClr>
                            </a:outerShdw>
                          </a:effectLst>
                          <a:latin typeface="+mn-lt"/>
                        </a:rPr>
                        <a:t>121.409.878</a:t>
                      </a:r>
                      <a:endParaRPr lang="es-ES" sz="1400" b="1" i="0" u="none" strike="noStrike" dirty="0">
                        <a:solidFill>
                          <a:srgbClr val="000000"/>
                        </a:solidFill>
                        <a:effectLst>
                          <a:outerShdw blurRad="38100" dist="38100" dir="2700000" algn="tl">
                            <a:srgbClr val="000000">
                              <a:alpha val="43137"/>
                            </a:srgbClr>
                          </a:outerShdw>
                        </a:effectLst>
                        <a:latin typeface="+mn-lt"/>
                      </a:endParaRPr>
                    </a:p>
                  </a:txBody>
                  <a:tcPr marL="6024" marR="6024" marT="6024" marB="0" anchor="ct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ES" sz="2800" b="1" u="sng" dirty="0" smtClean="0">
                <a:effectLst>
                  <a:outerShdw blurRad="38100" dist="38100" dir="2700000" algn="tl">
                    <a:srgbClr val="000000">
                      <a:alpha val="43137"/>
                    </a:srgbClr>
                  </a:outerShdw>
                </a:effectLst>
              </a:rPr>
              <a:t>3. SUSTITUCIÓN DE PUENTES DE MADERA POR PUENTES DE HºAº</a:t>
            </a:r>
            <a:br>
              <a:rPr lang="es-ES" sz="2800" b="1" u="sng" dirty="0" smtClean="0">
                <a:effectLst>
                  <a:outerShdw blurRad="38100" dist="38100" dir="2700000" algn="tl">
                    <a:srgbClr val="000000">
                      <a:alpha val="43137"/>
                    </a:srgbClr>
                  </a:outerShdw>
                </a:effectLst>
              </a:rPr>
            </a:br>
            <a:r>
              <a:rPr lang="es-ES" sz="2800" b="1" dirty="0" smtClean="0">
                <a:effectLst>
                  <a:outerShdw blurRad="38100" dist="38100" dir="2700000" algn="tl">
                    <a:srgbClr val="000000">
                      <a:alpha val="43137"/>
                    </a:srgbClr>
                  </a:outerShdw>
                </a:effectLst>
              </a:rPr>
              <a:t>RESUMEN DE LONGITUD Y COSTO</a:t>
            </a:r>
            <a:endParaRPr lang="es-ES" sz="2800" b="1" dirty="0">
              <a:effectLst>
                <a:outerShdw blurRad="38100" dist="38100" dir="2700000" algn="tl">
                  <a:srgbClr val="000000">
                    <a:alpha val="43137"/>
                  </a:srgbClr>
                </a:outerShdw>
              </a:effectLst>
            </a:endParaRPr>
          </a:p>
        </p:txBody>
      </p:sp>
      <p:graphicFrame>
        <p:nvGraphicFramePr>
          <p:cNvPr id="7" name="6 Marcador de contenido"/>
          <p:cNvGraphicFramePr>
            <a:graphicFrameLocks noGrp="1"/>
          </p:cNvGraphicFramePr>
          <p:nvPr>
            <p:ph idx="1"/>
          </p:nvPr>
        </p:nvGraphicFramePr>
        <p:xfrm>
          <a:off x="324464" y="2181150"/>
          <a:ext cx="8424000" cy="4560218"/>
        </p:xfrm>
        <a:graphic>
          <a:graphicData uri="http://schemas.openxmlformats.org/drawingml/2006/table">
            <a:tbl>
              <a:tblPr firstRow="1" lastRow="1" bandRow="1">
                <a:tableStyleId>{85BE263C-DBD7-4A20-BB59-AAB30ACAA65A}</a:tableStyleId>
              </a:tblPr>
              <a:tblGrid>
                <a:gridCol w="3564000"/>
                <a:gridCol w="1044000"/>
                <a:gridCol w="1188000"/>
                <a:gridCol w="1188000"/>
                <a:gridCol w="720000"/>
                <a:gridCol w="720000"/>
              </a:tblGrid>
              <a:tr h="503552">
                <a:tc rowSpan="2">
                  <a:txBody>
                    <a:bodyPr/>
                    <a:lstStyle/>
                    <a:p>
                      <a:pPr algn="ctr" fontAlgn="ctr"/>
                      <a:r>
                        <a:rPr lang="es-ES" sz="1400" u="none" strike="noStrike" dirty="0" smtClean="0">
                          <a:effectLst>
                            <a:outerShdw blurRad="38100" dist="38100" dir="2700000" algn="tl">
                              <a:srgbClr val="000000">
                                <a:alpha val="43137"/>
                              </a:srgbClr>
                            </a:outerShdw>
                          </a:effectLst>
                        </a:rPr>
                        <a:t>COMPONENTE</a:t>
                      </a:r>
                      <a:r>
                        <a:rPr lang="es-ES" sz="1400" u="none" strike="noStrike" baseline="0" dirty="0" smtClean="0">
                          <a:effectLst>
                            <a:outerShdw blurRad="38100" dist="38100" dir="2700000" algn="tl">
                              <a:srgbClr val="000000">
                                <a:alpha val="43137"/>
                              </a:srgbClr>
                            </a:outerShdw>
                          </a:effectLst>
                        </a:rPr>
                        <a:t> PUENTES DE HºAº</a:t>
                      </a:r>
                      <a:endParaRPr lang="es-ES" sz="1400" b="1" i="0" u="none" strike="noStrike" dirty="0">
                        <a:solidFill>
                          <a:schemeClr val="bg1"/>
                        </a:solidFill>
                        <a:effectLst>
                          <a:outerShdw blurRad="38100" dist="38100" dir="2700000" algn="tl">
                            <a:srgbClr val="000000">
                              <a:alpha val="43137"/>
                            </a:srgbClr>
                          </a:outerShdw>
                        </a:effectLst>
                        <a:latin typeface="+mn-lt"/>
                      </a:endParaRPr>
                    </a:p>
                  </a:txBody>
                  <a:tcPr marL="6024" marR="6024" marT="6024" marB="0" anchor="ctr">
                    <a:lnR w="12700" cap="flat" cmpd="sng" algn="ctr">
                      <a:noFill/>
                      <a:prstDash val="solid"/>
                      <a:round/>
                      <a:headEnd type="none" w="med" len="med"/>
                      <a:tailEnd type="none" w="med" len="med"/>
                    </a:lnR>
                  </a:tcPr>
                </a:tc>
                <a:tc rowSpan="2">
                  <a:txBody>
                    <a:bodyPr/>
                    <a:lstStyle/>
                    <a:p>
                      <a:pPr algn="ctr" fontAlgn="ctr"/>
                      <a:r>
                        <a:rPr lang="es-ES" sz="1400" u="none" strike="noStrike" dirty="0" smtClean="0">
                          <a:effectLst>
                            <a:outerShdw blurRad="38100" dist="38100" dir="2700000" algn="tl">
                              <a:srgbClr val="000000">
                                <a:alpha val="43137"/>
                              </a:srgbClr>
                            </a:outerShdw>
                          </a:effectLst>
                        </a:rPr>
                        <a:t>LONGITUD</a:t>
                      </a:r>
                    </a:p>
                    <a:p>
                      <a:pPr algn="ctr" fontAlgn="ctr"/>
                      <a:r>
                        <a:rPr lang="es-ES" sz="1400" u="none" strike="noStrike" dirty="0" smtClean="0">
                          <a:effectLst>
                            <a:outerShdw blurRad="38100" dist="38100" dir="2700000" algn="tl">
                              <a:srgbClr val="000000">
                                <a:alpha val="43137"/>
                              </a:srgbClr>
                            </a:outerShdw>
                          </a:effectLst>
                        </a:rPr>
                        <a:t>(ml)</a:t>
                      </a:r>
                      <a:endParaRPr lang="es-ES" sz="1400" b="1" i="0" u="none" strike="noStrike" dirty="0">
                        <a:solidFill>
                          <a:schemeClr val="bg1"/>
                        </a:solidFill>
                        <a:effectLst>
                          <a:outerShdw blurRad="38100" dist="38100" dir="2700000" algn="tl">
                            <a:srgbClr val="000000">
                              <a:alpha val="43137"/>
                            </a:srgbClr>
                          </a:outerShdw>
                        </a:effectLst>
                        <a:latin typeface="+mn-lt"/>
                      </a:endParaRPr>
                    </a:p>
                  </a:txBody>
                  <a:tcPr marL="6024" marR="6024" marT="60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gridSpan="4">
                  <a:txBody>
                    <a:bodyPr/>
                    <a:lstStyle/>
                    <a:p>
                      <a:pPr algn="ctr" fontAlgn="ctr"/>
                      <a:r>
                        <a:rPr lang="es-ES" sz="1400" u="none" strike="noStrike" dirty="0" smtClean="0">
                          <a:effectLst>
                            <a:outerShdw blurRad="38100" dist="38100" dir="2700000" algn="tl">
                              <a:srgbClr val="000000">
                                <a:alpha val="43137"/>
                              </a:srgbClr>
                            </a:outerShdw>
                          </a:effectLst>
                        </a:rPr>
                        <a:t>COSTOS</a:t>
                      </a:r>
                      <a:r>
                        <a:rPr lang="es-ES" sz="1400" u="none" strike="noStrike" baseline="0" dirty="0" smtClean="0">
                          <a:effectLst>
                            <a:outerShdw blurRad="38100" dist="38100" dir="2700000" algn="tl">
                              <a:srgbClr val="000000">
                                <a:alpha val="43137"/>
                              </a:srgbClr>
                            </a:outerShdw>
                          </a:effectLst>
                        </a:rPr>
                        <a:t> REFERENCIALES</a:t>
                      </a:r>
                      <a:r>
                        <a:rPr lang="es-ES" sz="1400" u="none" strike="noStrike" dirty="0" smtClean="0">
                          <a:effectLst>
                            <a:outerShdw blurRad="38100" dist="38100" dir="2700000" algn="tl">
                              <a:srgbClr val="000000">
                                <a:alpha val="43137"/>
                              </a:srgbClr>
                            </a:outerShdw>
                          </a:effectLst>
                        </a:rPr>
                        <a:t> (US$)</a:t>
                      </a:r>
                      <a:endParaRPr lang="es-ES" sz="1400" b="1" i="0" u="none" strike="noStrike" dirty="0">
                        <a:solidFill>
                          <a:schemeClr val="bg1"/>
                        </a:solidFill>
                        <a:effectLst>
                          <a:outerShdw blurRad="38100" dist="38100" dir="2700000" algn="tl">
                            <a:srgbClr val="000000">
                              <a:alpha val="43137"/>
                            </a:srgbClr>
                          </a:outerShdw>
                        </a:effectLst>
                        <a:latin typeface="+mn-lt"/>
                      </a:endParaRPr>
                    </a:p>
                  </a:txBody>
                  <a:tcPr marL="6024" marR="6024" marT="6024"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hMerge="1">
                  <a:txBody>
                    <a:bodyPr/>
                    <a:lstStyle/>
                    <a:p>
                      <a:pPr algn="ctr" fontAlgn="ctr"/>
                      <a:endParaRPr lang="es-ES" sz="1400" b="1" i="0" u="none" strike="noStrike" dirty="0">
                        <a:solidFill>
                          <a:schemeClr val="bg1"/>
                        </a:solidFill>
                        <a:effectLst>
                          <a:outerShdw blurRad="38100" dist="38100" dir="2700000" algn="tl">
                            <a:srgbClr val="000000">
                              <a:alpha val="43137"/>
                            </a:srgbClr>
                          </a:outerShdw>
                        </a:effectLst>
                        <a:latin typeface="+mn-lt"/>
                      </a:endParaRPr>
                    </a:p>
                  </a:txBody>
                  <a:tcPr marL="6024" marR="6024" marT="6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pPr algn="ctr" fontAlgn="ctr"/>
                      <a:endParaRPr lang="es-ES" sz="1400" b="1" i="0" u="none" strike="noStrike" dirty="0">
                        <a:solidFill>
                          <a:schemeClr val="bg1"/>
                        </a:solidFill>
                        <a:effectLst>
                          <a:outerShdw blurRad="38100" dist="38100" dir="2700000" algn="tl">
                            <a:srgbClr val="000000">
                              <a:alpha val="43137"/>
                            </a:srgbClr>
                          </a:outerShdw>
                        </a:effectLst>
                        <a:latin typeface="+mn-lt"/>
                      </a:endParaRPr>
                    </a:p>
                  </a:txBody>
                  <a:tcPr marL="6024" marR="6024" marT="6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pPr algn="ctr" fontAlgn="ctr"/>
                      <a:endParaRPr lang="es-ES" sz="1400" b="1" i="0" u="none" strike="noStrike" dirty="0">
                        <a:solidFill>
                          <a:schemeClr val="bg1"/>
                        </a:solidFill>
                        <a:effectLst>
                          <a:outerShdw blurRad="38100" dist="38100" dir="2700000" algn="tl">
                            <a:srgbClr val="000000">
                              <a:alpha val="43137"/>
                            </a:srgbClr>
                          </a:outerShdw>
                        </a:effectLst>
                        <a:latin typeface="+mn-lt"/>
                      </a:endParaRPr>
                    </a:p>
                  </a:txBody>
                  <a:tcPr marL="6024" marR="6024" marT="6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9305">
                <a:tc vMerge="1">
                  <a:txBody>
                    <a:bodyPr/>
                    <a:lstStyle/>
                    <a:p>
                      <a:pPr algn="ctr" fontAlgn="ctr"/>
                      <a:endParaRPr lang="es-ES" sz="1400" b="1" i="0" u="none" strike="noStrike" dirty="0">
                        <a:solidFill>
                          <a:schemeClr val="bg1"/>
                        </a:solidFill>
                        <a:effectLst>
                          <a:outerShdw blurRad="38100" dist="38100" dir="2700000" algn="tl">
                            <a:srgbClr val="000000">
                              <a:alpha val="43137"/>
                            </a:srgbClr>
                          </a:outerShdw>
                        </a:effectLst>
                        <a:latin typeface="+mn-lt"/>
                      </a:endParaRPr>
                    </a:p>
                  </a:txBody>
                  <a:tcPr marL="6024" marR="6024" marT="6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vMerge="1">
                  <a:txBody>
                    <a:bodyPr/>
                    <a:lstStyle/>
                    <a:p>
                      <a:pPr algn="ctr" fontAlgn="ctr"/>
                      <a:endParaRPr lang="es-ES" sz="1400" b="1" i="0" u="none" strike="noStrike" dirty="0">
                        <a:solidFill>
                          <a:schemeClr val="bg1"/>
                        </a:solidFill>
                        <a:effectLst>
                          <a:outerShdw blurRad="38100" dist="38100" dir="2700000" algn="tl">
                            <a:srgbClr val="000000">
                              <a:alpha val="43137"/>
                            </a:srgbClr>
                          </a:outerShdw>
                        </a:effectLst>
                        <a:latin typeface="+mn-lt"/>
                      </a:endParaRPr>
                    </a:p>
                  </a:txBody>
                  <a:tcPr marL="6024" marR="6024" marT="6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s-ES" sz="1400" b="1" u="none" strike="noStrike" dirty="0" smtClean="0">
                          <a:solidFill>
                            <a:schemeClr val="bg1"/>
                          </a:solidFill>
                          <a:effectLst>
                            <a:outerShdw blurRad="38100" dist="38100" dir="2700000" algn="tl">
                              <a:srgbClr val="000000">
                                <a:alpha val="43137"/>
                              </a:srgbClr>
                            </a:outerShdw>
                          </a:effectLst>
                        </a:rPr>
                        <a:t>DISEÑO</a:t>
                      </a:r>
                      <a:endParaRPr lang="es-ES" sz="1400" b="1" i="0" u="none" strike="noStrike" dirty="0">
                        <a:solidFill>
                          <a:schemeClr val="bg1"/>
                        </a:solidFill>
                        <a:effectLst>
                          <a:outerShdw blurRad="38100" dist="38100" dir="2700000" algn="tl">
                            <a:srgbClr val="000000">
                              <a:alpha val="43137"/>
                            </a:srgbClr>
                          </a:outerShdw>
                        </a:effectLst>
                        <a:latin typeface="+mn-lt"/>
                      </a:endParaRPr>
                    </a:p>
                  </a:txBody>
                  <a:tcPr marL="6024" marR="6024" marT="6024"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s-ES" sz="1400" b="1" u="none" strike="noStrike" dirty="0" smtClean="0">
                          <a:solidFill>
                            <a:schemeClr val="bg1"/>
                          </a:solidFill>
                          <a:effectLst>
                            <a:outerShdw blurRad="38100" dist="38100" dir="2700000" algn="tl">
                              <a:srgbClr val="000000">
                                <a:alpha val="43137"/>
                              </a:srgbClr>
                            </a:outerShdw>
                          </a:effectLst>
                        </a:rPr>
                        <a:t>OBRAS</a:t>
                      </a:r>
                      <a:endParaRPr lang="es-ES" sz="1400" b="1" i="0" u="none" strike="noStrike" dirty="0">
                        <a:solidFill>
                          <a:schemeClr val="bg1"/>
                        </a:solidFill>
                        <a:effectLst>
                          <a:outerShdw blurRad="38100" dist="38100" dir="2700000" algn="tl">
                            <a:srgbClr val="000000">
                              <a:alpha val="43137"/>
                            </a:srgbClr>
                          </a:outerShdw>
                        </a:effectLst>
                        <a:latin typeface="+mn-lt"/>
                      </a:endParaRPr>
                    </a:p>
                  </a:txBody>
                  <a:tcPr marL="6024" marR="6024" marT="6024"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s-ES" sz="1400" b="1" u="none" strike="noStrike" dirty="0" smtClean="0">
                          <a:solidFill>
                            <a:schemeClr val="bg1"/>
                          </a:solidFill>
                          <a:effectLst>
                            <a:outerShdw blurRad="38100" dist="38100" dir="2700000" algn="tl">
                              <a:srgbClr val="000000">
                                <a:alpha val="43137"/>
                              </a:srgbClr>
                            </a:outerShdw>
                          </a:effectLst>
                        </a:rPr>
                        <a:t>Diseño</a:t>
                      </a:r>
                      <a:r>
                        <a:rPr lang="es-ES" sz="1400" b="1" u="none" strike="noStrike" baseline="0" dirty="0" smtClean="0">
                          <a:solidFill>
                            <a:schemeClr val="bg1"/>
                          </a:solidFill>
                          <a:effectLst>
                            <a:outerShdw blurRad="38100" dist="38100" dir="2700000" algn="tl">
                              <a:srgbClr val="000000">
                                <a:alpha val="43137"/>
                              </a:srgbClr>
                            </a:outerShdw>
                          </a:effectLst>
                        </a:rPr>
                        <a:t> por ml</a:t>
                      </a:r>
                      <a:endParaRPr lang="es-ES" sz="1400" b="1" i="0" u="none" strike="noStrike" dirty="0">
                        <a:solidFill>
                          <a:schemeClr val="bg1"/>
                        </a:solidFill>
                        <a:effectLst>
                          <a:outerShdw blurRad="38100" dist="38100" dir="2700000" algn="tl">
                            <a:srgbClr val="000000">
                              <a:alpha val="43137"/>
                            </a:srgbClr>
                          </a:outerShdw>
                        </a:effectLst>
                        <a:latin typeface="+mn-lt"/>
                      </a:endParaRPr>
                    </a:p>
                  </a:txBody>
                  <a:tcPr marL="6024" marR="6024" marT="6024"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s-ES" sz="1400" b="1" u="none" strike="noStrike" dirty="0" smtClean="0">
                          <a:solidFill>
                            <a:schemeClr val="bg1"/>
                          </a:solidFill>
                          <a:effectLst>
                            <a:outerShdw blurRad="38100" dist="38100" dir="2700000" algn="tl">
                              <a:srgbClr val="000000">
                                <a:alpha val="43137"/>
                              </a:srgbClr>
                            </a:outerShdw>
                          </a:effectLst>
                        </a:rPr>
                        <a:t>Obras por ml</a:t>
                      </a:r>
                      <a:endParaRPr lang="es-ES" sz="1400" b="1" i="0" u="none" strike="noStrike" dirty="0">
                        <a:solidFill>
                          <a:schemeClr val="bg1"/>
                        </a:solidFill>
                        <a:effectLst>
                          <a:outerShdw blurRad="38100" dist="38100" dir="2700000" algn="tl">
                            <a:srgbClr val="000000">
                              <a:alpha val="43137"/>
                            </a:srgbClr>
                          </a:outerShdw>
                        </a:effectLst>
                        <a:latin typeface="+mn-lt"/>
                      </a:endParaRPr>
                    </a:p>
                  </a:txBody>
                  <a:tcPr marL="6024" marR="6024" marT="6024" marB="0" anchor="ctr">
                    <a:lnL>
                      <a:noFill/>
                    </a:lnL>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r>
              <a:tr h="216000">
                <a:tc>
                  <a:txBody>
                    <a:bodyPr/>
                    <a:lstStyle/>
                    <a:p>
                      <a:pPr algn="l" fontAlgn="ctr"/>
                      <a:r>
                        <a:rPr lang="es-ES" sz="1400" b="1" u="none" strike="noStrike" dirty="0" smtClean="0"/>
                        <a:t>FINANCIAMIENTO BID</a:t>
                      </a:r>
                      <a:endParaRPr lang="es-ES" sz="1400" b="1" i="0" u="none" strike="noStrike" dirty="0">
                        <a:solidFill>
                          <a:srgbClr val="000000"/>
                        </a:solidFill>
                        <a:latin typeface="+mn-lt"/>
                      </a:endParaRPr>
                    </a:p>
                  </a:txBody>
                  <a:tcPr marL="6024" marR="6024" marT="6024" marB="0" anchor="ctr"/>
                </a:tc>
                <a:tc>
                  <a:txBody>
                    <a:bodyPr/>
                    <a:lstStyle/>
                    <a:p>
                      <a:pPr lvl="0" algn="ctr" fontAlgn="ctr"/>
                      <a:r>
                        <a:rPr lang="es-ES" sz="1400" b="1" u="none" strike="noStrike" dirty="0" smtClean="0"/>
                        <a:t>4.644</a:t>
                      </a:r>
                      <a:endParaRPr lang="es-ES" sz="1400" b="1" i="0" u="none" strike="noStrike" dirty="0">
                        <a:solidFill>
                          <a:srgbClr val="000000"/>
                        </a:solidFill>
                        <a:latin typeface="+mn-lt"/>
                      </a:endParaRPr>
                    </a:p>
                  </a:txBody>
                  <a:tcPr marL="6024" marR="6024" marT="6024" marB="0" anchor="ctr"/>
                </a:tc>
                <a:tc>
                  <a:txBody>
                    <a:bodyPr/>
                    <a:lstStyle/>
                    <a:p>
                      <a:pPr algn="ctr" fontAlgn="b"/>
                      <a:r>
                        <a:rPr lang="es-ES" sz="1400" b="1" u="none" strike="noStrike" dirty="0" smtClean="0"/>
                        <a:t>1.038.000</a:t>
                      </a:r>
                      <a:endParaRPr lang="es-ES" sz="1400" b="1" i="0" u="none" strike="noStrike" dirty="0">
                        <a:solidFill>
                          <a:srgbClr val="000000"/>
                        </a:solidFill>
                        <a:latin typeface="+mn-lt"/>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s-ES" sz="1400" b="1" u="none" strike="noStrike" dirty="0" smtClean="0"/>
                        <a:t>69.660.000</a:t>
                      </a:r>
                      <a:endParaRPr lang="es-ES" sz="1400" b="1" i="0" u="none" strike="noStrike" dirty="0">
                        <a:solidFill>
                          <a:srgbClr val="000000"/>
                        </a:solidFill>
                        <a:latin typeface="+mn-lt"/>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endParaRPr lang="es-ES" sz="1400" b="1" i="0" u="none" strike="noStrike" dirty="0">
                        <a:solidFill>
                          <a:srgbClr val="000000"/>
                        </a:solidFill>
                        <a:latin typeface="+mn-lt"/>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endParaRPr lang="es-ES" sz="1400" b="1" i="0" u="none" strike="noStrike" dirty="0">
                        <a:solidFill>
                          <a:srgbClr val="000000"/>
                        </a:solidFill>
                        <a:latin typeface="+mn-lt"/>
                      </a:endParaRPr>
                    </a:p>
                  </a:txBody>
                  <a:tcPr marL="9525" marR="9525" marT="9525" marB="0" anchor="ctr">
                    <a:lnT w="19050" cap="flat" cmpd="sng" algn="ctr">
                      <a:solidFill>
                        <a:schemeClr val="tx1"/>
                      </a:solidFill>
                      <a:prstDash val="solid"/>
                      <a:round/>
                      <a:headEnd type="none" w="med" len="med"/>
                      <a:tailEnd type="none" w="med" len="med"/>
                    </a:lnT>
                  </a:tcPr>
                </a:tc>
              </a:tr>
              <a:tr h="216000">
                <a:tc>
                  <a:txBody>
                    <a:bodyPr/>
                    <a:lstStyle/>
                    <a:p>
                      <a:pPr lvl="1" algn="l" fontAlgn="ctr"/>
                      <a:r>
                        <a:rPr lang="es-PY" sz="1100" u="none" strike="noStrike" dirty="0" smtClean="0"/>
                        <a:t>01.</a:t>
                      </a:r>
                      <a:r>
                        <a:rPr lang="es-PY" sz="1100" u="none" strike="noStrike" baseline="0" dirty="0" smtClean="0"/>
                        <a:t> Puente de HºAº Concluido PNCR 2 – Fase II</a:t>
                      </a:r>
                      <a:endParaRPr lang="es-PY"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u="none" strike="noStrike" dirty="0" smtClean="0"/>
                        <a:t>1.549</a:t>
                      </a:r>
                      <a:endParaRPr lang="es-ES"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u="none" strike="noStrike" dirty="0" smtClean="0"/>
                        <a:t>-</a:t>
                      </a:r>
                      <a:endParaRPr lang="es-ES"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u="none" strike="noStrike" dirty="0" smtClean="0"/>
                        <a:t>23.235.000</a:t>
                      </a:r>
                      <a:endParaRPr lang="es-ES" sz="1100" b="0" i="0" u="none" strike="noStrike" dirty="0">
                        <a:solidFill>
                          <a:schemeClr val="tx1"/>
                        </a:solidFill>
                        <a:latin typeface="+mn-lt"/>
                      </a:endParaRPr>
                    </a:p>
                  </a:txBody>
                  <a:tcPr marL="6024" marR="6024" marT="6024" marB="0" anchor="ctr"/>
                </a:tc>
                <a:tc>
                  <a:txBody>
                    <a:bodyPr/>
                    <a:lstStyle/>
                    <a:p>
                      <a:pPr marL="0" lvl="0" indent="0" algn="ctr" fontAlgn="ctr">
                        <a:tabLst/>
                      </a:pPr>
                      <a:endParaRPr lang="es-ES"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u="none" strike="noStrike" dirty="0" smtClean="0"/>
                        <a:t>15.000</a:t>
                      </a:r>
                      <a:endParaRPr lang="es-ES" sz="1100" b="0" i="0" u="none" strike="noStrike" dirty="0">
                        <a:solidFill>
                          <a:schemeClr val="tx1"/>
                        </a:solidFill>
                        <a:latin typeface="+mn-lt"/>
                      </a:endParaRPr>
                    </a:p>
                  </a:txBody>
                  <a:tcPr marL="6024" marR="6024" marT="6024" marB="0" anchor="ctr"/>
                </a:tc>
              </a:tr>
              <a:tr h="216000">
                <a:tc>
                  <a:txBody>
                    <a:bodyPr/>
                    <a:lstStyle/>
                    <a:p>
                      <a:pPr lvl="1" algn="l" fontAlgn="ctr"/>
                      <a:r>
                        <a:rPr lang="es-PY" sz="1100" u="none" strike="noStrike" dirty="0" smtClean="0"/>
                        <a:t>02. Puente de HºAº en Ejecución PNCR 2 – Fase</a:t>
                      </a:r>
                      <a:r>
                        <a:rPr lang="es-PY" sz="1100" u="none" strike="noStrike" baseline="0" dirty="0" smtClean="0"/>
                        <a:t> II</a:t>
                      </a:r>
                      <a:endParaRPr lang="es-PY"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u="none" strike="noStrike" dirty="0" smtClean="0"/>
                        <a:t>500</a:t>
                      </a:r>
                      <a:endParaRPr lang="es-ES"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u="none" strike="noStrike" dirty="0" smtClean="0"/>
                        <a:t>-</a:t>
                      </a:r>
                      <a:endParaRPr lang="es-ES"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u="none" strike="noStrike" dirty="0" smtClean="0"/>
                        <a:t>7.500.000</a:t>
                      </a:r>
                      <a:endParaRPr lang="es-ES" sz="1100" b="0" i="0" u="none" strike="noStrike" dirty="0">
                        <a:solidFill>
                          <a:schemeClr val="tx1"/>
                        </a:solidFill>
                        <a:latin typeface="+mn-lt"/>
                      </a:endParaRPr>
                    </a:p>
                  </a:txBody>
                  <a:tcPr marL="6024" marR="6024" marT="6024" marB="0" anchor="ctr"/>
                </a:tc>
                <a:tc>
                  <a:txBody>
                    <a:bodyPr/>
                    <a:lstStyle/>
                    <a:p>
                      <a:pPr marL="0" lvl="0" indent="0" algn="ctr" fontAlgn="ctr">
                        <a:tabLst/>
                      </a:pPr>
                      <a:endParaRPr lang="es-ES"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u="none" strike="noStrike" dirty="0" smtClean="0"/>
                        <a:t>15.000</a:t>
                      </a:r>
                      <a:endParaRPr lang="es-ES" sz="1100" b="0" i="0" u="none" strike="noStrike" dirty="0">
                        <a:solidFill>
                          <a:schemeClr val="tx1"/>
                        </a:solidFill>
                        <a:latin typeface="+mn-lt"/>
                      </a:endParaRPr>
                    </a:p>
                  </a:txBody>
                  <a:tcPr marL="6024" marR="6024" marT="6024" marB="0" anchor="ctr"/>
                </a:tc>
              </a:tr>
              <a:tr h="216000">
                <a:tc>
                  <a:txBody>
                    <a:bodyPr/>
                    <a:lstStyle/>
                    <a:p>
                      <a:pPr lvl="1" algn="l" fontAlgn="ctr"/>
                      <a:r>
                        <a:rPr lang="es-PY" sz="1100" u="none" strike="noStrike" dirty="0" smtClean="0"/>
                        <a:t>06. Proyectos</a:t>
                      </a:r>
                      <a:r>
                        <a:rPr lang="es-PY" sz="1100" u="none" strike="noStrike" baseline="0" dirty="0" smtClean="0"/>
                        <a:t> en Licitación PNCR 2 – Fase II</a:t>
                      </a:r>
                      <a:endParaRPr lang="es-PY"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u="none" strike="noStrike" dirty="0" smtClean="0"/>
                        <a:t>2.595</a:t>
                      </a:r>
                      <a:endParaRPr lang="es-ES"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u="none" strike="noStrike" dirty="0" smtClean="0"/>
                        <a:t>1.038.000</a:t>
                      </a:r>
                      <a:endParaRPr lang="es-ES"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u="none" strike="noStrike" dirty="0" smtClean="0"/>
                        <a:t>38.925.000</a:t>
                      </a:r>
                      <a:endParaRPr lang="es-ES"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u="none" strike="noStrike" dirty="0" smtClean="0"/>
                        <a:t>400</a:t>
                      </a:r>
                      <a:endParaRPr lang="es-ES"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u="none" strike="noStrike" dirty="0" smtClean="0"/>
                        <a:t>15.000</a:t>
                      </a:r>
                      <a:endParaRPr lang="es-ES" sz="1100" b="0" i="0" u="none" strike="noStrike" dirty="0">
                        <a:solidFill>
                          <a:schemeClr val="tx1"/>
                        </a:solidFill>
                        <a:latin typeface="+mn-lt"/>
                      </a:endParaRPr>
                    </a:p>
                  </a:txBody>
                  <a:tcPr marL="6024" marR="6024" marT="6024" marB="0" anchor="ctr"/>
                </a:tc>
              </a:tr>
              <a:tr h="216000">
                <a:tc>
                  <a:txBody>
                    <a:bodyPr/>
                    <a:lstStyle/>
                    <a:p>
                      <a:pPr algn="l" fontAlgn="ctr"/>
                      <a:r>
                        <a:rPr lang="es-ES" sz="1400" b="1" u="none" strike="noStrike" dirty="0" smtClean="0"/>
                        <a:t>FINANCIAMIENTO CAF</a:t>
                      </a:r>
                      <a:endParaRPr lang="es-ES" sz="1400" b="1" i="0" u="none" strike="noStrike" dirty="0">
                        <a:solidFill>
                          <a:srgbClr val="000000"/>
                        </a:solidFill>
                        <a:latin typeface="+mn-lt"/>
                      </a:endParaRPr>
                    </a:p>
                  </a:txBody>
                  <a:tcPr marL="6024" marR="6024" marT="6024" marB="0" anchor="ctr"/>
                </a:tc>
                <a:tc>
                  <a:txBody>
                    <a:bodyPr/>
                    <a:lstStyle/>
                    <a:p>
                      <a:pPr marL="0" lvl="1" indent="0" algn="ctr" fontAlgn="ctr"/>
                      <a:r>
                        <a:rPr lang="es-ES" sz="1400" b="1" u="none" strike="noStrike" dirty="0" smtClean="0"/>
                        <a:t>5.690</a:t>
                      </a:r>
                      <a:endParaRPr lang="es-ES" sz="1400" b="1" i="0" u="none" strike="noStrike" dirty="0">
                        <a:solidFill>
                          <a:schemeClr val="tx1"/>
                        </a:solidFill>
                        <a:latin typeface="+mn-lt"/>
                      </a:endParaRPr>
                    </a:p>
                  </a:txBody>
                  <a:tcPr marL="6024" marR="6024" marT="6024" marB="0" anchor="ctr"/>
                </a:tc>
                <a:tc>
                  <a:txBody>
                    <a:bodyPr/>
                    <a:lstStyle/>
                    <a:p>
                      <a:pPr algn="ctr" fontAlgn="b"/>
                      <a:r>
                        <a:rPr lang="es-ES" sz="1400" b="1" u="none" strike="noStrike" dirty="0" smtClean="0"/>
                        <a:t>-</a:t>
                      </a:r>
                      <a:endParaRPr lang="es-ES" sz="1400" b="1" i="0" u="none" strike="noStrike" dirty="0">
                        <a:solidFill>
                          <a:srgbClr val="000000"/>
                        </a:solidFill>
                        <a:latin typeface="Calibri"/>
                      </a:endParaRPr>
                    </a:p>
                  </a:txBody>
                  <a:tcPr marL="9525" marR="9525" marT="9525" marB="0" anchor="ctr"/>
                </a:tc>
                <a:tc>
                  <a:txBody>
                    <a:bodyPr/>
                    <a:lstStyle/>
                    <a:p>
                      <a:pPr algn="ctr" fontAlgn="b"/>
                      <a:r>
                        <a:rPr lang="es-ES" sz="1400" b="1" u="none" strike="noStrike" dirty="0" smtClean="0"/>
                        <a:t>85.350.000</a:t>
                      </a:r>
                      <a:endParaRPr lang="es-ES" sz="1400" b="1" i="0" u="none" strike="noStrike" dirty="0">
                        <a:solidFill>
                          <a:srgbClr val="000000"/>
                        </a:solidFill>
                        <a:latin typeface="Calibri"/>
                      </a:endParaRPr>
                    </a:p>
                  </a:txBody>
                  <a:tcPr marL="9525" marR="9525" marT="9525" marB="0" anchor="ctr"/>
                </a:tc>
                <a:tc>
                  <a:txBody>
                    <a:bodyPr/>
                    <a:lstStyle/>
                    <a:p>
                      <a:pPr algn="ctr" fontAlgn="b"/>
                      <a:endParaRPr lang="es-ES" sz="1400" b="1" i="0" u="none" strike="noStrike" dirty="0">
                        <a:solidFill>
                          <a:srgbClr val="000000"/>
                        </a:solidFill>
                        <a:latin typeface="Calibri"/>
                      </a:endParaRPr>
                    </a:p>
                  </a:txBody>
                  <a:tcPr marL="9525" marR="9525" marT="9525" marB="0" anchor="ctr"/>
                </a:tc>
                <a:tc>
                  <a:txBody>
                    <a:bodyPr/>
                    <a:lstStyle/>
                    <a:p>
                      <a:pPr algn="ctr" fontAlgn="b"/>
                      <a:endParaRPr lang="es-ES" sz="1400" b="1" i="0" u="none" strike="noStrike" dirty="0">
                        <a:solidFill>
                          <a:srgbClr val="000000"/>
                        </a:solidFill>
                        <a:latin typeface="Calibri"/>
                      </a:endParaRPr>
                    </a:p>
                  </a:txBody>
                  <a:tcPr marL="9525" marR="9525" marT="9525" marB="0" anchor="ctr"/>
                </a:tc>
              </a:tr>
              <a:tr h="216000">
                <a:tc>
                  <a:txBody>
                    <a:bodyPr/>
                    <a:lstStyle/>
                    <a:p>
                      <a:pPr lvl="1" algn="l" fontAlgn="ctr"/>
                      <a:r>
                        <a:rPr lang="es-PY" sz="1100" u="none" strike="noStrike" dirty="0" smtClean="0"/>
                        <a:t>05. Proyecto</a:t>
                      </a:r>
                      <a:r>
                        <a:rPr lang="es-PY" sz="1100" u="none" strike="noStrike" baseline="0" dirty="0" smtClean="0"/>
                        <a:t> Puente de HºAº con DFI en la DCV</a:t>
                      </a:r>
                      <a:endParaRPr lang="es-PY" sz="1100" b="0" i="0" u="none" strike="noStrike" dirty="0">
                        <a:solidFill>
                          <a:schemeClr val="tx1"/>
                        </a:solidFill>
                        <a:latin typeface="+mn-lt"/>
                      </a:endParaRPr>
                    </a:p>
                  </a:txBody>
                  <a:tcPr marL="6024" marR="6024" marT="6024" marB="0" anchor="ctr"/>
                </a:tc>
                <a:tc>
                  <a:txBody>
                    <a:bodyPr/>
                    <a:lstStyle/>
                    <a:p>
                      <a:pPr algn="ctr" fontAlgn="ctr"/>
                      <a:r>
                        <a:rPr lang="es-ES" sz="1100" u="none" strike="noStrike" dirty="0" smtClean="0"/>
                        <a:t>3.190</a:t>
                      </a:r>
                      <a:endParaRPr lang="es-ES" sz="1100" b="0" i="0" u="none" strike="noStrike" dirty="0">
                        <a:solidFill>
                          <a:schemeClr val="tx1"/>
                        </a:solidFill>
                        <a:latin typeface="+mn-lt"/>
                      </a:endParaRPr>
                    </a:p>
                  </a:txBody>
                  <a:tcPr marL="6024" marR="6024" marT="6024" marB="0" anchor="ctr"/>
                </a:tc>
                <a:tc>
                  <a:txBody>
                    <a:bodyPr/>
                    <a:lstStyle/>
                    <a:p>
                      <a:pPr algn="ctr" fontAlgn="ctr"/>
                      <a:r>
                        <a:rPr lang="es-ES" sz="1100" u="none" strike="noStrike" dirty="0" smtClean="0"/>
                        <a:t>1.276.000</a:t>
                      </a:r>
                      <a:endParaRPr lang="es-ES" sz="1100" b="0" i="0" u="none" strike="noStrike" dirty="0">
                        <a:solidFill>
                          <a:schemeClr val="tx1"/>
                        </a:solidFill>
                        <a:latin typeface="+mn-lt"/>
                      </a:endParaRPr>
                    </a:p>
                  </a:txBody>
                  <a:tcPr marL="6024" marR="6024" marT="6024" marB="0" anchor="ctr"/>
                </a:tc>
                <a:tc>
                  <a:txBody>
                    <a:bodyPr/>
                    <a:lstStyle/>
                    <a:p>
                      <a:pPr algn="ctr" fontAlgn="ctr"/>
                      <a:r>
                        <a:rPr lang="es-ES" sz="1100" u="none" strike="noStrike" dirty="0" smtClean="0"/>
                        <a:t>47.850.000</a:t>
                      </a:r>
                      <a:endParaRPr lang="es-ES" sz="1100" b="0" i="0" u="none" strike="noStrike" dirty="0">
                        <a:solidFill>
                          <a:schemeClr val="tx1"/>
                        </a:solidFill>
                        <a:latin typeface="+mn-lt"/>
                      </a:endParaRPr>
                    </a:p>
                  </a:txBody>
                  <a:tcPr marL="6024" marR="6024" marT="6024" marB="0" anchor="ctr"/>
                </a:tc>
                <a:tc>
                  <a:txBody>
                    <a:bodyPr/>
                    <a:lstStyle/>
                    <a:p>
                      <a:pPr algn="ctr" fontAlgn="ctr"/>
                      <a:r>
                        <a:rPr lang="es-ES" sz="1100" u="none" strike="noStrike" dirty="0" smtClean="0"/>
                        <a:t>400</a:t>
                      </a:r>
                      <a:endParaRPr lang="es-ES" sz="1100" b="0" i="0" u="none" strike="noStrike" dirty="0">
                        <a:solidFill>
                          <a:schemeClr val="tx1"/>
                        </a:solidFill>
                        <a:latin typeface="+mn-lt"/>
                      </a:endParaRPr>
                    </a:p>
                  </a:txBody>
                  <a:tcPr marL="6024" marR="6024" marT="6024" marB="0" anchor="ctr"/>
                </a:tc>
                <a:tc>
                  <a:txBody>
                    <a:bodyPr/>
                    <a:lstStyle/>
                    <a:p>
                      <a:pPr algn="ctr" fontAlgn="ctr"/>
                      <a:r>
                        <a:rPr lang="es-ES" sz="1100" u="none" strike="noStrike" dirty="0" smtClean="0"/>
                        <a:t>15.000</a:t>
                      </a:r>
                      <a:endParaRPr lang="es-ES" sz="1100" b="0" i="0" u="none" strike="noStrike" dirty="0">
                        <a:solidFill>
                          <a:schemeClr val="tx1"/>
                        </a:solidFill>
                        <a:latin typeface="+mn-lt"/>
                      </a:endParaRPr>
                    </a:p>
                  </a:txBody>
                  <a:tcPr marL="6024" marR="6024" marT="6024" marB="0" anchor="ctr"/>
                </a:tc>
              </a:tr>
              <a:tr h="216000">
                <a:tc>
                  <a:txBody>
                    <a:bodyPr/>
                    <a:lstStyle/>
                    <a:p>
                      <a:pPr lvl="1" algn="l" fontAlgn="ctr"/>
                      <a:r>
                        <a:rPr lang="es-PY" sz="1100" u="none" strike="noStrike" dirty="0" smtClean="0"/>
                        <a:t>07. Proyecto en Gestión Nueva Operación CAF</a:t>
                      </a:r>
                      <a:endParaRPr lang="es-PY" sz="1100" b="0" i="0" u="none" strike="noStrike" dirty="0">
                        <a:solidFill>
                          <a:schemeClr val="tx1"/>
                        </a:solidFill>
                        <a:latin typeface="+mn-lt"/>
                      </a:endParaRPr>
                    </a:p>
                  </a:txBody>
                  <a:tcPr marL="6024" marR="6024" marT="6024" marB="0" anchor="ctr"/>
                </a:tc>
                <a:tc>
                  <a:txBody>
                    <a:bodyPr/>
                    <a:lstStyle/>
                    <a:p>
                      <a:pPr algn="ctr" fontAlgn="ctr"/>
                      <a:r>
                        <a:rPr lang="es-ES" sz="1100" u="none" strike="noStrike" dirty="0" smtClean="0"/>
                        <a:t>2.500</a:t>
                      </a:r>
                      <a:endParaRPr lang="es-ES" sz="1100" b="0" i="0" u="none" strike="noStrike" dirty="0">
                        <a:solidFill>
                          <a:schemeClr val="tx1"/>
                        </a:solidFill>
                        <a:latin typeface="+mn-lt"/>
                      </a:endParaRPr>
                    </a:p>
                  </a:txBody>
                  <a:tcPr marL="6024" marR="6024" marT="6024" marB="0" anchor="ctr"/>
                </a:tc>
                <a:tc>
                  <a:txBody>
                    <a:bodyPr/>
                    <a:lstStyle/>
                    <a:p>
                      <a:pPr algn="ctr" fontAlgn="ctr"/>
                      <a:r>
                        <a:rPr lang="es-ES" sz="1100" u="none" strike="noStrike" dirty="0" smtClean="0"/>
                        <a:t>1.000.000</a:t>
                      </a:r>
                      <a:endParaRPr lang="es-ES" sz="1100" b="0" i="0" u="none" strike="noStrike" dirty="0">
                        <a:solidFill>
                          <a:schemeClr val="tx1"/>
                        </a:solidFill>
                        <a:latin typeface="+mn-lt"/>
                      </a:endParaRPr>
                    </a:p>
                  </a:txBody>
                  <a:tcPr marL="6024" marR="6024" marT="6024" marB="0" anchor="ctr"/>
                </a:tc>
                <a:tc>
                  <a:txBody>
                    <a:bodyPr/>
                    <a:lstStyle/>
                    <a:p>
                      <a:pPr algn="ctr" fontAlgn="ctr"/>
                      <a:r>
                        <a:rPr lang="es-ES" sz="1100" u="none" strike="noStrike" dirty="0" smtClean="0"/>
                        <a:t>37.500.000</a:t>
                      </a:r>
                      <a:endParaRPr lang="es-ES" sz="1100" b="0" i="0" u="none" strike="noStrike" dirty="0">
                        <a:solidFill>
                          <a:schemeClr val="tx1"/>
                        </a:solidFill>
                        <a:latin typeface="+mn-lt"/>
                      </a:endParaRPr>
                    </a:p>
                  </a:txBody>
                  <a:tcPr marL="6024" marR="6024" marT="6024" marB="0" anchor="ctr"/>
                </a:tc>
                <a:tc>
                  <a:txBody>
                    <a:bodyPr/>
                    <a:lstStyle/>
                    <a:p>
                      <a:pPr algn="ctr" fontAlgn="ctr"/>
                      <a:r>
                        <a:rPr lang="es-ES" sz="1100" u="none" strike="noStrike" dirty="0" smtClean="0"/>
                        <a:t>400</a:t>
                      </a:r>
                      <a:endParaRPr lang="es-ES" sz="1100" b="0" i="0" u="none" strike="noStrike" dirty="0">
                        <a:solidFill>
                          <a:schemeClr val="tx1"/>
                        </a:solidFill>
                        <a:latin typeface="+mn-lt"/>
                      </a:endParaRPr>
                    </a:p>
                  </a:txBody>
                  <a:tcPr marL="6024" marR="6024" marT="6024" marB="0" anchor="ctr"/>
                </a:tc>
                <a:tc>
                  <a:txBody>
                    <a:bodyPr/>
                    <a:lstStyle/>
                    <a:p>
                      <a:pPr algn="ctr" fontAlgn="ctr"/>
                      <a:r>
                        <a:rPr lang="es-ES" sz="1100" u="none" strike="noStrike" dirty="0" smtClean="0"/>
                        <a:t>15.000</a:t>
                      </a:r>
                      <a:endParaRPr lang="es-ES" sz="1100" b="0" i="0" u="none" strike="noStrike" dirty="0">
                        <a:solidFill>
                          <a:schemeClr val="tx1"/>
                        </a:solidFill>
                        <a:latin typeface="+mn-lt"/>
                      </a:endParaRPr>
                    </a:p>
                  </a:txBody>
                  <a:tcPr marL="6024" marR="6024" marT="6024" marB="0" anchor="ctr"/>
                </a:tc>
              </a:tr>
              <a:tr h="216000">
                <a:tc>
                  <a:txBody>
                    <a:bodyPr/>
                    <a:lstStyle/>
                    <a:p>
                      <a:pPr algn="l" fontAlgn="ctr"/>
                      <a:r>
                        <a:rPr lang="es-ES" sz="1400" b="1" u="none" strike="noStrike" dirty="0" smtClean="0"/>
                        <a:t>FINANCIAMIENTO JICA</a:t>
                      </a:r>
                      <a:endParaRPr lang="es-ES" sz="1400" b="1" i="0" u="none" strike="noStrike" dirty="0">
                        <a:solidFill>
                          <a:srgbClr val="000000"/>
                        </a:solidFill>
                        <a:latin typeface="+mn-lt"/>
                      </a:endParaRPr>
                    </a:p>
                  </a:txBody>
                  <a:tcPr marL="6024" marR="6024" marT="6024" marB="0" anchor="ctr"/>
                </a:tc>
                <a:tc>
                  <a:txBody>
                    <a:bodyPr/>
                    <a:lstStyle/>
                    <a:p>
                      <a:pPr algn="ctr" fontAlgn="ctr"/>
                      <a:r>
                        <a:rPr lang="es-ES" sz="1400" b="1" u="none" strike="noStrike" dirty="0" smtClean="0"/>
                        <a:t>1.011</a:t>
                      </a:r>
                      <a:endParaRPr lang="es-ES" sz="1400" b="1" i="0" u="none" strike="noStrike" dirty="0">
                        <a:solidFill>
                          <a:schemeClr val="tx1"/>
                        </a:solidFill>
                        <a:latin typeface="+mn-lt"/>
                      </a:endParaRPr>
                    </a:p>
                  </a:txBody>
                  <a:tcPr marL="6024" marR="6024" marT="6024" marB="0" anchor="ctr"/>
                </a:tc>
                <a:tc>
                  <a:txBody>
                    <a:bodyPr/>
                    <a:lstStyle/>
                    <a:p>
                      <a:pPr algn="ctr" fontAlgn="ctr"/>
                      <a:r>
                        <a:rPr lang="es-ES" sz="1400" b="1" u="none" strike="noStrike" dirty="0" smtClean="0"/>
                        <a:t>-</a:t>
                      </a:r>
                      <a:endParaRPr lang="es-ES" sz="1400" b="1" i="0" u="none" strike="noStrike" dirty="0">
                        <a:solidFill>
                          <a:schemeClr val="tx1"/>
                        </a:solidFill>
                        <a:latin typeface="+mn-lt"/>
                      </a:endParaRPr>
                    </a:p>
                  </a:txBody>
                  <a:tcPr marL="6024" marR="6024" marT="6024" marB="0" anchor="ctr"/>
                </a:tc>
                <a:tc>
                  <a:txBody>
                    <a:bodyPr/>
                    <a:lstStyle/>
                    <a:p>
                      <a:pPr algn="ctr" fontAlgn="ctr"/>
                      <a:r>
                        <a:rPr lang="es-ES" sz="1400" b="1" u="none" strike="noStrike" dirty="0" smtClean="0"/>
                        <a:t>15.165.000</a:t>
                      </a:r>
                      <a:endParaRPr lang="es-ES" sz="1400" b="1" i="0" u="none" strike="noStrike" dirty="0">
                        <a:solidFill>
                          <a:schemeClr val="tx1"/>
                        </a:solidFill>
                        <a:latin typeface="+mn-lt"/>
                      </a:endParaRPr>
                    </a:p>
                  </a:txBody>
                  <a:tcPr marL="6024" marR="6024" marT="6024" marB="0" anchor="ctr"/>
                </a:tc>
                <a:tc>
                  <a:txBody>
                    <a:bodyPr/>
                    <a:lstStyle/>
                    <a:p>
                      <a:pPr algn="ctr" fontAlgn="ctr"/>
                      <a:endParaRPr lang="es-ES" sz="1400" b="1" i="0" u="none" strike="noStrike" dirty="0">
                        <a:solidFill>
                          <a:schemeClr val="tx1"/>
                        </a:solidFill>
                        <a:latin typeface="+mn-lt"/>
                      </a:endParaRPr>
                    </a:p>
                  </a:txBody>
                  <a:tcPr marL="6024" marR="6024" marT="6024" marB="0" anchor="ctr"/>
                </a:tc>
                <a:tc>
                  <a:txBody>
                    <a:bodyPr/>
                    <a:lstStyle/>
                    <a:p>
                      <a:pPr algn="ctr" fontAlgn="ctr"/>
                      <a:endParaRPr lang="es-ES" sz="1400" b="1" i="0" u="none" strike="noStrike" dirty="0">
                        <a:solidFill>
                          <a:schemeClr val="tx1"/>
                        </a:solidFill>
                        <a:latin typeface="+mn-lt"/>
                      </a:endParaRPr>
                    </a:p>
                  </a:txBody>
                  <a:tcPr marL="6024" marR="6024" marT="6024" marB="0" anchor="ctr"/>
                </a:tc>
              </a:tr>
              <a:tr h="216000">
                <a:tc>
                  <a:txBody>
                    <a:bodyPr/>
                    <a:lstStyle/>
                    <a:p>
                      <a:pPr marL="446088" indent="0" algn="l" fontAlgn="ctr"/>
                      <a:r>
                        <a:rPr lang="es-PY" sz="1100" u="none" strike="noStrike" kern="1200" dirty="0" smtClean="0"/>
                        <a:t>02. Puente</a:t>
                      </a:r>
                      <a:r>
                        <a:rPr lang="es-PY" sz="1100" u="none" strike="noStrike" kern="1200" baseline="0" dirty="0" smtClean="0"/>
                        <a:t> de HºAº en Ejecución PNCR 2 – Fase II</a:t>
                      </a:r>
                      <a:endParaRPr lang="es-PY" sz="1100" b="0" i="0" u="none" strike="noStrike" kern="1200" dirty="0">
                        <a:solidFill>
                          <a:schemeClr val="tx1"/>
                        </a:solidFill>
                        <a:latin typeface="+mn-lt"/>
                        <a:ea typeface="+mn-ea"/>
                        <a:cs typeface="+mn-cs"/>
                      </a:endParaRPr>
                    </a:p>
                  </a:txBody>
                  <a:tcPr marL="6024" marR="6024" marT="6024" marB="0" anchor="ctr"/>
                </a:tc>
                <a:tc>
                  <a:txBody>
                    <a:bodyPr/>
                    <a:lstStyle/>
                    <a:p>
                      <a:pPr marL="0" lvl="1" indent="0" algn="ctr" fontAlgn="ctr"/>
                      <a:r>
                        <a:rPr lang="es-ES" sz="1100" u="none" strike="noStrike" dirty="0" smtClean="0"/>
                        <a:t>1.011</a:t>
                      </a:r>
                      <a:endParaRPr lang="es-ES" sz="1100" b="0" i="0" u="none" strike="noStrike" dirty="0">
                        <a:solidFill>
                          <a:schemeClr val="tx1"/>
                        </a:solidFill>
                        <a:latin typeface="+mn-lt"/>
                      </a:endParaRPr>
                    </a:p>
                  </a:txBody>
                  <a:tcPr marL="6024" marR="6024" marT="6024" marB="0" anchor="ctr"/>
                </a:tc>
                <a:tc>
                  <a:txBody>
                    <a:bodyPr/>
                    <a:lstStyle/>
                    <a:p>
                      <a:pPr marL="0" lvl="1" indent="0" algn="ctr" fontAlgn="ctr"/>
                      <a:r>
                        <a:rPr lang="es-ES" sz="1100" u="none" strike="noStrike" dirty="0" smtClean="0"/>
                        <a:t>-</a:t>
                      </a:r>
                      <a:endParaRPr lang="es-ES" sz="1100" b="0" i="0" u="none" strike="noStrike" dirty="0">
                        <a:solidFill>
                          <a:schemeClr val="tx1"/>
                        </a:solidFill>
                        <a:latin typeface="+mn-lt"/>
                      </a:endParaRPr>
                    </a:p>
                  </a:txBody>
                  <a:tcPr marL="6024" marR="6024" marT="6024" marB="0" anchor="ctr"/>
                </a:tc>
                <a:tc>
                  <a:txBody>
                    <a:bodyPr/>
                    <a:lstStyle/>
                    <a:p>
                      <a:pPr marL="0" lvl="1" indent="0" algn="ctr" fontAlgn="ctr"/>
                      <a:r>
                        <a:rPr lang="es-ES" sz="1100" u="none" strike="noStrike" dirty="0" smtClean="0"/>
                        <a:t>15.165.000</a:t>
                      </a:r>
                      <a:endParaRPr lang="es-ES" sz="1100" b="0" i="0" u="none" strike="noStrike" dirty="0">
                        <a:solidFill>
                          <a:schemeClr val="tx1"/>
                        </a:solidFill>
                        <a:latin typeface="+mn-lt"/>
                      </a:endParaRPr>
                    </a:p>
                  </a:txBody>
                  <a:tcPr marL="6024" marR="6024" marT="6024" marB="0" anchor="ctr"/>
                </a:tc>
                <a:tc>
                  <a:txBody>
                    <a:bodyPr/>
                    <a:lstStyle/>
                    <a:p>
                      <a:pPr marL="0" lvl="1" indent="0" algn="ctr" fontAlgn="ctr"/>
                      <a:endParaRPr lang="es-ES" sz="1100" b="0" i="0" u="none" strike="noStrike" dirty="0">
                        <a:solidFill>
                          <a:schemeClr val="tx1"/>
                        </a:solidFill>
                        <a:latin typeface="+mn-lt"/>
                      </a:endParaRPr>
                    </a:p>
                  </a:txBody>
                  <a:tcPr marL="6024" marR="6024" marT="6024" marB="0" anchor="ctr"/>
                </a:tc>
                <a:tc>
                  <a:txBody>
                    <a:bodyPr/>
                    <a:lstStyle/>
                    <a:p>
                      <a:pPr marL="0" lvl="1" indent="0" algn="ctr" fontAlgn="ctr"/>
                      <a:r>
                        <a:rPr lang="es-ES" sz="1100" u="none" strike="noStrike" dirty="0" smtClean="0"/>
                        <a:t>15.000</a:t>
                      </a:r>
                      <a:endParaRPr lang="es-ES" sz="1100" b="0" i="0" u="none" strike="noStrike" dirty="0">
                        <a:solidFill>
                          <a:schemeClr val="tx1"/>
                        </a:solidFill>
                        <a:latin typeface="+mn-lt"/>
                      </a:endParaRPr>
                    </a:p>
                  </a:txBody>
                  <a:tcPr marL="6024" marR="6024" marT="6024" marB="0" anchor="ctr"/>
                </a:tc>
              </a:tr>
              <a:tr h="216000">
                <a:tc>
                  <a:txBody>
                    <a:bodyPr/>
                    <a:lstStyle/>
                    <a:p>
                      <a:pPr algn="l" fontAlgn="ctr"/>
                      <a:r>
                        <a:rPr lang="es-PY" sz="1400" b="1" u="none" strike="noStrike" dirty="0" smtClean="0"/>
                        <a:t>FINANCIAMIENTO FONDO</a:t>
                      </a:r>
                      <a:r>
                        <a:rPr lang="es-PY" sz="1400" b="1" u="none" strike="noStrike" baseline="0" dirty="0" smtClean="0"/>
                        <a:t> LOCAL</a:t>
                      </a:r>
                      <a:endParaRPr lang="es-PY" sz="1400" b="1" i="0" u="none" strike="noStrike" dirty="0">
                        <a:solidFill>
                          <a:schemeClr val="tx1"/>
                        </a:solidFill>
                        <a:latin typeface="+mn-lt"/>
                      </a:endParaRPr>
                    </a:p>
                  </a:txBody>
                  <a:tcPr marL="6024" marR="6024" marT="6024" marB="0" anchor="ctr"/>
                </a:tc>
                <a:tc>
                  <a:txBody>
                    <a:bodyPr/>
                    <a:lstStyle/>
                    <a:p>
                      <a:pPr marL="0" lvl="1" indent="0" algn="ctr" fontAlgn="ctr"/>
                      <a:r>
                        <a:rPr lang="es-ES" sz="1400" b="1" u="none" strike="noStrike" dirty="0" smtClean="0"/>
                        <a:t>750</a:t>
                      </a:r>
                      <a:endParaRPr lang="es-ES" sz="1400" b="1" i="0" u="none" strike="noStrike" dirty="0">
                        <a:solidFill>
                          <a:schemeClr val="tx1"/>
                        </a:solidFill>
                        <a:latin typeface="+mn-lt"/>
                      </a:endParaRPr>
                    </a:p>
                  </a:txBody>
                  <a:tcPr marL="6024" marR="6024" marT="6024" marB="0" anchor="ctr"/>
                </a:tc>
                <a:tc>
                  <a:txBody>
                    <a:bodyPr/>
                    <a:lstStyle/>
                    <a:p>
                      <a:pPr marL="0" lvl="1" indent="0" algn="ctr" fontAlgn="ctr"/>
                      <a:r>
                        <a:rPr lang="es-ES" sz="1400" b="1" u="none" strike="noStrike" dirty="0" smtClean="0"/>
                        <a:t>150.000</a:t>
                      </a:r>
                      <a:endParaRPr lang="es-ES" sz="1400" b="1" i="0" u="none" strike="noStrike" dirty="0">
                        <a:solidFill>
                          <a:schemeClr val="tx1"/>
                        </a:solidFill>
                        <a:latin typeface="+mn-lt"/>
                      </a:endParaRPr>
                    </a:p>
                  </a:txBody>
                  <a:tcPr marL="6024" marR="6024" marT="6024" marB="0" anchor="ctr"/>
                </a:tc>
                <a:tc>
                  <a:txBody>
                    <a:bodyPr/>
                    <a:lstStyle/>
                    <a:p>
                      <a:pPr marL="0" lvl="1" indent="0" algn="ctr" fontAlgn="ctr"/>
                      <a:r>
                        <a:rPr lang="es-ES" sz="1400" b="1" u="none" strike="noStrike" dirty="0" smtClean="0"/>
                        <a:t>11.250.000</a:t>
                      </a:r>
                      <a:endParaRPr lang="es-ES" sz="1400" b="1" i="0" u="none" strike="noStrike" dirty="0">
                        <a:solidFill>
                          <a:schemeClr val="tx1"/>
                        </a:solidFill>
                        <a:latin typeface="+mn-lt"/>
                      </a:endParaRPr>
                    </a:p>
                  </a:txBody>
                  <a:tcPr marL="6024" marR="6024" marT="6024" marB="0" anchor="ctr"/>
                </a:tc>
                <a:tc>
                  <a:txBody>
                    <a:bodyPr/>
                    <a:lstStyle/>
                    <a:p>
                      <a:pPr marL="0" lvl="1" indent="0" algn="ctr" fontAlgn="ctr"/>
                      <a:endParaRPr lang="es-ES" sz="1400" b="1" i="0" u="none" strike="noStrike" dirty="0">
                        <a:solidFill>
                          <a:schemeClr val="tx1"/>
                        </a:solidFill>
                        <a:latin typeface="+mn-lt"/>
                      </a:endParaRPr>
                    </a:p>
                  </a:txBody>
                  <a:tcPr marL="6024" marR="6024" marT="6024" marB="0" anchor="ctr"/>
                </a:tc>
                <a:tc>
                  <a:txBody>
                    <a:bodyPr/>
                    <a:lstStyle/>
                    <a:p>
                      <a:pPr marL="0" lvl="1" indent="0" algn="ctr" fontAlgn="ctr"/>
                      <a:endParaRPr lang="es-ES" sz="1400" b="1" i="0" u="none" strike="noStrike" dirty="0">
                        <a:solidFill>
                          <a:schemeClr val="tx1"/>
                        </a:solidFill>
                        <a:latin typeface="+mn-lt"/>
                      </a:endParaRPr>
                    </a:p>
                  </a:txBody>
                  <a:tcPr marL="6024" marR="6024" marT="6024" marB="0" anchor="ctr"/>
                </a:tc>
              </a:tr>
              <a:tr h="216000">
                <a:tc>
                  <a:txBody>
                    <a:bodyPr/>
                    <a:lstStyle/>
                    <a:p>
                      <a:pPr marL="446088" indent="0" algn="l" fontAlgn="ctr"/>
                      <a:r>
                        <a:rPr lang="es-PY" sz="1100" u="none" strike="noStrike" kern="1200" dirty="0" smtClean="0"/>
                        <a:t>03. Puente de HºAº en Ejecución – Fondo Local</a:t>
                      </a:r>
                      <a:endParaRPr lang="es-PY" sz="1100" b="0" i="0" u="none" strike="noStrike" kern="1200" dirty="0">
                        <a:solidFill>
                          <a:schemeClr val="tx1"/>
                        </a:solidFill>
                        <a:latin typeface="+mn-lt"/>
                        <a:ea typeface="+mn-ea"/>
                        <a:cs typeface="+mn-cs"/>
                      </a:endParaRPr>
                    </a:p>
                  </a:txBody>
                  <a:tcPr marL="6024" marR="6024" marT="6024" marB="0" anchor="ctr"/>
                </a:tc>
                <a:tc>
                  <a:txBody>
                    <a:bodyPr/>
                    <a:lstStyle/>
                    <a:p>
                      <a:pPr marL="0" lvl="1" indent="0" algn="ctr" fontAlgn="ctr"/>
                      <a:r>
                        <a:rPr lang="es-ES" sz="1100" u="none" strike="noStrike" dirty="0" smtClean="0"/>
                        <a:t>375</a:t>
                      </a:r>
                      <a:endParaRPr lang="es-ES" sz="1100" b="0" i="0" u="none" strike="noStrike" dirty="0">
                        <a:solidFill>
                          <a:schemeClr val="tx1"/>
                        </a:solidFill>
                        <a:latin typeface="+mn-lt"/>
                      </a:endParaRPr>
                    </a:p>
                  </a:txBody>
                  <a:tcPr marL="6024" marR="6024" marT="6024" marB="0" anchor="ctr"/>
                </a:tc>
                <a:tc>
                  <a:txBody>
                    <a:bodyPr/>
                    <a:lstStyle/>
                    <a:p>
                      <a:pPr marL="0" lvl="1" indent="0" algn="ctr" fontAlgn="ctr"/>
                      <a:r>
                        <a:rPr lang="es-ES" sz="1100" u="none" strike="noStrike" dirty="0" smtClean="0"/>
                        <a:t>-</a:t>
                      </a:r>
                      <a:endParaRPr lang="es-ES" sz="1100" b="0" i="0" u="none" strike="noStrike" dirty="0">
                        <a:solidFill>
                          <a:schemeClr val="tx1"/>
                        </a:solidFill>
                        <a:latin typeface="+mn-lt"/>
                      </a:endParaRPr>
                    </a:p>
                  </a:txBody>
                  <a:tcPr marL="6024" marR="6024" marT="6024" marB="0" anchor="ctr"/>
                </a:tc>
                <a:tc>
                  <a:txBody>
                    <a:bodyPr/>
                    <a:lstStyle/>
                    <a:p>
                      <a:pPr marL="0" lvl="1" indent="0" algn="ctr" fontAlgn="ctr"/>
                      <a:r>
                        <a:rPr lang="es-ES" sz="1100" u="none" strike="noStrike" dirty="0" smtClean="0"/>
                        <a:t>5.625.000</a:t>
                      </a:r>
                      <a:endParaRPr lang="es-ES" sz="1100" b="0" i="0" u="none" strike="noStrike" dirty="0">
                        <a:solidFill>
                          <a:schemeClr val="tx1"/>
                        </a:solidFill>
                        <a:latin typeface="+mn-lt"/>
                      </a:endParaRPr>
                    </a:p>
                  </a:txBody>
                  <a:tcPr marL="6024" marR="6024" marT="6024" marB="0" anchor="ctr"/>
                </a:tc>
                <a:tc>
                  <a:txBody>
                    <a:bodyPr/>
                    <a:lstStyle/>
                    <a:p>
                      <a:pPr marL="0" lvl="1" indent="0" algn="ctr" fontAlgn="ctr"/>
                      <a:endParaRPr lang="es-ES" sz="1100" b="0" i="0" u="none" strike="noStrike" dirty="0">
                        <a:solidFill>
                          <a:schemeClr val="tx1"/>
                        </a:solidFill>
                        <a:latin typeface="+mn-lt"/>
                      </a:endParaRPr>
                    </a:p>
                  </a:txBody>
                  <a:tcPr marL="6024" marR="6024" marT="6024" marB="0" anchor="ctr"/>
                </a:tc>
                <a:tc>
                  <a:txBody>
                    <a:bodyPr/>
                    <a:lstStyle/>
                    <a:p>
                      <a:pPr marL="0" lvl="1" indent="0" algn="ctr" fontAlgn="ctr"/>
                      <a:r>
                        <a:rPr lang="es-ES" sz="1100" u="none" strike="noStrike" dirty="0" smtClean="0"/>
                        <a:t>15.000</a:t>
                      </a:r>
                      <a:endParaRPr lang="es-ES" sz="1100" b="0" i="0" u="none" strike="noStrike" dirty="0">
                        <a:solidFill>
                          <a:schemeClr val="tx1"/>
                        </a:solidFill>
                        <a:latin typeface="+mn-lt"/>
                      </a:endParaRPr>
                    </a:p>
                  </a:txBody>
                  <a:tcPr marL="6024" marR="6024" marT="6024" marB="0" anchor="ctr"/>
                </a:tc>
              </a:tr>
              <a:tr h="216000">
                <a:tc>
                  <a:txBody>
                    <a:bodyPr/>
                    <a:lstStyle/>
                    <a:p>
                      <a:pPr marL="446088" indent="0" algn="l" fontAlgn="ctr"/>
                      <a:r>
                        <a:rPr lang="es-PY" sz="1100" u="none" strike="noStrike" kern="1200" dirty="0" smtClean="0"/>
                        <a:t>04. Puente de HºAº a</a:t>
                      </a:r>
                      <a:r>
                        <a:rPr lang="es-PY" sz="1100" u="none" strike="noStrike" kern="1200" baseline="0" dirty="0" smtClean="0"/>
                        <a:t> Licitarse – Fondo Local</a:t>
                      </a:r>
                      <a:endParaRPr lang="es-PY" sz="1100" b="0" i="0" u="none" strike="noStrike" kern="1200" dirty="0">
                        <a:solidFill>
                          <a:schemeClr val="tx1"/>
                        </a:solidFill>
                        <a:latin typeface="+mn-lt"/>
                        <a:ea typeface="+mn-ea"/>
                        <a:cs typeface="+mn-cs"/>
                      </a:endParaRPr>
                    </a:p>
                  </a:txBody>
                  <a:tcPr marL="6024" marR="6024" marT="6024" marB="0" anchor="ctr"/>
                </a:tc>
                <a:tc>
                  <a:txBody>
                    <a:bodyPr/>
                    <a:lstStyle/>
                    <a:p>
                      <a:pPr marL="0" lvl="1" indent="0" algn="ctr" fontAlgn="ctr"/>
                      <a:r>
                        <a:rPr lang="es-ES" sz="1100" u="none" strike="noStrike" dirty="0" smtClean="0"/>
                        <a:t>375</a:t>
                      </a:r>
                      <a:endParaRPr lang="es-ES" sz="1100" b="0" i="0" u="none" strike="noStrike" dirty="0">
                        <a:solidFill>
                          <a:schemeClr val="tx1"/>
                        </a:solidFill>
                        <a:latin typeface="+mn-lt"/>
                      </a:endParaRPr>
                    </a:p>
                  </a:txBody>
                  <a:tcPr marL="6024" marR="6024" marT="6024" marB="0" anchor="ctr"/>
                </a:tc>
                <a:tc>
                  <a:txBody>
                    <a:bodyPr/>
                    <a:lstStyle/>
                    <a:p>
                      <a:pPr marL="0" lvl="1" indent="0" algn="ctr" fontAlgn="ctr"/>
                      <a:r>
                        <a:rPr lang="es-ES" sz="1100" u="none" strike="noStrike" dirty="0" smtClean="0"/>
                        <a:t>150.000</a:t>
                      </a:r>
                      <a:endParaRPr lang="es-ES" sz="1100" b="0" i="0" u="none" strike="noStrike" dirty="0">
                        <a:solidFill>
                          <a:schemeClr val="tx1"/>
                        </a:solidFill>
                        <a:latin typeface="+mn-lt"/>
                      </a:endParaRPr>
                    </a:p>
                  </a:txBody>
                  <a:tcPr marL="6024" marR="6024" marT="6024" marB="0" anchor="ctr"/>
                </a:tc>
                <a:tc>
                  <a:txBody>
                    <a:bodyPr/>
                    <a:lstStyle/>
                    <a:p>
                      <a:pPr marL="0" lvl="1" indent="0" algn="ctr" fontAlgn="ctr"/>
                      <a:r>
                        <a:rPr lang="es-ES" sz="1100" u="none" strike="noStrike" dirty="0" smtClean="0"/>
                        <a:t>5.625.000</a:t>
                      </a:r>
                      <a:endParaRPr lang="es-ES" sz="1100" b="0" i="0" u="none" strike="noStrike" dirty="0">
                        <a:solidFill>
                          <a:schemeClr val="tx1"/>
                        </a:solidFill>
                        <a:latin typeface="+mn-lt"/>
                      </a:endParaRPr>
                    </a:p>
                  </a:txBody>
                  <a:tcPr marL="6024" marR="6024" marT="6024" marB="0" anchor="ctr"/>
                </a:tc>
                <a:tc>
                  <a:txBody>
                    <a:bodyPr/>
                    <a:lstStyle/>
                    <a:p>
                      <a:pPr marL="0" lvl="1" indent="0" algn="ctr" fontAlgn="ctr"/>
                      <a:r>
                        <a:rPr lang="es-ES" sz="1100" u="none" strike="noStrike" dirty="0" smtClean="0"/>
                        <a:t>400</a:t>
                      </a:r>
                      <a:endParaRPr lang="es-ES" sz="1100" b="0" i="0" u="none" strike="noStrike" dirty="0">
                        <a:solidFill>
                          <a:schemeClr val="tx1"/>
                        </a:solidFill>
                        <a:latin typeface="+mn-lt"/>
                      </a:endParaRPr>
                    </a:p>
                  </a:txBody>
                  <a:tcPr marL="6024" marR="6024" marT="6024" marB="0" anchor="ctr"/>
                </a:tc>
                <a:tc>
                  <a:txBody>
                    <a:bodyPr/>
                    <a:lstStyle/>
                    <a:p>
                      <a:pPr marL="0" lvl="1" indent="0" algn="ctr" fontAlgn="ctr"/>
                      <a:r>
                        <a:rPr lang="es-ES" sz="1100" u="none" strike="noStrike" dirty="0" smtClean="0"/>
                        <a:t>15.000</a:t>
                      </a:r>
                      <a:endParaRPr lang="es-ES" sz="1100" b="0" i="0" u="none" strike="noStrike" dirty="0">
                        <a:solidFill>
                          <a:schemeClr val="tx1"/>
                        </a:solidFill>
                        <a:latin typeface="+mn-lt"/>
                      </a:endParaRPr>
                    </a:p>
                  </a:txBody>
                  <a:tcPr marL="6024" marR="6024" marT="6024" marB="0" anchor="ctr"/>
                </a:tc>
              </a:tr>
              <a:tr h="216000">
                <a:tc>
                  <a:txBody>
                    <a:bodyPr/>
                    <a:lstStyle/>
                    <a:p>
                      <a:pPr algn="l" fontAlgn="ctr"/>
                      <a:r>
                        <a:rPr lang="es-PY" sz="1400" b="1" u="none" strike="noStrike" dirty="0" smtClean="0"/>
                        <a:t>SIN FINANCIAMIENTO</a:t>
                      </a:r>
                      <a:endParaRPr lang="es-PY" sz="1400" b="1" i="0" u="none" strike="noStrike" dirty="0">
                        <a:solidFill>
                          <a:schemeClr val="tx1"/>
                        </a:solidFill>
                        <a:latin typeface="+mn-lt"/>
                      </a:endParaRPr>
                    </a:p>
                  </a:txBody>
                  <a:tcPr marL="6024" marR="6024" marT="6024" marB="0" anchor="ctr"/>
                </a:tc>
                <a:tc>
                  <a:txBody>
                    <a:bodyPr/>
                    <a:lstStyle/>
                    <a:p>
                      <a:pPr marL="0" lvl="1" indent="0" algn="ctr" fontAlgn="ctr"/>
                      <a:r>
                        <a:rPr lang="es-ES" sz="1400" b="1" u="none" strike="noStrike" dirty="0" smtClean="0"/>
                        <a:t>2.200</a:t>
                      </a:r>
                      <a:endParaRPr lang="es-ES" sz="1400" b="1" i="0" u="none" strike="noStrike" dirty="0">
                        <a:solidFill>
                          <a:schemeClr val="tx1"/>
                        </a:solidFill>
                        <a:latin typeface="+mn-lt"/>
                      </a:endParaRPr>
                    </a:p>
                  </a:txBody>
                  <a:tcPr marL="6024" marR="6024" marT="6024" marB="0" anchor="ctr"/>
                </a:tc>
                <a:tc>
                  <a:txBody>
                    <a:bodyPr/>
                    <a:lstStyle/>
                    <a:p>
                      <a:pPr marL="0" lvl="1" indent="0" algn="ctr" fontAlgn="ctr"/>
                      <a:r>
                        <a:rPr lang="es-ES" sz="1400" b="1" u="none" strike="noStrike" dirty="0" smtClean="0"/>
                        <a:t>880.000</a:t>
                      </a:r>
                      <a:endParaRPr lang="es-ES" sz="1400" b="1" i="0" u="none" strike="noStrike" dirty="0">
                        <a:solidFill>
                          <a:schemeClr val="tx1"/>
                        </a:solidFill>
                        <a:latin typeface="+mn-lt"/>
                      </a:endParaRPr>
                    </a:p>
                  </a:txBody>
                  <a:tcPr marL="6024" marR="6024" marT="6024" marB="0" anchor="ctr"/>
                </a:tc>
                <a:tc>
                  <a:txBody>
                    <a:bodyPr/>
                    <a:lstStyle/>
                    <a:p>
                      <a:pPr marL="0" lvl="1" indent="0" algn="ctr" fontAlgn="ctr"/>
                      <a:r>
                        <a:rPr lang="es-ES" sz="1400" b="1" u="none" strike="noStrike" dirty="0" smtClean="0"/>
                        <a:t>33.000.000</a:t>
                      </a:r>
                      <a:endParaRPr lang="es-ES" sz="1400" b="1" i="0" u="none" strike="noStrike" dirty="0">
                        <a:solidFill>
                          <a:schemeClr val="tx1"/>
                        </a:solidFill>
                        <a:latin typeface="+mn-lt"/>
                      </a:endParaRPr>
                    </a:p>
                  </a:txBody>
                  <a:tcPr marL="6024" marR="6024" marT="6024" marB="0" anchor="ctr"/>
                </a:tc>
                <a:tc>
                  <a:txBody>
                    <a:bodyPr/>
                    <a:lstStyle/>
                    <a:p>
                      <a:pPr marL="0" lvl="1" indent="0" algn="ctr" fontAlgn="ctr"/>
                      <a:endParaRPr lang="es-ES" sz="1400" b="1" i="0" u="none" strike="noStrike" dirty="0">
                        <a:solidFill>
                          <a:schemeClr val="tx1"/>
                        </a:solidFill>
                        <a:latin typeface="+mn-lt"/>
                      </a:endParaRPr>
                    </a:p>
                  </a:txBody>
                  <a:tcPr marL="6024" marR="6024" marT="6024" marB="0" anchor="ctr"/>
                </a:tc>
                <a:tc>
                  <a:txBody>
                    <a:bodyPr/>
                    <a:lstStyle/>
                    <a:p>
                      <a:pPr marL="0" lvl="1" indent="0" algn="ctr" fontAlgn="ctr"/>
                      <a:endParaRPr lang="es-ES" sz="1400" b="1" i="0" u="none" strike="noStrike" dirty="0">
                        <a:solidFill>
                          <a:schemeClr val="tx1"/>
                        </a:solidFill>
                        <a:latin typeface="+mn-lt"/>
                      </a:endParaRPr>
                    </a:p>
                  </a:txBody>
                  <a:tcPr marL="6024" marR="6024" marT="6024" marB="0" anchor="ctr"/>
                </a:tc>
              </a:tr>
              <a:tr h="216000">
                <a:tc>
                  <a:txBody>
                    <a:bodyPr/>
                    <a:lstStyle/>
                    <a:p>
                      <a:pPr marL="446088" indent="0" algn="l" fontAlgn="ctr"/>
                      <a:r>
                        <a:rPr lang="es-PY" sz="1100" u="none" strike="noStrike" kern="1200" dirty="0" smtClean="0"/>
                        <a:t>08. Sin Proyecto Puentes Inventariados</a:t>
                      </a:r>
                      <a:r>
                        <a:rPr lang="es-PY" sz="1100" u="none" strike="noStrike" kern="1200" baseline="0" dirty="0" smtClean="0"/>
                        <a:t> DCV</a:t>
                      </a:r>
                      <a:endParaRPr lang="es-PY" sz="1100" b="0" i="0" u="none" strike="noStrike" kern="1200" dirty="0">
                        <a:solidFill>
                          <a:schemeClr val="tx1"/>
                        </a:solidFill>
                        <a:latin typeface="+mn-lt"/>
                        <a:ea typeface="+mn-ea"/>
                        <a:cs typeface="+mn-cs"/>
                      </a:endParaRPr>
                    </a:p>
                  </a:txBody>
                  <a:tcPr marL="6024" marR="6024" marT="6024" marB="0" anchor="ctr"/>
                </a:tc>
                <a:tc>
                  <a:txBody>
                    <a:bodyPr/>
                    <a:lstStyle/>
                    <a:p>
                      <a:pPr marL="0" lvl="1" indent="0" algn="ctr" fontAlgn="ctr"/>
                      <a:r>
                        <a:rPr lang="es-ES" sz="1100" u="none" strike="noStrike" dirty="0" smtClean="0"/>
                        <a:t>2.200</a:t>
                      </a:r>
                      <a:endParaRPr lang="es-ES" sz="1100" b="0" i="0" u="none" strike="noStrike" dirty="0">
                        <a:solidFill>
                          <a:schemeClr val="tx1"/>
                        </a:solidFill>
                        <a:latin typeface="+mn-lt"/>
                      </a:endParaRPr>
                    </a:p>
                  </a:txBody>
                  <a:tcPr marL="6024" marR="6024" marT="6024" marB="0" anchor="ctr"/>
                </a:tc>
                <a:tc>
                  <a:txBody>
                    <a:bodyPr/>
                    <a:lstStyle/>
                    <a:p>
                      <a:pPr marL="0" lvl="1" indent="0" algn="ctr" fontAlgn="ctr"/>
                      <a:r>
                        <a:rPr lang="es-ES" sz="1100" u="none" strike="noStrike" dirty="0" smtClean="0"/>
                        <a:t>880.000</a:t>
                      </a:r>
                      <a:endParaRPr lang="es-ES" sz="1100" b="0" i="0" u="none" strike="noStrike" dirty="0">
                        <a:solidFill>
                          <a:schemeClr val="tx1"/>
                        </a:solidFill>
                        <a:latin typeface="+mn-lt"/>
                      </a:endParaRPr>
                    </a:p>
                  </a:txBody>
                  <a:tcPr marL="6024" marR="6024" marT="6024" marB="0" anchor="ctr"/>
                </a:tc>
                <a:tc>
                  <a:txBody>
                    <a:bodyPr/>
                    <a:lstStyle/>
                    <a:p>
                      <a:pPr marL="0" lvl="1" indent="0" algn="ctr" fontAlgn="ctr"/>
                      <a:r>
                        <a:rPr lang="es-ES" sz="1100" u="none" strike="noStrike" dirty="0" smtClean="0"/>
                        <a:t>33.000.000</a:t>
                      </a:r>
                      <a:endParaRPr lang="es-ES" sz="1100" b="0" i="0" u="none" strike="noStrike" dirty="0">
                        <a:solidFill>
                          <a:schemeClr val="tx1"/>
                        </a:solidFill>
                        <a:latin typeface="+mn-lt"/>
                      </a:endParaRPr>
                    </a:p>
                  </a:txBody>
                  <a:tcPr marL="6024" marR="6024" marT="6024" marB="0" anchor="ctr"/>
                </a:tc>
                <a:tc>
                  <a:txBody>
                    <a:bodyPr/>
                    <a:lstStyle/>
                    <a:p>
                      <a:pPr marL="0" lvl="1" indent="0" algn="ctr" fontAlgn="ctr"/>
                      <a:r>
                        <a:rPr lang="es-ES" sz="1100" u="none" strike="noStrike" dirty="0" smtClean="0"/>
                        <a:t>400</a:t>
                      </a:r>
                      <a:endParaRPr lang="es-ES" sz="1100" b="0" i="0" u="none" strike="noStrike" dirty="0">
                        <a:solidFill>
                          <a:schemeClr val="tx1"/>
                        </a:solidFill>
                        <a:latin typeface="+mn-lt"/>
                      </a:endParaRPr>
                    </a:p>
                  </a:txBody>
                  <a:tcPr marL="6024" marR="6024" marT="6024" marB="0" anchor="ctr"/>
                </a:tc>
                <a:tc>
                  <a:txBody>
                    <a:bodyPr/>
                    <a:lstStyle/>
                    <a:p>
                      <a:pPr marL="0" lvl="1" indent="0" algn="ctr" fontAlgn="ctr"/>
                      <a:r>
                        <a:rPr lang="es-ES" sz="1100" u="none" strike="noStrike" dirty="0" smtClean="0"/>
                        <a:t>15.000</a:t>
                      </a:r>
                      <a:endParaRPr lang="es-ES" sz="1100" b="0" i="0" u="none" strike="noStrike" dirty="0">
                        <a:solidFill>
                          <a:schemeClr val="tx1"/>
                        </a:solidFill>
                        <a:latin typeface="+mn-lt"/>
                      </a:endParaRPr>
                    </a:p>
                  </a:txBody>
                  <a:tcPr marL="6024" marR="6024" marT="6024" marB="0" anchor="ctr"/>
                </a:tc>
              </a:tr>
              <a:tr h="288000">
                <a:tc>
                  <a:txBody>
                    <a:bodyPr/>
                    <a:lstStyle/>
                    <a:p>
                      <a:pPr algn="r" fontAlgn="ctr"/>
                      <a:r>
                        <a:rPr lang="es-ES" sz="1400" u="none" strike="noStrike" dirty="0" smtClean="0">
                          <a:effectLst>
                            <a:outerShdw blurRad="38100" dist="38100" dir="2700000" algn="tl">
                              <a:srgbClr val="000000">
                                <a:alpha val="43137"/>
                              </a:srgbClr>
                            </a:outerShdw>
                          </a:effectLst>
                        </a:rPr>
                        <a:t>TOTALES</a:t>
                      </a:r>
                      <a:endParaRPr lang="es-ES" sz="1400" b="1" i="0" u="none" strike="noStrike" dirty="0">
                        <a:solidFill>
                          <a:srgbClr val="000000"/>
                        </a:solidFill>
                        <a:effectLst>
                          <a:outerShdw blurRad="38100" dist="38100" dir="2700000" algn="tl">
                            <a:srgbClr val="000000">
                              <a:alpha val="43137"/>
                            </a:srgbClr>
                          </a:outerShdw>
                        </a:effectLst>
                        <a:latin typeface="+mn-lt"/>
                      </a:endParaRPr>
                    </a:p>
                  </a:txBody>
                  <a:tcPr marL="6024" marR="6024" marT="6024" marB="0" anchor="ctr"/>
                </a:tc>
                <a:tc>
                  <a:txBody>
                    <a:bodyPr/>
                    <a:lstStyle/>
                    <a:p>
                      <a:pPr algn="ctr" fontAlgn="ctr"/>
                      <a:r>
                        <a:rPr lang="es-ES" sz="1400" u="none" strike="noStrike" dirty="0" smtClean="0">
                          <a:effectLst>
                            <a:outerShdw blurRad="38100" dist="38100" dir="2700000" algn="tl">
                              <a:srgbClr val="000000">
                                <a:alpha val="43137"/>
                              </a:srgbClr>
                            </a:outerShdw>
                          </a:effectLst>
                        </a:rPr>
                        <a:t>14.295</a:t>
                      </a:r>
                      <a:endParaRPr lang="es-ES" sz="1400" b="1" i="0" u="none" strike="noStrike" dirty="0">
                        <a:solidFill>
                          <a:srgbClr val="000000"/>
                        </a:solidFill>
                        <a:effectLst>
                          <a:outerShdw blurRad="38100" dist="38100" dir="2700000" algn="tl">
                            <a:srgbClr val="000000">
                              <a:alpha val="43137"/>
                            </a:srgbClr>
                          </a:outerShdw>
                        </a:effectLst>
                        <a:latin typeface="+mn-lt"/>
                      </a:endParaRPr>
                    </a:p>
                  </a:txBody>
                  <a:tcPr marL="6024" marR="6024" marT="6024" marB="0" anchor="ctr"/>
                </a:tc>
                <a:tc>
                  <a:txBody>
                    <a:bodyPr/>
                    <a:lstStyle/>
                    <a:p>
                      <a:pPr algn="ctr" fontAlgn="ctr"/>
                      <a:r>
                        <a:rPr lang="es-ES" sz="1400" u="none" strike="noStrike" dirty="0" smtClean="0">
                          <a:effectLst>
                            <a:outerShdw blurRad="38100" dist="38100" dir="2700000" algn="tl">
                              <a:srgbClr val="000000">
                                <a:alpha val="43137"/>
                              </a:srgbClr>
                            </a:outerShdw>
                          </a:effectLst>
                        </a:rPr>
                        <a:t>4.344.000</a:t>
                      </a:r>
                      <a:endParaRPr lang="es-ES" sz="1400" b="1" i="0" u="none" strike="noStrike" dirty="0">
                        <a:solidFill>
                          <a:srgbClr val="000000"/>
                        </a:solidFill>
                        <a:effectLst>
                          <a:outerShdw blurRad="38100" dist="38100" dir="2700000" algn="tl">
                            <a:srgbClr val="000000">
                              <a:alpha val="43137"/>
                            </a:srgbClr>
                          </a:outerShdw>
                        </a:effectLst>
                        <a:latin typeface="+mn-lt"/>
                      </a:endParaRPr>
                    </a:p>
                  </a:txBody>
                  <a:tcPr marL="6024" marR="6024" marT="6024" marB="0" anchor="ctr"/>
                </a:tc>
                <a:tc>
                  <a:txBody>
                    <a:bodyPr/>
                    <a:lstStyle/>
                    <a:p>
                      <a:pPr algn="ctr" fontAlgn="ctr"/>
                      <a:r>
                        <a:rPr lang="es-ES" sz="1400" u="none" strike="noStrike" dirty="0" smtClean="0">
                          <a:effectLst>
                            <a:outerShdw blurRad="38100" dist="38100" dir="2700000" algn="tl">
                              <a:srgbClr val="000000">
                                <a:alpha val="43137"/>
                              </a:srgbClr>
                            </a:outerShdw>
                          </a:effectLst>
                        </a:rPr>
                        <a:t>214.425.000</a:t>
                      </a:r>
                      <a:endParaRPr lang="es-ES" sz="1400" b="1" i="0" u="none" strike="noStrike" dirty="0">
                        <a:solidFill>
                          <a:srgbClr val="000000"/>
                        </a:solidFill>
                        <a:effectLst>
                          <a:outerShdw blurRad="38100" dist="38100" dir="2700000" algn="tl">
                            <a:srgbClr val="000000">
                              <a:alpha val="43137"/>
                            </a:srgbClr>
                          </a:outerShdw>
                        </a:effectLst>
                        <a:latin typeface="+mn-lt"/>
                      </a:endParaRPr>
                    </a:p>
                  </a:txBody>
                  <a:tcPr marL="6024" marR="6024" marT="6024" marB="0" anchor="ctr"/>
                </a:tc>
                <a:tc>
                  <a:txBody>
                    <a:bodyPr/>
                    <a:lstStyle/>
                    <a:p>
                      <a:pPr algn="ctr" fontAlgn="ctr"/>
                      <a:endParaRPr lang="es-ES" sz="1400" b="1" i="0" u="none" strike="noStrike" dirty="0">
                        <a:solidFill>
                          <a:srgbClr val="000000"/>
                        </a:solidFill>
                        <a:effectLst>
                          <a:outerShdw blurRad="38100" dist="38100" dir="2700000" algn="tl">
                            <a:srgbClr val="000000">
                              <a:alpha val="43137"/>
                            </a:srgbClr>
                          </a:outerShdw>
                        </a:effectLst>
                        <a:latin typeface="+mn-lt"/>
                      </a:endParaRPr>
                    </a:p>
                  </a:txBody>
                  <a:tcPr marL="6024" marR="6024" marT="6024" marB="0" anchor="ctr"/>
                </a:tc>
                <a:tc>
                  <a:txBody>
                    <a:bodyPr/>
                    <a:lstStyle/>
                    <a:p>
                      <a:pPr algn="ctr" fontAlgn="ctr"/>
                      <a:endParaRPr lang="es-ES" sz="1400" b="1" i="0" u="none" strike="noStrike" dirty="0">
                        <a:solidFill>
                          <a:srgbClr val="000000"/>
                        </a:solidFill>
                        <a:effectLst>
                          <a:outerShdw blurRad="38100" dist="38100" dir="2700000" algn="tl">
                            <a:srgbClr val="000000">
                              <a:alpha val="43137"/>
                            </a:srgbClr>
                          </a:outerShdw>
                        </a:effectLst>
                        <a:latin typeface="+mn-lt"/>
                      </a:endParaRPr>
                    </a:p>
                  </a:txBody>
                  <a:tcPr marL="6024" marR="6024" marT="6024" marB="0" anchor="ctr"/>
                </a:tc>
              </a:tr>
              <a:tr h="288000">
                <a:tc>
                  <a:txBody>
                    <a:bodyPr/>
                    <a:lstStyle/>
                    <a:p>
                      <a:pPr algn="r" fontAlgn="ctr"/>
                      <a:endParaRPr lang="es-ES" sz="1400" b="1" i="0" u="none" strike="noStrike" dirty="0">
                        <a:solidFill>
                          <a:srgbClr val="000000"/>
                        </a:solidFill>
                        <a:effectLst>
                          <a:outerShdw blurRad="38100" dist="38100" dir="2700000" algn="tl">
                            <a:srgbClr val="000000">
                              <a:alpha val="43137"/>
                            </a:srgbClr>
                          </a:outerShdw>
                        </a:effectLst>
                        <a:latin typeface="+mn-lt"/>
                      </a:endParaRPr>
                    </a:p>
                  </a:txBody>
                  <a:tcPr marL="6024" marR="6024" marT="6024" marB="0" anchor="ctr"/>
                </a:tc>
                <a:tc>
                  <a:txBody>
                    <a:bodyPr/>
                    <a:lstStyle/>
                    <a:p>
                      <a:pPr algn="ctr" fontAlgn="ctr"/>
                      <a:endParaRPr lang="es-ES" sz="1400" b="1" i="0" u="none" strike="noStrike" dirty="0">
                        <a:solidFill>
                          <a:srgbClr val="000000"/>
                        </a:solidFill>
                        <a:effectLst>
                          <a:outerShdw blurRad="38100" dist="38100" dir="2700000" algn="tl">
                            <a:srgbClr val="000000">
                              <a:alpha val="43137"/>
                            </a:srgbClr>
                          </a:outerShdw>
                        </a:effectLst>
                        <a:latin typeface="+mn-lt"/>
                      </a:endParaRPr>
                    </a:p>
                  </a:txBody>
                  <a:tcPr marL="6024" marR="6024" marT="6024" marB="0" anchor="ctr"/>
                </a:tc>
                <a:tc gridSpan="2">
                  <a:txBody>
                    <a:bodyPr/>
                    <a:lstStyle/>
                    <a:p>
                      <a:pPr algn="ctr" fontAlgn="ctr"/>
                      <a:r>
                        <a:rPr lang="es-ES" sz="1400" u="none" strike="noStrike" dirty="0" smtClean="0">
                          <a:effectLst>
                            <a:outerShdw blurRad="38100" dist="38100" dir="2700000" algn="tl">
                              <a:srgbClr val="000000">
                                <a:alpha val="43137"/>
                              </a:srgbClr>
                            </a:outerShdw>
                          </a:effectLst>
                        </a:rPr>
                        <a:t>218.769.000</a:t>
                      </a:r>
                      <a:endParaRPr lang="es-ES" sz="1400" b="1" i="0" u="none" strike="noStrike" dirty="0">
                        <a:solidFill>
                          <a:srgbClr val="000000"/>
                        </a:solidFill>
                        <a:effectLst>
                          <a:outerShdw blurRad="38100" dist="38100" dir="2700000" algn="tl">
                            <a:srgbClr val="000000">
                              <a:alpha val="43137"/>
                            </a:srgbClr>
                          </a:outerShdw>
                        </a:effectLst>
                        <a:latin typeface="+mn-lt"/>
                      </a:endParaRPr>
                    </a:p>
                  </a:txBody>
                  <a:tcPr marL="6024" marR="6024" marT="6024" marB="0" anchor="ctr"/>
                </a:tc>
                <a:tc hMerge="1">
                  <a:txBody>
                    <a:bodyPr/>
                    <a:lstStyle/>
                    <a:p>
                      <a:pPr algn="ctr" fontAlgn="ctr"/>
                      <a:endParaRPr lang="es-ES" sz="1400" b="1" i="0" u="none" strike="noStrike" dirty="0">
                        <a:solidFill>
                          <a:srgbClr val="000000"/>
                        </a:solidFill>
                        <a:effectLst>
                          <a:outerShdw blurRad="38100" dist="38100" dir="2700000" algn="tl">
                            <a:srgbClr val="000000">
                              <a:alpha val="43137"/>
                            </a:srgbClr>
                          </a:outerShdw>
                        </a:effectLst>
                        <a:latin typeface="+mn-lt"/>
                      </a:endParaRPr>
                    </a:p>
                  </a:txBody>
                  <a:tcPr marL="6024" marR="6024" marT="6024"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ctr"/>
                      <a:endParaRPr lang="es-ES" sz="1400" b="1" i="0" u="none" strike="noStrike" dirty="0">
                        <a:solidFill>
                          <a:srgbClr val="000000"/>
                        </a:solidFill>
                        <a:effectLst>
                          <a:outerShdw blurRad="38100" dist="38100" dir="2700000" algn="tl">
                            <a:srgbClr val="000000">
                              <a:alpha val="43137"/>
                            </a:srgbClr>
                          </a:outerShdw>
                        </a:effectLst>
                        <a:latin typeface="+mn-lt"/>
                      </a:endParaRPr>
                    </a:p>
                  </a:txBody>
                  <a:tcPr marL="6024" marR="6024" marT="6024" marB="0" anchor="ctr"/>
                </a:tc>
                <a:tc>
                  <a:txBody>
                    <a:bodyPr/>
                    <a:lstStyle/>
                    <a:p>
                      <a:pPr algn="ctr" fontAlgn="ctr"/>
                      <a:endParaRPr lang="es-ES" sz="1400" b="1" i="0" u="none" strike="noStrike" dirty="0">
                        <a:solidFill>
                          <a:srgbClr val="000000"/>
                        </a:solidFill>
                        <a:effectLst>
                          <a:outerShdw blurRad="38100" dist="38100" dir="2700000" algn="tl">
                            <a:srgbClr val="000000">
                              <a:alpha val="43137"/>
                            </a:srgbClr>
                          </a:outerShdw>
                        </a:effectLst>
                        <a:latin typeface="+mn-lt"/>
                      </a:endParaRPr>
                    </a:p>
                  </a:txBody>
                  <a:tcPr marL="6024" marR="6024" marT="6024" marB="0" anchor="ct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1.A MEJORAMIENTO DE CAMINOS VECINALES</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PROYECTO 1</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57200" y="2025064"/>
          <a:ext cx="8280000" cy="1764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PY" sz="1400" u="none" strike="noStrike" dirty="0" smtClean="0"/>
                        <a:t>PROYECTO 01. OBRAS DE LA MUESTRA BID - DPTO. CONCEPCIÓN</a:t>
                      </a:r>
                      <a:endParaRPr lang="es-ES" sz="1400" b="1" i="0" u="none" strike="noStrike" dirty="0">
                        <a:solidFill>
                          <a:srgbClr val="000000"/>
                        </a:solidFill>
                        <a:latin typeface="Arial Narrow"/>
                      </a:endParaRPr>
                    </a:p>
                  </a:txBody>
                  <a:tcPr marL="9525" marR="9525" marT="9525" marB="0" anchor="ctr"/>
                </a:tc>
                <a:tc>
                  <a:txBody>
                    <a:bodyPr/>
                    <a:lstStyle/>
                    <a:p>
                      <a:pPr algn="ctr" fontAlgn="b"/>
                      <a:r>
                        <a:rPr lang="es-ES" sz="1400" u="none" strike="noStrike" dirty="0" smtClean="0"/>
                        <a:t>LONGITUD (Km)</a:t>
                      </a:r>
                      <a:endParaRPr lang="es-ES" sz="1400" b="1" i="0" u="none" strike="noStrike" dirty="0" smtClean="0">
                        <a:solidFill>
                          <a:srgbClr val="000000"/>
                        </a:solidFill>
                        <a:latin typeface="Arial Narrow"/>
                      </a:endParaRPr>
                    </a:p>
                  </a:txBody>
                  <a:tcPr marL="9525" marR="9525" marT="9525" marB="0" anchor="ctr"/>
                </a:tc>
              </a:tr>
              <a:tr h="396000">
                <a:tc>
                  <a:txBody>
                    <a:bodyPr/>
                    <a:lstStyle/>
                    <a:p>
                      <a:pPr algn="ctr" fontAlgn="b"/>
                      <a:r>
                        <a:rPr lang="es-ES" sz="1400" b="1" u="none" strike="noStrike" dirty="0" smtClean="0"/>
                        <a:t>TRAMOS</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40,29</a:t>
                      </a:r>
                      <a:endParaRPr lang="es-ES" sz="1400" b="1" i="0" u="none" strike="noStrike" dirty="0">
                        <a:solidFill>
                          <a:srgbClr val="000000"/>
                        </a:solidFill>
                        <a:latin typeface="Arial Narrow"/>
                      </a:endParaRPr>
                    </a:p>
                  </a:txBody>
                  <a:tcPr marL="9525" marR="9525" marT="9525" marB="0" anchor="ctr"/>
                </a:tc>
              </a:tr>
              <a:tr h="396000">
                <a:tc>
                  <a:txBody>
                    <a:bodyPr/>
                    <a:lstStyle/>
                    <a:p>
                      <a:pPr algn="l" fontAlgn="b"/>
                      <a:r>
                        <a:rPr lang="es-ES" sz="1400" b="1" u="none" strike="noStrike" dirty="0" smtClean="0"/>
                        <a:t>01 DPTO. CONCEPCIÓN</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40,29</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Tramo 1: Concepción - Coé </a:t>
                      </a:r>
                      <a:r>
                        <a:rPr lang="es-PY" sz="1100" u="none" strike="noStrike" dirty="0" err="1"/>
                        <a:t>Porá</a:t>
                      </a:r>
                      <a:r>
                        <a:rPr lang="es-PY" sz="1100" u="none" strike="noStrike" dirty="0"/>
                        <a:t> - Jhuguá Rivas </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25,07</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Tramo 2: Loreto - Empalme VI-402-b y Acceso a Culandrillo  </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15,22</a:t>
                      </a:r>
                      <a:endParaRPr lang="es-ES" sz="1100" b="0" i="0" u="none" strike="noStrike" dirty="0">
                        <a:solidFill>
                          <a:srgbClr val="000000"/>
                        </a:solidFill>
                        <a:latin typeface="Arial Narrow"/>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proyecto 1.jpg"/>
          <p:cNvPicPr>
            <a:picLocks noChangeAspect="1"/>
          </p:cNvPicPr>
          <p:nvPr/>
        </p:nvPicPr>
        <p:blipFill>
          <a:blip r:embed="rId2" cstate="print"/>
          <a:stretch>
            <a:fillRect/>
          </a:stretch>
        </p:blipFill>
        <p:spPr>
          <a:xfrm>
            <a:off x="0" y="197300"/>
            <a:ext cx="9144000" cy="646339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1.A MEJORAMIENTO DE CAMINOS VECINALES</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PROYECTO 2</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57200" y="1989360"/>
          <a:ext cx="8280000" cy="4392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PY" sz="1400" u="none" strike="noStrike" dirty="0" smtClean="0"/>
                        <a:t>PROYECTO 02. OBRAS DE LA MUESTRA BID - VARIOS DPTOS.</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u="none" strike="noStrike" dirty="0" smtClean="0"/>
                        <a:t>LONGITUD (Km)</a:t>
                      </a:r>
                      <a:endParaRPr lang="es-ES" sz="1400" b="1" i="0" u="none" strike="noStrike" dirty="0">
                        <a:solidFill>
                          <a:srgbClr val="000000"/>
                        </a:solidFill>
                        <a:latin typeface="Arial Narrow"/>
                      </a:endParaRPr>
                    </a:p>
                  </a:txBody>
                  <a:tcPr marL="9525" marR="9525" marT="9525" marB="0" anchor="ctr"/>
                </a:tc>
              </a:tr>
              <a:tr h="396000">
                <a:tc>
                  <a:txBody>
                    <a:bodyPr/>
                    <a:lstStyle/>
                    <a:p>
                      <a:pPr algn="ctr" fontAlgn="b"/>
                      <a:r>
                        <a:rPr lang="es-PY" sz="1400" b="1" u="none" strike="noStrike" dirty="0" smtClean="0"/>
                        <a:t>TRAMOS</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b="1" u="none" strike="noStrike" dirty="0" smtClean="0"/>
                        <a:t>144,80</a:t>
                      </a:r>
                      <a:endParaRPr lang="es-ES" sz="1400" b="1" i="0" u="none" strike="noStrike" dirty="0">
                        <a:solidFill>
                          <a:srgbClr val="000000"/>
                        </a:solidFill>
                        <a:latin typeface="Arial Narrow"/>
                      </a:endParaRPr>
                    </a:p>
                  </a:txBody>
                  <a:tcPr marL="9525" marR="9525" marT="9525" marB="0" anchor="ctr"/>
                </a:tc>
              </a:tr>
              <a:tr h="396000">
                <a:tc>
                  <a:txBody>
                    <a:bodyPr/>
                    <a:lstStyle/>
                    <a:p>
                      <a:pPr algn="l" fontAlgn="b"/>
                      <a:r>
                        <a:rPr lang="es-ES" sz="1400" b="1" u="none" strike="noStrike" dirty="0" smtClean="0"/>
                        <a:t>07 DPTO. ITAPÚA</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50,15</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Tramo 1.07 - </a:t>
                      </a:r>
                      <a:r>
                        <a:rPr lang="es-ES" sz="1100" u="none" strike="noStrike" dirty="0" err="1"/>
                        <a:t>Gral</a:t>
                      </a:r>
                      <a:r>
                        <a:rPr lang="es-ES" sz="1100" u="none" strike="noStrike" dirty="0"/>
                        <a:t> Delgado-San Dionisio-Cristo Rey-Potrero Ybate</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21,50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Tramo 2.06 - Iruña - Emp. Ruta Frutika - M. Otaño</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28,65</a:t>
                      </a:r>
                      <a:endParaRPr lang="es-ES" sz="1100" b="0" i="0" u="none" strike="noStrike" dirty="0">
                        <a:solidFill>
                          <a:srgbClr val="000000"/>
                        </a:solidFill>
                        <a:latin typeface="Arial Narrow"/>
                      </a:endParaRPr>
                    </a:p>
                  </a:txBody>
                  <a:tcPr marL="9525" marR="9525" marT="9525" marB="0" anchor="ctr"/>
                </a:tc>
              </a:tr>
              <a:tr h="396000">
                <a:tc>
                  <a:txBody>
                    <a:bodyPr/>
                    <a:lstStyle/>
                    <a:p>
                      <a:pPr algn="l" fontAlgn="b"/>
                      <a:r>
                        <a:rPr lang="es-ES" sz="1400" b="1" u="none" strike="noStrike" dirty="0" smtClean="0"/>
                        <a:t>10 DPTO. ALTO PARANÁ</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48,76</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Tramo 3.06 - Sección 1 - Supercarretera - María Auxiliadora</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24,50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Tramo 3.06 - Sección 2 - María Auxiliadora - Rancho Alegre</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24,26</a:t>
                      </a:r>
                      <a:endParaRPr lang="es-ES" sz="1100" b="0" i="0" u="none" strike="noStrike" dirty="0">
                        <a:solidFill>
                          <a:srgbClr val="000000"/>
                        </a:solidFill>
                        <a:latin typeface="Arial Narrow"/>
                      </a:endParaRPr>
                    </a:p>
                  </a:txBody>
                  <a:tcPr marL="9525" marR="9525" marT="9525" marB="0" anchor="ctr"/>
                </a:tc>
              </a:tr>
              <a:tr h="396000">
                <a:tc>
                  <a:txBody>
                    <a:bodyPr/>
                    <a:lstStyle/>
                    <a:p>
                      <a:pPr algn="l" fontAlgn="b"/>
                      <a:r>
                        <a:rPr lang="es-ES" sz="1400" b="1" u="none" strike="noStrike" dirty="0" smtClean="0"/>
                        <a:t>13 DPTO. AMAMBAY</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17,54</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Tramo 6.06 - Fortuna Guazú </a:t>
                      </a:r>
                      <a:r>
                        <a:rPr lang="es-ES" sz="1100" u="none" strike="noStrike" dirty="0" smtClean="0"/>
                        <a:t>– </a:t>
                      </a:r>
                      <a:r>
                        <a:rPr lang="es-ES" sz="1100" u="none" strike="noStrike" dirty="0"/>
                        <a:t>Cabecerita</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17,54</a:t>
                      </a:r>
                      <a:endParaRPr lang="es-ES" sz="1100" b="0" i="0" u="none" strike="noStrike" dirty="0">
                        <a:solidFill>
                          <a:srgbClr val="000000"/>
                        </a:solidFill>
                        <a:latin typeface="Arial Narrow"/>
                      </a:endParaRPr>
                    </a:p>
                  </a:txBody>
                  <a:tcPr marL="9525" marR="9525" marT="9525" marB="0" anchor="ctr"/>
                </a:tc>
              </a:tr>
              <a:tr h="396000">
                <a:tc>
                  <a:txBody>
                    <a:bodyPr/>
                    <a:lstStyle/>
                    <a:p>
                      <a:pPr algn="l" fontAlgn="b"/>
                      <a:r>
                        <a:rPr lang="es-ES" sz="1400" b="1" u="none" strike="noStrike" dirty="0" smtClean="0"/>
                        <a:t>14 DPTO. CANINDEYÚ</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28,35</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pt-BR" sz="1100" u="none" strike="noStrike" dirty="0"/>
                        <a:t>Tramo 5.02.1 - </a:t>
                      </a:r>
                      <a:r>
                        <a:rPr lang="pt-BR" sz="1100" u="none" strike="noStrike" dirty="0" err="1"/>
                        <a:t>Ruta</a:t>
                      </a:r>
                      <a:r>
                        <a:rPr lang="pt-BR" sz="1100" u="none" strike="noStrike" dirty="0"/>
                        <a:t> Nº 10 </a:t>
                      </a:r>
                      <a:r>
                        <a:rPr lang="pt-BR" sz="1100" u="none" strike="noStrike" dirty="0" smtClean="0"/>
                        <a:t>– </a:t>
                      </a:r>
                      <a:r>
                        <a:rPr lang="pt-BR" sz="1100" u="none" strike="noStrike" dirty="0"/>
                        <a:t>Guadalupe</a:t>
                      </a:r>
                      <a:endParaRPr lang="pt-BR"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23,81</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it-IT" sz="1100" u="none" strike="noStrike" dirty="0"/>
                        <a:t>Tramo 5.02.2 - Colonia Guadalupe - Camino 3</a:t>
                      </a:r>
                      <a:endParaRPr lang="it-IT"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4,54</a:t>
                      </a:r>
                      <a:endParaRPr lang="es-ES" sz="1100" b="0" i="0" u="none" strike="noStrike" dirty="0">
                        <a:solidFill>
                          <a:srgbClr val="000000"/>
                        </a:solidFill>
                        <a:latin typeface="Arial Narrow"/>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proyecto 2.jpg"/>
          <p:cNvPicPr>
            <a:picLocks noChangeAspect="1"/>
          </p:cNvPicPr>
          <p:nvPr/>
        </p:nvPicPr>
        <p:blipFill>
          <a:blip r:embed="rId2" cstate="print"/>
          <a:stretch>
            <a:fillRect/>
          </a:stretch>
        </p:blipFill>
        <p:spPr>
          <a:xfrm>
            <a:off x="2776" y="193953"/>
            <a:ext cx="9138448" cy="647009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1.A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PROYECTO 3</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57200" y="2097160"/>
          <a:ext cx="8280000" cy="2340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PY" sz="1400" b="1" u="none" strike="noStrike" dirty="0" smtClean="0"/>
                        <a:t>PROYECTO 03. TRAMOS PRIORIZADOS CONCEPCIÓN</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b="1" u="none" strike="noStrike" dirty="0" smtClean="0"/>
                        <a:t>LONGITUD</a:t>
                      </a:r>
                      <a:r>
                        <a:rPr lang="es-ES" sz="1400" b="1" u="none" strike="noStrike" baseline="0" dirty="0" smtClean="0"/>
                        <a:t> (Km)</a:t>
                      </a:r>
                      <a:endParaRPr lang="es-ES" sz="1400" b="1" i="0" u="none" strike="noStrike" dirty="0">
                        <a:solidFill>
                          <a:srgbClr val="000000"/>
                        </a:solidFill>
                        <a:latin typeface="Arial Narrow"/>
                      </a:endParaRPr>
                    </a:p>
                  </a:txBody>
                  <a:tcPr marL="9525" marR="9525" marT="9525" marB="0" anchor="ctr"/>
                </a:tc>
              </a:tr>
              <a:tr h="396000">
                <a:tc>
                  <a:txBody>
                    <a:bodyPr/>
                    <a:lstStyle/>
                    <a:p>
                      <a:pPr algn="ctr" fontAlgn="b"/>
                      <a:r>
                        <a:rPr lang="es-PY" sz="1400" b="1" u="none" strike="noStrike" dirty="0" smtClean="0"/>
                        <a:t>TRAMOS</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b="1" u="none" strike="noStrike" dirty="0" smtClean="0"/>
                        <a:t>76,50</a:t>
                      </a:r>
                      <a:endParaRPr lang="es-ES" sz="1400" b="1" i="0" u="none" strike="noStrike" dirty="0">
                        <a:solidFill>
                          <a:srgbClr val="000000"/>
                        </a:solidFill>
                        <a:latin typeface="Arial Narrow"/>
                      </a:endParaRPr>
                    </a:p>
                  </a:txBody>
                  <a:tcPr marL="9525" marR="9525" marT="9525" marB="0" anchor="ctr"/>
                </a:tc>
              </a:tr>
              <a:tr h="396000">
                <a:tc>
                  <a:txBody>
                    <a:bodyPr/>
                    <a:lstStyle/>
                    <a:p>
                      <a:pPr algn="l" fontAlgn="b"/>
                      <a:r>
                        <a:rPr lang="es-ES" sz="1400" b="1" u="none" strike="noStrike" dirty="0" smtClean="0"/>
                        <a:t>01 DPTO. CONCEPCIÓN</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76,50</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err="1"/>
                        <a:t>Coe</a:t>
                      </a:r>
                      <a:r>
                        <a:rPr lang="es-ES" sz="1100" u="none" strike="noStrike" dirty="0"/>
                        <a:t> Pora - Col. Primavera</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11,00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it-IT" sz="1100" u="none" strike="noStrike" dirty="0"/>
                        <a:t>Col. J. S. Miranda - Paso Barreto</a:t>
                      </a:r>
                      <a:endParaRPr lang="it-IT"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26,80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it-IT" sz="1100" u="none" strike="noStrike" dirty="0"/>
                        <a:t>Loreto – Jhugua Poi - Paso Barreto</a:t>
                      </a:r>
                      <a:endParaRPr lang="it-IT"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35,70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Ruta V – Potrerito - Compañía San Felipe</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3,00</a:t>
                      </a:r>
                      <a:endParaRPr lang="es-ES" sz="1100" b="0" i="0" u="none" strike="noStrike" dirty="0">
                        <a:solidFill>
                          <a:srgbClr val="000000"/>
                        </a:solidFill>
                        <a:latin typeface="Arial Narrow"/>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proyecto 3.jpg"/>
          <p:cNvPicPr>
            <a:picLocks noChangeAspect="1"/>
          </p:cNvPicPr>
          <p:nvPr/>
        </p:nvPicPr>
        <p:blipFill>
          <a:blip r:embed="rId2" cstate="print"/>
          <a:stretch>
            <a:fillRect/>
          </a:stretch>
        </p:blipFill>
        <p:spPr>
          <a:xfrm>
            <a:off x="1198" y="197300"/>
            <a:ext cx="9141603" cy="646339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8720"/>
            <a:ext cx="8229600" cy="1143000"/>
          </a:xfrm>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1.A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PROYECTO 4</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8464" y="1989358"/>
          <a:ext cx="8280000" cy="4356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PY" sz="1400" u="none" strike="noStrike" dirty="0" smtClean="0"/>
                        <a:t>PROYECTO 04. TRAMOS PRIORIZADOS VARIOS DPTOS.</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u="none" strike="noStrike" dirty="0" smtClean="0"/>
                        <a:t>LONGITUD</a:t>
                      </a:r>
                      <a:r>
                        <a:rPr lang="es-ES" sz="1400" u="none" strike="noStrike" baseline="0" dirty="0" smtClean="0"/>
                        <a:t> (Km)</a:t>
                      </a:r>
                      <a:endParaRPr lang="es-ES" sz="1400" b="1" i="0" u="none" strike="noStrike" dirty="0">
                        <a:solidFill>
                          <a:srgbClr val="000000"/>
                        </a:solidFill>
                        <a:latin typeface="Arial Narrow"/>
                      </a:endParaRPr>
                    </a:p>
                  </a:txBody>
                  <a:tcPr marL="9525" marR="9525" marT="9525" marB="0" anchor="ctr"/>
                </a:tc>
              </a:tr>
              <a:tr h="396000">
                <a:tc>
                  <a:txBody>
                    <a:bodyPr/>
                    <a:lstStyle/>
                    <a:p>
                      <a:pPr algn="ctr" fontAlgn="b"/>
                      <a:r>
                        <a:rPr lang="es-PY" sz="1400" b="1" u="none" strike="noStrike" dirty="0" smtClean="0"/>
                        <a:t>TRAMOS</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b="1" u="none" strike="noStrike" dirty="0" smtClean="0"/>
                        <a:t>206,18</a:t>
                      </a:r>
                      <a:endParaRPr lang="es-ES" sz="1400" b="1" i="0" u="none" strike="noStrike" dirty="0">
                        <a:solidFill>
                          <a:srgbClr val="000000"/>
                        </a:solidFill>
                        <a:latin typeface="Arial Narrow"/>
                      </a:endParaRPr>
                    </a:p>
                  </a:txBody>
                  <a:tcPr marL="9525" marR="9525" marT="9525" marB="0" anchor="ctr"/>
                </a:tc>
              </a:tr>
              <a:tr h="396000">
                <a:tc>
                  <a:txBody>
                    <a:bodyPr/>
                    <a:lstStyle/>
                    <a:p>
                      <a:pPr algn="l" fontAlgn="b"/>
                      <a:r>
                        <a:rPr lang="es-ES" sz="1400" b="1" u="none" strike="noStrike" dirty="0" smtClean="0"/>
                        <a:t>04 DPTO. GUAIRÁ</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56,72</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Félix Pérez Cardozo - Cocuere Guazú</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a:t>2,49</a:t>
                      </a:r>
                      <a:endParaRPr lang="es-ES" sz="1100" b="0" i="0" u="none" strike="noStrike">
                        <a:solidFill>
                          <a:srgbClr val="000000"/>
                        </a:solidFill>
                        <a:latin typeface="Arial Narrow"/>
                      </a:endParaRPr>
                    </a:p>
                  </a:txBody>
                  <a:tcPr marL="9525" marR="9525" marT="9525" marB="0" anchor="ctr"/>
                </a:tc>
              </a:tr>
              <a:tr h="288000">
                <a:tc>
                  <a:txBody>
                    <a:bodyPr/>
                    <a:lstStyle/>
                    <a:p>
                      <a:pPr algn="l" fontAlgn="b"/>
                      <a:r>
                        <a:rPr lang="es-ES" sz="1100" u="none" strike="noStrike" dirty="0"/>
                        <a:t>Félix Pérez Cardozo - Potrero Benítez</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9,00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Ruta Nº 8 (Tebicuary Costa) - Arroyo Mitay</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5,50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Villarrica - Caroveni Sur</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3,10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Villarrica - Cocuere Guazú Sur</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3,90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Villarrica Este - Mbopicua Este</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6,80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Villarrica Este - Potrerito</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7,30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Villarrica Norte - Cocuere Guazú</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3,80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Villarrica Norte - Tunu Tumi</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3,03</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Villarrica Sur - Punta Cupé - Ruta Nº 8 - San Salvador</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7,20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Villarrica Sureste - Emp. V040107</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4,60</a:t>
                      </a:r>
                      <a:endParaRPr lang="es-ES" sz="1100" b="0" i="0" u="none" strike="noStrike" dirty="0">
                        <a:solidFill>
                          <a:srgbClr val="000000"/>
                        </a:solidFill>
                        <a:latin typeface="Arial Narrow"/>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62816"/>
            <a:ext cx="8229600" cy="1143000"/>
          </a:xfrm>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1.A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PROYECTO 4</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8464" y="2060851"/>
          <a:ext cx="8280000" cy="3492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PY" sz="1400" u="none" strike="noStrike" dirty="0" smtClean="0"/>
                        <a:t>PROYECTO 04. TRAMOS PRIORIZADOS VARIOS DPTOS.</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u="none" strike="noStrike" dirty="0" smtClean="0"/>
                        <a:t>LONGITUD</a:t>
                      </a:r>
                      <a:r>
                        <a:rPr lang="es-ES" sz="1400" u="none" strike="noStrike" baseline="0" dirty="0" smtClean="0"/>
                        <a:t> (Km)</a:t>
                      </a:r>
                      <a:endParaRPr lang="es-ES" sz="1400" b="1" i="0" u="none" strike="noStrike" dirty="0">
                        <a:solidFill>
                          <a:srgbClr val="000000"/>
                        </a:solidFill>
                        <a:latin typeface="Arial Narrow"/>
                      </a:endParaRPr>
                    </a:p>
                  </a:txBody>
                  <a:tcPr marL="9525" marR="9525" marT="9525" marB="0" anchor="ctr"/>
                </a:tc>
              </a:tr>
              <a:tr h="396000">
                <a:tc>
                  <a:txBody>
                    <a:bodyPr/>
                    <a:lstStyle/>
                    <a:p>
                      <a:pPr algn="ctr" fontAlgn="b"/>
                      <a:r>
                        <a:rPr lang="es-PY" sz="1400" b="1" u="none" strike="noStrike" dirty="0" smtClean="0"/>
                        <a:t>TRAMOS</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b="1" u="none" strike="noStrike" dirty="0" smtClean="0"/>
                        <a:t>206,18</a:t>
                      </a:r>
                      <a:endParaRPr lang="es-ES" sz="1400" b="1" i="0" u="none" strike="noStrike" dirty="0">
                        <a:solidFill>
                          <a:srgbClr val="000000"/>
                        </a:solidFill>
                        <a:latin typeface="Arial Narrow"/>
                      </a:endParaRPr>
                    </a:p>
                  </a:txBody>
                  <a:tcPr marL="9525" marR="9525" marT="9525" marB="0" anchor="ctr"/>
                </a:tc>
              </a:tr>
              <a:tr h="396000">
                <a:tc>
                  <a:txBody>
                    <a:bodyPr/>
                    <a:lstStyle/>
                    <a:p>
                      <a:pPr algn="l" fontAlgn="b"/>
                      <a:r>
                        <a:rPr lang="es-ES" sz="1400" b="1" u="none" strike="noStrike" dirty="0" smtClean="0"/>
                        <a:t>08 DPTO. MISIONES</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81,61</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Cerro Costa - San Juan Berchmans</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3,68</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Emp. V080356 - </a:t>
                      </a:r>
                      <a:r>
                        <a:rPr lang="es-ES" sz="1100" u="none" strike="noStrike" dirty="0" err="1"/>
                        <a:t>Tristan</a:t>
                      </a:r>
                      <a:r>
                        <a:rPr lang="es-ES" sz="1100" u="none" strike="noStrike" dirty="0"/>
                        <a:t> Zalazar 1</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13,10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Empalme V080104 - San Antonio - Santa María</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15,00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it-IT" sz="1100" u="none" strike="noStrike" dirty="0"/>
                        <a:t>Ruta Nº 1 - Potrero San Antonio</a:t>
                      </a:r>
                      <a:endParaRPr lang="it-IT"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11,05</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San Juan Bta. - Isla Tobati</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5,10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San Juan Bta. - Ita Yuru</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18,00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San Patricio - Santiago</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7,48</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Santa Rosa - San Juan Berchmans</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8,20</a:t>
                      </a:r>
                      <a:endParaRPr lang="es-ES" sz="1100" b="0" i="0" u="none" strike="noStrike" dirty="0">
                        <a:solidFill>
                          <a:srgbClr val="000000"/>
                        </a:solidFill>
                        <a:latin typeface="Arial Narrow"/>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9"/>
          <p:cNvSpPr txBox="1">
            <a:spLocks noChangeArrowheads="1"/>
          </p:cNvSpPr>
          <p:nvPr/>
        </p:nvSpPr>
        <p:spPr bwMode="auto">
          <a:xfrm>
            <a:off x="2873375" y="6488113"/>
            <a:ext cx="3513138" cy="366712"/>
          </a:xfrm>
          <a:prstGeom prst="rect">
            <a:avLst/>
          </a:prstGeom>
          <a:noFill/>
          <a:ln w="9525">
            <a:noFill/>
            <a:miter lim="800000"/>
            <a:headEnd/>
            <a:tailEnd/>
          </a:ln>
        </p:spPr>
        <p:txBody>
          <a:bodyPr>
            <a:spAutoFit/>
          </a:bodyPr>
          <a:lstStyle/>
          <a:p>
            <a:pPr>
              <a:spcBef>
                <a:spcPct val="50000"/>
              </a:spcBef>
            </a:pPr>
            <a:endParaRPr lang="es-MX" b="1" i="1"/>
          </a:p>
        </p:txBody>
      </p:sp>
      <p:sp>
        <p:nvSpPr>
          <p:cNvPr id="6" name="5 Título"/>
          <p:cNvSpPr>
            <a:spLocks noGrp="1"/>
          </p:cNvSpPr>
          <p:nvPr>
            <p:ph type="title"/>
          </p:nvPr>
        </p:nvSpPr>
        <p:spPr/>
        <p:txBody>
          <a:bodyPr/>
          <a:lstStyle/>
          <a:p>
            <a:r>
              <a:rPr lang="es-ES" b="1" u="sng" dirty="0" smtClean="0">
                <a:effectLst>
                  <a:outerShdw blurRad="38100" dist="38100" dir="2700000" algn="tl">
                    <a:srgbClr val="000000">
                      <a:alpha val="43137"/>
                    </a:srgbClr>
                  </a:outerShdw>
                </a:effectLst>
              </a:rPr>
              <a:t>I – INFORMACIÓN GENERAL</a:t>
            </a:r>
            <a:endParaRPr lang="es-ES" b="1" u="sng" dirty="0">
              <a:effectLst>
                <a:outerShdw blurRad="38100" dist="38100" dir="2700000" algn="tl">
                  <a:srgbClr val="000000">
                    <a:alpha val="43137"/>
                  </a:srgbClr>
                </a:outerShdw>
              </a:effectLst>
            </a:endParaRPr>
          </a:p>
        </p:txBody>
      </p:sp>
      <p:sp>
        <p:nvSpPr>
          <p:cNvPr id="7" name="6 Marcador de contenido"/>
          <p:cNvSpPr>
            <a:spLocks noGrp="1"/>
          </p:cNvSpPr>
          <p:nvPr>
            <p:ph idx="1"/>
          </p:nvPr>
        </p:nvSpPr>
        <p:spPr>
          <a:xfrm>
            <a:off x="457200" y="1988840"/>
            <a:ext cx="8229600" cy="4752528"/>
          </a:xfrm>
        </p:spPr>
        <p:txBody>
          <a:bodyPr>
            <a:normAutofit fontScale="85000" lnSpcReduction="20000"/>
          </a:bodyPr>
          <a:lstStyle/>
          <a:p>
            <a:pPr marL="457200" lvl="1" indent="0">
              <a:buNone/>
              <a:defRPr/>
            </a:pPr>
            <a:r>
              <a:rPr lang="es-PY" sz="2200" b="1" dirty="0" smtClean="0"/>
              <a:t>Nombre del Proyecto: </a:t>
            </a:r>
            <a:r>
              <a:rPr lang="es-PY" sz="1900" dirty="0" smtClean="0"/>
              <a:t>Mejoramiento y mantenimiento de caminos vecinales y sustitución de puentes de madera por puentes de hormigón armado.</a:t>
            </a:r>
            <a:endParaRPr lang="es-ES" sz="1900" dirty="0" smtClean="0"/>
          </a:p>
          <a:p>
            <a:pPr marL="457200" lvl="1" indent="0">
              <a:buNone/>
              <a:defRPr/>
            </a:pPr>
            <a:r>
              <a:rPr lang="es-PY" sz="2200" b="1" dirty="0" smtClean="0"/>
              <a:t>Sector:</a:t>
            </a:r>
            <a:r>
              <a:rPr lang="es-PY" sz="2000" dirty="0" smtClean="0"/>
              <a:t> </a:t>
            </a:r>
            <a:r>
              <a:rPr lang="es-PY" sz="1900" dirty="0" smtClean="0"/>
              <a:t>Infraestructura del Transporte</a:t>
            </a:r>
            <a:endParaRPr lang="es-ES" sz="1900" dirty="0" smtClean="0"/>
          </a:p>
          <a:p>
            <a:pPr marL="457200" lvl="1" indent="0">
              <a:buNone/>
              <a:defRPr/>
            </a:pPr>
            <a:r>
              <a:rPr lang="es-PY" sz="2200" b="1" dirty="0" smtClean="0"/>
              <a:t>Relación con el Programa de Gobierno: </a:t>
            </a:r>
            <a:endParaRPr lang="es-ES" sz="2200" b="1" dirty="0" smtClean="0"/>
          </a:p>
          <a:p>
            <a:pPr marL="712788" lvl="2" indent="-266700" algn="just">
              <a:buNone/>
              <a:defRPr/>
            </a:pPr>
            <a:r>
              <a:rPr lang="es-PY" sz="1700" dirty="0" smtClean="0"/>
              <a:t>a) </a:t>
            </a:r>
            <a:r>
              <a:rPr lang="es-PY" sz="1700" b="1" dirty="0" smtClean="0"/>
              <a:t>Lineamientos estratégicos</a:t>
            </a:r>
            <a:r>
              <a:rPr lang="es-PY" sz="1700" dirty="0" smtClean="0"/>
              <a:t>: </a:t>
            </a:r>
            <a:r>
              <a:rPr lang="es-PY" sz="1500" dirty="0" smtClean="0"/>
              <a:t>Fuerte inversión pública en infraestructura de transporte; y fuerte impulso a la participación privada en inversiones de infraestructura y en empresas públicas.</a:t>
            </a:r>
            <a:endParaRPr lang="es-ES" sz="1500" dirty="0" smtClean="0"/>
          </a:p>
          <a:p>
            <a:pPr marL="628650" lvl="2" indent="-180975">
              <a:buNone/>
              <a:defRPr/>
            </a:pPr>
            <a:r>
              <a:rPr lang="es-PY" sz="1700" dirty="0" smtClean="0"/>
              <a:t>b) </a:t>
            </a:r>
            <a:r>
              <a:rPr lang="es-PY" sz="1700" b="1" dirty="0" smtClean="0"/>
              <a:t>Racionalidad de la estrategia</a:t>
            </a:r>
            <a:r>
              <a:rPr lang="es-PY" sz="1700" dirty="0" smtClean="0"/>
              <a:t>:</a:t>
            </a:r>
            <a:endParaRPr lang="es-ES" sz="1700" dirty="0" smtClean="0"/>
          </a:p>
          <a:p>
            <a:pPr marL="714375" lvl="3" indent="-1588" algn="just">
              <a:buNone/>
              <a:defRPr/>
            </a:pPr>
            <a:r>
              <a:rPr lang="es-PY" sz="1500" dirty="0" smtClean="0"/>
              <a:t>Visión de largo plazo: Adecuar la infraestructura logística al potencial de crecimiento del Paraguay.</a:t>
            </a:r>
            <a:endParaRPr lang="es-ES" sz="1500" dirty="0" smtClean="0"/>
          </a:p>
          <a:p>
            <a:pPr marL="714375" lvl="3" indent="-1588" algn="just">
              <a:buNone/>
              <a:defRPr/>
            </a:pPr>
            <a:r>
              <a:rPr lang="es-PY" sz="1500" dirty="0" smtClean="0"/>
              <a:t>Visión de conectividad: Priorizar los principales corredores viales y de infraestructura orientados al comercio internacional.</a:t>
            </a:r>
            <a:endParaRPr lang="es-ES" sz="1500" dirty="0" smtClean="0"/>
          </a:p>
          <a:p>
            <a:pPr marL="714375" lvl="3" indent="-1588" algn="just">
              <a:buNone/>
              <a:defRPr/>
            </a:pPr>
            <a:r>
              <a:rPr lang="es-PY" sz="1500" dirty="0" smtClean="0"/>
              <a:t>Visión de eficiencia: Aumentar la capacidad de ejecución y acortar los plazos de implementación de los proyectos mediante la participación del sector privado a través del enfoque de mega proyectos.</a:t>
            </a:r>
          </a:p>
          <a:p>
            <a:pPr marL="447675" lvl="3" indent="-1588" algn="just">
              <a:buNone/>
              <a:defRPr/>
            </a:pPr>
            <a:r>
              <a:rPr lang="es-PY" sz="1900" dirty="0" smtClean="0"/>
              <a:t>Mejorar la condiciones generales de las redes que brindan servicios a la producción y población.</a:t>
            </a:r>
            <a:endParaRPr lang="es-ES" sz="1900" dirty="0" smtClean="0"/>
          </a:p>
          <a:p>
            <a:pPr marL="457200" lvl="1" indent="0">
              <a:buNone/>
              <a:defRPr/>
            </a:pPr>
            <a:r>
              <a:rPr lang="es-PY" sz="2200" b="1" dirty="0" smtClean="0"/>
              <a:t>Plazo de ejecución:</a:t>
            </a:r>
            <a:r>
              <a:rPr lang="es-PY" sz="2200" dirty="0" smtClean="0"/>
              <a:t> </a:t>
            </a:r>
            <a:r>
              <a:rPr lang="es-PY" sz="1900" dirty="0" smtClean="0"/>
              <a:t>5 años</a:t>
            </a:r>
          </a:p>
          <a:p>
            <a:pPr marL="457200" lvl="1" indent="0" algn="just">
              <a:buNone/>
              <a:defRPr/>
            </a:pPr>
            <a:r>
              <a:rPr lang="es-PY" sz="2200" b="1" dirty="0" smtClean="0"/>
              <a:t>Longitud total del proyecto: </a:t>
            </a:r>
            <a:r>
              <a:rPr lang="es-PY" sz="1900" dirty="0" smtClean="0"/>
              <a:t>5.562,46 km de caminos vecinales mejorados, 15.000 km de mantenimiento de caminos y 14.295 ml de sustitución de puentes de madera por puentes de hormigón. Además se consideran el mejoramiento de 1.029 Km de caminos empedrados ejecutados por la Dirección de Vialidad y el mejoramiento de 140 Km de caminos empedrados – enripiados en los Dptos. de San Pedro, Caaguazú y Caazapá con financiamiento BIRF.</a:t>
            </a:r>
          </a:p>
          <a:p>
            <a:endParaRPr lang="es-E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62816"/>
            <a:ext cx="8229600" cy="1143000"/>
          </a:xfrm>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1.A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PROYECTO 4</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8464" y="2060851"/>
          <a:ext cx="8280000" cy="3204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PY" sz="1400" u="none" strike="noStrike" dirty="0" smtClean="0"/>
                        <a:t>PROYECTO 04. TRAMOS PRIORIZADOS VARIOS DPTOS.</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u="none" strike="noStrike" dirty="0" smtClean="0"/>
                        <a:t>LONGITUD</a:t>
                      </a:r>
                      <a:r>
                        <a:rPr lang="es-ES" sz="1400" u="none" strike="noStrike" baseline="0" dirty="0" smtClean="0"/>
                        <a:t> (Km)</a:t>
                      </a:r>
                      <a:endParaRPr lang="es-ES" sz="1400" b="1" i="0" u="none" strike="noStrike" dirty="0">
                        <a:solidFill>
                          <a:srgbClr val="000000"/>
                        </a:solidFill>
                        <a:latin typeface="Arial Narrow"/>
                      </a:endParaRPr>
                    </a:p>
                  </a:txBody>
                  <a:tcPr marL="9525" marR="9525" marT="9525" marB="0" anchor="ctr"/>
                </a:tc>
              </a:tr>
              <a:tr h="396000">
                <a:tc>
                  <a:txBody>
                    <a:bodyPr/>
                    <a:lstStyle/>
                    <a:p>
                      <a:pPr algn="ctr" fontAlgn="b"/>
                      <a:r>
                        <a:rPr lang="es-PY" sz="1400" b="1" u="none" strike="noStrike" dirty="0" smtClean="0"/>
                        <a:t>TRAMOS</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b="1" u="none" strike="noStrike" dirty="0" smtClean="0"/>
                        <a:t>206,18</a:t>
                      </a:r>
                      <a:endParaRPr lang="es-ES" sz="1400" b="1" i="0" u="none" strike="noStrike" dirty="0">
                        <a:solidFill>
                          <a:srgbClr val="000000"/>
                        </a:solidFill>
                        <a:latin typeface="Arial Narrow"/>
                      </a:endParaRPr>
                    </a:p>
                  </a:txBody>
                  <a:tcPr marL="9525" marR="9525" marT="9525" marB="0" anchor="ctr"/>
                </a:tc>
              </a:tr>
              <a:tr h="396000">
                <a:tc>
                  <a:txBody>
                    <a:bodyPr/>
                    <a:lstStyle/>
                    <a:p>
                      <a:pPr algn="l" fontAlgn="b"/>
                      <a:r>
                        <a:rPr lang="es-ES" sz="1400" b="1" u="none" strike="noStrike" dirty="0" smtClean="0"/>
                        <a:t>09 DPTO. PARAGUARI</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67,85</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Caballero - Chauria</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21,70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Ñuati - Jhuguá </a:t>
                      </a:r>
                      <a:r>
                        <a:rPr lang="es-ES" sz="1100" u="none" strike="noStrike" dirty="0" err="1"/>
                        <a:t>Poi</a:t>
                      </a:r>
                      <a:r>
                        <a:rPr lang="es-ES" sz="1100" u="none" strike="noStrike" dirty="0"/>
                        <a:t> (Ñuati Oeste)</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3,27</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Paraguarí - Ñuati Sur</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2,14</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Quiindy - Laguna Pyta Oeste - Acahay</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17,00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Ruta Acahay - La Colmena - Pinto</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5,50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pt-BR" sz="1100" u="none" strike="noStrike" dirty="0" err="1"/>
                        <a:t>Ruta</a:t>
                      </a:r>
                      <a:r>
                        <a:rPr lang="pt-BR" sz="1100" u="none" strike="noStrike" dirty="0"/>
                        <a:t> Nº 1 - Ñuati </a:t>
                      </a:r>
                      <a:r>
                        <a:rPr lang="pt-BR" sz="1100" u="none" strike="noStrike" dirty="0" err="1"/>
                        <a:t>Guazú</a:t>
                      </a:r>
                      <a:r>
                        <a:rPr lang="pt-BR" sz="1100" u="none" strike="noStrike" dirty="0"/>
                        <a:t> Este</a:t>
                      </a:r>
                      <a:endParaRPr lang="pt-BR"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12,00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Yaguarón - Guarapi Sur</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6,24</a:t>
                      </a:r>
                      <a:endParaRPr lang="es-ES" sz="1100" b="0" i="0" u="none" strike="noStrike" dirty="0">
                        <a:solidFill>
                          <a:srgbClr val="000000"/>
                        </a:solidFill>
                        <a:latin typeface="Arial Narrow"/>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proyecto 4.jpg"/>
          <p:cNvPicPr>
            <a:picLocks noChangeAspect="1"/>
          </p:cNvPicPr>
          <p:nvPr/>
        </p:nvPicPr>
        <p:blipFill>
          <a:blip r:embed="rId2" cstate="print"/>
          <a:stretch>
            <a:fillRect/>
          </a:stretch>
        </p:blipFill>
        <p:spPr>
          <a:xfrm>
            <a:off x="2776" y="193953"/>
            <a:ext cx="9138448" cy="647009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44524"/>
            <a:ext cx="8229600" cy="1143000"/>
          </a:xfrm>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1.A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PROYECTO 5</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57200" y="2096652"/>
          <a:ext cx="8280000" cy="3600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PY" sz="1400" u="none" strike="noStrike" dirty="0" smtClean="0"/>
                        <a:t>PROYECTO 05. NUEVA OPERACIÓN BID/AECI</a:t>
                      </a:r>
                      <a:endParaRPr lang="es-PY" sz="1400" b="1" i="0" u="none" strike="noStrike" dirty="0">
                        <a:solidFill>
                          <a:srgbClr val="000000"/>
                        </a:solidFill>
                        <a:latin typeface="+mn-lt"/>
                      </a:endParaRPr>
                    </a:p>
                  </a:txBody>
                  <a:tcPr marL="9525" marR="9525" marT="9525" marB="0" anchor="ctr"/>
                </a:tc>
                <a:tc>
                  <a:txBody>
                    <a:bodyPr/>
                    <a:lstStyle/>
                    <a:p>
                      <a:pPr algn="ctr" fontAlgn="b"/>
                      <a:r>
                        <a:rPr lang="es-ES" sz="1400" u="none" strike="noStrike" dirty="0" smtClean="0"/>
                        <a:t>LONGITUD (Km)</a:t>
                      </a:r>
                      <a:endParaRPr lang="es-ES" sz="1400" b="1" i="0" u="none" strike="noStrike" dirty="0">
                        <a:solidFill>
                          <a:srgbClr val="000000"/>
                        </a:solidFill>
                        <a:latin typeface="+mn-lt"/>
                      </a:endParaRPr>
                    </a:p>
                  </a:txBody>
                  <a:tcPr marL="9525" marR="9525" marT="9525" marB="0" anchor="ctr"/>
                </a:tc>
              </a:tr>
              <a:tr h="396000">
                <a:tc>
                  <a:txBody>
                    <a:bodyPr/>
                    <a:lstStyle/>
                    <a:p>
                      <a:pPr algn="ctr" fontAlgn="b"/>
                      <a:r>
                        <a:rPr lang="es-PY" sz="1400" b="1" u="none" strike="noStrike" dirty="0" smtClean="0"/>
                        <a:t>TRAMOS</a:t>
                      </a:r>
                      <a:endParaRPr lang="es-PY" sz="1400" b="1" i="0" u="none" strike="noStrike" dirty="0">
                        <a:solidFill>
                          <a:srgbClr val="000000"/>
                        </a:solidFill>
                        <a:latin typeface="+mn-lt"/>
                      </a:endParaRPr>
                    </a:p>
                  </a:txBody>
                  <a:tcPr marL="9525" marR="9525" marT="9525" marB="0" anchor="ctr"/>
                </a:tc>
                <a:tc>
                  <a:txBody>
                    <a:bodyPr/>
                    <a:lstStyle/>
                    <a:p>
                      <a:pPr algn="ctr" fontAlgn="b"/>
                      <a:r>
                        <a:rPr lang="es-ES" sz="1400" b="1" u="none" strike="noStrike" dirty="0" smtClean="0"/>
                        <a:t>392,48</a:t>
                      </a:r>
                      <a:endParaRPr lang="es-ES" sz="1400" b="1" i="0" u="none" strike="noStrike" dirty="0">
                        <a:solidFill>
                          <a:srgbClr val="000000"/>
                        </a:solidFill>
                        <a:latin typeface="+mn-lt"/>
                      </a:endParaRPr>
                    </a:p>
                  </a:txBody>
                  <a:tcPr marL="9525" marR="9525" marT="9525" marB="0" anchor="ctr"/>
                </a:tc>
              </a:tr>
              <a:tr h="396000">
                <a:tc>
                  <a:txBody>
                    <a:bodyPr/>
                    <a:lstStyle/>
                    <a:p>
                      <a:pPr algn="l" fontAlgn="b"/>
                      <a:r>
                        <a:rPr lang="es-ES" sz="1400" b="1" u="none" strike="noStrike" dirty="0" smtClean="0"/>
                        <a:t>02 DPTO. SAN PEDRO</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125,14</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Lima - Quiindy</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24,07</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Nueva Germania - Aº ATA - Tacuati</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70,00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Quiindy - Naranjito</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4,59</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San Pablo - Estero Yetyty</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26,48</a:t>
                      </a:r>
                      <a:endParaRPr lang="es-ES" sz="1100" b="0" i="0" u="none" strike="noStrike" dirty="0">
                        <a:solidFill>
                          <a:srgbClr val="000000"/>
                        </a:solidFill>
                        <a:latin typeface="Arial Narrow"/>
                      </a:endParaRPr>
                    </a:p>
                  </a:txBody>
                  <a:tcPr marL="9525" marR="9525" marT="9525" marB="0" anchor="ctr"/>
                </a:tc>
              </a:tr>
              <a:tr h="396000">
                <a:tc>
                  <a:txBody>
                    <a:bodyPr/>
                    <a:lstStyle/>
                    <a:p>
                      <a:pPr algn="l" fontAlgn="b"/>
                      <a:r>
                        <a:rPr lang="es-ES" sz="1400" b="1" u="none" strike="noStrike" dirty="0" smtClean="0"/>
                        <a:t>05 DPTO. CAAGUAZÚ</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80,00</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Cruce Ruta Nº 13 - 3 de Febrero - Colonias Unidas</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42,86</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Nueva Londres - La Pastora</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24,50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Ruta Nº 13 - Taruma'i - Carpa Cué - San Joaquín</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12,64</a:t>
                      </a:r>
                      <a:endParaRPr lang="es-ES" sz="1100" b="0" i="0" u="none" strike="noStrike" dirty="0">
                        <a:solidFill>
                          <a:srgbClr val="000000"/>
                        </a:solidFill>
                        <a:latin typeface="Arial Narrow"/>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0728"/>
            <a:ext cx="8229600" cy="1143000"/>
          </a:xfrm>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1.A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PROYECTO 5</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57200" y="2132856"/>
          <a:ext cx="8280000" cy="3600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PY" sz="1400" u="none" strike="noStrike" dirty="0" smtClean="0"/>
                        <a:t>PROYECTO 05. NUEVA OPERACIÓN BID/AECI</a:t>
                      </a:r>
                      <a:endParaRPr lang="es-PY" sz="1400" b="1" i="0" u="none" strike="noStrike" dirty="0">
                        <a:solidFill>
                          <a:srgbClr val="000000"/>
                        </a:solidFill>
                        <a:latin typeface="+mn-lt"/>
                      </a:endParaRPr>
                    </a:p>
                  </a:txBody>
                  <a:tcPr marL="9525" marR="9525" marT="9525" marB="0" anchor="ctr"/>
                </a:tc>
                <a:tc>
                  <a:txBody>
                    <a:bodyPr/>
                    <a:lstStyle/>
                    <a:p>
                      <a:pPr algn="ctr" fontAlgn="b"/>
                      <a:r>
                        <a:rPr lang="es-ES" sz="1400" u="none" strike="noStrike" dirty="0" smtClean="0"/>
                        <a:t>LONGITUD (Km)</a:t>
                      </a:r>
                      <a:endParaRPr lang="es-ES" sz="1400" b="1" i="0" u="none" strike="noStrike" dirty="0">
                        <a:solidFill>
                          <a:srgbClr val="000000"/>
                        </a:solidFill>
                        <a:latin typeface="+mn-lt"/>
                      </a:endParaRPr>
                    </a:p>
                  </a:txBody>
                  <a:tcPr marL="9525" marR="9525" marT="9525" marB="0" anchor="ctr"/>
                </a:tc>
              </a:tr>
              <a:tr h="396000">
                <a:tc>
                  <a:txBody>
                    <a:bodyPr/>
                    <a:lstStyle/>
                    <a:p>
                      <a:pPr algn="ctr" fontAlgn="b"/>
                      <a:r>
                        <a:rPr lang="es-PY" sz="1400" b="1" u="none" strike="noStrike" dirty="0" smtClean="0"/>
                        <a:t>TRAMOS</a:t>
                      </a:r>
                      <a:endParaRPr lang="es-PY" sz="1400" b="1" i="0" u="none" strike="noStrike" dirty="0">
                        <a:solidFill>
                          <a:srgbClr val="000000"/>
                        </a:solidFill>
                        <a:latin typeface="+mn-lt"/>
                      </a:endParaRPr>
                    </a:p>
                  </a:txBody>
                  <a:tcPr marL="9525" marR="9525" marT="9525" marB="0" anchor="ctr"/>
                </a:tc>
                <a:tc>
                  <a:txBody>
                    <a:bodyPr/>
                    <a:lstStyle/>
                    <a:p>
                      <a:pPr algn="ctr" fontAlgn="b"/>
                      <a:r>
                        <a:rPr lang="es-ES" sz="1400" b="1" u="none" strike="noStrike" dirty="0" smtClean="0"/>
                        <a:t>392,48</a:t>
                      </a:r>
                      <a:endParaRPr lang="es-ES" sz="1400" b="1" i="0" u="none" strike="noStrike" dirty="0">
                        <a:solidFill>
                          <a:srgbClr val="000000"/>
                        </a:solidFill>
                        <a:latin typeface="+mn-lt"/>
                      </a:endParaRPr>
                    </a:p>
                  </a:txBody>
                  <a:tcPr marL="9525" marR="9525" marT="9525" marB="0" anchor="ctr"/>
                </a:tc>
              </a:tr>
              <a:tr h="396000">
                <a:tc>
                  <a:txBody>
                    <a:bodyPr/>
                    <a:lstStyle/>
                    <a:p>
                      <a:pPr algn="l" fontAlgn="b"/>
                      <a:r>
                        <a:rPr lang="es-ES" sz="1400" b="1" u="none" strike="noStrike" dirty="0" smtClean="0"/>
                        <a:t>06 DPTO. CAAZAPÁ</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75,45</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Boquerón - San Francisco</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26,38</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San Francisco - Buena Vista</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14,19</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San Francisco - San Juan Nepomuceno</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34,88</a:t>
                      </a:r>
                      <a:endParaRPr lang="es-ES" sz="1100" b="0" i="0" u="none" strike="noStrike" dirty="0">
                        <a:solidFill>
                          <a:srgbClr val="000000"/>
                        </a:solidFill>
                        <a:latin typeface="Arial Narrow"/>
                      </a:endParaRPr>
                    </a:p>
                  </a:txBody>
                  <a:tcPr marL="9525" marR="9525" marT="9525" marB="0" anchor="ctr"/>
                </a:tc>
              </a:tr>
              <a:tr h="396000">
                <a:tc>
                  <a:txBody>
                    <a:bodyPr/>
                    <a:lstStyle/>
                    <a:p>
                      <a:pPr algn="l" fontAlgn="b"/>
                      <a:r>
                        <a:rPr lang="es-ES" sz="1400" b="1" u="none" strike="noStrike" dirty="0" smtClean="0"/>
                        <a:t>14 DPTO. CANINDEYÚ</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111,89</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it-IT" sz="1100" u="none" strike="noStrike" dirty="0"/>
                        <a:t>Col. Fortuna – Col. Nueva Durango - Asent. Maracaná</a:t>
                      </a:r>
                      <a:endParaRPr lang="it-IT"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39,85</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pt-BR" sz="1100" u="none" strike="noStrike" dirty="0" err="1"/>
                        <a:t>Ruta</a:t>
                      </a:r>
                      <a:r>
                        <a:rPr lang="pt-BR" sz="1100" u="none" strike="noStrike" dirty="0"/>
                        <a:t> Nº 10 - Araujo Cué</a:t>
                      </a:r>
                      <a:endParaRPr lang="pt-BR"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27,55</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it-IT" sz="1100" u="none" strike="noStrike" dirty="0"/>
                        <a:t>Tramo 5.05 - Col. Santa Clara - La Paloma</a:t>
                      </a:r>
                      <a:endParaRPr lang="it-IT"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8,76</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it-IT" sz="1100" b="0" i="0" u="none" strike="noStrike" dirty="0" smtClean="0">
                          <a:solidFill>
                            <a:srgbClr val="000000"/>
                          </a:solidFill>
                          <a:latin typeface="+mn-lt"/>
                        </a:rPr>
                        <a:t>Luz</a:t>
                      </a:r>
                      <a:r>
                        <a:rPr lang="it-IT" sz="1100" b="0" i="0" u="none" strike="noStrike" baseline="0" dirty="0" smtClean="0">
                          <a:solidFill>
                            <a:srgbClr val="000000"/>
                          </a:solidFill>
                          <a:latin typeface="+mn-lt"/>
                        </a:rPr>
                        <a:t> Bella – Manduara – Jasy Kañy</a:t>
                      </a:r>
                      <a:endParaRPr lang="it-IT" sz="1100" b="0" i="0" u="none" strike="noStrike" dirty="0">
                        <a:solidFill>
                          <a:srgbClr val="000000"/>
                        </a:solidFill>
                        <a:latin typeface="+mn-lt"/>
                      </a:endParaRPr>
                    </a:p>
                  </a:txBody>
                  <a:tcPr marL="171450" marR="9525" marT="9525" marB="0" anchor="ctr"/>
                </a:tc>
                <a:tc>
                  <a:txBody>
                    <a:bodyPr/>
                    <a:lstStyle/>
                    <a:p>
                      <a:pPr algn="ctr" fontAlgn="b"/>
                      <a:r>
                        <a:rPr lang="es-ES" sz="1100" b="0" i="0" u="none" strike="noStrike" dirty="0" smtClean="0">
                          <a:solidFill>
                            <a:srgbClr val="000000"/>
                          </a:solidFill>
                          <a:latin typeface="+mn-lt"/>
                        </a:rPr>
                        <a:t>35,73</a:t>
                      </a:r>
                      <a:endParaRPr lang="es-ES" sz="1100" b="0" i="0" u="none" strike="noStrike" dirty="0">
                        <a:solidFill>
                          <a:srgbClr val="000000"/>
                        </a:solidFill>
                        <a:latin typeface="+mn-lt"/>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proyecto 5.jpg"/>
          <p:cNvPicPr>
            <a:picLocks noChangeAspect="1"/>
          </p:cNvPicPr>
          <p:nvPr/>
        </p:nvPicPr>
        <p:blipFill>
          <a:blip r:embed="rId2" cstate="print"/>
          <a:stretch>
            <a:fillRect/>
          </a:stretch>
        </p:blipFill>
        <p:spPr>
          <a:xfrm>
            <a:off x="2776" y="193953"/>
            <a:ext cx="9138448" cy="647009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0728"/>
            <a:ext cx="8229600" cy="1143000"/>
          </a:xfrm>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1.A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PROYECTO 6</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57200" y="2141309"/>
          <a:ext cx="8280000" cy="4176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PY" sz="1400" u="none" strike="noStrike" dirty="0" smtClean="0"/>
                        <a:t>PROYECTO 06. NUEVA OPERACIÓN CAF</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u="none" strike="noStrike" dirty="0" smtClean="0"/>
                        <a:t>LONGITUD (Km)</a:t>
                      </a:r>
                      <a:endParaRPr lang="es-ES" sz="1400" b="1" i="0" u="none" strike="noStrike" dirty="0">
                        <a:solidFill>
                          <a:srgbClr val="000000"/>
                        </a:solidFill>
                        <a:latin typeface="Arial Narrow"/>
                      </a:endParaRPr>
                    </a:p>
                  </a:txBody>
                  <a:tcPr marL="9525" marR="9525" marT="9525" marB="0" anchor="ctr"/>
                </a:tc>
              </a:tr>
              <a:tr h="396000">
                <a:tc>
                  <a:txBody>
                    <a:bodyPr/>
                    <a:lstStyle/>
                    <a:p>
                      <a:pPr algn="ctr" fontAlgn="b"/>
                      <a:r>
                        <a:rPr lang="es-PY" sz="1400" b="1" u="none" strike="noStrike" dirty="0" smtClean="0"/>
                        <a:t>TRAMOS</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b="1" u="none" strike="noStrike" dirty="0" smtClean="0"/>
                        <a:t>259,15</a:t>
                      </a:r>
                      <a:endParaRPr lang="es-ES" sz="1400" b="1" i="0" u="none" strike="noStrike" dirty="0">
                        <a:solidFill>
                          <a:srgbClr val="000000"/>
                        </a:solidFill>
                        <a:latin typeface="Arial Narrow"/>
                      </a:endParaRPr>
                    </a:p>
                  </a:txBody>
                  <a:tcPr marL="9525" marR="9525" marT="9525" marB="0" anchor="ctr"/>
                </a:tc>
              </a:tr>
              <a:tr h="396000">
                <a:tc>
                  <a:txBody>
                    <a:bodyPr/>
                    <a:lstStyle/>
                    <a:p>
                      <a:pPr algn="l" fontAlgn="b"/>
                      <a:r>
                        <a:rPr lang="es-ES" sz="1400" b="1" u="none" strike="noStrike" dirty="0" smtClean="0"/>
                        <a:t>04 DPTO. GUAIRÁ</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50,50</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Cocuere Guazú - Emp. Villarrica - Félix Pérez Cardozo</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1,50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Col. Independencia - Río Tebicuarymi</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9,10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Cruce Emp. V041714 (</a:t>
                      </a:r>
                      <a:r>
                        <a:rPr lang="es-PY" sz="1100" u="none" strike="noStrike" dirty="0" err="1"/>
                        <a:t>Pykyrysy</a:t>
                      </a:r>
                      <a:r>
                        <a:rPr lang="es-PY" sz="1100" u="none" strike="noStrike" dirty="0"/>
                        <a:t>) - Paso Yobái - San Agustín</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12,00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Emp. V041717 (</a:t>
                      </a:r>
                      <a:r>
                        <a:rPr lang="es-PY" sz="1100" u="none" strike="noStrike" dirty="0" err="1"/>
                        <a:t>Pykysyry</a:t>
                      </a:r>
                      <a:r>
                        <a:rPr lang="es-PY" sz="1100" u="none" strike="noStrike" dirty="0"/>
                        <a:t>) - San Marcos - Ciervo Cua</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20,20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Villarrica Sur - Emp. V40119 (</a:t>
                      </a:r>
                      <a:r>
                        <a:rPr lang="es-PY" sz="1100" u="none" strike="noStrike" dirty="0" err="1"/>
                        <a:t>Cñía</a:t>
                      </a:r>
                      <a:r>
                        <a:rPr lang="es-PY" sz="1100" u="none" strike="noStrike" dirty="0"/>
                        <a:t>. Luca mi)</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7,70</a:t>
                      </a:r>
                      <a:endParaRPr lang="es-ES" sz="1100" b="0" i="0" u="none" strike="noStrike" dirty="0">
                        <a:solidFill>
                          <a:srgbClr val="000000"/>
                        </a:solidFill>
                        <a:latin typeface="Arial Narrow"/>
                      </a:endParaRPr>
                    </a:p>
                  </a:txBody>
                  <a:tcPr marL="9525" marR="9525" marT="9525" marB="0" anchor="ctr"/>
                </a:tc>
              </a:tr>
              <a:tr h="396000">
                <a:tc>
                  <a:txBody>
                    <a:bodyPr/>
                    <a:lstStyle/>
                    <a:p>
                      <a:pPr algn="l" fontAlgn="b"/>
                      <a:r>
                        <a:rPr lang="es-ES" sz="1400" b="1" u="none" strike="noStrike" dirty="0" smtClean="0"/>
                        <a:t>06 DPTO. CAAZAPÁ</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81,88</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Cruce Lima - Rio Tebicuary</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30,95</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San Miguel - Yataity</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31,07</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Yataity - San Francisco</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10,43</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Yuty - San Miguel</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9,43</a:t>
                      </a:r>
                      <a:endParaRPr lang="es-ES" sz="1100" b="0" i="0" u="none" strike="noStrike" dirty="0">
                        <a:solidFill>
                          <a:srgbClr val="000000"/>
                        </a:solidFill>
                        <a:latin typeface="Arial Narrow"/>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0728"/>
            <a:ext cx="8229600" cy="1143000"/>
          </a:xfrm>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1.A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PROYECTO 6</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57200" y="2112719"/>
          <a:ext cx="8280000" cy="3492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PY" sz="1400" u="none" strike="noStrike" dirty="0" smtClean="0"/>
                        <a:t>PROYECTO 06. NUEVA OPERACIÓN CAF</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u="none" strike="noStrike" dirty="0" smtClean="0"/>
                        <a:t>LONGITUD (Km)</a:t>
                      </a:r>
                      <a:endParaRPr lang="es-ES" sz="1400" b="1" i="0" u="none" strike="noStrike" dirty="0">
                        <a:solidFill>
                          <a:srgbClr val="000000"/>
                        </a:solidFill>
                        <a:latin typeface="Arial Narrow"/>
                      </a:endParaRPr>
                    </a:p>
                  </a:txBody>
                  <a:tcPr marL="9525" marR="9525" marT="9525" marB="0" anchor="ctr"/>
                </a:tc>
              </a:tr>
              <a:tr h="396000">
                <a:tc>
                  <a:txBody>
                    <a:bodyPr/>
                    <a:lstStyle/>
                    <a:p>
                      <a:pPr algn="ctr" fontAlgn="b"/>
                      <a:r>
                        <a:rPr lang="es-PY" sz="1400" b="1" u="none" strike="noStrike" dirty="0" smtClean="0"/>
                        <a:t>TRAMOS</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b="1" u="none" strike="noStrike" dirty="0" smtClean="0"/>
                        <a:t>259,15</a:t>
                      </a:r>
                      <a:endParaRPr lang="es-ES" sz="1400" b="1" i="0" u="none" strike="noStrike" dirty="0">
                        <a:solidFill>
                          <a:srgbClr val="000000"/>
                        </a:solidFill>
                        <a:latin typeface="Arial Narrow"/>
                      </a:endParaRPr>
                    </a:p>
                  </a:txBody>
                  <a:tcPr marL="9525" marR="9525" marT="9525" marB="0" anchor="ctr"/>
                </a:tc>
              </a:tr>
              <a:tr h="396000">
                <a:tc>
                  <a:txBody>
                    <a:bodyPr/>
                    <a:lstStyle/>
                    <a:p>
                      <a:pPr algn="l" fontAlgn="b"/>
                      <a:r>
                        <a:rPr lang="es-ES" sz="1400" b="1" u="none" strike="noStrike" dirty="0" smtClean="0"/>
                        <a:t>08 DPTO. MISIONES</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37,60</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Cerro Costa - San Juan Berchmans</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3,90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Emp. V080331 - San Ignacio</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3,50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Paso Naranja - Estancia Pombero Cua</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3,60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San Ignacio - Col. Uruguaya</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7,80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San Juan Bta. - </a:t>
                      </a:r>
                      <a:r>
                        <a:rPr lang="es-ES" sz="1100" u="none" strike="noStrike" dirty="0" err="1"/>
                        <a:t>Ysypo</a:t>
                      </a:r>
                      <a:r>
                        <a:rPr lang="es-ES" sz="1100" u="none" strike="noStrike" dirty="0"/>
                        <a:t> - Ruta 1</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7,30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Sta. María de Lourdes - San Juan Bautista</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4,20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Tañarandy - Resistencia - San Ignacio</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4,10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Tañarandy - Ruta Nº 1</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3,20</a:t>
                      </a:r>
                      <a:endParaRPr lang="es-ES" sz="1100" b="0" i="0" u="none" strike="noStrike" dirty="0">
                        <a:solidFill>
                          <a:srgbClr val="000000"/>
                        </a:solidFill>
                        <a:latin typeface="Arial Narrow"/>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0728"/>
            <a:ext cx="8229600" cy="1143000"/>
          </a:xfrm>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1.A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PROYECTO 6</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57200" y="2112719"/>
          <a:ext cx="8280000" cy="3312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PY" sz="1400" u="none" strike="noStrike" dirty="0" smtClean="0"/>
                        <a:t>PROYECTO 06. NUEVA OPERACIÓN CAF</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u="none" strike="noStrike" dirty="0" smtClean="0"/>
                        <a:t>LONGITUD (Km)</a:t>
                      </a:r>
                      <a:endParaRPr lang="es-ES" sz="1400" b="1" i="0" u="none" strike="noStrike" dirty="0">
                        <a:solidFill>
                          <a:srgbClr val="000000"/>
                        </a:solidFill>
                        <a:latin typeface="Arial Narrow"/>
                      </a:endParaRPr>
                    </a:p>
                  </a:txBody>
                  <a:tcPr marL="9525" marR="9525" marT="9525" marB="0" anchor="ctr"/>
                </a:tc>
              </a:tr>
              <a:tr h="396000">
                <a:tc>
                  <a:txBody>
                    <a:bodyPr/>
                    <a:lstStyle/>
                    <a:p>
                      <a:pPr algn="ctr" fontAlgn="b"/>
                      <a:r>
                        <a:rPr lang="es-PY" sz="1400" b="1" u="none" strike="noStrike" dirty="0" smtClean="0"/>
                        <a:t>TRAMOS</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b="1" u="none" strike="noStrike" dirty="0" smtClean="0"/>
                        <a:t>259,15</a:t>
                      </a:r>
                      <a:endParaRPr lang="es-ES" sz="1400" b="1" i="0" u="none" strike="noStrike" dirty="0">
                        <a:solidFill>
                          <a:srgbClr val="000000"/>
                        </a:solidFill>
                        <a:latin typeface="Arial Narrow"/>
                      </a:endParaRPr>
                    </a:p>
                  </a:txBody>
                  <a:tcPr marL="9525" marR="9525" marT="9525" marB="0" anchor="ctr"/>
                </a:tc>
              </a:tr>
              <a:tr h="396000">
                <a:tc>
                  <a:txBody>
                    <a:bodyPr/>
                    <a:lstStyle/>
                    <a:p>
                      <a:pPr algn="l" fontAlgn="b"/>
                      <a:r>
                        <a:rPr lang="es-ES" sz="1400" b="1" u="none" strike="noStrike" dirty="0" smtClean="0"/>
                        <a:t>09 DPTO. PARAGUARI</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34,63</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Carapeguá - Aguaiy</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4,40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Carapeguá - Aguaiy Oeste</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6,10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Roque G. - </a:t>
                      </a:r>
                      <a:r>
                        <a:rPr lang="es-ES" sz="1100" u="none" strike="noStrike" dirty="0" err="1"/>
                        <a:t>Simbrón</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13,70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Ruta Nº 1 - </a:t>
                      </a:r>
                      <a:r>
                        <a:rPr lang="es-PY" sz="1100" u="none" strike="noStrike" dirty="0" err="1"/>
                        <a:t>Aguai</a:t>
                      </a:r>
                      <a:r>
                        <a:rPr lang="es-PY" sz="1100" u="none" strike="noStrike" dirty="0"/>
                        <a:t> y - Tajy Loma</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10,43</a:t>
                      </a:r>
                      <a:endParaRPr lang="es-ES" sz="1100" b="0" i="0" u="none" strike="noStrike" dirty="0">
                        <a:solidFill>
                          <a:srgbClr val="000000"/>
                        </a:solidFill>
                        <a:latin typeface="Arial Narrow"/>
                      </a:endParaRPr>
                    </a:p>
                  </a:txBody>
                  <a:tcPr marL="9525" marR="9525" marT="9525" marB="0" anchor="ctr"/>
                </a:tc>
              </a:tr>
              <a:tr h="396000">
                <a:tc>
                  <a:txBody>
                    <a:bodyPr/>
                    <a:lstStyle/>
                    <a:p>
                      <a:pPr algn="l" fontAlgn="b"/>
                      <a:r>
                        <a:rPr lang="es-ES" sz="1400" b="1" u="none" strike="noStrike" dirty="0" smtClean="0"/>
                        <a:t>13 DPTO. AMAMBAY</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54,54</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Bella Vista Norte - </a:t>
                      </a:r>
                      <a:r>
                        <a:rPr lang="es-ES" sz="1100" u="none" strike="noStrike" dirty="0" smtClean="0"/>
                        <a:t>Pastoril </a:t>
                      </a:r>
                      <a:r>
                        <a:rPr lang="es-ES" sz="1100" u="none" strike="noStrike" dirty="0"/>
                        <a:t>- </a:t>
                      </a:r>
                      <a:r>
                        <a:rPr lang="es-ES" sz="1100" u="none" strike="noStrike" dirty="0" err="1"/>
                        <a:t>Curusu</a:t>
                      </a:r>
                      <a:r>
                        <a:rPr lang="es-ES" sz="1100" u="none" strike="noStrike" dirty="0"/>
                        <a:t> Eva</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42,20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Tramo 6.03 Ruta Nº 5 - Colonia Vista Alegre - Colonia 1º de Mayo</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12,34</a:t>
                      </a:r>
                      <a:endParaRPr lang="es-ES" sz="1100" b="0" i="0" u="none" strike="noStrike" dirty="0">
                        <a:solidFill>
                          <a:srgbClr val="000000"/>
                        </a:solidFill>
                        <a:latin typeface="Arial Narrow"/>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proyecto 6.jpg"/>
          <p:cNvPicPr>
            <a:picLocks noChangeAspect="1"/>
          </p:cNvPicPr>
          <p:nvPr/>
        </p:nvPicPr>
        <p:blipFill>
          <a:blip r:embed="rId2" cstate="print"/>
          <a:stretch>
            <a:fillRect/>
          </a:stretch>
        </p:blipFill>
        <p:spPr>
          <a:xfrm>
            <a:off x="2776" y="193953"/>
            <a:ext cx="9138448" cy="6470093"/>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2696"/>
            <a:ext cx="8229600" cy="1143000"/>
          </a:xfrm>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1.A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PROYECTO 7</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57200" y="1700808"/>
          <a:ext cx="8280000" cy="3600000"/>
        </p:xfrm>
        <a:graphic>
          <a:graphicData uri="http://schemas.openxmlformats.org/drawingml/2006/table">
            <a:tbl>
              <a:tblPr firstRow="1" bandRow="1">
                <a:tableStyleId>{85BE263C-DBD7-4A20-BB59-AAB30ACAA65A}</a:tableStyleId>
              </a:tblPr>
              <a:tblGrid>
                <a:gridCol w="6120000"/>
                <a:gridCol w="2160000"/>
              </a:tblGrid>
              <a:tr h="396000">
                <a:tc>
                  <a:txBody>
                    <a:bodyPr/>
                    <a:lstStyle/>
                    <a:p>
                      <a:pPr algn="ctr" fontAlgn="b"/>
                      <a:r>
                        <a:rPr lang="es-PY" sz="1400" b="1" u="none" strike="noStrike" dirty="0" smtClean="0"/>
                        <a:t>PROYECTO 07. TRAMOS DEL PVP SIN FINANCIAMIENTO, PARA DISEÑO</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b="1" u="none" strike="noStrike" dirty="0" smtClean="0"/>
                        <a:t>LONGITUD (Km)</a:t>
                      </a:r>
                      <a:endParaRPr lang="es-ES" sz="1400" b="1" i="0" u="none" strike="noStrike" dirty="0">
                        <a:solidFill>
                          <a:srgbClr val="000000"/>
                        </a:solidFill>
                        <a:latin typeface="Arial Narrow"/>
                      </a:endParaRPr>
                    </a:p>
                  </a:txBody>
                  <a:tcPr marL="9525" marR="9525" marT="9525" marB="0" anchor="ctr"/>
                </a:tc>
              </a:tr>
              <a:tr h="396000">
                <a:tc>
                  <a:txBody>
                    <a:bodyPr/>
                    <a:lstStyle/>
                    <a:p>
                      <a:pPr algn="ctr" fontAlgn="b"/>
                      <a:r>
                        <a:rPr lang="es-ES" sz="1400" b="1" i="0" u="none" strike="noStrike" dirty="0" smtClean="0">
                          <a:solidFill>
                            <a:srgbClr val="000000"/>
                          </a:solidFill>
                          <a:latin typeface="Arial Narrow"/>
                        </a:rPr>
                        <a:t>TRAMOS</a:t>
                      </a:r>
                      <a:endParaRPr lang="es-ES" sz="1400" b="1" i="0" u="none" strike="noStrike" dirty="0">
                        <a:solidFill>
                          <a:srgbClr val="000000"/>
                        </a:solidFill>
                        <a:latin typeface="Arial Narrow"/>
                      </a:endParaRPr>
                    </a:p>
                  </a:txBody>
                  <a:tcPr marL="857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400" b="1" i="0" u="none" strike="noStrike" dirty="0" smtClean="0">
                          <a:solidFill>
                            <a:srgbClr val="000000"/>
                          </a:solidFill>
                          <a:latin typeface="Arial Narrow"/>
                        </a:rPr>
                        <a:t>632,15</a:t>
                      </a:r>
                    </a:p>
                  </a:txBody>
                  <a:tcPr marL="9525" marR="9525" marT="9525" marB="0" anchor="ctr"/>
                </a:tc>
              </a:tr>
              <a:tr h="396000">
                <a:tc>
                  <a:txBody>
                    <a:bodyPr/>
                    <a:lstStyle/>
                    <a:p>
                      <a:pPr algn="l" fontAlgn="b"/>
                      <a:r>
                        <a:rPr lang="es-ES" sz="1400" b="1" i="0" u="none" strike="noStrike" dirty="0" smtClean="0">
                          <a:solidFill>
                            <a:srgbClr val="000000"/>
                          </a:solidFill>
                          <a:latin typeface="Arial Narrow"/>
                        </a:rPr>
                        <a:t>02 DPTO. SAN PEDRO</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i="0" u="none" strike="noStrike" dirty="0" smtClean="0">
                          <a:solidFill>
                            <a:srgbClr val="000000"/>
                          </a:solidFill>
                          <a:latin typeface="Arial Narrow"/>
                        </a:rPr>
                        <a:t>70,00</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ES" sz="1100" b="0" i="0" u="none" strike="noStrike" dirty="0">
                          <a:solidFill>
                            <a:srgbClr val="000000"/>
                          </a:solidFill>
                          <a:latin typeface="Arial Narrow"/>
                        </a:rPr>
                        <a:t>Nueva Germania - Aº ATA - Tacuati</a:t>
                      </a:r>
                    </a:p>
                  </a:txBody>
                  <a:tcPr marL="171450" marR="9525" marT="9525" marB="0" anchor="ctr"/>
                </a:tc>
                <a:tc>
                  <a:txBody>
                    <a:bodyPr/>
                    <a:lstStyle/>
                    <a:p>
                      <a:pPr algn="ctr" fontAlgn="b"/>
                      <a:r>
                        <a:rPr lang="es-ES" sz="1100" b="0" i="0" u="none" strike="noStrike" dirty="0" smtClean="0">
                          <a:solidFill>
                            <a:srgbClr val="000000"/>
                          </a:solidFill>
                          <a:latin typeface="Arial Narrow"/>
                        </a:rPr>
                        <a:t>Sólo</a:t>
                      </a:r>
                      <a:r>
                        <a:rPr lang="es-ES" sz="1100" b="0" i="0" u="none" strike="noStrike" baseline="0" dirty="0" smtClean="0">
                          <a:solidFill>
                            <a:srgbClr val="000000"/>
                          </a:solidFill>
                          <a:latin typeface="Arial Narrow"/>
                        </a:rPr>
                        <a:t> Diseño 70,00 Km (Proyecto 5)</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b="0" i="0" u="none" strike="noStrike" dirty="0" smtClean="0">
                          <a:solidFill>
                            <a:srgbClr val="000000"/>
                          </a:solidFill>
                          <a:latin typeface="Arial Narrow"/>
                        </a:rPr>
                        <a:t>Cruce</a:t>
                      </a:r>
                      <a:r>
                        <a:rPr lang="es-ES" sz="1100" b="0" i="0" u="none" strike="noStrike" baseline="0" dirty="0" smtClean="0">
                          <a:solidFill>
                            <a:srgbClr val="000000"/>
                          </a:solidFill>
                          <a:latin typeface="Arial Narrow"/>
                        </a:rPr>
                        <a:t> Liberación – Col. Felicidad – Bº Alianza Río Curuguaty’y</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b="0" i="0" u="none" strike="noStrike" dirty="0" smtClean="0">
                          <a:solidFill>
                            <a:srgbClr val="000000"/>
                          </a:solidFill>
                          <a:latin typeface="Arial Narrow"/>
                        </a:rPr>
                        <a:t>40,00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b="0" i="0" u="none" strike="noStrike" dirty="0" smtClean="0">
                          <a:solidFill>
                            <a:srgbClr val="000000"/>
                          </a:solidFill>
                          <a:latin typeface="Arial Narrow"/>
                        </a:rPr>
                        <a:t>Ruta (Mbutuy – Capiibary) – Calle 1º de Marzo – Mcal. López</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b="0" i="0" u="none" strike="noStrike" dirty="0" smtClean="0">
                          <a:solidFill>
                            <a:srgbClr val="000000"/>
                          </a:solidFill>
                          <a:latin typeface="Arial Narrow"/>
                        </a:rPr>
                        <a:t>30,00</a:t>
                      </a:r>
                      <a:endParaRPr lang="es-ES" sz="1100" b="0" i="0" u="none" strike="noStrike" dirty="0">
                        <a:solidFill>
                          <a:srgbClr val="000000"/>
                        </a:solidFill>
                        <a:latin typeface="Arial Narrow"/>
                      </a:endParaRPr>
                    </a:p>
                  </a:txBody>
                  <a:tcPr marL="9525" marR="9525" marT="9525" marB="0" anchor="ctr"/>
                </a:tc>
              </a:tr>
              <a:tr h="396000">
                <a:tc>
                  <a:txBody>
                    <a:bodyPr/>
                    <a:lstStyle/>
                    <a:p>
                      <a:pPr algn="l" fontAlgn="b"/>
                      <a:r>
                        <a:rPr lang="es-ES" sz="1400" b="1" i="0" u="none" strike="noStrike" dirty="0" smtClean="0">
                          <a:solidFill>
                            <a:srgbClr val="000000"/>
                          </a:solidFill>
                          <a:latin typeface="Arial Narrow"/>
                        </a:rPr>
                        <a:t>03 DPTO. CORDILLERA</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i="0" u="none" strike="noStrike" dirty="0" smtClean="0">
                          <a:solidFill>
                            <a:srgbClr val="000000"/>
                          </a:solidFill>
                          <a:latin typeface="Arial Narrow"/>
                        </a:rPr>
                        <a:t>63,40</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ES" sz="1100" b="0" i="0" u="none" strike="noStrike" dirty="0">
                          <a:solidFill>
                            <a:schemeClr val="tx1"/>
                          </a:solidFill>
                          <a:latin typeface="Arial Narrow"/>
                        </a:rPr>
                        <a:t>Altos - Atyra - Tobati</a:t>
                      </a:r>
                    </a:p>
                  </a:txBody>
                  <a:tcPr marL="171450" marR="9525" marT="9525" marB="0" anchor="ctr"/>
                </a:tc>
                <a:tc>
                  <a:txBody>
                    <a:bodyPr/>
                    <a:lstStyle/>
                    <a:p>
                      <a:pPr algn="ctr" fontAlgn="b"/>
                      <a:r>
                        <a:rPr lang="es-ES" sz="1100" b="0" i="0" u="none" strike="noStrike" dirty="0" smtClean="0">
                          <a:solidFill>
                            <a:schemeClr val="tx1"/>
                          </a:solidFill>
                          <a:latin typeface="Arial Narrow"/>
                        </a:rPr>
                        <a:t>10,50</a:t>
                      </a:r>
                      <a:endParaRPr lang="es-ES" sz="1100" b="0" i="0" u="none" strike="noStrike" dirty="0">
                        <a:solidFill>
                          <a:schemeClr val="tx1"/>
                        </a:solidFill>
                        <a:latin typeface="Arial Narrow"/>
                      </a:endParaRPr>
                    </a:p>
                  </a:txBody>
                  <a:tcPr marL="9525" marR="9525" marT="9525" marB="0" anchor="ctr"/>
                </a:tc>
              </a:tr>
              <a:tr h="288000">
                <a:tc>
                  <a:txBody>
                    <a:bodyPr/>
                    <a:lstStyle/>
                    <a:p>
                      <a:pPr algn="l" fontAlgn="b"/>
                      <a:r>
                        <a:rPr lang="es-ES" sz="1100" b="0" i="0" u="none" strike="noStrike" dirty="0">
                          <a:solidFill>
                            <a:schemeClr val="tx1"/>
                          </a:solidFill>
                          <a:latin typeface="Arial Narrow"/>
                        </a:rPr>
                        <a:t>Eusebio Ayala - Piribebuy</a:t>
                      </a:r>
                    </a:p>
                  </a:txBody>
                  <a:tcPr marL="171450" marR="9525" marT="9525" marB="0" anchor="ctr"/>
                </a:tc>
                <a:tc>
                  <a:txBody>
                    <a:bodyPr/>
                    <a:lstStyle/>
                    <a:p>
                      <a:pPr algn="ctr" fontAlgn="b"/>
                      <a:r>
                        <a:rPr lang="es-ES" sz="1100" b="0" i="0" u="none" strike="noStrike" dirty="0" smtClean="0">
                          <a:solidFill>
                            <a:schemeClr val="tx1"/>
                          </a:solidFill>
                          <a:latin typeface="Arial Narrow"/>
                        </a:rPr>
                        <a:t>15,10</a:t>
                      </a:r>
                      <a:endParaRPr lang="es-ES" sz="1100" b="0" i="0" u="none" strike="noStrike" dirty="0">
                        <a:solidFill>
                          <a:schemeClr val="tx1"/>
                        </a:solidFill>
                        <a:latin typeface="Arial Narrow"/>
                      </a:endParaRPr>
                    </a:p>
                  </a:txBody>
                  <a:tcPr marL="9525" marR="9525" marT="9525" marB="0" anchor="ctr"/>
                </a:tc>
              </a:tr>
              <a:tr h="288000">
                <a:tc>
                  <a:txBody>
                    <a:bodyPr/>
                    <a:lstStyle/>
                    <a:p>
                      <a:pPr algn="l" fontAlgn="b"/>
                      <a:r>
                        <a:rPr lang="es-ES" sz="1100" b="0" i="0" u="none" strike="noStrike" dirty="0" err="1">
                          <a:solidFill>
                            <a:schemeClr val="tx1"/>
                          </a:solidFill>
                          <a:latin typeface="Arial Narrow"/>
                        </a:rPr>
                        <a:t>Itacurubi</a:t>
                      </a:r>
                      <a:r>
                        <a:rPr lang="es-ES" sz="1100" b="0" i="0" u="none" strike="noStrike" dirty="0">
                          <a:solidFill>
                            <a:schemeClr val="tx1"/>
                          </a:solidFill>
                          <a:latin typeface="Arial Narrow"/>
                        </a:rPr>
                        <a:t> de la Cordillera - Isla Pucu</a:t>
                      </a:r>
                    </a:p>
                  </a:txBody>
                  <a:tcPr marL="171450" marR="9525" marT="9525" marB="0" anchor="ctr"/>
                </a:tc>
                <a:tc>
                  <a:txBody>
                    <a:bodyPr/>
                    <a:lstStyle/>
                    <a:p>
                      <a:pPr algn="ctr" fontAlgn="b"/>
                      <a:r>
                        <a:rPr lang="es-ES" sz="1100" b="0" i="0" u="none" strike="noStrike" dirty="0" smtClean="0">
                          <a:solidFill>
                            <a:schemeClr val="tx1"/>
                          </a:solidFill>
                          <a:latin typeface="Arial Narrow"/>
                        </a:rPr>
                        <a:t>20,80</a:t>
                      </a:r>
                      <a:endParaRPr lang="es-ES" sz="1100" b="0" i="0" u="none" strike="noStrike" dirty="0">
                        <a:solidFill>
                          <a:schemeClr val="tx1"/>
                        </a:solidFill>
                        <a:latin typeface="Arial Narrow"/>
                      </a:endParaRPr>
                    </a:p>
                  </a:txBody>
                  <a:tcPr marL="9525" marR="9525" marT="9525" marB="0" anchor="ctr"/>
                </a:tc>
              </a:tr>
              <a:tr h="288000">
                <a:tc>
                  <a:txBody>
                    <a:bodyPr/>
                    <a:lstStyle/>
                    <a:p>
                      <a:pPr algn="l" fontAlgn="b"/>
                      <a:r>
                        <a:rPr lang="es-ES" sz="1100" b="0" i="0" u="none" strike="noStrike" dirty="0">
                          <a:solidFill>
                            <a:schemeClr val="tx1"/>
                          </a:solidFill>
                          <a:latin typeface="Arial Narrow"/>
                        </a:rPr>
                        <a:t>Tobati - </a:t>
                      </a:r>
                      <a:r>
                        <a:rPr lang="es-ES" sz="1100" b="0" i="0" u="none" strike="noStrike" dirty="0" err="1">
                          <a:solidFill>
                            <a:schemeClr val="tx1"/>
                          </a:solidFill>
                          <a:latin typeface="Arial Narrow"/>
                        </a:rPr>
                        <a:t>Jhuybaty</a:t>
                      </a:r>
                      <a:r>
                        <a:rPr lang="es-ES" sz="1100" b="0" i="0" u="none" strike="noStrike" dirty="0">
                          <a:solidFill>
                            <a:schemeClr val="tx1"/>
                          </a:solidFill>
                          <a:latin typeface="Arial Narrow"/>
                        </a:rPr>
                        <a:t> - </a:t>
                      </a:r>
                      <a:r>
                        <a:rPr lang="es-ES" sz="1100" b="0" i="0" u="none" strike="noStrike" dirty="0" err="1">
                          <a:solidFill>
                            <a:schemeClr val="tx1"/>
                          </a:solidFill>
                          <a:latin typeface="Arial Narrow"/>
                        </a:rPr>
                        <a:t>Tuyucua</a:t>
                      </a:r>
                      <a:r>
                        <a:rPr lang="es-ES" sz="1100" b="0" i="0" u="none" strike="noStrike" dirty="0">
                          <a:solidFill>
                            <a:schemeClr val="tx1"/>
                          </a:solidFill>
                          <a:latin typeface="Arial Narrow"/>
                        </a:rPr>
                        <a:t> - Empalme Ruta 2</a:t>
                      </a:r>
                    </a:p>
                  </a:txBody>
                  <a:tcPr marL="171450" marR="9525" marT="9525" marB="0" anchor="ctr"/>
                </a:tc>
                <a:tc>
                  <a:txBody>
                    <a:bodyPr/>
                    <a:lstStyle/>
                    <a:p>
                      <a:pPr algn="ctr" fontAlgn="b"/>
                      <a:r>
                        <a:rPr lang="es-ES" sz="1100" b="0" i="0" u="none" strike="noStrike" dirty="0" smtClean="0">
                          <a:solidFill>
                            <a:schemeClr val="tx1"/>
                          </a:solidFill>
                          <a:latin typeface="Arial Narrow"/>
                        </a:rPr>
                        <a:t>17,00</a:t>
                      </a:r>
                      <a:endParaRPr lang="es-ES" sz="1100" b="0" i="0" u="none" strike="noStrike" dirty="0">
                        <a:solidFill>
                          <a:schemeClr val="tx1"/>
                        </a:solidFill>
                        <a:latin typeface="Arial Narrow"/>
                      </a:endParaRPr>
                    </a:p>
                  </a:txBody>
                  <a:tcPr marL="9525" marR="9525" marT="9525" marB="0" anchor="ctr"/>
                </a:tc>
              </a:tr>
            </a:tbl>
          </a:graphicData>
        </a:graphic>
      </p:graphicFrame>
      <p:sp>
        <p:nvSpPr>
          <p:cNvPr id="5" name="4 CuadroTexto"/>
          <p:cNvSpPr txBox="1"/>
          <p:nvPr/>
        </p:nvSpPr>
        <p:spPr>
          <a:xfrm>
            <a:off x="3779912" y="116632"/>
            <a:ext cx="3096344" cy="400110"/>
          </a:xfrm>
          <a:prstGeom prst="rect">
            <a:avLst/>
          </a:prstGeom>
          <a:noFill/>
        </p:spPr>
        <p:txBody>
          <a:bodyPr wrap="square" rtlCol="0">
            <a:spAutoFit/>
          </a:bodyPr>
          <a:lstStyle/>
          <a:p>
            <a:pPr>
              <a:buFont typeface="Arial" pitchFamily="34" charset="0"/>
              <a:buChar char="•"/>
            </a:pPr>
            <a:r>
              <a:rPr lang="es-ES" sz="1000" dirty="0" smtClean="0">
                <a:effectLst>
                  <a:outerShdw blurRad="38100" dist="38100" dir="2700000" algn="tl">
                    <a:srgbClr val="000000">
                      <a:alpha val="43137"/>
                    </a:srgbClr>
                  </a:outerShdw>
                </a:effectLst>
              </a:rPr>
              <a:t> MEJORAMIENTO 640,00 Km</a:t>
            </a:r>
          </a:p>
          <a:p>
            <a:pPr>
              <a:buFont typeface="Arial" pitchFamily="34" charset="0"/>
              <a:buChar char="•"/>
            </a:pPr>
            <a:r>
              <a:rPr lang="es-ES" sz="1000" dirty="0" smtClean="0">
                <a:effectLst>
                  <a:outerShdw blurRad="38100" dist="38100" dir="2700000" algn="tl">
                    <a:srgbClr val="000000">
                      <a:alpha val="43137"/>
                    </a:srgbClr>
                  </a:outerShdw>
                </a:effectLst>
              </a:rPr>
              <a:t> DISEÑO 774,40 Km</a:t>
            </a:r>
            <a:endParaRPr lang="es-ES" sz="1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Autofit/>
          </a:bodyPr>
          <a:lstStyle/>
          <a:p>
            <a:r>
              <a:rPr lang="es-ES" b="1" u="sng" dirty="0" smtClean="0">
                <a:effectLst>
                  <a:outerShdw blurRad="38100" dist="38100" dir="2700000" algn="tl">
                    <a:srgbClr val="000000">
                      <a:alpha val="43137"/>
                    </a:srgbClr>
                  </a:outerShdw>
                </a:effectLst>
              </a:rPr>
              <a:t>II – IDENTIFICACIÓN DEL PROYECTO</a:t>
            </a:r>
            <a:endParaRPr lang="es-ES" b="1" u="sng" dirty="0">
              <a:effectLst>
                <a:outerShdw blurRad="38100" dist="38100" dir="2700000" algn="tl">
                  <a:srgbClr val="000000">
                    <a:alpha val="43137"/>
                  </a:srgbClr>
                </a:outerShdw>
              </a:effectLst>
            </a:endParaRPr>
          </a:p>
        </p:txBody>
      </p:sp>
      <p:sp>
        <p:nvSpPr>
          <p:cNvPr id="6" name="8 Marcador de contenido"/>
          <p:cNvSpPr>
            <a:spLocks noGrp="1"/>
          </p:cNvSpPr>
          <p:nvPr>
            <p:ph idx="1"/>
          </p:nvPr>
        </p:nvSpPr>
        <p:spPr>
          <a:xfrm>
            <a:off x="457200" y="2244005"/>
            <a:ext cx="8229600" cy="3777283"/>
          </a:xfrm>
        </p:spPr>
        <p:txBody>
          <a:bodyPr>
            <a:noAutofit/>
          </a:bodyPr>
          <a:lstStyle/>
          <a:p>
            <a:pPr lvl="1" algn="just">
              <a:spcAft>
                <a:spcPts val="1200"/>
              </a:spcAft>
            </a:pPr>
            <a:r>
              <a:rPr lang="es-PY" sz="1600" b="1" dirty="0" smtClean="0"/>
              <a:t>Descripción del problema:</a:t>
            </a:r>
            <a:r>
              <a:rPr lang="es-PY" sz="1600" dirty="0" smtClean="0"/>
              <a:t> Paraguay tiene una superficie de 406.752 km2, 6,2 millones de habitantes y una estructura económica sustentada básicamente en los sectores agropecuario y agroindustrial . En la Región Oriental (RO) se concentra el 97% de la población, y una proporción similar de la actividad productiva del país. </a:t>
            </a:r>
            <a:r>
              <a:rPr lang="es-ES" sz="1600" dirty="0" smtClean="0"/>
              <a:t>Esta región abarca una superficie de 159.872 kilómetros cuadrados, es la más fértil y habitada, ya que posee el 95 % de habitantes del país. El río Paraguay es la que define geográficamente estas dos regiones.  Por otro lado, la región Occidental, ó el “Gran Chaco, abarca un 61% de la superficie del territorio, conformado por 3 departamentos, se encuentra prácticamente despoblado, albergando solo el 2% de la población total de Paraguay</a:t>
            </a:r>
          </a:p>
          <a:p>
            <a:pPr lvl="1" algn="just">
              <a:spcAft>
                <a:spcPts val="1200"/>
              </a:spcAft>
            </a:pPr>
            <a:r>
              <a:rPr lang="es-PY" sz="1600" b="1" dirty="0" smtClean="0"/>
              <a:t>Identificación de la situación actual:</a:t>
            </a:r>
            <a:r>
              <a:rPr lang="es-PY" sz="1600" dirty="0" smtClean="0"/>
              <a:t> Paraguay ha identificado el aislamiento y la mala accesibilidad física entre los factores más importantes en la persistencia de la pobreza rural y ha puesto un gran interés en la expansión de la infraestructura y servicios de transporte en áreas rurales como una manera estructural de encarar estos temas. La accesibilidad física rural desempeña un rol fundamental en la mejora de las condiciones de vida de los pobres rurales, a la vez que brinda una plataforma económica viable para el desarrollo sostenible .</a:t>
            </a:r>
            <a:endParaRPr lang="es-ES"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9856"/>
            <a:ext cx="8229600" cy="1143000"/>
          </a:xfrm>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1.A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PROYECTO 7</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57200" y="2276872"/>
          <a:ext cx="8280000" cy="4284000"/>
        </p:xfrm>
        <a:graphic>
          <a:graphicData uri="http://schemas.openxmlformats.org/drawingml/2006/table">
            <a:tbl>
              <a:tblPr firstRow="1" bandRow="1">
                <a:tableStyleId>{85BE263C-DBD7-4A20-BB59-AAB30ACAA65A}</a:tableStyleId>
              </a:tblPr>
              <a:tblGrid>
                <a:gridCol w="6120000"/>
                <a:gridCol w="2160000"/>
              </a:tblGrid>
              <a:tr h="396000">
                <a:tc>
                  <a:txBody>
                    <a:bodyPr/>
                    <a:lstStyle/>
                    <a:p>
                      <a:pPr algn="ctr" fontAlgn="b"/>
                      <a:r>
                        <a:rPr lang="es-PY" sz="1400" b="1" u="none" strike="noStrike" dirty="0" smtClean="0"/>
                        <a:t>PROYECTO 07. TRAMOS DEL PVP SIN FINANCIAMIENTO, PARA DISEÑO</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b="1" u="none" strike="noStrike" dirty="0" smtClean="0"/>
                        <a:t>LONGITUD (Km)</a:t>
                      </a:r>
                      <a:endParaRPr lang="es-ES" sz="1400" b="1" i="0" u="none" strike="noStrike" dirty="0">
                        <a:solidFill>
                          <a:srgbClr val="000000"/>
                        </a:solidFill>
                        <a:latin typeface="Arial Narrow"/>
                      </a:endParaRPr>
                    </a:p>
                  </a:txBody>
                  <a:tcPr marL="9525" marR="9525" marT="9525" marB="0" anchor="ctr"/>
                </a:tc>
              </a:tr>
              <a:tr h="396000">
                <a:tc>
                  <a:txBody>
                    <a:bodyPr/>
                    <a:lstStyle/>
                    <a:p>
                      <a:pPr algn="ctr" fontAlgn="b"/>
                      <a:r>
                        <a:rPr lang="es-ES" sz="1400" b="1" i="0" u="none" strike="noStrike" dirty="0" smtClean="0">
                          <a:solidFill>
                            <a:srgbClr val="000000"/>
                          </a:solidFill>
                          <a:latin typeface="Arial Narrow"/>
                        </a:rPr>
                        <a:t>TRAMOS</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i="0" u="none" strike="noStrike" dirty="0" smtClean="0">
                          <a:solidFill>
                            <a:srgbClr val="000000"/>
                          </a:solidFill>
                          <a:latin typeface="Arial Narrow"/>
                        </a:rPr>
                        <a:t>632,15</a:t>
                      </a:r>
                      <a:endParaRPr lang="es-ES" sz="1400" b="1" i="0" u="none" strike="noStrike" dirty="0">
                        <a:solidFill>
                          <a:srgbClr val="000000"/>
                        </a:solidFill>
                        <a:latin typeface="Arial Narrow"/>
                      </a:endParaRPr>
                    </a:p>
                  </a:txBody>
                  <a:tcPr marL="9525" marR="9525" marT="9525" marB="0" anchor="ctr"/>
                </a:tc>
              </a:tr>
              <a:tr h="396000">
                <a:tc>
                  <a:txBody>
                    <a:bodyPr/>
                    <a:lstStyle/>
                    <a:p>
                      <a:pPr algn="l" fontAlgn="b"/>
                      <a:r>
                        <a:rPr lang="es-ES" sz="1400" b="1" i="0" u="none" strike="noStrike" dirty="0" smtClean="0">
                          <a:solidFill>
                            <a:srgbClr val="000000"/>
                          </a:solidFill>
                          <a:latin typeface="Arial Narrow"/>
                        </a:rPr>
                        <a:t>07 DPTO. ITAPÚA</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i="0" u="none" strike="noStrike" dirty="0" smtClean="0">
                          <a:solidFill>
                            <a:srgbClr val="000000"/>
                          </a:solidFill>
                          <a:latin typeface="Arial Narrow"/>
                        </a:rPr>
                        <a:t>110,64</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PY" sz="1100" b="0" i="0" u="none" strike="noStrike" dirty="0">
                          <a:solidFill>
                            <a:srgbClr val="000000"/>
                          </a:solidFill>
                          <a:latin typeface="Arial Narrow"/>
                        </a:rPr>
                        <a:t>Cu San Pedro del Paraná - Aglomeración Hohenau - Obligado</a:t>
                      </a:r>
                    </a:p>
                  </a:txBody>
                  <a:tcPr marL="171450" marR="9525" marT="9525" marB="0" anchor="ctr"/>
                </a:tc>
                <a:tc>
                  <a:txBody>
                    <a:bodyPr/>
                    <a:lstStyle/>
                    <a:p>
                      <a:pPr algn="ctr" fontAlgn="b"/>
                      <a:r>
                        <a:rPr lang="es-ES" sz="1100" b="0" i="0" u="none" strike="noStrike" dirty="0" smtClean="0">
                          <a:solidFill>
                            <a:srgbClr val="000000"/>
                          </a:solidFill>
                          <a:latin typeface="Arial Narrow"/>
                        </a:rPr>
                        <a:t>28,50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b="0" i="0" u="none" strike="noStrike" dirty="0">
                          <a:solidFill>
                            <a:srgbClr val="000000"/>
                          </a:solidFill>
                          <a:latin typeface="Arial Narrow"/>
                        </a:rPr>
                        <a:t>Límite Distrital (Raúl Peña (Alto Paraná)) - Naranjito - Colonia Tembey - Cruce San Rafael</a:t>
                      </a:r>
                    </a:p>
                  </a:txBody>
                  <a:tcPr marL="171450" marR="9525" marT="9525" marB="0" anchor="ctr"/>
                </a:tc>
                <a:tc>
                  <a:txBody>
                    <a:bodyPr/>
                    <a:lstStyle/>
                    <a:p>
                      <a:pPr algn="ctr" fontAlgn="b"/>
                      <a:r>
                        <a:rPr lang="es-ES" sz="1100" b="0" i="0" u="none" strike="noStrike" dirty="0">
                          <a:solidFill>
                            <a:srgbClr val="000000"/>
                          </a:solidFill>
                          <a:latin typeface="Arial Narrow"/>
                        </a:rPr>
                        <a:t>82,14</a:t>
                      </a:r>
                    </a:p>
                  </a:txBody>
                  <a:tcPr marL="9525" marR="9525" marT="9525" marB="0" anchor="ctr"/>
                </a:tc>
              </a:tr>
              <a:tr h="396000">
                <a:tc>
                  <a:txBody>
                    <a:bodyPr/>
                    <a:lstStyle/>
                    <a:p>
                      <a:pPr algn="l" fontAlgn="b"/>
                      <a:r>
                        <a:rPr lang="es-ES" sz="1400" b="1" i="0" u="none" strike="noStrike" dirty="0" smtClean="0">
                          <a:solidFill>
                            <a:srgbClr val="000000"/>
                          </a:solidFill>
                          <a:latin typeface="Arial Narrow"/>
                        </a:rPr>
                        <a:t>10 DPTO. ALTO PARANÁ</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i="0" u="none" strike="noStrike" dirty="0" smtClean="0">
                          <a:solidFill>
                            <a:srgbClr val="000000"/>
                          </a:solidFill>
                          <a:latin typeface="Arial Narrow"/>
                        </a:rPr>
                        <a:t>71,65</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it-IT" sz="1100" b="0" i="0" u="none" strike="noStrike" dirty="0">
                          <a:solidFill>
                            <a:srgbClr val="000000"/>
                          </a:solidFill>
                          <a:latin typeface="Arial Narrow"/>
                        </a:rPr>
                        <a:t>CP San Lorenzo (Minga Pora)-Rosso - Pto Itaipu Pora</a:t>
                      </a:r>
                    </a:p>
                  </a:txBody>
                  <a:tcPr marL="171450" marR="9525" marT="9525" marB="0" anchor="ctr"/>
                </a:tc>
                <a:tc>
                  <a:txBody>
                    <a:bodyPr/>
                    <a:lstStyle/>
                    <a:p>
                      <a:pPr algn="ctr" fontAlgn="b"/>
                      <a:r>
                        <a:rPr lang="es-ES" sz="1100" b="0" i="0" u="none" strike="noStrike" dirty="0">
                          <a:solidFill>
                            <a:srgbClr val="000000"/>
                          </a:solidFill>
                          <a:latin typeface="Arial Narrow"/>
                        </a:rPr>
                        <a:t>48,48</a:t>
                      </a:r>
                    </a:p>
                  </a:txBody>
                  <a:tcPr marL="9525" marR="9525" marT="9525" marB="0" anchor="ctr"/>
                </a:tc>
              </a:tr>
              <a:tr h="288000">
                <a:tc>
                  <a:txBody>
                    <a:bodyPr/>
                    <a:lstStyle/>
                    <a:p>
                      <a:pPr algn="l" fontAlgn="b"/>
                      <a:r>
                        <a:rPr lang="it-IT" sz="1100" b="0" i="0" u="none" strike="noStrike" dirty="0">
                          <a:solidFill>
                            <a:srgbClr val="000000"/>
                          </a:solidFill>
                          <a:latin typeface="Arial Narrow"/>
                        </a:rPr>
                        <a:t>Cruce San Alberto - San Francisco</a:t>
                      </a:r>
                    </a:p>
                  </a:txBody>
                  <a:tcPr marL="171450" marR="9525" marT="9525" marB="0" anchor="ctr"/>
                </a:tc>
                <a:tc>
                  <a:txBody>
                    <a:bodyPr/>
                    <a:lstStyle/>
                    <a:p>
                      <a:pPr algn="ctr" fontAlgn="b"/>
                      <a:r>
                        <a:rPr lang="es-ES" sz="1100" b="0" i="0" u="none" strike="noStrike" dirty="0">
                          <a:solidFill>
                            <a:srgbClr val="000000"/>
                          </a:solidFill>
                          <a:latin typeface="Arial Narrow"/>
                        </a:rPr>
                        <a:t>23,17</a:t>
                      </a:r>
                    </a:p>
                  </a:txBody>
                  <a:tcPr marL="9525" marR="9525" marT="9525" marB="0" anchor="ctr"/>
                </a:tc>
              </a:tr>
              <a:tr h="396000">
                <a:tc>
                  <a:txBody>
                    <a:bodyPr/>
                    <a:lstStyle/>
                    <a:p>
                      <a:pPr algn="l" fontAlgn="b"/>
                      <a:r>
                        <a:rPr lang="es-ES" sz="1400" b="1" i="0" u="none" strike="noStrike" dirty="0" smtClean="0">
                          <a:solidFill>
                            <a:srgbClr val="000000"/>
                          </a:solidFill>
                          <a:latin typeface="Arial Narrow"/>
                        </a:rPr>
                        <a:t>12 DPTO. ÑEEMBUCÚ</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i="0" u="none" strike="noStrike" dirty="0" smtClean="0">
                          <a:solidFill>
                            <a:srgbClr val="000000"/>
                          </a:solidFill>
                          <a:latin typeface="Arial Narrow"/>
                        </a:rPr>
                        <a:t>175,29</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ES" sz="1100" b="0" i="0" u="none" strike="noStrike" dirty="0" smtClean="0">
                          <a:solidFill>
                            <a:srgbClr val="000000"/>
                          </a:solidFill>
                          <a:latin typeface="Arial Narrow"/>
                        </a:rPr>
                        <a:t>Humaitá </a:t>
                      </a:r>
                      <a:r>
                        <a:rPr lang="es-ES" sz="1100" b="0" i="0" u="none" strike="noStrike" dirty="0">
                          <a:solidFill>
                            <a:srgbClr val="000000"/>
                          </a:solidFill>
                          <a:latin typeface="Arial Narrow"/>
                        </a:rPr>
                        <a:t>- Paso de Patria</a:t>
                      </a:r>
                    </a:p>
                  </a:txBody>
                  <a:tcPr marL="171450" marR="9525" marT="9525" marB="0" anchor="ctr"/>
                </a:tc>
                <a:tc>
                  <a:txBody>
                    <a:bodyPr/>
                    <a:lstStyle/>
                    <a:p>
                      <a:pPr algn="ctr" fontAlgn="b"/>
                      <a:r>
                        <a:rPr lang="es-ES" sz="1100" b="0" i="0" u="none" strike="noStrike" dirty="0">
                          <a:solidFill>
                            <a:srgbClr val="000000"/>
                          </a:solidFill>
                          <a:latin typeface="Arial Narrow"/>
                        </a:rPr>
                        <a:t>20,29</a:t>
                      </a:r>
                    </a:p>
                  </a:txBody>
                  <a:tcPr marL="9525" marR="9525" marT="9525" marB="0" anchor="ctr"/>
                </a:tc>
              </a:tr>
              <a:tr h="288000">
                <a:tc>
                  <a:txBody>
                    <a:bodyPr/>
                    <a:lstStyle/>
                    <a:p>
                      <a:pPr algn="l" fontAlgn="b"/>
                      <a:r>
                        <a:rPr lang="es-PY" sz="1100" b="0" i="0" u="none" strike="noStrike" dirty="0">
                          <a:solidFill>
                            <a:srgbClr val="000000"/>
                          </a:solidFill>
                          <a:latin typeface="Arial Narrow"/>
                        </a:rPr>
                        <a:t>Isla </a:t>
                      </a:r>
                      <a:r>
                        <a:rPr lang="es-PY" sz="1100" b="0" i="0" u="none" strike="noStrike" dirty="0" smtClean="0">
                          <a:solidFill>
                            <a:srgbClr val="000000"/>
                          </a:solidFill>
                          <a:latin typeface="Arial Narrow"/>
                        </a:rPr>
                        <a:t>Umbú </a:t>
                      </a:r>
                      <a:r>
                        <a:rPr lang="es-PY" sz="1100" b="0" i="0" u="none" strike="noStrike" dirty="0">
                          <a:solidFill>
                            <a:srgbClr val="000000"/>
                          </a:solidFill>
                          <a:latin typeface="Arial Narrow"/>
                        </a:rPr>
                        <a:t>- Desmochados - Villalbin - Laureles</a:t>
                      </a:r>
                    </a:p>
                  </a:txBody>
                  <a:tcPr marL="171450" marR="9525" marT="9525" marB="0" anchor="ctr"/>
                </a:tc>
                <a:tc>
                  <a:txBody>
                    <a:bodyPr/>
                    <a:lstStyle/>
                    <a:p>
                      <a:pPr algn="ctr" fontAlgn="b"/>
                      <a:r>
                        <a:rPr lang="es-ES" sz="1100" b="0" i="0" u="none" strike="noStrike" dirty="0" smtClean="0">
                          <a:solidFill>
                            <a:srgbClr val="000000"/>
                          </a:solidFill>
                          <a:latin typeface="Arial Narrow"/>
                        </a:rPr>
                        <a:t>98,70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b="0" i="0" u="none" strike="noStrike" dirty="0">
                          <a:solidFill>
                            <a:srgbClr val="000000"/>
                          </a:solidFill>
                          <a:latin typeface="Arial Narrow"/>
                        </a:rPr>
                        <a:t>Isla </a:t>
                      </a:r>
                      <a:r>
                        <a:rPr lang="es-ES" sz="1100" b="0" i="0" u="none" strike="noStrike" dirty="0" smtClean="0">
                          <a:solidFill>
                            <a:srgbClr val="000000"/>
                          </a:solidFill>
                          <a:latin typeface="Arial Narrow"/>
                        </a:rPr>
                        <a:t>Umbú </a:t>
                      </a:r>
                      <a:r>
                        <a:rPr lang="es-ES" sz="1100" b="0" i="0" u="none" strike="noStrike" dirty="0">
                          <a:solidFill>
                            <a:srgbClr val="000000"/>
                          </a:solidFill>
                          <a:latin typeface="Arial Narrow"/>
                        </a:rPr>
                        <a:t>- Mayor Martínez</a:t>
                      </a:r>
                    </a:p>
                  </a:txBody>
                  <a:tcPr marL="171450" marR="9525" marT="9525" marB="0" anchor="ctr"/>
                </a:tc>
                <a:tc>
                  <a:txBody>
                    <a:bodyPr/>
                    <a:lstStyle/>
                    <a:p>
                      <a:pPr algn="ctr" fontAlgn="b"/>
                      <a:r>
                        <a:rPr lang="es-ES" sz="1100" b="0" i="0" u="none" strike="noStrike" baseline="0" dirty="0" smtClean="0">
                          <a:solidFill>
                            <a:srgbClr val="000000"/>
                          </a:solidFill>
                          <a:latin typeface="Arial Narrow"/>
                        </a:rPr>
                        <a:t>22,20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b="0" i="0" u="none" strike="noStrike" dirty="0">
                          <a:solidFill>
                            <a:srgbClr val="000000"/>
                          </a:solidFill>
                          <a:latin typeface="Arial Narrow"/>
                        </a:rPr>
                        <a:t>Pilar - Boquerón - </a:t>
                      </a:r>
                      <a:r>
                        <a:rPr lang="es-ES" sz="1100" b="0" i="0" u="none" strike="noStrike" dirty="0" smtClean="0">
                          <a:solidFill>
                            <a:srgbClr val="000000"/>
                          </a:solidFill>
                          <a:latin typeface="Arial Narrow"/>
                        </a:rPr>
                        <a:t>Humaitá</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b="0" i="0" u="none" strike="noStrike" dirty="0" smtClean="0">
                          <a:solidFill>
                            <a:srgbClr val="000000"/>
                          </a:solidFill>
                          <a:latin typeface="Arial Narrow"/>
                        </a:rPr>
                        <a:t>34,10</a:t>
                      </a:r>
                      <a:endParaRPr lang="es-ES" sz="1100" b="0" i="0" u="none" strike="noStrike" dirty="0">
                        <a:solidFill>
                          <a:srgbClr val="000000"/>
                        </a:solidFill>
                        <a:latin typeface="Arial Narrow"/>
                      </a:endParaRPr>
                    </a:p>
                  </a:txBody>
                  <a:tcPr marL="9525" marR="9525" marT="9525" marB="0" anchor="ctr"/>
                </a:tc>
              </a:tr>
            </a:tbl>
          </a:graphicData>
        </a:graphic>
      </p:graphicFrame>
      <p:sp>
        <p:nvSpPr>
          <p:cNvPr id="5" name="4 CuadroTexto"/>
          <p:cNvSpPr txBox="1"/>
          <p:nvPr/>
        </p:nvSpPr>
        <p:spPr>
          <a:xfrm>
            <a:off x="3779912" y="116632"/>
            <a:ext cx="3096344" cy="400110"/>
          </a:xfrm>
          <a:prstGeom prst="rect">
            <a:avLst/>
          </a:prstGeom>
          <a:noFill/>
        </p:spPr>
        <p:txBody>
          <a:bodyPr wrap="square" rtlCol="0">
            <a:spAutoFit/>
          </a:bodyPr>
          <a:lstStyle/>
          <a:p>
            <a:pPr>
              <a:buFont typeface="Arial" pitchFamily="34" charset="0"/>
              <a:buChar char="•"/>
            </a:pPr>
            <a:r>
              <a:rPr lang="es-ES" sz="1000" dirty="0" smtClean="0">
                <a:effectLst>
                  <a:outerShdw blurRad="38100" dist="38100" dir="2700000" algn="tl">
                    <a:srgbClr val="000000">
                      <a:alpha val="43137"/>
                    </a:srgbClr>
                  </a:outerShdw>
                </a:effectLst>
              </a:rPr>
              <a:t> MEJORAMIENTO 640,00 Km</a:t>
            </a:r>
          </a:p>
          <a:p>
            <a:pPr>
              <a:buFont typeface="Arial" pitchFamily="34" charset="0"/>
              <a:buChar char="•"/>
            </a:pPr>
            <a:r>
              <a:rPr lang="es-ES" sz="1000" dirty="0" smtClean="0">
                <a:effectLst>
                  <a:outerShdw blurRad="38100" dist="38100" dir="2700000" algn="tl">
                    <a:srgbClr val="000000">
                      <a:alpha val="43137"/>
                    </a:srgbClr>
                  </a:outerShdw>
                </a:effectLst>
              </a:rPr>
              <a:t> DISEÑO 774,40 Km</a:t>
            </a:r>
            <a:endParaRPr lang="es-ES" sz="1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9856"/>
            <a:ext cx="8229600" cy="1143000"/>
          </a:xfrm>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1.A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PROYECTO 7</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57200" y="2276872"/>
          <a:ext cx="8280000" cy="2736000"/>
        </p:xfrm>
        <a:graphic>
          <a:graphicData uri="http://schemas.openxmlformats.org/drawingml/2006/table">
            <a:tbl>
              <a:tblPr firstRow="1" bandRow="1">
                <a:tableStyleId>{85BE263C-DBD7-4A20-BB59-AAB30ACAA65A}</a:tableStyleId>
              </a:tblPr>
              <a:tblGrid>
                <a:gridCol w="6120000"/>
                <a:gridCol w="2160000"/>
              </a:tblGrid>
              <a:tr h="396000">
                <a:tc>
                  <a:txBody>
                    <a:bodyPr/>
                    <a:lstStyle/>
                    <a:p>
                      <a:pPr algn="ctr" fontAlgn="b"/>
                      <a:r>
                        <a:rPr lang="es-PY" sz="1400" b="1" u="none" strike="noStrike" dirty="0" smtClean="0"/>
                        <a:t>PROYECTO 07. TRAMOS DEL PVP SIN FINANCIAMIENTO, PARA DISEÑO</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b="1" u="none" strike="noStrike" dirty="0" smtClean="0"/>
                        <a:t>LONGITUD (Km)</a:t>
                      </a:r>
                      <a:endParaRPr lang="es-ES" sz="1400" b="1" i="0" u="none" strike="noStrike" dirty="0">
                        <a:solidFill>
                          <a:srgbClr val="000000"/>
                        </a:solidFill>
                        <a:latin typeface="Arial Narrow"/>
                      </a:endParaRPr>
                    </a:p>
                  </a:txBody>
                  <a:tcPr marL="9525" marR="9525" marT="9525" marB="0" anchor="ctr"/>
                </a:tc>
              </a:tr>
              <a:tr h="396000">
                <a:tc>
                  <a:txBody>
                    <a:bodyPr/>
                    <a:lstStyle/>
                    <a:p>
                      <a:pPr algn="ctr" fontAlgn="b"/>
                      <a:r>
                        <a:rPr lang="es-ES" sz="1400" b="1" i="0" u="none" strike="noStrike" dirty="0" smtClean="0">
                          <a:solidFill>
                            <a:srgbClr val="000000"/>
                          </a:solidFill>
                          <a:latin typeface="Arial Narrow"/>
                        </a:rPr>
                        <a:t>TRAMOS</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i="0" u="none" strike="noStrike" dirty="0" smtClean="0">
                          <a:solidFill>
                            <a:srgbClr val="000000"/>
                          </a:solidFill>
                          <a:latin typeface="Arial Narrow"/>
                        </a:rPr>
                        <a:t>632,15</a:t>
                      </a:r>
                      <a:endParaRPr lang="es-ES" sz="1400" b="1" i="0" u="none" strike="noStrike" dirty="0">
                        <a:solidFill>
                          <a:srgbClr val="000000"/>
                        </a:solidFill>
                        <a:latin typeface="Arial Narrow"/>
                      </a:endParaRPr>
                    </a:p>
                  </a:txBody>
                  <a:tcPr marL="9525" marR="9525" marT="9525" marB="0" anchor="ctr"/>
                </a:tc>
              </a:tr>
              <a:tr h="396000">
                <a:tc>
                  <a:txBody>
                    <a:bodyPr/>
                    <a:lstStyle/>
                    <a:p>
                      <a:pPr algn="l" fontAlgn="b"/>
                      <a:r>
                        <a:rPr lang="es-ES" sz="1400" b="1" i="0" u="none" strike="noStrike" dirty="0" smtClean="0">
                          <a:solidFill>
                            <a:srgbClr val="000000"/>
                          </a:solidFill>
                          <a:latin typeface="Arial Narrow"/>
                        </a:rPr>
                        <a:t>13 DPTO. AMAMBAY</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i="0" u="none" strike="noStrike" dirty="0" smtClean="0">
                          <a:solidFill>
                            <a:srgbClr val="000000"/>
                          </a:solidFill>
                          <a:latin typeface="Arial Narrow"/>
                        </a:rPr>
                        <a:t>84,10</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ES" sz="1100" b="0" i="0" u="none" strike="noStrike" dirty="0">
                          <a:solidFill>
                            <a:srgbClr val="000000"/>
                          </a:solidFill>
                          <a:latin typeface="Arial Narrow"/>
                        </a:rPr>
                        <a:t>Bella Vista Norte - </a:t>
                      </a:r>
                      <a:r>
                        <a:rPr lang="es-ES" sz="1100" b="0" i="0" u="none" strike="noStrike" dirty="0" smtClean="0">
                          <a:solidFill>
                            <a:srgbClr val="000000"/>
                          </a:solidFill>
                          <a:latin typeface="Arial Narrow"/>
                        </a:rPr>
                        <a:t>Pastoril </a:t>
                      </a:r>
                      <a:r>
                        <a:rPr lang="es-ES" sz="1100" b="0" i="0" u="none" strike="noStrike" dirty="0">
                          <a:solidFill>
                            <a:srgbClr val="000000"/>
                          </a:solidFill>
                          <a:latin typeface="Arial Narrow"/>
                        </a:rPr>
                        <a:t>- </a:t>
                      </a:r>
                      <a:r>
                        <a:rPr lang="es-ES" sz="1100" b="0" i="0" u="none" strike="noStrike" dirty="0" err="1">
                          <a:solidFill>
                            <a:srgbClr val="000000"/>
                          </a:solidFill>
                          <a:latin typeface="Arial Narrow"/>
                        </a:rPr>
                        <a:t>Curusu</a:t>
                      </a:r>
                      <a:r>
                        <a:rPr lang="es-ES" sz="1100" b="0" i="0" u="none" strike="noStrike" dirty="0">
                          <a:solidFill>
                            <a:srgbClr val="000000"/>
                          </a:solidFill>
                          <a:latin typeface="Arial Narrow"/>
                        </a:rPr>
                        <a:t> Eva</a:t>
                      </a:r>
                    </a:p>
                  </a:txBody>
                  <a:tcPr marL="171450" marR="9525" marT="9525" marB="0" anchor="ctr"/>
                </a:tc>
                <a:tc>
                  <a:txBody>
                    <a:bodyPr/>
                    <a:lstStyle/>
                    <a:p>
                      <a:pPr algn="ctr" fontAlgn="b"/>
                      <a:r>
                        <a:rPr lang="es-ES" sz="1100" b="0" i="0" u="none" strike="noStrike" dirty="0" smtClean="0">
                          <a:solidFill>
                            <a:srgbClr val="000000"/>
                          </a:solidFill>
                          <a:latin typeface="Arial Narrow"/>
                        </a:rPr>
                        <a:t>Sólo</a:t>
                      </a:r>
                      <a:r>
                        <a:rPr lang="es-ES" sz="1100" b="0" i="0" u="none" strike="noStrike" baseline="0" dirty="0" smtClean="0">
                          <a:solidFill>
                            <a:srgbClr val="000000"/>
                          </a:solidFill>
                          <a:latin typeface="Arial Narrow"/>
                        </a:rPr>
                        <a:t> Diseño 42,20 Km (Proyecto 6)</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pt-BR" sz="1100" b="0" i="0" u="none" strike="noStrike" dirty="0">
                          <a:solidFill>
                            <a:srgbClr val="000000"/>
                          </a:solidFill>
                          <a:latin typeface="Arial Narrow"/>
                        </a:rPr>
                        <a:t>Pedro J. Caballero – Fortuna </a:t>
                      </a:r>
                      <a:r>
                        <a:rPr lang="pt-BR" sz="1100" b="0" i="0" u="none" strike="noStrike" dirty="0" err="1">
                          <a:solidFill>
                            <a:srgbClr val="000000"/>
                          </a:solidFill>
                          <a:latin typeface="Arial Narrow"/>
                        </a:rPr>
                        <a:t>Guazu</a:t>
                      </a:r>
                      <a:r>
                        <a:rPr lang="pt-BR" sz="1100" b="0" i="0" u="none" strike="noStrike" dirty="0">
                          <a:solidFill>
                            <a:srgbClr val="000000"/>
                          </a:solidFill>
                          <a:latin typeface="Arial Narrow"/>
                        </a:rPr>
                        <a:t> - </a:t>
                      </a:r>
                      <a:r>
                        <a:rPr lang="pt-BR" sz="1100" b="0" i="0" u="none" strike="noStrike" dirty="0" err="1">
                          <a:solidFill>
                            <a:srgbClr val="000000"/>
                          </a:solidFill>
                          <a:latin typeface="Arial Narrow"/>
                        </a:rPr>
                        <a:t>Cabecerita</a:t>
                      </a:r>
                      <a:r>
                        <a:rPr lang="pt-BR" sz="1100" b="0" i="0" u="none" strike="noStrike" dirty="0">
                          <a:solidFill>
                            <a:srgbClr val="000000"/>
                          </a:solidFill>
                          <a:latin typeface="Arial Narrow"/>
                        </a:rPr>
                        <a:t> - </a:t>
                      </a:r>
                      <a:r>
                        <a:rPr lang="pt-BR" sz="1100" b="0" i="0" u="none" strike="noStrike" dirty="0" err="1">
                          <a:solidFill>
                            <a:srgbClr val="000000"/>
                          </a:solidFill>
                          <a:latin typeface="Arial Narrow"/>
                        </a:rPr>
                        <a:t>Nueva</a:t>
                      </a:r>
                      <a:r>
                        <a:rPr lang="pt-BR" sz="1100" b="0" i="0" u="none" strike="noStrike" dirty="0">
                          <a:solidFill>
                            <a:srgbClr val="000000"/>
                          </a:solidFill>
                          <a:latin typeface="Arial Narrow"/>
                        </a:rPr>
                        <a:t> Virginia</a:t>
                      </a:r>
                    </a:p>
                  </a:txBody>
                  <a:tcPr marL="171450" marR="9525" marT="9525" marB="0" anchor="ctr"/>
                </a:tc>
                <a:tc>
                  <a:txBody>
                    <a:bodyPr/>
                    <a:lstStyle/>
                    <a:p>
                      <a:pPr algn="ctr" fontAlgn="b"/>
                      <a:r>
                        <a:rPr lang="es-ES" sz="1100" b="0" i="0" u="none" strike="noStrike" dirty="0" smtClean="0">
                          <a:solidFill>
                            <a:srgbClr val="000000"/>
                          </a:solidFill>
                          <a:latin typeface="Arial Narrow"/>
                        </a:rPr>
                        <a:t>52,20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PY" sz="1100" b="0" i="0" u="none" strike="noStrike" dirty="0">
                          <a:solidFill>
                            <a:srgbClr val="000000"/>
                          </a:solidFill>
                          <a:latin typeface="Arial Narrow"/>
                        </a:rPr>
                        <a:t>San Luís – Tres Palos - 1º de Mayo</a:t>
                      </a:r>
                    </a:p>
                  </a:txBody>
                  <a:tcPr marL="171450" marR="9525" marT="9525" marB="0" anchor="ctr"/>
                </a:tc>
                <a:tc>
                  <a:txBody>
                    <a:bodyPr/>
                    <a:lstStyle/>
                    <a:p>
                      <a:pPr algn="ctr" fontAlgn="b"/>
                      <a:r>
                        <a:rPr lang="es-ES" sz="1100" b="0" i="0" u="none" strike="noStrike" dirty="0" smtClean="0">
                          <a:solidFill>
                            <a:srgbClr val="000000"/>
                          </a:solidFill>
                          <a:latin typeface="Arial Narrow"/>
                        </a:rPr>
                        <a:t>31,90</a:t>
                      </a:r>
                      <a:endParaRPr lang="es-ES" sz="1100" b="0" i="0" u="none" strike="noStrike" dirty="0">
                        <a:solidFill>
                          <a:srgbClr val="000000"/>
                        </a:solidFill>
                        <a:latin typeface="Arial Narrow"/>
                      </a:endParaRPr>
                    </a:p>
                  </a:txBody>
                  <a:tcPr marL="9525" marR="9525" marT="9525" marB="0" anchor="ctr"/>
                </a:tc>
              </a:tr>
              <a:tr h="396000">
                <a:tc>
                  <a:txBody>
                    <a:bodyPr/>
                    <a:lstStyle/>
                    <a:p>
                      <a:pPr algn="l" fontAlgn="b"/>
                      <a:r>
                        <a:rPr lang="es-ES" sz="1400" b="1" i="0" u="none" strike="noStrike" dirty="0" smtClean="0">
                          <a:solidFill>
                            <a:srgbClr val="000000"/>
                          </a:solidFill>
                          <a:latin typeface="Arial Narrow"/>
                        </a:rPr>
                        <a:t>14 DPTO. CANINDEYÚ</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i="0" u="none" strike="noStrike" dirty="0" smtClean="0">
                          <a:solidFill>
                            <a:srgbClr val="000000"/>
                          </a:solidFill>
                          <a:latin typeface="Arial Narrow"/>
                        </a:rPr>
                        <a:t>57,07</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ES" sz="1100" b="0" i="0" u="none" strike="noStrike" dirty="0">
                          <a:solidFill>
                            <a:srgbClr val="000000"/>
                          </a:solidFill>
                          <a:latin typeface="Arial Narrow"/>
                        </a:rPr>
                        <a:t>Katuete - Puerto Adela</a:t>
                      </a:r>
                    </a:p>
                  </a:txBody>
                  <a:tcPr marL="171450" marR="9525" marT="9525" marB="0" anchor="ctr"/>
                </a:tc>
                <a:tc>
                  <a:txBody>
                    <a:bodyPr/>
                    <a:lstStyle/>
                    <a:p>
                      <a:pPr algn="ctr" fontAlgn="b"/>
                      <a:r>
                        <a:rPr lang="es-ES" sz="1100" b="0" i="0" u="none" strike="noStrike" dirty="0">
                          <a:solidFill>
                            <a:srgbClr val="000000"/>
                          </a:solidFill>
                          <a:latin typeface="Arial Narrow"/>
                        </a:rPr>
                        <a:t>57,07</a:t>
                      </a:r>
                    </a:p>
                  </a:txBody>
                  <a:tcPr marL="9525" marR="9525" marT="9525" marB="0" anchor="ctr"/>
                </a:tc>
              </a:tr>
            </a:tbl>
          </a:graphicData>
        </a:graphic>
      </p:graphicFrame>
      <p:sp>
        <p:nvSpPr>
          <p:cNvPr id="5" name="4 CuadroTexto"/>
          <p:cNvSpPr txBox="1"/>
          <p:nvPr/>
        </p:nvSpPr>
        <p:spPr>
          <a:xfrm>
            <a:off x="3779912" y="116632"/>
            <a:ext cx="3096344" cy="400110"/>
          </a:xfrm>
          <a:prstGeom prst="rect">
            <a:avLst/>
          </a:prstGeom>
          <a:noFill/>
        </p:spPr>
        <p:txBody>
          <a:bodyPr wrap="square" rtlCol="0">
            <a:spAutoFit/>
          </a:bodyPr>
          <a:lstStyle/>
          <a:p>
            <a:pPr>
              <a:buFont typeface="Arial" pitchFamily="34" charset="0"/>
              <a:buChar char="•"/>
            </a:pPr>
            <a:r>
              <a:rPr lang="es-ES" sz="1000" dirty="0" smtClean="0">
                <a:effectLst>
                  <a:outerShdw blurRad="38100" dist="38100" dir="2700000" algn="tl">
                    <a:srgbClr val="000000">
                      <a:alpha val="43137"/>
                    </a:srgbClr>
                  </a:outerShdw>
                </a:effectLst>
              </a:rPr>
              <a:t> MEJORAMIENTO 640,00 Km</a:t>
            </a:r>
          </a:p>
          <a:p>
            <a:pPr>
              <a:buFont typeface="Arial" pitchFamily="34" charset="0"/>
              <a:buChar char="•"/>
            </a:pPr>
            <a:r>
              <a:rPr lang="es-ES" sz="1000" dirty="0" smtClean="0">
                <a:effectLst>
                  <a:outerShdw blurRad="38100" dist="38100" dir="2700000" algn="tl">
                    <a:srgbClr val="000000">
                      <a:alpha val="43137"/>
                    </a:srgbClr>
                  </a:outerShdw>
                </a:effectLst>
              </a:rPr>
              <a:t> DISEÑO 774,40 Km</a:t>
            </a:r>
            <a:endParaRPr lang="es-ES" sz="1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proyecto 7.jpg"/>
          <p:cNvPicPr>
            <a:picLocks noChangeAspect="1"/>
          </p:cNvPicPr>
          <p:nvPr/>
        </p:nvPicPr>
        <p:blipFill>
          <a:blip r:embed="rId2" cstate="print"/>
          <a:stretch>
            <a:fillRect/>
          </a:stretch>
        </p:blipFill>
        <p:spPr>
          <a:xfrm>
            <a:off x="2776" y="193953"/>
            <a:ext cx="9138448" cy="6470093"/>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1231"/>
            <a:ext cx="8229600" cy="1143000"/>
          </a:xfrm>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1.A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PROYECTO 8</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57200" y="2133360"/>
          <a:ext cx="8280000" cy="4680000"/>
        </p:xfrm>
        <a:graphic>
          <a:graphicData uri="http://schemas.openxmlformats.org/drawingml/2006/table">
            <a:tbl>
              <a:tblPr firstRow="1" bandRow="1">
                <a:tableStyleId>{85BE263C-DBD7-4A20-BB59-AAB30ACAA65A}</a:tableStyleId>
              </a:tblPr>
              <a:tblGrid>
                <a:gridCol w="6840000"/>
                <a:gridCol w="1440000"/>
              </a:tblGrid>
              <a:tr h="468000">
                <a:tc>
                  <a:txBody>
                    <a:bodyPr/>
                    <a:lstStyle/>
                    <a:p>
                      <a:pPr algn="ctr" fontAlgn="b"/>
                      <a:r>
                        <a:rPr lang="es-PY" sz="1400" u="none" strike="noStrike" dirty="0" smtClean="0">
                          <a:latin typeface="+mn-lt"/>
                        </a:rPr>
                        <a:t>PROYECTO 08. TRAMOS A CONSTRUIR CON FINANCIAMIENTO DE BONOS SOBERANOS, DFI LLAMADO 154_11</a:t>
                      </a:r>
                      <a:endParaRPr lang="es-PY" sz="1400" b="1" i="0" u="none" strike="noStrike" dirty="0">
                        <a:solidFill>
                          <a:srgbClr val="000000"/>
                        </a:solidFill>
                        <a:latin typeface="+mn-lt"/>
                      </a:endParaRPr>
                    </a:p>
                  </a:txBody>
                  <a:tcPr marL="9525" marR="9525" marT="9525" marB="0" anchor="ctr"/>
                </a:tc>
                <a:tc>
                  <a:txBody>
                    <a:bodyPr/>
                    <a:lstStyle/>
                    <a:p>
                      <a:pPr algn="ctr" fontAlgn="b"/>
                      <a:r>
                        <a:rPr lang="es-ES" sz="1400" u="none" strike="noStrike" dirty="0" smtClean="0">
                          <a:latin typeface="+mn-lt"/>
                        </a:rPr>
                        <a:t>LONGITUD (Km)</a:t>
                      </a:r>
                      <a:endParaRPr lang="es-ES" sz="1400" b="1" i="0" u="none" strike="noStrike" dirty="0">
                        <a:solidFill>
                          <a:srgbClr val="000000"/>
                        </a:solidFill>
                        <a:latin typeface="+mn-lt"/>
                      </a:endParaRPr>
                    </a:p>
                  </a:txBody>
                  <a:tcPr marL="9525" marR="9525" marT="9525" marB="0" anchor="ctr"/>
                </a:tc>
              </a:tr>
              <a:tr h="360000">
                <a:tc>
                  <a:txBody>
                    <a:bodyPr/>
                    <a:lstStyle/>
                    <a:p>
                      <a:pPr algn="ctr" fontAlgn="b"/>
                      <a:r>
                        <a:rPr lang="es-PY" sz="1400" b="1" u="none" strike="noStrike" dirty="0" smtClean="0">
                          <a:latin typeface="+mn-lt"/>
                        </a:rPr>
                        <a:t>TRAMOS</a:t>
                      </a:r>
                      <a:endParaRPr lang="es-PY" sz="1400" b="1" i="0" u="none" strike="noStrike" dirty="0">
                        <a:solidFill>
                          <a:srgbClr val="000000"/>
                        </a:solidFill>
                        <a:latin typeface="+mn-lt"/>
                      </a:endParaRPr>
                    </a:p>
                  </a:txBody>
                  <a:tcPr marL="9525" marR="9525" marT="9525" marB="0" anchor="ctr"/>
                </a:tc>
                <a:tc>
                  <a:txBody>
                    <a:bodyPr/>
                    <a:lstStyle/>
                    <a:p>
                      <a:pPr algn="ctr" fontAlgn="b"/>
                      <a:r>
                        <a:rPr lang="es-ES" sz="1400" b="1" u="none" strike="noStrike" dirty="0" smtClean="0">
                          <a:latin typeface="+mn-lt"/>
                        </a:rPr>
                        <a:t>348,00 </a:t>
                      </a:r>
                      <a:endParaRPr lang="es-ES" sz="1400" b="1" i="0" u="none" strike="noStrike" dirty="0">
                        <a:solidFill>
                          <a:srgbClr val="000000"/>
                        </a:solidFill>
                        <a:latin typeface="+mn-lt"/>
                      </a:endParaRPr>
                    </a:p>
                  </a:txBody>
                  <a:tcPr marL="9525" marR="9525" marT="9525" marB="0" anchor="ctr"/>
                </a:tc>
              </a:tr>
              <a:tr h="396000">
                <a:tc>
                  <a:txBody>
                    <a:bodyPr/>
                    <a:lstStyle/>
                    <a:p>
                      <a:pPr algn="l" fontAlgn="b"/>
                      <a:r>
                        <a:rPr lang="es-ES" sz="1400" b="1" u="none" strike="noStrike" dirty="0" smtClean="0">
                          <a:latin typeface="+mn-lt"/>
                        </a:rPr>
                        <a:t>02 DPTO. SAN PEDRO</a:t>
                      </a:r>
                      <a:endParaRPr lang="es-ES" sz="1400" b="1" i="0" u="none" strike="noStrike" dirty="0">
                        <a:solidFill>
                          <a:srgbClr val="000000"/>
                        </a:solidFill>
                        <a:latin typeface="+mn-lt"/>
                      </a:endParaRPr>
                    </a:p>
                  </a:txBody>
                  <a:tcPr marL="85725" marR="9525" marT="9525" marB="0" anchor="ctr"/>
                </a:tc>
                <a:tc>
                  <a:txBody>
                    <a:bodyPr/>
                    <a:lstStyle/>
                    <a:p>
                      <a:pPr algn="ctr" fontAlgn="b"/>
                      <a:r>
                        <a:rPr lang="es-ES" sz="1400" b="1" u="none" strike="noStrike" dirty="0" smtClean="0">
                          <a:latin typeface="+mn-lt"/>
                        </a:rPr>
                        <a:t>219,00</a:t>
                      </a:r>
                      <a:endParaRPr lang="es-ES" sz="1400" b="1" i="0" u="none" strike="noStrike" dirty="0">
                        <a:solidFill>
                          <a:srgbClr val="000000"/>
                        </a:solidFill>
                        <a:latin typeface="+mn-lt"/>
                      </a:endParaRPr>
                    </a:p>
                  </a:txBody>
                  <a:tcPr marL="9525" marR="9525" marT="9525" marB="0" anchor="ctr"/>
                </a:tc>
              </a:tr>
              <a:tr h="288000">
                <a:tc>
                  <a:txBody>
                    <a:bodyPr/>
                    <a:lstStyle/>
                    <a:p>
                      <a:pPr algn="l" fontAlgn="b"/>
                      <a:r>
                        <a:rPr lang="es-ES" sz="1100" u="none" strike="noStrike" dirty="0">
                          <a:latin typeface="+mn-lt"/>
                        </a:rPr>
                        <a:t>Barrio San Pedro - Luz Bella - Nueva Durango</a:t>
                      </a:r>
                      <a:endParaRPr lang="es-ES" sz="1100" b="0" i="0" u="none" strike="noStrike" dirty="0">
                        <a:solidFill>
                          <a:srgbClr val="000000"/>
                        </a:solidFill>
                        <a:latin typeface="+mn-lt"/>
                      </a:endParaRPr>
                    </a:p>
                  </a:txBody>
                  <a:tcPr marL="171450" marR="9525" marT="9525" marB="0" anchor="ctr"/>
                </a:tc>
                <a:tc>
                  <a:txBody>
                    <a:bodyPr/>
                    <a:lstStyle/>
                    <a:p>
                      <a:pPr algn="ctr" fontAlgn="b"/>
                      <a:r>
                        <a:rPr lang="es-ES" sz="1100" u="none" strike="noStrike" dirty="0" smtClean="0">
                          <a:latin typeface="+mn-lt"/>
                        </a:rPr>
                        <a:t>60,00</a:t>
                      </a:r>
                      <a:endParaRPr lang="es-ES" sz="1100" b="0" i="0" u="none" strike="noStrike" dirty="0">
                        <a:solidFill>
                          <a:srgbClr val="000000"/>
                        </a:solidFill>
                        <a:latin typeface="+mn-lt"/>
                      </a:endParaRPr>
                    </a:p>
                  </a:txBody>
                  <a:tcPr marL="9525" marR="9525" marT="9525" marB="0" anchor="ctr"/>
                </a:tc>
              </a:tr>
              <a:tr h="288000">
                <a:tc>
                  <a:txBody>
                    <a:bodyPr/>
                    <a:lstStyle/>
                    <a:p>
                      <a:pPr algn="l" fontAlgn="b"/>
                      <a:r>
                        <a:rPr lang="es-ES" sz="1100" u="none" strike="noStrike" dirty="0">
                          <a:latin typeface="+mn-lt"/>
                        </a:rPr>
                        <a:t>Calle 40</a:t>
                      </a:r>
                      <a:endParaRPr lang="es-ES" sz="1100" b="0" i="0" u="none" strike="noStrike" dirty="0">
                        <a:solidFill>
                          <a:srgbClr val="000000"/>
                        </a:solidFill>
                        <a:latin typeface="+mn-lt"/>
                      </a:endParaRPr>
                    </a:p>
                  </a:txBody>
                  <a:tcPr marL="171450" marR="9525" marT="9525" marB="0" anchor="ctr"/>
                </a:tc>
                <a:tc>
                  <a:txBody>
                    <a:bodyPr/>
                    <a:lstStyle/>
                    <a:p>
                      <a:pPr algn="ctr" fontAlgn="b"/>
                      <a:r>
                        <a:rPr lang="es-ES" sz="1100" u="none" strike="noStrike" dirty="0" smtClean="0">
                          <a:latin typeface="+mn-lt"/>
                        </a:rPr>
                        <a:t>10,00</a:t>
                      </a:r>
                      <a:endParaRPr lang="es-ES" sz="1100" b="0" i="0" u="none" strike="noStrike" dirty="0">
                        <a:solidFill>
                          <a:srgbClr val="000000"/>
                        </a:solidFill>
                        <a:latin typeface="+mn-lt"/>
                      </a:endParaRPr>
                    </a:p>
                  </a:txBody>
                  <a:tcPr marL="9525" marR="9525" marT="9525" marB="0" anchor="ctr"/>
                </a:tc>
              </a:tr>
              <a:tr h="288000">
                <a:tc>
                  <a:txBody>
                    <a:bodyPr/>
                    <a:lstStyle/>
                    <a:p>
                      <a:pPr algn="l" fontAlgn="b"/>
                      <a:r>
                        <a:rPr lang="es-ES" sz="1100" b="0" i="0" u="none" strike="noStrike" dirty="0" smtClean="0">
                          <a:solidFill>
                            <a:srgbClr val="000000"/>
                          </a:solidFill>
                          <a:latin typeface="+mn-lt"/>
                        </a:rPr>
                        <a:t>San</a:t>
                      </a:r>
                      <a:r>
                        <a:rPr lang="es-ES" sz="1100" b="0" i="0" u="none" strike="noStrike" baseline="0" dirty="0" smtClean="0">
                          <a:solidFill>
                            <a:srgbClr val="000000"/>
                          </a:solidFill>
                          <a:latin typeface="+mn-lt"/>
                        </a:rPr>
                        <a:t> José Obrero (Yataity del Norte) – Ruta Nº 10</a:t>
                      </a:r>
                      <a:endParaRPr lang="es-ES" sz="1100" b="0" i="0" u="none" strike="noStrike" dirty="0">
                        <a:solidFill>
                          <a:srgbClr val="000000"/>
                        </a:solidFill>
                        <a:latin typeface="+mn-lt"/>
                      </a:endParaRPr>
                    </a:p>
                  </a:txBody>
                  <a:tcPr marL="171450" marR="9525" marT="9525" marB="0" anchor="ctr"/>
                </a:tc>
                <a:tc>
                  <a:txBody>
                    <a:bodyPr/>
                    <a:lstStyle/>
                    <a:p>
                      <a:pPr algn="ctr" fontAlgn="b"/>
                      <a:r>
                        <a:rPr lang="es-ES" sz="1100" b="0" i="0" u="none" strike="noStrike" dirty="0" smtClean="0">
                          <a:solidFill>
                            <a:srgbClr val="000000"/>
                          </a:solidFill>
                          <a:latin typeface="+mn-lt"/>
                        </a:rPr>
                        <a:t>8,00</a:t>
                      </a:r>
                      <a:endParaRPr lang="es-ES" sz="1100" b="0" i="0" u="none" strike="noStrike" dirty="0">
                        <a:solidFill>
                          <a:srgbClr val="000000"/>
                        </a:solidFill>
                        <a:latin typeface="+mn-lt"/>
                      </a:endParaRPr>
                    </a:p>
                  </a:txBody>
                  <a:tcPr marL="9525" marR="9525" marT="9525" marB="0" anchor="ctr"/>
                </a:tc>
              </a:tr>
              <a:tr h="288000">
                <a:tc>
                  <a:txBody>
                    <a:bodyPr/>
                    <a:lstStyle/>
                    <a:p>
                      <a:pPr algn="l" fontAlgn="b"/>
                      <a:r>
                        <a:rPr lang="es-ES" sz="1100" u="none" strike="noStrike" dirty="0">
                          <a:latin typeface="+mn-lt"/>
                        </a:rPr>
                        <a:t>Gral. Resquín - San Vicente</a:t>
                      </a:r>
                      <a:endParaRPr lang="es-ES" sz="1100" b="0" i="0" u="none" strike="noStrike" dirty="0">
                        <a:solidFill>
                          <a:srgbClr val="000000"/>
                        </a:solidFill>
                        <a:latin typeface="+mn-lt"/>
                      </a:endParaRPr>
                    </a:p>
                  </a:txBody>
                  <a:tcPr marL="171450" marR="9525" marT="9525" marB="0" anchor="ctr"/>
                </a:tc>
                <a:tc>
                  <a:txBody>
                    <a:bodyPr/>
                    <a:lstStyle/>
                    <a:p>
                      <a:pPr algn="ctr" fontAlgn="b"/>
                      <a:r>
                        <a:rPr lang="es-ES" sz="1100" u="none" strike="noStrike" dirty="0" smtClean="0">
                          <a:latin typeface="+mn-lt"/>
                        </a:rPr>
                        <a:t>42,00</a:t>
                      </a:r>
                      <a:endParaRPr lang="es-ES" sz="1100" b="0" i="0" u="none" strike="noStrike" dirty="0">
                        <a:solidFill>
                          <a:srgbClr val="000000"/>
                        </a:solidFill>
                        <a:latin typeface="+mn-lt"/>
                      </a:endParaRPr>
                    </a:p>
                  </a:txBody>
                  <a:tcPr marL="9525" marR="9525" marT="9525" marB="0" anchor="ctr"/>
                </a:tc>
              </a:tr>
              <a:tr h="288000">
                <a:tc>
                  <a:txBody>
                    <a:bodyPr/>
                    <a:lstStyle/>
                    <a:p>
                      <a:pPr algn="l" fontAlgn="b"/>
                      <a:r>
                        <a:rPr lang="es-PY" sz="1100" u="none" strike="noStrike" dirty="0">
                          <a:latin typeface="+mn-lt"/>
                        </a:rPr>
                        <a:t>Ruta N° 3 (calle 10.000) - Asentamiento </a:t>
                      </a:r>
                      <a:r>
                        <a:rPr lang="es-PY" sz="1100" u="none" strike="noStrike" dirty="0" err="1">
                          <a:latin typeface="+mn-lt"/>
                        </a:rPr>
                        <a:t>Cururuo</a:t>
                      </a:r>
                      <a:r>
                        <a:rPr lang="es-PY" sz="1100" u="none" strike="noStrike" dirty="0">
                          <a:latin typeface="+mn-lt"/>
                        </a:rPr>
                        <a:t> - Empalme Ruta N° 10 - San Isidro - Tajy </a:t>
                      </a:r>
                      <a:r>
                        <a:rPr lang="es-PY" sz="1100" u="none" strike="noStrike" dirty="0" err="1">
                          <a:latin typeface="+mn-lt"/>
                        </a:rPr>
                        <a:t>Care</a:t>
                      </a:r>
                      <a:endParaRPr lang="es-PY" sz="1100" b="0" i="0" u="none" strike="noStrike" dirty="0">
                        <a:solidFill>
                          <a:srgbClr val="000000"/>
                        </a:solidFill>
                        <a:latin typeface="+mn-lt"/>
                      </a:endParaRPr>
                    </a:p>
                  </a:txBody>
                  <a:tcPr marL="171450" marR="9525" marT="9525" marB="0" anchor="ctr"/>
                </a:tc>
                <a:tc>
                  <a:txBody>
                    <a:bodyPr/>
                    <a:lstStyle/>
                    <a:p>
                      <a:pPr algn="ctr" fontAlgn="b"/>
                      <a:r>
                        <a:rPr lang="es-ES" sz="1100" u="none" strike="noStrike" dirty="0" smtClean="0">
                          <a:latin typeface="+mn-lt"/>
                        </a:rPr>
                        <a:t>45,00</a:t>
                      </a:r>
                      <a:endParaRPr lang="es-ES" sz="1100" b="0" i="0" u="none" strike="noStrike" dirty="0">
                        <a:solidFill>
                          <a:srgbClr val="000000"/>
                        </a:solidFill>
                        <a:latin typeface="+mn-lt"/>
                      </a:endParaRPr>
                    </a:p>
                  </a:txBody>
                  <a:tcPr marL="9525" marR="9525" marT="9525" marB="0" anchor="ctr"/>
                </a:tc>
              </a:tr>
              <a:tr h="288000">
                <a:tc>
                  <a:txBody>
                    <a:bodyPr/>
                    <a:lstStyle/>
                    <a:p>
                      <a:pPr algn="l" fontAlgn="b"/>
                      <a:r>
                        <a:rPr lang="es-ES" sz="1100" u="none" strike="noStrike" dirty="0">
                          <a:latin typeface="+mn-lt"/>
                        </a:rPr>
                        <a:t>San Francisco - Calle 6000 Bertoni</a:t>
                      </a:r>
                      <a:endParaRPr lang="es-ES" sz="1100" b="0" i="0" u="none" strike="noStrike" dirty="0">
                        <a:solidFill>
                          <a:srgbClr val="000000"/>
                        </a:solidFill>
                        <a:latin typeface="+mn-lt"/>
                      </a:endParaRPr>
                    </a:p>
                  </a:txBody>
                  <a:tcPr marL="171450" marR="9525" marT="9525" marB="0" anchor="ctr"/>
                </a:tc>
                <a:tc>
                  <a:txBody>
                    <a:bodyPr/>
                    <a:lstStyle/>
                    <a:p>
                      <a:pPr algn="ctr" fontAlgn="b"/>
                      <a:r>
                        <a:rPr lang="es-ES" sz="1100" u="none" strike="noStrike" dirty="0" smtClean="0">
                          <a:latin typeface="+mn-lt"/>
                        </a:rPr>
                        <a:t>14,00</a:t>
                      </a:r>
                      <a:endParaRPr lang="es-ES" sz="1100" b="0" i="0" u="none" strike="noStrike" dirty="0">
                        <a:solidFill>
                          <a:srgbClr val="000000"/>
                        </a:solidFill>
                        <a:latin typeface="+mn-lt"/>
                      </a:endParaRPr>
                    </a:p>
                  </a:txBody>
                  <a:tcPr marL="9525" marR="9525" marT="9525" marB="0" anchor="ctr"/>
                </a:tc>
              </a:tr>
              <a:tr h="288000">
                <a:tc>
                  <a:txBody>
                    <a:bodyPr/>
                    <a:lstStyle/>
                    <a:p>
                      <a:pPr algn="l" fontAlgn="b"/>
                      <a:r>
                        <a:rPr lang="es-ES" sz="1100" u="none" strike="noStrike" dirty="0">
                          <a:latin typeface="+mn-lt"/>
                        </a:rPr>
                        <a:t>San Vicente - Maracaná</a:t>
                      </a:r>
                      <a:endParaRPr lang="es-ES" sz="1100" b="0" i="0" u="none" strike="noStrike" dirty="0">
                        <a:solidFill>
                          <a:srgbClr val="000000"/>
                        </a:solidFill>
                        <a:latin typeface="+mn-lt"/>
                      </a:endParaRPr>
                    </a:p>
                  </a:txBody>
                  <a:tcPr marL="171450" marR="9525" marT="9525" marB="0" anchor="ctr"/>
                </a:tc>
                <a:tc>
                  <a:txBody>
                    <a:bodyPr/>
                    <a:lstStyle/>
                    <a:p>
                      <a:pPr algn="ctr" fontAlgn="b"/>
                      <a:r>
                        <a:rPr lang="es-ES" sz="1100" u="none" strike="noStrike" dirty="0" smtClean="0">
                          <a:latin typeface="+mn-lt"/>
                        </a:rPr>
                        <a:t>40,00</a:t>
                      </a:r>
                      <a:endParaRPr lang="es-ES" sz="1100" b="0" i="0" u="none" strike="noStrike" dirty="0">
                        <a:solidFill>
                          <a:srgbClr val="000000"/>
                        </a:solidFill>
                        <a:latin typeface="+mn-lt"/>
                      </a:endParaRPr>
                    </a:p>
                  </a:txBody>
                  <a:tcPr marL="9525" marR="9525" marT="9525" marB="0" anchor="ctr"/>
                </a:tc>
              </a:tr>
              <a:tr h="288000">
                <a:tc>
                  <a:txBody>
                    <a:bodyPr/>
                    <a:lstStyle/>
                    <a:p>
                      <a:pPr algn="l" fontAlgn="b"/>
                      <a:r>
                        <a:rPr lang="es-ES" sz="1400" b="1" u="none" strike="noStrike" dirty="0" smtClean="0">
                          <a:latin typeface="+mn-lt"/>
                        </a:rPr>
                        <a:t>03 DPTO. CORDILLERA</a:t>
                      </a:r>
                      <a:endParaRPr lang="es-ES" sz="1400" b="1" i="0" u="none" strike="noStrike" dirty="0">
                        <a:solidFill>
                          <a:srgbClr val="000000"/>
                        </a:solidFill>
                        <a:latin typeface="+mn-lt"/>
                      </a:endParaRPr>
                    </a:p>
                  </a:txBody>
                  <a:tcPr marL="85725" marR="9525" marT="9525" marB="0" anchor="ctr"/>
                </a:tc>
                <a:tc>
                  <a:txBody>
                    <a:bodyPr/>
                    <a:lstStyle/>
                    <a:p>
                      <a:pPr algn="ctr" fontAlgn="b"/>
                      <a:r>
                        <a:rPr lang="es-ES" sz="1400" b="1" u="none" strike="noStrike" dirty="0" smtClean="0">
                          <a:latin typeface="+mn-lt"/>
                        </a:rPr>
                        <a:t>37,00</a:t>
                      </a:r>
                      <a:endParaRPr lang="es-ES" sz="1400" b="1" i="0" u="none" strike="noStrike" dirty="0">
                        <a:solidFill>
                          <a:srgbClr val="000000"/>
                        </a:solidFill>
                        <a:latin typeface="+mn-lt"/>
                      </a:endParaRPr>
                    </a:p>
                  </a:txBody>
                  <a:tcPr marL="9525" marR="9525" marT="9525" marB="0" anchor="ctr"/>
                </a:tc>
              </a:tr>
              <a:tr h="288000">
                <a:tc>
                  <a:txBody>
                    <a:bodyPr/>
                    <a:lstStyle/>
                    <a:p>
                      <a:pPr algn="l" fontAlgn="b"/>
                      <a:r>
                        <a:rPr lang="es-ES" sz="1100" u="none" strike="noStrike" dirty="0">
                          <a:latin typeface="+mn-lt"/>
                        </a:rPr>
                        <a:t>Altos - Compañía Itagaza</a:t>
                      </a:r>
                      <a:endParaRPr lang="es-ES" sz="1100" b="0" i="0" u="none" strike="noStrike" dirty="0">
                        <a:solidFill>
                          <a:srgbClr val="000000"/>
                        </a:solidFill>
                        <a:latin typeface="+mn-lt"/>
                      </a:endParaRPr>
                    </a:p>
                  </a:txBody>
                  <a:tcPr marL="171450" marR="9525" marT="9525" marB="0" anchor="ctr"/>
                </a:tc>
                <a:tc>
                  <a:txBody>
                    <a:bodyPr/>
                    <a:lstStyle/>
                    <a:p>
                      <a:pPr algn="ctr" fontAlgn="b"/>
                      <a:r>
                        <a:rPr lang="es-ES" sz="1100" u="none" strike="noStrike" dirty="0" smtClean="0">
                          <a:latin typeface="+mn-lt"/>
                        </a:rPr>
                        <a:t>15,00</a:t>
                      </a:r>
                      <a:endParaRPr lang="es-ES" sz="1100" b="0" i="0" u="none" strike="noStrike" dirty="0">
                        <a:solidFill>
                          <a:srgbClr val="000000"/>
                        </a:solidFill>
                        <a:latin typeface="+mn-lt"/>
                      </a:endParaRPr>
                    </a:p>
                  </a:txBody>
                  <a:tcPr marL="9525" marR="9525" marT="9525" marB="0" anchor="ctr"/>
                </a:tc>
              </a:tr>
              <a:tr h="288000">
                <a:tc>
                  <a:txBody>
                    <a:bodyPr/>
                    <a:lstStyle/>
                    <a:p>
                      <a:pPr algn="l" fontAlgn="b"/>
                      <a:r>
                        <a:rPr lang="es-ES" sz="1100" u="none" strike="noStrike" dirty="0">
                          <a:latin typeface="+mn-lt"/>
                        </a:rPr>
                        <a:t>Avda. Isla Alta</a:t>
                      </a:r>
                      <a:endParaRPr lang="es-ES" sz="1100" b="0" i="0" u="none" strike="noStrike" dirty="0">
                        <a:solidFill>
                          <a:srgbClr val="000000"/>
                        </a:solidFill>
                        <a:latin typeface="+mn-lt"/>
                      </a:endParaRPr>
                    </a:p>
                  </a:txBody>
                  <a:tcPr marL="171450" marR="9525" marT="9525" marB="0" anchor="ctr"/>
                </a:tc>
                <a:tc>
                  <a:txBody>
                    <a:bodyPr/>
                    <a:lstStyle/>
                    <a:p>
                      <a:pPr algn="ctr" fontAlgn="b"/>
                      <a:r>
                        <a:rPr lang="es-ES" sz="1100" u="none" strike="noStrike" dirty="0" smtClean="0">
                          <a:latin typeface="+mn-lt"/>
                        </a:rPr>
                        <a:t>8,00</a:t>
                      </a:r>
                      <a:endParaRPr lang="es-ES" sz="1100" b="0" i="0" u="none" strike="noStrike" dirty="0">
                        <a:solidFill>
                          <a:srgbClr val="000000"/>
                        </a:solidFill>
                        <a:latin typeface="+mn-lt"/>
                      </a:endParaRPr>
                    </a:p>
                  </a:txBody>
                  <a:tcPr marL="9525" marR="9525" marT="9525" marB="0" anchor="ctr"/>
                </a:tc>
              </a:tr>
              <a:tr h="288000">
                <a:tc>
                  <a:txBody>
                    <a:bodyPr/>
                    <a:lstStyle/>
                    <a:p>
                      <a:pPr algn="l" fontAlgn="b"/>
                      <a:r>
                        <a:rPr lang="es-ES" sz="1100" u="none" strike="noStrike" dirty="0">
                          <a:latin typeface="+mn-lt"/>
                        </a:rPr>
                        <a:t>Ruta asfaltada de Tobati - Oratorio 3 Reyes - Colonia 21 de julio</a:t>
                      </a:r>
                      <a:endParaRPr lang="es-ES" sz="1100" b="0" i="0" u="none" strike="noStrike" dirty="0">
                        <a:solidFill>
                          <a:srgbClr val="000000"/>
                        </a:solidFill>
                        <a:latin typeface="+mn-lt"/>
                      </a:endParaRPr>
                    </a:p>
                  </a:txBody>
                  <a:tcPr marL="171450" marR="9525" marT="9525" marB="0" anchor="ctr"/>
                </a:tc>
                <a:tc>
                  <a:txBody>
                    <a:bodyPr/>
                    <a:lstStyle/>
                    <a:p>
                      <a:pPr algn="ctr" fontAlgn="b"/>
                      <a:r>
                        <a:rPr lang="es-ES" sz="1100" u="none" strike="noStrike" dirty="0" smtClean="0">
                          <a:latin typeface="+mn-lt"/>
                        </a:rPr>
                        <a:t>4,00</a:t>
                      </a:r>
                      <a:endParaRPr lang="es-ES" sz="1100" b="0" i="0" u="none" strike="noStrike" dirty="0">
                        <a:solidFill>
                          <a:srgbClr val="000000"/>
                        </a:solidFill>
                        <a:latin typeface="+mn-lt"/>
                      </a:endParaRPr>
                    </a:p>
                  </a:txBody>
                  <a:tcPr marL="9525" marR="9525" marT="9525" marB="0" anchor="ctr"/>
                </a:tc>
              </a:tr>
              <a:tr h="288000">
                <a:tc>
                  <a:txBody>
                    <a:bodyPr/>
                    <a:lstStyle/>
                    <a:p>
                      <a:pPr algn="l" fontAlgn="b"/>
                      <a:r>
                        <a:rPr lang="pt-BR" sz="1100" u="none" strike="noStrike" dirty="0" err="1">
                          <a:latin typeface="+mn-lt"/>
                        </a:rPr>
                        <a:t>Ruta</a:t>
                      </a:r>
                      <a:r>
                        <a:rPr lang="pt-BR" sz="1100" u="none" strike="noStrike" dirty="0">
                          <a:latin typeface="+mn-lt"/>
                        </a:rPr>
                        <a:t> N° 3 - </a:t>
                      </a:r>
                      <a:r>
                        <a:rPr lang="pt-BR" sz="1100" u="none" strike="noStrike" dirty="0" err="1">
                          <a:latin typeface="+mn-lt"/>
                        </a:rPr>
                        <a:t>Cañada</a:t>
                      </a:r>
                      <a:r>
                        <a:rPr lang="pt-BR" sz="1100" u="none" strike="noStrike" dirty="0">
                          <a:latin typeface="+mn-lt"/>
                        </a:rPr>
                        <a:t> Costa Pucu - Pirapomi</a:t>
                      </a:r>
                      <a:endParaRPr lang="pt-BR" sz="1100" b="0" i="0" u="none" strike="noStrike" dirty="0">
                        <a:solidFill>
                          <a:srgbClr val="000000"/>
                        </a:solidFill>
                        <a:latin typeface="+mn-lt"/>
                      </a:endParaRPr>
                    </a:p>
                  </a:txBody>
                  <a:tcPr marL="171450" marR="9525" marT="9525" marB="0" anchor="ctr"/>
                </a:tc>
                <a:tc>
                  <a:txBody>
                    <a:bodyPr/>
                    <a:lstStyle/>
                    <a:p>
                      <a:pPr algn="ctr" fontAlgn="b"/>
                      <a:r>
                        <a:rPr lang="es-ES" sz="1100" u="none" strike="noStrike" dirty="0" smtClean="0">
                          <a:latin typeface="+mn-lt"/>
                        </a:rPr>
                        <a:t>10,00</a:t>
                      </a:r>
                      <a:endParaRPr lang="es-ES" sz="1100" b="0" i="0" u="none" strike="noStrike" dirty="0">
                        <a:solidFill>
                          <a:srgbClr val="000000"/>
                        </a:solidFill>
                        <a:latin typeface="+mn-lt"/>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0728"/>
            <a:ext cx="8229600" cy="1143000"/>
          </a:xfrm>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1.A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PROYECTO 8</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57200" y="2132857"/>
          <a:ext cx="8280000" cy="3492000"/>
        </p:xfrm>
        <a:graphic>
          <a:graphicData uri="http://schemas.openxmlformats.org/drawingml/2006/table">
            <a:tbl>
              <a:tblPr firstRow="1" bandRow="1">
                <a:tableStyleId>{85BE263C-DBD7-4A20-BB59-AAB30ACAA65A}</a:tableStyleId>
              </a:tblPr>
              <a:tblGrid>
                <a:gridCol w="6840000"/>
                <a:gridCol w="1440000"/>
              </a:tblGrid>
              <a:tr h="468000">
                <a:tc>
                  <a:txBody>
                    <a:bodyPr/>
                    <a:lstStyle/>
                    <a:p>
                      <a:pPr algn="ctr" fontAlgn="b"/>
                      <a:r>
                        <a:rPr lang="es-PY" sz="1400" u="none" strike="noStrike" dirty="0" smtClean="0"/>
                        <a:t>PROYECTO 08. TRAMOS A CONSTRUIR CON FINANCIAMIENTO DE BONOS SOBERANOS, DFI LLAMADO 154_11</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u="none" strike="noStrike" dirty="0" smtClean="0"/>
                        <a:t>LONGITUD (Km)</a:t>
                      </a:r>
                      <a:endParaRPr lang="es-ES" sz="1400" b="1" i="0" u="none" strike="noStrike" dirty="0">
                        <a:solidFill>
                          <a:srgbClr val="000000"/>
                        </a:solidFill>
                        <a:latin typeface="Arial Narrow"/>
                      </a:endParaRPr>
                    </a:p>
                  </a:txBody>
                  <a:tcPr marL="9525" marR="9525" marT="9525" marB="0" anchor="ctr"/>
                </a:tc>
              </a:tr>
              <a:tr h="396000">
                <a:tc>
                  <a:txBody>
                    <a:bodyPr/>
                    <a:lstStyle/>
                    <a:p>
                      <a:pPr algn="ctr" fontAlgn="b"/>
                      <a:r>
                        <a:rPr lang="es-PY" sz="1400" b="1" u="none" strike="noStrike" dirty="0" smtClean="0"/>
                        <a:t>TRAMOS</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b="1" u="none" strike="noStrike" dirty="0" smtClean="0"/>
                        <a:t>348,00 </a:t>
                      </a:r>
                      <a:endParaRPr lang="es-ES" sz="1400" b="1" i="0" u="none" strike="noStrike" dirty="0">
                        <a:solidFill>
                          <a:srgbClr val="000000"/>
                        </a:solidFill>
                        <a:latin typeface="Arial Narrow"/>
                      </a:endParaRPr>
                    </a:p>
                  </a:txBody>
                  <a:tcPr marL="9525" marR="9525" marT="9525" marB="0" anchor="ctr"/>
                </a:tc>
              </a:tr>
              <a:tr h="396000">
                <a:tc>
                  <a:txBody>
                    <a:bodyPr/>
                    <a:lstStyle/>
                    <a:p>
                      <a:pPr algn="l" fontAlgn="b"/>
                      <a:r>
                        <a:rPr lang="es-ES" sz="1400" b="1" u="none" strike="noStrike" dirty="0" smtClean="0"/>
                        <a:t>04 DPTO. GUAIRÁ</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28,00</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Cerro Punta - Primavera</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10,00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Colonia Independencia - Melgarejo - Cerro Kati</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18,00</a:t>
                      </a:r>
                      <a:endParaRPr lang="es-ES" sz="1100" b="0" i="0" u="none" strike="noStrike" dirty="0">
                        <a:solidFill>
                          <a:srgbClr val="000000"/>
                        </a:solidFill>
                        <a:latin typeface="Arial Narrow"/>
                      </a:endParaRPr>
                    </a:p>
                  </a:txBody>
                  <a:tcPr marL="9525" marR="9525" marT="9525" marB="0" anchor="ctr"/>
                </a:tc>
              </a:tr>
              <a:tr h="396000">
                <a:tc>
                  <a:txBody>
                    <a:bodyPr/>
                    <a:lstStyle/>
                    <a:p>
                      <a:pPr algn="l" fontAlgn="b"/>
                      <a:r>
                        <a:rPr lang="es-ES" sz="1400" b="1" u="none" strike="noStrike" dirty="0" smtClean="0"/>
                        <a:t>05 DPTO. CAAGUAZÚ</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25,00</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Cora </a:t>
                      </a:r>
                      <a:r>
                        <a:rPr lang="es-ES" sz="1100" u="none" strike="noStrike" dirty="0" err="1"/>
                        <a:t>Guazu</a:t>
                      </a:r>
                      <a:r>
                        <a:rPr lang="es-ES" sz="1100" u="none" strike="noStrike" dirty="0"/>
                        <a:t> - Tebicuary mi - W. Insfrán</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25,00</a:t>
                      </a:r>
                      <a:endParaRPr lang="es-ES" sz="1100" b="0" i="0" u="none" strike="noStrike" dirty="0">
                        <a:solidFill>
                          <a:srgbClr val="000000"/>
                        </a:solidFill>
                        <a:latin typeface="Arial Narrow"/>
                      </a:endParaRPr>
                    </a:p>
                  </a:txBody>
                  <a:tcPr marL="9525" marR="9525" marT="9525" marB="0" anchor="ctr"/>
                </a:tc>
              </a:tr>
              <a:tr h="396000">
                <a:tc>
                  <a:txBody>
                    <a:bodyPr/>
                    <a:lstStyle/>
                    <a:p>
                      <a:pPr algn="l" fontAlgn="b"/>
                      <a:r>
                        <a:rPr lang="es-ES" sz="1400" b="1" u="none" strike="noStrike" dirty="0" smtClean="0"/>
                        <a:t>10 DPTO. ALTO PARANÁ</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39,00</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Itakyry - Colonia </a:t>
                      </a:r>
                      <a:r>
                        <a:rPr lang="es-ES" sz="1100" u="none" strike="noStrike" dirty="0" err="1"/>
                        <a:t>Ykua</a:t>
                      </a:r>
                      <a:r>
                        <a:rPr lang="es-ES" sz="1100" u="none" strike="noStrike" dirty="0"/>
                        <a:t> Pora - Rancho Alegre - Nueva Conquista - Ruta Nº 10</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30,00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pt-BR" sz="1100" u="none" strike="noStrike" dirty="0" err="1"/>
                        <a:t>Ruta</a:t>
                      </a:r>
                      <a:r>
                        <a:rPr lang="pt-BR" sz="1100" u="none" strike="noStrike" dirty="0"/>
                        <a:t> N° 7 - Km 16 - </a:t>
                      </a:r>
                      <a:r>
                        <a:rPr lang="pt-BR" sz="1100" u="none" strike="noStrike" dirty="0" err="1"/>
                        <a:t>Río</a:t>
                      </a:r>
                      <a:r>
                        <a:rPr lang="pt-BR" sz="1100" u="none" strike="noStrike" dirty="0"/>
                        <a:t> Monday</a:t>
                      </a:r>
                      <a:endParaRPr lang="pt-BR"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9,00</a:t>
                      </a:r>
                      <a:endParaRPr lang="es-ES" sz="1100" b="0" i="0" u="none" strike="noStrike" dirty="0">
                        <a:solidFill>
                          <a:srgbClr val="000000"/>
                        </a:solidFill>
                        <a:latin typeface="Arial Narrow"/>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0728"/>
            <a:ext cx="8229600" cy="1143000"/>
          </a:xfrm>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1.A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PROYECTO 9</a:t>
            </a:r>
            <a:endParaRPr lang="es-ES" sz="3200" dirty="0">
              <a:solidFill>
                <a:srgbClr val="FF0000"/>
              </a:solidFill>
              <a:effectLst>
                <a:outerShdw blurRad="38100" dist="38100" dir="2700000" algn="tl">
                  <a:srgbClr val="000000">
                    <a:alpha val="43137"/>
                  </a:srgbClr>
                </a:outerShdw>
              </a:effectLst>
            </a:endParaRPr>
          </a:p>
        </p:txBody>
      </p:sp>
      <p:graphicFrame>
        <p:nvGraphicFramePr>
          <p:cNvPr id="6" name="5 Marcador de contenido"/>
          <p:cNvGraphicFramePr>
            <a:graphicFrameLocks noGrp="1"/>
          </p:cNvGraphicFramePr>
          <p:nvPr>
            <p:ph idx="1"/>
          </p:nvPr>
        </p:nvGraphicFramePr>
        <p:xfrm>
          <a:off x="457200" y="2132856"/>
          <a:ext cx="8280000" cy="2916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PY" sz="1400" b="1" u="none" strike="noStrike" dirty="0" smtClean="0"/>
                        <a:t>PROYECTO 09. TRAMOS CRÍTICOS A DISEÑAR ROR</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b="1" u="none" strike="noStrike" dirty="0" smtClean="0"/>
                        <a:t>LONGITUD (Km)</a:t>
                      </a:r>
                      <a:endParaRPr lang="es-ES" sz="1400" b="1" i="0" u="none" strike="noStrike" dirty="0">
                        <a:solidFill>
                          <a:srgbClr val="000000"/>
                        </a:solidFill>
                        <a:latin typeface="Arial Narrow"/>
                      </a:endParaRPr>
                    </a:p>
                  </a:txBody>
                  <a:tcPr marL="9525" marR="9525" marT="9525" marB="0" anchor="ctr"/>
                </a:tc>
              </a:tr>
              <a:tr h="396000">
                <a:tc>
                  <a:txBody>
                    <a:bodyPr/>
                    <a:lstStyle/>
                    <a:p>
                      <a:pPr algn="ctr" fontAlgn="b"/>
                      <a:r>
                        <a:rPr lang="es-PY" sz="1400" b="1" u="none" strike="noStrike" dirty="0" smtClean="0"/>
                        <a:t>TRAMOS</a:t>
                      </a:r>
                      <a:endParaRPr lang="es-PY" sz="1400" b="1" i="0" u="none" strike="noStrike" dirty="0">
                        <a:solidFill>
                          <a:srgbClr val="000000"/>
                        </a:solidFill>
                        <a:latin typeface="Arial Narrow"/>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400" b="1" u="none" strike="noStrike" dirty="0" smtClean="0"/>
                        <a:t>1.837,91</a:t>
                      </a:r>
                      <a:endParaRPr lang="es-ES" sz="1400" b="1" i="0" u="none" strike="noStrike" dirty="0" smtClean="0">
                        <a:solidFill>
                          <a:srgbClr val="000000"/>
                        </a:solidFill>
                        <a:latin typeface="Arial Narrow"/>
                      </a:endParaRPr>
                    </a:p>
                  </a:txBody>
                  <a:tcPr marL="9525" marR="9525" marT="9525" marB="0" anchor="ctr"/>
                </a:tc>
              </a:tr>
              <a:tr h="396000">
                <a:tc>
                  <a:txBody>
                    <a:bodyPr/>
                    <a:lstStyle/>
                    <a:p>
                      <a:pPr algn="l" fontAlgn="b"/>
                      <a:r>
                        <a:rPr lang="es-ES" sz="1400" b="1" u="none" strike="noStrike" dirty="0" smtClean="0"/>
                        <a:t>01 DPTO. CONCEPCIÓN</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131,57</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Jhuguá </a:t>
                      </a:r>
                      <a:r>
                        <a:rPr lang="es-ES" sz="1100" u="none" strike="noStrike" dirty="0" err="1"/>
                        <a:t>Poí</a:t>
                      </a:r>
                      <a:r>
                        <a:rPr lang="es-ES" sz="1100" u="none" strike="noStrike" dirty="0"/>
                        <a:t> - Naranjaty</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a:t>14,62</a:t>
                      </a:r>
                      <a:endParaRPr lang="es-ES" sz="1100" b="0" i="0" u="none" strike="noStrike">
                        <a:solidFill>
                          <a:srgbClr val="000000"/>
                        </a:solidFill>
                        <a:latin typeface="Arial Narrow"/>
                      </a:endParaRPr>
                    </a:p>
                  </a:txBody>
                  <a:tcPr marL="9525" marR="9525" marT="9525" marB="0" anchor="ctr"/>
                </a:tc>
              </a:tr>
              <a:tr h="288000">
                <a:tc>
                  <a:txBody>
                    <a:bodyPr/>
                    <a:lstStyle/>
                    <a:p>
                      <a:pPr algn="l" fontAlgn="b"/>
                      <a:r>
                        <a:rPr lang="es-ES" sz="1100" u="none" strike="noStrike" dirty="0"/>
                        <a:t>Naranjaty - Barrio </a:t>
                      </a:r>
                      <a:r>
                        <a:rPr lang="es-ES" sz="1100" u="none" strike="noStrike" dirty="0" err="1"/>
                        <a:t>Fatima</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a:t>13,36</a:t>
                      </a:r>
                      <a:endParaRPr lang="es-ES" sz="1100" b="0" i="0" u="none" strike="noStrike">
                        <a:solidFill>
                          <a:srgbClr val="000000"/>
                        </a:solidFill>
                        <a:latin typeface="Arial Narrow"/>
                      </a:endParaRPr>
                    </a:p>
                  </a:txBody>
                  <a:tcPr marL="9525" marR="9525" marT="9525" marB="0" anchor="ctr"/>
                </a:tc>
              </a:tr>
              <a:tr h="288000">
                <a:tc>
                  <a:txBody>
                    <a:bodyPr/>
                    <a:lstStyle/>
                    <a:p>
                      <a:pPr algn="l" fontAlgn="b"/>
                      <a:r>
                        <a:rPr lang="it-IT" sz="1100" u="none" strike="noStrike" dirty="0"/>
                        <a:t>Paso Barreto - Col. San Alfredo</a:t>
                      </a:r>
                      <a:endParaRPr lang="it-IT"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a:t>30,42</a:t>
                      </a:r>
                      <a:endParaRPr lang="es-ES" sz="1100" b="0" i="0" u="none" strike="noStrike">
                        <a:solidFill>
                          <a:srgbClr val="000000"/>
                        </a:solidFill>
                        <a:latin typeface="Arial Narrow"/>
                      </a:endParaRPr>
                    </a:p>
                  </a:txBody>
                  <a:tcPr marL="9525" marR="9525" marT="9525" marB="0" anchor="ctr"/>
                </a:tc>
              </a:tr>
              <a:tr h="288000">
                <a:tc>
                  <a:txBody>
                    <a:bodyPr/>
                    <a:lstStyle/>
                    <a:p>
                      <a:pPr algn="l" fontAlgn="b"/>
                      <a:r>
                        <a:rPr lang="es-ES" sz="1100" u="none" strike="noStrike" dirty="0" err="1"/>
                        <a:t>Puenteziño</a:t>
                      </a:r>
                      <a:r>
                        <a:rPr lang="es-ES" sz="1100" u="none" strike="noStrike" dirty="0"/>
                        <a:t> - Limite Dpto. Amambay</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27,70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San Carlos - </a:t>
                      </a:r>
                      <a:r>
                        <a:rPr lang="es-ES" sz="1100" u="none" strike="noStrike" dirty="0" err="1"/>
                        <a:t>Puenteziño</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41,11</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San Juan </a:t>
                      </a:r>
                      <a:r>
                        <a:rPr lang="es-PY" sz="1100" u="none" strike="noStrike" dirty="0" err="1"/>
                        <a:t>Yui</a:t>
                      </a:r>
                      <a:r>
                        <a:rPr lang="es-PY" sz="1100" u="none" strike="noStrike" dirty="0"/>
                        <a:t> Y - Coé </a:t>
                      </a:r>
                      <a:r>
                        <a:rPr lang="es-PY" sz="1100" u="none" strike="noStrike" dirty="0" err="1"/>
                        <a:t>Porá</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4,36</a:t>
                      </a:r>
                      <a:endParaRPr lang="es-ES" sz="1100" b="0" i="0" u="none" strike="noStrike" dirty="0">
                        <a:solidFill>
                          <a:srgbClr val="000000"/>
                        </a:solidFill>
                        <a:latin typeface="Arial Narrow"/>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0728"/>
            <a:ext cx="8229600" cy="1143000"/>
          </a:xfrm>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1.A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PROYECTO 9</a:t>
            </a:r>
            <a:endParaRPr lang="es-ES" sz="3200" dirty="0">
              <a:solidFill>
                <a:srgbClr val="FF0000"/>
              </a:solidFill>
              <a:effectLst>
                <a:outerShdw blurRad="38100" dist="38100" dir="2700000" algn="tl">
                  <a:srgbClr val="000000">
                    <a:alpha val="43137"/>
                  </a:srgbClr>
                </a:outerShdw>
              </a:effectLst>
            </a:endParaRPr>
          </a:p>
        </p:txBody>
      </p:sp>
      <p:graphicFrame>
        <p:nvGraphicFramePr>
          <p:cNvPr id="6" name="5 Marcador de contenido"/>
          <p:cNvGraphicFramePr>
            <a:graphicFrameLocks noGrp="1"/>
          </p:cNvGraphicFramePr>
          <p:nvPr>
            <p:ph idx="1"/>
          </p:nvPr>
        </p:nvGraphicFramePr>
        <p:xfrm>
          <a:off x="457200" y="2132856"/>
          <a:ext cx="8280000" cy="2628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PY" sz="1400" b="1" u="none" strike="noStrike" dirty="0" smtClean="0">
                          <a:latin typeface="+mn-lt"/>
                        </a:rPr>
                        <a:t>PROYECTO 09. TRAMOS CRÍTICOS A DISEÑAR ROR</a:t>
                      </a:r>
                      <a:endParaRPr lang="es-PY" sz="1400" b="1" i="0" u="none" strike="noStrike" dirty="0">
                        <a:solidFill>
                          <a:srgbClr val="000000"/>
                        </a:solidFill>
                        <a:latin typeface="+mn-lt"/>
                      </a:endParaRPr>
                    </a:p>
                  </a:txBody>
                  <a:tcPr marL="9525" marR="9525" marT="9525" marB="0" anchor="ctr"/>
                </a:tc>
                <a:tc>
                  <a:txBody>
                    <a:bodyPr/>
                    <a:lstStyle/>
                    <a:p>
                      <a:pPr algn="ctr" fontAlgn="b"/>
                      <a:r>
                        <a:rPr lang="es-ES" sz="1400" b="1" u="none" strike="noStrike" dirty="0" smtClean="0">
                          <a:latin typeface="+mn-lt"/>
                        </a:rPr>
                        <a:t>LONGITUD (Km)</a:t>
                      </a:r>
                      <a:endParaRPr lang="es-ES" sz="1400" b="1" i="0" u="none" strike="noStrike" dirty="0">
                        <a:solidFill>
                          <a:srgbClr val="000000"/>
                        </a:solidFill>
                        <a:latin typeface="+mn-lt"/>
                      </a:endParaRPr>
                    </a:p>
                  </a:txBody>
                  <a:tcPr marL="9525" marR="9525" marT="9525" marB="0" anchor="ctr"/>
                </a:tc>
              </a:tr>
              <a:tr h="396000">
                <a:tc>
                  <a:txBody>
                    <a:bodyPr/>
                    <a:lstStyle/>
                    <a:p>
                      <a:pPr algn="ctr" fontAlgn="b"/>
                      <a:r>
                        <a:rPr lang="es-PY" sz="1400" b="1" u="none" strike="noStrike" dirty="0" smtClean="0">
                          <a:latin typeface="+mn-lt"/>
                        </a:rPr>
                        <a:t>TRAMOS</a:t>
                      </a:r>
                      <a:endParaRPr lang="es-PY" sz="1400" b="1" i="0" u="none" strike="noStrike" dirty="0">
                        <a:solidFill>
                          <a:srgbClr val="000000"/>
                        </a:solidFill>
                        <a:latin typeface="+mn-lt"/>
                      </a:endParaRPr>
                    </a:p>
                  </a:txBody>
                  <a:tcPr marL="9525" marR="9525" marT="9525" marB="0" anchor="ctr"/>
                </a:tc>
                <a:tc>
                  <a:txBody>
                    <a:bodyPr/>
                    <a:lstStyle/>
                    <a:p>
                      <a:pPr algn="ctr" fontAlgn="b"/>
                      <a:r>
                        <a:rPr lang="es-ES" sz="1400" b="1" u="none" strike="noStrike" dirty="0" smtClean="0">
                          <a:latin typeface="+mn-lt"/>
                        </a:rPr>
                        <a:t>1.837,91</a:t>
                      </a:r>
                      <a:endParaRPr lang="es-ES" sz="1400" b="1" i="0" u="none" strike="noStrike" dirty="0">
                        <a:solidFill>
                          <a:srgbClr val="000000"/>
                        </a:solidFill>
                        <a:latin typeface="+mn-lt"/>
                      </a:endParaRPr>
                    </a:p>
                  </a:txBody>
                  <a:tcPr marL="9525" marR="9525" marT="9525" marB="0" anchor="ctr"/>
                </a:tc>
              </a:tr>
              <a:tr h="396000">
                <a:tc>
                  <a:txBody>
                    <a:bodyPr/>
                    <a:lstStyle/>
                    <a:p>
                      <a:pPr algn="l" fontAlgn="b"/>
                      <a:r>
                        <a:rPr lang="es-ES" sz="1400" b="1" u="none" strike="noStrike" dirty="0" smtClean="0">
                          <a:latin typeface="+mn-lt"/>
                        </a:rPr>
                        <a:t>02 DPTO. SAN PEDRO</a:t>
                      </a:r>
                      <a:endParaRPr lang="es-ES" sz="1400" b="1" i="0" u="none" strike="noStrike" dirty="0">
                        <a:solidFill>
                          <a:srgbClr val="000000"/>
                        </a:solidFill>
                        <a:latin typeface="+mn-lt"/>
                      </a:endParaRPr>
                    </a:p>
                  </a:txBody>
                  <a:tcPr marL="85725" marR="9525" marT="9525" marB="0" anchor="ctr"/>
                </a:tc>
                <a:tc>
                  <a:txBody>
                    <a:bodyPr/>
                    <a:lstStyle/>
                    <a:p>
                      <a:pPr algn="ctr" fontAlgn="b"/>
                      <a:r>
                        <a:rPr lang="es-ES" sz="1400" b="1" u="none" strike="noStrike" dirty="0" smtClean="0">
                          <a:latin typeface="+mn-lt"/>
                        </a:rPr>
                        <a:t>157,00</a:t>
                      </a:r>
                      <a:endParaRPr lang="es-ES" sz="1400" b="1" i="0" u="none" strike="noStrike" dirty="0">
                        <a:solidFill>
                          <a:srgbClr val="000000"/>
                        </a:solidFill>
                        <a:latin typeface="+mn-lt"/>
                      </a:endParaRPr>
                    </a:p>
                  </a:txBody>
                  <a:tcPr marL="9525" marR="9525" marT="9525" marB="0" anchor="ctr"/>
                </a:tc>
              </a:tr>
              <a:tr h="288000">
                <a:tc>
                  <a:txBody>
                    <a:bodyPr/>
                    <a:lstStyle/>
                    <a:p>
                      <a:pPr algn="l" fontAlgn="b"/>
                      <a:r>
                        <a:rPr lang="es-PY" sz="1100" u="none" strike="noStrike" dirty="0">
                          <a:solidFill>
                            <a:schemeClr val="tx1"/>
                          </a:solidFill>
                          <a:latin typeface="+mn-lt"/>
                        </a:rPr>
                        <a:t>San Pedro - Tape </a:t>
                      </a:r>
                      <a:r>
                        <a:rPr lang="es-PY" sz="1100" u="none" strike="noStrike" dirty="0" err="1">
                          <a:solidFill>
                            <a:schemeClr val="tx1"/>
                          </a:solidFill>
                          <a:latin typeface="+mn-lt"/>
                        </a:rPr>
                        <a:t>Caaguy</a:t>
                      </a:r>
                      <a:r>
                        <a:rPr lang="es-PY" sz="1100" u="none" strike="noStrike" dirty="0">
                          <a:solidFill>
                            <a:schemeClr val="tx1"/>
                          </a:solidFill>
                          <a:latin typeface="+mn-lt"/>
                        </a:rPr>
                        <a:t> - </a:t>
                      </a:r>
                      <a:r>
                        <a:rPr lang="es-PY" sz="1100" u="none" strike="noStrike" dirty="0" err="1">
                          <a:solidFill>
                            <a:schemeClr val="tx1"/>
                          </a:solidFill>
                          <a:latin typeface="+mn-lt"/>
                        </a:rPr>
                        <a:t>Zolabarrieta</a:t>
                      </a:r>
                      <a:r>
                        <a:rPr lang="es-PY" sz="1100" u="none" strike="noStrike" dirty="0">
                          <a:solidFill>
                            <a:schemeClr val="tx1"/>
                          </a:solidFill>
                          <a:latin typeface="+mn-lt"/>
                        </a:rPr>
                        <a:t> - Rosario Loma (Entrada Km 20 Y Km 22)</a:t>
                      </a:r>
                      <a:endParaRPr lang="es-PY" sz="1100" b="0" i="0" u="none" strike="noStrike" dirty="0">
                        <a:solidFill>
                          <a:schemeClr val="tx1"/>
                        </a:solidFill>
                        <a:latin typeface="+mn-lt"/>
                      </a:endParaRPr>
                    </a:p>
                  </a:txBody>
                  <a:tcPr marL="171450" marR="9525" marT="9525" marB="0" anchor="ctr"/>
                </a:tc>
                <a:tc>
                  <a:txBody>
                    <a:bodyPr/>
                    <a:lstStyle/>
                    <a:p>
                      <a:pPr algn="ctr" fontAlgn="b"/>
                      <a:r>
                        <a:rPr lang="es-ES" sz="1100" u="none" strike="noStrike" dirty="0" smtClean="0">
                          <a:solidFill>
                            <a:schemeClr val="tx1"/>
                          </a:solidFill>
                          <a:latin typeface="+mn-lt"/>
                        </a:rPr>
                        <a:t>20,00</a:t>
                      </a:r>
                      <a:endParaRPr lang="es-ES" sz="1100" b="0" i="0" u="none" strike="noStrike" dirty="0">
                        <a:solidFill>
                          <a:schemeClr val="tx1"/>
                        </a:solidFill>
                        <a:latin typeface="+mn-lt"/>
                      </a:endParaRPr>
                    </a:p>
                  </a:txBody>
                  <a:tcPr marL="9525" marR="9525" marT="9525" marB="0" anchor="ctr"/>
                </a:tc>
              </a:tr>
              <a:tr h="288000">
                <a:tc>
                  <a:txBody>
                    <a:bodyPr/>
                    <a:lstStyle/>
                    <a:p>
                      <a:pPr algn="l" fontAlgn="b"/>
                      <a:r>
                        <a:rPr lang="es-PY" sz="1100" b="0" i="0" u="none" strike="noStrike" dirty="0" smtClean="0">
                          <a:solidFill>
                            <a:schemeClr val="tx1"/>
                          </a:solidFill>
                          <a:latin typeface="+mn-lt"/>
                        </a:rPr>
                        <a:t>Ruta (Mbutuy</a:t>
                      </a:r>
                      <a:r>
                        <a:rPr lang="es-PY" sz="1100" b="0" i="0" u="none" strike="noStrike" baseline="0" dirty="0" smtClean="0">
                          <a:solidFill>
                            <a:schemeClr val="tx1"/>
                          </a:solidFill>
                          <a:latin typeface="+mn-lt"/>
                        </a:rPr>
                        <a:t> – Capiibary) – Calle 26 de febrero (Este y Oeste)</a:t>
                      </a:r>
                      <a:endParaRPr lang="es-PY" sz="1100" b="0" i="0" u="none" strike="noStrike" dirty="0">
                        <a:solidFill>
                          <a:schemeClr val="tx1"/>
                        </a:solidFill>
                        <a:latin typeface="+mn-lt"/>
                      </a:endParaRPr>
                    </a:p>
                  </a:txBody>
                  <a:tcPr marL="171450" marR="9525" marT="9525" marB="0" anchor="ctr"/>
                </a:tc>
                <a:tc>
                  <a:txBody>
                    <a:bodyPr/>
                    <a:lstStyle/>
                    <a:p>
                      <a:pPr algn="ctr" fontAlgn="b"/>
                      <a:r>
                        <a:rPr lang="es-ES" sz="1100" b="0" i="0" u="none" strike="noStrike" dirty="0" smtClean="0">
                          <a:solidFill>
                            <a:schemeClr val="tx1"/>
                          </a:solidFill>
                          <a:latin typeface="+mn-lt"/>
                        </a:rPr>
                        <a:t>25,00</a:t>
                      </a:r>
                      <a:endParaRPr lang="es-ES" sz="1100" b="0" i="0" u="none" strike="noStrike" dirty="0">
                        <a:solidFill>
                          <a:schemeClr val="tx1"/>
                        </a:solidFill>
                        <a:latin typeface="+mn-lt"/>
                      </a:endParaRPr>
                    </a:p>
                  </a:txBody>
                  <a:tcPr marL="9525" marR="9525" marT="9525" marB="0" anchor="ctr"/>
                </a:tc>
              </a:tr>
              <a:tr h="288000">
                <a:tc>
                  <a:txBody>
                    <a:bodyPr/>
                    <a:lstStyle/>
                    <a:p>
                      <a:pPr algn="l" fontAlgn="b"/>
                      <a:r>
                        <a:rPr lang="es-PY" sz="1100" b="0" i="0" u="none" strike="noStrike" dirty="0" smtClean="0">
                          <a:solidFill>
                            <a:schemeClr val="tx1"/>
                          </a:solidFill>
                          <a:latin typeface="+mn-lt"/>
                        </a:rPr>
                        <a:t>Luz Bella – </a:t>
                      </a:r>
                      <a:r>
                        <a:rPr lang="es-PY" sz="1100" b="0" i="0" u="none" strike="noStrike" dirty="0" err="1" smtClean="0">
                          <a:solidFill>
                            <a:schemeClr val="tx1"/>
                          </a:solidFill>
                          <a:latin typeface="+mn-lt"/>
                        </a:rPr>
                        <a:t>Asent</a:t>
                      </a:r>
                      <a:r>
                        <a:rPr lang="es-PY" sz="1100" b="0" i="0" u="none" strike="noStrike" dirty="0" smtClean="0">
                          <a:solidFill>
                            <a:schemeClr val="tx1"/>
                          </a:solidFill>
                          <a:latin typeface="+mn-lt"/>
                        </a:rPr>
                        <a:t>. Nueva Asunción – </a:t>
                      </a:r>
                      <a:r>
                        <a:rPr lang="es-PY" sz="1100" b="0" i="0" u="none" strike="noStrike" dirty="0" err="1" smtClean="0">
                          <a:solidFill>
                            <a:schemeClr val="tx1"/>
                          </a:solidFill>
                          <a:latin typeface="+mn-lt"/>
                        </a:rPr>
                        <a:t>Asent</a:t>
                      </a:r>
                      <a:r>
                        <a:rPr lang="es-PY" sz="1100" b="0" i="0" u="none" strike="noStrike" dirty="0" smtClean="0">
                          <a:solidFill>
                            <a:schemeClr val="tx1"/>
                          </a:solidFill>
                          <a:latin typeface="+mn-lt"/>
                        </a:rPr>
                        <a:t>. </a:t>
                      </a:r>
                      <a:r>
                        <a:rPr lang="es-PY" sz="1100" b="0" i="0" u="none" strike="noStrike" dirty="0" err="1" smtClean="0">
                          <a:solidFill>
                            <a:schemeClr val="tx1"/>
                          </a:solidFill>
                          <a:latin typeface="+mn-lt"/>
                        </a:rPr>
                        <a:t>Aleman</a:t>
                      </a:r>
                      <a:r>
                        <a:rPr lang="es-PY" sz="1100" b="0" i="0" u="none" strike="noStrike" dirty="0" smtClean="0">
                          <a:solidFill>
                            <a:schemeClr val="tx1"/>
                          </a:solidFill>
                          <a:latin typeface="+mn-lt"/>
                        </a:rPr>
                        <a:t> </a:t>
                      </a:r>
                      <a:r>
                        <a:rPr lang="es-PY" sz="1100" b="0" i="0" u="none" strike="noStrike" dirty="0" err="1" smtClean="0">
                          <a:solidFill>
                            <a:schemeClr val="tx1"/>
                          </a:solidFill>
                          <a:latin typeface="+mn-lt"/>
                        </a:rPr>
                        <a:t>Cue</a:t>
                      </a:r>
                      <a:r>
                        <a:rPr lang="es-PY" sz="1100" b="0" i="0" u="none" strike="noStrike" dirty="0" smtClean="0">
                          <a:solidFill>
                            <a:schemeClr val="tx1"/>
                          </a:solidFill>
                          <a:latin typeface="+mn-lt"/>
                        </a:rPr>
                        <a:t> – Ruta Nº 10 - Yrybucua</a:t>
                      </a:r>
                      <a:endParaRPr lang="es-PY" sz="1100" b="0" i="0" u="none" strike="noStrike" dirty="0">
                        <a:solidFill>
                          <a:schemeClr val="tx1"/>
                        </a:solidFill>
                        <a:latin typeface="+mn-lt"/>
                      </a:endParaRPr>
                    </a:p>
                  </a:txBody>
                  <a:tcPr marL="171450" marR="9525" marT="9525" marB="0" anchor="ctr"/>
                </a:tc>
                <a:tc>
                  <a:txBody>
                    <a:bodyPr/>
                    <a:lstStyle/>
                    <a:p>
                      <a:pPr algn="ctr" fontAlgn="b"/>
                      <a:r>
                        <a:rPr lang="es-ES" sz="1100" b="0" i="0" u="none" strike="noStrike" dirty="0" smtClean="0">
                          <a:solidFill>
                            <a:schemeClr val="tx1"/>
                          </a:solidFill>
                          <a:latin typeface="+mn-lt"/>
                        </a:rPr>
                        <a:t>42,00</a:t>
                      </a:r>
                      <a:endParaRPr lang="es-ES" sz="1100" b="0" i="0" u="none" strike="noStrike" dirty="0">
                        <a:solidFill>
                          <a:schemeClr val="tx1"/>
                        </a:solidFill>
                        <a:latin typeface="+mn-lt"/>
                      </a:endParaRPr>
                    </a:p>
                  </a:txBody>
                  <a:tcPr marL="9525" marR="9525" marT="9525" marB="0" anchor="ctr"/>
                </a:tc>
              </a:tr>
              <a:tr h="288000">
                <a:tc>
                  <a:txBody>
                    <a:bodyPr/>
                    <a:lstStyle/>
                    <a:p>
                      <a:pPr algn="l" fontAlgn="b"/>
                      <a:r>
                        <a:rPr lang="es-PY" sz="1100" u="none" strike="noStrike" dirty="0">
                          <a:solidFill>
                            <a:schemeClr val="tx1"/>
                          </a:solidFill>
                          <a:latin typeface="+mn-lt"/>
                        </a:rPr>
                        <a:t>Santa Rosa Aguaray- Arroyo </a:t>
                      </a:r>
                      <a:r>
                        <a:rPr lang="es-PY" sz="1100" u="none" strike="noStrike" dirty="0" smtClean="0">
                          <a:solidFill>
                            <a:schemeClr val="tx1"/>
                          </a:solidFill>
                          <a:latin typeface="+mn-lt"/>
                        </a:rPr>
                        <a:t>Ata</a:t>
                      </a:r>
                      <a:endParaRPr lang="es-PY" sz="1100" b="0" i="0" u="none" strike="noStrike" dirty="0">
                        <a:solidFill>
                          <a:schemeClr val="tx1"/>
                        </a:solidFill>
                        <a:latin typeface="+mn-lt"/>
                      </a:endParaRPr>
                    </a:p>
                  </a:txBody>
                  <a:tcPr marL="171450" marR="9525" marT="9525" marB="0" anchor="ctr"/>
                </a:tc>
                <a:tc>
                  <a:txBody>
                    <a:bodyPr/>
                    <a:lstStyle/>
                    <a:p>
                      <a:pPr algn="ctr" fontAlgn="b"/>
                      <a:r>
                        <a:rPr lang="es-ES" sz="1100" u="none" strike="noStrike" dirty="0" smtClean="0">
                          <a:solidFill>
                            <a:schemeClr val="tx1"/>
                          </a:solidFill>
                          <a:latin typeface="+mn-lt"/>
                        </a:rPr>
                        <a:t>20,00</a:t>
                      </a:r>
                      <a:endParaRPr lang="es-ES" sz="1100" b="0" i="0" u="none" strike="noStrike" dirty="0">
                        <a:solidFill>
                          <a:schemeClr val="tx1"/>
                        </a:solidFill>
                        <a:latin typeface="+mn-lt"/>
                      </a:endParaRPr>
                    </a:p>
                  </a:txBody>
                  <a:tcPr marL="9525" marR="9525" marT="9525" marB="0" anchor="ctr"/>
                </a:tc>
              </a:tr>
              <a:tr h="288000">
                <a:tc>
                  <a:txBody>
                    <a:bodyPr/>
                    <a:lstStyle/>
                    <a:p>
                      <a:pPr algn="l" fontAlgn="b"/>
                      <a:r>
                        <a:rPr lang="es-ES" sz="1100" u="none" strike="noStrike" dirty="0">
                          <a:solidFill>
                            <a:schemeClr val="tx1"/>
                          </a:solidFill>
                          <a:latin typeface="+mn-lt"/>
                        </a:rPr>
                        <a:t>Río Verde - </a:t>
                      </a:r>
                      <a:r>
                        <a:rPr lang="es-ES" sz="1100" u="none" strike="noStrike" dirty="0" err="1">
                          <a:solidFill>
                            <a:schemeClr val="tx1"/>
                          </a:solidFill>
                          <a:latin typeface="+mn-lt"/>
                        </a:rPr>
                        <a:t>Pacola</a:t>
                      </a:r>
                      <a:endParaRPr lang="es-ES" sz="1100" b="0" i="0" u="none" strike="noStrike" dirty="0">
                        <a:solidFill>
                          <a:schemeClr val="tx1"/>
                        </a:solidFill>
                        <a:latin typeface="+mn-lt"/>
                      </a:endParaRPr>
                    </a:p>
                  </a:txBody>
                  <a:tcPr marL="171450" marR="9525" marT="9525" marB="0" anchor="ctr"/>
                </a:tc>
                <a:tc>
                  <a:txBody>
                    <a:bodyPr/>
                    <a:lstStyle/>
                    <a:p>
                      <a:pPr algn="ctr" fontAlgn="b"/>
                      <a:r>
                        <a:rPr lang="es-ES" sz="1100" u="none" strike="noStrike" dirty="0" smtClean="0">
                          <a:solidFill>
                            <a:schemeClr val="tx1"/>
                          </a:solidFill>
                          <a:latin typeface="+mn-lt"/>
                        </a:rPr>
                        <a:t>50,00</a:t>
                      </a:r>
                      <a:endParaRPr lang="es-ES" sz="1100" b="0" i="0" u="none" strike="noStrike" dirty="0">
                        <a:solidFill>
                          <a:schemeClr val="tx1"/>
                        </a:solidFill>
                        <a:latin typeface="+mn-lt"/>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9856"/>
            <a:ext cx="8229600" cy="1143000"/>
          </a:xfrm>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1.A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PROYECTO 9</a:t>
            </a:r>
            <a:endParaRPr lang="es-ES" sz="3200" dirty="0">
              <a:solidFill>
                <a:srgbClr val="FF0000"/>
              </a:solidFill>
              <a:effectLst>
                <a:outerShdw blurRad="38100" dist="38100" dir="2700000" algn="tl">
                  <a:srgbClr val="000000">
                    <a:alpha val="43137"/>
                  </a:srgbClr>
                </a:outerShdw>
              </a:effectLst>
            </a:endParaRPr>
          </a:p>
        </p:txBody>
      </p:sp>
      <p:graphicFrame>
        <p:nvGraphicFramePr>
          <p:cNvPr id="6" name="5 Marcador de contenido"/>
          <p:cNvGraphicFramePr>
            <a:graphicFrameLocks noGrp="1"/>
          </p:cNvGraphicFramePr>
          <p:nvPr>
            <p:ph idx="1"/>
          </p:nvPr>
        </p:nvGraphicFramePr>
        <p:xfrm>
          <a:off x="457200" y="2132856"/>
          <a:ext cx="8280000" cy="4644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PY" sz="1400" b="1" u="none" strike="noStrike" dirty="0" smtClean="0">
                          <a:latin typeface="+mn-lt"/>
                        </a:rPr>
                        <a:t>PROYECTO 09. TRAMOS CRÍTICOS A DISEÑAR ROR</a:t>
                      </a:r>
                      <a:endParaRPr lang="es-PY" sz="1400" b="1" i="0" u="none" strike="noStrike" dirty="0">
                        <a:solidFill>
                          <a:srgbClr val="000000"/>
                        </a:solidFill>
                        <a:latin typeface="+mn-lt"/>
                      </a:endParaRPr>
                    </a:p>
                  </a:txBody>
                  <a:tcPr marL="9525" marR="9525" marT="9525" marB="0" anchor="ctr"/>
                </a:tc>
                <a:tc>
                  <a:txBody>
                    <a:bodyPr/>
                    <a:lstStyle/>
                    <a:p>
                      <a:pPr algn="ctr" fontAlgn="b"/>
                      <a:r>
                        <a:rPr lang="es-ES" sz="1400" b="1" u="none" strike="noStrike" dirty="0" smtClean="0">
                          <a:latin typeface="+mn-lt"/>
                        </a:rPr>
                        <a:t>LONGITUD (Km)</a:t>
                      </a:r>
                      <a:endParaRPr lang="es-ES" sz="1400" b="1" i="0" u="none" strike="noStrike" dirty="0">
                        <a:solidFill>
                          <a:srgbClr val="000000"/>
                        </a:solidFill>
                        <a:latin typeface="+mn-lt"/>
                      </a:endParaRPr>
                    </a:p>
                  </a:txBody>
                  <a:tcPr marL="9525" marR="9525" marT="9525" marB="0" anchor="ctr"/>
                </a:tc>
              </a:tr>
              <a:tr h="396000">
                <a:tc>
                  <a:txBody>
                    <a:bodyPr/>
                    <a:lstStyle/>
                    <a:p>
                      <a:pPr algn="ctr" fontAlgn="b"/>
                      <a:r>
                        <a:rPr lang="es-PY" sz="1400" b="1" u="none" strike="noStrike" dirty="0" smtClean="0">
                          <a:latin typeface="+mn-lt"/>
                        </a:rPr>
                        <a:t>TRAMOS</a:t>
                      </a:r>
                      <a:endParaRPr lang="es-PY" sz="1400" b="1" i="0" u="none" strike="noStrike" dirty="0">
                        <a:solidFill>
                          <a:srgbClr val="000000"/>
                        </a:solidFill>
                        <a:latin typeface="+mn-lt"/>
                      </a:endParaRPr>
                    </a:p>
                  </a:txBody>
                  <a:tcPr marL="9525" marR="9525" marT="9525" marB="0" anchor="ctr"/>
                </a:tc>
                <a:tc>
                  <a:txBody>
                    <a:bodyPr/>
                    <a:lstStyle/>
                    <a:p>
                      <a:pPr algn="ctr" fontAlgn="b"/>
                      <a:r>
                        <a:rPr lang="es-ES" sz="1400" b="1" u="none" strike="noStrike" dirty="0" smtClean="0">
                          <a:latin typeface="+mn-lt"/>
                        </a:rPr>
                        <a:t>1.837,91</a:t>
                      </a:r>
                      <a:endParaRPr lang="es-ES" sz="1400" b="1" i="0" u="none" strike="noStrike" dirty="0">
                        <a:solidFill>
                          <a:srgbClr val="000000"/>
                        </a:solidFill>
                        <a:latin typeface="+mn-lt"/>
                      </a:endParaRPr>
                    </a:p>
                  </a:txBody>
                  <a:tcPr marL="9525" marR="9525" marT="9525" marB="0" anchor="ctr"/>
                </a:tc>
              </a:tr>
              <a:tr h="396000">
                <a:tc>
                  <a:txBody>
                    <a:bodyPr/>
                    <a:lstStyle/>
                    <a:p>
                      <a:pPr algn="l" fontAlgn="b"/>
                      <a:r>
                        <a:rPr lang="es-ES" sz="1400" b="1" u="none" strike="noStrike" dirty="0" smtClean="0">
                          <a:latin typeface="+mn-lt"/>
                        </a:rPr>
                        <a:t>03 DPTO. CORDILLERA</a:t>
                      </a:r>
                      <a:endParaRPr lang="es-ES" sz="1400" b="1" i="0" u="none" strike="noStrike" dirty="0">
                        <a:solidFill>
                          <a:srgbClr val="000000"/>
                        </a:solidFill>
                        <a:latin typeface="+mn-lt"/>
                      </a:endParaRPr>
                    </a:p>
                  </a:txBody>
                  <a:tcPr marL="85725" marR="9525" marT="9525" marB="0" anchor="ctr"/>
                </a:tc>
                <a:tc>
                  <a:txBody>
                    <a:bodyPr/>
                    <a:lstStyle/>
                    <a:p>
                      <a:pPr algn="ctr" fontAlgn="b"/>
                      <a:r>
                        <a:rPr lang="es-ES" sz="1400" b="1" u="none" strike="noStrike" dirty="0" smtClean="0">
                          <a:latin typeface="+mn-lt"/>
                        </a:rPr>
                        <a:t>169,46</a:t>
                      </a:r>
                      <a:endParaRPr lang="es-ES" sz="1400" b="1" i="0" u="none" strike="noStrike" dirty="0">
                        <a:solidFill>
                          <a:srgbClr val="000000"/>
                        </a:solidFill>
                        <a:latin typeface="+mn-lt"/>
                      </a:endParaRPr>
                    </a:p>
                  </a:txBody>
                  <a:tcPr marL="9525" marR="9525" marT="9525" marB="0" anchor="ctr"/>
                </a:tc>
              </a:tr>
              <a:tr h="288000">
                <a:tc>
                  <a:txBody>
                    <a:bodyPr/>
                    <a:lstStyle/>
                    <a:p>
                      <a:pPr algn="l" fontAlgn="b"/>
                      <a:r>
                        <a:rPr lang="es-ES" sz="1100" b="0" i="0" u="none" strike="noStrike" dirty="0" smtClean="0">
                          <a:solidFill>
                            <a:srgbClr val="000000"/>
                          </a:solidFill>
                          <a:latin typeface="+mn-lt"/>
                        </a:rPr>
                        <a:t>Caacupé – Costa Pucu – </a:t>
                      </a:r>
                      <a:r>
                        <a:rPr lang="es-ES" sz="1100" b="0" i="0" u="none" strike="noStrike" dirty="0" err="1" smtClean="0">
                          <a:solidFill>
                            <a:srgbClr val="000000"/>
                          </a:solidFill>
                          <a:latin typeface="+mn-lt"/>
                        </a:rPr>
                        <a:t>Ypucu</a:t>
                      </a:r>
                      <a:r>
                        <a:rPr lang="es-ES" sz="1100" b="0" i="0" u="none" strike="noStrike" dirty="0" smtClean="0">
                          <a:solidFill>
                            <a:srgbClr val="000000"/>
                          </a:solidFill>
                          <a:latin typeface="+mn-lt"/>
                        </a:rPr>
                        <a:t> – </a:t>
                      </a:r>
                      <a:r>
                        <a:rPr lang="es-ES" sz="1100" b="0" i="0" u="none" strike="noStrike" dirty="0" err="1" smtClean="0">
                          <a:solidFill>
                            <a:srgbClr val="000000"/>
                          </a:solidFill>
                          <a:latin typeface="+mn-lt"/>
                        </a:rPr>
                        <a:t>Yumi</a:t>
                      </a:r>
                      <a:r>
                        <a:rPr lang="es-ES" sz="1100" b="0" i="0" u="none" strike="noStrike" dirty="0" smtClean="0">
                          <a:solidFill>
                            <a:srgbClr val="000000"/>
                          </a:solidFill>
                          <a:latin typeface="+mn-lt"/>
                        </a:rPr>
                        <a:t> (Empalme Ruta Nº 2)</a:t>
                      </a:r>
                      <a:endParaRPr lang="es-ES" sz="1100" b="0" i="0" u="none" strike="noStrike" dirty="0">
                        <a:solidFill>
                          <a:srgbClr val="000000"/>
                        </a:solidFill>
                        <a:latin typeface="+mn-lt"/>
                      </a:endParaRPr>
                    </a:p>
                  </a:txBody>
                  <a:tcPr marL="171450" marR="9525" marT="9525" marB="0" anchor="ctr"/>
                </a:tc>
                <a:tc>
                  <a:txBody>
                    <a:bodyPr/>
                    <a:lstStyle/>
                    <a:p>
                      <a:pPr algn="ctr" fontAlgn="b"/>
                      <a:r>
                        <a:rPr lang="es-ES" sz="1100" b="0" i="0" u="none" strike="noStrike" dirty="0" smtClean="0">
                          <a:solidFill>
                            <a:srgbClr val="000000"/>
                          </a:solidFill>
                          <a:latin typeface="+mn-lt"/>
                        </a:rPr>
                        <a:t>14,00</a:t>
                      </a:r>
                      <a:endParaRPr lang="es-ES" sz="1100" b="0" i="0" u="none" strike="noStrike" dirty="0">
                        <a:solidFill>
                          <a:srgbClr val="000000"/>
                        </a:solidFill>
                        <a:latin typeface="+mn-lt"/>
                      </a:endParaRPr>
                    </a:p>
                  </a:txBody>
                  <a:tcPr marL="9525" marR="9525" marT="9525" marB="0" anchor="ctr"/>
                </a:tc>
              </a:tr>
              <a:tr h="288000">
                <a:tc>
                  <a:txBody>
                    <a:bodyPr/>
                    <a:lstStyle/>
                    <a:p>
                      <a:pPr algn="l" fontAlgn="b"/>
                      <a:r>
                        <a:rPr lang="es-ES" sz="1100" b="0" i="0" u="none" strike="noStrike" dirty="0" smtClean="0">
                          <a:solidFill>
                            <a:srgbClr val="000000"/>
                          </a:solidFill>
                          <a:latin typeface="+mn-lt"/>
                        </a:rPr>
                        <a:t>Tobati – </a:t>
                      </a:r>
                      <a:r>
                        <a:rPr lang="es-ES" sz="1100" b="0" i="0" u="none" strike="noStrike" dirty="0" err="1" smtClean="0">
                          <a:solidFill>
                            <a:srgbClr val="000000"/>
                          </a:solidFill>
                          <a:latin typeface="+mn-lt"/>
                        </a:rPr>
                        <a:t>Montealto</a:t>
                      </a:r>
                      <a:r>
                        <a:rPr lang="es-ES" sz="1100" b="0" i="0" u="none" strike="noStrike" dirty="0" smtClean="0">
                          <a:solidFill>
                            <a:srgbClr val="000000"/>
                          </a:solidFill>
                          <a:latin typeface="+mn-lt"/>
                        </a:rPr>
                        <a:t> – Empalme Camino</a:t>
                      </a:r>
                      <a:endParaRPr lang="es-ES" sz="1100" b="0" i="0" u="none" strike="noStrike" dirty="0">
                        <a:solidFill>
                          <a:srgbClr val="000000"/>
                        </a:solidFill>
                        <a:latin typeface="+mn-lt"/>
                      </a:endParaRPr>
                    </a:p>
                  </a:txBody>
                  <a:tcPr marL="171450" marR="9525" marT="9525" marB="0" anchor="ctr"/>
                </a:tc>
                <a:tc>
                  <a:txBody>
                    <a:bodyPr/>
                    <a:lstStyle/>
                    <a:p>
                      <a:pPr algn="ctr" fontAlgn="b"/>
                      <a:r>
                        <a:rPr lang="es-ES" sz="1100" b="0" i="0" u="none" strike="noStrike" dirty="0" smtClean="0">
                          <a:solidFill>
                            <a:srgbClr val="000000"/>
                          </a:solidFill>
                          <a:latin typeface="+mn-lt"/>
                        </a:rPr>
                        <a:t>9,20</a:t>
                      </a:r>
                      <a:endParaRPr lang="es-ES" sz="1100" b="0" i="0" u="none" strike="noStrike" dirty="0">
                        <a:solidFill>
                          <a:srgbClr val="000000"/>
                        </a:solidFill>
                        <a:latin typeface="+mn-lt"/>
                      </a:endParaRPr>
                    </a:p>
                  </a:txBody>
                  <a:tcPr marL="9525" marR="9525" marT="9525" marB="0" anchor="ctr"/>
                </a:tc>
              </a:tr>
              <a:tr h="288000">
                <a:tc>
                  <a:txBody>
                    <a:bodyPr/>
                    <a:lstStyle/>
                    <a:p>
                      <a:pPr algn="l" fontAlgn="b"/>
                      <a:r>
                        <a:rPr lang="es-ES" sz="1100" b="0" i="0" u="none" strike="noStrike" dirty="0" smtClean="0">
                          <a:solidFill>
                            <a:srgbClr val="000000"/>
                          </a:solidFill>
                          <a:latin typeface="+mn-lt"/>
                        </a:rPr>
                        <a:t>Altos – Zanja</a:t>
                      </a:r>
                      <a:r>
                        <a:rPr lang="es-ES" sz="1100" b="0" i="0" u="none" strike="noStrike" baseline="0" dirty="0" smtClean="0">
                          <a:solidFill>
                            <a:srgbClr val="000000"/>
                          </a:solidFill>
                          <a:latin typeface="+mn-lt"/>
                        </a:rPr>
                        <a:t> Jhu (Empalme Ruta Atyra)</a:t>
                      </a:r>
                      <a:endParaRPr lang="es-ES" sz="1100" b="0" i="0" u="none" strike="noStrike" dirty="0">
                        <a:solidFill>
                          <a:srgbClr val="000000"/>
                        </a:solidFill>
                        <a:latin typeface="+mn-lt"/>
                      </a:endParaRPr>
                    </a:p>
                  </a:txBody>
                  <a:tcPr marL="171450" marR="9525" marT="9525" marB="0" anchor="ctr"/>
                </a:tc>
                <a:tc>
                  <a:txBody>
                    <a:bodyPr/>
                    <a:lstStyle/>
                    <a:p>
                      <a:pPr algn="ctr" fontAlgn="b"/>
                      <a:r>
                        <a:rPr lang="es-ES" sz="1100" b="0" i="0" u="none" strike="noStrike" dirty="0" smtClean="0">
                          <a:solidFill>
                            <a:srgbClr val="000000"/>
                          </a:solidFill>
                          <a:latin typeface="+mn-lt"/>
                        </a:rPr>
                        <a:t>11,10</a:t>
                      </a:r>
                      <a:endParaRPr lang="es-ES" sz="1100" b="0" i="0" u="none" strike="noStrike" dirty="0">
                        <a:solidFill>
                          <a:srgbClr val="000000"/>
                        </a:solidFill>
                        <a:latin typeface="+mn-lt"/>
                      </a:endParaRPr>
                    </a:p>
                  </a:txBody>
                  <a:tcPr marL="9525" marR="9525" marT="9525" marB="0" anchor="ctr"/>
                </a:tc>
              </a:tr>
              <a:tr h="288000">
                <a:tc>
                  <a:txBody>
                    <a:bodyPr/>
                    <a:lstStyle/>
                    <a:p>
                      <a:pPr algn="l" fontAlgn="b"/>
                      <a:r>
                        <a:rPr lang="es-ES" sz="1100" b="0" i="0" u="none" strike="noStrike" dirty="0" smtClean="0">
                          <a:solidFill>
                            <a:srgbClr val="000000"/>
                          </a:solidFill>
                          <a:latin typeface="+mn-lt"/>
                        </a:rPr>
                        <a:t>Ruta Nº 2 – Aquino Cañada</a:t>
                      </a:r>
                      <a:r>
                        <a:rPr lang="es-ES" sz="1100" b="0" i="0" u="none" strike="noStrike" baseline="0" dirty="0" smtClean="0">
                          <a:solidFill>
                            <a:srgbClr val="000000"/>
                          </a:solidFill>
                          <a:latin typeface="+mn-lt"/>
                        </a:rPr>
                        <a:t> – Cnel. Martínez – </a:t>
                      </a:r>
                      <a:r>
                        <a:rPr lang="es-ES" sz="1100" b="0" i="0" u="none" strike="noStrike" baseline="0" dirty="0" err="1" smtClean="0">
                          <a:solidFill>
                            <a:srgbClr val="000000"/>
                          </a:solidFill>
                          <a:latin typeface="+mn-lt"/>
                        </a:rPr>
                        <a:t>Itaybu</a:t>
                      </a:r>
                      <a:r>
                        <a:rPr lang="es-ES" sz="1100" b="0" i="0" u="none" strike="noStrike" baseline="0" dirty="0" smtClean="0">
                          <a:solidFill>
                            <a:srgbClr val="000000"/>
                          </a:solidFill>
                          <a:latin typeface="+mn-lt"/>
                        </a:rPr>
                        <a:t> mi (Empalme camino)</a:t>
                      </a:r>
                      <a:endParaRPr lang="es-ES" sz="1100" b="0" i="0" u="none" strike="noStrike" dirty="0">
                        <a:solidFill>
                          <a:srgbClr val="000000"/>
                        </a:solidFill>
                        <a:latin typeface="+mn-lt"/>
                      </a:endParaRPr>
                    </a:p>
                  </a:txBody>
                  <a:tcPr marL="171450" marR="9525" marT="9525" marB="0" anchor="ctr"/>
                </a:tc>
                <a:tc>
                  <a:txBody>
                    <a:bodyPr/>
                    <a:lstStyle/>
                    <a:p>
                      <a:pPr algn="ctr" fontAlgn="b"/>
                      <a:r>
                        <a:rPr lang="es-ES" sz="1100" b="0" i="0" u="none" strike="noStrike" dirty="0" smtClean="0">
                          <a:solidFill>
                            <a:srgbClr val="000000"/>
                          </a:solidFill>
                          <a:latin typeface="+mn-lt"/>
                        </a:rPr>
                        <a:t>8,72</a:t>
                      </a:r>
                      <a:endParaRPr lang="es-ES" sz="1100" b="0" i="0" u="none" strike="noStrike" dirty="0">
                        <a:solidFill>
                          <a:srgbClr val="000000"/>
                        </a:solidFill>
                        <a:latin typeface="+mn-lt"/>
                      </a:endParaRPr>
                    </a:p>
                  </a:txBody>
                  <a:tcPr marL="9525" marR="9525" marT="9525" marB="0" anchor="ctr"/>
                </a:tc>
              </a:tr>
              <a:tr h="288000">
                <a:tc>
                  <a:txBody>
                    <a:bodyPr/>
                    <a:lstStyle/>
                    <a:p>
                      <a:pPr algn="l" fontAlgn="b"/>
                      <a:r>
                        <a:rPr lang="es-ES" sz="1100" b="0" i="0" u="none" strike="noStrike" dirty="0" smtClean="0">
                          <a:solidFill>
                            <a:srgbClr val="000000"/>
                          </a:solidFill>
                          <a:latin typeface="+mn-lt"/>
                        </a:rPr>
                        <a:t>Loma Jhovy</a:t>
                      </a:r>
                      <a:r>
                        <a:rPr lang="es-ES" sz="1100" b="0" i="0" u="none" strike="noStrike" baseline="0" dirty="0" smtClean="0">
                          <a:solidFill>
                            <a:srgbClr val="000000"/>
                          </a:solidFill>
                          <a:latin typeface="+mn-lt"/>
                        </a:rPr>
                        <a:t> (Empalme Ruta </a:t>
                      </a:r>
                      <a:r>
                        <a:rPr lang="es-ES" sz="1100" b="0" i="0" u="none" strike="noStrike" baseline="0" dirty="0" err="1" smtClean="0">
                          <a:solidFill>
                            <a:srgbClr val="000000"/>
                          </a:solidFill>
                          <a:latin typeface="+mn-lt"/>
                        </a:rPr>
                        <a:t>Itacurubi</a:t>
                      </a:r>
                      <a:r>
                        <a:rPr lang="es-ES" sz="1100" b="0" i="0" u="none" strike="noStrike" baseline="0" dirty="0" smtClean="0">
                          <a:solidFill>
                            <a:srgbClr val="000000"/>
                          </a:solidFill>
                          <a:latin typeface="+mn-lt"/>
                        </a:rPr>
                        <a:t> – Valenzuela) – </a:t>
                      </a:r>
                      <a:r>
                        <a:rPr lang="es-ES" sz="1100" b="0" i="0" u="none" strike="noStrike" baseline="0" dirty="0" err="1" smtClean="0">
                          <a:solidFill>
                            <a:srgbClr val="000000"/>
                          </a:solidFill>
                          <a:latin typeface="+mn-lt"/>
                        </a:rPr>
                        <a:t>Caryloma</a:t>
                      </a:r>
                      <a:r>
                        <a:rPr lang="es-ES" sz="1100" b="0" i="0" u="none" strike="noStrike" baseline="0" dirty="0" smtClean="0">
                          <a:solidFill>
                            <a:srgbClr val="000000"/>
                          </a:solidFill>
                          <a:latin typeface="+mn-lt"/>
                        </a:rPr>
                        <a:t> (Empalme Ruta Nº 2)</a:t>
                      </a:r>
                      <a:endParaRPr lang="es-ES" sz="1100" b="0" i="0" u="none" strike="noStrike" dirty="0">
                        <a:solidFill>
                          <a:srgbClr val="000000"/>
                        </a:solidFill>
                        <a:latin typeface="+mn-lt"/>
                      </a:endParaRPr>
                    </a:p>
                  </a:txBody>
                  <a:tcPr marL="171450" marR="9525" marT="9525" marB="0" anchor="ctr"/>
                </a:tc>
                <a:tc>
                  <a:txBody>
                    <a:bodyPr/>
                    <a:lstStyle/>
                    <a:p>
                      <a:pPr algn="ctr" fontAlgn="b"/>
                      <a:r>
                        <a:rPr lang="es-ES" sz="1100" b="0" i="0" u="none" strike="noStrike" dirty="0" smtClean="0">
                          <a:solidFill>
                            <a:srgbClr val="000000"/>
                          </a:solidFill>
                          <a:latin typeface="+mn-lt"/>
                        </a:rPr>
                        <a:t>12,73</a:t>
                      </a:r>
                      <a:endParaRPr lang="es-ES" sz="1100" b="0" i="0" u="none" strike="noStrike" dirty="0">
                        <a:solidFill>
                          <a:srgbClr val="000000"/>
                        </a:solidFill>
                        <a:latin typeface="+mn-lt"/>
                      </a:endParaRPr>
                    </a:p>
                  </a:txBody>
                  <a:tcPr marL="9525" marR="9525" marT="9525" marB="0" anchor="ctr"/>
                </a:tc>
              </a:tr>
              <a:tr h="288000">
                <a:tc>
                  <a:txBody>
                    <a:bodyPr/>
                    <a:lstStyle/>
                    <a:p>
                      <a:pPr algn="l" fontAlgn="b"/>
                      <a:r>
                        <a:rPr lang="es-ES" sz="1100" u="none" strike="noStrike" dirty="0" err="1">
                          <a:latin typeface="+mn-lt"/>
                        </a:rPr>
                        <a:t>Ytumi</a:t>
                      </a:r>
                      <a:r>
                        <a:rPr lang="es-ES" sz="1100" u="none" strike="noStrike" dirty="0">
                          <a:latin typeface="+mn-lt"/>
                        </a:rPr>
                        <a:t> (Empalme Ruta 2) - </a:t>
                      </a:r>
                      <a:r>
                        <a:rPr lang="es-ES" sz="1100" u="none" strike="noStrike" dirty="0" err="1">
                          <a:latin typeface="+mn-lt"/>
                        </a:rPr>
                        <a:t>Itaguyra</a:t>
                      </a:r>
                      <a:r>
                        <a:rPr lang="es-ES" sz="1100" u="none" strike="noStrike" dirty="0">
                          <a:latin typeface="+mn-lt"/>
                        </a:rPr>
                        <a:t> - Empalme Ruta 2 - Piribebuy</a:t>
                      </a:r>
                      <a:endParaRPr lang="es-ES" sz="1100" b="0" i="0" u="none" strike="noStrike" dirty="0">
                        <a:solidFill>
                          <a:srgbClr val="000000"/>
                        </a:solidFill>
                        <a:latin typeface="+mn-lt"/>
                      </a:endParaRPr>
                    </a:p>
                  </a:txBody>
                  <a:tcPr marL="171450" marR="9525" marT="9525" marB="0" anchor="ctr"/>
                </a:tc>
                <a:tc>
                  <a:txBody>
                    <a:bodyPr/>
                    <a:lstStyle/>
                    <a:p>
                      <a:pPr algn="ctr" fontAlgn="b"/>
                      <a:r>
                        <a:rPr lang="es-ES" sz="1100" u="none" strike="noStrike" dirty="0">
                          <a:latin typeface="+mn-lt"/>
                        </a:rPr>
                        <a:t>8,68</a:t>
                      </a:r>
                      <a:endParaRPr lang="es-ES" sz="1100" b="0" i="0" u="none" strike="noStrike" dirty="0">
                        <a:solidFill>
                          <a:srgbClr val="000000"/>
                        </a:solidFill>
                        <a:latin typeface="+mn-lt"/>
                      </a:endParaRPr>
                    </a:p>
                  </a:txBody>
                  <a:tcPr marL="9525" marR="9525" marT="9525" marB="0" anchor="ctr"/>
                </a:tc>
              </a:tr>
              <a:tr h="288000">
                <a:tc>
                  <a:txBody>
                    <a:bodyPr/>
                    <a:lstStyle/>
                    <a:p>
                      <a:pPr algn="l" fontAlgn="b"/>
                      <a:r>
                        <a:rPr lang="es-PY" sz="1100" u="none" strike="noStrike" dirty="0">
                          <a:latin typeface="+mn-lt"/>
                        </a:rPr>
                        <a:t>Empalme Ruta Altos - Loma Grande - Empalme Ruta Tobati - Arroyos Y Esteros</a:t>
                      </a:r>
                      <a:endParaRPr lang="es-PY" sz="1100" b="0" i="0" u="none" strike="noStrike" dirty="0">
                        <a:solidFill>
                          <a:srgbClr val="000000"/>
                        </a:solidFill>
                        <a:latin typeface="+mn-lt"/>
                      </a:endParaRPr>
                    </a:p>
                  </a:txBody>
                  <a:tcPr marL="171450" marR="9525" marT="9525" marB="0" anchor="ctr"/>
                </a:tc>
                <a:tc>
                  <a:txBody>
                    <a:bodyPr/>
                    <a:lstStyle/>
                    <a:p>
                      <a:pPr algn="ctr" fontAlgn="b"/>
                      <a:r>
                        <a:rPr lang="es-ES" sz="1100" u="none" strike="noStrike" dirty="0">
                          <a:latin typeface="+mn-lt"/>
                        </a:rPr>
                        <a:t>16,76</a:t>
                      </a:r>
                      <a:endParaRPr lang="es-ES" sz="1100" b="0" i="0" u="none" strike="noStrike" dirty="0">
                        <a:solidFill>
                          <a:srgbClr val="000000"/>
                        </a:solidFill>
                        <a:latin typeface="+mn-lt"/>
                      </a:endParaRPr>
                    </a:p>
                  </a:txBody>
                  <a:tcPr marL="9525" marR="9525" marT="9525" marB="0" anchor="ctr"/>
                </a:tc>
              </a:tr>
              <a:tr h="288000">
                <a:tc>
                  <a:txBody>
                    <a:bodyPr/>
                    <a:lstStyle/>
                    <a:p>
                      <a:pPr algn="l" fontAlgn="b"/>
                      <a:r>
                        <a:rPr lang="es-ES" sz="1100" u="none" strike="noStrike" dirty="0">
                          <a:latin typeface="+mn-lt"/>
                        </a:rPr>
                        <a:t>Altos - Nueva Colombia</a:t>
                      </a:r>
                      <a:endParaRPr lang="es-ES" sz="1100" b="0" i="0" u="none" strike="noStrike" dirty="0">
                        <a:solidFill>
                          <a:srgbClr val="000000"/>
                        </a:solidFill>
                        <a:latin typeface="+mn-lt"/>
                      </a:endParaRPr>
                    </a:p>
                  </a:txBody>
                  <a:tcPr marL="171450" marR="9525" marT="9525" marB="0" anchor="ctr"/>
                </a:tc>
                <a:tc>
                  <a:txBody>
                    <a:bodyPr/>
                    <a:lstStyle/>
                    <a:p>
                      <a:pPr algn="ctr" fontAlgn="b"/>
                      <a:r>
                        <a:rPr lang="es-ES" sz="1100" u="none" strike="noStrike" dirty="0">
                          <a:latin typeface="+mn-lt"/>
                        </a:rPr>
                        <a:t>10,57</a:t>
                      </a:r>
                      <a:endParaRPr lang="es-ES" sz="1100" b="0" i="0" u="none" strike="noStrike" dirty="0">
                        <a:solidFill>
                          <a:srgbClr val="000000"/>
                        </a:solidFill>
                        <a:latin typeface="+mn-lt"/>
                      </a:endParaRPr>
                    </a:p>
                  </a:txBody>
                  <a:tcPr marL="9525" marR="9525" marT="9525" marB="0" anchor="ctr"/>
                </a:tc>
              </a:tr>
              <a:tr h="288000">
                <a:tc>
                  <a:txBody>
                    <a:bodyPr/>
                    <a:lstStyle/>
                    <a:p>
                      <a:pPr algn="l" fontAlgn="b"/>
                      <a:r>
                        <a:rPr lang="es-PY" sz="1100" u="none" strike="noStrike" dirty="0">
                          <a:latin typeface="+mn-lt"/>
                        </a:rPr>
                        <a:t>Tobati - Potrerito (Empalme Ruta Arroyos  Y Esteros - 1º De Marzo)</a:t>
                      </a:r>
                      <a:endParaRPr lang="es-PY" sz="1100" b="0" i="0" u="none" strike="noStrike" dirty="0">
                        <a:solidFill>
                          <a:srgbClr val="000000"/>
                        </a:solidFill>
                        <a:latin typeface="+mn-lt"/>
                      </a:endParaRPr>
                    </a:p>
                  </a:txBody>
                  <a:tcPr marL="171450" marR="9525" marT="9525" marB="0" anchor="ctr"/>
                </a:tc>
                <a:tc>
                  <a:txBody>
                    <a:bodyPr/>
                    <a:lstStyle/>
                    <a:p>
                      <a:pPr algn="ctr" fontAlgn="b"/>
                      <a:r>
                        <a:rPr lang="es-ES" sz="1100" u="none" strike="noStrike" dirty="0">
                          <a:latin typeface="+mn-lt"/>
                        </a:rPr>
                        <a:t>24,06</a:t>
                      </a:r>
                      <a:endParaRPr lang="es-ES" sz="1100" b="0" i="0" u="none" strike="noStrike" dirty="0">
                        <a:solidFill>
                          <a:srgbClr val="000000"/>
                        </a:solidFill>
                        <a:latin typeface="+mn-lt"/>
                      </a:endParaRPr>
                    </a:p>
                  </a:txBody>
                  <a:tcPr marL="9525" marR="9525" marT="9525" marB="0" anchor="ctr"/>
                </a:tc>
              </a:tr>
              <a:tr h="288000">
                <a:tc>
                  <a:txBody>
                    <a:bodyPr/>
                    <a:lstStyle/>
                    <a:p>
                      <a:pPr algn="l" fontAlgn="b"/>
                      <a:r>
                        <a:rPr lang="es-PY" sz="1100" u="none" strike="noStrike" dirty="0">
                          <a:latin typeface="+mn-lt"/>
                        </a:rPr>
                        <a:t>Arroyos </a:t>
                      </a:r>
                      <a:r>
                        <a:rPr lang="es-PY" sz="1100" u="none" strike="noStrike" dirty="0" smtClean="0">
                          <a:latin typeface="+mn-lt"/>
                        </a:rPr>
                        <a:t>y </a:t>
                      </a:r>
                      <a:r>
                        <a:rPr lang="es-PY" sz="1100" u="none" strike="noStrike" dirty="0">
                          <a:latin typeface="+mn-lt"/>
                        </a:rPr>
                        <a:t>Esteros - Juan De Mena</a:t>
                      </a:r>
                      <a:endParaRPr lang="es-PY" sz="1100" b="0" i="0" u="none" strike="noStrike" dirty="0">
                        <a:solidFill>
                          <a:srgbClr val="000000"/>
                        </a:solidFill>
                        <a:latin typeface="+mn-lt"/>
                      </a:endParaRPr>
                    </a:p>
                  </a:txBody>
                  <a:tcPr marL="171450" marR="9525" marT="9525" marB="0" anchor="ctr"/>
                </a:tc>
                <a:tc>
                  <a:txBody>
                    <a:bodyPr/>
                    <a:lstStyle/>
                    <a:p>
                      <a:pPr algn="ctr" fontAlgn="b"/>
                      <a:r>
                        <a:rPr lang="es-ES" sz="1100" u="none" strike="noStrike" dirty="0" smtClean="0">
                          <a:latin typeface="+mn-lt"/>
                        </a:rPr>
                        <a:t>36,60</a:t>
                      </a:r>
                      <a:endParaRPr lang="es-ES" sz="1100" b="0" i="0" u="none" strike="noStrike" dirty="0">
                        <a:solidFill>
                          <a:srgbClr val="000000"/>
                        </a:solidFill>
                        <a:latin typeface="+mn-lt"/>
                      </a:endParaRPr>
                    </a:p>
                  </a:txBody>
                  <a:tcPr marL="9525" marR="9525" marT="9525" marB="0" anchor="ctr"/>
                </a:tc>
              </a:tr>
              <a:tr h="288000">
                <a:tc>
                  <a:txBody>
                    <a:bodyPr/>
                    <a:lstStyle/>
                    <a:p>
                      <a:pPr algn="l" fontAlgn="b"/>
                      <a:r>
                        <a:rPr lang="es-PY" sz="1100" u="none" strike="noStrike" dirty="0">
                          <a:latin typeface="+mn-lt"/>
                        </a:rPr>
                        <a:t>Empalme Isla Pucu - 1º De Marzo - Empalme Ruta San </a:t>
                      </a:r>
                      <a:r>
                        <a:rPr lang="es-PY" sz="1100" u="none" strike="noStrike" dirty="0" err="1">
                          <a:latin typeface="+mn-lt"/>
                        </a:rPr>
                        <a:t>Jose</a:t>
                      </a:r>
                      <a:r>
                        <a:rPr lang="es-PY" sz="1100" u="none" strike="noStrike" dirty="0">
                          <a:latin typeface="+mn-lt"/>
                        </a:rPr>
                        <a:t> Obrero - Caraguatay</a:t>
                      </a:r>
                      <a:endParaRPr lang="es-PY" sz="1100" b="0" i="0" u="none" strike="noStrike" dirty="0">
                        <a:solidFill>
                          <a:srgbClr val="000000"/>
                        </a:solidFill>
                        <a:latin typeface="+mn-lt"/>
                      </a:endParaRPr>
                    </a:p>
                  </a:txBody>
                  <a:tcPr marL="171450" marR="9525" marT="9525" marB="0" anchor="ctr"/>
                </a:tc>
                <a:tc>
                  <a:txBody>
                    <a:bodyPr/>
                    <a:lstStyle/>
                    <a:p>
                      <a:pPr algn="ctr" fontAlgn="b"/>
                      <a:r>
                        <a:rPr lang="es-ES" sz="1100" u="none" strike="noStrike" dirty="0">
                          <a:latin typeface="+mn-lt"/>
                        </a:rPr>
                        <a:t>8,61</a:t>
                      </a:r>
                      <a:endParaRPr lang="es-ES" sz="1100" b="0" i="0" u="none" strike="noStrike" dirty="0">
                        <a:solidFill>
                          <a:srgbClr val="000000"/>
                        </a:solidFill>
                        <a:latin typeface="+mn-lt"/>
                      </a:endParaRPr>
                    </a:p>
                  </a:txBody>
                  <a:tcPr marL="9525" marR="9525" marT="9525" marB="0" anchor="ctr"/>
                </a:tc>
              </a:tr>
              <a:tr h="288000">
                <a:tc>
                  <a:txBody>
                    <a:bodyPr/>
                    <a:lstStyle/>
                    <a:p>
                      <a:pPr algn="l" fontAlgn="b"/>
                      <a:r>
                        <a:rPr lang="es-ES" sz="1100" u="none" strike="noStrike" dirty="0">
                          <a:latin typeface="+mn-lt"/>
                        </a:rPr>
                        <a:t>Isla Pucu - Empalme Camino Caraguatay - Santa Elena</a:t>
                      </a:r>
                      <a:endParaRPr lang="es-ES" sz="1100" b="0" i="0" u="none" strike="noStrike" dirty="0">
                        <a:solidFill>
                          <a:srgbClr val="000000"/>
                        </a:solidFill>
                        <a:latin typeface="+mn-lt"/>
                      </a:endParaRPr>
                    </a:p>
                  </a:txBody>
                  <a:tcPr marL="171450" marR="9525" marT="9525" marB="0" anchor="ctr"/>
                </a:tc>
                <a:tc>
                  <a:txBody>
                    <a:bodyPr/>
                    <a:lstStyle/>
                    <a:p>
                      <a:pPr algn="ctr" fontAlgn="b"/>
                      <a:r>
                        <a:rPr lang="es-ES" sz="1100" u="none" strike="noStrike" dirty="0">
                          <a:latin typeface="+mn-lt"/>
                        </a:rPr>
                        <a:t>8,43</a:t>
                      </a:r>
                      <a:endParaRPr lang="es-ES" sz="1100" b="0" i="0" u="none" strike="noStrike" dirty="0">
                        <a:solidFill>
                          <a:srgbClr val="000000"/>
                        </a:solidFill>
                        <a:latin typeface="+mn-lt"/>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9856"/>
            <a:ext cx="8229600" cy="1143000"/>
          </a:xfrm>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1.A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PROYECTO 9</a:t>
            </a:r>
            <a:endParaRPr lang="es-ES" sz="3200" dirty="0">
              <a:solidFill>
                <a:srgbClr val="FF0000"/>
              </a:solidFill>
              <a:effectLst>
                <a:outerShdw blurRad="38100" dist="38100" dir="2700000" algn="tl">
                  <a:srgbClr val="000000">
                    <a:alpha val="43137"/>
                  </a:srgbClr>
                </a:outerShdw>
              </a:effectLst>
            </a:endParaRPr>
          </a:p>
        </p:txBody>
      </p:sp>
      <p:graphicFrame>
        <p:nvGraphicFramePr>
          <p:cNvPr id="6" name="5 Marcador de contenido"/>
          <p:cNvGraphicFramePr>
            <a:graphicFrameLocks noGrp="1"/>
          </p:cNvGraphicFramePr>
          <p:nvPr>
            <p:ph idx="1"/>
          </p:nvPr>
        </p:nvGraphicFramePr>
        <p:xfrm>
          <a:off x="457200" y="2132856"/>
          <a:ext cx="8280000" cy="4068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PY" sz="1400" b="1" u="none" strike="noStrike" dirty="0" smtClean="0"/>
                        <a:t>PROYECTO 09. TRAMOS CRÍTICOS A DISEÑAR ROR</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b="1" u="none" strike="noStrike" dirty="0" smtClean="0"/>
                        <a:t>LONGITUD (Km)</a:t>
                      </a:r>
                      <a:endParaRPr lang="es-ES" sz="1400" b="1" i="0" u="none" strike="noStrike" dirty="0">
                        <a:solidFill>
                          <a:srgbClr val="000000"/>
                        </a:solidFill>
                        <a:latin typeface="Arial Narrow"/>
                      </a:endParaRPr>
                    </a:p>
                  </a:txBody>
                  <a:tcPr marL="9525" marR="9525" marT="9525" marB="0" anchor="ctr"/>
                </a:tc>
              </a:tr>
              <a:tr h="396000">
                <a:tc>
                  <a:txBody>
                    <a:bodyPr/>
                    <a:lstStyle/>
                    <a:p>
                      <a:pPr algn="ctr" fontAlgn="b"/>
                      <a:r>
                        <a:rPr lang="es-PY" sz="1400" b="1" u="none" strike="noStrike" dirty="0" smtClean="0">
                          <a:latin typeface="+mn-lt"/>
                        </a:rPr>
                        <a:t>TRAMOS</a:t>
                      </a:r>
                      <a:endParaRPr lang="es-PY" sz="1400" b="1" i="0" u="none" strike="noStrike" dirty="0">
                        <a:solidFill>
                          <a:srgbClr val="000000"/>
                        </a:solidFill>
                        <a:latin typeface="+mn-lt"/>
                      </a:endParaRPr>
                    </a:p>
                  </a:txBody>
                  <a:tcPr marL="9525" marR="9525" marT="9525" marB="0" anchor="ctr"/>
                </a:tc>
                <a:tc>
                  <a:txBody>
                    <a:bodyPr/>
                    <a:lstStyle/>
                    <a:p>
                      <a:pPr algn="ctr" fontAlgn="b"/>
                      <a:r>
                        <a:rPr lang="es-ES" sz="1400" b="1" u="none" strike="noStrike" dirty="0" smtClean="0">
                          <a:latin typeface="+mn-lt"/>
                        </a:rPr>
                        <a:t>1.837,91</a:t>
                      </a:r>
                      <a:endParaRPr lang="es-ES" sz="1400" b="1" i="0" u="none" strike="noStrike" dirty="0">
                        <a:solidFill>
                          <a:srgbClr val="000000"/>
                        </a:solidFill>
                        <a:latin typeface="+mn-lt"/>
                      </a:endParaRPr>
                    </a:p>
                  </a:txBody>
                  <a:tcPr marL="9525" marR="9525" marT="9525" marB="0" anchor="ctr"/>
                </a:tc>
              </a:tr>
              <a:tr h="396000">
                <a:tc>
                  <a:txBody>
                    <a:bodyPr/>
                    <a:lstStyle/>
                    <a:p>
                      <a:pPr algn="l" fontAlgn="b"/>
                      <a:r>
                        <a:rPr lang="es-ES" sz="1400" b="1" u="none" strike="noStrike" dirty="0" smtClean="0"/>
                        <a:t>04 DPTO. GUAIRÁ</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121,38</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Col- Independencia - Calle Alta</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6,00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Col. Independencia - Rio Tebicuary Mi - Melgarejo - Cerro Punta</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17,25</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Cruce Emp. V 041714 - Paso Yobai - San </a:t>
                      </a:r>
                      <a:r>
                        <a:rPr lang="es-PY" sz="1100" u="none" strike="noStrike" dirty="0" err="1"/>
                        <a:t>Agustin</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12,00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Empalme V 041714 - Col. </a:t>
                      </a:r>
                      <a:r>
                        <a:rPr lang="es-ES" sz="1100" u="none" strike="noStrike" dirty="0" err="1"/>
                        <a:t>Bergthal</a:t>
                      </a:r>
                      <a:r>
                        <a:rPr lang="es-ES" sz="1100" u="none" strike="noStrike" dirty="0"/>
                        <a:t> Noreste</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20,45</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err="1"/>
                        <a:t>Itape</a:t>
                      </a:r>
                      <a:r>
                        <a:rPr lang="es-ES" sz="1100" u="none" strike="noStrike" dirty="0"/>
                        <a:t> - Ruta </a:t>
                      </a:r>
                      <a:r>
                        <a:rPr lang="es-ES" sz="1100" u="none" strike="noStrike" dirty="0" err="1"/>
                        <a:t>Boqueron</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10,61</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Iturbe - </a:t>
                      </a:r>
                      <a:r>
                        <a:rPr lang="es-ES" sz="1100" u="none" strike="noStrike" dirty="0" err="1"/>
                        <a:t>Concepcion</a:t>
                      </a:r>
                      <a:r>
                        <a:rPr lang="es-ES" sz="1100" u="none" strike="noStrike" dirty="0"/>
                        <a:t> Mi</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19,92</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Mangrullo - 3 </a:t>
                      </a:r>
                      <a:r>
                        <a:rPr lang="es-ES" sz="1100" u="none" strike="noStrike" dirty="0" err="1"/>
                        <a:t>Mojon</a:t>
                      </a:r>
                      <a:r>
                        <a:rPr lang="es-ES" sz="1100" u="none" strike="noStrike" dirty="0"/>
                        <a:t> Este</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20,65</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Villarrica Sur - Empalme V 040126</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5,57</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Villarrica Sur - Potrero </a:t>
                      </a:r>
                      <a:r>
                        <a:rPr lang="es-ES" sz="1100" u="none" strike="noStrike" dirty="0" err="1"/>
                        <a:t>Baez</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3,81</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Villarrica Sur Este - </a:t>
                      </a:r>
                      <a:r>
                        <a:rPr lang="es-PY" sz="1100" u="none" strike="noStrike" dirty="0" err="1"/>
                        <a:t>Canada</a:t>
                      </a:r>
                      <a:r>
                        <a:rPr lang="es-PY" sz="1100" u="none" strike="noStrike" dirty="0"/>
                        <a:t> Norte</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5,12</a:t>
                      </a:r>
                      <a:endParaRPr lang="es-ES" sz="1100" b="0" i="0" u="none" strike="noStrike" dirty="0">
                        <a:solidFill>
                          <a:srgbClr val="000000"/>
                        </a:solidFill>
                        <a:latin typeface="Arial Narrow"/>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9856"/>
            <a:ext cx="8229600" cy="1143000"/>
          </a:xfrm>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1.A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PROYECTO 9</a:t>
            </a:r>
            <a:endParaRPr lang="es-ES" sz="3200" dirty="0">
              <a:solidFill>
                <a:srgbClr val="FF0000"/>
              </a:solidFill>
              <a:effectLst>
                <a:outerShdw blurRad="38100" dist="38100" dir="2700000" algn="tl">
                  <a:srgbClr val="000000">
                    <a:alpha val="43137"/>
                  </a:srgbClr>
                </a:outerShdw>
              </a:effectLst>
            </a:endParaRPr>
          </a:p>
        </p:txBody>
      </p:sp>
      <p:graphicFrame>
        <p:nvGraphicFramePr>
          <p:cNvPr id="6" name="5 Marcador de contenido"/>
          <p:cNvGraphicFramePr>
            <a:graphicFrameLocks noGrp="1"/>
          </p:cNvGraphicFramePr>
          <p:nvPr>
            <p:ph idx="1"/>
          </p:nvPr>
        </p:nvGraphicFramePr>
        <p:xfrm>
          <a:off x="457200" y="2132856"/>
          <a:ext cx="8280000" cy="2628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PY" sz="1400" b="1" u="none" strike="noStrike" dirty="0" smtClean="0"/>
                        <a:t>PROYECTO 09. TRAMOS CRÍTICOS A DISEÑAR ROR</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b="1" u="none" strike="noStrike" dirty="0" smtClean="0"/>
                        <a:t>LONGITUD (Km)</a:t>
                      </a:r>
                      <a:endParaRPr lang="es-ES" sz="1400" b="1" i="0" u="none" strike="noStrike" dirty="0">
                        <a:solidFill>
                          <a:srgbClr val="000000"/>
                        </a:solidFill>
                        <a:latin typeface="Arial Narrow"/>
                      </a:endParaRPr>
                    </a:p>
                  </a:txBody>
                  <a:tcPr marL="9525" marR="9525" marT="9525" marB="0" anchor="ctr"/>
                </a:tc>
              </a:tr>
              <a:tr h="396000">
                <a:tc>
                  <a:txBody>
                    <a:bodyPr/>
                    <a:lstStyle/>
                    <a:p>
                      <a:pPr algn="ctr" fontAlgn="b"/>
                      <a:r>
                        <a:rPr lang="es-PY" sz="1400" b="1" u="none" strike="noStrike" dirty="0" smtClean="0">
                          <a:latin typeface="+mn-lt"/>
                        </a:rPr>
                        <a:t>TRAMOS</a:t>
                      </a:r>
                      <a:endParaRPr lang="es-PY" sz="1400" b="1" i="0" u="none" strike="noStrike" dirty="0">
                        <a:solidFill>
                          <a:srgbClr val="000000"/>
                        </a:solidFill>
                        <a:latin typeface="+mn-lt"/>
                      </a:endParaRPr>
                    </a:p>
                  </a:txBody>
                  <a:tcPr marL="9525" marR="9525" marT="9525" marB="0" anchor="ctr"/>
                </a:tc>
                <a:tc>
                  <a:txBody>
                    <a:bodyPr/>
                    <a:lstStyle/>
                    <a:p>
                      <a:pPr algn="ctr" fontAlgn="b"/>
                      <a:r>
                        <a:rPr lang="es-ES" sz="1400" b="1" u="none" strike="noStrike" dirty="0" smtClean="0">
                          <a:latin typeface="+mn-lt"/>
                        </a:rPr>
                        <a:t>1.837,91</a:t>
                      </a:r>
                      <a:endParaRPr lang="es-ES" sz="1400" b="1" i="0" u="none" strike="noStrike" dirty="0">
                        <a:solidFill>
                          <a:srgbClr val="000000"/>
                        </a:solidFill>
                        <a:latin typeface="+mn-lt"/>
                      </a:endParaRPr>
                    </a:p>
                  </a:txBody>
                  <a:tcPr marL="9525" marR="9525" marT="9525" marB="0" anchor="ctr"/>
                </a:tc>
              </a:tr>
              <a:tr h="396000">
                <a:tc>
                  <a:txBody>
                    <a:bodyPr/>
                    <a:lstStyle/>
                    <a:p>
                      <a:pPr algn="l" fontAlgn="b"/>
                      <a:r>
                        <a:rPr lang="es-ES" sz="1400" b="1" u="none" strike="noStrike" dirty="0" smtClean="0"/>
                        <a:t>05 DPTO. CAAGUAZÚ</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123,00</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Cantera Boca - 2Da. </a:t>
                      </a:r>
                      <a:r>
                        <a:rPr lang="es-ES" sz="1100" u="none" strike="noStrike" dirty="0" err="1"/>
                        <a:t>Linea</a:t>
                      </a:r>
                      <a:r>
                        <a:rPr lang="es-ES" sz="1100" u="none" strike="noStrike" dirty="0"/>
                        <a:t> </a:t>
                      </a:r>
                      <a:r>
                        <a:rPr lang="es-ES" sz="1100" u="none" strike="noStrike" dirty="0" err="1"/>
                        <a:t>Balanzá</a:t>
                      </a:r>
                      <a:r>
                        <a:rPr lang="es-ES" sz="1100" u="none" strike="noStrike" dirty="0"/>
                        <a:t> - Empalme </a:t>
                      </a:r>
                      <a:r>
                        <a:rPr lang="es-ES" sz="1100" u="none" strike="noStrike" dirty="0" err="1"/>
                        <a:t>Asf</a:t>
                      </a:r>
                      <a:r>
                        <a:rPr lang="es-ES" sz="1100" u="none" strike="noStrike" dirty="0"/>
                        <a:t>. Calle 4</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30,00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err="1"/>
                        <a:t>Manduará</a:t>
                      </a:r>
                      <a:r>
                        <a:rPr lang="es-ES" sz="1100" u="none" strike="noStrike" dirty="0"/>
                        <a:t> Y Ramales</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25,00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err="1"/>
                        <a:t>Porton</a:t>
                      </a:r>
                      <a:r>
                        <a:rPr lang="es-ES" sz="1100" u="none" strike="noStrike" dirty="0"/>
                        <a:t> </a:t>
                      </a:r>
                      <a:r>
                        <a:rPr lang="es-ES" sz="1100" u="none" strike="noStrike" dirty="0" err="1"/>
                        <a:t>Yacare</a:t>
                      </a:r>
                      <a:r>
                        <a:rPr lang="es-ES" sz="1100" u="none" strike="noStrike" dirty="0"/>
                        <a:t> - </a:t>
                      </a:r>
                      <a:r>
                        <a:rPr lang="es-ES" sz="1100" u="none" strike="noStrike" dirty="0" err="1"/>
                        <a:t>Yacareí</a:t>
                      </a:r>
                      <a:r>
                        <a:rPr lang="es-ES" sz="1100" u="none" strike="noStrike" dirty="0"/>
                        <a:t> I - </a:t>
                      </a:r>
                      <a:r>
                        <a:rPr lang="es-ES" sz="1100" u="none" strike="noStrike" dirty="0" err="1"/>
                        <a:t>Guayakicuá</a:t>
                      </a:r>
                      <a:r>
                        <a:rPr lang="es-ES" sz="1100" u="none" strike="noStrike" dirty="0"/>
                        <a:t> - Yuquyry Central</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25,00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Potrero Guayaki (Ramal De La Ruta 7) - </a:t>
                      </a:r>
                      <a:r>
                        <a:rPr lang="es-PY" sz="1100" u="none" strike="noStrike" dirty="0" err="1"/>
                        <a:t>Yacareí</a:t>
                      </a:r>
                      <a:r>
                        <a:rPr lang="es-PY" sz="1100" u="none" strike="noStrike" dirty="0"/>
                        <a:t> Calle 25 </a:t>
                      </a:r>
                      <a:r>
                        <a:rPr lang="es-PY" sz="1100" u="none" strike="noStrike" dirty="0" err="1"/>
                        <a:t>Tayao</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25,00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San José - Mbocayaty Del Yhaguy</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18,00</a:t>
                      </a:r>
                      <a:endParaRPr lang="es-ES" sz="1100" b="0" i="0" u="none" strike="noStrike" dirty="0">
                        <a:solidFill>
                          <a:srgbClr val="000000"/>
                        </a:solidFill>
                        <a:latin typeface="Arial Narrow"/>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b="1" u="sng" dirty="0" smtClean="0">
                <a:effectLst>
                  <a:outerShdw blurRad="38100" dist="38100" dir="2700000" algn="tl">
                    <a:srgbClr val="000000">
                      <a:alpha val="43137"/>
                    </a:srgbClr>
                  </a:outerShdw>
                </a:effectLst>
              </a:rPr>
              <a:t>III – OBJETIVOS DEL PROYECTO</a:t>
            </a:r>
            <a:endParaRPr lang="es-ES" b="1" u="sng" dirty="0">
              <a:effectLst>
                <a:outerShdw blurRad="38100" dist="38100" dir="2700000" algn="tl">
                  <a:srgbClr val="000000">
                    <a:alpha val="43137"/>
                  </a:srgbClr>
                </a:outerShdw>
              </a:effectLst>
            </a:endParaRPr>
          </a:p>
        </p:txBody>
      </p:sp>
      <p:sp>
        <p:nvSpPr>
          <p:cNvPr id="10" name="8 Marcador de contenido"/>
          <p:cNvSpPr>
            <a:spLocks noGrp="1"/>
          </p:cNvSpPr>
          <p:nvPr>
            <p:ph idx="1"/>
          </p:nvPr>
        </p:nvSpPr>
        <p:spPr/>
        <p:txBody>
          <a:bodyPr>
            <a:noAutofit/>
          </a:bodyPr>
          <a:lstStyle/>
          <a:p>
            <a:pPr lvl="1" algn="just">
              <a:spcAft>
                <a:spcPts val="1200"/>
              </a:spcAft>
            </a:pPr>
            <a:r>
              <a:rPr lang="es-PY" sz="2000" b="1" dirty="0" smtClean="0"/>
              <a:t>Objetivo general: </a:t>
            </a:r>
            <a:r>
              <a:rPr lang="es-PY" sz="1600" dirty="0" smtClean="0"/>
              <a:t>Contribuir al aumento de la competitividad de la producción nacional y a elevar el nivel de vida de la población rural, incrementando y manteniendo el nivel de servicio de una parte sustancial de la red prioritaria de caminos vecinales.</a:t>
            </a:r>
            <a:endParaRPr lang="es-ES" sz="2000" dirty="0" smtClean="0"/>
          </a:p>
          <a:p>
            <a:pPr lvl="1" algn="just">
              <a:spcAft>
                <a:spcPts val="1200"/>
              </a:spcAft>
            </a:pPr>
            <a:r>
              <a:rPr lang="es-PY" sz="2000" b="1" dirty="0" smtClean="0"/>
              <a:t>Objetivo específico:</a:t>
            </a:r>
          </a:p>
          <a:p>
            <a:pPr marL="893763" lvl="2" indent="0" algn="just">
              <a:spcAft>
                <a:spcPts val="1200"/>
              </a:spcAft>
              <a:buNone/>
            </a:pPr>
            <a:r>
              <a:rPr lang="es-PY" sz="1600" dirty="0" smtClean="0"/>
              <a:t>a) rehabilitación de aproximadamente 6.731,93 km de caminos vecinales principales;</a:t>
            </a:r>
          </a:p>
          <a:p>
            <a:pPr marL="893763" lvl="2" indent="0" algn="just">
              <a:spcAft>
                <a:spcPts val="1200"/>
              </a:spcAft>
              <a:buNone/>
            </a:pPr>
            <a:r>
              <a:rPr lang="es-PY" sz="1600" dirty="0" smtClean="0"/>
              <a:t>b) mantenimiento rutinario de aproximadamente 15.000 km de caminos vecinales ya intervenidos con programas anteriores y a rehabilitarse con Fuentes de financiamiento en curso y el mantenimiento periódico de las vías que han estado bajo mantenimiento rutinario durante cierto tiempo y se encuentran al fin de su vida útil;</a:t>
            </a:r>
          </a:p>
          <a:p>
            <a:pPr marL="893763" lvl="2" indent="0" algn="just">
              <a:spcAft>
                <a:spcPts val="1200"/>
              </a:spcAft>
              <a:buNone/>
            </a:pPr>
            <a:r>
              <a:rPr lang="es-PY" sz="1600" dirty="0" smtClean="0"/>
              <a:t>c) la rehabilitación y/o reemplazo de aproximadamente 14.295 mts. puentes de madera ya deteriorados por puentes de hormigón armado u otras alternativas, en la red de caminos vecinales secundarios</a:t>
            </a:r>
            <a:endParaRPr lang="es-ES" sz="1600" dirty="0" smtClean="0"/>
          </a:p>
          <a:p>
            <a:endParaRPr lang="es-ES"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9856"/>
            <a:ext cx="8229600" cy="1143000"/>
          </a:xfrm>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1.A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PROYECTO 9</a:t>
            </a:r>
            <a:endParaRPr lang="es-ES" sz="3200" dirty="0">
              <a:solidFill>
                <a:srgbClr val="FF0000"/>
              </a:solidFill>
              <a:effectLst>
                <a:outerShdw blurRad="38100" dist="38100" dir="2700000" algn="tl">
                  <a:srgbClr val="000000">
                    <a:alpha val="43137"/>
                  </a:srgbClr>
                </a:outerShdw>
              </a:effectLst>
            </a:endParaRPr>
          </a:p>
        </p:txBody>
      </p:sp>
      <p:graphicFrame>
        <p:nvGraphicFramePr>
          <p:cNvPr id="6" name="5 Marcador de contenido"/>
          <p:cNvGraphicFramePr>
            <a:graphicFrameLocks noGrp="1"/>
          </p:cNvGraphicFramePr>
          <p:nvPr>
            <p:ph idx="1"/>
          </p:nvPr>
        </p:nvGraphicFramePr>
        <p:xfrm>
          <a:off x="457200" y="2132856"/>
          <a:ext cx="8280000" cy="3276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PY" sz="1400" b="1" u="none" strike="noStrike" dirty="0" smtClean="0"/>
                        <a:t>PROYECTO 09. TRAMOS CRÍTICOS A DISEÑAR ROR</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b="1" u="none" strike="noStrike" dirty="0" smtClean="0"/>
                        <a:t>LONGITUD (Km)</a:t>
                      </a:r>
                      <a:endParaRPr lang="es-ES" sz="1400" b="1" i="0" u="none" strike="noStrike" dirty="0">
                        <a:solidFill>
                          <a:srgbClr val="000000"/>
                        </a:solidFill>
                        <a:latin typeface="Arial Narrow"/>
                      </a:endParaRPr>
                    </a:p>
                  </a:txBody>
                  <a:tcPr marL="9525" marR="9525" marT="9525" marB="0" anchor="ctr"/>
                </a:tc>
              </a:tr>
              <a:tr h="396000">
                <a:tc>
                  <a:txBody>
                    <a:bodyPr/>
                    <a:lstStyle/>
                    <a:p>
                      <a:pPr algn="ctr" fontAlgn="b"/>
                      <a:r>
                        <a:rPr lang="es-PY" sz="1400" b="1" u="none" strike="noStrike" dirty="0" smtClean="0">
                          <a:latin typeface="+mn-lt"/>
                        </a:rPr>
                        <a:t>TRAMOS</a:t>
                      </a:r>
                      <a:endParaRPr lang="es-PY" sz="1400" b="1" i="0" u="none" strike="noStrike" dirty="0">
                        <a:solidFill>
                          <a:srgbClr val="000000"/>
                        </a:solidFill>
                        <a:latin typeface="+mn-lt"/>
                      </a:endParaRPr>
                    </a:p>
                  </a:txBody>
                  <a:tcPr marL="9525" marR="9525" marT="9525" marB="0" anchor="ctr"/>
                </a:tc>
                <a:tc>
                  <a:txBody>
                    <a:bodyPr/>
                    <a:lstStyle/>
                    <a:p>
                      <a:pPr algn="ctr" fontAlgn="b"/>
                      <a:r>
                        <a:rPr lang="es-ES" sz="1400" b="1" u="none" strike="noStrike" dirty="0" smtClean="0">
                          <a:latin typeface="+mn-lt"/>
                        </a:rPr>
                        <a:t>1.837,91</a:t>
                      </a:r>
                      <a:endParaRPr lang="es-ES" sz="1400" b="1" i="0" u="none" strike="noStrike" dirty="0">
                        <a:solidFill>
                          <a:srgbClr val="000000"/>
                        </a:solidFill>
                        <a:latin typeface="+mn-lt"/>
                      </a:endParaRPr>
                    </a:p>
                  </a:txBody>
                  <a:tcPr marL="9525" marR="9525" marT="9525" marB="0" anchor="ctr"/>
                </a:tc>
              </a:tr>
              <a:tr h="396000">
                <a:tc>
                  <a:txBody>
                    <a:bodyPr/>
                    <a:lstStyle/>
                    <a:p>
                      <a:pPr algn="l" fontAlgn="b"/>
                      <a:r>
                        <a:rPr lang="es-ES" sz="1400" b="1" u="none" strike="noStrike" dirty="0" smtClean="0"/>
                        <a:t>06 DPTO. CAAZAPÁ</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128,50</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it-IT" sz="1100" u="none" strike="noStrike" dirty="0"/>
                        <a:t>Cruce Pindo'Í-Pindó Potrero-5 Potrero-Oculto-3 Potrero-Cruce Potrero Ybaté</a:t>
                      </a:r>
                      <a:endParaRPr lang="it-IT"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15,00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Cruce San Francisco-Virgen De Fátima-</a:t>
                      </a:r>
                      <a:r>
                        <a:rPr lang="es-PY" sz="1100" u="none" strike="noStrike" dirty="0" err="1"/>
                        <a:t>Kuarajhy</a:t>
                      </a:r>
                      <a:r>
                        <a:rPr lang="es-PY" sz="1100" u="none" strike="noStrike" dirty="0"/>
                        <a:t> </a:t>
                      </a:r>
                      <a:r>
                        <a:rPr lang="es-PY" sz="1100" u="none" strike="noStrike" dirty="0" err="1"/>
                        <a:t>Rese</a:t>
                      </a:r>
                      <a:r>
                        <a:rPr lang="es-PY" sz="1100" u="none" strike="noStrike" dirty="0"/>
                        <a:t>-Col. Unida-As. San Antonio</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22,00</a:t>
                      </a:r>
                      <a:endParaRPr lang="es-ES" sz="1100" b="0" i="0" u="none" strike="noStrike" dirty="0">
                        <a:solidFill>
                          <a:srgbClr val="000000"/>
                        </a:solidFill>
                        <a:latin typeface="Arial Narrow"/>
                      </a:endParaRPr>
                    </a:p>
                  </a:txBody>
                  <a:tcPr marL="9525" marR="9525" marT="9525" marB="0" anchor="ctr"/>
                </a:tc>
              </a:tr>
              <a:tr h="360000">
                <a:tc>
                  <a:txBody>
                    <a:bodyPr/>
                    <a:lstStyle/>
                    <a:p>
                      <a:pPr algn="l" fontAlgn="b"/>
                      <a:r>
                        <a:rPr lang="es-ES" sz="1100" u="none" strike="noStrike" dirty="0"/>
                        <a:t>Potrero Santiago-</a:t>
                      </a:r>
                      <a:r>
                        <a:rPr lang="es-ES" sz="1100" u="none" strike="noStrike" dirty="0" err="1"/>
                        <a:t>Viyú</a:t>
                      </a:r>
                      <a:r>
                        <a:rPr lang="es-ES" sz="1100" u="none" strike="noStrike" dirty="0"/>
                        <a:t>- Cerrito-</a:t>
                      </a:r>
                      <a:r>
                        <a:rPr lang="es-ES" sz="1100" u="none" strike="noStrike" dirty="0" err="1"/>
                        <a:t>Kaundygué</a:t>
                      </a:r>
                      <a:r>
                        <a:rPr lang="es-ES" sz="1100" u="none" strike="noStrike" dirty="0"/>
                        <a:t> Guazú-Ñumi-Ciervo Cua-Naranjo-Potrero </a:t>
                      </a:r>
                      <a:r>
                        <a:rPr lang="es-ES" sz="1100" u="none" strike="noStrike" dirty="0" err="1"/>
                        <a:t>Ybaté</a:t>
                      </a:r>
                      <a:r>
                        <a:rPr lang="es-ES" sz="1100" u="none" strike="noStrike" dirty="0"/>
                        <a:t>-As. 11 De Mayo-</a:t>
                      </a:r>
                      <a:r>
                        <a:rPr lang="es-ES" sz="1100" u="none" strike="noStrike" dirty="0" err="1"/>
                        <a:t>Cabayu</a:t>
                      </a:r>
                      <a:r>
                        <a:rPr lang="es-ES" sz="1100" u="none" strike="noStrike" dirty="0"/>
                        <a:t> Cangué</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35,00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Yegros - Colonia Cosme (Caazapá)</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15,00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Yegros - Colonia Gral. Colmán</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13,50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Yuty - Paso </a:t>
                      </a:r>
                      <a:r>
                        <a:rPr lang="es-ES" sz="1100" u="none" strike="noStrike" dirty="0" err="1"/>
                        <a:t>Tiri</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20,00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Yuty (Ciudad) - Estación</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8,00</a:t>
                      </a:r>
                      <a:endParaRPr lang="es-ES" sz="1100" b="0" i="0" u="none" strike="noStrike" dirty="0">
                        <a:solidFill>
                          <a:srgbClr val="000000"/>
                        </a:solidFill>
                        <a:latin typeface="Arial Narrow"/>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9856"/>
            <a:ext cx="8229600" cy="1143000"/>
          </a:xfrm>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1.A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PROYECTO 9</a:t>
            </a:r>
            <a:endParaRPr lang="es-ES" sz="3200" dirty="0">
              <a:solidFill>
                <a:srgbClr val="FF0000"/>
              </a:solidFill>
              <a:effectLst>
                <a:outerShdw blurRad="38100" dist="38100" dir="2700000" algn="tl">
                  <a:srgbClr val="000000">
                    <a:alpha val="43137"/>
                  </a:srgbClr>
                </a:outerShdw>
              </a:effectLst>
            </a:endParaRPr>
          </a:p>
        </p:txBody>
      </p:sp>
      <p:graphicFrame>
        <p:nvGraphicFramePr>
          <p:cNvPr id="6" name="5 Marcador de contenido"/>
          <p:cNvGraphicFramePr>
            <a:graphicFrameLocks noGrp="1"/>
          </p:cNvGraphicFramePr>
          <p:nvPr>
            <p:ph idx="1"/>
          </p:nvPr>
        </p:nvGraphicFramePr>
        <p:xfrm>
          <a:off x="457200" y="2132856"/>
          <a:ext cx="8280000" cy="2628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PY" sz="1400" b="1" u="none" strike="noStrike" dirty="0" smtClean="0"/>
                        <a:t>PROYECTO 09. TRAMOS CRÍTICOS A DISEÑAR ROR</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b="1" u="none" strike="noStrike" dirty="0" smtClean="0"/>
                        <a:t>LONGITUD (Km)</a:t>
                      </a:r>
                      <a:endParaRPr lang="es-ES" sz="1400" b="1" i="0" u="none" strike="noStrike" dirty="0">
                        <a:solidFill>
                          <a:srgbClr val="000000"/>
                        </a:solidFill>
                        <a:latin typeface="Arial Narrow"/>
                      </a:endParaRPr>
                    </a:p>
                  </a:txBody>
                  <a:tcPr marL="9525" marR="9525" marT="9525" marB="0" anchor="ctr"/>
                </a:tc>
              </a:tr>
              <a:tr h="396000">
                <a:tc>
                  <a:txBody>
                    <a:bodyPr/>
                    <a:lstStyle/>
                    <a:p>
                      <a:pPr algn="ctr" fontAlgn="b"/>
                      <a:r>
                        <a:rPr lang="es-PY" sz="1400" b="1" u="none" strike="noStrike" dirty="0" smtClean="0">
                          <a:latin typeface="+mn-lt"/>
                        </a:rPr>
                        <a:t>TRAMOS</a:t>
                      </a:r>
                      <a:endParaRPr lang="es-PY" sz="1400" b="1" i="0" u="none" strike="noStrike" dirty="0">
                        <a:solidFill>
                          <a:srgbClr val="000000"/>
                        </a:solidFill>
                        <a:latin typeface="+mn-lt"/>
                      </a:endParaRPr>
                    </a:p>
                  </a:txBody>
                  <a:tcPr marL="9525" marR="9525" marT="9525" marB="0" anchor="ctr"/>
                </a:tc>
                <a:tc>
                  <a:txBody>
                    <a:bodyPr/>
                    <a:lstStyle/>
                    <a:p>
                      <a:pPr algn="ctr" fontAlgn="b"/>
                      <a:r>
                        <a:rPr lang="es-ES" sz="1400" b="1" u="none" strike="noStrike" dirty="0" smtClean="0">
                          <a:latin typeface="+mn-lt"/>
                        </a:rPr>
                        <a:t>1.837,91</a:t>
                      </a:r>
                      <a:endParaRPr lang="es-ES" sz="1400" b="1" i="0" u="none" strike="noStrike" dirty="0">
                        <a:solidFill>
                          <a:srgbClr val="000000"/>
                        </a:solidFill>
                        <a:latin typeface="+mn-lt"/>
                      </a:endParaRPr>
                    </a:p>
                  </a:txBody>
                  <a:tcPr marL="9525" marR="9525" marT="9525" marB="0" anchor="ctr"/>
                </a:tc>
              </a:tr>
              <a:tr h="396000">
                <a:tc>
                  <a:txBody>
                    <a:bodyPr/>
                    <a:lstStyle/>
                    <a:p>
                      <a:pPr algn="l" fontAlgn="b"/>
                      <a:r>
                        <a:rPr lang="es-ES" sz="1400" b="1" u="none" strike="noStrike" dirty="0" smtClean="0"/>
                        <a:t>07 DPTO. ITAPÚA</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152,82</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Cu General Artigas  - Emp. Vía 137</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31,96</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it-IT" sz="1100" u="none" strike="noStrike" dirty="0"/>
                        <a:t>Cu Leandro Oviedo - Salitre Cue - Limite Dep. Caazapa</a:t>
                      </a:r>
                      <a:endParaRPr lang="it-IT"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51,38</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Emp. Ruta 06 (</a:t>
                      </a:r>
                      <a:r>
                        <a:rPr lang="es-PY" sz="1100" u="none" strike="noStrike" dirty="0" err="1"/>
                        <a:t>Sarrero</a:t>
                      </a:r>
                      <a:r>
                        <a:rPr lang="es-PY" sz="1100" u="none" strike="noStrike" dirty="0"/>
                        <a:t> </a:t>
                      </a:r>
                      <a:r>
                        <a:rPr lang="es-PY" sz="1100" u="none" strike="noStrike" dirty="0" err="1"/>
                        <a:t>Guazu</a:t>
                      </a:r>
                      <a:r>
                        <a:rPr lang="es-PY" sz="1100" u="none" strike="noStrike" dirty="0"/>
                        <a:t>) - Pto. Campichuelo</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20,67</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Emp. Vía 125 (Nueva Aurora) - Emp. Vía 127</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21,81</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Emp. </a:t>
                      </a:r>
                      <a:r>
                        <a:rPr lang="es-ES" sz="1100" u="none" strike="noStrike" dirty="0" err="1"/>
                        <a:t>Via</a:t>
                      </a:r>
                      <a:r>
                        <a:rPr lang="es-ES" sz="1100" u="none" strike="noStrike" dirty="0"/>
                        <a:t> 609 (Comp. Poncho) - Cu Alto Vera - Pastoreo (Escuela San Benito) - Cu Obligado</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27,00</a:t>
                      </a:r>
                      <a:endParaRPr lang="es-ES" sz="1100" b="0" i="0" u="none" strike="noStrike" dirty="0">
                        <a:solidFill>
                          <a:srgbClr val="000000"/>
                        </a:solidFill>
                        <a:latin typeface="Arial Narrow"/>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6856" y="989856"/>
            <a:ext cx="8229600" cy="1143000"/>
          </a:xfrm>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1.A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PROYECTO 9</a:t>
            </a:r>
            <a:endParaRPr lang="es-ES" sz="3200" dirty="0">
              <a:solidFill>
                <a:srgbClr val="FF0000"/>
              </a:solidFill>
              <a:effectLst>
                <a:outerShdw blurRad="38100" dist="38100" dir="2700000" algn="tl">
                  <a:srgbClr val="000000">
                    <a:alpha val="43137"/>
                  </a:srgbClr>
                </a:outerShdw>
              </a:effectLst>
            </a:endParaRPr>
          </a:p>
        </p:txBody>
      </p:sp>
      <p:graphicFrame>
        <p:nvGraphicFramePr>
          <p:cNvPr id="6" name="5 Marcador de contenido"/>
          <p:cNvGraphicFramePr>
            <a:graphicFrameLocks noGrp="1"/>
          </p:cNvGraphicFramePr>
          <p:nvPr>
            <p:ph idx="1"/>
          </p:nvPr>
        </p:nvGraphicFramePr>
        <p:xfrm>
          <a:off x="457200" y="2132856"/>
          <a:ext cx="8280000" cy="4644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PY" sz="1400" b="1" u="none" strike="noStrike" dirty="0" smtClean="0"/>
                        <a:t>PROYECTO 09. TRAMOS CRÍTICOS A DISEÑAR ROR</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b="1" u="none" strike="noStrike" dirty="0" smtClean="0"/>
                        <a:t>LONGITUD (Km)</a:t>
                      </a:r>
                      <a:endParaRPr lang="es-ES" sz="1400" b="1" i="0" u="none" strike="noStrike" dirty="0">
                        <a:solidFill>
                          <a:srgbClr val="000000"/>
                        </a:solidFill>
                        <a:latin typeface="Arial Narrow"/>
                      </a:endParaRPr>
                    </a:p>
                  </a:txBody>
                  <a:tcPr marL="9525" marR="9525" marT="9525" marB="0" anchor="ctr"/>
                </a:tc>
              </a:tr>
              <a:tr h="396000">
                <a:tc>
                  <a:txBody>
                    <a:bodyPr/>
                    <a:lstStyle/>
                    <a:p>
                      <a:pPr algn="ctr" fontAlgn="b"/>
                      <a:r>
                        <a:rPr lang="es-PY" sz="1400" b="1" u="none" strike="noStrike" dirty="0" smtClean="0">
                          <a:latin typeface="+mn-lt"/>
                        </a:rPr>
                        <a:t>TRAMOS</a:t>
                      </a:r>
                      <a:endParaRPr lang="es-PY" sz="1400" b="1" i="0" u="none" strike="noStrike" dirty="0">
                        <a:solidFill>
                          <a:srgbClr val="000000"/>
                        </a:solidFill>
                        <a:latin typeface="+mn-lt"/>
                      </a:endParaRPr>
                    </a:p>
                  </a:txBody>
                  <a:tcPr marL="9525" marR="9525" marT="9525" marB="0" anchor="ctr"/>
                </a:tc>
                <a:tc>
                  <a:txBody>
                    <a:bodyPr/>
                    <a:lstStyle/>
                    <a:p>
                      <a:pPr algn="ctr" fontAlgn="b"/>
                      <a:r>
                        <a:rPr lang="es-ES" sz="1400" b="1" u="none" strike="noStrike" dirty="0" smtClean="0">
                          <a:latin typeface="+mn-lt"/>
                        </a:rPr>
                        <a:t>1.837,91</a:t>
                      </a:r>
                      <a:endParaRPr lang="es-ES" sz="1400" b="1" i="0" u="none" strike="noStrike" dirty="0">
                        <a:solidFill>
                          <a:srgbClr val="000000"/>
                        </a:solidFill>
                        <a:latin typeface="+mn-lt"/>
                      </a:endParaRPr>
                    </a:p>
                  </a:txBody>
                  <a:tcPr marL="9525" marR="9525" marT="9525" marB="0" anchor="ctr"/>
                </a:tc>
              </a:tr>
              <a:tr h="396000">
                <a:tc>
                  <a:txBody>
                    <a:bodyPr/>
                    <a:lstStyle/>
                    <a:p>
                      <a:pPr algn="l" fontAlgn="b"/>
                      <a:r>
                        <a:rPr lang="es-ES" sz="1400" b="1" u="none" strike="noStrike" dirty="0" smtClean="0"/>
                        <a:t>08 DPTO. MISIONES</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120,40</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Cerro Costa - Santa </a:t>
                      </a:r>
                      <a:r>
                        <a:rPr lang="es-ES" sz="1100" u="none" strike="noStrike" dirty="0" err="1"/>
                        <a:t>Maria</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5,80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Empalme V 080705 - San Solano</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10,20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Ita Jhugua - Paraje Santa</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21,80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Meza </a:t>
                      </a:r>
                      <a:r>
                        <a:rPr lang="es-PY" sz="1100" u="none" strike="noStrike" dirty="0" err="1"/>
                        <a:t>Cue</a:t>
                      </a:r>
                      <a:r>
                        <a:rPr lang="es-PY" sz="1100" u="none" strike="noStrike" dirty="0"/>
                        <a:t> - Empalme V 080330</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4,30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pt-BR" sz="1100" u="none" strike="noStrike" dirty="0" err="1"/>
                        <a:t>Panchito</a:t>
                      </a:r>
                      <a:r>
                        <a:rPr lang="pt-BR" sz="1100" u="none" strike="noStrike" dirty="0"/>
                        <a:t> Lopez - Empalme V 081003</a:t>
                      </a:r>
                      <a:endParaRPr lang="pt-BR"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13,30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err="1"/>
                        <a:t>Peguajho</a:t>
                      </a:r>
                      <a:r>
                        <a:rPr lang="es-ES" sz="1100" u="none" strike="noStrike" dirty="0"/>
                        <a:t> - Panchito </a:t>
                      </a:r>
                      <a:r>
                        <a:rPr lang="es-ES" sz="1100" u="none" strike="noStrike" dirty="0" err="1"/>
                        <a:t>Lopez</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9,80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Ruta I - Paso Naranja</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9,60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it-IT" sz="1100" u="none" strike="noStrike" dirty="0"/>
                        <a:t>Ruta I - Potrero Alto - Ypucu</a:t>
                      </a:r>
                      <a:endParaRPr lang="it-IT"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6,70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it-IT" sz="1100" u="none" strike="noStrike" dirty="0"/>
                        <a:t>San Jose 419 - Ruta A San Solano</a:t>
                      </a:r>
                      <a:endParaRPr lang="it-IT"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6,40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San Patricio - Santa Teresa - </a:t>
                      </a:r>
                      <a:r>
                        <a:rPr lang="es-ES" sz="1100" u="none" strike="noStrike" dirty="0" err="1"/>
                        <a:t>Concepcion</a:t>
                      </a:r>
                      <a:r>
                        <a:rPr lang="es-ES" sz="1100" u="none" strike="noStrike" dirty="0"/>
                        <a:t>  - Empalme V 080503</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12,60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Santa Rosa - Curupayty</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13,70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Villa Florida - Playa </a:t>
                      </a:r>
                      <a:r>
                        <a:rPr lang="es-ES" sz="1100" u="none" strike="noStrike" dirty="0" err="1"/>
                        <a:t>Paraiso</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6,20</a:t>
                      </a:r>
                      <a:endParaRPr lang="es-ES" sz="1100" b="0" i="0" u="none" strike="noStrike" dirty="0">
                        <a:solidFill>
                          <a:srgbClr val="000000"/>
                        </a:solidFill>
                        <a:latin typeface="Arial Narrow"/>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229600" cy="1143000"/>
          </a:xfrm>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1.A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PROYECTO 9</a:t>
            </a:r>
            <a:endParaRPr lang="es-ES" sz="3200" dirty="0">
              <a:solidFill>
                <a:srgbClr val="FF0000"/>
              </a:solidFill>
              <a:effectLst>
                <a:outerShdw blurRad="38100" dist="38100" dir="2700000" algn="tl">
                  <a:srgbClr val="000000">
                    <a:alpha val="43137"/>
                  </a:srgbClr>
                </a:outerShdw>
              </a:effectLst>
            </a:endParaRPr>
          </a:p>
        </p:txBody>
      </p:sp>
      <p:graphicFrame>
        <p:nvGraphicFramePr>
          <p:cNvPr id="6" name="5 Marcador de contenido"/>
          <p:cNvGraphicFramePr>
            <a:graphicFrameLocks noGrp="1"/>
          </p:cNvGraphicFramePr>
          <p:nvPr>
            <p:ph idx="1"/>
          </p:nvPr>
        </p:nvGraphicFramePr>
        <p:xfrm>
          <a:off x="457200" y="1844824"/>
          <a:ext cx="8280000" cy="4968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PY" sz="1400" b="1" u="none" strike="noStrike" dirty="0" smtClean="0"/>
                        <a:t>PROYECTO 09. TRAMOS CRÍTICOS A DISEÑAR ROR</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b="1" u="none" strike="noStrike" dirty="0" smtClean="0"/>
                        <a:t>LONGITUD (Km)</a:t>
                      </a:r>
                      <a:endParaRPr lang="es-ES" sz="1400" b="1" i="0" u="none" strike="noStrike" dirty="0">
                        <a:solidFill>
                          <a:srgbClr val="000000"/>
                        </a:solidFill>
                        <a:latin typeface="Arial Narrow"/>
                      </a:endParaRPr>
                    </a:p>
                  </a:txBody>
                  <a:tcPr marL="9525" marR="9525" marT="9525" marB="0" anchor="ctr"/>
                </a:tc>
              </a:tr>
              <a:tr h="396000">
                <a:tc>
                  <a:txBody>
                    <a:bodyPr/>
                    <a:lstStyle/>
                    <a:p>
                      <a:pPr algn="ctr" fontAlgn="b"/>
                      <a:r>
                        <a:rPr lang="es-PY" sz="1400" b="1" u="none" strike="noStrike" dirty="0" smtClean="0">
                          <a:latin typeface="+mn-lt"/>
                        </a:rPr>
                        <a:t>TRAMOS</a:t>
                      </a:r>
                      <a:endParaRPr lang="es-PY" sz="1400" b="1" i="0" u="none" strike="noStrike" dirty="0">
                        <a:solidFill>
                          <a:srgbClr val="000000"/>
                        </a:solidFill>
                        <a:latin typeface="+mn-lt"/>
                      </a:endParaRPr>
                    </a:p>
                  </a:txBody>
                  <a:tcPr marL="9525" marR="9525" marT="9525" marB="0" anchor="ctr"/>
                </a:tc>
                <a:tc>
                  <a:txBody>
                    <a:bodyPr/>
                    <a:lstStyle/>
                    <a:p>
                      <a:pPr algn="ctr" fontAlgn="b"/>
                      <a:r>
                        <a:rPr lang="es-ES" sz="1400" b="1" u="none" strike="noStrike" dirty="0" smtClean="0">
                          <a:latin typeface="+mn-lt"/>
                        </a:rPr>
                        <a:t>1.837,91</a:t>
                      </a:r>
                      <a:endParaRPr lang="es-ES" sz="1400" b="1" i="0" u="none" strike="noStrike" dirty="0">
                        <a:solidFill>
                          <a:srgbClr val="000000"/>
                        </a:solidFill>
                        <a:latin typeface="+mn-lt"/>
                      </a:endParaRPr>
                    </a:p>
                  </a:txBody>
                  <a:tcPr marL="9525" marR="9525" marT="9525" marB="0" anchor="ctr"/>
                </a:tc>
              </a:tr>
              <a:tr h="396000">
                <a:tc>
                  <a:txBody>
                    <a:bodyPr/>
                    <a:lstStyle/>
                    <a:p>
                      <a:pPr algn="l" fontAlgn="b"/>
                      <a:r>
                        <a:rPr lang="es-ES" sz="1400" b="1" u="none" strike="noStrike" dirty="0" smtClean="0"/>
                        <a:t>09 DPTO. PARAGUARI</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132,78</a:t>
                      </a:r>
                      <a:endParaRPr lang="es-ES" sz="1400" b="1" i="0" u="none" strike="noStrike" dirty="0">
                        <a:solidFill>
                          <a:srgbClr val="000000"/>
                        </a:solidFill>
                        <a:latin typeface="Arial Narrow"/>
                      </a:endParaRPr>
                    </a:p>
                  </a:txBody>
                  <a:tcPr marL="9525" marR="9525" marT="9525" marB="0" anchor="ctr"/>
                </a:tc>
              </a:tr>
              <a:tr h="252000">
                <a:tc>
                  <a:txBody>
                    <a:bodyPr/>
                    <a:lstStyle/>
                    <a:p>
                      <a:pPr algn="l" fontAlgn="b"/>
                      <a:r>
                        <a:rPr lang="es-ES" sz="1100" u="none" strike="noStrike" dirty="0"/>
                        <a:t>Acahay - Empalme V090222</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a:t>10,38</a:t>
                      </a:r>
                      <a:endParaRPr lang="es-ES" sz="1100" b="0" i="0" u="none" strike="noStrike">
                        <a:solidFill>
                          <a:srgbClr val="000000"/>
                        </a:solidFill>
                        <a:latin typeface="Arial Narrow"/>
                      </a:endParaRPr>
                    </a:p>
                  </a:txBody>
                  <a:tcPr marL="9525" marR="9525" marT="9525" marB="0" anchor="ctr"/>
                </a:tc>
              </a:tr>
              <a:tr h="252000">
                <a:tc>
                  <a:txBody>
                    <a:bodyPr/>
                    <a:lstStyle/>
                    <a:p>
                      <a:pPr algn="l" fontAlgn="b"/>
                      <a:r>
                        <a:rPr lang="es-ES" sz="1100" u="none" strike="noStrike"/>
                        <a:t>Caballero - Potrero Ybate</a:t>
                      </a:r>
                      <a:endParaRPr lang="es-ES" sz="1100" b="0" i="0" u="none" strike="noStrike">
                        <a:solidFill>
                          <a:srgbClr val="000000"/>
                        </a:solidFill>
                        <a:latin typeface="Arial Narrow"/>
                      </a:endParaRPr>
                    </a:p>
                  </a:txBody>
                  <a:tcPr marL="171450" marR="9525" marT="9525" marB="0" anchor="ctr"/>
                </a:tc>
                <a:tc>
                  <a:txBody>
                    <a:bodyPr/>
                    <a:lstStyle/>
                    <a:p>
                      <a:pPr algn="ctr" fontAlgn="b"/>
                      <a:r>
                        <a:rPr lang="es-ES" sz="1100" u="none" strike="noStrike"/>
                        <a:t>19,62</a:t>
                      </a:r>
                      <a:endParaRPr lang="es-ES" sz="1100" b="0" i="0" u="none" strike="noStrike">
                        <a:solidFill>
                          <a:srgbClr val="000000"/>
                        </a:solidFill>
                        <a:latin typeface="Arial Narrow"/>
                      </a:endParaRPr>
                    </a:p>
                  </a:txBody>
                  <a:tcPr marL="9525" marR="9525" marT="9525" marB="0" anchor="ctr"/>
                </a:tc>
              </a:tr>
              <a:tr h="252000">
                <a:tc>
                  <a:txBody>
                    <a:bodyPr/>
                    <a:lstStyle/>
                    <a:p>
                      <a:pPr algn="l" fontAlgn="b"/>
                      <a:r>
                        <a:rPr lang="es-ES" sz="1100" u="none" strike="noStrike"/>
                        <a:t>Empalme V091202 - Roque González</a:t>
                      </a:r>
                      <a:endParaRPr lang="es-ES" sz="1100" b="0" i="0" u="none" strike="noStrike">
                        <a:solidFill>
                          <a:srgbClr val="000000"/>
                        </a:solidFill>
                        <a:latin typeface="Arial Narrow"/>
                      </a:endParaRPr>
                    </a:p>
                  </a:txBody>
                  <a:tcPr marL="171450" marR="9525" marT="9525" marB="0" anchor="ctr"/>
                </a:tc>
                <a:tc>
                  <a:txBody>
                    <a:bodyPr/>
                    <a:lstStyle/>
                    <a:p>
                      <a:pPr algn="ctr" fontAlgn="b"/>
                      <a:r>
                        <a:rPr lang="es-ES" sz="1100" u="none" strike="noStrike" dirty="0" smtClean="0"/>
                        <a:t>10,90</a:t>
                      </a:r>
                      <a:endParaRPr lang="es-ES" sz="1100" b="0" i="0" u="none" strike="noStrike" dirty="0">
                        <a:solidFill>
                          <a:srgbClr val="000000"/>
                        </a:solidFill>
                        <a:latin typeface="Arial Narrow"/>
                      </a:endParaRPr>
                    </a:p>
                  </a:txBody>
                  <a:tcPr marL="9525" marR="9525" marT="9525" marB="0" anchor="ctr"/>
                </a:tc>
              </a:tr>
              <a:tr h="252000">
                <a:tc>
                  <a:txBody>
                    <a:bodyPr/>
                    <a:lstStyle/>
                    <a:p>
                      <a:pPr algn="l" fontAlgn="b"/>
                      <a:r>
                        <a:rPr lang="es-ES" sz="1100" u="none" strike="noStrike"/>
                        <a:t>Empalme V091512 Norte - Emalme V091512 Sur</a:t>
                      </a:r>
                      <a:endParaRPr lang="es-ES" sz="1100" b="0" i="0" u="none" strike="noStrike">
                        <a:solidFill>
                          <a:srgbClr val="000000"/>
                        </a:solidFill>
                        <a:latin typeface="Arial Narrow"/>
                      </a:endParaRPr>
                    </a:p>
                  </a:txBody>
                  <a:tcPr marL="171450" marR="9525" marT="9525" marB="0" anchor="ctr"/>
                </a:tc>
                <a:tc>
                  <a:txBody>
                    <a:bodyPr/>
                    <a:lstStyle/>
                    <a:p>
                      <a:pPr algn="ctr" fontAlgn="b"/>
                      <a:r>
                        <a:rPr lang="es-ES" sz="1100" u="none" strike="noStrike" dirty="0"/>
                        <a:t>5,01</a:t>
                      </a:r>
                      <a:endParaRPr lang="es-ES" sz="1100" b="0" i="0" u="none" strike="noStrike" dirty="0">
                        <a:solidFill>
                          <a:srgbClr val="000000"/>
                        </a:solidFill>
                        <a:latin typeface="Arial Narrow"/>
                      </a:endParaRPr>
                    </a:p>
                  </a:txBody>
                  <a:tcPr marL="9525" marR="9525" marT="9525" marB="0" anchor="ctr"/>
                </a:tc>
              </a:tr>
              <a:tr h="252000">
                <a:tc>
                  <a:txBody>
                    <a:bodyPr/>
                    <a:lstStyle/>
                    <a:p>
                      <a:pPr algn="l" fontAlgn="b"/>
                      <a:r>
                        <a:rPr lang="pt-BR" sz="1100" u="none" strike="noStrike"/>
                        <a:t>Gral Aquino Oeste - Cerro Cora I</a:t>
                      </a:r>
                      <a:endParaRPr lang="pt-BR" sz="1100" b="0" i="0" u="none" strike="noStrike">
                        <a:solidFill>
                          <a:srgbClr val="000000"/>
                        </a:solidFill>
                        <a:latin typeface="Arial Narrow"/>
                      </a:endParaRPr>
                    </a:p>
                  </a:txBody>
                  <a:tcPr marL="171450" marR="9525" marT="9525" marB="0" anchor="ctr"/>
                </a:tc>
                <a:tc>
                  <a:txBody>
                    <a:bodyPr/>
                    <a:lstStyle/>
                    <a:p>
                      <a:pPr algn="ctr" fontAlgn="b"/>
                      <a:r>
                        <a:rPr lang="es-ES" sz="1100" u="none" strike="noStrike" dirty="0"/>
                        <a:t>9,99</a:t>
                      </a:r>
                      <a:endParaRPr lang="es-ES" sz="1100" b="0" i="0" u="none" strike="noStrike" dirty="0">
                        <a:solidFill>
                          <a:srgbClr val="000000"/>
                        </a:solidFill>
                        <a:latin typeface="Arial Narrow"/>
                      </a:endParaRPr>
                    </a:p>
                  </a:txBody>
                  <a:tcPr marL="9525" marR="9525" marT="9525" marB="0" anchor="ctr"/>
                </a:tc>
              </a:tr>
              <a:tr h="252000">
                <a:tc>
                  <a:txBody>
                    <a:bodyPr/>
                    <a:lstStyle/>
                    <a:p>
                      <a:pPr algn="l" fontAlgn="b"/>
                      <a:r>
                        <a:rPr lang="es-ES" sz="1100" u="none" strike="noStrike" dirty="0"/>
                        <a:t>Quiindy - Empalme V091020</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5,73</a:t>
                      </a:r>
                      <a:endParaRPr lang="es-ES" sz="1100" b="0" i="0" u="none" strike="noStrike" dirty="0">
                        <a:solidFill>
                          <a:srgbClr val="000000"/>
                        </a:solidFill>
                        <a:latin typeface="Arial Narrow"/>
                      </a:endParaRPr>
                    </a:p>
                  </a:txBody>
                  <a:tcPr marL="9525" marR="9525" marT="9525" marB="0" anchor="ctr"/>
                </a:tc>
              </a:tr>
              <a:tr h="252000">
                <a:tc>
                  <a:txBody>
                    <a:bodyPr/>
                    <a:lstStyle/>
                    <a:p>
                      <a:pPr algn="l" fontAlgn="b"/>
                      <a:r>
                        <a:rPr lang="es-ES" sz="1100" u="none" strike="noStrike"/>
                        <a:t>Rincon I - Curucao Sur</a:t>
                      </a:r>
                      <a:endParaRPr lang="es-ES" sz="1100" b="0" i="0" u="none" strike="noStrike">
                        <a:solidFill>
                          <a:srgbClr val="000000"/>
                        </a:solidFill>
                        <a:latin typeface="Arial Narrow"/>
                      </a:endParaRPr>
                    </a:p>
                  </a:txBody>
                  <a:tcPr marL="171450" marR="9525" marT="9525" marB="0" anchor="ctr"/>
                </a:tc>
                <a:tc>
                  <a:txBody>
                    <a:bodyPr/>
                    <a:lstStyle/>
                    <a:p>
                      <a:pPr algn="ctr" fontAlgn="b"/>
                      <a:r>
                        <a:rPr lang="es-ES" sz="1100" u="none" strike="noStrike" dirty="0"/>
                        <a:t>17,64</a:t>
                      </a:r>
                      <a:endParaRPr lang="es-ES" sz="1100" b="0" i="0" u="none" strike="noStrike" dirty="0">
                        <a:solidFill>
                          <a:srgbClr val="000000"/>
                        </a:solidFill>
                        <a:latin typeface="Arial Narrow"/>
                      </a:endParaRPr>
                    </a:p>
                  </a:txBody>
                  <a:tcPr marL="9525" marR="9525" marT="9525" marB="0" anchor="ctr"/>
                </a:tc>
              </a:tr>
              <a:tr h="252000">
                <a:tc>
                  <a:txBody>
                    <a:bodyPr/>
                    <a:lstStyle/>
                    <a:p>
                      <a:pPr algn="l" fontAlgn="b"/>
                      <a:r>
                        <a:rPr lang="es-ES" sz="1100" u="none" strike="noStrike"/>
                        <a:t>Ruta 1 - Matachi - Empalme V091220 - Cerrito</a:t>
                      </a:r>
                      <a:endParaRPr lang="es-ES" sz="1100" b="0" i="0" u="none" strike="noStrike">
                        <a:solidFill>
                          <a:srgbClr val="000000"/>
                        </a:solidFill>
                        <a:latin typeface="Arial Narrow"/>
                      </a:endParaRPr>
                    </a:p>
                  </a:txBody>
                  <a:tcPr marL="171450" marR="9525" marT="9525" marB="0" anchor="ctr"/>
                </a:tc>
                <a:tc>
                  <a:txBody>
                    <a:bodyPr/>
                    <a:lstStyle/>
                    <a:p>
                      <a:pPr algn="ctr" fontAlgn="b"/>
                      <a:r>
                        <a:rPr lang="es-ES" sz="1100" u="none" strike="noStrike" dirty="0"/>
                        <a:t>10,78</a:t>
                      </a:r>
                      <a:endParaRPr lang="es-ES" sz="1100" b="0" i="0" u="none" strike="noStrike" dirty="0">
                        <a:solidFill>
                          <a:srgbClr val="000000"/>
                        </a:solidFill>
                        <a:latin typeface="Arial Narrow"/>
                      </a:endParaRPr>
                    </a:p>
                  </a:txBody>
                  <a:tcPr marL="9525" marR="9525" marT="9525" marB="0" anchor="ctr"/>
                </a:tc>
              </a:tr>
              <a:tr h="252000">
                <a:tc>
                  <a:txBody>
                    <a:bodyPr/>
                    <a:lstStyle/>
                    <a:p>
                      <a:pPr algn="l" fontAlgn="b"/>
                      <a:r>
                        <a:rPr lang="pt-BR" sz="1100" u="none" strike="noStrike"/>
                        <a:t>Ruta I - Itape - Curucao Norte</a:t>
                      </a:r>
                      <a:endParaRPr lang="pt-BR" sz="1100" b="0" i="0" u="none" strike="noStrike">
                        <a:solidFill>
                          <a:srgbClr val="000000"/>
                        </a:solidFill>
                        <a:latin typeface="Arial Narrow"/>
                      </a:endParaRPr>
                    </a:p>
                  </a:txBody>
                  <a:tcPr marL="171450" marR="9525" marT="9525" marB="0" anchor="ctr"/>
                </a:tc>
                <a:tc>
                  <a:txBody>
                    <a:bodyPr/>
                    <a:lstStyle/>
                    <a:p>
                      <a:pPr algn="ctr" fontAlgn="b"/>
                      <a:r>
                        <a:rPr lang="es-ES" sz="1100" u="none" strike="noStrike" dirty="0"/>
                        <a:t>10,79</a:t>
                      </a:r>
                      <a:endParaRPr lang="es-ES" sz="1100" b="0" i="0" u="none" strike="noStrike" dirty="0">
                        <a:solidFill>
                          <a:srgbClr val="000000"/>
                        </a:solidFill>
                        <a:latin typeface="Arial Narrow"/>
                      </a:endParaRPr>
                    </a:p>
                  </a:txBody>
                  <a:tcPr marL="9525" marR="9525" marT="9525" marB="0" anchor="ctr"/>
                </a:tc>
              </a:tr>
              <a:tr h="252000">
                <a:tc>
                  <a:txBody>
                    <a:bodyPr/>
                    <a:lstStyle/>
                    <a:p>
                      <a:pPr algn="l" fontAlgn="b"/>
                      <a:r>
                        <a:rPr lang="es-ES" sz="1100" u="none" strike="noStrike"/>
                        <a:t>Ruta I - Ñuati Guazu</a:t>
                      </a:r>
                      <a:endParaRPr lang="es-ES" sz="1100" b="0" i="0" u="none" strike="noStrike">
                        <a:solidFill>
                          <a:srgbClr val="000000"/>
                        </a:solidFill>
                        <a:latin typeface="Arial Narrow"/>
                      </a:endParaRPr>
                    </a:p>
                  </a:txBody>
                  <a:tcPr marL="171450" marR="9525" marT="9525" marB="0" anchor="ctr"/>
                </a:tc>
                <a:tc>
                  <a:txBody>
                    <a:bodyPr/>
                    <a:lstStyle/>
                    <a:p>
                      <a:pPr algn="ctr" fontAlgn="b"/>
                      <a:r>
                        <a:rPr lang="es-ES" sz="1100" u="none" strike="noStrike" dirty="0"/>
                        <a:t>3,49</a:t>
                      </a:r>
                      <a:endParaRPr lang="es-ES" sz="1100" b="0" i="0" u="none" strike="noStrike" dirty="0">
                        <a:solidFill>
                          <a:srgbClr val="000000"/>
                        </a:solidFill>
                        <a:latin typeface="Arial Narrow"/>
                      </a:endParaRPr>
                    </a:p>
                  </a:txBody>
                  <a:tcPr marL="9525" marR="9525" marT="9525" marB="0" anchor="ctr"/>
                </a:tc>
              </a:tr>
              <a:tr h="252000">
                <a:tc>
                  <a:txBody>
                    <a:bodyPr/>
                    <a:lstStyle/>
                    <a:p>
                      <a:pPr algn="l" fontAlgn="b"/>
                      <a:r>
                        <a:rPr lang="es-PY" sz="1100" u="none" strike="noStrike" dirty="0"/>
                        <a:t>Ruta I /Calle </a:t>
                      </a:r>
                      <a:r>
                        <a:rPr lang="es-PY" sz="1100" u="none" strike="noStrike" dirty="0" err="1"/>
                        <a:t>Po'I</a:t>
                      </a:r>
                      <a:r>
                        <a:rPr lang="es-PY" sz="1100" u="none" strike="noStrike" dirty="0"/>
                        <a:t> Oeste - Ruta I/ Calle </a:t>
                      </a:r>
                      <a:r>
                        <a:rPr lang="es-PY" sz="1100" u="none" strike="noStrike" dirty="0" err="1"/>
                        <a:t>Po'I</a:t>
                      </a:r>
                      <a:r>
                        <a:rPr lang="es-PY" sz="1100" u="none" strike="noStrike" dirty="0"/>
                        <a:t> Este</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3,28</a:t>
                      </a:r>
                      <a:endParaRPr lang="es-ES" sz="1100" b="0" i="0" u="none" strike="noStrike" dirty="0">
                        <a:solidFill>
                          <a:srgbClr val="000000"/>
                        </a:solidFill>
                        <a:latin typeface="Arial Narrow"/>
                      </a:endParaRPr>
                    </a:p>
                  </a:txBody>
                  <a:tcPr marL="9525" marR="9525" marT="9525" marB="0" anchor="ctr"/>
                </a:tc>
              </a:tr>
              <a:tr h="252000">
                <a:tc>
                  <a:txBody>
                    <a:bodyPr/>
                    <a:lstStyle/>
                    <a:p>
                      <a:pPr algn="l" fontAlgn="b"/>
                      <a:r>
                        <a:rPr lang="es-ES" sz="1100" u="none" strike="noStrike"/>
                        <a:t>Sapucai - Cerro Cora I</a:t>
                      </a:r>
                      <a:endParaRPr lang="es-ES" sz="1100" b="0" i="0" u="none" strike="noStrike">
                        <a:solidFill>
                          <a:srgbClr val="000000"/>
                        </a:solidFill>
                        <a:latin typeface="Arial Narrow"/>
                      </a:endParaRPr>
                    </a:p>
                  </a:txBody>
                  <a:tcPr marL="171450" marR="9525" marT="9525" marB="0" anchor="ctr"/>
                </a:tc>
                <a:tc>
                  <a:txBody>
                    <a:bodyPr/>
                    <a:lstStyle/>
                    <a:p>
                      <a:pPr algn="ctr" fontAlgn="b"/>
                      <a:r>
                        <a:rPr lang="es-ES" sz="1100" u="none" strike="noStrike" dirty="0"/>
                        <a:t>7,52</a:t>
                      </a:r>
                      <a:endParaRPr lang="es-ES" sz="1100" b="0" i="0" u="none" strike="noStrike" dirty="0">
                        <a:solidFill>
                          <a:srgbClr val="000000"/>
                        </a:solidFill>
                        <a:latin typeface="Arial Narrow"/>
                      </a:endParaRPr>
                    </a:p>
                  </a:txBody>
                  <a:tcPr marL="9525" marR="9525" marT="9525" marB="0" anchor="ctr"/>
                </a:tc>
              </a:tr>
              <a:tr h="252000">
                <a:tc>
                  <a:txBody>
                    <a:bodyPr/>
                    <a:lstStyle/>
                    <a:p>
                      <a:pPr algn="l" fontAlgn="b"/>
                      <a:r>
                        <a:rPr lang="es-ES" sz="1100" u="none" strike="noStrike"/>
                        <a:t>Yaguaron - Pororo</a:t>
                      </a:r>
                      <a:endParaRPr lang="es-ES" sz="1100" b="0" i="0" u="none" strike="noStrike">
                        <a:solidFill>
                          <a:srgbClr val="000000"/>
                        </a:solidFill>
                        <a:latin typeface="Arial Narrow"/>
                      </a:endParaRPr>
                    </a:p>
                  </a:txBody>
                  <a:tcPr marL="171450" marR="9525" marT="9525" marB="0" anchor="ctr"/>
                </a:tc>
                <a:tc>
                  <a:txBody>
                    <a:bodyPr/>
                    <a:lstStyle/>
                    <a:p>
                      <a:pPr algn="ctr" fontAlgn="b"/>
                      <a:r>
                        <a:rPr lang="es-ES" sz="1100" u="none" strike="noStrike" dirty="0"/>
                        <a:t>4,33</a:t>
                      </a:r>
                      <a:endParaRPr lang="es-ES" sz="1100" b="0" i="0" u="none" strike="noStrike" dirty="0">
                        <a:solidFill>
                          <a:srgbClr val="000000"/>
                        </a:solidFill>
                        <a:latin typeface="Arial Narrow"/>
                      </a:endParaRPr>
                    </a:p>
                  </a:txBody>
                  <a:tcPr marL="9525" marR="9525" marT="9525" marB="0" anchor="ctr"/>
                </a:tc>
              </a:tr>
              <a:tr h="252000">
                <a:tc>
                  <a:txBody>
                    <a:bodyPr/>
                    <a:lstStyle/>
                    <a:p>
                      <a:pPr algn="l" fontAlgn="b"/>
                      <a:r>
                        <a:rPr lang="es-PY" sz="1100" u="none" strike="noStrike"/>
                        <a:t>Yaguaron Norte - Empalme V 091502</a:t>
                      </a:r>
                      <a:endParaRPr lang="es-PY" sz="1100" b="0" i="0" u="none" strike="noStrike">
                        <a:solidFill>
                          <a:srgbClr val="000000"/>
                        </a:solidFill>
                        <a:latin typeface="Arial Narrow"/>
                      </a:endParaRPr>
                    </a:p>
                  </a:txBody>
                  <a:tcPr marL="171450" marR="9525" marT="9525" marB="0" anchor="ctr"/>
                </a:tc>
                <a:tc>
                  <a:txBody>
                    <a:bodyPr/>
                    <a:lstStyle/>
                    <a:p>
                      <a:pPr algn="ctr" fontAlgn="b"/>
                      <a:r>
                        <a:rPr lang="es-ES" sz="1100" u="none" strike="noStrike" dirty="0"/>
                        <a:t>4,57</a:t>
                      </a:r>
                      <a:endParaRPr lang="es-ES" sz="1100" b="0" i="0" u="none" strike="noStrike" dirty="0">
                        <a:solidFill>
                          <a:srgbClr val="000000"/>
                        </a:solidFill>
                        <a:latin typeface="Arial Narrow"/>
                      </a:endParaRPr>
                    </a:p>
                  </a:txBody>
                  <a:tcPr marL="9525" marR="9525" marT="9525" marB="0" anchor="ctr"/>
                </a:tc>
              </a:tr>
              <a:tr h="252000">
                <a:tc>
                  <a:txBody>
                    <a:bodyPr/>
                    <a:lstStyle/>
                    <a:p>
                      <a:pPr algn="l" fontAlgn="b"/>
                      <a:r>
                        <a:rPr lang="es-ES" sz="1100" u="none" strike="noStrike"/>
                        <a:t>Yaguaron Sur - Mbaritu Este</a:t>
                      </a:r>
                      <a:endParaRPr lang="es-ES" sz="1100" b="0" i="0" u="none" strike="noStrike">
                        <a:solidFill>
                          <a:srgbClr val="000000"/>
                        </a:solidFill>
                        <a:latin typeface="Arial Narrow"/>
                      </a:endParaRPr>
                    </a:p>
                  </a:txBody>
                  <a:tcPr marL="171450" marR="9525" marT="9525" marB="0" anchor="ctr"/>
                </a:tc>
                <a:tc>
                  <a:txBody>
                    <a:bodyPr/>
                    <a:lstStyle/>
                    <a:p>
                      <a:pPr algn="ctr" fontAlgn="b"/>
                      <a:r>
                        <a:rPr lang="es-ES" sz="1100" u="none" strike="noStrike" dirty="0"/>
                        <a:t>8,75</a:t>
                      </a:r>
                      <a:endParaRPr lang="es-ES" sz="1100" b="0" i="0" u="none" strike="noStrike" dirty="0">
                        <a:solidFill>
                          <a:srgbClr val="000000"/>
                        </a:solidFill>
                        <a:latin typeface="Arial Narrow"/>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8720"/>
            <a:ext cx="8229600" cy="1143000"/>
          </a:xfrm>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1.A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PROYECTO 9</a:t>
            </a:r>
            <a:endParaRPr lang="es-ES" sz="3200" dirty="0">
              <a:solidFill>
                <a:srgbClr val="FF0000"/>
              </a:solidFill>
              <a:effectLst>
                <a:outerShdw blurRad="38100" dist="38100" dir="2700000" algn="tl">
                  <a:srgbClr val="000000">
                    <a:alpha val="43137"/>
                  </a:srgbClr>
                </a:outerShdw>
              </a:effectLst>
            </a:endParaRPr>
          </a:p>
        </p:txBody>
      </p:sp>
      <p:graphicFrame>
        <p:nvGraphicFramePr>
          <p:cNvPr id="6" name="5 Marcador de contenido"/>
          <p:cNvGraphicFramePr>
            <a:graphicFrameLocks noGrp="1"/>
          </p:cNvGraphicFramePr>
          <p:nvPr>
            <p:ph idx="1"/>
          </p:nvPr>
        </p:nvGraphicFramePr>
        <p:xfrm>
          <a:off x="457200" y="2061464"/>
          <a:ext cx="8280000" cy="4464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PY" sz="1400" b="1" u="none" strike="noStrike" dirty="0" smtClean="0"/>
                        <a:t>PROYECTO 09. TRAMOS CRÍTICOS A DISEÑAR ROR</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b="1" u="none" strike="noStrike" dirty="0" smtClean="0"/>
                        <a:t>LONGITUD (Km)</a:t>
                      </a:r>
                      <a:endParaRPr lang="es-ES" sz="1400" b="1" i="0" u="none" strike="noStrike" dirty="0">
                        <a:solidFill>
                          <a:srgbClr val="000000"/>
                        </a:solidFill>
                        <a:latin typeface="Arial Narrow"/>
                      </a:endParaRPr>
                    </a:p>
                  </a:txBody>
                  <a:tcPr marL="9525" marR="9525" marT="9525" marB="0" anchor="ctr"/>
                </a:tc>
              </a:tr>
              <a:tr h="396000">
                <a:tc>
                  <a:txBody>
                    <a:bodyPr/>
                    <a:lstStyle/>
                    <a:p>
                      <a:pPr algn="ctr" fontAlgn="b"/>
                      <a:r>
                        <a:rPr lang="es-PY" sz="1400" b="1" u="none" strike="noStrike" dirty="0" smtClean="0">
                          <a:latin typeface="+mn-lt"/>
                        </a:rPr>
                        <a:t>TRAMOS</a:t>
                      </a:r>
                      <a:endParaRPr lang="es-PY" sz="1400" b="1" i="0" u="none" strike="noStrike" dirty="0">
                        <a:solidFill>
                          <a:srgbClr val="000000"/>
                        </a:solidFill>
                        <a:latin typeface="+mn-lt"/>
                      </a:endParaRPr>
                    </a:p>
                  </a:txBody>
                  <a:tcPr marL="9525" marR="9525" marT="9525" marB="0" anchor="ctr"/>
                </a:tc>
                <a:tc>
                  <a:txBody>
                    <a:bodyPr/>
                    <a:lstStyle/>
                    <a:p>
                      <a:pPr algn="ctr" fontAlgn="b"/>
                      <a:r>
                        <a:rPr lang="es-ES" sz="1400" b="1" u="none" strike="noStrike" dirty="0" smtClean="0">
                          <a:latin typeface="+mn-lt"/>
                        </a:rPr>
                        <a:t>1.837,91</a:t>
                      </a:r>
                      <a:endParaRPr lang="es-ES" sz="1400" b="1" i="0" u="none" strike="noStrike" dirty="0">
                        <a:solidFill>
                          <a:srgbClr val="000000"/>
                        </a:solidFill>
                        <a:latin typeface="+mn-lt"/>
                      </a:endParaRPr>
                    </a:p>
                  </a:txBody>
                  <a:tcPr marL="9525" marR="9525" marT="9525" marB="0" anchor="ctr"/>
                </a:tc>
              </a:tr>
              <a:tr h="396000">
                <a:tc>
                  <a:txBody>
                    <a:bodyPr/>
                    <a:lstStyle/>
                    <a:p>
                      <a:pPr algn="l" fontAlgn="b"/>
                      <a:r>
                        <a:rPr lang="es-ES" sz="1400" b="1" u="none" strike="noStrike" dirty="0" smtClean="0"/>
                        <a:t>10 DPTO. ALTO PARANÁ</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83,18</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Emp. Súper Carretera (Lote 7) - Hacia Santa Lucia</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45,18</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Ruta 10 - Naranjito - Nueva Conquista - Cruce Rancho Alegre</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38,00</a:t>
                      </a:r>
                      <a:endParaRPr lang="es-ES" sz="1100" b="0" i="0" u="none" strike="noStrike" dirty="0">
                        <a:solidFill>
                          <a:srgbClr val="000000"/>
                        </a:solidFill>
                        <a:latin typeface="Arial Narrow"/>
                      </a:endParaRPr>
                    </a:p>
                  </a:txBody>
                  <a:tcPr marL="9525" marR="9525" marT="9525" marB="0" anchor="ctr"/>
                </a:tc>
              </a:tr>
              <a:tr h="396000">
                <a:tc>
                  <a:txBody>
                    <a:bodyPr/>
                    <a:lstStyle/>
                    <a:p>
                      <a:pPr algn="l" fontAlgn="b"/>
                      <a:r>
                        <a:rPr lang="es-ES" sz="1400" b="1" u="none" strike="noStrike" dirty="0" smtClean="0"/>
                        <a:t>12 DPTO. ÑEEMBUCÚ</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228,62</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Apipé - Potrero </a:t>
                      </a:r>
                      <a:r>
                        <a:rPr lang="es-ES" sz="1100" u="none" strike="noStrike" dirty="0" err="1"/>
                        <a:t>Esteche</a:t>
                      </a:r>
                      <a:r>
                        <a:rPr lang="es-ES" sz="1100" u="none" strike="noStrike" dirty="0"/>
                        <a:t> - Laureles</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a:t>56,91</a:t>
                      </a:r>
                      <a:endParaRPr lang="es-ES" sz="1100" b="0" i="0" u="none" strike="noStrike">
                        <a:solidFill>
                          <a:srgbClr val="000000"/>
                        </a:solidFill>
                        <a:latin typeface="Arial Narrow"/>
                      </a:endParaRPr>
                    </a:p>
                  </a:txBody>
                  <a:tcPr marL="9525" marR="9525" marT="9525" marB="0" anchor="ctr"/>
                </a:tc>
              </a:tr>
              <a:tr h="288000">
                <a:tc>
                  <a:txBody>
                    <a:bodyPr/>
                    <a:lstStyle/>
                    <a:p>
                      <a:pPr algn="l" fontAlgn="b"/>
                      <a:r>
                        <a:rPr lang="es-ES" sz="1100" u="none" strike="noStrike" dirty="0"/>
                        <a:t>Cerrito - Empalme Ruta Villalbin - Laureles</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a:t>11,15</a:t>
                      </a:r>
                      <a:endParaRPr lang="es-ES" sz="1100" b="0" i="0" u="none" strike="noStrike">
                        <a:solidFill>
                          <a:srgbClr val="000000"/>
                        </a:solidFill>
                        <a:latin typeface="Arial Narrow"/>
                      </a:endParaRPr>
                    </a:p>
                  </a:txBody>
                  <a:tcPr marL="9525" marR="9525" marT="9525" marB="0" anchor="ctr"/>
                </a:tc>
              </a:tr>
              <a:tr h="288000">
                <a:tc>
                  <a:txBody>
                    <a:bodyPr/>
                    <a:lstStyle/>
                    <a:p>
                      <a:pPr algn="l" fontAlgn="b"/>
                      <a:r>
                        <a:rPr lang="es-PY" sz="1100" u="none" strike="noStrike" dirty="0"/>
                        <a:t>Costa Rosado (Empalme Ruta San Juan - Pilar) - Laguna </a:t>
                      </a:r>
                      <a:r>
                        <a:rPr lang="es-PY" sz="1100" u="none" strike="noStrike" dirty="0" err="1"/>
                        <a:t>Itá</a:t>
                      </a:r>
                      <a:r>
                        <a:rPr lang="es-PY" sz="1100" u="none" strike="noStrike" dirty="0"/>
                        <a:t> - Ciervo Blanco</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42,60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Cruce Asentamiento Belén - Ruta </a:t>
                      </a:r>
                      <a:r>
                        <a:rPr lang="es-PY" sz="1100" u="none" strike="noStrike" dirty="0" err="1"/>
                        <a:t>Iv</a:t>
                      </a:r>
                      <a:r>
                        <a:rPr lang="es-PY" sz="1100" u="none" strike="noStrike" dirty="0"/>
                        <a:t> Vieja</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10,00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Isla </a:t>
                      </a:r>
                      <a:r>
                        <a:rPr lang="es-ES" sz="1100" u="none" strike="noStrike" dirty="0" err="1"/>
                        <a:t>Umbu</a:t>
                      </a:r>
                      <a:r>
                        <a:rPr lang="es-ES" sz="1100" u="none" strike="noStrike" dirty="0"/>
                        <a:t> - </a:t>
                      </a:r>
                      <a:r>
                        <a:rPr lang="es-ES" sz="1100" u="none" strike="noStrike" dirty="0" err="1"/>
                        <a:t>Cambacua</a:t>
                      </a:r>
                      <a:r>
                        <a:rPr lang="es-ES" sz="1100" u="none" strike="noStrike" dirty="0"/>
                        <a:t> - Empalme Ruta Pilar </a:t>
                      </a:r>
                      <a:r>
                        <a:rPr lang="es-ES" sz="1100" u="none" strike="noStrike" dirty="0" err="1"/>
                        <a:t>Humaita</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11,45</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Mayor </a:t>
                      </a:r>
                      <a:r>
                        <a:rPr lang="es-ES" sz="1100" u="none" strike="noStrike" dirty="0" err="1"/>
                        <a:t>Martinez</a:t>
                      </a:r>
                      <a:r>
                        <a:rPr lang="es-ES" sz="1100" u="none" strike="noStrike" dirty="0"/>
                        <a:t> - Desmochados</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12,09</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Pilar - Costa </a:t>
                      </a:r>
                      <a:r>
                        <a:rPr lang="es-ES" sz="1100" u="none" strike="noStrike" dirty="0" err="1"/>
                        <a:t>Pucú</a:t>
                      </a:r>
                      <a:r>
                        <a:rPr lang="es-ES" sz="1100" u="none" strike="noStrike" dirty="0"/>
                        <a:t> - Medina - Apipé</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42,55</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San Juan De Ñeembucú - San Lorenzo - Ruta </a:t>
                      </a:r>
                      <a:r>
                        <a:rPr lang="es-PY" sz="1100" u="none" strike="noStrike" dirty="0" err="1"/>
                        <a:t>Iv</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41,87</a:t>
                      </a:r>
                      <a:endParaRPr lang="es-ES" sz="1100" b="0" i="0" u="none" strike="noStrike" dirty="0">
                        <a:solidFill>
                          <a:srgbClr val="000000"/>
                        </a:solidFill>
                        <a:latin typeface="Arial Narrow"/>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8720"/>
            <a:ext cx="8229600" cy="1143000"/>
          </a:xfrm>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1.A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PROYECTO 9</a:t>
            </a:r>
            <a:endParaRPr lang="es-ES" sz="3200" dirty="0">
              <a:solidFill>
                <a:srgbClr val="FF0000"/>
              </a:solidFill>
              <a:effectLst>
                <a:outerShdw blurRad="38100" dist="38100" dir="2700000" algn="tl">
                  <a:srgbClr val="000000">
                    <a:alpha val="43137"/>
                  </a:srgbClr>
                </a:outerShdw>
              </a:effectLst>
            </a:endParaRPr>
          </a:p>
        </p:txBody>
      </p:sp>
      <p:graphicFrame>
        <p:nvGraphicFramePr>
          <p:cNvPr id="6" name="5 Marcador de contenido"/>
          <p:cNvGraphicFramePr>
            <a:graphicFrameLocks noGrp="1"/>
          </p:cNvGraphicFramePr>
          <p:nvPr>
            <p:ph idx="1"/>
          </p:nvPr>
        </p:nvGraphicFramePr>
        <p:xfrm>
          <a:off x="457200" y="2061464"/>
          <a:ext cx="8280000" cy="3312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PY" sz="1400" b="1" u="none" strike="noStrike" dirty="0" smtClean="0"/>
                        <a:t>PROYECTO 09. TRAMOS CRÍTICOS A DISEÑAR ROR</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b="1" u="none" strike="noStrike" dirty="0" smtClean="0"/>
                        <a:t>LONGITUD (Km)</a:t>
                      </a:r>
                      <a:endParaRPr lang="es-ES" sz="1400" b="1" i="0" u="none" strike="noStrike" dirty="0">
                        <a:solidFill>
                          <a:srgbClr val="000000"/>
                        </a:solidFill>
                        <a:latin typeface="Arial Narrow"/>
                      </a:endParaRPr>
                    </a:p>
                  </a:txBody>
                  <a:tcPr marL="9525" marR="9525" marT="9525" marB="0" anchor="ctr"/>
                </a:tc>
              </a:tr>
              <a:tr h="396000">
                <a:tc>
                  <a:txBody>
                    <a:bodyPr/>
                    <a:lstStyle/>
                    <a:p>
                      <a:pPr algn="ctr" fontAlgn="b"/>
                      <a:r>
                        <a:rPr lang="es-PY" sz="1400" b="1" u="none" strike="noStrike" dirty="0" smtClean="0">
                          <a:latin typeface="+mn-lt"/>
                        </a:rPr>
                        <a:t>TRAMOS</a:t>
                      </a:r>
                      <a:endParaRPr lang="es-PY" sz="1400" b="1" i="0" u="none" strike="noStrike" dirty="0">
                        <a:solidFill>
                          <a:srgbClr val="000000"/>
                        </a:solidFill>
                        <a:latin typeface="+mn-lt"/>
                      </a:endParaRPr>
                    </a:p>
                  </a:txBody>
                  <a:tcPr marL="9525" marR="9525" marT="9525" marB="0" anchor="ctr"/>
                </a:tc>
                <a:tc>
                  <a:txBody>
                    <a:bodyPr/>
                    <a:lstStyle/>
                    <a:p>
                      <a:pPr algn="ctr" fontAlgn="b"/>
                      <a:r>
                        <a:rPr lang="es-ES" sz="1400" b="1" u="none" strike="noStrike" dirty="0" smtClean="0">
                          <a:latin typeface="+mn-lt"/>
                        </a:rPr>
                        <a:t>1.837,91</a:t>
                      </a:r>
                      <a:endParaRPr lang="es-ES" sz="1400" b="1" i="0" u="none" strike="noStrike" dirty="0">
                        <a:solidFill>
                          <a:srgbClr val="000000"/>
                        </a:solidFill>
                        <a:latin typeface="+mn-lt"/>
                      </a:endParaRPr>
                    </a:p>
                  </a:txBody>
                  <a:tcPr marL="9525" marR="9525" marT="9525" marB="0" anchor="ctr"/>
                </a:tc>
              </a:tr>
              <a:tr h="396000">
                <a:tc>
                  <a:txBody>
                    <a:bodyPr/>
                    <a:lstStyle/>
                    <a:p>
                      <a:pPr algn="l" fontAlgn="b"/>
                      <a:r>
                        <a:rPr lang="es-ES" sz="1400" b="1" u="none" strike="noStrike" dirty="0" smtClean="0"/>
                        <a:t>13 DPTO. AMAMBAY</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159,28</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err="1"/>
                        <a:t>Capitan</a:t>
                      </a:r>
                      <a:r>
                        <a:rPr lang="es-ES" sz="1100" u="none" strike="noStrike" dirty="0"/>
                        <a:t> Bado - San Fernando - </a:t>
                      </a:r>
                      <a:r>
                        <a:rPr lang="es-ES" sz="1100" u="none" strike="noStrike" dirty="0" err="1"/>
                        <a:t>Est.</a:t>
                      </a:r>
                      <a:r>
                        <a:rPr lang="es-ES" sz="1100" u="none" strike="noStrike" dirty="0"/>
                        <a:t> Lagunita - </a:t>
                      </a:r>
                      <a:r>
                        <a:rPr lang="es-ES" sz="1100" u="none" strike="noStrike" dirty="0" err="1"/>
                        <a:t>Pakola</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90,35</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Paso Ita - </a:t>
                      </a:r>
                      <a:r>
                        <a:rPr lang="es-PY" sz="1100" u="none" strike="noStrike" dirty="0" err="1"/>
                        <a:t>Est.</a:t>
                      </a:r>
                      <a:r>
                        <a:rPr lang="es-PY" sz="1100" u="none" strike="noStrike" dirty="0"/>
                        <a:t> </a:t>
                      </a:r>
                      <a:r>
                        <a:rPr lang="es-PY" sz="1100" u="none" strike="noStrike" dirty="0" err="1"/>
                        <a:t>Panamby</a:t>
                      </a:r>
                      <a:r>
                        <a:rPr lang="es-PY" sz="1100" u="none" strike="noStrike" dirty="0"/>
                        <a:t> - Cerro Verde - Yukyry Mi</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68,93</a:t>
                      </a:r>
                      <a:endParaRPr lang="es-ES" sz="1100" b="0" i="0" u="none" strike="noStrike" dirty="0">
                        <a:solidFill>
                          <a:srgbClr val="000000"/>
                        </a:solidFill>
                        <a:latin typeface="Arial Narrow"/>
                      </a:endParaRPr>
                    </a:p>
                  </a:txBody>
                  <a:tcPr marL="9525" marR="9525" marT="9525" marB="0" anchor="ctr"/>
                </a:tc>
              </a:tr>
              <a:tr h="396000">
                <a:tc>
                  <a:txBody>
                    <a:bodyPr/>
                    <a:lstStyle/>
                    <a:p>
                      <a:pPr algn="l" fontAlgn="b"/>
                      <a:r>
                        <a:rPr lang="es-ES" sz="1400" b="1" u="none" strike="noStrike" dirty="0" smtClean="0"/>
                        <a:t>14 DPTO. CANINDEYÚ</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129,92</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Col. Alborada - Frontera</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20,00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Col. Nueva Durango - 4 Encuadre - Luz Bella</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41,83</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La Paloma - Guavirá - Frontera Seca</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20,00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Villa Ygatimi - Col. 1º De Mayo - </a:t>
                      </a:r>
                      <a:r>
                        <a:rPr lang="es-ES" sz="1100" u="none" strike="noStrike" dirty="0" err="1"/>
                        <a:t>Karupera</a:t>
                      </a:r>
                      <a:r>
                        <a:rPr lang="es-ES" sz="1100" u="none" strike="noStrike" dirty="0"/>
                        <a:t> -Yvypyta</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a:t>48,09</a:t>
                      </a:r>
                      <a:endParaRPr lang="es-ES" sz="1100" b="0" i="0" u="none" strike="noStrike" dirty="0">
                        <a:solidFill>
                          <a:srgbClr val="000000"/>
                        </a:solidFill>
                        <a:latin typeface="Arial Narrow"/>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1.B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PROYECTO 10</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2457184"/>
          <a:ext cx="8280000" cy="2628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PY" sz="1400" b="1" u="none" strike="noStrike" dirty="0" smtClean="0"/>
                        <a:t>PROYECTO 10. MEJORAMIENTO Y TRAMOS CRÍTICOS A DISEÑAR REGIÓN OCCIDENTAL</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b="1" u="none" strike="noStrike" dirty="0" smtClean="0"/>
                        <a:t>LONGITUD (Km)</a:t>
                      </a:r>
                      <a:endParaRPr lang="es-ES" sz="1400" b="1" i="0" u="none" strike="noStrike" dirty="0">
                        <a:solidFill>
                          <a:srgbClr val="000000"/>
                        </a:solidFill>
                        <a:latin typeface="Arial Narrow"/>
                      </a:endParaRPr>
                    </a:p>
                  </a:txBody>
                  <a:tcPr marL="9525" marR="9525" marT="9525" marB="0" anchor="ctr"/>
                </a:tc>
              </a:tr>
              <a:tr h="396000">
                <a:tc>
                  <a:txBody>
                    <a:bodyPr/>
                    <a:lstStyle/>
                    <a:p>
                      <a:pPr algn="ctr" fontAlgn="b"/>
                      <a:r>
                        <a:rPr lang="es-PY" sz="1400" b="1" u="none" strike="noStrike" dirty="0" smtClean="0"/>
                        <a:t>TRAMOS</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b="1" u="none" strike="noStrike" dirty="0" smtClean="0"/>
                        <a:t>1625,00</a:t>
                      </a:r>
                      <a:endParaRPr lang="es-ES" sz="1400" b="1" i="0" u="none" strike="noStrike" dirty="0">
                        <a:solidFill>
                          <a:srgbClr val="000000"/>
                        </a:solidFill>
                        <a:latin typeface="Arial Narrow"/>
                      </a:endParaRPr>
                    </a:p>
                  </a:txBody>
                  <a:tcPr marL="9525" marR="9525" marT="9525" marB="0" anchor="ctr"/>
                </a:tc>
              </a:tr>
              <a:tr h="396000">
                <a:tc>
                  <a:txBody>
                    <a:bodyPr/>
                    <a:lstStyle/>
                    <a:p>
                      <a:pPr algn="l" fontAlgn="b"/>
                      <a:r>
                        <a:rPr lang="es-ES" sz="1400" b="1" u="none" strike="noStrike" dirty="0" smtClean="0"/>
                        <a:t>15 DPTO. PDTE. HAYES</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499,00</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Cruce Pioneros - Campo Aceval (Ruta de la Leche y Ramales)</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91,50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Desvío a Colonia Ceibo – Km. 70 – Puerto Pinasco</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108,00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Ruta Nº 12 Entre el Km. 240 al Km. 350 </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110,00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Ruta Nº 9 (Km. 318) - Nueva </a:t>
                      </a:r>
                      <a:r>
                        <a:rPr lang="es-ES" sz="1100" u="none" strike="noStrike" dirty="0" err="1"/>
                        <a:t>Mestre</a:t>
                      </a:r>
                      <a:r>
                        <a:rPr lang="es-ES" sz="1100" u="none" strike="noStrike" dirty="0"/>
                        <a:t> - Distrito de Villa Hayes</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50,00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pt-BR" sz="1100" u="none" strike="noStrike" dirty="0" err="1"/>
                        <a:t>Ruta</a:t>
                      </a:r>
                      <a:r>
                        <a:rPr lang="pt-BR" sz="1100" u="none" strike="noStrike" dirty="0"/>
                        <a:t> Nº 9 (Km. 340) – Salazar – </a:t>
                      </a:r>
                      <a:r>
                        <a:rPr lang="pt-BR" sz="1100" u="none" strike="noStrike" dirty="0" err="1"/>
                        <a:t>Desvío</a:t>
                      </a:r>
                      <a:r>
                        <a:rPr lang="pt-BR" sz="1100" u="none" strike="noStrike" dirty="0"/>
                        <a:t> a </a:t>
                      </a:r>
                      <a:r>
                        <a:rPr lang="pt-BR" sz="1100" u="none" strike="noStrike" dirty="0" err="1"/>
                        <a:t>Colonia</a:t>
                      </a:r>
                      <a:r>
                        <a:rPr lang="pt-BR" sz="1100" u="none" strike="noStrike" dirty="0"/>
                        <a:t> </a:t>
                      </a:r>
                      <a:r>
                        <a:rPr lang="pt-BR" sz="1100" u="none" strike="noStrike" dirty="0" err="1"/>
                        <a:t>Ceibo</a:t>
                      </a:r>
                      <a:endParaRPr lang="pt-BR"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139,50</a:t>
                      </a:r>
                      <a:endParaRPr lang="es-ES" sz="1100" b="0" i="0" u="none" strike="noStrike" dirty="0">
                        <a:solidFill>
                          <a:srgbClr val="000000"/>
                        </a:solidFill>
                        <a:latin typeface="Arial Narrow"/>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1.B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PROYECTO 10</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2204864"/>
          <a:ext cx="8280000" cy="3204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PY" sz="1400" b="1" u="none" strike="noStrike" dirty="0" smtClean="0"/>
                        <a:t>PROYECTO 10. MEJORAMIENTO Y TRAMOS CRÍTICOS A DISEÑAR REGIÓN OCCIDENTAL</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b="1" u="none" strike="noStrike" dirty="0" smtClean="0"/>
                        <a:t>LONGITUD (Km)</a:t>
                      </a:r>
                      <a:endParaRPr lang="es-ES" sz="1400" b="1" i="0" u="none" strike="noStrike" dirty="0">
                        <a:solidFill>
                          <a:srgbClr val="000000"/>
                        </a:solidFill>
                        <a:latin typeface="Arial Narrow"/>
                      </a:endParaRPr>
                    </a:p>
                  </a:txBody>
                  <a:tcPr marL="9525" marR="9525" marT="9525" marB="0" anchor="ctr"/>
                </a:tc>
              </a:tr>
              <a:tr h="396000">
                <a:tc>
                  <a:txBody>
                    <a:bodyPr/>
                    <a:lstStyle/>
                    <a:p>
                      <a:pPr algn="ctr" fontAlgn="b"/>
                      <a:r>
                        <a:rPr lang="es-PY" sz="1400" b="1" u="none" strike="noStrike" dirty="0" smtClean="0"/>
                        <a:t>TRAMOS</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b="1" u="none" strike="noStrike" dirty="0" smtClean="0"/>
                        <a:t>1625,00</a:t>
                      </a:r>
                      <a:endParaRPr lang="es-ES" sz="1400" b="1" i="0" u="none" strike="noStrike" dirty="0">
                        <a:solidFill>
                          <a:srgbClr val="000000"/>
                        </a:solidFill>
                        <a:latin typeface="Arial Narrow"/>
                      </a:endParaRPr>
                    </a:p>
                  </a:txBody>
                  <a:tcPr marL="9525" marR="9525" marT="9525" marB="0" anchor="ctr"/>
                </a:tc>
              </a:tr>
              <a:tr h="396000">
                <a:tc>
                  <a:txBody>
                    <a:bodyPr/>
                    <a:lstStyle/>
                    <a:p>
                      <a:pPr algn="l" fontAlgn="b"/>
                      <a:r>
                        <a:rPr lang="es-ES" sz="1400" b="1" u="none" strike="noStrike" dirty="0" smtClean="0"/>
                        <a:t>16 DPTO. ALTO PARAGUAY</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525,00</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Comisaria 65 (Desvío a Carmelo Peralta) - Carmelo Peralta</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65,00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Comisaria 65 (Desvío a Carmelo Peralta) - Toro Pampa</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78,00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Intersección Bioceánica (km 83) - Comisaría 65 (Desvío a Carmelo Peralta)</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50,00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it-IT" sz="1100" u="none" strike="noStrike" dirty="0"/>
                        <a:t>Linea 1: Bahia Negra - Linea 28</a:t>
                      </a:r>
                      <a:endParaRPr lang="it-IT"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75,00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Toro Pampa - </a:t>
                      </a:r>
                      <a:r>
                        <a:rPr lang="es-ES" sz="1100" u="none" strike="noStrike" dirty="0" err="1"/>
                        <a:t>Bahia</a:t>
                      </a:r>
                      <a:r>
                        <a:rPr lang="es-ES" sz="1100" u="none" strike="noStrike" dirty="0"/>
                        <a:t> Negra</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117,00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Toro Pampa - Fuerte </a:t>
                      </a:r>
                      <a:r>
                        <a:rPr lang="es-ES" sz="1100" u="none" strike="noStrike" dirty="0" err="1"/>
                        <a:t>Oimpo</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65,00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Tramo 22 Paragro - Puerto Sastre</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75,00</a:t>
                      </a:r>
                      <a:endParaRPr lang="es-ES" sz="1100" b="0" i="0" u="none" strike="noStrike" dirty="0">
                        <a:solidFill>
                          <a:srgbClr val="000000"/>
                        </a:solidFill>
                        <a:latin typeface="Arial Narrow"/>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1.B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PROYECTO 10</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2348880"/>
          <a:ext cx="8280000" cy="2340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PY" sz="1400" b="1" u="none" strike="noStrike" dirty="0" smtClean="0"/>
                        <a:t>PROYECTO 10. MEJORAMIENTO Y TRAMOS CRÍTICOS A DISEÑAR REGIÓN OCCIDENTAL</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b="1" u="none" strike="noStrike" dirty="0" smtClean="0"/>
                        <a:t>LONGITUD (Km)</a:t>
                      </a:r>
                      <a:endParaRPr lang="es-ES" sz="1400" b="1" i="0" u="none" strike="noStrike" dirty="0">
                        <a:solidFill>
                          <a:srgbClr val="000000"/>
                        </a:solidFill>
                        <a:latin typeface="Arial Narrow"/>
                      </a:endParaRPr>
                    </a:p>
                  </a:txBody>
                  <a:tcPr marL="9525" marR="9525" marT="9525" marB="0" anchor="ctr"/>
                </a:tc>
              </a:tr>
              <a:tr h="396000">
                <a:tc>
                  <a:txBody>
                    <a:bodyPr/>
                    <a:lstStyle/>
                    <a:p>
                      <a:pPr algn="ctr" fontAlgn="b"/>
                      <a:r>
                        <a:rPr lang="es-PY" sz="1400" b="1" u="none" strike="noStrike" dirty="0" smtClean="0"/>
                        <a:t>TRAMOS</a:t>
                      </a:r>
                      <a:endParaRPr lang="es-PY" sz="1400" b="1" i="0" u="none" strike="noStrike" dirty="0">
                        <a:solidFill>
                          <a:srgbClr val="000000"/>
                        </a:solidFill>
                        <a:latin typeface="Arial Narrow"/>
                      </a:endParaRPr>
                    </a:p>
                  </a:txBody>
                  <a:tcPr marL="9525" marR="9525" marT="9525" marB="0" anchor="ctr"/>
                </a:tc>
                <a:tc>
                  <a:txBody>
                    <a:bodyPr/>
                    <a:lstStyle/>
                    <a:p>
                      <a:pPr algn="ctr" fontAlgn="b"/>
                      <a:r>
                        <a:rPr lang="es-ES" sz="1400" b="1" u="none" strike="noStrike" dirty="0" smtClean="0"/>
                        <a:t>1625,00</a:t>
                      </a:r>
                      <a:endParaRPr lang="es-ES" sz="1400" b="1" i="0" u="none" strike="noStrike" dirty="0">
                        <a:solidFill>
                          <a:srgbClr val="000000"/>
                        </a:solidFill>
                        <a:latin typeface="Arial Narrow"/>
                      </a:endParaRPr>
                    </a:p>
                  </a:txBody>
                  <a:tcPr marL="9525" marR="9525" marT="9525" marB="0" anchor="ctr"/>
                </a:tc>
              </a:tr>
              <a:tr h="396000">
                <a:tc>
                  <a:txBody>
                    <a:bodyPr/>
                    <a:lstStyle/>
                    <a:p>
                      <a:pPr algn="l" fontAlgn="b"/>
                      <a:r>
                        <a:rPr lang="es-ES" sz="1400" b="1" u="none" strike="noStrike" dirty="0" smtClean="0"/>
                        <a:t>17 DPTO. BOQUERÓN</a:t>
                      </a:r>
                      <a:endParaRPr lang="es-ES" sz="1400" b="1" i="0" u="none" strike="noStrike" dirty="0">
                        <a:solidFill>
                          <a:srgbClr val="000000"/>
                        </a:solidFill>
                        <a:latin typeface="Arial Narrow"/>
                      </a:endParaRPr>
                    </a:p>
                  </a:txBody>
                  <a:tcPr marL="85725" marR="9525" marT="9525" marB="0" anchor="ctr"/>
                </a:tc>
                <a:tc>
                  <a:txBody>
                    <a:bodyPr/>
                    <a:lstStyle/>
                    <a:p>
                      <a:pPr algn="ctr" fontAlgn="b"/>
                      <a:r>
                        <a:rPr lang="es-ES" sz="1400" b="1" u="none" strike="noStrike" dirty="0" smtClean="0"/>
                        <a:t>601,00</a:t>
                      </a:r>
                      <a:endParaRPr lang="es-ES" sz="1400" b="1"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Cruce San Antonio - Avalos </a:t>
                      </a:r>
                      <a:r>
                        <a:rPr lang="es-PY" sz="1100" u="none" strike="noStrike" dirty="0" err="1"/>
                        <a:t>Sanchez</a:t>
                      </a:r>
                      <a:r>
                        <a:rPr lang="es-PY" sz="1100" u="none" strike="noStrike" dirty="0"/>
                        <a:t> (Picada </a:t>
                      </a:r>
                      <a:r>
                        <a:rPr lang="es-PY" sz="1100" u="none" strike="noStrike" dirty="0" err="1"/>
                        <a:t>Jordan</a:t>
                      </a:r>
                      <a:r>
                        <a:rPr lang="es-PY" sz="1100" u="none" strike="noStrike" dirty="0"/>
                        <a:t>)</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65,00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it-IT" sz="1100" u="none" strike="noStrike" dirty="0"/>
                        <a:t>Infante Rivarola - Cruce Don Silvio - Cruce Pelicano (Picada Lobrego)</a:t>
                      </a:r>
                      <a:endParaRPr lang="it-IT"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126,00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ES" sz="1100" u="none" strike="noStrike" dirty="0"/>
                        <a:t>Mcal. Estigarribia - Cruce don Silvio - Pozo Hondo (Picada 500)</a:t>
                      </a:r>
                      <a:endParaRPr lang="es-ES"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220,00</a:t>
                      </a:r>
                      <a:endParaRPr lang="es-ES" sz="1100" b="0" i="0" u="none" strike="noStrike" dirty="0">
                        <a:solidFill>
                          <a:srgbClr val="000000"/>
                        </a:solidFill>
                        <a:latin typeface="Arial Narrow"/>
                      </a:endParaRPr>
                    </a:p>
                  </a:txBody>
                  <a:tcPr marL="9525" marR="9525" marT="9525" marB="0" anchor="ctr"/>
                </a:tc>
              </a:tr>
              <a:tr h="288000">
                <a:tc>
                  <a:txBody>
                    <a:bodyPr/>
                    <a:lstStyle/>
                    <a:p>
                      <a:pPr algn="l" fontAlgn="b"/>
                      <a:r>
                        <a:rPr lang="es-PY" sz="1100" u="none" strike="noStrike" dirty="0"/>
                        <a:t>Mcal. Estigarribia - Tte. </a:t>
                      </a:r>
                      <a:r>
                        <a:rPr lang="es-PY" sz="1100" u="none" strike="noStrike" dirty="0" err="1"/>
                        <a:t>Picco</a:t>
                      </a:r>
                      <a:r>
                        <a:rPr lang="es-PY" sz="1100" u="none" strike="noStrike" dirty="0"/>
                        <a:t> - 4 de Mayo</a:t>
                      </a:r>
                      <a:endParaRPr lang="es-PY" sz="1100" b="0" i="0" u="none" strike="noStrike" dirty="0">
                        <a:solidFill>
                          <a:srgbClr val="000000"/>
                        </a:solidFill>
                        <a:latin typeface="Arial Narrow"/>
                      </a:endParaRPr>
                    </a:p>
                  </a:txBody>
                  <a:tcPr marL="171450" marR="9525" marT="9525" marB="0" anchor="ctr"/>
                </a:tc>
                <a:tc>
                  <a:txBody>
                    <a:bodyPr/>
                    <a:lstStyle/>
                    <a:p>
                      <a:pPr algn="ctr" fontAlgn="b"/>
                      <a:r>
                        <a:rPr lang="es-ES" sz="1100" u="none" strike="noStrike" dirty="0" smtClean="0"/>
                        <a:t>190,00</a:t>
                      </a:r>
                      <a:endParaRPr lang="es-ES" sz="1100" b="0" i="0" u="none" strike="noStrike" dirty="0">
                        <a:solidFill>
                          <a:srgbClr val="000000"/>
                        </a:solidFill>
                        <a:latin typeface="Arial Narrow"/>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proyecto 10.jpg"/>
          <p:cNvPicPr>
            <a:picLocks noChangeAspect="1"/>
          </p:cNvPicPr>
          <p:nvPr/>
        </p:nvPicPr>
        <p:blipFill>
          <a:blip r:embed="rId2" cstate="print"/>
          <a:stretch>
            <a:fillRect/>
          </a:stretch>
        </p:blipFill>
        <p:spPr>
          <a:xfrm>
            <a:off x="0" y="195875"/>
            <a:ext cx="9143999" cy="64662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Tabla"/>
          <p:cNvGraphicFramePr>
            <a:graphicFrameLocks noGrp="1"/>
          </p:cNvGraphicFramePr>
          <p:nvPr/>
        </p:nvGraphicFramePr>
        <p:xfrm>
          <a:off x="0" y="1484784"/>
          <a:ext cx="9144000" cy="5186880"/>
        </p:xfrm>
        <a:graphic>
          <a:graphicData uri="http://schemas.openxmlformats.org/drawingml/2006/table">
            <a:tbl>
              <a:tblPr bandRow="1">
                <a:tableStyleId>{8EC20E35-A176-4012-BC5E-935CFFF8708E}</a:tableStyleId>
              </a:tblPr>
              <a:tblGrid>
                <a:gridCol w="432000"/>
                <a:gridCol w="5112000"/>
                <a:gridCol w="1440000"/>
                <a:gridCol w="2160000"/>
              </a:tblGrid>
              <a:tr h="288032">
                <a:tc gridSpan="4">
                  <a:txBody>
                    <a:bodyPr/>
                    <a:lstStyle/>
                    <a:p>
                      <a:pPr algn="ctr"/>
                      <a:r>
                        <a:rPr lang="es-ES" sz="1600" b="1" dirty="0" smtClean="0"/>
                        <a:t>1.</a:t>
                      </a:r>
                      <a:r>
                        <a:rPr lang="es-ES" sz="1600" b="1" baseline="0" dirty="0" smtClean="0"/>
                        <a:t> Mejoramiento de caminos vecinales en la Región Oriental y Occidental del Paraguay</a:t>
                      </a:r>
                      <a:endParaRPr lang="es-ES" sz="1600" b="1" dirty="0"/>
                    </a:p>
                  </a:txBody>
                  <a:tcPr anchor="ctr">
                    <a:solidFill>
                      <a:schemeClr val="accent2"/>
                    </a:solidFill>
                  </a:tcPr>
                </a:tc>
                <a:tc hMerge="1">
                  <a:txBody>
                    <a:bodyPr/>
                    <a:lstStyle/>
                    <a:p>
                      <a:endParaRPr lang="es-ES"/>
                    </a:p>
                  </a:txBody>
                  <a:tcPr/>
                </a:tc>
                <a:tc hMerge="1">
                  <a:txBody>
                    <a:bodyPr/>
                    <a:lstStyle/>
                    <a:p>
                      <a:pPr algn="ctr"/>
                      <a:endParaRPr lang="es-ES" sz="1600" b="1" dirty="0"/>
                    </a:p>
                  </a:txBody>
                  <a:tcPr anchor="ctr"/>
                </a:tc>
                <a:tc hMerge="1">
                  <a:txBody>
                    <a:bodyPr/>
                    <a:lstStyle/>
                    <a:p>
                      <a:pPr algn="ctr"/>
                      <a:endParaRPr lang="es-ES" sz="1600" b="1" dirty="0"/>
                    </a:p>
                  </a:txBody>
                  <a:tcPr anchor="ctr"/>
                </a:tc>
              </a:tr>
              <a:tr h="288032">
                <a:tc gridSpan="2">
                  <a:txBody>
                    <a:bodyPr/>
                    <a:lstStyle/>
                    <a:p>
                      <a:pPr algn="ctr"/>
                      <a:r>
                        <a:rPr lang="es-ES" sz="1600" b="1" dirty="0" smtClean="0"/>
                        <a:t>Tramos</a:t>
                      </a:r>
                      <a:endParaRPr lang="es-ES" sz="1600" b="1" dirty="0"/>
                    </a:p>
                  </a:txBody>
                  <a:tcPr anchor="ctr"/>
                </a:tc>
                <a:tc hMerge="1">
                  <a:txBody>
                    <a:bodyPr/>
                    <a:lstStyle/>
                    <a:p>
                      <a:pPr algn="ctr"/>
                      <a:endParaRPr lang="es-ES" b="1" dirty="0"/>
                    </a:p>
                  </a:txBody>
                  <a:tcPr anchor="ctr"/>
                </a:tc>
                <a:tc>
                  <a:txBody>
                    <a:bodyPr/>
                    <a:lstStyle/>
                    <a:p>
                      <a:pPr algn="ctr"/>
                      <a:r>
                        <a:rPr lang="es-ES" sz="1600" b="1" dirty="0" smtClean="0"/>
                        <a:t>Long. (Km)</a:t>
                      </a:r>
                      <a:endParaRPr lang="es-ES" sz="1600" b="1" dirty="0"/>
                    </a:p>
                  </a:txBody>
                  <a:tcPr anchor="ctr"/>
                </a:tc>
                <a:tc>
                  <a:txBody>
                    <a:bodyPr/>
                    <a:lstStyle/>
                    <a:p>
                      <a:pPr algn="ctr"/>
                      <a:r>
                        <a:rPr lang="es-ES" sz="1600" b="1" dirty="0" smtClean="0"/>
                        <a:t>Costo Referencial</a:t>
                      </a:r>
                      <a:r>
                        <a:rPr lang="es-ES" sz="1600" b="1" baseline="0" dirty="0" smtClean="0"/>
                        <a:t> (</a:t>
                      </a:r>
                      <a:r>
                        <a:rPr lang="es-ES" sz="1600" b="1" dirty="0" smtClean="0"/>
                        <a:t>US$)</a:t>
                      </a:r>
                      <a:endParaRPr lang="es-ES" sz="1600" b="1" dirty="0"/>
                    </a:p>
                  </a:txBody>
                  <a:tcPr anchor="ctr"/>
                </a:tc>
              </a:tr>
              <a:tr h="2618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t>a.</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t>Región Oriental</a:t>
                      </a:r>
                    </a:p>
                  </a:txBody>
                  <a:tcPr anchor="ctr"/>
                </a:tc>
                <a:tc>
                  <a:txBody>
                    <a:bodyPr/>
                    <a:lstStyle/>
                    <a:p>
                      <a:pPr algn="ctr"/>
                      <a:r>
                        <a:rPr lang="es-ES" sz="1400" dirty="0" smtClean="0"/>
                        <a:t>3.937,46</a:t>
                      </a:r>
                      <a:endParaRPr lang="es-ES" sz="1400" dirty="0"/>
                    </a:p>
                  </a:txBody>
                  <a:tcPr anchor="ctr"/>
                </a:tc>
                <a:tc>
                  <a:txBody>
                    <a:bodyPr/>
                    <a:lstStyle/>
                    <a:p>
                      <a:pPr algn="ctr" fontAlgn="b"/>
                      <a:r>
                        <a:rPr kumimoji="0" lang="es-ES" sz="1400" kern="1200" dirty="0" smtClean="0">
                          <a:solidFill>
                            <a:schemeClr val="dk1"/>
                          </a:solidFill>
                          <a:latin typeface="+mn-lt"/>
                          <a:ea typeface="+mn-ea"/>
                          <a:cs typeface="+mn-cs"/>
                        </a:rPr>
                        <a:t>517.251.996</a:t>
                      </a:r>
                    </a:p>
                  </a:txBody>
                  <a:tcPr marL="9525" marR="9525" marT="9525" marB="0" anchor="ctr"/>
                </a:tc>
              </a:tr>
              <a:tr h="261847">
                <a:tc>
                  <a:txBody>
                    <a:bodyPr/>
                    <a:lstStyle/>
                    <a:p>
                      <a:pPr algn="ctr"/>
                      <a:r>
                        <a:rPr lang="es-ES" sz="1400" dirty="0" smtClean="0"/>
                        <a:t>b.</a:t>
                      </a:r>
                      <a:endParaRPr lang="es-E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t>Región Occidental</a:t>
                      </a:r>
                    </a:p>
                  </a:txBody>
                  <a:tcPr anchor="ctr"/>
                </a:tc>
                <a:tc>
                  <a:txBody>
                    <a:bodyPr/>
                    <a:lstStyle/>
                    <a:p>
                      <a:pPr algn="ctr"/>
                      <a:r>
                        <a:rPr lang="es-ES" sz="1400" dirty="0" smtClean="0"/>
                        <a:t>1.625,00</a:t>
                      </a:r>
                      <a:endParaRPr lang="es-ES" sz="1400" dirty="0"/>
                    </a:p>
                  </a:txBody>
                  <a:tcPr anchor="ctr"/>
                </a:tc>
                <a:tc>
                  <a:txBody>
                    <a:bodyPr/>
                    <a:lstStyle/>
                    <a:p>
                      <a:pPr marL="0" algn="ctr" rtl="0" eaLnBrk="1" fontAlgn="b" latinLnBrk="0" hangingPunct="1"/>
                      <a:r>
                        <a:rPr kumimoji="0" lang="es-ES" sz="1400" kern="1200" dirty="0" smtClean="0">
                          <a:solidFill>
                            <a:schemeClr val="dk1"/>
                          </a:solidFill>
                          <a:latin typeface="+mn-lt"/>
                          <a:ea typeface="+mn-ea"/>
                          <a:cs typeface="+mn-cs"/>
                        </a:rPr>
                        <a:t>141.725.000</a:t>
                      </a:r>
                    </a:p>
                  </a:txBody>
                  <a:tcPr marL="9525" marR="9525" marT="9525" marB="0" anchor="ctr"/>
                </a:tc>
              </a:tr>
              <a:tr h="261847">
                <a:tc>
                  <a:txBody>
                    <a:bodyPr/>
                    <a:lstStyle/>
                    <a:p>
                      <a:pPr algn="ctr"/>
                      <a:r>
                        <a:rPr lang="es-ES" sz="1400" dirty="0" smtClean="0"/>
                        <a:t>c.</a:t>
                      </a:r>
                      <a:endParaRPr lang="es-E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t>Empedrados</a:t>
                      </a:r>
                      <a:r>
                        <a:rPr lang="it-IT" sz="1400" baseline="0" dirty="0" smtClean="0"/>
                        <a:t> ejecutados por la Dirección de Vialidad</a:t>
                      </a:r>
                      <a:endParaRPr lang="it-IT" sz="1400" dirty="0" smtClean="0"/>
                    </a:p>
                  </a:txBody>
                  <a:tcPr anchor="ctr"/>
                </a:tc>
                <a:tc>
                  <a:txBody>
                    <a:bodyPr/>
                    <a:lstStyle/>
                    <a:p>
                      <a:pPr algn="ctr"/>
                      <a:r>
                        <a:rPr lang="es-ES" sz="1400" dirty="0" smtClean="0"/>
                        <a:t>1.029,47</a:t>
                      </a:r>
                      <a:endParaRPr lang="es-ES" sz="1400" dirty="0"/>
                    </a:p>
                  </a:txBody>
                  <a:tcPr anchor="ctr"/>
                </a:tc>
                <a:tc>
                  <a:txBody>
                    <a:bodyPr/>
                    <a:lstStyle/>
                    <a:p>
                      <a:pPr marL="0" algn="ctr" rtl="0" eaLnBrk="1" fontAlgn="b" latinLnBrk="0" hangingPunct="1"/>
                      <a:r>
                        <a:rPr kumimoji="0" lang="es-ES" sz="1400" kern="1200" dirty="0" smtClean="0">
                          <a:solidFill>
                            <a:schemeClr val="dk1"/>
                          </a:solidFill>
                          <a:latin typeface="+mn-lt"/>
                          <a:ea typeface="+mn-ea"/>
                          <a:cs typeface="+mn-cs"/>
                        </a:rPr>
                        <a:t>312.760.317</a:t>
                      </a:r>
                    </a:p>
                  </a:txBody>
                  <a:tcPr marL="9525" marR="9525" marT="9525" marB="0" anchor="ctr"/>
                </a:tc>
              </a:tr>
              <a:tr h="261847">
                <a:tc>
                  <a:txBody>
                    <a:bodyPr/>
                    <a:lstStyle/>
                    <a:p>
                      <a:pPr algn="ctr"/>
                      <a:r>
                        <a:rPr lang="es-ES" sz="1400" dirty="0" smtClean="0"/>
                        <a:t>d.</a:t>
                      </a:r>
                      <a:endParaRPr lang="es-ES" sz="1400" dirty="0"/>
                    </a:p>
                  </a:txBody>
                  <a:tcPr anchor="ctr">
                    <a:lnB w="381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t>Empedrados – Enripiados</a:t>
                      </a:r>
                      <a:r>
                        <a:rPr lang="it-IT" sz="1400" baseline="0" dirty="0" smtClean="0"/>
                        <a:t> Financiamiento BIRF</a:t>
                      </a:r>
                      <a:endParaRPr lang="it-IT" sz="1400" dirty="0" smtClean="0"/>
                    </a:p>
                  </a:txBody>
                  <a:tcPr anchor="ctr">
                    <a:lnB w="38100" cap="flat" cmpd="sng" algn="ctr">
                      <a:solidFill>
                        <a:schemeClr val="tx1"/>
                      </a:solidFill>
                      <a:prstDash val="solid"/>
                      <a:round/>
                      <a:headEnd type="none" w="med" len="med"/>
                      <a:tailEnd type="none" w="med" len="med"/>
                    </a:lnB>
                  </a:tcPr>
                </a:tc>
                <a:tc>
                  <a:txBody>
                    <a:bodyPr/>
                    <a:lstStyle/>
                    <a:p>
                      <a:pPr algn="ctr"/>
                      <a:r>
                        <a:rPr lang="es-ES" sz="1400" dirty="0" smtClean="0"/>
                        <a:t>140,00</a:t>
                      </a:r>
                      <a:endParaRPr lang="es-ES" sz="1400" dirty="0"/>
                    </a:p>
                  </a:txBody>
                  <a:tcPr anchor="ctr">
                    <a:lnB w="38100" cap="flat" cmpd="sng" algn="ctr">
                      <a:solidFill>
                        <a:schemeClr val="tx1"/>
                      </a:solidFill>
                      <a:prstDash val="solid"/>
                      <a:round/>
                      <a:headEnd type="none" w="med" len="med"/>
                      <a:tailEnd type="none" w="med" len="med"/>
                    </a:lnB>
                  </a:tcPr>
                </a:tc>
                <a:tc>
                  <a:txBody>
                    <a:bodyPr/>
                    <a:lstStyle/>
                    <a:p>
                      <a:pPr marL="0" algn="ctr" rtl="0" eaLnBrk="1" fontAlgn="b" latinLnBrk="0" hangingPunct="1"/>
                      <a:r>
                        <a:rPr kumimoji="0" lang="es-ES" sz="1400" kern="1200" dirty="0" smtClean="0">
                          <a:solidFill>
                            <a:schemeClr val="dk1"/>
                          </a:solidFill>
                          <a:latin typeface="+mn-lt"/>
                          <a:ea typeface="+mn-ea"/>
                          <a:cs typeface="+mn-cs"/>
                        </a:rPr>
                        <a:t>26.987.148</a:t>
                      </a:r>
                    </a:p>
                  </a:txBody>
                  <a:tcPr marL="9525" marR="9525" marT="9525" marB="0" anchor="ctr">
                    <a:lnB w="38100" cap="flat" cmpd="sng" algn="ctr">
                      <a:solidFill>
                        <a:schemeClr val="tx1"/>
                      </a:solidFill>
                      <a:prstDash val="solid"/>
                      <a:round/>
                      <a:headEnd type="none" w="med" len="med"/>
                      <a:tailEnd type="none" w="med" len="med"/>
                    </a:lnB>
                  </a:tcPr>
                </a:tc>
              </a:tr>
              <a:tr h="261847">
                <a:tc>
                  <a:txBody>
                    <a:bodyPr/>
                    <a:lstStyle/>
                    <a:p>
                      <a:pPr algn="ctr"/>
                      <a:endParaRPr lang="es-ES" sz="1400" b="1" dirty="0"/>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s-ES" sz="1400" b="1" dirty="0" smtClean="0"/>
                        <a:t>TOTAL</a:t>
                      </a:r>
                      <a:endParaRPr lang="es-ES" sz="1400" b="1" dirty="0"/>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s-ES" sz="1400" b="1" dirty="0" smtClean="0"/>
                        <a:t>6.731,93</a:t>
                      </a:r>
                      <a:endParaRPr lang="es-ES" sz="1400" b="1" dirty="0"/>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rtl="0" eaLnBrk="1" fontAlgn="b" latinLnBrk="0" hangingPunct="1"/>
                      <a:r>
                        <a:rPr kumimoji="0" lang="es-ES" sz="1400" b="1" kern="1200" dirty="0" smtClean="0">
                          <a:solidFill>
                            <a:schemeClr val="dk1"/>
                          </a:solidFill>
                          <a:latin typeface="+mn-lt"/>
                          <a:ea typeface="+mn-ea"/>
                          <a:cs typeface="+mn-cs"/>
                        </a:rPr>
                        <a:t>998.724.461</a:t>
                      </a:r>
                    </a:p>
                  </a:txBody>
                  <a:tcPr marL="9525" marR="9525" marT="9525"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88032">
                <a:tc gridSpan="4">
                  <a:txBody>
                    <a:bodyPr/>
                    <a:lstStyle/>
                    <a:p>
                      <a:pPr algn="ctr"/>
                      <a:r>
                        <a:rPr lang="es-ES" sz="1600" b="1" dirty="0" smtClean="0"/>
                        <a:t>2. Mantenimiento</a:t>
                      </a:r>
                      <a:r>
                        <a:rPr lang="es-ES" sz="1600" b="1" baseline="0" dirty="0" smtClean="0"/>
                        <a:t> de caminos vecinales</a:t>
                      </a:r>
                      <a:endParaRPr lang="es-ES" sz="1600" b="1" dirty="0"/>
                    </a:p>
                  </a:txBody>
                  <a:tcPr anchor="ctr">
                    <a:lnT w="38100" cap="flat" cmpd="sng" algn="ctr">
                      <a:solidFill>
                        <a:schemeClr val="tx1"/>
                      </a:solidFill>
                      <a:prstDash val="solid"/>
                      <a:round/>
                      <a:headEnd type="none" w="med" len="med"/>
                      <a:tailEnd type="none" w="med" len="med"/>
                    </a:lnT>
                    <a:solidFill>
                      <a:schemeClr val="accent2"/>
                    </a:solidFill>
                  </a:tcPr>
                </a:tc>
                <a:tc hMerge="1">
                  <a:txBody>
                    <a:bodyPr/>
                    <a:lstStyle/>
                    <a:p>
                      <a:endParaRPr lang="es-ES"/>
                    </a:p>
                  </a:txBody>
                  <a:tcPr/>
                </a:tc>
                <a:tc hMerge="1">
                  <a:txBody>
                    <a:bodyPr/>
                    <a:lstStyle/>
                    <a:p>
                      <a:pPr algn="ctr"/>
                      <a:endParaRPr lang="es-ES" sz="1600" b="1" dirty="0"/>
                    </a:p>
                  </a:txBody>
                  <a:tcPr anchor="ctr"/>
                </a:tc>
                <a:tc hMerge="1">
                  <a:txBody>
                    <a:bodyPr/>
                    <a:lstStyle/>
                    <a:p>
                      <a:pPr algn="ctr"/>
                      <a:endParaRPr lang="es-ES" sz="1600" b="1" dirty="0"/>
                    </a:p>
                  </a:txBody>
                  <a:tcPr anchor="ctr"/>
                </a:tc>
              </a:tr>
              <a:tr h="288032">
                <a:tc gridSpan="2">
                  <a:txBody>
                    <a:bodyPr/>
                    <a:lstStyle/>
                    <a:p>
                      <a:pPr algn="ctr"/>
                      <a:r>
                        <a:rPr lang="es-ES" sz="1600" b="1" dirty="0" smtClean="0"/>
                        <a:t>Tramos</a:t>
                      </a:r>
                      <a:endParaRPr lang="es-ES" sz="1600" b="1" dirty="0"/>
                    </a:p>
                  </a:txBody>
                  <a:tcPr anchor="ctr"/>
                </a:tc>
                <a:tc hMerge="1">
                  <a:txBody>
                    <a:bodyPr/>
                    <a:lstStyle/>
                    <a:p>
                      <a:pPr algn="ctr"/>
                      <a:endParaRPr lang="es-ES" b="1" dirty="0"/>
                    </a:p>
                  </a:txBody>
                  <a:tcPr anchor="ctr"/>
                </a:tc>
                <a:tc>
                  <a:txBody>
                    <a:bodyPr/>
                    <a:lstStyle/>
                    <a:p>
                      <a:pPr algn="ctr"/>
                      <a:r>
                        <a:rPr lang="es-ES" sz="1600" b="1" dirty="0" smtClean="0"/>
                        <a:t>Long. (Km)</a:t>
                      </a:r>
                      <a:endParaRPr lang="es-ES" sz="1600" b="1" dirty="0"/>
                    </a:p>
                  </a:txBody>
                  <a:tcPr anchor="ctr"/>
                </a:tc>
                <a:tc>
                  <a:txBody>
                    <a:bodyPr/>
                    <a:lstStyle/>
                    <a:p>
                      <a:pPr algn="ctr"/>
                      <a:r>
                        <a:rPr lang="es-ES" sz="1600" b="1" dirty="0" smtClean="0"/>
                        <a:t>Costo Referencial</a:t>
                      </a:r>
                      <a:r>
                        <a:rPr lang="es-ES" sz="1600" b="1" baseline="0" dirty="0" smtClean="0"/>
                        <a:t> </a:t>
                      </a:r>
                      <a:r>
                        <a:rPr lang="es-ES" sz="1600" b="1" dirty="0" smtClean="0"/>
                        <a:t>(US$)</a:t>
                      </a:r>
                      <a:endParaRPr lang="es-ES" sz="1600" b="1" dirty="0"/>
                    </a:p>
                  </a:txBody>
                  <a:tcPr anchor="ctr"/>
                </a:tc>
              </a:tr>
              <a:tr h="261847">
                <a:tc>
                  <a:txBody>
                    <a:bodyPr/>
                    <a:lstStyle/>
                    <a:p>
                      <a:pPr algn="ctr"/>
                      <a:endParaRPr lang="es-ES" sz="1400" dirty="0"/>
                    </a:p>
                  </a:txBody>
                  <a:tcPr anchor="ctr">
                    <a:lnB w="381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t>Mantenimiento por Convenio,</a:t>
                      </a:r>
                      <a:r>
                        <a:rPr lang="it-IT" sz="1400" baseline="0" dirty="0" smtClean="0"/>
                        <a:t> Contrato y Administración Directa</a:t>
                      </a:r>
                      <a:endParaRPr lang="it-IT" sz="1400" dirty="0" smtClean="0"/>
                    </a:p>
                  </a:txBody>
                  <a:tcPr anchor="ctr">
                    <a:lnB w="38100" cap="flat" cmpd="sng" algn="ctr">
                      <a:solidFill>
                        <a:schemeClr val="tx1"/>
                      </a:solidFill>
                      <a:prstDash val="solid"/>
                      <a:round/>
                      <a:headEnd type="none" w="med" len="med"/>
                      <a:tailEnd type="none" w="med" len="med"/>
                    </a:lnB>
                  </a:tcPr>
                </a:tc>
                <a:tc>
                  <a:txBody>
                    <a:bodyPr/>
                    <a:lstStyle/>
                    <a:p>
                      <a:pPr algn="ctr"/>
                      <a:r>
                        <a:rPr lang="es-ES" sz="1400" dirty="0" smtClean="0"/>
                        <a:t>15.000</a:t>
                      </a:r>
                      <a:endParaRPr lang="es-ES" sz="1400" dirty="0"/>
                    </a:p>
                  </a:txBody>
                  <a:tcPr anchor="ctr">
                    <a:lnB w="38100" cap="flat" cmpd="sng" algn="ctr">
                      <a:solidFill>
                        <a:schemeClr val="tx1"/>
                      </a:solidFill>
                      <a:prstDash val="solid"/>
                      <a:round/>
                      <a:headEnd type="none" w="med" len="med"/>
                      <a:tailEnd type="none" w="med" len="med"/>
                    </a:lnB>
                  </a:tcPr>
                </a:tc>
                <a:tc>
                  <a:txBody>
                    <a:bodyPr/>
                    <a:lstStyle/>
                    <a:p>
                      <a:pPr marL="0" algn="ctr" rtl="0" eaLnBrk="1" fontAlgn="b" latinLnBrk="0" hangingPunct="1"/>
                      <a:r>
                        <a:rPr kumimoji="0" lang="es-ES" sz="1400" kern="1200" dirty="0" smtClean="0">
                          <a:solidFill>
                            <a:schemeClr val="dk1"/>
                          </a:solidFill>
                          <a:latin typeface="+mn-lt"/>
                          <a:ea typeface="+mn-ea"/>
                          <a:cs typeface="+mn-cs"/>
                        </a:rPr>
                        <a:t>121.409.878</a:t>
                      </a:r>
                    </a:p>
                  </a:txBody>
                  <a:tcPr marL="9525" marR="9525" marT="9525" marB="0" anchor="ctr">
                    <a:lnB w="38100" cap="flat" cmpd="sng" algn="ctr">
                      <a:solidFill>
                        <a:schemeClr val="tx1"/>
                      </a:solidFill>
                      <a:prstDash val="solid"/>
                      <a:round/>
                      <a:headEnd type="none" w="med" len="med"/>
                      <a:tailEnd type="none" w="med" len="med"/>
                    </a:lnB>
                  </a:tcPr>
                </a:tc>
              </a:tr>
              <a:tr h="261847">
                <a:tc>
                  <a:txBody>
                    <a:bodyPr/>
                    <a:lstStyle/>
                    <a:p>
                      <a:pPr algn="ctr"/>
                      <a:endParaRPr lang="es-ES" sz="1400" b="1" dirty="0"/>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s-ES" sz="1400" b="1" dirty="0" smtClean="0"/>
                        <a:t>TOTAL</a:t>
                      </a:r>
                      <a:endParaRPr lang="es-ES" sz="1400" b="1" dirty="0"/>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s-ES" sz="1400" b="1" dirty="0"/>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rtl="0" eaLnBrk="1" fontAlgn="b" latinLnBrk="0" hangingPunct="1"/>
                      <a:r>
                        <a:rPr kumimoji="0" lang="es-ES" sz="1400" b="1" kern="1200" dirty="0" smtClean="0">
                          <a:solidFill>
                            <a:schemeClr val="dk1"/>
                          </a:solidFill>
                          <a:latin typeface="+mn-lt"/>
                          <a:ea typeface="+mn-ea"/>
                          <a:cs typeface="+mn-cs"/>
                        </a:rPr>
                        <a:t>121.409.878</a:t>
                      </a:r>
                    </a:p>
                  </a:txBody>
                  <a:tcPr marL="9525" marR="9525" marT="9525"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88032">
                <a:tc gridSpan="4">
                  <a:txBody>
                    <a:bodyPr/>
                    <a:lstStyle/>
                    <a:p>
                      <a:pPr algn="ctr"/>
                      <a:r>
                        <a:rPr lang="es-ES" sz="1600" b="1" dirty="0" smtClean="0"/>
                        <a:t>3. Sustitución de puentes de madera por puentes de Hormigón Armado</a:t>
                      </a:r>
                      <a:endParaRPr lang="es-ES" sz="1600" b="1" dirty="0"/>
                    </a:p>
                  </a:txBody>
                  <a:tcPr anchor="ctr">
                    <a:lnT w="38100" cap="flat" cmpd="sng" algn="ctr">
                      <a:solidFill>
                        <a:schemeClr val="tx1"/>
                      </a:solidFill>
                      <a:prstDash val="solid"/>
                      <a:round/>
                      <a:headEnd type="none" w="med" len="med"/>
                      <a:tailEnd type="none" w="med" len="med"/>
                    </a:lnT>
                    <a:solidFill>
                      <a:schemeClr val="accent2"/>
                    </a:solidFill>
                  </a:tcPr>
                </a:tc>
                <a:tc hMerge="1">
                  <a:txBody>
                    <a:bodyPr/>
                    <a:lstStyle/>
                    <a:p>
                      <a:endParaRPr lang="es-ES"/>
                    </a:p>
                  </a:txBody>
                  <a:tcPr/>
                </a:tc>
                <a:tc hMerge="1">
                  <a:txBody>
                    <a:bodyPr/>
                    <a:lstStyle/>
                    <a:p>
                      <a:pPr algn="ctr"/>
                      <a:endParaRPr lang="es-ES" sz="1600" b="1" dirty="0"/>
                    </a:p>
                  </a:txBody>
                  <a:tcPr anchor="ctr"/>
                </a:tc>
                <a:tc hMerge="1">
                  <a:txBody>
                    <a:bodyPr/>
                    <a:lstStyle/>
                    <a:p>
                      <a:pPr algn="ctr"/>
                      <a:endParaRPr lang="es-ES" sz="1600" b="1" dirty="0"/>
                    </a:p>
                  </a:txBody>
                  <a:tcPr anchor="ctr"/>
                </a:tc>
              </a:tr>
              <a:tr h="288032">
                <a:tc gridSpan="2">
                  <a:txBody>
                    <a:bodyPr/>
                    <a:lstStyle/>
                    <a:p>
                      <a:pPr algn="ctr"/>
                      <a:r>
                        <a:rPr lang="es-ES" sz="1600" b="1" dirty="0" smtClean="0"/>
                        <a:t>Tramos</a:t>
                      </a:r>
                      <a:endParaRPr lang="es-ES" sz="1600" b="1" dirty="0"/>
                    </a:p>
                  </a:txBody>
                  <a:tcPr anchor="ctr"/>
                </a:tc>
                <a:tc hMerge="1">
                  <a:txBody>
                    <a:bodyPr/>
                    <a:lstStyle/>
                    <a:p>
                      <a:pPr algn="ctr"/>
                      <a:endParaRPr lang="es-ES" b="1" dirty="0"/>
                    </a:p>
                  </a:txBody>
                  <a:tcPr anchor="ctr"/>
                </a:tc>
                <a:tc>
                  <a:txBody>
                    <a:bodyPr/>
                    <a:lstStyle/>
                    <a:p>
                      <a:pPr algn="ctr"/>
                      <a:r>
                        <a:rPr lang="es-ES" sz="1600" b="1" dirty="0" smtClean="0"/>
                        <a:t>Long. (ml)</a:t>
                      </a:r>
                      <a:endParaRPr lang="es-ES" sz="1600" b="1" dirty="0"/>
                    </a:p>
                  </a:txBody>
                  <a:tcPr anchor="ctr"/>
                </a:tc>
                <a:tc>
                  <a:txBody>
                    <a:bodyPr/>
                    <a:lstStyle/>
                    <a:p>
                      <a:pPr algn="ctr"/>
                      <a:r>
                        <a:rPr lang="es-ES" sz="1600" b="1" dirty="0" smtClean="0"/>
                        <a:t>Costo Referencial</a:t>
                      </a:r>
                      <a:r>
                        <a:rPr lang="es-ES" sz="1600" b="1" baseline="0" dirty="0" smtClean="0"/>
                        <a:t> </a:t>
                      </a:r>
                      <a:r>
                        <a:rPr lang="es-ES" sz="1600" b="1" dirty="0" smtClean="0"/>
                        <a:t>(US$)</a:t>
                      </a:r>
                      <a:endParaRPr lang="es-ES" sz="1600" b="1" dirty="0"/>
                    </a:p>
                  </a:txBody>
                  <a:tcPr anchor="ctr"/>
                </a:tc>
              </a:tr>
              <a:tr h="2618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400" dirty="0" smtClean="0"/>
                    </a:p>
                  </a:txBody>
                  <a:tcPr anchor="ctr">
                    <a:lnB w="381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t>Sustitución de puentes</a:t>
                      </a:r>
                    </a:p>
                  </a:txBody>
                  <a:tcPr anchor="ctr">
                    <a:lnB w="38100" cap="flat" cmpd="sng" algn="ctr">
                      <a:solidFill>
                        <a:schemeClr val="tx1"/>
                      </a:solidFill>
                      <a:prstDash val="solid"/>
                      <a:round/>
                      <a:headEnd type="none" w="med" len="med"/>
                      <a:tailEnd type="none" w="med" len="med"/>
                    </a:lnB>
                  </a:tcPr>
                </a:tc>
                <a:tc>
                  <a:txBody>
                    <a:bodyPr/>
                    <a:lstStyle/>
                    <a:p>
                      <a:pPr algn="ctr"/>
                      <a:r>
                        <a:rPr lang="es-ES" sz="1400" dirty="0" smtClean="0"/>
                        <a:t>14.295</a:t>
                      </a:r>
                      <a:endParaRPr lang="es-ES" sz="1400" dirty="0"/>
                    </a:p>
                  </a:txBody>
                  <a:tcPr anchor="ctr">
                    <a:lnB w="38100" cap="flat" cmpd="sng" algn="ctr">
                      <a:solidFill>
                        <a:schemeClr val="tx1"/>
                      </a:solidFill>
                      <a:prstDash val="solid"/>
                      <a:round/>
                      <a:headEnd type="none" w="med" len="med"/>
                      <a:tailEnd type="none" w="med" len="med"/>
                    </a:lnB>
                  </a:tcPr>
                </a:tc>
                <a:tc>
                  <a:txBody>
                    <a:bodyPr/>
                    <a:lstStyle/>
                    <a:p>
                      <a:pPr algn="ctr" fontAlgn="b"/>
                      <a:r>
                        <a:rPr kumimoji="0" lang="es-ES" sz="1400" kern="1200" dirty="0" smtClean="0">
                          <a:solidFill>
                            <a:schemeClr val="dk1"/>
                          </a:solidFill>
                          <a:latin typeface="+mn-lt"/>
                          <a:ea typeface="+mn-ea"/>
                          <a:cs typeface="+mn-cs"/>
                        </a:rPr>
                        <a:t>218.769.000</a:t>
                      </a:r>
                    </a:p>
                  </a:txBody>
                  <a:tcPr marL="9525" marR="9525" marT="9525" marB="0" anchor="ctr">
                    <a:lnB w="38100" cap="flat" cmpd="sng" algn="ctr">
                      <a:solidFill>
                        <a:schemeClr val="tx1"/>
                      </a:solidFill>
                      <a:prstDash val="solid"/>
                      <a:round/>
                      <a:headEnd type="none" w="med" len="med"/>
                      <a:tailEnd type="none" w="med" len="med"/>
                    </a:lnB>
                  </a:tcPr>
                </a:tc>
              </a:tr>
              <a:tr h="261847">
                <a:tc>
                  <a:txBody>
                    <a:bodyPr/>
                    <a:lstStyle/>
                    <a:p>
                      <a:pPr algn="ctr"/>
                      <a:endParaRPr lang="es-ES" sz="1400" b="1" i="0" dirty="0"/>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s-ES" sz="1400" b="1" i="0" dirty="0" smtClean="0"/>
                        <a:t>TOTAL</a:t>
                      </a:r>
                      <a:endParaRPr lang="es-ES" sz="1400" b="1" i="0" dirty="0"/>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s-ES" sz="1400" b="1" i="0" dirty="0"/>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rtl="0" eaLnBrk="1" fontAlgn="b" latinLnBrk="0" hangingPunct="1"/>
                      <a:r>
                        <a:rPr kumimoji="0" lang="es-ES" sz="1400" b="1" i="0" kern="1200" dirty="0" smtClean="0">
                          <a:solidFill>
                            <a:schemeClr val="dk1"/>
                          </a:solidFill>
                          <a:latin typeface="+mn-lt"/>
                          <a:ea typeface="+mn-ea"/>
                          <a:cs typeface="+mn-cs"/>
                        </a:rPr>
                        <a:t>218.769.000</a:t>
                      </a:r>
                    </a:p>
                  </a:txBody>
                  <a:tcPr marL="9525" marR="9525" marT="9525"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32000">
                <a:tc gridSpan="3">
                  <a:txBody>
                    <a:bodyPr/>
                    <a:lstStyle/>
                    <a:p>
                      <a:pPr algn="r"/>
                      <a:r>
                        <a:rPr lang="es-ES" sz="1600" b="1" i="0" dirty="0" smtClean="0">
                          <a:solidFill>
                            <a:srgbClr val="FF0000"/>
                          </a:solidFill>
                        </a:rPr>
                        <a:t>INVERSIÓN</a:t>
                      </a:r>
                      <a:r>
                        <a:rPr lang="es-ES" sz="1600" b="1" i="0" baseline="0" dirty="0" smtClean="0">
                          <a:solidFill>
                            <a:srgbClr val="FF0000"/>
                          </a:solidFill>
                        </a:rPr>
                        <a:t> TOTAL ESTIMADA (US$) </a:t>
                      </a:r>
                      <a:endParaRPr lang="es-ES" sz="1600" b="1" i="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r"/>
                      <a:endParaRPr lang="es-ES" sz="1400" b="1"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ctr"/>
                      <a:endParaRPr lang="es-ES" sz="1400" b="1"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rtl="0" eaLnBrk="1" fontAlgn="b" latinLnBrk="0" hangingPunct="1"/>
                      <a:r>
                        <a:rPr kumimoji="0" lang="es-ES" sz="1600" b="1" i="0" kern="1200" dirty="0" smtClean="0">
                          <a:solidFill>
                            <a:srgbClr val="FF0000"/>
                          </a:solidFill>
                          <a:latin typeface="+mn-lt"/>
                          <a:ea typeface="+mn-ea"/>
                          <a:cs typeface="+mn-cs"/>
                        </a:rPr>
                        <a:t>1.338.903.339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14" name="13 Título"/>
          <p:cNvSpPr>
            <a:spLocks noGrp="1"/>
          </p:cNvSpPr>
          <p:nvPr>
            <p:ph type="title"/>
          </p:nvPr>
        </p:nvSpPr>
        <p:spPr>
          <a:xfrm>
            <a:off x="457200" y="548680"/>
            <a:ext cx="8229600" cy="1143000"/>
          </a:xfrm>
        </p:spPr>
        <p:txBody>
          <a:bodyPr/>
          <a:lstStyle/>
          <a:p>
            <a:r>
              <a:rPr lang="es-ES" b="1" u="sng" dirty="0" smtClean="0">
                <a:effectLst>
                  <a:outerShdw blurRad="38100" dist="38100" dir="2700000" algn="tl">
                    <a:srgbClr val="000000">
                      <a:alpha val="43137"/>
                    </a:srgbClr>
                  </a:outerShdw>
                </a:effectLst>
              </a:rPr>
              <a:t>RESUMEN EJECUTIVO</a:t>
            </a:r>
            <a:endParaRPr lang="es-ES" b="1"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1.C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EMPEDRADOS EN EJECUCIÓN - VIALIDAD</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2348880"/>
          <a:ext cx="8280000" cy="4284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PY" sz="1400" b="1" u="none" strike="noStrike" dirty="0" smtClean="0">
                          <a:latin typeface="+mn-lt"/>
                        </a:rPr>
                        <a:t>EMPEDRADOS EJECUTADOS POR LA DIRECCIÓN DE VIALIDAD</a:t>
                      </a:r>
                      <a:endParaRPr lang="es-PY" sz="1400" b="1" i="0" u="none" strike="noStrike" dirty="0">
                        <a:solidFill>
                          <a:srgbClr val="000000"/>
                        </a:solidFill>
                        <a:latin typeface="+mn-lt"/>
                      </a:endParaRPr>
                    </a:p>
                  </a:txBody>
                  <a:tcPr marL="9525" marR="9525" marT="9525" marB="0" anchor="ctr"/>
                </a:tc>
                <a:tc>
                  <a:txBody>
                    <a:bodyPr/>
                    <a:lstStyle/>
                    <a:p>
                      <a:pPr algn="ctr" fontAlgn="b"/>
                      <a:r>
                        <a:rPr lang="es-ES" sz="1400" b="1" u="none" strike="noStrike" dirty="0" smtClean="0">
                          <a:latin typeface="+mn-lt"/>
                        </a:rPr>
                        <a:t>LONGITUD (Km)</a:t>
                      </a:r>
                      <a:endParaRPr lang="es-ES" sz="1400" b="1" i="0" u="none" strike="noStrike" dirty="0">
                        <a:solidFill>
                          <a:srgbClr val="000000"/>
                        </a:solidFill>
                        <a:latin typeface="+mn-lt"/>
                      </a:endParaRPr>
                    </a:p>
                  </a:txBody>
                  <a:tcPr marL="9525" marR="9525" marT="9525" marB="0" anchor="ctr"/>
                </a:tc>
              </a:tr>
              <a:tr h="396000">
                <a:tc>
                  <a:txBody>
                    <a:bodyPr/>
                    <a:lstStyle/>
                    <a:p>
                      <a:pPr algn="ctr" fontAlgn="b"/>
                      <a:r>
                        <a:rPr lang="es-PY" sz="1400" b="1" u="none" strike="noStrike" dirty="0" smtClean="0">
                          <a:latin typeface="+mn-lt"/>
                        </a:rPr>
                        <a:t>TRAMOS</a:t>
                      </a:r>
                      <a:endParaRPr lang="es-PY" sz="1400" b="1" i="0" u="none" strike="noStrike" dirty="0">
                        <a:solidFill>
                          <a:srgbClr val="000000"/>
                        </a:solidFill>
                        <a:latin typeface="+mn-lt"/>
                      </a:endParaRPr>
                    </a:p>
                  </a:txBody>
                  <a:tcPr marL="9525" marR="9525" marT="9525" marB="0" anchor="ctr"/>
                </a:tc>
                <a:tc>
                  <a:txBody>
                    <a:bodyPr/>
                    <a:lstStyle/>
                    <a:p>
                      <a:pPr algn="ctr" fontAlgn="b"/>
                      <a:r>
                        <a:rPr lang="es-ES" sz="1400" b="1" i="0" u="none" strike="noStrike" dirty="0" smtClean="0">
                          <a:solidFill>
                            <a:srgbClr val="000000"/>
                          </a:solidFill>
                          <a:latin typeface="+mn-lt"/>
                        </a:rPr>
                        <a:t>1.029,47</a:t>
                      </a:r>
                      <a:endParaRPr lang="es-ES" sz="1400" b="1" i="0" u="none" strike="noStrike" dirty="0">
                        <a:solidFill>
                          <a:srgbClr val="000000"/>
                        </a:solidFill>
                        <a:latin typeface="+mn-lt"/>
                      </a:endParaRPr>
                    </a:p>
                  </a:txBody>
                  <a:tcPr marL="9525" marR="9525" marT="9525" marB="0" anchor="ctr"/>
                </a:tc>
              </a:tr>
              <a:tr h="396000">
                <a:tc>
                  <a:txBody>
                    <a:bodyPr/>
                    <a:lstStyle/>
                    <a:p>
                      <a:pPr algn="l" fontAlgn="b"/>
                      <a:r>
                        <a:rPr lang="es-ES" sz="1400" b="1" i="0" u="none" strike="noStrike" dirty="0" smtClean="0">
                          <a:solidFill>
                            <a:srgbClr val="000000"/>
                          </a:solidFill>
                          <a:latin typeface="+mn-lt"/>
                        </a:rPr>
                        <a:t>01 DPTO. CONCEPCIÓN</a:t>
                      </a:r>
                      <a:endParaRPr lang="es-ES" sz="1400" b="1" i="0" u="none" strike="noStrike" dirty="0">
                        <a:solidFill>
                          <a:srgbClr val="000000"/>
                        </a:solidFill>
                        <a:latin typeface="+mn-lt"/>
                      </a:endParaRPr>
                    </a:p>
                  </a:txBody>
                  <a:tcPr marL="85725" marR="9525" marT="9525" marB="0" anchor="ctr"/>
                </a:tc>
                <a:tc>
                  <a:txBody>
                    <a:bodyPr/>
                    <a:lstStyle/>
                    <a:p>
                      <a:pPr algn="ctr" fontAlgn="b"/>
                      <a:r>
                        <a:rPr lang="es-ES" sz="1400" b="1" i="0" u="none" strike="noStrike" dirty="0" smtClean="0">
                          <a:solidFill>
                            <a:srgbClr val="000000"/>
                          </a:solidFill>
                          <a:latin typeface="+mn-lt"/>
                        </a:rPr>
                        <a:t>79,00</a:t>
                      </a:r>
                      <a:endParaRPr lang="es-ES" sz="1400" b="1" i="0" u="none" strike="noStrike" dirty="0">
                        <a:solidFill>
                          <a:srgbClr val="000000"/>
                        </a:solidFill>
                        <a:latin typeface="+mn-lt"/>
                      </a:endParaRPr>
                    </a:p>
                  </a:txBody>
                  <a:tcPr marL="9525" marR="9525" marT="9525" marB="0" anchor="ctr"/>
                </a:tc>
              </a:tr>
              <a:tr h="288000">
                <a:tc>
                  <a:txBody>
                    <a:bodyPr/>
                    <a:lstStyle/>
                    <a:p>
                      <a:pPr algn="l" fontAlgn="b"/>
                      <a:r>
                        <a:rPr lang="es-PY" sz="1100" b="0" i="0" u="none" strike="noStrike" dirty="0">
                          <a:solidFill>
                            <a:srgbClr val="000000"/>
                          </a:solidFill>
                          <a:latin typeface="+mn-lt"/>
                        </a:rPr>
                        <a:t>Pavimentación tipo Empedrado del tramo </a:t>
                      </a:r>
                      <a:r>
                        <a:rPr lang="es-PY" sz="1100" b="0" i="0" u="none" strike="noStrike" dirty="0" smtClean="0">
                          <a:solidFill>
                            <a:srgbClr val="000000"/>
                          </a:solidFill>
                          <a:latin typeface="+mn-lt"/>
                        </a:rPr>
                        <a:t>Curuzú </a:t>
                      </a:r>
                      <a:r>
                        <a:rPr lang="es-PY" sz="1100" b="0" i="0" u="none" strike="noStrike" dirty="0">
                          <a:solidFill>
                            <a:srgbClr val="000000"/>
                          </a:solidFill>
                          <a:latin typeface="+mn-lt"/>
                        </a:rPr>
                        <a:t>de Hierro - Azotey</a:t>
                      </a:r>
                    </a:p>
                  </a:txBody>
                  <a:tcPr marL="171450" marR="9525" marT="9525" marB="0" anchor="ctr"/>
                </a:tc>
                <a:tc>
                  <a:txBody>
                    <a:bodyPr/>
                    <a:lstStyle/>
                    <a:p>
                      <a:pPr algn="ctr" fontAlgn="b"/>
                      <a:r>
                        <a:rPr lang="es-ES" sz="1100" b="0" i="0" u="none" strike="noStrike" dirty="0" smtClean="0">
                          <a:solidFill>
                            <a:srgbClr val="000000"/>
                          </a:solidFill>
                          <a:latin typeface="+mn-lt"/>
                        </a:rPr>
                        <a:t>39,00</a:t>
                      </a:r>
                      <a:endParaRPr lang="es-ES" sz="1100" b="0" i="0" u="none" strike="noStrike" dirty="0">
                        <a:solidFill>
                          <a:srgbClr val="000000"/>
                        </a:solidFill>
                        <a:latin typeface="+mn-lt"/>
                      </a:endParaRPr>
                    </a:p>
                  </a:txBody>
                  <a:tcPr marL="9525" marR="9525" marT="9525" marB="0" anchor="ctr"/>
                </a:tc>
              </a:tr>
              <a:tr h="288000">
                <a:tc>
                  <a:txBody>
                    <a:bodyPr/>
                    <a:lstStyle/>
                    <a:p>
                      <a:pPr algn="l" fontAlgn="b"/>
                      <a:r>
                        <a:rPr lang="es-PY" sz="1100" b="0" i="0" u="none" strike="noStrike" dirty="0">
                          <a:solidFill>
                            <a:srgbClr val="000000"/>
                          </a:solidFill>
                          <a:latin typeface="+mn-lt"/>
                        </a:rPr>
                        <a:t>Pavimentación tipo Empedrado del tramo Horqueta - Río Ypane</a:t>
                      </a:r>
                    </a:p>
                  </a:txBody>
                  <a:tcPr marL="171450" marR="9525" marT="9525" marB="0" anchor="ctr"/>
                </a:tc>
                <a:tc>
                  <a:txBody>
                    <a:bodyPr/>
                    <a:lstStyle/>
                    <a:p>
                      <a:pPr algn="ctr" fontAlgn="b"/>
                      <a:r>
                        <a:rPr lang="es-ES" sz="1100" b="0" i="0" u="none" strike="noStrike" dirty="0" smtClean="0">
                          <a:solidFill>
                            <a:srgbClr val="000000"/>
                          </a:solidFill>
                          <a:latin typeface="+mn-lt"/>
                        </a:rPr>
                        <a:t>40,00</a:t>
                      </a:r>
                      <a:endParaRPr lang="es-ES" sz="1100" b="0" i="0" u="none" strike="noStrike" dirty="0">
                        <a:solidFill>
                          <a:srgbClr val="000000"/>
                        </a:solidFill>
                        <a:latin typeface="+mn-lt"/>
                      </a:endParaRPr>
                    </a:p>
                  </a:txBody>
                  <a:tcPr marL="9525" marR="9525" marT="9525" marB="0" anchor="ctr"/>
                </a:tc>
              </a:tr>
              <a:tr h="396000">
                <a:tc>
                  <a:txBody>
                    <a:bodyPr/>
                    <a:lstStyle/>
                    <a:p>
                      <a:pPr algn="l" fontAlgn="b"/>
                      <a:r>
                        <a:rPr lang="es-ES" sz="1400" b="1" i="0" u="none" strike="noStrike" dirty="0" smtClean="0">
                          <a:solidFill>
                            <a:srgbClr val="000000"/>
                          </a:solidFill>
                          <a:latin typeface="+mn-lt"/>
                        </a:rPr>
                        <a:t>02 DPTO. SAN PEDRO</a:t>
                      </a:r>
                      <a:endParaRPr lang="es-ES" sz="1400" b="1" i="0" u="none" strike="noStrike" dirty="0">
                        <a:solidFill>
                          <a:srgbClr val="000000"/>
                        </a:solidFill>
                        <a:latin typeface="+mn-lt"/>
                      </a:endParaRPr>
                    </a:p>
                  </a:txBody>
                  <a:tcPr marL="85725" marR="9525" marT="9525" marB="0" anchor="ctr"/>
                </a:tc>
                <a:tc>
                  <a:txBody>
                    <a:bodyPr/>
                    <a:lstStyle/>
                    <a:p>
                      <a:pPr algn="ctr" fontAlgn="b"/>
                      <a:r>
                        <a:rPr lang="es-ES" sz="1400" b="1" i="0" u="none" strike="noStrike" dirty="0" smtClean="0">
                          <a:solidFill>
                            <a:srgbClr val="000000"/>
                          </a:solidFill>
                          <a:latin typeface="+mn-lt"/>
                        </a:rPr>
                        <a:t>51,33</a:t>
                      </a:r>
                      <a:endParaRPr lang="es-ES" sz="1400" b="1" i="0" u="none" strike="noStrike" dirty="0">
                        <a:solidFill>
                          <a:srgbClr val="000000"/>
                        </a:solidFill>
                        <a:latin typeface="+mn-lt"/>
                      </a:endParaRPr>
                    </a:p>
                  </a:txBody>
                  <a:tcPr marL="9525" marR="9525" marT="9525" marB="0" anchor="ctr"/>
                </a:tc>
              </a:tr>
              <a:tr h="288000">
                <a:tc>
                  <a:txBody>
                    <a:bodyPr/>
                    <a:lstStyle/>
                    <a:p>
                      <a:pPr algn="l" fontAlgn="b"/>
                      <a:r>
                        <a:rPr lang="es-ES" sz="1100" b="0" i="0" u="none" strike="noStrike" dirty="0">
                          <a:solidFill>
                            <a:srgbClr val="000000"/>
                          </a:solidFill>
                          <a:latin typeface="+mn-lt"/>
                        </a:rPr>
                        <a:t>Pavimentación tipo Empedrado del tramo Ruta Nº 3 - Tacuati</a:t>
                      </a:r>
                    </a:p>
                  </a:txBody>
                  <a:tcPr marL="171450" marR="9525" marT="9525" marB="0" anchor="ctr"/>
                </a:tc>
                <a:tc>
                  <a:txBody>
                    <a:bodyPr/>
                    <a:lstStyle/>
                    <a:p>
                      <a:pPr algn="ctr" fontAlgn="b"/>
                      <a:r>
                        <a:rPr lang="es-ES" sz="1100" b="0" i="0" u="none" strike="noStrike" dirty="0" smtClean="0">
                          <a:solidFill>
                            <a:srgbClr val="000000"/>
                          </a:solidFill>
                          <a:latin typeface="+mn-lt"/>
                        </a:rPr>
                        <a:t>40,00</a:t>
                      </a:r>
                      <a:endParaRPr lang="es-ES" sz="1100" b="0" i="0" u="none" strike="noStrike" dirty="0">
                        <a:solidFill>
                          <a:srgbClr val="000000"/>
                        </a:solidFill>
                        <a:latin typeface="+mn-lt"/>
                      </a:endParaRPr>
                    </a:p>
                  </a:txBody>
                  <a:tcPr marL="9525" marR="9525" marT="9525" marB="0" anchor="ctr"/>
                </a:tc>
              </a:tr>
              <a:tr h="288000">
                <a:tc>
                  <a:txBody>
                    <a:bodyPr/>
                    <a:lstStyle/>
                    <a:p>
                      <a:pPr algn="l" fontAlgn="b"/>
                      <a:r>
                        <a:rPr lang="es-ES" sz="1100" b="0" i="0" u="none" strike="noStrike" dirty="0" smtClean="0">
                          <a:solidFill>
                            <a:srgbClr val="000000"/>
                          </a:solidFill>
                          <a:latin typeface="+mn-lt"/>
                        </a:rPr>
                        <a:t>Pavimentación </a:t>
                      </a:r>
                      <a:r>
                        <a:rPr lang="es-ES" sz="1100" b="0" i="0" u="none" strike="noStrike" dirty="0">
                          <a:solidFill>
                            <a:srgbClr val="000000"/>
                          </a:solidFill>
                          <a:latin typeface="+mn-lt"/>
                        </a:rPr>
                        <a:t>tipo </a:t>
                      </a:r>
                      <a:r>
                        <a:rPr lang="es-ES" sz="1100" b="0" i="0" u="none" strike="noStrike" dirty="0" smtClean="0">
                          <a:solidFill>
                            <a:srgbClr val="000000"/>
                          </a:solidFill>
                          <a:latin typeface="+mn-lt"/>
                        </a:rPr>
                        <a:t>Empedrado </a:t>
                      </a:r>
                      <a:r>
                        <a:rPr lang="es-ES" sz="1100" b="0" i="0" u="none" strike="noStrike" dirty="0">
                          <a:solidFill>
                            <a:srgbClr val="000000"/>
                          </a:solidFill>
                          <a:latin typeface="+mn-lt"/>
                        </a:rPr>
                        <a:t>del tramo Guayaibi - calle Bertoni</a:t>
                      </a:r>
                    </a:p>
                  </a:txBody>
                  <a:tcPr marL="171450" marR="9525" marT="9525" marB="0" anchor="ctr"/>
                </a:tc>
                <a:tc>
                  <a:txBody>
                    <a:bodyPr/>
                    <a:lstStyle/>
                    <a:p>
                      <a:pPr algn="ctr" fontAlgn="b"/>
                      <a:r>
                        <a:rPr lang="es-ES" sz="1100" b="0" i="0" u="none" strike="noStrike" dirty="0">
                          <a:solidFill>
                            <a:srgbClr val="000000"/>
                          </a:solidFill>
                          <a:latin typeface="+mn-lt"/>
                        </a:rPr>
                        <a:t>11,33</a:t>
                      </a:r>
                    </a:p>
                  </a:txBody>
                  <a:tcPr marL="9525" marR="9525" marT="9525" marB="0" anchor="ctr"/>
                </a:tc>
              </a:tr>
              <a:tr h="396000">
                <a:tc>
                  <a:txBody>
                    <a:bodyPr/>
                    <a:lstStyle/>
                    <a:p>
                      <a:pPr algn="l" fontAlgn="b"/>
                      <a:r>
                        <a:rPr lang="es-ES" sz="1400" b="1" i="0" u="none" strike="noStrike" dirty="0" smtClean="0">
                          <a:solidFill>
                            <a:srgbClr val="000000"/>
                          </a:solidFill>
                          <a:latin typeface="+mn-lt"/>
                        </a:rPr>
                        <a:t>03 DPTO. CORDILLERA</a:t>
                      </a:r>
                      <a:endParaRPr lang="es-ES" sz="1400" b="1" i="0" u="none" strike="noStrike" dirty="0">
                        <a:solidFill>
                          <a:srgbClr val="000000"/>
                        </a:solidFill>
                        <a:latin typeface="+mn-lt"/>
                      </a:endParaRPr>
                    </a:p>
                  </a:txBody>
                  <a:tcPr marL="85725" marR="9525" marT="9525" marB="0" anchor="ctr"/>
                </a:tc>
                <a:tc>
                  <a:txBody>
                    <a:bodyPr/>
                    <a:lstStyle/>
                    <a:p>
                      <a:pPr algn="ctr" fontAlgn="b"/>
                      <a:r>
                        <a:rPr lang="es-ES" sz="1400" b="1" i="0" u="none" strike="noStrike" dirty="0" smtClean="0">
                          <a:solidFill>
                            <a:srgbClr val="000000"/>
                          </a:solidFill>
                          <a:latin typeface="+mn-lt"/>
                        </a:rPr>
                        <a:t>47,12</a:t>
                      </a:r>
                      <a:endParaRPr lang="es-ES" sz="1400" b="1" i="0" u="none" strike="noStrike" dirty="0">
                        <a:solidFill>
                          <a:srgbClr val="000000"/>
                        </a:solidFill>
                        <a:latin typeface="+mn-lt"/>
                      </a:endParaRPr>
                    </a:p>
                  </a:txBody>
                  <a:tcPr marL="9525" marR="9525" marT="9525" marB="0" anchor="ctr"/>
                </a:tc>
              </a:tr>
              <a:tr h="288000">
                <a:tc>
                  <a:txBody>
                    <a:bodyPr/>
                    <a:lstStyle/>
                    <a:p>
                      <a:pPr algn="l" fontAlgn="b"/>
                      <a:r>
                        <a:rPr lang="es-ES" sz="1100" b="0" i="0" u="none" strike="noStrike" dirty="0">
                          <a:solidFill>
                            <a:srgbClr val="000000"/>
                          </a:solidFill>
                          <a:latin typeface="+mn-lt"/>
                        </a:rPr>
                        <a:t>Pavimentación Tipo Empedrado del tramo </a:t>
                      </a:r>
                      <a:r>
                        <a:rPr lang="es-ES" sz="1100" b="0" i="0" u="none" strike="noStrike" dirty="0" smtClean="0">
                          <a:solidFill>
                            <a:srgbClr val="000000"/>
                          </a:solidFill>
                          <a:latin typeface="+mn-lt"/>
                        </a:rPr>
                        <a:t>Atyra </a:t>
                      </a:r>
                      <a:r>
                        <a:rPr lang="es-ES" sz="1100" b="0" i="0" u="none" strike="noStrike" dirty="0">
                          <a:solidFill>
                            <a:srgbClr val="000000"/>
                          </a:solidFill>
                          <a:latin typeface="+mn-lt"/>
                        </a:rPr>
                        <a:t>- Candia - </a:t>
                      </a:r>
                      <a:r>
                        <a:rPr lang="es-ES" sz="1100" b="0" i="0" u="none" strike="noStrike" dirty="0" smtClean="0">
                          <a:solidFill>
                            <a:srgbClr val="000000"/>
                          </a:solidFill>
                          <a:latin typeface="+mn-lt"/>
                        </a:rPr>
                        <a:t>Caacupé. </a:t>
                      </a:r>
                      <a:r>
                        <a:rPr lang="es-ES" sz="1100" b="0" i="0" u="none" strike="noStrike" dirty="0">
                          <a:solidFill>
                            <a:srgbClr val="000000"/>
                          </a:solidFill>
                          <a:latin typeface="+mn-lt"/>
                        </a:rPr>
                        <a:t>(Grupo 4)</a:t>
                      </a:r>
                    </a:p>
                  </a:txBody>
                  <a:tcPr marL="171450" marR="9525" marT="9525" marB="0" anchor="ctr"/>
                </a:tc>
                <a:tc>
                  <a:txBody>
                    <a:bodyPr/>
                    <a:lstStyle/>
                    <a:p>
                      <a:pPr algn="ctr" fontAlgn="b"/>
                      <a:r>
                        <a:rPr lang="es-ES" sz="1100" b="0" i="0" u="none" strike="noStrike" dirty="0" smtClean="0">
                          <a:solidFill>
                            <a:srgbClr val="000000"/>
                          </a:solidFill>
                          <a:latin typeface="+mn-lt"/>
                        </a:rPr>
                        <a:t>12,30</a:t>
                      </a:r>
                      <a:endParaRPr lang="es-ES" sz="1100" b="0" i="0" u="none" strike="noStrike" dirty="0">
                        <a:solidFill>
                          <a:srgbClr val="000000"/>
                        </a:solidFill>
                        <a:latin typeface="+mn-lt"/>
                      </a:endParaRPr>
                    </a:p>
                  </a:txBody>
                  <a:tcPr marL="9525" marR="9525" marT="9525" marB="0" anchor="ctr"/>
                </a:tc>
              </a:tr>
              <a:tr h="288000">
                <a:tc>
                  <a:txBody>
                    <a:bodyPr/>
                    <a:lstStyle/>
                    <a:p>
                      <a:pPr algn="l" fontAlgn="b"/>
                      <a:r>
                        <a:rPr lang="es-ES" sz="1100" b="0" i="0" u="none" strike="noStrike">
                          <a:solidFill>
                            <a:srgbClr val="000000"/>
                          </a:solidFill>
                          <a:latin typeface="+mn-lt"/>
                        </a:rPr>
                        <a:t>Pavimentación Tipo Empedrado del tramo Colonia Regina Marecos - Cleto Romero. (Grupo 3)</a:t>
                      </a:r>
                    </a:p>
                  </a:txBody>
                  <a:tcPr marL="171450" marR="9525" marT="9525" marB="0" anchor="ctr"/>
                </a:tc>
                <a:tc>
                  <a:txBody>
                    <a:bodyPr/>
                    <a:lstStyle/>
                    <a:p>
                      <a:pPr algn="ctr" fontAlgn="b"/>
                      <a:r>
                        <a:rPr lang="es-ES" sz="1100" b="0" i="0" u="none" strike="noStrike" dirty="0">
                          <a:solidFill>
                            <a:srgbClr val="000000"/>
                          </a:solidFill>
                          <a:latin typeface="+mn-lt"/>
                        </a:rPr>
                        <a:t>22,82</a:t>
                      </a:r>
                    </a:p>
                  </a:txBody>
                  <a:tcPr marL="9525" marR="9525" marT="9525" marB="0" anchor="ctr"/>
                </a:tc>
              </a:tr>
              <a:tr h="288000">
                <a:tc>
                  <a:txBody>
                    <a:bodyPr/>
                    <a:lstStyle/>
                    <a:p>
                      <a:pPr algn="l" fontAlgn="b"/>
                      <a:r>
                        <a:rPr lang="es-ES" sz="1100" b="0" i="0" u="none" strike="noStrike">
                          <a:solidFill>
                            <a:srgbClr val="000000"/>
                          </a:solidFill>
                          <a:latin typeface="+mn-lt"/>
                        </a:rPr>
                        <a:t>Pavimentación Tipo Empedrado del tramo Tobati - Monte Alto. (Grupo 3)</a:t>
                      </a:r>
                    </a:p>
                  </a:txBody>
                  <a:tcPr marL="171450" marR="9525" marT="9525" marB="0" anchor="ctr"/>
                </a:tc>
                <a:tc>
                  <a:txBody>
                    <a:bodyPr/>
                    <a:lstStyle/>
                    <a:p>
                      <a:pPr algn="ctr" fontAlgn="b"/>
                      <a:r>
                        <a:rPr lang="es-ES" sz="1100" b="0" i="0" u="none" strike="noStrike" dirty="0" smtClean="0">
                          <a:solidFill>
                            <a:srgbClr val="000000"/>
                          </a:solidFill>
                          <a:latin typeface="+mn-lt"/>
                        </a:rPr>
                        <a:t>6,00</a:t>
                      </a:r>
                      <a:endParaRPr lang="es-ES" sz="1100" b="0" i="0" u="none" strike="noStrike" dirty="0">
                        <a:solidFill>
                          <a:srgbClr val="000000"/>
                        </a:solidFill>
                        <a:latin typeface="+mn-lt"/>
                      </a:endParaRPr>
                    </a:p>
                  </a:txBody>
                  <a:tcPr marL="9525" marR="9525" marT="9525" marB="0" anchor="ctr"/>
                </a:tc>
              </a:tr>
              <a:tr h="288000">
                <a:tc>
                  <a:txBody>
                    <a:bodyPr/>
                    <a:lstStyle/>
                    <a:p>
                      <a:pPr algn="l" fontAlgn="b"/>
                      <a:r>
                        <a:rPr lang="es-ES" sz="1100" b="0" i="0" u="none" strike="noStrike" dirty="0" smtClean="0">
                          <a:solidFill>
                            <a:srgbClr val="000000"/>
                          </a:solidFill>
                          <a:latin typeface="+mn-lt"/>
                        </a:rPr>
                        <a:t>Pavimentación </a:t>
                      </a:r>
                      <a:r>
                        <a:rPr lang="es-ES" sz="1100" b="0" i="0" u="none" strike="noStrike" dirty="0">
                          <a:solidFill>
                            <a:srgbClr val="000000"/>
                          </a:solidFill>
                          <a:latin typeface="+mn-lt"/>
                        </a:rPr>
                        <a:t>Tipo Empedrado del Camino Acceso a La </a:t>
                      </a:r>
                      <a:r>
                        <a:rPr lang="es-ES" sz="1100" b="0" i="0" u="none" strike="noStrike" dirty="0" smtClean="0">
                          <a:solidFill>
                            <a:srgbClr val="000000"/>
                          </a:solidFill>
                          <a:latin typeface="+mn-lt"/>
                        </a:rPr>
                        <a:t>Compañía </a:t>
                      </a:r>
                      <a:r>
                        <a:rPr lang="es-ES" sz="1100" b="0" i="0" u="none" strike="noStrike" dirty="0">
                          <a:solidFill>
                            <a:srgbClr val="000000"/>
                          </a:solidFill>
                          <a:latin typeface="+mn-lt"/>
                        </a:rPr>
                        <a:t>Tacuati (Valenzuela) (Grupo 1)</a:t>
                      </a:r>
                    </a:p>
                  </a:txBody>
                  <a:tcPr marL="171450" marR="9525" marT="9525" marB="0" anchor="ctr"/>
                </a:tc>
                <a:tc>
                  <a:txBody>
                    <a:bodyPr/>
                    <a:lstStyle/>
                    <a:p>
                      <a:pPr algn="ctr" fontAlgn="b"/>
                      <a:r>
                        <a:rPr lang="es-ES" sz="1100" b="0" i="0" u="none" strike="noStrike" dirty="0" smtClean="0">
                          <a:solidFill>
                            <a:srgbClr val="000000"/>
                          </a:solidFill>
                          <a:latin typeface="+mn-lt"/>
                        </a:rPr>
                        <a:t>6,00</a:t>
                      </a:r>
                      <a:endParaRPr lang="es-ES" sz="1100" b="0" i="0" u="none" strike="noStrike" dirty="0">
                        <a:solidFill>
                          <a:srgbClr val="000000"/>
                        </a:solidFill>
                        <a:latin typeface="+mn-lt"/>
                      </a:endParaRPr>
                    </a:p>
                  </a:txBody>
                  <a:tcPr marL="9525" marR="9525" marT="9525" marB="0" anchor="ct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1.C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EMPEDRADOS EN EJECUCIÓN - VIALIDAD</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2348880"/>
          <a:ext cx="8280000" cy="2772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PY" sz="1400" b="1" u="none" strike="noStrike" dirty="0" smtClean="0">
                          <a:latin typeface="+mn-lt"/>
                        </a:rPr>
                        <a:t>EMPEDRADOS EJECUTADOS POR LA DIRECCIÓN DE VIALIDAD</a:t>
                      </a:r>
                      <a:endParaRPr lang="es-PY" sz="1400" b="1" i="0" u="none" strike="noStrike" dirty="0">
                        <a:solidFill>
                          <a:srgbClr val="000000"/>
                        </a:solidFill>
                        <a:latin typeface="+mn-lt"/>
                      </a:endParaRPr>
                    </a:p>
                  </a:txBody>
                  <a:tcPr marL="9525" marR="9525" marT="9525" marB="0" anchor="ctr"/>
                </a:tc>
                <a:tc>
                  <a:txBody>
                    <a:bodyPr/>
                    <a:lstStyle/>
                    <a:p>
                      <a:pPr algn="ctr" fontAlgn="b"/>
                      <a:r>
                        <a:rPr lang="es-ES" sz="1400" b="1" u="none" strike="noStrike" dirty="0" smtClean="0">
                          <a:latin typeface="+mn-lt"/>
                        </a:rPr>
                        <a:t>LONGITUD (Km)</a:t>
                      </a:r>
                      <a:endParaRPr lang="es-ES" sz="1400" b="1" i="0" u="none" strike="noStrike" dirty="0">
                        <a:solidFill>
                          <a:srgbClr val="000000"/>
                        </a:solidFill>
                        <a:latin typeface="+mn-lt"/>
                      </a:endParaRPr>
                    </a:p>
                  </a:txBody>
                  <a:tcPr marL="9525" marR="9525" marT="9525" marB="0" anchor="ctr"/>
                </a:tc>
              </a:tr>
              <a:tr h="396000">
                <a:tc>
                  <a:txBody>
                    <a:bodyPr/>
                    <a:lstStyle/>
                    <a:p>
                      <a:pPr algn="ctr" fontAlgn="b"/>
                      <a:r>
                        <a:rPr lang="es-PY" sz="1400" b="1" u="none" strike="noStrike" dirty="0" smtClean="0">
                          <a:latin typeface="+mn-lt"/>
                        </a:rPr>
                        <a:t>TRAMOS</a:t>
                      </a:r>
                      <a:endParaRPr lang="es-PY" sz="1400" b="1" i="0" u="none" strike="noStrike" dirty="0">
                        <a:solidFill>
                          <a:srgbClr val="000000"/>
                        </a:solidFill>
                        <a:latin typeface="+mn-lt"/>
                      </a:endParaRPr>
                    </a:p>
                  </a:txBody>
                  <a:tcPr marL="9525" marR="9525" marT="9525" marB="0" anchor="ctr"/>
                </a:tc>
                <a:tc>
                  <a:txBody>
                    <a:bodyPr/>
                    <a:lstStyle/>
                    <a:p>
                      <a:pPr algn="ctr" fontAlgn="b"/>
                      <a:r>
                        <a:rPr lang="es-ES" sz="1400" b="1" i="0" u="none" strike="noStrike" dirty="0" smtClean="0">
                          <a:solidFill>
                            <a:srgbClr val="000000"/>
                          </a:solidFill>
                          <a:latin typeface="+mn-lt"/>
                        </a:rPr>
                        <a:t>1.029,47</a:t>
                      </a:r>
                      <a:endParaRPr lang="es-ES" sz="1400" b="1" i="0" u="none" strike="noStrike" dirty="0">
                        <a:solidFill>
                          <a:srgbClr val="000000"/>
                        </a:solidFill>
                        <a:latin typeface="+mn-lt"/>
                      </a:endParaRPr>
                    </a:p>
                  </a:txBody>
                  <a:tcPr marL="9525" marR="9525" marT="9525" marB="0" anchor="ctr"/>
                </a:tc>
              </a:tr>
              <a:tr h="396000">
                <a:tc>
                  <a:txBody>
                    <a:bodyPr/>
                    <a:lstStyle/>
                    <a:p>
                      <a:pPr algn="l" fontAlgn="b"/>
                      <a:r>
                        <a:rPr lang="es-ES" sz="1400" b="1" i="0" u="none" strike="noStrike" dirty="0" smtClean="0">
                          <a:solidFill>
                            <a:srgbClr val="000000"/>
                          </a:solidFill>
                          <a:latin typeface="+mn-lt"/>
                        </a:rPr>
                        <a:t>04 DPTO. GUAIRÁ</a:t>
                      </a:r>
                      <a:endParaRPr lang="es-ES" sz="1400" b="1" i="0" u="none" strike="noStrike" dirty="0">
                        <a:solidFill>
                          <a:srgbClr val="000000"/>
                        </a:solidFill>
                        <a:latin typeface="+mn-lt"/>
                      </a:endParaRPr>
                    </a:p>
                  </a:txBody>
                  <a:tcPr marL="85725" marR="9525" marT="9525" marB="0" anchor="ctr"/>
                </a:tc>
                <a:tc>
                  <a:txBody>
                    <a:bodyPr/>
                    <a:lstStyle/>
                    <a:p>
                      <a:pPr algn="ctr" fontAlgn="b"/>
                      <a:r>
                        <a:rPr lang="es-ES" sz="1400" b="1" i="0" u="none" strike="noStrike" dirty="0" smtClean="0">
                          <a:solidFill>
                            <a:srgbClr val="000000"/>
                          </a:solidFill>
                          <a:latin typeface="+mn-lt"/>
                        </a:rPr>
                        <a:t>92,87</a:t>
                      </a:r>
                      <a:endParaRPr lang="es-ES" sz="1400" b="1" i="0" u="none" strike="noStrike" dirty="0">
                        <a:solidFill>
                          <a:srgbClr val="000000"/>
                        </a:solidFill>
                        <a:latin typeface="+mn-lt"/>
                      </a:endParaRPr>
                    </a:p>
                  </a:txBody>
                  <a:tcPr marL="9525" marR="9525" marT="9525" marB="0" anchor="ctr"/>
                </a:tc>
              </a:tr>
              <a:tr h="396000">
                <a:tc>
                  <a:txBody>
                    <a:bodyPr/>
                    <a:lstStyle/>
                    <a:p>
                      <a:pPr algn="l" fontAlgn="b"/>
                      <a:r>
                        <a:rPr lang="es-PY" sz="1100" b="0" i="0" u="none" strike="noStrike">
                          <a:solidFill>
                            <a:srgbClr val="000000"/>
                          </a:solidFill>
                          <a:latin typeface="+mn-lt"/>
                        </a:rPr>
                        <a:t>Pavimentación tipo Empedrado del tramo Colonia Independencia - Paso Yobai</a:t>
                      </a:r>
                    </a:p>
                  </a:txBody>
                  <a:tcPr marL="171450" marR="9525" marT="9525" marB="0" anchor="ctr"/>
                </a:tc>
                <a:tc>
                  <a:txBody>
                    <a:bodyPr/>
                    <a:lstStyle/>
                    <a:p>
                      <a:pPr algn="ctr" fontAlgn="b"/>
                      <a:r>
                        <a:rPr lang="es-ES" sz="1100" b="0" i="0" u="none" strike="noStrike" dirty="0" smtClean="0">
                          <a:solidFill>
                            <a:srgbClr val="000000"/>
                          </a:solidFill>
                          <a:latin typeface="+mn-lt"/>
                        </a:rPr>
                        <a:t>22,00</a:t>
                      </a:r>
                      <a:endParaRPr lang="es-ES" sz="1100" b="0" i="0" u="none" strike="noStrike" dirty="0">
                        <a:solidFill>
                          <a:srgbClr val="000000"/>
                        </a:solidFill>
                        <a:latin typeface="+mn-lt"/>
                      </a:endParaRPr>
                    </a:p>
                  </a:txBody>
                  <a:tcPr marL="9525" marR="9525" marT="9525" marB="0" anchor="ctr"/>
                </a:tc>
              </a:tr>
              <a:tr h="396000">
                <a:tc>
                  <a:txBody>
                    <a:bodyPr/>
                    <a:lstStyle/>
                    <a:p>
                      <a:pPr algn="l" fontAlgn="b"/>
                      <a:r>
                        <a:rPr lang="es-PY" sz="1100" b="0" i="0" u="none" strike="noStrike" dirty="0">
                          <a:solidFill>
                            <a:srgbClr val="000000"/>
                          </a:solidFill>
                          <a:latin typeface="+mn-lt"/>
                        </a:rPr>
                        <a:t>Pavimentación tipo Empedrado del tramo Villarrica - Itapé</a:t>
                      </a:r>
                    </a:p>
                  </a:txBody>
                  <a:tcPr marL="171450" marR="9525" marT="9525" marB="0" anchor="ctr"/>
                </a:tc>
                <a:tc>
                  <a:txBody>
                    <a:bodyPr/>
                    <a:lstStyle/>
                    <a:p>
                      <a:pPr algn="ctr" fontAlgn="b"/>
                      <a:r>
                        <a:rPr lang="es-ES" sz="1100" b="0" i="0" u="none" strike="noStrike" dirty="0" smtClean="0">
                          <a:solidFill>
                            <a:srgbClr val="000000"/>
                          </a:solidFill>
                          <a:latin typeface="+mn-lt"/>
                        </a:rPr>
                        <a:t>21,40</a:t>
                      </a:r>
                      <a:endParaRPr lang="es-ES" sz="1100" b="0" i="0" u="none" strike="noStrike" dirty="0">
                        <a:solidFill>
                          <a:srgbClr val="000000"/>
                        </a:solidFill>
                        <a:latin typeface="+mn-lt"/>
                      </a:endParaRPr>
                    </a:p>
                  </a:txBody>
                  <a:tcPr marL="9525" marR="9525" marT="9525" marB="0" anchor="ctr"/>
                </a:tc>
              </a:tr>
              <a:tr h="396000">
                <a:tc>
                  <a:txBody>
                    <a:bodyPr/>
                    <a:lstStyle/>
                    <a:p>
                      <a:pPr algn="l" fontAlgn="b"/>
                      <a:r>
                        <a:rPr lang="es-PY" sz="1100" b="0" i="0" u="none" strike="noStrike">
                          <a:solidFill>
                            <a:srgbClr val="000000"/>
                          </a:solidFill>
                          <a:latin typeface="+mn-lt"/>
                        </a:rPr>
                        <a:t>Pavimentación tipo empedrado en el tramo Dpto. Boquerón - Itapé - Cnel. Martínez</a:t>
                      </a:r>
                    </a:p>
                  </a:txBody>
                  <a:tcPr marL="171450" marR="9525" marT="9525" marB="0" anchor="ctr"/>
                </a:tc>
                <a:tc>
                  <a:txBody>
                    <a:bodyPr/>
                    <a:lstStyle/>
                    <a:p>
                      <a:pPr algn="ctr" fontAlgn="b"/>
                      <a:r>
                        <a:rPr lang="es-ES" sz="1100" b="0" i="0" u="none" strike="noStrike" dirty="0" smtClean="0">
                          <a:solidFill>
                            <a:srgbClr val="000000"/>
                          </a:solidFill>
                          <a:latin typeface="+mn-lt"/>
                        </a:rPr>
                        <a:t>29,50</a:t>
                      </a:r>
                      <a:endParaRPr lang="es-ES" sz="1100" b="0" i="0" u="none" strike="noStrike" dirty="0">
                        <a:solidFill>
                          <a:srgbClr val="000000"/>
                        </a:solidFill>
                        <a:latin typeface="+mn-lt"/>
                      </a:endParaRPr>
                    </a:p>
                  </a:txBody>
                  <a:tcPr marL="9525" marR="9525" marT="9525" marB="0" anchor="ctr"/>
                </a:tc>
              </a:tr>
              <a:tr h="396000">
                <a:tc>
                  <a:txBody>
                    <a:bodyPr/>
                    <a:lstStyle/>
                    <a:p>
                      <a:pPr algn="l" fontAlgn="b"/>
                      <a:r>
                        <a:rPr lang="es-ES" sz="1100" b="0" i="0" u="none" strike="noStrike">
                          <a:solidFill>
                            <a:srgbClr val="000000"/>
                          </a:solidFill>
                          <a:latin typeface="+mn-lt"/>
                        </a:rPr>
                        <a:t>Pavimento Tipo Empedrado tramo Iturbe - Valle Pe (Rojas Potrero) - Hasta El Puente S/ Río Tebicuarymi (Grupo 1)</a:t>
                      </a:r>
                    </a:p>
                  </a:txBody>
                  <a:tcPr marL="171450" marR="9525" marT="9525" marB="0" anchor="ctr"/>
                </a:tc>
                <a:tc>
                  <a:txBody>
                    <a:bodyPr/>
                    <a:lstStyle/>
                    <a:p>
                      <a:pPr algn="ctr" fontAlgn="b"/>
                      <a:r>
                        <a:rPr lang="es-ES" sz="1100" b="0" i="0" u="none" strike="noStrike" dirty="0">
                          <a:solidFill>
                            <a:srgbClr val="000000"/>
                          </a:solidFill>
                          <a:latin typeface="+mn-lt"/>
                        </a:rPr>
                        <a:t>19,97</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229600" cy="1143000"/>
          </a:xfrm>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1.C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EMPEDRADOS EN EJECUCIÓN - VIALIDAD</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1772816"/>
          <a:ext cx="8280000" cy="5024805"/>
        </p:xfrm>
        <a:graphic>
          <a:graphicData uri="http://schemas.openxmlformats.org/drawingml/2006/table">
            <a:tbl>
              <a:tblPr firstRow="1" bandRow="1">
                <a:tableStyleId>{85BE263C-DBD7-4A20-BB59-AAB30ACAA65A}</a:tableStyleId>
              </a:tblPr>
              <a:tblGrid>
                <a:gridCol w="6840000"/>
                <a:gridCol w="1440000"/>
              </a:tblGrid>
              <a:tr h="360000">
                <a:tc>
                  <a:txBody>
                    <a:bodyPr/>
                    <a:lstStyle/>
                    <a:p>
                      <a:pPr algn="ctr" fontAlgn="b"/>
                      <a:r>
                        <a:rPr lang="es-ES" sz="1400" b="1" u="none" strike="noStrike" noProof="0" dirty="0" smtClean="0">
                          <a:latin typeface="+mn-lt"/>
                        </a:rPr>
                        <a:t>EMPEDRADOS EJECUTADOS POR LA DIRECCIÓN DE VIALIDAD</a:t>
                      </a:r>
                      <a:endParaRPr lang="es-ES" sz="1400" b="1" i="0" u="none" strike="noStrike" noProof="0" dirty="0">
                        <a:solidFill>
                          <a:srgbClr val="000000"/>
                        </a:solidFill>
                        <a:latin typeface="+mn-lt"/>
                      </a:endParaRPr>
                    </a:p>
                  </a:txBody>
                  <a:tcPr marL="9525" marR="9525" marT="9525" marB="0" anchor="ctr"/>
                </a:tc>
                <a:tc>
                  <a:txBody>
                    <a:bodyPr/>
                    <a:lstStyle/>
                    <a:p>
                      <a:pPr algn="ctr" fontAlgn="b"/>
                      <a:r>
                        <a:rPr lang="es-ES" sz="1400" b="1" u="none" strike="noStrike" noProof="0" smtClean="0">
                          <a:latin typeface="+mn-lt"/>
                        </a:rPr>
                        <a:t>LONGITUD (Km)</a:t>
                      </a:r>
                      <a:endParaRPr lang="es-ES" sz="1400" b="1" i="0" u="none" strike="noStrike" noProof="0">
                        <a:solidFill>
                          <a:srgbClr val="000000"/>
                        </a:solidFill>
                        <a:latin typeface="+mn-lt"/>
                      </a:endParaRPr>
                    </a:p>
                  </a:txBody>
                  <a:tcPr marL="9525" marR="9525" marT="9525" marB="0" anchor="ctr"/>
                </a:tc>
              </a:tr>
              <a:tr h="288000">
                <a:tc>
                  <a:txBody>
                    <a:bodyPr/>
                    <a:lstStyle/>
                    <a:p>
                      <a:pPr algn="ctr" fontAlgn="b"/>
                      <a:r>
                        <a:rPr lang="es-ES" sz="1400" b="1" u="none" strike="noStrike" noProof="0" dirty="0" smtClean="0">
                          <a:latin typeface="+mn-lt"/>
                        </a:rPr>
                        <a:t>TRAMOS</a:t>
                      </a:r>
                      <a:endParaRPr lang="es-ES" sz="1400" b="1" i="0" u="none" strike="noStrike" noProof="0" dirty="0">
                        <a:solidFill>
                          <a:srgbClr val="000000"/>
                        </a:solidFill>
                        <a:latin typeface="+mn-lt"/>
                      </a:endParaRPr>
                    </a:p>
                  </a:txBody>
                  <a:tcPr marL="9525" marR="9525" marT="9525" marB="0" anchor="ctr"/>
                </a:tc>
                <a:tc>
                  <a:txBody>
                    <a:bodyPr/>
                    <a:lstStyle/>
                    <a:p>
                      <a:pPr algn="ctr" fontAlgn="b"/>
                      <a:r>
                        <a:rPr lang="es-ES" sz="1400" b="1" i="0" u="none" strike="noStrike" noProof="0" smtClean="0">
                          <a:solidFill>
                            <a:srgbClr val="000000"/>
                          </a:solidFill>
                          <a:latin typeface="+mn-lt"/>
                        </a:rPr>
                        <a:t>1.029,47</a:t>
                      </a:r>
                      <a:endParaRPr lang="es-ES" sz="1400" b="1" i="0" u="none" strike="noStrike" noProof="0">
                        <a:solidFill>
                          <a:srgbClr val="000000"/>
                        </a:solidFill>
                        <a:latin typeface="+mn-lt"/>
                      </a:endParaRPr>
                    </a:p>
                  </a:txBody>
                  <a:tcPr marL="9525" marR="9525" marT="9525" marB="0" anchor="ctr"/>
                </a:tc>
              </a:tr>
              <a:tr h="288000">
                <a:tc>
                  <a:txBody>
                    <a:bodyPr/>
                    <a:lstStyle/>
                    <a:p>
                      <a:pPr algn="l" fontAlgn="b"/>
                      <a:r>
                        <a:rPr lang="es-ES" sz="1400" b="1" i="0" u="none" strike="noStrike" noProof="0" dirty="0" smtClean="0">
                          <a:solidFill>
                            <a:srgbClr val="000000"/>
                          </a:solidFill>
                          <a:latin typeface="+mn-lt"/>
                        </a:rPr>
                        <a:t>05 DPTO. CAAGUAZÚ</a:t>
                      </a:r>
                      <a:endParaRPr lang="es-ES" sz="1400" b="1" i="0" u="none" strike="noStrike" noProof="0" dirty="0">
                        <a:solidFill>
                          <a:srgbClr val="000000"/>
                        </a:solidFill>
                        <a:latin typeface="+mn-lt"/>
                      </a:endParaRPr>
                    </a:p>
                  </a:txBody>
                  <a:tcPr marL="85725" marR="9525" marT="9525" marB="0" anchor="ctr"/>
                </a:tc>
                <a:tc>
                  <a:txBody>
                    <a:bodyPr/>
                    <a:lstStyle/>
                    <a:p>
                      <a:pPr algn="ctr" fontAlgn="b"/>
                      <a:r>
                        <a:rPr lang="es-ES" sz="1400" b="1" i="0" u="none" strike="noStrike" noProof="0" dirty="0" smtClean="0">
                          <a:solidFill>
                            <a:srgbClr val="000000"/>
                          </a:solidFill>
                          <a:latin typeface="+mn-lt"/>
                        </a:rPr>
                        <a:t>225,91</a:t>
                      </a:r>
                      <a:endParaRPr lang="es-ES" sz="1400" b="1" i="0" u="none" strike="noStrike" noProof="0" dirty="0">
                        <a:solidFill>
                          <a:srgbClr val="000000"/>
                        </a:solidFill>
                        <a:latin typeface="+mn-lt"/>
                      </a:endParaRPr>
                    </a:p>
                  </a:txBody>
                  <a:tcPr marL="9525" marR="9525" marT="9525" marB="0" anchor="ctr"/>
                </a:tc>
              </a:tr>
              <a:tr h="288000">
                <a:tc>
                  <a:txBody>
                    <a:bodyPr/>
                    <a:lstStyle/>
                    <a:p>
                      <a:pPr algn="l" fontAlgn="b"/>
                      <a:r>
                        <a:rPr lang="es-ES" sz="1100" b="0" i="0" u="none" strike="noStrike" noProof="0" dirty="0">
                          <a:solidFill>
                            <a:srgbClr val="000000"/>
                          </a:solidFill>
                          <a:latin typeface="+mn-lt"/>
                        </a:rPr>
                        <a:t> Pavimentación tipo empedrado del tramo Cnel. Oviedo - La Pastora</a:t>
                      </a:r>
                    </a:p>
                  </a:txBody>
                  <a:tcPr marL="171450" marR="9525" marT="9525" marB="0" anchor="ctr"/>
                </a:tc>
                <a:tc>
                  <a:txBody>
                    <a:bodyPr/>
                    <a:lstStyle/>
                    <a:p>
                      <a:pPr algn="ctr" fontAlgn="b"/>
                      <a:r>
                        <a:rPr lang="es-ES" sz="1100" b="0" i="0" u="none" strike="noStrike" noProof="0">
                          <a:solidFill>
                            <a:srgbClr val="000000"/>
                          </a:solidFill>
                          <a:latin typeface="+mn-lt"/>
                        </a:rPr>
                        <a:t>31,97</a:t>
                      </a:r>
                    </a:p>
                  </a:txBody>
                  <a:tcPr marL="9525" marR="9525" marT="9525" marB="0" anchor="ctr"/>
                </a:tc>
              </a:tr>
              <a:tr h="288000">
                <a:tc>
                  <a:txBody>
                    <a:bodyPr/>
                    <a:lstStyle/>
                    <a:p>
                      <a:pPr algn="l" fontAlgn="b"/>
                      <a:r>
                        <a:rPr lang="es-ES" sz="1100" b="0" i="0" u="none" strike="noStrike" noProof="0" dirty="0" smtClean="0">
                          <a:solidFill>
                            <a:srgbClr val="000000"/>
                          </a:solidFill>
                          <a:latin typeface="+mn-lt"/>
                        </a:rPr>
                        <a:t>Construcción de Pavimento Tipo Empedrado, tramo Santa Catalina - Alemán Cué. (Grupo 1)</a:t>
                      </a:r>
                      <a:endParaRPr lang="es-ES" sz="1100" b="0" i="0" u="none" strike="noStrike" noProof="0" dirty="0">
                        <a:solidFill>
                          <a:srgbClr val="000000"/>
                        </a:solidFill>
                        <a:latin typeface="+mn-lt"/>
                      </a:endParaRPr>
                    </a:p>
                  </a:txBody>
                  <a:tcPr marL="171450" marR="9525" marT="9525" marB="0" anchor="ctr"/>
                </a:tc>
                <a:tc>
                  <a:txBody>
                    <a:bodyPr/>
                    <a:lstStyle/>
                    <a:p>
                      <a:pPr algn="ctr" fontAlgn="b"/>
                      <a:r>
                        <a:rPr lang="es-ES" sz="1100" b="0" i="0" u="none" strike="noStrike" noProof="0" smtClean="0">
                          <a:solidFill>
                            <a:srgbClr val="000000"/>
                          </a:solidFill>
                          <a:latin typeface="+mn-lt"/>
                        </a:rPr>
                        <a:t>24,00</a:t>
                      </a:r>
                      <a:endParaRPr lang="es-ES" sz="1100" b="0" i="0" u="none" strike="noStrike" noProof="0">
                        <a:solidFill>
                          <a:srgbClr val="000000"/>
                        </a:solidFill>
                        <a:latin typeface="+mn-lt"/>
                      </a:endParaRPr>
                    </a:p>
                  </a:txBody>
                  <a:tcPr marL="9525" marR="9525" marT="9525" marB="0" anchor="ctr"/>
                </a:tc>
              </a:tr>
              <a:tr h="288000">
                <a:tc>
                  <a:txBody>
                    <a:bodyPr/>
                    <a:lstStyle/>
                    <a:p>
                      <a:pPr algn="l" fontAlgn="b"/>
                      <a:r>
                        <a:rPr lang="es-ES" sz="1100" b="0" i="0" u="none" strike="noStrike" noProof="0" dirty="0" smtClean="0">
                          <a:solidFill>
                            <a:srgbClr val="000000"/>
                          </a:solidFill>
                          <a:latin typeface="+mn-lt"/>
                        </a:rPr>
                        <a:t>Pavimentación tipo empedrado  Acceso a la Pastora,  Ramal 1 y Ramal 2</a:t>
                      </a:r>
                      <a:endParaRPr lang="es-ES" sz="1100" b="0" i="0" u="none" strike="noStrike" noProof="0" dirty="0">
                        <a:solidFill>
                          <a:srgbClr val="000000"/>
                        </a:solidFill>
                        <a:latin typeface="+mn-lt"/>
                      </a:endParaRPr>
                    </a:p>
                  </a:txBody>
                  <a:tcPr marL="171450" marR="9525" marT="9525" marB="0" anchor="ctr"/>
                </a:tc>
                <a:tc>
                  <a:txBody>
                    <a:bodyPr/>
                    <a:lstStyle/>
                    <a:p>
                      <a:pPr algn="ctr" fontAlgn="b"/>
                      <a:r>
                        <a:rPr lang="es-ES" sz="1100" b="0" i="0" u="none" strike="noStrike" noProof="0" smtClean="0">
                          <a:solidFill>
                            <a:srgbClr val="000000"/>
                          </a:solidFill>
                          <a:latin typeface="+mn-lt"/>
                        </a:rPr>
                        <a:t>11,00</a:t>
                      </a:r>
                      <a:endParaRPr lang="es-ES" sz="1100" b="0" i="0" u="none" strike="noStrike" noProof="0">
                        <a:solidFill>
                          <a:srgbClr val="000000"/>
                        </a:solidFill>
                        <a:latin typeface="+mn-lt"/>
                      </a:endParaRPr>
                    </a:p>
                  </a:txBody>
                  <a:tcPr marL="9525" marR="9525" marT="9525" marB="0" anchor="ctr"/>
                </a:tc>
              </a:tr>
              <a:tr h="288000">
                <a:tc>
                  <a:txBody>
                    <a:bodyPr/>
                    <a:lstStyle/>
                    <a:p>
                      <a:pPr algn="l" fontAlgn="b"/>
                      <a:r>
                        <a:rPr lang="es-ES" sz="1100" b="0" i="0" u="none" strike="noStrike" noProof="0" dirty="0" smtClean="0">
                          <a:solidFill>
                            <a:srgbClr val="000000"/>
                          </a:solidFill>
                          <a:latin typeface="+mn-lt"/>
                        </a:rPr>
                        <a:t>Pavimentación tipo empedrado  acceso lateral a Simón Bolívar y Calle Urbana</a:t>
                      </a:r>
                      <a:endParaRPr lang="es-ES" sz="1100" b="0" i="0" u="none" strike="noStrike" noProof="0" dirty="0">
                        <a:solidFill>
                          <a:srgbClr val="000000"/>
                        </a:solidFill>
                        <a:latin typeface="+mn-lt"/>
                      </a:endParaRPr>
                    </a:p>
                  </a:txBody>
                  <a:tcPr marL="171450" marR="9525" marT="9525" marB="0" anchor="ctr"/>
                </a:tc>
                <a:tc>
                  <a:txBody>
                    <a:bodyPr/>
                    <a:lstStyle/>
                    <a:p>
                      <a:pPr algn="ctr" fontAlgn="b"/>
                      <a:r>
                        <a:rPr lang="es-ES" sz="1100" b="0" i="0" u="none" strike="noStrike" noProof="0" smtClean="0">
                          <a:solidFill>
                            <a:srgbClr val="000000"/>
                          </a:solidFill>
                          <a:latin typeface="+mn-lt"/>
                        </a:rPr>
                        <a:t>5,80</a:t>
                      </a:r>
                      <a:endParaRPr lang="es-ES" sz="1100" b="0" i="0" u="none" strike="noStrike" noProof="0">
                        <a:solidFill>
                          <a:srgbClr val="000000"/>
                        </a:solidFill>
                        <a:latin typeface="+mn-lt"/>
                      </a:endParaRPr>
                    </a:p>
                  </a:txBody>
                  <a:tcPr marL="9525" marR="9525" marT="9525" marB="0" anchor="ctr"/>
                </a:tc>
              </a:tr>
              <a:tr h="344805">
                <a:tc>
                  <a:txBody>
                    <a:bodyPr/>
                    <a:lstStyle/>
                    <a:p>
                      <a:pPr algn="l" fontAlgn="b"/>
                      <a:r>
                        <a:rPr lang="es-ES" sz="1100" b="0" i="0" u="none" strike="noStrike" noProof="0" smtClean="0">
                          <a:solidFill>
                            <a:srgbClr val="000000"/>
                          </a:solidFill>
                          <a:latin typeface="+mn-lt"/>
                        </a:rPr>
                        <a:t>Pavimentación tipo empedrado  Calle 1ra línea,  tramo empalme ruta 7 a empalme  Calle 2da, acceso lateral norte y sur y calles urbanas (Distrito de J.E. Estigarribia)</a:t>
                      </a:r>
                      <a:endParaRPr lang="es-ES" sz="1100" b="0" i="0" u="none" strike="noStrike" noProof="0">
                        <a:solidFill>
                          <a:srgbClr val="000000"/>
                        </a:solidFill>
                        <a:latin typeface="+mn-lt"/>
                      </a:endParaRPr>
                    </a:p>
                  </a:txBody>
                  <a:tcPr marL="171450" marR="9525" marT="9525" marB="0" anchor="ctr"/>
                </a:tc>
                <a:tc>
                  <a:txBody>
                    <a:bodyPr/>
                    <a:lstStyle/>
                    <a:p>
                      <a:pPr algn="ctr" fontAlgn="b"/>
                      <a:r>
                        <a:rPr lang="es-ES" sz="1100" b="0" i="0" u="none" strike="noStrike" noProof="0" smtClean="0">
                          <a:solidFill>
                            <a:srgbClr val="000000"/>
                          </a:solidFill>
                          <a:latin typeface="+mn-lt"/>
                        </a:rPr>
                        <a:t>15,00</a:t>
                      </a:r>
                      <a:endParaRPr lang="es-ES" sz="1100" b="0" i="0" u="none" strike="noStrike" noProof="0">
                        <a:solidFill>
                          <a:srgbClr val="000000"/>
                        </a:solidFill>
                        <a:latin typeface="+mn-lt"/>
                      </a:endParaRPr>
                    </a:p>
                  </a:txBody>
                  <a:tcPr marL="9525" marR="9525" marT="9525" marB="0" anchor="ctr"/>
                </a:tc>
              </a:tr>
              <a:tr h="288000">
                <a:tc>
                  <a:txBody>
                    <a:bodyPr/>
                    <a:lstStyle/>
                    <a:p>
                      <a:pPr algn="l" fontAlgn="b"/>
                      <a:r>
                        <a:rPr lang="es-ES" sz="1100" b="0" i="0" u="none" strike="noStrike" noProof="0" dirty="0" smtClean="0">
                          <a:solidFill>
                            <a:srgbClr val="000000"/>
                          </a:solidFill>
                          <a:latin typeface="+mn-lt"/>
                        </a:rPr>
                        <a:t>Pavimentación tipo empedrado  tramo empalme  ruta 7 (San Antonio) - A° Tacuary</a:t>
                      </a:r>
                      <a:endParaRPr lang="es-ES" sz="1100" b="0" i="0" u="none" strike="noStrike" noProof="0" dirty="0">
                        <a:solidFill>
                          <a:srgbClr val="000000"/>
                        </a:solidFill>
                        <a:latin typeface="+mn-lt"/>
                      </a:endParaRPr>
                    </a:p>
                  </a:txBody>
                  <a:tcPr marL="171450" marR="9525" marT="9525" marB="0" anchor="ctr"/>
                </a:tc>
                <a:tc>
                  <a:txBody>
                    <a:bodyPr/>
                    <a:lstStyle/>
                    <a:p>
                      <a:pPr algn="ctr" fontAlgn="b"/>
                      <a:r>
                        <a:rPr lang="es-ES" sz="1100" b="0" i="0" u="none" strike="noStrike" noProof="0" smtClean="0">
                          <a:solidFill>
                            <a:srgbClr val="000000"/>
                          </a:solidFill>
                          <a:latin typeface="+mn-lt"/>
                        </a:rPr>
                        <a:t>8,40</a:t>
                      </a:r>
                      <a:endParaRPr lang="es-ES" sz="1100" b="0" i="0" u="none" strike="noStrike" noProof="0">
                        <a:solidFill>
                          <a:srgbClr val="000000"/>
                        </a:solidFill>
                        <a:latin typeface="+mn-lt"/>
                      </a:endParaRPr>
                    </a:p>
                  </a:txBody>
                  <a:tcPr marL="9525" marR="9525" marT="9525" marB="0" anchor="ctr"/>
                </a:tc>
              </a:tr>
              <a:tr h="288000">
                <a:tc>
                  <a:txBody>
                    <a:bodyPr/>
                    <a:lstStyle/>
                    <a:p>
                      <a:pPr algn="l" fontAlgn="b"/>
                      <a:r>
                        <a:rPr lang="es-ES" sz="1100" b="0" i="0" u="none" strike="noStrike" noProof="0" dirty="0">
                          <a:solidFill>
                            <a:srgbClr val="000000"/>
                          </a:solidFill>
                          <a:latin typeface="+mn-lt"/>
                        </a:rPr>
                        <a:t>pavimentación tipo empedrado  tramo rio Yguazu - Mcal. Francisco S. </a:t>
                      </a:r>
                      <a:r>
                        <a:rPr lang="es-ES" sz="1100" b="0" i="0" u="none" strike="noStrike" noProof="0" dirty="0" smtClean="0">
                          <a:solidFill>
                            <a:srgbClr val="000000"/>
                          </a:solidFill>
                          <a:latin typeface="+mn-lt"/>
                        </a:rPr>
                        <a:t>López</a:t>
                      </a:r>
                      <a:endParaRPr lang="es-ES" sz="1100" b="0" i="0" u="none" strike="noStrike" noProof="0" dirty="0">
                        <a:solidFill>
                          <a:srgbClr val="000000"/>
                        </a:solidFill>
                        <a:latin typeface="+mn-lt"/>
                      </a:endParaRPr>
                    </a:p>
                  </a:txBody>
                  <a:tcPr marL="171450" marR="9525" marT="9525" marB="0" anchor="ctr"/>
                </a:tc>
                <a:tc>
                  <a:txBody>
                    <a:bodyPr/>
                    <a:lstStyle/>
                    <a:p>
                      <a:pPr algn="ctr" fontAlgn="b"/>
                      <a:r>
                        <a:rPr lang="es-ES" sz="1100" b="0" i="0" u="none" strike="noStrike" noProof="0" smtClean="0">
                          <a:solidFill>
                            <a:srgbClr val="000000"/>
                          </a:solidFill>
                          <a:latin typeface="+mn-lt"/>
                        </a:rPr>
                        <a:t>20,00</a:t>
                      </a:r>
                      <a:endParaRPr lang="es-ES" sz="1100" b="0" i="0" u="none" strike="noStrike" noProof="0">
                        <a:solidFill>
                          <a:srgbClr val="000000"/>
                        </a:solidFill>
                        <a:latin typeface="+mn-lt"/>
                      </a:endParaRPr>
                    </a:p>
                  </a:txBody>
                  <a:tcPr marL="9525" marR="9525" marT="9525" marB="0" anchor="ctr"/>
                </a:tc>
              </a:tr>
              <a:tr h="288000">
                <a:tc>
                  <a:txBody>
                    <a:bodyPr/>
                    <a:lstStyle/>
                    <a:p>
                      <a:pPr algn="l" fontAlgn="b"/>
                      <a:r>
                        <a:rPr lang="es-ES" sz="1100" b="0" i="0" u="none" strike="noStrike" noProof="0" dirty="0" smtClean="0">
                          <a:solidFill>
                            <a:srgbClr val="000000"/>
                          </a:solidFill>
                          <a:latin typeface="+mn-lt"/>
                        </a:rPr>
                        <a:t>Pavimentación tipo Empedrado Acceso Lateral a Simón Bolívar y Calle Urbana</a:t>
                      </a:r>
                      <a:endParaRPr lang="es-ES" sz="1100" b="0" i="0" u="none" strike="noStrike" noProof="0" dirty="0">
                        <a:solidFill>
                          <a:srgbClr val="000000"/>
                        </a:solidFill>
                        <a:latin typeface="+mn-lt"/>
                      </a:endParaRPr>
                    </a:p>
                  </a:txBody>
                  <a:tcPr marL="171450" marR="9525" marT="9525" marB="0" anchor="ctr"/>
                </a:tc>
                <a:tc>
                  <a:txBody>
                    <a:bodyPr/>
                    <a:lstStyle/>
                    <a:p>
                      <a:pPr algn="ctr" fontAlgn="b"/>
                      <a:r>
                        <a:rPr lang="es-ES" sz="1100" b="0" i="0" u="none" strike="noStrike" noProof="0" smtClean="0">
                          <a:solidFill>
                            <a:srgbClr val="000000"/>
                          </a:solidFill>
                          <a:latin typeface="+mn-lt"/>
                        </a:rPr>
                        <a:t>5,80</a:t>
                      </a:r>
                      <a:endParaRPr lang="es-ES" sz="1100" b="0" i="0" u="none" strike="noStrike" noProof="0">
                        <a:solidFill>
                          <a:srgbClr val="000000"/>
                        </a:solidFill>
                        <a:latin typeface="+mn-lt"/>
                      </a:endParaRPr>
                    </a:p>
                  </a:txBody>
                  <a:tcPr marL="9525" marR="9525" marT="9525" marB="0" anchor="ctr"/>
                </a:tc>
              </a:tr>
              <a:tr h="288000">
                <a:tc>
                  <a:txBody>
                    <a:bodyPr/>
                    <a:lstStyle/>
                    <a:p>
                      <a:pPr algn="l" fontAlgn="b"/>
                      <a:r>
                        <a:rPr lang="es-ES" sz="1100" b="0" i="0" u="none" strike="noStrike" noProof="0" dirty="0" smtClean="0">
                          <a:solidFill>
                            <a:srgbClr val="000000"/>
                          </a:solidFill>
                          <a:latin typeface="+mn-lt"/>
                        </a:rPr>
                        <a:t>Pavimentación </a:t>
                      </a:r>
                      <a:r>
                        <a:rPr lang="es-ES" sz="1100" b="0" i="0" u="none" strike="noStrike" noProof="0" dirty="0">
                          <a:solidFill>
                            <a:srgbClr val="000000"/>
                          </a:solidFill>
                          <a:latin typeface="+mn-lt"/>
                        </a:rPr>
                        <a:t>tipo empedrado del tramo acceso Casilla Dos, ramal 1 y ramal 2 (Distrito </a:t>
                      </a:r>
                      <a:r>
                        <a:rPr lang="es-ES" sz="1100" b="0" i="0" u="none" strike="noStrike" noProof="0" dirty="0" smtClean="0">
                          <a:solidFill>
                            <a:srgbClr val="000000"/>
                          </a:solidFill>
                          <a:latin typeface="+mn-lt"/>
                        </a:rPr>
                        <a:t>Raúl </a:t>
                      </a:r>
                      <a:r>
                        <a:rPr lang="es-ES" sz="1100" b="0" i="0" u="none" strike="noStrike" noProof="0" dirty="0">
                          <a:solidFill>
                            <a:srgbClr val="000000"/>
                          </a:solidFill>
                          <a:latin typeface="+mn-lt"/>
                        </a:rPr>
                        <a:t>a. Oviedo)</a:t>
                      </a:r>
                    </a:p>
                  </a:txBody>
                  <a:tcPr marL="171450" marR="9525" marT="9525" marB="0" anchor="ctr"/>
                </a:tc>
                <a:tc>
                  <a:txBody>
                    <a:bodyPr/>
                    <a:lstStyle/>
                    <a:p>
                      <a:pPr algn="ctr" fontAlgn="b"/>
                      <a:r>
                        <a:rPr lang="es-ES" sz="1100" b="0" i="0" u="none" strike="noStrike" noProof="0" smtClean="0">
                          <a:solidFill>
                            <a:srgbClr val="000000"/>
                          </a:solidFill>
                          <a:latin typeface="+mn-lt"/>
                        </a:rPr>
                        <a:t>9,70</a:t>
                      </a:r>
                      <a:endParaRPr lang="es-ES" sz="1100" b="0" i="0" u="none" strike="noStrike" noProof="0">
                        <a:solidFill>
                          <a:srgbClr val="000000"/>
                        </a:solidFill>
                        <a:latin typeface="+mn-lt"/>
                      </a:endParaRPr>
                    </a:p>
                  </a:txBody>
                  <a:tcPr marL="9525" marR="9525" marT="9525" marB="0" anchor="ctr"/>
                </a:tc>
              </a:tr>
              <a:tr h="288000">
                <a:tc>
                  <a:txBody>
                    <a:bodyPr/>
                    <a:lstStyle/>
                    <a:p>
                      <a:pPr algn="l" fontAlgn="b"/>
                      <a:r>
                        <a:rPr lang="es-ES" sz="1100" b="0" i="0" u="none" strike="noStrike" noProof="0" dirty="0" smtClean="0">
                          <a:solidFill>
                            <a:srgbClr val="000000"/>
                          </a:solidFill>
                          <a:latin typeface="+mn-lt"/>
                        </a:rPr>
                        <a:t>Pavimentación tipo Empedrado del tramo Empalme Ruta Nº 7 (San Antonio) - A° Tacuary</a:t>
                      </a:r>
                      <a:endParaRPr lang="es-ES" sz="1100" b="0" i="0" u="none" strike="noStrike" noProof="0" dirty="0">
                        <a:solidFill>
                          <a:srgbClr val="000000"/>
                        </a:solidFill>
                        <a:latin typeface="+mn-lt"/>
                      </a:endParaRPr>
                    </a:p>
                  </a:txBody>
                  <a:tcPr marL="171450" marR="9525" marT="9525" marB="0" anchor="ctr"/>
                </a:tc>
                <a:tc>
                  <a:txBody>
                    <a:bodyPr/>
                    <a:lstStyle/>
                    <a:p>
                      <a:pPr algn="ctr" fontAlgn="b"/>
                      <a:r>
                        <a:rPr lang="es-ES" sz="1100" b="0" i="0" u="none" strike="noStrike" noProof="0" smtClean="0">
                          <a:solidFill>
                            <a:srgbClr val="000000"/>
                          </a:solidFill>
                          <a:latin typeface="+mn-lt"/>
                        </a:rPr>
                        <a:t>8,40</a:t>
                      </a:r>
                      <a:endParaRPr lang="es-ES" sz="1100" b="0" i="0" u="none" strike="noStrike" noProof="0">
                        <a:solidFill>
                          <a:srgbClr val="000000"/>
                        </a:solidFill>
                        <a:latin typeface="+mn-lt"/>
                      </a:endParaRPr>
                    </a:p>
                  </a:txBody>
                  <a:tcPr marL="9525" marR="9525" marT="9525" marB="0" anchor="ctr"/>
                </a:tc>
              </a:tr>
              <a:tr h="288000">
                <a:tc>
                  <a:txBody>
                    <a:bodyPr/>
                    <a:lstStyle/>
                    <a:p>
                      <a:pPr algn="l" fontAlgn="b"/>
                      <a:r>
                        <a:rPr lang="es-ES" sz="1100" b="0" i="0" u="none" strike="noStrike" noProof="0" dirty="0">
                          <a:solidFill>
                            <a:srgbClr val="000000"/>
                          </a:solidFill>
                          <a:latin typeface="+mn-lt"/>
                        </a:rPr>
                        <a:t>Pavimentación tipo Empedrado del tramo Empalme Ruta Nº 8 - Empalme A° Guazú (Ruta Nº 7) - R.I. 3 Corrales </a:t>
                      </a:r>
                    </a:p>
                  </a:txBody>
                  <a:tcPr marL="171450" marR="9525" marT="9525" marB="0" anchor="ctr"/>
                </a:tc>
                <a:tc>
                  <a:txBody>
                    <a:bodyPr/>
                    <a:lstStyle/>
                    <a:p>
                      <a:pPr algn="ctr" fontAlgn="b"/>
                      <a:r>
                        <a:rPr lang="es-ES" sz="1100" b="0" i="0" u="none" strike="noStrike" noProof="0">
                          <a:solidFill>
                            <a:srgbClr val="000000"/>
                          </a:solidFill>
                          <a:latin typeface="+mn-lt"/>
                        </a:rPr>
                        <a:t>21,34</a:t>
                      </a:r>
                    </a:p>
                  </a:txBody>
                  <a:tcPr marL="9525" marR="9525" marT="9525" marB="0" anchor="ctr"/>
                </a:tc>
              </a:tr>
              <a:tr h="288000">
                <a:tc>
                  <a:txBody>
                    <a:bodyPr/>
                    <a:lstStyle/>
                    <a:p>
                      <a:pPr algn="l" fontAlgn="b"/>
                      <a:r>
                        <a:rPr lang="es-ES" sz="1100" b="0" i="0" u="none" strike="noStrike" noProof="0" dirty="0" smtClean="0">
                          <a:solidFill>
                            <a:srgbClr val="000000"/>
                          </a:solidFill>
                          <a:latin typeface="+mn-lt"/>
                        </a:rPr>
                        <a:t>Pavimentación </a:t>
                      </a:r>
                      <a:r>
                        <a:rPr lang="es-ES" sz="1100" b="0" i="0" u="none" strike="noStrike" noProof="0" dirty="0">
                          <a:solidFill>
                            <a:srgbClr val="000000"/>
                          </a:solidFill>
                          <a:latin typeface="+mn-lt"/>
                        </a:rPr>
                        <a:t>tipo empedrado del tramo Nueva Toledo - </a:t>
                      </a:r>
                      <a:r>
                        <a:rPr lang="es-ES" sz="1100" b="0" i="0" u="none" strike="noStrike" noProof="0" dirty="0" smtClean="0">
                          <a:solidFill>
                            <a:srgbClr val="000000"/>
                          </a:solidFill>
                          <a:latin typeface="+mn-lt"/>
                        </a:rPr>
                        <a:t>Vaquería</a:t>
                      </a:r>
                      <a:endParaRPr lang="es-ES" sz="1100" b="0" i="0" u="none" strike="noStrike" noProof="0" dirty="0">
                        <a:solidFill>
                          <a:srgbClr val="000000"/>
                        </a:solidFill>
                        <a:latin typeface="+mn-lt"/>
                      </a:endParaRPr>
                    </a:p>
                  </a:txBody>
                  <a:tcPr marL="171450" marR="9525" marT="9525" marB="0" anchor="ctr"/>
                </a:tc>
                <a:tc>
                  <a:txBody>
                    <a:bodyPr/>
                    <a:lstStyle/>
                    <a:p>
                      <a:pPr algn="ctr" fontAlgn="b"/>
                      <a:r>
                        <a:rPr lang="es-ES" sz="1100" b="0" i="0" u="none" strike="noStrike" noProof="0" smtClean="0">
                          <a:solidFill>
                            <a:srgbClr val="000000"/>
                          </a:solidFill>
                          <a:latin typeface="+mn-lt"/>
                        </a:rPr>
                        <a:t>19,80</a:t>
                      </a:r>
                      <a:endParaRPr lang="es-ES" sz="1100" b="0" i="0" u="none" strike="noStrike" noProof="0">
                        <a:solidFill>
                          <a:srgbClr val="000000"/>
                        </a:solidFill>
                        <a:latin typeface="+mn-lt"/>
                      </a:endParaRPr>
                    </a:p>
                  </a:txBody>
                  <a:tcPr marL="9525" marR="9525" marT="9525" marB="0" anchor="ctr"/>
                </a:tc>
              </a:tr>
              <a:tr h="288000">
                <a:tc>
                  <a:txBody>
                    <a:bodyPr/>
                    <a:lstStyle/>
                    <a:p>
                      <a:pPr algn="l" fontAlgn="b"/>
                      <a:r>
                        <a:rPr lang="es-ES" sz="1100" b="0" i="0" u="none" strike="noStrike" noProof="0" dirty="0" smtClean="0">
                          <a:solidFill>
                            <a:srgbClr val="000000"/>
                          </a:solidFill>
                          <a:latin typeface="+mn-lt"/>
                        </a:rPr>
                        <a:t>Pavimentación tipo Empedrado del tramo Raúl A. Oviedo - Nueva Toledo</a:t>
                      </a:r>
                      <a:endParaRPr lang="es-ES" sz="1100" b="0" i="0" u="none" strike="noStrike" noProof="0" dirty="0">
                        <a:solidFill>
                          <a:srgbClr val="000000"/>
                        </a:solidFill>
                        <a:latin typeface="+mn-lt"/>
                      </a:endParaRPr>
                    </a:p>
                  </a:txBody>
                  <a:tcPr marL="171450" marR="9525" marT="9525" marB="0" anchor="ctr"/>
                </a:tc>
                <a:tc>
                  <a:txBody>
                    <a:bodyPr/>
                    <a:lstStyle/>
                    <a:p>
                      <a:pPr algn="ctr" fontAlgn="b"/>
                      <a:r>
                        <a:rPr lang="es-ES" sz="1100" b="0" i="0" u="none" strike="noStrike" noProof="0" smtClean="0">
                          <a:solidFill>
                            <a:srgbClr val="000000"/>
                          </a:solidFill>
                          <a:latin typeface="+mn-lt"/>
                        </a:rPr>
                        <a:t>35,00</a:t>
                      </a:r>
                      <a:endParaRPr lang="es-ES" sz="1100" b="0" i="0" u="none" strike="noStrike" noProof="0">
                        <a:solidFill>
                          <a:srgbClr val="000000"/>
                        </a:solidFill>
                        <a:latin typeface="+mn-lt"/>
                      </a:endParaRPr>
                    </a:p>
                  </a:txBody>
                  <a:tcPr marL="9525" marR="9525" marT="9525" marB="0" anchor="ctr"/>
                </a:tc>
              </a:tr>
              <a:tr h="288000">
                <a:tc>
                  <a:txBody>
                    <a:bodyPr/>
                    <a:lstStyle/>
                    <a:p>
                      <a:pPr algn="l" fontAlgn="b"/>
                      <a:r>
                        <a:rPr lang="es-ES" sz="1100" b="0" i="0" u="none" strike="noStrike" noProof="0" dirty="0" smtClean="0">
                          <a:solidFill>
                            <a:srgbClr val="000000"/>
                          </a:solidFill>
                          <a:latin typeface="+mn-lt"/>
                        </a:rPr>
                        <a:t>Pavimento Tipo Empedrado tramos: Río  Yguazu - Empaque Bananero. (Grupo 2)</a:t>
                      </a:r>
                      <a:endParaRPr lang="es-ES" sz="1100" b="0" i="0" u="none" strike="noStrike" noProof="0" dirty="0">
                        <a:solidFill>
                          <a:srgbClr val="000000"/>
                        </a:solidFill>
                        <a:latin typeface="+mn-lt"/>
                      </a:endParaRPr>
                    </a:p>
                  </a:txBody>
                  <a:tcPr marL="171450" marR="9525" marT="9525" marB="0" anchor="ctr"/>
                </a:tc>
                <a:tc>
                  <a:txBody>
                    <a:bodyPr/>
                    <a:lstStyle/>
                    <a:p>
                      <a:pPr algn="ctr" fontAlgn="b"/>
                      <a:r>
                        <a:rPr lang="es-ES" sz="1100" b="0" i="0" u="none" strike="noStrike" noProof="0" dirty="0" smtClean="0">
                          <a:solidFill>
                            <a:srgbClr val="000000"/>
                          </a:solidFill>
                          <a:latin typeface="+mn-lt"/>
                        </a:rPr>
                        <a:t>9,70</a:t>
                      </a:r>
                      <a:endParaRPr lang="es-ES" sz="1100" b="0" i="0" u="none" strike="noStrike" noProof="0" dirty="0">
                        <a:solidFill>
                          <a:srgbClr val="000000"/>
                        </a:solidFill>
                        <a:latin typeface="+mn-lt"/>
                      </a:endParaRPr>
                    </a:p>
                  </a:txBody>
                  <a:tcPr marL="9525" marR="9525" marT="9525" marB="0" anchor="ct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9856"/>
            <a:ext cx="8229600" cy="1143000"/>
          </a:xfrm>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1.C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EMPEDRADOS EN EJECUCIÓN - VIALIDAD</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2241328"/>
          <a:ext cx="8280000" cy="4140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ES" sz="1400" b="1" u="none" strike="noStrike" noProof="0" dirty="0" smtClean="0">
                          <a:latin typeface="+mn-lt"/>
                        </a:rPr>
                        <a:t>EMPEDRADOS EJECUTADOS POR LA DIRECCIÓN DE VIALIDAD</a:t>
                      </a:r>
                      <a:endParaRPr lang="es-ES" sz="1400" b="1" i="0" u="none" strike="noStrike" noProof="0" dirty="0">
                        <a:solidFill>
                          <a:srgbClr val="000000"/>
                        </a:solidFill>
                        <a:latin typeface="+mn-lt"/>
                      </a:endParaRPr>
                    </a:p>
                  </a:txBody>
                  <a:tcPr marL="9525" marR="9525" marT="9525" marB="0" anchor="ctr"/>
                </a:tc>
                <a:tc>
                  <a:txBody>
                    <a:bodyPr/>
                    <a:lstStyle/>
                    <a:p>
                      <a:pPr algn="ctr" fontAlgn="b"/>
                      <a:r>
                        <a:rPr lang="es-ES" sz="1400" b="1" u="none" strike="noStrike" noProof="0" smtClean="0">
                          <a:latin typeface="+mn-lt"/>
                        </a:rPr>
                        <a:t>LONGITUD (Km)</a:t>
                      </a:r>
                      <a:endParaRPr lang="es-ES" sz="1400" b="1" i="0" u="none" strike="noStrike" noProof="0">
                        <a:solidFill>
                          <a:srgbClr val="000000"/>
                        </a:solidFill>
                        <a:latin typeface="+mn-lt"/>
                      </a:endParaRPr>
                    </a:p>
                  </a:txBody>
                  <a:tcPr marL="9525" marR="9525" marT="9525" marB="0" anchor="ctr"/>
                </a:tc>
              </a:tr>
              <a:tr h="396000">
                <a:tc>
                  <a:txBody>
                    <a:bodyPr/>
                    <a:lstStyle/>
                    <a:p>
                      <a:pPr algn="ctr" fontAlgn="b"/>
                      <a:r>
                        <a:rPr lang="es-ES" sz="1400" b="1" u="none" strike="noStrike" noProof="0" smtClean="0">
                          <a:latin typeface="+mn-lt"/>
                        </a:rPr>
                        <a:t>TRAMOS</a:t>
                      </a:r>
                      <a:endParaRPr lang="es-ES" sz="1400" b="1" i="0" u="none" strike="noStrike" noProof="0">
                        <a:solidFill>
                          <a:srgbClr val="000000"/>
                        </a:solidFill>
                        <a:latin typeface="+mn-lt"/>
                      </a:endParaRPr>
                    </a:p>
                  </a:txBody>
                  <a:tcPr marL="9525" marR="9525" marT="9525" marB="0" anchor="ctr"/>
                </a:tc>
                <a:tc>
                  <a:txBody>
                    <a:bodyPr/>
                    <a:lstStyle/>
                    <a:p>
                      <a:pPr algn="ctr" fontAlgn="b"/>
                      <a:r>
                        <a:rPr lang="es-ES" sz="1400" b="1" i="0" u="none" strike="noStrike" noProof="0" smtClean="0">
                          <a:solidFill>
                            <a:srgbClr val="000000"/>
                          </a:solidFill>
                          <a:latin typeface="+mn-lt"/>
                        </a:rPr>
                        <a:t>1.029,47</a:t>
                      </a:r>
                      <a:endParaRPr lang="es-ES" sz="1400" b="1" i="0" u="none" strike="noStrike" noProof="0">
                        <a:solidFill>
                          <a:srgbClr val="000000"/>
                        </a:solidFill>
                        <a:latin typeface="+mn-lt"/>
                      </a:endParaRPr>
                    </a:p>
                  </a:txBody>
                  <a:tcPr marL="9525" marR="9525" marT="9525" marB="0" anchor="ctr"/>
                </a:tc>
              </a:tr>
              <a:tr h="396000">
                <a:tc>
                  <a:txBody>
                    <a:bodyPr/>
                    <a:lstStyle/>
                    <a:p>
                      <a:pPr algn="l" fontAlgn="b"/>
                      <a:r>
                        <a:rPr lang="es-ES" sz="1400" b="1" i="0" u="none" strike="noStrike" noProof="0" smtClean="0">
                          <a:solidFill>
                            <a:srgbClr val="000000"/>
                          </a:solidFill>
                          <a:latin typeface="+mn-lt"/>
                        </a:rPr>
                        <a:t>07 DPTO. ITAPÚA</a:t>
                      </a:r>
                      <a:endParaRPr lang="es-ES" sz="1400" b="1" i="0" u="none" strike="noStrike" noProof="0">
                        <a:solidFill>
                          <a:srgbClr val="000000"/>
                        </a:solidFill>
                        <a:latin typeface="+mn-lt"/>
                      </a:endParaRPr>
                    </a:p>
                  </a:txBody>
                  <a:tcPr marL="85725" marR="9525" marT="9525" marB="0" anchor="ctr"/>
                </a:tc>
                <a:tc>
                  <a:txBody>
                    <a:bodyPr/>
                    <a:lstStyle/>
                    <a:p>
                      <a:pPr algn="ctr" fontAlgn="b"/>
                      <a:r>
                        <a:rPr lang="es-ES" sz="1400" b="1" i="0" u="none" strike="noStrike" noProof="0" smtClean="0">
                          <a:solidFill>
                            <a:srgbClr val="000000"/>
                          </a:solidFill>
                          <a:latin typeface="+mn-lt"/>
                        </a:rPr>
                        <a:t>196,56</a:t>
                      </a:r>
                      <a:endParaRPr lang="es-ES" sz="1400" b="1" i="0" u="none" strike="noStrike" noProof="0">
                        <a:solidFill>
                          <a:srgbClr val="000000"/>
                        </a:solidFill>
                        <a:latin typeface="+mn-lt"/>
                      </a:endParaRPr>
                    </a:p>
                  </a:txBody>
                  <a:tcPr marL="9525" marR="9525" marT="9525" marB="0" anchor="ctr"/>
                </a:tc>
              </a:tr>
              <a:tr h="288000">
                <a:tc>
                  <a:txBody>
                    <a:bodyPr/>
                    <a:lstStyle/>
                    <a:p>
                      <a:pPr algn="l" fontAlgn="b"/>
                      <a:r>
                        <a:rPr lang="es-ES" sz="1100" b="0" i="0" u="none" strike="noStrike" noProof="0">
                          <a:solidFill>
                            <a:srgbClr val="000000"/>
                          </a:solidFill>
                          <a:latin typeface="+mn-lt"/>
                        </a:rPr>
                        <a:t>Pavimentación Tipo Empedrado del tramo Alto Vera (Caronay) - Potrero </a:t>
                      </a:r>
                      <a:r>
                        <a:rPr lang="es-ES" sz="1100" b="0" i="0" u="none" strike="noStrike" noProof="0" smtClean="0">
                          <a:solidFill>
                            <a:srgbClr val="000000"/>
                          </a:solidFill>
                          <a:latin typeface="+mn-lt"/>
                        </a:rPr>
                        <a:t>Benítez. </a:t>
                      </a:r>
                      <a:r>
                        <a:rPr lang="es-ES" sz="1100" b="0" i="0" u="none" strike="noStrike" noProof="0">
                          <a:solidFill>
                            <a:srgbClr val="000000"/>
                          </a:solidFill>
                          <a:latin typeface="+mn-lt"/>
                        </a:rPr>
                        <a:t>(Grupo 4)</a:t>
                      </a:r>
                    </a:p>
                  </a:txBody>
                  <a:tcPr marL="171450" marR="9525" marT="9525" marB="0" anchor="ctr"/>
                </a:tc>
                <a:tc>
                  <a:txBody>
                    <a:bodyPr/>
                    <a:lstStyle/>
                    <a:p>
                      <a:pPr algn="ctr" fontAlgn="b"/>
                      <a:r>
                        <a:rPr lang="es-ES" sz="1100" b="0" i="0" u="none" strike="noStrike" noProof="0" smtClean="0">
                          <a:solidFill>
                            <a:srgbClr val="000000"/>
                          </a:solidFill>
                          <a:latin typeface="+mn-lt"/>
                        </a:rPr>
                        <a:t>23,00</a:t>
                      </a:r>
                      <a:endParaRPr lang="es-ES" sz="1100" b="0" i="0" u="none" strike="noStrike" noProof="0">
                        <a:solidFill>
                          <a:srgbClr val="000000"/>
                        </a:solidFill>
                        <a:latin typeface="+mn-lt"/>
                      </a:endParaRPr>
                    </a:p>
                  </a:txBody>
                  <a:tcPr marL="9525" marR="9525" marT="9525" marB="0" anchor="ctr"/>
                </a:tc>
              </a:tr>
              <a:tr h="288000">
                <a:tc>
                  <a:txBody>
                    <a:bodyPr/>
                    <a:lstStyle/>
                    <a:p>
                      <a:pPr algn="l" fontAlgn="b"/>
                      <a:r>
                        <a:rPr lang="es-ES" sz="1100" b="0" i="0" u="none" strike="noStrike" noProof="0">
                          <a:solidFill>
                            <a:srgbClr val="000000"/>
                          </a:solidFill>
                          <a:latin typeface="+mn-lt"/>
                        </a:rPr>
                        <a:t>Pavimentación Tipo Empedrado del tramo Alto Vera (Caronay) - Ynambu - Perlita Tanque. (Grupo 4)</a:t>
                      </a:r>
                    </a:p>
                  </a:txBody>
                  <a:tcPr marL="171450" marR="9525" marT="9525" marB="0" anchor="ctr"/>
                </a:tc>
                <a:tc>
                  <a:txBody>
                    <a:bodyPr/>
                    <a:lstStyle/>
                    <a:p>
                      <a:pPr algn="ctr" fontAlgn="b"/>
                      <a:r>
                        <a:rPr lang="es-ES" sz="1100" b="0" i="0" u="none" strike="noStrike" noProof="0" smtClean="0">
                          <a:solidFill>
                            <a:srgbClr val="000000"/>
                          </a:solidFill>
                          <a:latin typeface="+mn-lt"/>
                        </a:rPr>
                        <a:t>12,00</a:t>
                      </a:r>
                      <a:endParaRPr lang="es-ES" sz="1100" b="0" i="0" u="none" strike="noStrike" noProof="0">
                        <a:solidFill>
                          <a:srgbClr val="000000"/>
                        </a:solidFill>
                        <a:latin typeface="+mn-lt"/>
                      </a:endParaRPr>
                    </a:p>
                  </a:txBody>
                  <a:tcPr marL="9525" marR="9525" marT="9525" marB="0" anchor="ctr"/>
                </a:tc>
              </a:tr>
              <a:tr h="288000">
                <a:tc>
                  <a:txBody>
                    <a:bodyPr/>
                    <a:lstStyle/>
                    <a:p>
                      <a:pPr algn="l" fontAlgn="b"/>
                      <a:r>
                        <a:rPr lang="es-ES" sz="1100" b="0" i="0" u="none" strike="noStrike" noProof="0">
                          <a:solidFill>
                            <a:srgbClr val="000000"/>
                          </a:solidFill>
                          <a:latin typeface="+mn-lt"/>
                        </a:rPr>
                        <a:t>Pavimentación Tipo Empedrado del tramo Fleitas </a:t>
                      </a:r>
                      <a:r>
                        <a:rPr lang="es-ES" sz="1100" b="0" i="0" u="none" strike="noStrike" noProof="0" smtClean="0">
                          <a:solidFill>
                            <a:srgbClr val="000000"/>
                          </a:solidFill>
                          <a:latin typeface="+mn-lt"/>
                        </a:rPr>
                        <a:t>Cué </a:t>
                      </a:r>
                      <a:r>
                        <a:rPr lang="es-ES" sz="1100" b="0" i="0" u="none" strike="noStrike" noProof="0">
                          <a:solidFill>
                            <a:srgbClr val="000000"/>
                          </a:solidFill>
                          <a:latin typeface="+mn-lt"/>
                        </a:rPr>
                        <a:t>- Rio Tebicuary. (Grupo 4)</a:t>
                      </a:r>
                    </a:p>
                  </a:txBody>
                  <a:tcPr marL="171450" marR="9525" marT="9525" marB="0" anchor="ctr"/>
                </a:tc>
                <a:tc>
                  <a:txBody>
                    <a:bodyPr/>
                    <a:lstStyle/>
                    <a:p>
                      <a:pPr algn="ctr" fontAlgn="b"/>
                      <a:r>
                        <a:rPr lang="es-ES" sz="1100" b="0" i="0" u="none" strike="noStrike" noProof="0">
                          <a:solidFill>
                            <a:srgbClr val="000000"/>
                          </a:solidFill>
                          <a:latin typeface="+mn-lt"/>
                        </a:rPr>
                        <a:t>33,36</a:t>
                      </a:r>
                    </a:p>
                  </a:txBody>
                  <a:tcPr marL="9525" marR="9525" marT="9525" marB="0" anchor="ctr"/>
                </a:tc>
              </a:tr>
              <a:tr h="288000">
                <a:tc>
                  <a:txBody>
                    <a:bodyPr/>
                    <a:lstStyle/>
                    <a:p>
                      <a:pPr algn="l" fontAlgn="b"/>
                      <a:r>
                        <a:rPr lang="es-ES" sz="1100" b="0" i="0" u="none" strike="noStrike" noProof="0">
                          <a:solidFill>
                            <a:srgbClr val="000000"/>
                          </a:solidFill>
                          <a:latin typeface="+mn-lt"/>
                        </a:rPr>
                        <a:t>Pavimentación tipo empedrado del tramo Kressburgo </a:t>
                      </a:r>
                      <a:r>
                        <a:rPr lang="es-ES" sz="1100" b="0" i="0" u="none" strike="noStrike" noProof="0" smtClean="0">
                          <a:solidFill>
                            <a:srgbClr val="000000"/>
                          </a:solidFill>
                          <a:latin typeface="+mn-lt"/>
                        </a:rPr>
                        <a:t>– </a:t>
                      </a:r>
                      <a:r>
                        <a:rPr lang="es-ES" sz="1100" b="0" i="0" u="none" strike="noStrike" noProof="0">
                          <a:solidFill>
                            <a:srgbClr val="000000"/>
                          </a:solidFill>
                          <a:latin typeface="+mn-lt"/>
                        </a:rPr>
                        <a:t>Tirol</a:t>
                      </a:r>
                    </a:p>
                  </a:txBody>
                  <a:tcPr marL="171450" marR="9525" marT="9525" marB="0" anchor="ctr"/>
                </a:tc>
                <a:tc>
                  <a:txBody>
                    <a:bodyPr/>
                    <a:lstStyle/>
                    <a:p>
                      <a:pPr algn="ctr" fontAlgn="b"/>
                      <a:r>
                        <a:rPr lang="es-ES" sz="1100" b="0" i="0" u="none" strike="noStrike" noProof="0" smtClean="0">
                          <a:solidFill>
                            <a:srgbClr val="000000"/>
                          </a:solidFill>
                          <a:latin typeface="+mn-lt"/>
                        </a:rPr>
                        <a:t>10,50</a:t>
                      </a:r>
                      <a:endParaRPr lang="es-ES" sz="1100" b="0" i="0" u="none" strike="noStrike" noProof="0">
                        <a:solidFill>
                          <a:srgbClr val="000000"/>
                        </a:solidFill>
                        <a:latin typeface="+mn-lt"/>
                      </a:endParaRPr>
                    </a:p>
                  </a:txBody>
                  <a:tcPr marL="9525" marR="9525" marT="9525" marB="0" anchor="ctr"/>
                </a:tc>
              </a:tr>
              <a:tr h="288000">
                <a:tc>
                  <a:txBody>
                    <a:bodyPr/>
                    <a:lstStyle/>
                    <a:p>
                      <a:pPr algn="l" fontAlgn="b"/>
                      <a:r>
                        <a:rPr lang="es-ES" sz="1100" b="0" i="0" u="none" strike="noStrike" noProof="0" smtClean="0">
                          <a:solidFill>
                            <a:srgbClr val="000000"/>
                          </a:solidFill>
                          <a:latin typeface="+mn-lt"/>
                        </a:rPr>
                        <a:t>Pavimentación Tipo Empedrado del tramo San Solano - Fleitas Cué. (Grupo 4)</a:t>
                      </a:r>
                      <a:endParaRPr lang="es-ES" sz="1100" b="0" i="0" u="none" strike="noStrike" noProof="0">
                        <a:solidFill>
                          <a:srgbClr val="000000"/>
                        </a:solidFill>
                        <a:latin typeface="+mn-lt"/>
                      </a:endParaRPr>
                    </a:p>
                  </a:txBody>
                  <a:tcPr marL="171450" marR="9525" marT="9525" marB="0" anchor="ctr"/>
                </a:tc>
                <a:tc>
                  <a:txBody>
                    <a:bodyPr/>
                    <a:lstStyle/>
                    <a:p>
                      <a:pPr algn="ctr" fontAlgn="b"/>
                      <a:r>
                        <a:rPr lang="es-ES" sz="1100" b="0" i="0" u="none" strike="noStrike" noProof="0">
                          <a:solidFill>
                            <a:srgbClr val="000000"/>
                          </a:solidFill>
                          <a:latin typeface="+mn-lt"/>
                        </a:rPr>
                        <a:t>27,56</a:t>
                      </a:r>
                    </a:p>
                  </a:txBody>
                  <a:tcPr marL="9525" marR="9525" marT="9525" marB="0" anchor="ctr"/>
                </a:tc>
              </a:tr>
              <a:tr h="288000">
                <a:tc>
                  <a:txBody>
                    <a:bodyPr/>
                    <a:lstStyle/>
                    <a:p>
                      <a:pPr algn="l" fontAlgn="b"/>
                      <a:r>
                        <a:rPr lang="es-ES" sz="1100" b="0" i="0" u="none" strike="noStrike" noProof="0" smtClean="0">
                          <a:solidFill>
                            <a:srgbClr val="000000"/>
                          </a:solidFill>
                          <a:latin typeface="+mn-lt"/>
                        </a:rPr>
                        <a:t>Pavimentación Tipo Empedrado del tramo San Solano - Pindoyu. (Grupo 4)</a:t>
                      </a:r>
                      <a:endParaRPr lang="es-ES" sz="1100" b="0" i="0" u="none" strike="noStrike" noProof="0">
                        <a:solidFill>
                          <a:srgbClr val="000000"/>
                        </a:solidFill>
                        <a:latin typeface="+mn-lt"/>
                      </a:endParaRPr>
                    </a:p>
                  </a:txBody>
                  <a:tcPr marL="171450" marR="9525" marT="9525" marB="0" anchor="ctr"/>
                </a:tc>
                <a:tc>
                  <a:txBody>
                    <a:bodyPr/>
                    <a:lstStyle/>
                    <a:p>
                      <a:pPr algn="ctr" fontAlgn="b"/>
                      <a:r>
                        <a:rPr lang="es-ES" sz="1100" b="0" i="0" u="none" strike="noStrike" noProof="0" smtClean="0">
                          <a:solidFill>
                            <a:srgbClr val="000000"/>
                          </a:solidFill>
                          <a:latin typeface="+mn-lt"/>
                        </a:rPr>
                        <a:t>38,50</a:t>
                      </a:r>
                      <a:endParaRPr lang="es-ES" sz="1100" b="0" i="0" u="none" strike="noStrike" noProof="0">
                        <a:solidFill>
                          <a:srgbClr val="000000"/>
                        </a:solidFill>
                        <a:latin typeface="+mn-lt"/>
                      </a:endParaRPr>
                    </a:p>
                  </a:txBody>
                  <a:tcPr marL="9525" marR="9525" marT="9525" marB="0" anchor="ctr"/>
                </a:tc>
              </a:tr>
              <a:tr h="288000">
                <a:tc>
                  <a:txBody>
                    <a:bodyPr/>
                    <a:lstStyle/>
                    <a:p>
                      <a:pPr algn="l" fontAlgn="b"/>
                      <a:r>
                        <a:rPr lang="es-ES" sz="1100" b="0" i="0" u="none" strike="noStrike" noProof="0" dirty="0" smtClean="0">
                          <a:solidFill>
                            <a:srgbClr val="000000"/>
                          </a:solidFill>
                          <a:latin typeface="+mn-lt"/>
                        </a:rPr>
                        <a:t>Pavimentación tipo empedrado en el tramo Natalio - Puerto La Paloma</a:t>
                      </a:r>
                      <a:endParaRPr lang="es-ES" sz="1100" b="0" i="0" u="none" strike="noStrike" noProof="0" dirty="0">
                        <a:solidFill>
                          <a:srgbClr val="000000"/>
                        </a:solidFill>
                        <a:latin typeface="+mn-lt"/>
                      </a:endParaRPr>
                    </a:p>
                  </a:txBody>
                  <a:tcPr marL="171450" marR="9525" marT="9525" marB="0" anchor="ctr"/>
                </a:tc>
                <a:tc>
                  <a:txBody>
                    <a:bodyPr/>
                    <a:lstStyle/>
                    <a:p>
                      <a:pPr algn="ctr" fontAlgn="b"/>
                      <a:r>
                        <a:rPr lang="es-ES" sz="1100" b="0" i="0" u="none" strike="noStrike" noProof="0">
                          <a:solidFill>
                            <a:srgbClr val="000000"/>
                          </a:solidFill>
                          <a:latin typeface="+mn-lt"/>
                        </a:rPr>
                        <a:t>12,64</a:t>
                      </a:r>
                    </a:p>
                  </a:txBody>
                  <a:tcPr marL="9525" marR="9525" marT="9525" marB="0" anchor="ctr"/>
                </a:tc>
              </a:tr>
              <a:tr h="288000">
                <a:tc>
                  <a:txBody>
                    <a:bodyPr/>
                    <a:lstStyle/>
                    <a:p>
                      <a:pPr algn="l" fontAlgn="b"/>
                      <a:r>
                        <a:rPr lang="es-ES" sz="1100" b="0" i="0" u="none" strike="noStrike" noProof="0">
                          <a:solidFill>
                            <a:srgbClr val="000000"/>
                          </a:solidFill>
                          <a:latin typeface="+mn-lt"/>
                        </a:rPr>
                        <a:t>Pavimento Tipo Empedrado En El tramo Bº </a:t>
                      </a:r>
                      <a:r>
                        <a:rPr lang="es-ES" sz="1100" b="0" i="0" u="none" strike="noStrike" noProof="0" smtClean="0">
                          <a:solidFill>
                            <a:srgbClr val="000000"/>
                          </a:solidFill>
                          <a:latin typeface="+mn-lt"/>
                        </a:rPr>
                        <a:t>Ka'aguy </a:t>
                      </a:r>
                      <a:r>
                        <a:rPr lang="es-ES" sz="1100" b="0" i="0" u="none" strike="noStrike" noProof="0">
                          <a:solidFill>
                            <a:srgbClr val="000000"/>
                          </a:solidFill>
                          <a:latin typeface="+mn-lt"/>
                        </a:rPr>
                        <a:t>Rory – 4 Potreros – Ruta Nº 6. (Grupo 1)</a:t>
                      </a:r>
                    </a:p>
                  </a:txBody>
                  <a:tcPr marL="171450" marR="9525" marT="9525" marB="0" anchor="ctr"/>
                </a:tc>
                <a:tc>
                  <a:txBody>
                    <a:bodyPr/>
                    <a:lstStyle/>
                    <a:p>
                      <a:pPr algn="ctr" fontAlgn="b"/>
                      <a:r>
                        <a:rPr lang="es-ES" sz="1100" b="0" i="0" u="none" strike="noStrike" noProof="0" smtClean="0">
                          <a:solidFill>
                            <a:srgbClr val="000000"/>
                          </a:solidFill>
                          <a:latin typeface="+mn-lt"/>
                        </a:rPr>
                        <a:t>13,50</a:t>
                      </a:r>
                      <a:endParaRPr lang="es-ES" sz="1100" b="0" i="0" u="none" strike="noStrike" noProof="0">
                        <a:solidFill>
                          <a:srgbClr val="000000"/>
                        </a:solidFill>
                        <a:latin typeface="+mn-lt"/>
                      </a:endParaRPr>
                    </a:p>
                  </a:txBody>
                  <a:tcPr marL="9525" marR="9525" marT="9525" marB="0" anchor="ctr"/>
                </a:tc>
              </a:tr>
              <a:tr h="288000">
                <a:tc>
                  <a:txBody>
                    <a:bodyPr/>
                    <a:lstStyle/>
                    <a:p>
                      <a:pPr algn="l" fontAlgn="b"/>
                      <a:r>
                        <a:rPr lang="es-ES" sz="1100" b="0" i="0" u="none" strike="noStrike" noProof="0" smtClean="0">
                          <a:solidFill>
                            <a:srgbClr val="000000"/>
                          </a:solidFill>
                          <a:latin typeface="+mn-lt"/>
                        </a:rPr>
                        <a:t>Pavimento Tipo Empedrado Ruta Nº 6 (Cap. Meza 24) - Cap. Meza 16. (Grupo 2)</a:t>
                      </a:r>
                      <a:endParaRPr lang="es-ES" sz="1100" b="0" i="0" u="none" strike="noStrike" noProof="0">
                        <a:solidFill>
                          <a:srgbClr val="000000"/>
                        </a:solidFill>
                        <a:latin typeface="+mn-lt"/>
                      </a:endParaRPr>
                    </a:p>
                  </a:txBody>
                  <a:tcPr marL="171450" marR="9525" marT="9525" marB="0" anchor="ctr"/>
                </a:tc>
                <a:tc>
                  <a:txBody>
                    <a:bodyPr/>
                    <a:lstStyle/>
                    <a:p>
                      <a:pPr algn="ctr" fontAlgn="b"/>
                      <a:r>
                        <a:rPr lang="es-ES" sz="1100" b="0" i="0" u="none" strike="noStrike" noProof="0" smtClean="0">
                          <a:solidFill>
                            <a:srgbClr val="000000"/>
                          </a:solidFill>
                          <a:latin typeface="+mn-lt"/>
                        </a:rPr>
                        <a:t>8,50</a:t>
                      </a:r>
                      <a:endParaRPr lang="es-ES" sz="1100" b="0" i="0" u="none" strike="noStrike" noProof="0">
                        <a:solidFill>
                          <a:srgbClr val="000000"/>
                        </a:solidFill>
                        <a:latin typeface="+mn-lt"/>
                      </a:endParaRPr>
                    </a:p>
                  </a:txBody>
                  <a:tcPr marL="9525" marR="9525" marT="9525" marB="0" anchor="ctr"/>
                </a:tc>
              </a:tr>
              <a:tr h="360000">
                <a:tc>
                  <a:txBody>
                    <a:bodyPr/>
                    <a:lstStyle/>
                    <a:p>
                      <a:pPr algn="l" fontAlgn="b"/>
                      <a:r>
                        <a:rPr lang="es-ES" sz="1100" b="0" i="0" u="none" strike="noStrike" noProof="0" smtClean="0">
                          <a:solidFill>
                            <a:srgbClr val="000000"/>
                          </a:solidFill>
                          <a:latin typeface="+mn-lt"/>
                        </a:rPr>
                        <a:t>Pavimento Tipo Empedrado Yatytay - Colonia San Rafael (Incluye Puente Sobre El Arroyo Tembey - Long. 60,94 m). (Grupo 2)</a:t>
                      </a:r>
                      <a:endParaRPr lang="es-ES" sz="1100" b="0" i="0" u="none" strike="noStrike" noProof="0">
                        <a:solidFill>
                          <a:srgbClr val="000000"/>
                        </a:solidFill>
                        <a:latin typeface="+mn-lt"/>
                      </a:endParaRPr>
                    </a:p>
                  </a:txBody>
                  <a:tcPr marL="171450" marR="9525" marT="9525" marB="0" anchor="ctr"/>
                </a:tc>
                <a:tc>
                  <a:txBody>
                    <a:bodyPr/>
                    <a:lstStyle/>
                    <a:p>
                      <a:pPr algn="ctr" fontAlgn="b"/>
                      <a:r>
                        <a:rPr lang="es-ES" sz="1100" b="0" i="0" u="none" strike="noStrike" noProof="0" dirty="0" smtClean="0">
                          <a:solidFill>
                            <a:srgbClr val="000000"/>
                          </a:solidFill>
                          <a:latin typeface="+mn-lt"/>
                        </a:rPr>
                        <a:t>17,00</a:t>
                      </a:r>
                      <a:endParaRPr lang="es-ES" sz="1100" b="0" i="0" u="none" strike="noStrike" noProof="0" dirty="0">
                        <a:solidFill>
                          <a:srgbClr val="000000"/>
                        </a:solidFill>
                        <a:latin typeface="+mn-lt"/>
                      </a:endParaRPr>
                    </a:p>
                  </a:txBody>
                  <a:tcPr marL="9525" marR="9525" marT="9525" marB="0" anchor="ct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1.C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EMPEDRADOS EN EJECUCIÓN - VIALIDAD</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2348880"/>
          <a:ext cx="8280000" cy="3312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PY" sz="1400" b="1" u="none" strike="noStrike" dirty="0" smtClean="0">
                          <a:latin typeface="+mn-lt"/>
                        </a:rPr>
                        <a:t>EMPEDRADOS EJECUTADOS POR LA DIRECCIÓN DE VIALIDAD</a:t>
                      </a:r>
                      <a:endParaRPr lang="es-PY" sz="1400" b="1" i="0" u="none" strike="noStrike" dirty="0">
                        <a:solidFill>
                          <a:srgbClr val="000000"/>
                        </a:solidFill>
                        <a:latin typeface="+mn-lt"/>
                      </a:endParaRPr>
                    </a:p>
                  </a:txBody>
                  <a:tcPr marL="9525" marR="9525" marT="9525" marB="0" anchor="ctr"/>
                </a:tc>
                <a:tc>
                  <a:txBody>
                    <a:bodyPr/>
                    <a:lstStyle/>
                    <a:p>
                      <a:pPr algn="ctr" fontAlgn="b"/>
                      <a:r>
                        <a:rPr lang="es-ES" sz="1400" b="1" u="none" strike="noStrike" dirty="0" smtClean="0">
                          <a:latin typeface="+mn-lt"/>
                        </a:rPr>
                        <a:t>LONGITUD (Km)</a:t>
                      </a:r>
                      <a:endParaRPr lang="es-ES" sz="1400" b="1" i="0" u="none" strike="noStrike" dirty="0">
                        <a:solidFill>
                          <a:srgbClr val="000000"/>
                        </a:solidFill>
                        <a:latin typeface="+mn-lt"/>
                      </a:endParaRPr>
                    </a:p>
                  </a:txBody>
                  <a:tcPr marL="9525" marR="9525" marT="9525" marB="0" anchor="ctr"/>
                </a:tc>
              </a:tr>
              <a:tr h="396000">
                <a:tc>
                  <a:txBody>
                    <a:bodyPr/>
                    <a:lstStyle/>
                    <a:p>
                      <a:pPr algn="ctr" fontAlgn="b"/>
                      <a:r>
                        <a:rPr lang="es-PY" sz="1400" b="1" u="none" strike="noStrike" dirty="0" smtClean="0">
                          <a:latin typeface="+mn-lt"/>
                        </a:rPr>
                        <a:t>TRAMOS</a:t>
                      </a:r>
                      <a:endParaRPr lang="es-PY" sz="1400" b="1" i="0" u="none" strike="noStrike" dirty="0">
                        <a:solidFill>
                          <a:srgbClr val="000000"/>
                        </a:solidFill>
                        <a:latin typeface="+mn-lt"/>
                      </a:endParaRPr>
                    </a:p>
                  </a:txBody>
                  <a:tcPr marL="9525" marR="9525" marT="9525" marB="0" anchor="ctr"/>
                </a:tc>
                <a:tc>
                  <a:txBody>
                    <a:bodyPr/>
                    <a:lstStyle/>
                    <a:p>
                      <a:pPr algn="ctr" fontAlgn="b"/>
                      <a:r>
                        <a:rPr lang="es-ES" sz="1400" b="1" i="0" u="none" strike="noStrike" dirty="0" smtClean="0">
                          <a:solidFill>
                            <a:srgbClr val="000000"/>
                          </a:solidFill>
                          <a:latin typeface="+mn-lt"/>
                        </a:rPr>
                        <a:t>1.029,47</a:t>
                      </a:r>
                      <a:endParaRPr lang="es-ES" sz="1400" b="1" i="0" u="none" strike="noStrike" dirty="0">
                        <a:solidFill>
                          <a:srgbClr val="000000"/>
                        </a:solidFill>
                        <a:latin typeface="+mn-lt"/>
                      </a:endParaRPr>
                    </a:p>
                  </a:txBody>
                  <a:tcPr marL="9525" marR="9525" marT="9525" marB="0" anchor="ctr"/>
                </a:tc>
              </a:tr>
              <a:tr h="396000">
                <a:tc>
                  <a:txBody>
                    <a:bodyPr/>
                    <a:lstStyle/>
                    <a:p>
                      <a:pPr algn="l" fontAlgn="b"/>
                      <a:r>
                        <a:rPr lang="es-ES" sz="1400" b="1" i="0" u="none" strike="noStrike" dirty="0" smtClean="0">
                          <a:solidFill>
                            <a:srgbClr val="000000"/>
                          </a:solidFill>
                          <a:latin typeface="+mn-lt"/>
                        </a:rPr>
                        <a:t>08 DPTO. MISIONES</a:t>
                      </a:r>
                      <a:endParaRPr lang="es-ES" sz="1400" b="1" i="0" u="none" strike="noStrike" dirty="0">
                        <a:solidFill>
                          <a:srgbClr val="000000"/>
                        </a:solidFill>
                        <a:latin typeface="+mn-lt"/>
                      </a:endParaRPr>
                    </a:p>
                  </a:txBody>
                  <a:tcPr marL="85725" marR="9525" marT="9525" marB="0" anchor="ctr"/>
                </a:tc>
                <a:tc>
                  <a:txBody>
                    <a:bodyPr/>
                    <a:lstStyle/>
                    <a:p>
                      <a:pPr algn="ctr" fontAlgn="b"/>
                      <a:r>
                        <a:rPr lang="es-ES" sz="1400" b="1" i="0" u="none" strike="noStrike" dirty="0" smtClean="0">
                          <a:solidFill>
                            <a:srgbClr val="000000"/>
                          </a:solidFill>
                          <a:latin typeface="+mn-lt"/>
                        </a:rPr>
                        <a:t>60,69</a:t>
                      </a:r>
                      <a:endParaRPr lang="es-ES" sz="1400" b="1" i="0" u="none" strike="noStrike" dirty="0">
                        <a:solidFill>
                          <a:srgbClr val="000000"/>
                        </a:solidFill>
                        <a:latin typeface="+mn-lt"/>
                      </a:endParaRPr>
                    </a:p>
                  </a:txBody>
                  <a:tcPr marL="9525" marR="9525" marT="9525" marB="0" anchor="ctr"/>
                </a:tc>
              </a:tr>
              <a:tr h="288000">
                <a:tc>
                  <a:txBody>
                    <a:bodyPr/>
                    <a:lstStyle/>
                    <a:p>
                      <a:pPr algn="l" fontAlgn="b"/>
                      <a:r>
                        <a:rPr lang="es-PY" sz="1100" b="0" i="0" u="none" strike="noStrike" dirty="0">
                          <a:solidFill>
                            <a:srgbClr val="000000"/>
                          </a:solidFill>
                          <a:latin typeface="+mn-lt"/>
                        </a:rPr>
                        <a:t>Pavimentación Tipo Empedrado del tramo Santa Rita - San Ignacio. (Grupo 4)</a:t>
                      </a:r>
                    </a:p>
                  </a:txBody>
                  <a:tcPr marL="171450" marR="9525" marT="9525" marB="0" anchor="ctr"/>
                </a:tc>
                <a:tc>
                  <a:txBody>
                    <a:bodyPr/>
                    <a:lstStyle/>
                    <a:p>
                      <a:pPr algn="ctr" fontAlgn="b"/>
                      <a:r>
                        <a:rPr lang="es-ES" sz="1100" b="0" i="0" u="none" strike="noStrike" dirty="0" smtClean="0">
                          <a:solidFill>
                            <a:srgbClr val="000000"/>
                          </a:solidFill>
                          <a:latin typeface="+mn-lt"/>
                        </a:rPr>
                        <a:t>26,30</a:t>
                      </a:r>
                      <a:endParaRPr lang="es-ES" sz="1100" b="0" i="0" u="none" strike="noStrike" dirty="0">
                        <a:solidFill>
                          <a:srgbClr val="000000"/>
                        </a:solidFill>
                        <a:latin typeface="+mn-lt"/>
                      </a:endParaRPr>
                    </a:p>
                  </a:txBody>
                  <a:tcPr marL="9525" marR="9525" marT="9525" marB="0" anchor="ctr"/>
                </a:tc>
              </a:tr>
              <a:tr h="288000">
                <a:tc>
                  <a:txBody>
                    <a:bodyPr/>
                    <a:lstStyle/>
                    <a:p>
                      <a:pPr algn="l" fontAlgn="b"/>
                      <a:r>
                        <a:rPr lang="es-PY" sz="1100" b="0" i="0" u="none" strike="noStrike" dirty="0">
                          <a:solidFill>
                            <a:srgbClr val="000000"/>
                          </a:solidFill>
                          <a:latin typeface="+mn-lt"/>
                        </a:rPr>
                        <a:t>Pavimentación Tipo Empedrado del tramo Yabebyry - Santa Rita. (Grupo 4)</a:t>
                      </a:r>
                    </a:p>
                  </a:txBody>
                  <a:tcPr marL="171450" marR="9525" marT="9525" marB="0" anchor="ctr"/>
                </a:tc>
                <a:tc>
                  <a:txBody>
                    <a:bodyPr/>
                    <a:lstStyle/>
                    <a:p>
                      <a:pPr algn="ctr" fontAlgn="b"/>
                      <a:r>
                        <a:rPr lang="es-ES" sz="1100" b="0" i="0" u="none" strike="noStrike" dirty="0">
                          <a:solidFill>
                            <a:srgbClr val="000000"/>
                          </a:solidFill>
                          <a:latin typeface="+mn-lt"/>
                        </a:rPr>
                        <a:t>34,39</a:t>
                      </a:r>
                    </a:p>
                  </a:txBody>
                  <a:tcPr marL="9525" marR="9525" marT="9525" marB="0" anchor="ctr"/>
                </a:tc>
              </a:tr>
              <a:tr h="396000">
                <a:tc>
                  <a:txBody>
                    <a:bodyPr/>
                    <a:lstStyle/>
                    <a:p>
                      <a:pPr algn="l" fontAlgn="b"/>
                      <a:r>
                        <a:rPr lang="es-ES" sz="1400" b="1" i="0" u="none" strike="noStrike" dirty="0" smtClean="0">
                          <a:solidFill>
                            <a:srgbClr val="000000"/>
                          </a:solidFill>
                          <a:latin typeface="+mn-lt"/>
                        </a:rPr>
                        <a:t>09 DPTO. PARAGUARI</a:t>
                      </a:r>
                      <a:endParaRPr lang="es-ES" sz="1400" b="1" i="0" u="none" strike="noStrike" dirty="0">
                        <a:solidFill>
                          <a:srgbClr val="000000"/>
                        </a:solidFill>
                        <a:latin typeface="+mn-lt"/>
                      </a:endParaRPr>
                    </a:p>
                  </a:txBody>
                  <a:tcPr marL="85725" marR="9525" marT="9525" marB="0" anchor="ctr"/>
                </a:tc>
                <a:tc>
                  <a:txBody>
                    <a:bodyPr/>
                    <a:lstStyle/>
                    <a:p>
                      <a:pPr algn="ctr" fontAlgn="b"/>
                      <a:r>
                        <a:rPr lang="es-ES" sz="1400" b="1" i="0" u="none" strike="noStrike" dirty="0" smtClean="0">
                          <a:solidFill>
                            <a:srgbClr val="000000"/>
                          </a:solidFill>
                          <a:latin typeface="+mn-lt"/>
                        </a:rPr>
                        <a:t>91,05</a:t>
                      </a:r>
                      <a:endParaRPr lang="es-ES" sz="1400" b="1" i="0" u="none" strike="noStrike" dirty="0">
                        <a:solidFill>
                          <a:srgbClr val="000000"/>
                        </a:solidFill>
                        <a:latin typeface="+mn-lt"/>
                      </a:endParaRPr>
                    </a:p>
                  </a:txBody>
                  <a:tcPr marL="9525" marR="9525" marT="9525" marB="0" anchor="ctr"/>
                </a:tc>
              </a:tr>
              <a:tr h="288000">
                <a:tc>
                  <a:txBody>
                    <a:bodyPr/>
                    <a:lstStyle/>
                    <a:p>
                      <a:pPr algn="l" fontAlgn="b"/>
                      <a:r>
                        <a:rPr lang="es-ES" sz="1100" b="0" i="0" u="none" strike="noStrike" dirty="0">
                          <a:solidFill>
                            <a:srgbClr val="000000"/>
                          </a:solidFill>
                          <a:latin typeface="+mn-lt"/>
                        </a:rPr>
                        <a:t>Pavimentación tipo empedrado del tramo ALPASA - </a:t>
                      </a:r>
                      <a:r>
                        <a:rPr lang="es-ES" sz="1100" b="0" i="0" u="none" strike="noStrike" dirty="0" smtClean="0">
                          <a:solidFill>
                            <a:srgbClr val="000000"/>
                          </a:solidFill>
                          <a:latin typeface="+mn-lt"/>
                        </a:rPr>
                        <a:t>Sapucái. </a:t>
                      </a:r>
                      <a:r>
                        <a:rPr lang="es-ES" sz="1100" b="0" i="0" u="none" strike="noStrike" dirty="0">
                          <a:solidFill>
                            <a:srgbClr val="000000"/>
                          </a:solidFill>
                          <a:latin typeface="+mn-lt"/>
                        </a:rPr>
                        <a:t>Obra 2</a:t>
                      </a:r>
                    </a:p>
                  </a:txBody>
                  <a:tcPr marL="171450" marR="9525" marT="9525" marB="0" anchor="ctr"/>
                </a:tc>
                <a:tc>
                  <a:txBody>
                    <a:bodyPr/>
                    <a:lstStyle/>
                    <a:p>
                      <a:pPr algn="ctr" fontAlgn="b"/>
                      <a:r>
                        <a:rPr lang="es-ES" sz="1100" b="0" i="0" u="none" strike="noStrike" dirty="0" smtClean="0">
                          <a:solidFill>
                            <a:srgbClr val="000000"/>
                          </a:solidFill>
                          <a:latin typeface="+mn-lt"/>
                        </a:rPr>
                        <a:t>19,00</a:t>
                      </a:r>
                      <a:endParaRPr lang="es-ES" sz="1100" b="0" i="0" u="none" strike="noStrike" dirty="0">
                        <a:solidFill>
                          <a:srgbClr val="000000"/>
                        </a:solidFill>
                        <a:latin typeface="+mn-lt"/>
                      </a:endParaRPr>
                    </a:p>
                  </a:txBody>
                  <a:tcPr marL="9525" marR="9525" marT="9525" marB="0" anchor="ctr"/>
                </a:tc>
              </a:tr>
              <a:tr h="288000">
                <a:tc>
                  <a:txBody>
                    <a:bodyPr/>
                    <a:lstStyle/>
                    <a:p>
                      <a:pPr algn="l" fontAlgn="b"/>
                      <a:r>
                        <a:rPr lang="es-PY" sz="1100" b="0" i="0" u="none" strike="noStrike" dirty="0">
                          <a:solidFill>
                            <a:srgbClr val="000000"/>
                          </a:solidFill>
                          <a:latin typeface="+mn-lt"/>
                        </a:rPr>
                        <a:t>Pavimentación tipo empedrado en el tramo </a:t>
                      </a:r>
                      <a:r>
                        <a:rPr lang="es-PY" sz="1100" b="0" i="0" u="none" strike="noStrike" dirty="0" smtClean="0">
                          <a:solidFill>
                            <a:srgbClr val="000000"/>
                          </a:solidFill>
                          <a:latin typeface="+mn-lt"/>
                        </a:rPr>
                        <a:t>Caapucú </a:t>
                      </a:r>
                      <a:r>
                        <a:rPr lang="es-PY" sz="1100" b="0" i="0" u="none" strike="noStrike" dirty="0">
                          <a:solidFill>
                            <a:srgbClr val="000000"/>
                          </a:solidFill>
                          <a:latin typeface="+mn-lt"/>
                        </a:rPr>
                        <a:t>- Quyquyho</a:t>
                      </a:r>
                    </a:p>
                  </a:txBody>
                  <a:tcPr marL="171450" marR="9525" marT="9525" marB="0" anchor="ctr"/>
                </a:tc>
                <a:tc>
                  <a:txBody>
                    <a:bodyPr/>
                    <a:lstStyle/>
                    <a:p>
                      <a:pPr algn="ctr" fontAlgn="b"/>
                      <a:r>
                        <a:rPr lang="es-ES" sz="1100" b="0" i="0" u="none" strike="noStrike" dirty="0" smtClean="0">
                          <a:solidFill>
                            <a:srgbClr val="000000"/>
                          </a:solidFill>
                          <a:latin typeface="+mn-lt"/>
                        </a:rPr>
                        <a:t>29,60</a:t>
                      </a:r>
                      <a:endParaRPr lang="es-ES" sz="1100" b="0" i="0" u="none" strike="noStrike" dirty="0">
                        <a:solidFill>
                          <a:srgbClr val="000000"/>
                        </a:solidFill>
                        <a:latin typeface="+mn-lt"/>
                      </a:endParaRPr>
                    </a:p>
                  </a:txBody>
                  <a:tcPr marL="9525" marR="9525" marT="9525" marB="0" anchor="ctr"/>
                </a:tc>
              </a:tr>
              <a:tr h="288000">
                <a:tc>
                  <a:txBody>
                    <a:bodyPr/>
                    <a:lstStyle/>
                    <a:p>
                      <a:pPr algn="l" fontAlgn="b"/>
                      <a:r>
                        <a:rPr lang="pt-BR" sz="1100" b="0" i="0" u="none" strike="noStrike" dirty="0">
                          <a:solidFill>
                            <a:srgbClr val="000000"/>
                          </a:solidFill>
                          <a:latin typeface="+mn-lt"/>
                        </a:rPr>
                        <a:t>Pavimento Tipo Empedrado Pirayú - Paraguari. (Grupo 2)</a:t>
                      </a:r>
                    </a:p>
                  </a:txBody>
                  <a:tcPr marL="171450" marR="9525" marT="9525" marB="0" anchor="ctr"/>
                </a:tc>
                <a:tc>
                  <a:txBody>
                    <a:bodyPr/>
                    <a:lstStyle/>
                    <a:p>
                      <a:pPr algn="ctr" fontAlgn="b"/>
                      <a:r>
                        <a:rPr lang="es-ES" sz="1100" b="0" i="0" u="none" strike="noStrike" dirty="0" smtClean="0">
                          <a:solidFill>
                            <a:srgbClr val="000000"/>
                          </a:solidFill>
                          <a:latin typeface="+mn-lt"/>
                        </a:rPr>
                        <a:t>21,00</a:t>
                      </a:r>
                      <a:endParaRPr lang="es-ES" sz="1100" b="0" i="0" u="none" strike="noStrike" dirty="0">
                        <a:solidFill>
                          <a:srgbClr val="000000"/>
                        </a:solidFill>
                        <a:latin typeface="+mn-lt"/>
                      </a:endParaRPr>
                    </a:p>
                  </a:txBody>
                  <a:tcPr marL="9525" marR="9525" marT="9525" marB="0" anchor="ctr"/>
                </a:tc>
              </a:tr>
              <a:tr h="288000">
                <a:tc>
                  <a:txBody>
                    <a:bodyPr/>
                    <a:lstStyle/>
                    <a:p>
                      <a:pPr algn="l" fontAlgn="b"/>
                      <a:r>
                        <a:rPr lang="es-ES" sz="1100" b="0" i="0" u="none" strike="noStrike" dirty="0">
                          <a:solidFill>
                            <a:srgbClr val="000000"/>
                          </a:solidFill>
                          <a:latin typeface="+mn-lt"/>
                        </a:rPr>
                        <a:t>Pavimento Tipo Empedrado Ybytymi - La Colmena. (Grupo 2)</a:t>
                      </a:r>
                    </a:p>
                  </a:txBody>
                  <a:tcPr marL="171450" marR="9525" marT="9525" marB="0" anchor="ctr"/>
                </a:tc>
                <a:tc>
                  <a:txBody>
                    <a:bodyPr/>
                    <a:lstStyle/>
                    <a:p>
                      <a:pPr algn="ctr" fontAlgn="b"/>
                      <a:r>
                        <a:rPr lang="es-ES" sz="1100" b="0" i="0" u="none" strike="noStrike" dirty="0">
                          <a:solidFill>
                            <a:srgbClr val="000000"/>
                          </a:solidFill>
                          <a:latin typeface="+mn-lt"/>
                        </a:rPr>
                        <a:t>21,45</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1.C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EMPEDRADOS EN EJECUCIÓN - VIALIDAD</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2348880"/>
          <a:ext cx="8280000" cy="3996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ES" sz="1400" b="1" u="none" strike="noStrike" noProof="0" smtClean="0">
                          <a:latin typeface="+mn-lt"/>
                        </a:rPr>
                        <a:t>EMPEDRADOS EJECUTADOS POR LA DIRECCIÓN DE VIALIDAD</a:t>
                      </a:r>
                      <a:endParaRPr lang="es-ES" sz="1400" b="1" i="0" u="none" strike="noStrike" noProof="0">
                        <a:solidFill>
                          <a:srgbClr val="000000"/>
                        </a:solidFill>
                        <a:latin typeface="+mn-lt"/>
                      </a:endParaRPr>
                    </a:p>
                  </a:txBody>
                  <a:tcPr marL="9525" marR="9525" marT="9525" marB="0" anchor="ctr"/>
                </a:tc>
                <a:tc>
                  <a:txBody>
                    <a:bodyPr/>
                    <a:lstStyle/>
                    <a:p>
                      <a:pPr algn="ctr" fontAlgn="b"/>
                      <a:r>
                        <a:rPr lang="es-ES" sz="1400" b="1" u="none" strike="noStrike" noProof="0" smtClean="0">
                          <a:latin typeface="+mn-lt"/>
                        </a:rPr>
                        <a:t>LONGITUD (Km)</a:t>
                      </a:r>
                      <a:endParaRPr lang="es-ES" sz="1400" b="1" i="0" u="none" strike="noStrike" noProof="0">
                        <a:solidFill>
                          <a:srgbClr val="000000"/>
                        </a:solidFill>
                        <a:latin typeface="+mn-lt"/>
                      </a:endParaRPr>
                    </a:p>
                  </a:txBody>
                  <a:tcPr marL="9525" marR="9525" marT="9525" marB="0" anchor="ctr"/>
                </a:tc>
              </a:tr>
              <a:tr h="396000">
                <a:tc>
                  <a:txBody>
                    <a:bodyPr/>
                    <a:lstStyle/>
                    <a:p>
                      <a:pPr algn="ctr" fontAlgn="b"/>
                      <a:r>
                        <a:rPr lang="es-ES" sz="1400" b="1" u="none" strike="noStrike" noProof="0" smtClean="0">
                          <a:latin typeface="+mn-lt"/>
                        </a:rPr>
                        <a:t>TRAMOS</a:t>
                      </a:r>
                      <a:endParaRPr lang="es-ES" sz="1400" b="1" i="0" u="none" strike="noStrike" noProof="0">
                        <a:solidFill>
                          <a:srgbClr val="000000"/>
                        </a:solidFill>
                        <a:latin typeface="+mn-lt"/>
                      </a:endParaRPr>
                    </a:p>
                  </a:txBody>
                  <a:tcPr marL="9525" marR="9525" marT="9525" marB="0" anchor="ctr"/>
                </a:tc>
                <a:tc>
                  <a:txBody>
                    <a:bodyPr/>
                    <a:lstStyle/>
                    <a:p>
                      <a:pPr algn="ctr" fontAlgn="b"/>
                      <a:r>
                        <a:rPr lang="es-ES" sz="1400" b="1" i="0" u="none" strike="noStrike" noProof="0" smtClean="0">
                          <a:solidFill>
                            <a:srgbClr val="000000"/>
                          </a:solidFill>
                          <a:latin typeface="+mn-lt"/>
                        </a:rPr>
                        <a:t>1.029,47</a:t>
                      </a:r>
                      <a:endParaRPr lang="es-ES" sz="1400" b="1" i="0" u="none" strike="noStrike" noProof="0">
                        <a:solidFill>
                          <a:srgbClr val="000000"/>
                        </a:solidFill>
                        <a:latin typeface="+mn-lt"/>
                      </a:endParaRPr>
                    </a:p>
                  </a:txBody>
                  <a:tcPr marL="9525" marR="9525" marT="9525" marB="0" anchor="ctr"/>
                </a:tc>
              </a:tr>
              <a:tr h="396000">
                <a:tc>
                  <a:txBody>
                    <a:bodyPr/>
                    <a:lstStyle/>
                    <a:p>
                      <a:pPr algn="l" fontAlgn="b"/>
                      <a:r>
                        <a:rPr lang="es-ES" sz="1400" b="1" i="0" u="none" strike="noStrike" noProof="0" smtClean="0">
                          <a:solidFill>
                            <a:srgbClr val="000000"/>
                          </a:solidFill>
                          <a:latin typeface="+mn-lt"/>
                        </a:rPr>
                        <a:t>10 DPTO. ALTO PARANÁ</a:t>
                      </a:r>
                      <a:endParaRPr lang="es-ES" sz="1400" b="1" i="0" u="none" strike="noStrike" noProof="0">
                        <a:solidFill>
                          <a:srgbClr val="000000"/>
                        </a:solidFill>
                        <a:latin typeface="+mn-lt"/>
                      </a:endParaRPr>
                    </a:p>
                  </a:txBody>
                  <a:tcPr marL="85725" marR="9525" marT="9525" marB="0" anchor="ctr"/>
                </a:tc>
                <a:tc>
                  <a:txBody>
                    <a:bodyPr/>
                    <a:lstStyle/>
                    <a:p>
                      <a:pPr algn="ctr" fontAlgn="b"/>
                      <a:r>
                        <a:rPr lang="es-ES" sz="1400" b="1" i="0" u="none" strike="noStrike" noProof="0" smtClean="0">
                          <a:solidFill>
                            <a:srgbClr val="000000"/>
                          </a:solidFill>
                          <a:latin typeface="+mn-lt"/>
                        </a:rPr>
                        <a:t>51,50</a:t>
                      </a:r>
                      <a:endParaRPr lang="es-ES" sz="1400" b="1" i="0" u="none" strike="noStrike" noProof="0">
                        <a:solidFill>
                          <a:srgbClr val="000000"/>
                        </a:solidFill>
                        <a:latin typeface="+mn-lt"/>
                      </a:endParaRPr>
                    </a:p>
                  </a:txBody>
                  <a:tcPr marL="9525" marR="9525" marT="9525" marB="0" anchor="ctr"/>
                </a:tc>
              </a:tr>
              <a:tr h="288000">
                <a:tc>
                  <a:txBody>
                    <a:bodyPr/>
                    <a:lstStyle/>
                    <a:p>
                      <a:pPr algn="l" fontAlgn="b"/>
                      <a:r>
                        <a:rPr lang="es-ES" sz="1100" b="0" i="0" u="none" strike="noStrike" noProof="0">
                          <a:solidFill>
                            <a:srgbClr val="000000"/>
                          </a:solidFill>
                          <a:latin typeface="+mn-lt"/>
                        </a:rPr>
                        <a:t>Pavimento Tipo Empedrado tramo: Mbaracayu - Santa Fe del Paraná. (Grupo 2)</a:t>
                      </a:r>
                    </a:p>
                  </a:txBody>
                  <a:tcPr marL="171450" marR="9525" marT="9525" marB="0" anchor="ctr"/>
                </a:tc>
                <a:tc>
                  <a:txBody>
                    <a:bodyPr/>
                    <a:lstStyle/>
                    <a:p>
                      <a:pPr algn="ctr" fontAlgn="b"/>
                      <a:r>
                        <a:rPr lang="es-ES" sz="1100" b="0" i="0" u="none" strike="noStrike" noProof="0" smtClean="0">
                          <a:solidFill>
                            <a:srgbClr val="000000"/>
                          </a:solidFill>
                          <a:latin typeface="+mn-lt"/>
                        </a:rPr>
                        <a:t>24,00</a:t>
                      </a:r>
                      <a:endParaRPr lang="es-ES" sz="1100" b="0" i="0" u="none" strike="noStrike" noProof="0">
                        <a:solidFill>
                          <a:srgbClr val="000000"/>
                        </a:solidFill>
                        <a:latin typeface="+mn-lt"/>
                      </a:endParaRPr>
                    </a:p>
                  </a:txBody>
                  <a:tcPr marL="9525" marR="9525" marT="9525" marB="0" anchor="ctr"/>
                </a:tc>
              </a:tr>
              <a:tr h="288000">
                <a:tc>
                  <a:txBody>
                    <a:bodyPr/>
                    <a:lstStyle/>
                    <a:p>
                      <a:pPr algn="l" fontAlgn="b"/>
                      <a:r>
                        <a:rPr lang="es-ES" sz="1100" b="0" i="0" u="none" strike="noStrike" noProof="0" smtClean="0">
                          <a:solidFill>
                            <a:srgbClr val="000000"/>
                          </a:solidFill>
                          <a:latin typeface="+mn-lt"/>
                        </a:rPr>
                        <a:t>Pavimento Tipo Empedrado tramo: Ruta Nº 6 - Raul Peña (Naranjal). (Grupo 2)</a:t>
                      </a:r>
                      <a:endParaRPr lang="es-ES" sz="1100" b="0" i="0" u="none" strike="noStrike" noProof="0">
                        <a:solidFill>
                          <a:srgbClr val="000000"/>
                        </a:solidFill>
                        <a:latin typeface="+mn-lt"/>
                      </a:endParaRPr>
                    </a:p>
                  </a:txBody>
                  <a:tcPr marL="171450" marR="9525" marT="9525" marB="0" anchor="ctr"/>
                </a:tc>
                <a:tc>
                  <a:txBody>
                    <a:bodyPr/>
                    <a:lstStyle/>
                    <a:p>
                      <a:pPr algn="ctr" fontAlgn="b"/>
                      <a:r>
                        <a:rPr lang="es-ES" sz="1100" b="0" i="0" u="none" strike="noStrike" noProof="0" smtClean="0">
                          <a:solidFill>
                            <a:srgbClr val="000000"/>
                          </a:solidFill>
                          <a:latin typeface="+mn-lt"/>
                        </a:rPr>
                        <a:t>11,80</a:t>
                      </a:r>
                      <a:endParaRPr lang="es-ES" sz="1100" b="0" i="0" u="none" strike="noStrike" noProof="0">
                        <a:solidFill>
                          <a:srgbClr val="000000"/>
                        </a:solidFill>
                        <a:latin typeface="+mn-lt"/>
                      </a:endParaRPr>
                    </a:p>
                  </a:txBody>
                  <a:tcPr marL="9525" marR="9525" marT="9525" marB="0" anchor="ctr"/>
                </a:tc>
              </a:tr>
              <a:tr h="288000">
                <a:tc>
                  <a:txBody>
                    <a:bodyPr/>
                    <a:lstStyle/>
                    <a:p>
                      <a:pPr algn="l" fontAlgn="b"/>
                      <a:r>
                        <a:rPr lang="es-ES" sz="1100" b="0" i="0" u="none" strike="noStrike" noProof="0">
                          <a:solidFill>
                            <a:srgbClr val="000000"/>
                          </a:solidFill>
                          <a:latin typeface="+mn-lt"/>
                        </a:rPr>
                        <a:t>Pavimento Tipo Empedrado tramo: San Alberto - Mbaracayu. (Grupo 2)</a:t>
                      </a:r>
                    </a:p>
                  </a:txBody>
                  <a:tcPr marL="171450" marR="9525" marT="9525" marB="0" anchor="ctr"/>
                </a:tc>
                <a:tc>
                  <a:txBody>
                    <a:bodyPr/>
                    <a:lstStyle/>
                    <a:p>
                      <a:pPr algn="ctr" fontAlgn="b"/>
                      <a:r>
                        <a:rPr lang="es-ES" sz="1100" b="0" i="0" u="none" strike="noStrike" noProof="0" smtClean="0">
                          <a:solidFill>
                            <a:srgbClr val="000000"/>
                          </a:solidFill>
                          <a:latin typeface="+mn-lt"/>
                        </a:rPr>
                        <a:t>10,30</a:t>
                      </a:r>
                      <a:endParaRPr lang="es-ES" sz="1100" b="0" i="0" u="none" strike="noStrike" noProof="0">
                        <a:solidFill>
                          <a:srgbClr val="000000"/>
                        </a:solidFill>
                        <a:latin typeface="+mn-lt"/>
                      </a:endParaRPr>
                    </a:p>
                  </a:txBody>
                  <a:tcPr marL="9525" marR="9525" marT="9525" marB="0" anchor="ctr"/>
                </a:tc>
              </a:tr>
              <a:tr h="288000">
                <a:tc>
                  <a:txBody>
                    <a:bodyPr/>
                    <a:lstStyle/>
                    <a:p>
                      <a:pPr algn="l" fontAlgn="b"/>
                      <a:r>
                        <a:rPr lang="es-ES" sz="1100" b="0" i="0" u="none" strike="noStrike" noProof="0" smtClean="0">
                          <a:solidFill>
                            <a:srgbClr val="000000"/>
                          </a:solidFill>
                          <a:latin typeface="+mn-lt"/>
                        </a:rPr>
                        <a:t>Pavimento Tipo Empedrado tramos: Ruta Nº 7 - Río Yguazu. (Grupo 2)</a:t>
                      </a:r>
                      <a:endParaRPr lang="es-ES" sz="1100" b="0" i="0" u="none" strike="noStrike" noProof="0">
                        <a:solidFill>
                          <a:srgbClr val="000000"/>
                        </a:solidFill>
                        <a:latin typeface="+mn-lt"/>
                      </a:endParaRPr>
                    </a:p>
                  </a:txBody>
                  <a:tcPr marL="171450" marR="9525" marT="9525" marB="0" anchor="ctr"/>
                </a:tc>
                <a:tc>
                  <a:txBody>
                    <a:bodyPr/>
                    <a:lstStyle/>
                    <a:p>
                      <a:pPr algn="ctr" fontAlgn="b"/>
                      <a:r>
                        <a:rPr lang="es-ES" sz="1100" b="0" i="0" u="none" strike="noStrike" noProof="0" smtClean="0">
                          <a:solidFill>
                            <a:srgbClr val="000000"/>
                          </a:solidFill>
                          <a:latin typeface="+mn-lt"/>
                        </a:rPr>
                        <a:t>5,40</a:t>
                      </a:r>
                      <a:endParaRPr lang="es-ES" sz="1100" b="0" i="0" u="none" strike="noStrike" noProof="0">
                        <a:solidFill>
                          <a:srgbClr val="000000"/>
                        </a:solidFill>
                        <a:latin typeface="+mn-lt"/>
                      </a:endParaRPr>
                    </a:p>
                  </a:txBody>
                  <a:tcPr marL="9525" marR="9525" marT="9525" marB="0" anchor="ctr"/>
                </a:tc>
              </a:tr>
              <a:tr h="396000">
                <a:tc>
                  <a:txBody>
                    <a:bodyPr/>
                    <a:lstStyle/>
                    <a:p>
                      <a:pPr algn="l" fontAlgn="b"/>
                      <a:r>
                        <a:rPr lang="es-ES" sz="1400" b="1" i="0" u="none" strike="noStrike" noProof="0" dirty="0" smtClean="0">
                          <a:solidFill>
                            <a:srgbClr val="000000"/>
                          </a:solidFill>
                          <a:latin typeface="+mn-lt"/>
                        </a:rPr>
                        <a:t>11 DPTO. CENTRAL</a:t>
                      </a:r>
                      <a:endParaRPr lang="es-ES" sz="1400" b="1" i="0" u="none" strike="noStrike" noProof="0" dirty="0">
                        <a:solidFill>
                          <a:srgbClr val="000000"/>
                        </a:solidFill>
                        <a:latin typeface="+mn-lt"/>
                      </a:endParaRPr>
                    </a:p>
                  </a:txBody>
                  <a:tcPr marL="85725" marR="9525" marT="9525" marB="0" anchor="ctr"/>
                </a:tc>
                <a:tc>
                  <a:txBody>
                    <a:bodyPr/>
                    <a:lstStyle/>
                    <a:p>
                      <a:pPr algn="ctr" fontAlgn="b"/>
                      <a:r>
                        <a:rPr lang="es-ES" sz="1400" b="1" i="0" u="none" strike="noStrike" noProof="0" smtClean="0">
                          <a:solidFill>
                            <a:srgbClr val="000000"/>
                          </a:solidFill>
                          <a:latin typeface="+mn-lt"/>
                        </a:rPr>
                        <a:t>15,20</a:t>
                      </a:r>
                      <a:endParaRPr lang="es-ES" sz="1400" b="1" i="0" u="none" strike="noStrike" noProof="0">
                        <a:solidFill>
                          <a:srgbClr val="000000"/>
                        </a:solidFill>
                        <a:latin typeface="+mn-lt"/>
                      </a:endParaRPr>
                    </a:p>
                  </a:txBody>
                  <a:tcPr marL="9525" marR="9525" marT="9525" marB="0" anchor="ctr"/>
                </a:tc>
              </a:tr>
              <a:tr h="288000">
                <a:tc>
                  <a:txBody>
                    <a:bodyPr/>
                    <a:lstStyle/>
                    <a:p>
                      <a:pPr algn="l" fontAlgn="b"/>
                      <a:r>
                        <a:rPr lang="es-ES" sz="1100" b="0" i="0" u="none" strike="noStrike" noProof="0">
                          <a:solidFill>
                            <a:srgbClr val="000000"/>
                          </a:solidFill>
                          <a:latin typeface="+mn-lt"/>
                        </a:rPr>
                        <a:t>Pavimento Tipo Empedrado de La Calle Profesora Rita E. Gomez  Vda. de Aveiro (Ciudad de Limpio). (Grupo 2)</a:t>
                      </a:r>
                    </a:p>
                  </a:txBody>
                  <a:tcPr marL="171450" marR="9525" marT="9525" marB="0" anchor="ctr"/>
                </a:tc>
                <a:tc>
                  <a:txBody>
                    <a:bodyPr/>
                    <a:lstStyle/>
                    <a:p>
                      <a:pPr algn="ctr" fontAlgn="b"/>
                      <a:r>
                        <a:rPr lang="es-ES" sz="1100" b="0" i="0" u="none" strike="noStrike" noProof="0" smtClean="0">
                          <a:solidFill>
                            <a:srgbClr val="000000"/>
                          </a:solidFill>
                          <a:latin typeface="+mn-lt"/>
                        </a:rPr>
                        <a:t>3,20</a:t>
                      </a:r>
                      <a:endParaRPr lang="es-ES" sz="1100" b="0" i="0" u="none" strike="noStrike" noProof="0">
                        <a:solidFill>
                          <a:srgbClr val="000000"/>
                        </a:solidFill>
                        <a:latin typeface="+mn-lt"/>
                      </a:endParaRPr>
                    </a:p>
                  </a:txBody>
                  <a:tcPr marL="9525" marR="9525" marT="9525" marB="0" anchor="ctr"/>
                </a:tc>
              </a:tr>
              <a:tr h="288000">
                <a:tc>
                  <a:txBody>
                    <a:bodyPr/>
                    <a:lstStyle/>
                    <a:p>
                      <a:pPr algn="l" fontAlgn="b"/>
                      <a:r>
                        <a:rPr lang="es-ES" sz="1100" b="0" i="0" u="none" strike="noStrike" noProof="0" smtClean="0">
                          <a:solidFill>
                            <a:srgbClr val="000000"/>
                          </a:solidFill>
                          <a:latin typeface="+mn-lt"/>
                        </a:rPr>
                        <a:t>Pavimento Tipo Empedrado En El tramo: Ita - Nueva Italia. (Grupo 2)</a:t>
                      </a:r>
                      <a:endParaRPr lang="es-ES" sz="1100" b="0" i="0" u="none" strike="noStrike" noProof="0">
                        <a:solidFill>
                          <a:srgbClr val="000000"/>
                        </a:solidFill>
                        <a:latin typeface="+mn-lt"/>
                      </a:endParaRPr>
                    </a:p>
                  </a:txBody>
                  <a:tcPr marL="171450" marR="9525" marT="9525" marB="0" anchor="ctr"/>
                </a:tc>
                <a:tc>
                  <a:txBody>
                    <a:bodyPr/>
                    <a:lstStyle/>
                    <a:p>
                      <a:pPr algn="ctr" fontAlgn="b"/>
                      <a:r>
                        <a:rPr lang="es-ES" sz="1100" b="0" i="0" u="none" strike="noStrike" noProof="0" smtClean="0">
                          <a:solidFill>
                            <a:srgbClr val="000000"/>
                          </a:solidFill>
                          <a:latin typeface="+mn-lt"/>
                        </a:rPr>
                        <a:t>12,00</a:t>
                      </a:r>
                      <a:endParaRPr lang="es-ES" sz="1100" b="0" i="0" u="none" strike="noStrike" noProof="0">
                        <a:solidFill>
                          <a:srgbClr val="000000"/>
                        </a:solidFill>
                        <a:latin typeface="+mn-lt"/>
                      </a:endParaRPr>
                    </a:p>
                  </a:txBody>
                  <a:tcPr marL="9525" marR="9525" marT="9525" marB="0" anchor="ctr"/>
                </a:tc>
              </a:tr>
              <a:tr h="396000">
                <a:tc>
                  <a:txBody>
                    <a:bodyPr/>
                    <a:lstStyle/>
                    <a:p>
                      <a:pPr algn="l" fontAlgn="b"/>
                      <a:r>
                        <a:rPr lang="es-ES" sz="1400" b="1" i="0" u="none" strike="noStrike" noProof="0" smtClean="0">
                          <a:solidFill>
                            <a:srgbClr val="000000"/>
                          </a:solidFill>
                          <a:latin typeface="+mn-lt"/>
                        </a:rPr>
                        <a:t>15 DPTO. PDTE. HAYES</a:t>
                      </a:r>
                      <a:endParaRPr lang="es-ES" sz="1400" b="1" i="0" u="none" strike="noStrike" noProof="0">
                        <a:solidFill>
                          <a:srgbClr val="000000"/>
                        </a:solidFill>
                        <a:latin typeface="+mn-lt"/>
                      </a:endParaRPr>
                    </a:p>
                  </a:txBody>
                  <a:tcPr marL="85725" marR="9525" marT="9525" marB="0" anchor="ctr"/>
                </a:tc>
                <a:tc>
                  <a:txBody>
                    <a:bodyPr/>
                    <a:lstStyle/>
                    <a:p>
                      <a:pPr algn="ctr" fontAlgn="b"/>
                      <a:r>
                        <a:rPr lang="es-ES" sz="1400" b="1" i="0" u="none" strike="noStrike" noProof="0" smtClean="0">
                          <a:solidFill>
                            <a:srgbClr val="000000"/>
                          </a:solidFill>
                          <a:latin typeface="+mn-lt"/>
                        </a:rPr>
                        <a:t>5,00</a:t>
                      </a:r>
                      <a:endParaRPr lang="es-ES" sz="1400" b="1" i="0" u="none" strike="noStrike" noProof="0">
                        <a:solidFill>
                          <a:srgbClr val="000000"/>
                        </a:solidFill>
                        <a:latin typeface="+mn-lt"/>
                      </a:endParaRPr>
                    </a:p>
                  </a:txBody>
                  <a:tcPr marL="9525" marR="9525" marT="9525" marB="0" anchor="ctr"/>
                </a:tc>
              </a:tr>
              <a:tr h="288000">
                <a:tc>
                  <a:txBody>
                    <a:bodyPr/>
                    <a:lstStyle/>
                    <a:p>
                      <a:pPr algn="l" fontAlgn="b"/>
                      <a:r>
                        <a:rPr lang="es-ES" sz="1100" b="0" i="0" u="none" strike="noStrike" noProof="0" smtClean="0">
                          <a:solidFill>
                            <a:srgbClr val="000000"/>
                          </a:solidFill>
                          <a:latin typeface="+mn-lt"/>
                        </a:rPr>
                        <a:t>Pavimento Tipo Empedrado tramo: Benjamin Aceval - Cerrito. (Grupo 2)</a:t>
                      </a:r>
                      <a:endParaRPr lang="es-ES" sz="1100" b="0" i="0" u="none" strike="noStrike" noProof="0">
                        <a:solidFill>
                          <a:srgbClr val="000000"/>
                        </a:solidFill>
                        <a:latin typeface="+mn-lt"/>
                      </a:endParaRPr>
                    </a:p>
                  </a:txBody>
                  <a:tcPr marL="171450" marR="9525" marT="9525" marB="0" anchor="ctr"/>
                </a:tc>
                <a:tc>
                  <a:txBody>
                    <a:bodyPr/>
                    <a:lstStyle/>
                    <a:p>
                      <a:pPr algn="ctr" fontAlgn="b"/>
                      <a:r>
                        <a:rPr lang="es-ES" sz="1100" b="0" i="0" u="none" strike="noStrike" noProof="0" dirty="0" smtClean="0">
                          <a:solidFill>
                            <a:srgbClr val="000000"/>
                          </a:solidFill>
                          <a:latin typeface="+mn-lt"/>
                        </a:rPr>
                        <a:t>5,00</a:t>
                      </a:r>
                      <a:endParaRPr lang="es-ES" sz="1100" b="0" i="0" u="none" strike="noStrike" noProof="0" dirty="0">
                        <a:solidFill>
                          <a:srgbClr val="000000"/>
                        </a:solidFill>
                        <a:latin typeface="+mn-lt"/>
                      </a:endParaRPr>
                    </a:p>
                  </a:txBody>
                  <a:tcPr marL="9525" marR="9525" marT="9525" marB="0" anchor="ct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1.C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EMPEDRADOS EN EJECUCIÓN - VIALIDAD</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2348880"/>
          <a:ext cx="8280000" cy="4212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ES" sz="1400" b="1" u="none" strike="noStrike" noProof="0" dirty="0" smtClean="0">
                          <a:latin typeface="+mn-lt"/>
                        </a:rPr>
                        <a:t>EMPEDRADOS EJECUTADOS POR LA DIRECCIÓN DE VIALIDAD</a:t>
                      </a:r>
                      <a:endParaRPr lang="es-ES" sz="1400" b="1" i="0" u="none" strike="noStrike" noProof="0" dirty="0">
                        <a:solidFill>
                          <a:srgbClr val="000000"/>
                        </a:solidFill>
                        <a:latin typeface="+mn-lt"/>
                      </a:endParaRPr>
                    </a:p>
                  </a:txBody>
                  <a:tcPr marL="9525" marR="9525" marT="9525" marB="0" anchor="ctr"/>
                </a:tc>
                <a:tc>
                  <a:txBody>
                    <a:bodyPr/>
                    <a:lstStyle/>
                    <a:p>
                      <a:pPr algn="ctr" fontAlgn="b"/>
                      <a:r>
                        <a:rPr lang="es-ES" sz="1400" b="1" u="none" strike="noStrike" noProof="0" smtClean="0">
                          <a:latin typeface="+mn-lt"/>
                        </a:rPr>
                        <a:t>LONGITUD (Km)</a:t>
                      </a:r>
                      <a:endParaRPr lang="es-ES" sz="1400" b="1" i="0" u="none" strike="noStrike" noProof="0">
                        <a:solidFill>
                          <a:srgbClr val="000000"/>
                        </a:solidFill>
                        <a:latin typeface="+mn-lt"/>
                      </a:endParaRPr>
                    </a:p>
                  </a:txBody>
                  <a:tcPr marL="9525" marR="9525" marT="9525" marB="0" anchor="ctr"/>
                </a:tc>
              </a:tr>
              <a:tr h="396000">
                <a:tc>
                  <a:txBody>
                    <a:bodyPr/>
                    <a:lstStyle/>
                    <a:p>
                      <a:pPr algn="ctr" fontAlgn="b"/>
                      <a:r>
                        <a:rPr lang="es-ES" sz="1400" b="1" u="none" strike="noStrike" noProof="0" smtClean="0">
                          <a:latin typeface="+mn-lt"/>
                        </a:rPr>
                        <a:t>TRAMOS</a:t>
                      </a:r>
                      <a:endParaRPr lang="es-ES" sz="1400" b="1" i="0" u="none" strike="noStrike" noProof="0">
                        <a:solidFill>
                          <a:srgbClr val="000000"/>
                        </a:solidFill>
                        <a:latin typeface="+mn-lt"/>
                      </a:endParaRPr>
                    </a:p>
                  </a:txBody>
                  <a:tcPr marL="9525" marR="9525" marT="9525" marB="0" anchor="ctr"/>
                </a:tc>
                <a:tc>
                  <a:txBody>
                    <a:bodyPr/>
                    <a:lstStyle/>
                    <a:p>
                      <a:pPr algn="ctr" fontAlgn="b"/>
                      <a:r>
                        <a:rPr lang="es-ES" sz="1400" b="1" i="0" u="none" strike="noStrike" noProof="0" smtClean="0">
                          <a:solidFill>
                            <a:srgbClr val="000000"/>
                          </a:solidFill>
                          <a:latin typeface="+mn-lt"/>
                        </a:rPr>
                        <a:t>1.029,47</a:t>
                      </a:r>
                      <a:endParaRPr lang="es-ES" sz="1400" b="1" i="0" u="none" strike="noStrike" noProof="0">
                        <a:solidFill>
                          <a:srgbClr val="000000"/>
                        </a:solidFill>
                        <a:latin typeface="+mn-lt"/>
                      </a:endParaRPr>
                    </a:p>
                  </a:txBody>
                  <a:tcPr marL="9525" marR="9525" marT="9525" marB="0" anchor="ctr"/>
                </a:tc>
              </a:tr>
              <a:tr h="396000">
                <a:tc>
                  <a:txBody>
                    <a:bodyPr/>
                    <a:lstStyle/>
                    <a:p>
                      <a:pPr algn="l" fontAlgn="b"/>
                      <a:r>
                        <a:rPr lang="es-ES" sz="1400" b="1" i="0" u="none" strike="noStrike" dirty="0" smtClean="0">
                          <a:solidFill>
                            <a:srgbClr val="000000"/>
                          </a:solidFill>
                          <a:latin typeface="+mn-lt"/>
                        </a:rPr>
                        <a:t>DPTO. ALTO PARANÁ - DPTO. CAAZAPÁ</a:t>
                      </a:r>
                      <a:endParaRPr lang="es-ES" sz="1400" b="1" i="0" u="none" strike="noStrike" dirty="0">
                        <a:solidFill>
                          <a:srgbClr val="000000"/>
                        </a:solidFill>
                        <a:latin typeface="+mn-lt"/>
                      </a:endParaRPr>
                    </a:p>
                  </a:txBody>
                  <a:tcPr marL="85725" marR="9525" marT="9525" marB="0" anchor="ctr"/>
                </a:tc>
                <a:tc>
                  <a:txBody>
                    <a:bodyPr/>
                    <a:lstStyle/>
                    <a:p>
                      <a:pPr algn="ctr" fontAlgn="b"/>
                      <a:r>
                        <a:rPr lang="es-ES" sz="1400" b="1" i="0" u="none" strike="noStrike" dirty="0" smtClean="0">
                          <a:solidFill>
                            <a:srgbClr val="000000"/>
                          </a:solidFill>
                          <a:latin typeface="+mn-lt"/>
                        </a:rPr>
                        <a:t>27,00</a:t>
                      </a:r>
                      <a:endParaRPr lang="es-ES" sz="1400" b="1" i="0" u="none" strike="noStrike" dirty="0">
                        <a:solidFill>
                          <a:srgbClr val="000000"/>
                        </a:solidFill>
                        <a:latin typeface="+mn-lt"/>
                      </a:endParaRPr>
                    </a:p>
                  </a:txBody>
                  <a:tcPr marL="9525" marR="9525" marT="9525" marB="0" anchor="ctr"/>
                </a:tc>
              </a:tr>
              <a:tr h="288000">
                <a:tc>
                  <a:txBody>
                    <a:bodyPr/>
                    <a:lstStyle/>
                    <a:p>
                      <a:pPr algn="l" fontAlgn="b"/>
                      <a:r>
                        <a:rPr lang="es-ES" sz="1100" b="0" i="0" u="none" strike="noStrike" dirty="0">
                          <a:solidFill>
                            <a:srgbClr val="000000"/>
                          </a:solidFill>
                          <a:latin typeface="+mn-lt"/>
                        </a:rPr>
                        <a:t>Pavimento Tipo Empedrado tramo: San </a:t>
                      </a:r>
                      <a:r>
                        <a:rPr lang="es-ES" sz="1100" b="0" i="0" u="none" strike="noStrike" dirty="0" err="1">
                          <a:solidFill>
                            <a:srgbClr val="000000"/>
                          </a:solidFill>
                          <a:latin typeface="+mn-lt"/>
                        </a:rPr>
                        <a:t>Cristobal</a:t>
                      </a:r>
                      <a:r>
                        <a:rPr lang="es-ES" sz="1100" b="0" i="0" u="none" strike="noStrike" dirty="0">
                          <a:solidFill>
                            <a:srgbClr val="000000"/>
                          </a:solidFill>
                          <a:latin typeface="+mn-lt"/>
                        </a:rPr>
                        <a:t> - Tuparenda - Tuna. (Grupo 1)</a:t>
                      </a:r>
                    </a:p>
                  </a:txBody>
                  <a:tcPr marL="171450" marR="9525" marT="9525" marB="0" anchor="ctr"/>
                </a:tc>
                <a:tc>
                  <a:txBody>
                    <a:bodyPr/>
                    <a:lstStyle/>
                    <a:p>
                      <a:pPr algn="ctr" fontAlgn="b"/>
                      <a:r>
                        <a:rPr lang="es-ES" sz="1100" b="0" i="0" u="none" strike="noStrike" dirty="0" smtClean="0">
                          <a:solidFill>
                            <a:srgbClr val="000000"/>
                          </a:solidFill>
                          <a:latin typeface="+mn-lt"/>
                        </a:rPr>
                        <a:t>27,00</a:t>
                      </a:r>
                      <a:endParaRPr lang="es-ES" sz="1100" b="0" i="0" u="none" strike="noStrike" dirty="0">
                        <a:solidFill>
                          <a:srgbClr val="000000"/>
                        </a:solidFill>
                        <a:latin typeface="+mn-lt"/>
                      </a:endParaRPr>
                    </a:p>
                  </a:txBody>
                  <a:tcPr marL="9525" marR="9525" marT="9525" marB="0" anchor="ctr"/>
                </a:tc>
              </a:tr>
              <a:tr h="396000">
                <a:tc>
                  <a:txBody>
                    <a:bodyPr/>
                    <a:lstStyle/>
                    <a:p>
                      <a:pPr algn="l" fontAlgn="b"/>
                      <a:r>
                        <a:rPr lang="es-ES" sz="1400" b="1" i="0" u="none" strike="noStrike" dirty="0" smtClean="0">
                          <a:solidFill>
                            <a:srgbClr val="000000"/>
                          </a:solidFill>
                          <a:latin typeface="+mn-lt"/>
                        </a:rPr>
                        <a:t>DPTO. CENTRAL - DPTO. PARAGUARI</a:t>
                      </a:r>
                      <a:endParaRPr lang="es-ES" sz="1400" b="1" i="0" u="none" strike="noStrike" dirty="0">
                        <a:solidFill>
                          <a:srgbClr val="000000"/>
                        </a:solidFill>
                        <a:latin typeface="+mn-lt"/>
                      </a:endParaRPr>
                    </a:p>
                  </a:txBody>
                  <a:tcPr marL="85725" marR="9525" marT="9525" marB="0" anchor="ctr"/>
                </a:tc>
                <a:tc>
                  <a:txBody>
                    <a:bodyPr/>
                    <a:lstStyle/>
                    <a:p>
                      <a:pPr algn="ctr" fontAlgn="b"/>
                      <a:r>
                        <a:rPr lang="es-ES" sz="1400" b="1" i="0" u="none" strike="noStrike" dirty="0" smtClean="0">
                          <a:solidFill>
                            <a:srgbClr val="000000"/>
                          </a:solidFill>
                          <a:latin typeface="+mn-lt"/>
                        </a:rPr>
                        <a:t>31,20</a:t>
                      </a:r>
                      <a:endParaRPr lang="es-ES" sz="1400" b="1" i="0" u="none" strike="noStrike" dirty="0">
                        <a:solidFill>
                          <a:srgbClr val="000000"/>
                        </a:solidFill>
                        <a:latin typeface="+mn-lt"/>
                      </a:endParaRPr>
                    </a:p>
                  </a:txBody>
                  <a:tcPr marL="9525" marR="9525" marT="9525" marB="0" anchor="ctr"/>
                </a:tc>
              </a:tr>
              <a:tr h="288000">
                <a:tc>
                  <a:txBody>
                    <a:bodyPr/>
                    <a:lstStyle/>
                    <a:p>
                      <a:pPr algn="l" fontAlgn="b"/>
                      <a:r>
                        <a:rPr lang="es-PY" sz="1100" b="0" i="0" u="none" strike="noStrike" dirty="0">
                          <a:solidFill>
                            <a:srgbClr val="000000"/>
                          </a:solidFill>
                          <a:latin typeface="+mn-lt"/>
                        </a:rPr>
                        <a:t>Pavimento tipo empedrado en el tramo Nueva Italia - </a:t>
                      </a:r>
                      <a:r>
                        <a:rPr lang="es-PY" sz="1100" b="0" i="0" u="none" strike="noStrike" dirty="0" err="1">
                          <a:solidFill>
                            <a:srgbClr val="000000"/>
                          </a:solidFill>
                          <a:latin typeface="+mn-lt"/>
                        </a:rPr>
                        <a:t>Carapegua</a:t>
                      </a:r>
                      <a:endParaRPr lang="es-PY" sz="1100" b="0" i="0" u="none" strike="noStrike" dirty="0">
                        <a:solidFill>
                          <a:srgbClr val="000000"/>
                        </a:solidFill>
                        <a:latin typeface="+mn-lt"/>
                      </a:endParaRPr>
                    </a:p>
                  </a:txBody>
                  <a:tcPr marL="171450" marR="9525" marT="9525" marB="0" anchor="ctr"/>
                </a:tc>
                <a:tc>
                  <a:txBody>
                    <a:bodyPr/>
                    <a:lstStyle/>
                    <a:p>
                      <a:pPr algn="ctr" fontAlgn="b"/>
                      <a:r>
                        <a:rPr lang="es-ES" sz="1100" b="0" i="0" u="none" strike="noStrike" dirty="0" smtClean="0">
                          <a:solidFill>
                            <a:srgbClr val="000000"/>
                          </a:solidFill>
                          <a:latin typeface="+mn-lt"/>
                        </a:rPr>
                        <a:t>31,20</a:t>
                      </a:r>
                      <a:endParaRPr lang="es-ES" sz="1100" b="0" i="0" u="none" strike="noStrike" dirty="0">
                        <a:solidFill>
                          <a:srgbClr val="000000"/>
                        </a:solidFill>
                        <a:latin typeface="+mn-lt"/>
                      </a:endParaRPr>
                    </a:p>
                  </a:txBody>
                  <a:tcPr marL="9525" marR="9525" marT="9525" marB="0" anchor="ctr"/>
                </a:tc>
              </a:tr>
              <a:tr h="396000">
                <a:tc>
                  <a:txBody>
                    <a:bodyPr/>
                    <a:lstStyle/>
                    <a:p>
                      <a:pPr algn="l" fontAlgn="b"/>
                      <a:r>
                        <a:rPr lang="es-ES" sz="1400" b="1" i="0" u="none" strike="noStrike" dirty="0" smtClean="0">
                          <a:solidFill>
                            <a:srgbClr val="000000"/>
                          </a:solidFill>
                          <a:latin typeface="+mn-lt"/>
                        </a:rPr>
                        <a:t>DPTO. CORDILLERA - DPTO. CAAGUAZÚ</a:t>
                      </a:r>
                      <a:endParaRPr lang="es-ES" sz="1400" b="1" i="0" u="none" strike="noStrike" dirty="0">
                        <a:solidFill>
                          <a:srgbClr val="000000"/>
                        </a:solidFill>
                        <a:latin typeface="+mn-lt"/>
                      </a:endParaRPr>
                    </a:p>
                  </a:txBody>
                  <a:tcPr marL="85725" marR="9525" marT="9525" marB="0" anchor="ctr"/>
                </a:tc>
                <a:tc>
                  <a:txBody>
                    <a:bodyPr/>
                    <a:lstStyle/>
                    <a:p>
                      <a:pPr algn="ctr" fontAlgn="b"/>
                      <a:r>
                        <a:rPr lang="es-ES" sz="1400" b="1" i="0" u="none" strike="noStrike" dirty="0" smtClean="0">
                          <a:solidFill>
                            <a:srgbClr val="000000"/>
                          </a:solidFill>
                          <a:latin typeface="+mn-lt"/>
                        </a:rPr>
                        <a:t>21,71</a:t>
                      </a:r>
                      <a:endParaRPr lang="es-ES" sz="1400" b="1" i="0" u="none" strike="noStrike" dirty="0">
                        <a:solidFill>
                          <a:srgbClr val="000000"/>
                        </a:solidFill>
                        <a:latin typeface="+mn-lt"/>
                      </a:endParaRPr>
                    </a:p>
                  </a:txBody>
                  <a:tcPr marL="9525" marR="9525" marT="9525" marB="0" anchor="ctr"/>
                </a:tc>
              </a:tr>
              <a:tr h="288000">
                <a:tc>
                  <a:txBody>
                    <a:bodyPr/>
                    <a:lstStyle/>
                    <a:p>
                      <a:pPr algn="l" fontAlgn="b"/>
                      <a:r>
                        <a:rPr lang="es-PY" sz="1100" b="0" i="0" u="none" strike="noStrike" dirty="0">
                          <a:solidFill>
                            <a:srgbClr val="000000"/>
                          </a:solidFill>
                          <a:latin typeface="+mn-lt"/>
                        </a:rPr>
                        <a:t>Pavimentación tipo empedrado en el tramo Carayao - Cleto Romero</a:t>
                      </a:r>
                    </a:p>
                  </a:txBody>
                  <a:tcPr marL="171450" marR="9525" marT="9525" marB="0" anchor="ctr"/>
                </a:tc>
                <a:tc>
                  <a:txBody>
                    <a:bodyPr/>
                    <a:lstStyle/>
                    <a:p>
                      <a:pPr algn="ctr" fontAlgn="b"/>
                      <a:r>
                        <a:rPr lang="es-ES" sz="1100" b="0" i="0" u="none" strike="noStrike" dirty="0">
                          <a:solidFill>
                            <a:srgbClr val="000000"/>
                          </a:solidFill>
                          <a:latin typeface="+mn-lt"/>
                        </a:rPr>
                        <a:t>21,71</a:t>
                      </a:r>
                    </a:p>
                  </a:txBody>
                  <a:tcPr marL="9525" marR="9525" marT="9525" marB="0" anchor="ctr"/>
                </a:tc>
              </a:tr>
              <a:tr h="396000">
                <a:tc>
                  <a:txBody>
                    <a:bodyPr/>
                    <a:lstStyle/>
                    <a:p>
                      <a:pPr algn="l" fontAlgn="b"/>
                      <a:r>
                        <a:rPr lang="es-ES" sz="1400" b="1" i="0" u="none" strike="noStrike" dirty="0" smtClean="0">
                          <a:solidFill>
                            <a:srgbClr val="000000"/>
                          </a:solidFill>
                          <a:latin typeface="+mn-lt"/>
                        </a:rPr>
                        <a:t>DPTO. GUAIRÁ - DPTO. CAAZAPÁ</a:t>
                      </a:r>
                      <a:endParaRPr lang="es-ES" sz="1400" b="1" i="0" u="none" strike="noStrike" dirty="0">
                        <a:solidFill>
                          <a:srgbClr val="000000"/>
                        </a:solidFill>
                        <a:latin typeface="+mn-lt"/>
                      </a:endParaRPr>
                    </a:p>
                  </a:txBody>
                  <a:tcPr marL="85725" marR="9525" marT="9525" marB="0" anchor="ctr"/>
                </a:tc>
                <a:tc>
                  <a:txBody>
                    <a:bodyPr/>
                    <a:lstStyle/>
                    <a:p>
                      <a:pPr algn="ctr" fontAlgn="b"/>
                      <a:r>
                        <a:rPr lang="es-ES" sz="1400" b="1" i="0" u="none" strike="noStrike" dirty="0" smtClean="0">
                          <a:solidFill>
                            <a:srgbClr val="000000"/>
                          </a:solidFill>
                          <a:latin typeface="+mn-lt"/>
                        </a:rPr>
                        <a:t>18,50</a:t>
                      </a:r>
                      <a:endParaRPr lang="es-ES" sz="1400" b="1" i="0" u="none" strike="noStrike" dirty="0">
                        <a:solidFill>
                          <a:srgbClr val="000000"/>
                        </a:solidFill>
                        <a:latin typeface="+mn-lt"/>
                      </a:endParaRPr>
                    </a:p>
                  </a:txBody>
                  <a:tcPr marL="9525" marR="9525" marT="9525" marB="0" anchor="ctr"/>
                </a:tc>
              </a:tr>
              <a:tr h="288000">
                <a:tc>
                  <a:txBody>
                    <a:bodyPr/>
                    <a:lstStyle/>
                    <a:p>
                      <a:pPr algn="l" fontAlgn="b"/>
                      <a:r>
                        <a:rPr lang="es-ES" sz="1100" b="0" i="0" u="none" strike="noStrike" dirty="0">
                          <a:solidFill>
                            <a:srgbClr val="000000"/>
                          </a:solidFill>
                          <a:latin typeface="+mn-lt"/>
                        </a:rPr>
                        <a:t>Pavimento Tipo Empedrado del tramo: Iturbe - Maciel. (Grupo 1)</a:t>
                      </a:r>
                    </a:p>
                  </a:txBody>
                  <a:tcPr marL="171450" marR="9525" marT="9525" marB="0" anchor="ctr"/>
                </a:tc>
                <a:tc>
                  <a:txBody>
                    <a:bodyPr/>
                    <a:lstStyle/>
                    <a:p>
                      <a:pPr algn="ctr" fontAlgn="b"/>
                      <a:r>
                        <a:rPr lang="es-ES" sz="1100" b="0" i="0" u="none" strike="noStrike" dirty="0" smtClean="0">
                          <a:solidFill>
                            <a:srgbClr val="000000"/>
                          </a:solidFill>
                          <a:latin typeface="+mn-lt"/>
                        </a:rPr>
                        <a:t>18,50</a:t>
                      </a:r>
                      <a:endParaRPr lang="es-ES" sz="1100" b="0" i="0" u="none" strike="noStrike" dirty="0">
                        <a:solidFill>
                          <a:srgbClr val="000000"/>
                        </a:solidFill>
                        <a:latin typeface="+mn-lt"/>
                      </a:endParaRPr>
                    </a:p>
                  </a:txBody>
                  <a:tcPr marL="9525" marR="9525" marT="9525" marB="0" anchor="ctr"/>
                </a:tc>
              </a:tr>
              <a:tr h="396000">
                <a:tc>
                  <a:txBody>
                    <a:bodyPr/>
                    <a:lstStyle/>
                    <a:p>
                      <a:pPr algn="l" fontAlgn="b"/>
                      <a:r>
                        <a:rPr lang="es-ES" sz="1400" b="1" i="0" u="none" strike="noStrike" dirty="0" smtClean="0">
                          <a:solidFill>
                            <a:srgbClr val="000000"/>
                          </a:solidFill>
                          <a:latin typeface="+mn-lt"/>
                        </a:rPr>
                        <a:t>DPTO. GUAIRÁ - DPTO. PARAGUARI</a:t>
                      </a:r>
                      <a:endParaRPr lang="es-ES" sz="1400" b="1" i="0" u="none" strike="noStrike" dirty="0">
                        <a:solidFill>
                          <a:srgbClr val="000000"/>
                        </a:solidFill>
                        <a:latin typeface="+mn-lt"/>
                      </a:endParaRPr>
                    </a:p>
                  </a:txBody>
                  <a:tcPr marL="85725" marR="9525" marT="9525" marB="0" anchor="ctr"/>
                </a:tc>
                <a:tc>
                  <a:txBody>
                    <a:bodyPr/>
                    <a:lstStyle/>
                    <a:p>
                      <a:pPr algn="ctr" fontAlgn="b"/>
                      <a:r>
                        <a:rPr lang="es-ES" sz="1400" b="1" i="0" u="none" strike="noStrike" dirty="0" smtClean="0">
                          <a:solidFill>
                            <a:srgbClr val="000000"/>
                          </a:solidFill>
                          <a:latin typeface="+mn-lt"/>
                        </a:rPr>
                        <a:t>14,83</a:t>
                      </a:r>
                      <a:endParaRPr lang="es-ES" sz="1400" b="1" i="0" u="none" strike="noStrike" dirty="0">
                        <a:solidFill>
                          <a:srgbClr val="000000"/>
                        </a:solidFill>
                        <a:latin typeface="+mn-lt"/>
                      </a:endParaRPr>
                    </a:p>
                  </a:txBody>
                  <a:tcPr marL="9525" marR="9525" marT="9525" marB="0" anchor="ctr"/>
                </a:tc>
              </a:tr>
              <a:tr h="288000">
                <a:tc>
                  <a:txBody>
                    <a:bodyPr/>
                    <a:lstStyle/>
                    <a:p>
                      <a:pPr algn="l" fontAlgn="b"/>
                      <a:r>
                        <a:rPr lang="pt-BR" sz="1100" b="0" i="0" u="none" strike="noStrike" dirty="0">
                          <a:solidFill>
                            <a:srgbClr val="000000"/>
                          </a:solidFill>
                          <a:latin typeface="+mn-lt"/>
                        </a:rPr>
                        <a:t>Pavimento Tipo Empedrado tramo: Ramal A Tebicuarymi (desde Valle </a:t>
                      </a:r>
                      <a:r>
                        <a:rPr lang="pt-BR" sz="1100" b="0" i="0" u="none" strike="noStrike" dirty="0" err="1">
                          <a:solidFill>
                            <a:srgbClr val="000000"/>
                          </a:solidFill>
                          <a:latin typeface="+mn-lt"/>
                        </a:rPr>
                        <a:t>Pe</a:t>
                      </a:r>
                      <a:r>
                        <a:rPr lang="pt-BR" sz="1100" b="0" i="0" u="none" strike="noStrike" dirty="0">
                          <a:solidFill>
                            <a:srgbClr val="000000"/>
                          </a:solidFill>
                          <a:latin typeface="+mn-lt"/>
                        </a:rPr>
                        <a:t>) (Grupo 1)</a:t>
                      </a:r>
                    </a:p>
                  </a:txBody>
                  <a:tcPr marL="171450" marR="9525" marT="9525" marB="0" anchor="ctr"/>
                </a:tc>
                <a:tc>
                  <a:txBody>
                    <a:bodyPr/>
                    <a:lstStyle/>
                    <a:p>
                      <a:pPr algn="ctr" fontAlgn="b"/>
                      <a:r>
                        <a:rPr lang="es-ES" sz="1100" b="0" i="0" u="none" strike="noStrike" dirty="0">
                          <a:solidFill>
                            <a:srgbClr val="000000"/>
                          </a:solidFill>
                          <a:latin typeface="+mn-lt"/>
                        </a:rPr>
                        <a:t>14,83</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17848"/>
            <a:ext cx="8229600" cy="1359024"/>
          </a:xfrm>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1.D MEJORAMIENTO DE CAMINOS VECINALES </a:t>
            </a:r>
            <a:br>
              <a:rPr lang="es-ES" sz="3200" dirty="0" smtClean="0">
                <a:solidFill>
                  <a:srgbClr val="FF0000"/>
                </a:solidFill>
                <a:effectLst>
                  <a:outerShdw blurRad="38100" dist="38100" dir="2700000" algn="tl">
                    <a:srgbClr val="000000">
                      <a:alpha val="43137"/>
                    </a:srgbClr>
                  </a:outerShdw>
                </a:effectLst>
              </a:rPr>
            </a:br>
            <a:r>
              <a:rPr lang="es-ES" sz="3200" dirty="0" smtClean="0">
                <a:solidFill>
                  <a:srgbClr val="FF0000"/>
                </a:solidFill>
                <a:effectLst>
                  <a:outerShdw blurRad="38100" dist="38100" dir="2700000" algn="tl">
                    <a:srgbClr val="000000">
                      <a:alpha val="43137"/>
                    </a:srgbClr>
                  </a:outerShdw>
                </a:effectLst>
              </a:rPr>
              <a:t>EMPEDRADOS – ENRIPIADOS EN EJECUCIÓN – VIALIDAD – FINANCIAMIENTO BIRF</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2348880"/>
          <a:ext cx="8280000" cy="3960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ES" sz="1400" b="1" u="none" strike="noStrike" noProof="0" dirty="0" smtClean="0">
                          <a:latin typeface="+mn-lt"/>
                        </a:rPr>
                        <a:t>EMPEDRADOS - ENRIPIADOS EJECUTADOS POR LA DIRECCIÓN DE VIALIDAD</a:t>
                      </a:r>
                      <a:endParaRPr lang="es-ES" sz="1400" b="1" i="0" u="none" strike="noStrike" noProof="0" dirty="0">
                        <a:solidFill>
                          <a:srgbClr val="000000"/>
                        </a:solidFill>
                        <a:latin typeface="+mn-lt"/>
                      </a:endParaRPr>
                    </a:p>
                  </a:txBody>
                  <a:tcPr marL="9525" marR="9525" marT="9525" marB="0" anchor="ctr"/>
                </a:tc>
                <a:tc>
                  <a:txBody>
                    <a:bodyPr/>
                    <a:lstStyle/>
                    <a:p>
                      <a:pPr algn="ctr" fontAlgn="b"/>
                      <a:r>
                        <a:rPr lang="es-ES" sz="1400" b="1" u="none" strike="noStrike" noProof="0" smtClean="0">
                          <a:latin typeface="+mn-lt"/>
                        </a:rPr>
                        <a:t>LONGITUD (Km)</a:t>
                      </a:r>
                      <a:endParaRPr lang="es-ES" sz="1400" b="1" i="0" u="none" strike="noStrike" noProof="0">
                        <a:solidFill>
                          <a:srgbClr val="000000"/>
                        </a:solidFill>
                        <a:latin typeface="+mn-lt"/>
                      </a:endParaRPr>
                    </a:p>
                  </a:txBody>
                  <a:tcPr marL="9525" marR="9525" marT="9525" marB="0" anchor="ctr"/>
                </a:tc>
              </a:tr>
              <a:tr h="396000">
                <a:tc>
                  <a:txBody>
                    <a:bodyPr/>
                    <a:lstStyle/>
                    <a:p>
                      <a:pPr algn="ctr" fontAlgn="b"/>
                      <a:r>
                        <a:rPr lang="es-ES" sz="1400" b="1" u="none" strike="noStrike" noProof="0" smtClean="0">
                          <a:latin typeface="+mn-lt"/>
                        </a:rPr>
                        <a:t>TRAMOS</a:t>
                      </a:r>
                      <a:endParaRPr lang="es-ES" sz="1400" b="1" i="0" u="none" strike="noStrike" noProof="0">
                        <a:solidFill>
                          <a:srgbClr val="000000"/>
                        </a:solidFill>
                        <a:latin typeface="+mn-lt"/>
                      </a:endParaRPr>
                    </a:p>
                  </a:txBody>
                  <a:tcPr marL="9525" marR="9525" marT="9525" marB="0" anchor="ctr"/>
                </a:tc>
                <a:tc>
                  <a:txBody>
                    <a:bodyPr/>
                    <a:lstStyle/>
                    <a:p>
                      <a:pPr algn="ctr" fontAlgn="b"/>
                      <a:r>
                        <a:rPr lang="es-ES" sz="1400" b="1" i="0" u="none" strike="noStrike" noProof="0" dirty="0" smtClean="0">
                          <a:solidFill>
                            <a:srgbClr val="000000"/>
                          </a:solidFill>
                          <a:latin typeface="+mn-lt"/>
                        </a:rPr>
                        <a:t>140,00</a:t>
                      </a:r>
                      <a:endParaRPr lang="es-ES" sz="1400" b="1" i="0" u="none" strike="noStrike" noProof="0" dirty="0">
                        <a:solidFill>
                          <a:srgbClr val="000000"/>
                        </a:solidFill>
                        <a:latin typeface="+mn-lt"/>
                      </a:endParaRPr>
                    </a:p>
                  </a:txBody>
                  <a:tcPr marL="9525" marR="9525" marT="9525" marB="0" anchor="ctr"/>
                </a:tc>
              </a:tr>
              <a:tr h="396000">
                <a:tc>
                  <a:txBody>
                    <a:bodyPr/>
                    <a:lstStyle/>
                    <a:p>
                      <a:pPr algn="l" fontAlgn="b"/>
                      <a:r>
                        <a:rPr lang="es-ES" sz="1400" b="1" i="0" u="none" strike="noStrike" dirty="0" smtClean="0">
                          <a:solidFill>
                            <a:srgbClr val="000000"/>
                          </a:solidFill>
                          <a:latin typeface="+mn-lt"/>
                        </a:rPr>
                        <a:t>DPTO.</a:t>
                      </a:r>
                      <a:r>
                        <a:rPr lang="es-ES" sz="1400" b="1" i="0" u="none" strike="noStrike" baseline="0" dirty="0" smtClean="0">
                          <a:solidFill>
                            <a:srgbClr val="000000"/>
                          </a:solidFill>
                          <a:latin typeface="+mn-lt"/>
                        </a:rPr>
                        <a:t> SAN PEDRO</a:t>
                      </a:r>
                      <a:endParaRPr lang="es-ES" sz="1400" b="1" i="0" u="none" strike="noStrike" dirty="0">
                        <a:solidFill>
                          <a:srgbClr val="000000"/>
                        </a:solidFill>
                        <a:latin typeface="+mn-lt"/>
                      </a:endParaRPr>
                    </a:p>
                  </a:txBody>
                  <a:tcPr marL="85725" marR="9525" marT="9525" marB="0" anchor="ctr"/>
                </a:tc>
                <a:tc>
                  <a:txBody>
                    <a:bodyPr/>
                    <a:lstStyle/>
                    <a:p>
                      <a:pPr algn="ctr" fontAlgn="b"/>
                      <a:r>
                        <a:rPr lang="es-ES" sz="1400" b="1" i="0" u="none" strike="noStrike" dirty="0" smtClean="0">
                          <a:solidFill>
                            <a:srgbClr val="000000"/>
                          </a:solidFill>
                          <a:latin typeface="+mn-lt"/>
                        </a:rPr>
                        <a:t>90,00</a:t>
                      </a:r>
                      <a:endParaRPr lang="es-ES" sz="1400" b="1" i="0" u="none" strike="noStrike" dirty="0">
                        <a:solidFill>
                          <a:srgbClr val="000000"/>
                        </a:solidFill>
                        <a:latin typeface="+mn-lt"/>
                      </a:endParaRPr>
                    </a:p>
                  </a:txBody>
                  <a:tcPr marL="9525" marR="9525" marT="9525" marB="0" anchor="ctr"/>
                </a:tc>
              </a:tr>
              <a:tr h="396000">
                <a:tc>
                  <a:txBody>
                    <a:bodyPr/>
                    <a:lstStyle/>
                    <a:p>
                      <a:pPr algn="l" fontAlgn="b"/>
                      <a:r>
                        <a:rPr lang="es-PY" sz="1100" b="0" i="0" u="none" strike="noStrike" dirty="0" smtClean="0">
                          <a:solidFill>
                            <a:srgbClr val="000000"/>
                          </a:solidFill>
                          <a:latin typeface="+mn-lt"/>
                        </a:rPr>
                        <a:t>Rehabilitación y Mejoramiento de Caminos No Pavimentados del Dpto. de San Pedro en el  tramo: Lote1: Choré - Colonia Cocuerá - San Pablo </a:t>
                      </a:r>
                      <a:endParaRPr lang="es-ES" sz="1100" b="0" i="0" u="none" strike="noStrike" dirty="0">
                        <a:solidFill>
                          <a:srgbClr val="000000"/>
                        </a:solidFill>
                        <a:latin typeface="+mn-lt"/>
                      </a:endParaRPr>
                    </a:p>
                  </a:txBody>
                  <a:tcPr marL="171450" marR="9525" marT="9525" marB="0" anchor="ctr"/>
                </a:tc>
                <a:tc>
                  <a:txBody>
                    <a:bodyPr/>
                    <a:lstStyle/>
                    <a:p>
                      <a:pPr algn="ctr" fontAlgn="b"/>
                      <a:r>
                        <a:rPr lang="es-ES" sz="1100" b="0" i="0" u="none" strike="noStrike" dirty="0" smtClean="0">
                          <a:solidFill>
                            <a:srgbClr val="000000"/>
                          </a:solidFill>
                          <a:latin typeface="+mn-lt"/>
                        </a:rPr>
                        <a:t>35,50</a:t>
                      </a:r>
                      <a:endParaRPr lang="es-ES" sz="1100" b="0" i="0" u="none" strike="noStrike" dirty="0">
                        <a:solidFill>
                          <a:srgbClr val="000000"/>
                        </a:solidFill>
                        <a:latin typeface="+mn-lt"/>
                      </a:endParaRPr>
                    </a:p>
                  </a:txBody>
                  <a:tcPr marL="9525" marR="9525" marT="9525" marB="0" anchor="ctr"/>
                </a:tc>
              </a:tr>
              <a:tr h="396000">
                <a:tc>
                  <a:txBody>
                    <a:bodyPr/>
                    <a:lstStyle/>
                    <a:p>
                      <a:pPr algn="l" fontAlgn="b"/>
                      <a:r>
                        <a:rPr lang="es-PY" sz="1100" b="0" i="0" u="none" strike="noStrike" dirty="0" smtClean="0">
                          <a:solidFill>
                            <a:srgbClr val="000000"/>
                          </a:solidFill>
                          <a:latin typeface="+mn-lt"/>
                        </a:rPr>
                        <a:t>Rehabilitación y Mejoramiento de Caminos No Pavimentados del Dpto. de San Pedro en el tramo: .Lote 2: Choré - Jhugua Rey</a:t>
                      </a:r>
                      <a:endParaRPr lang="es-ES" sz="1100" b="0" i="0" u="none" strike="noStrike" dirty="0">
                        <a:solidFill>
                          <a:srgbClr val="000000"/>
                        </a:solidFill>
                        <a:latin typeface="+mn-lt"/>
                      </a:endParaRPr>
                    </a:p>
                  </a:txBody>
                  <a:tcPr marL="171450" marR="9525" marT="9525" marB="0" anchor="ctr"/>
                </a:tc>
                <a:tc>
                  <a:txBody>
                    <a:bodyPr/>
                    <a:lstStyle/>
                    <a:p>
                      <a:pPr algn="ctr" fontAlgn="b"/>
                      <a:r>
                        <a:rPr lang="es-ES" sz="1100" b="0" i="0" u="none" strike="noStrike" dirty="0" smtClean="0">
                          <a:solidFill>
                            <a:srgbClr val="000000"/>
                          </a:solidFill>
                          <a:latin typeface="+mn-lt"/>
                        </a:rPr>
                        <a:t>25,50</a:t>
                      </a:r>
                      <a:endParaRPr lang="es-ES" sz="1100" b="0" i="0" u="none" strike="noStrike" dirty="0">
                        <a:solidFill>
                          <a:srgbClr val="000000"/>
                        </a:solidFill>
                        <a:latin typeface="+mn-lt"/>
                      </a:endParaRPr>
                    </a:p>
                  </a:txBody>
                  <a:tcPr marL="9525" marR="9525" marT="9525" marB="0" anchor="ctr"/>
                </a:tc>
              </a:tr>
              <a:tr h="396000">
                <a:tc>
                  <a:txBody>
                    <a:bodyPr/>
                    <a:lstStyle/>
                    <a:p>
                      <a:pPr algn="l" fontAlgn="b"/>
                      <a:r>
                        <a:rPr lang="es-PY" sz="1100" b="0" i="0" u="none" strike="noStrike" dirty="0" smtClean="0">
                          <a:solidFill>
                            <a:srgbClr val="000000"/>
                          </a:solidFill>
                          <a:latin typeface="+mn-lt"/>
                        </a:rPr>
                        <a:t>Rehabilitación y Mejoramiento de Caminos No Pavimentados del Dpto. de San Pedro en tramo: Lote 3: Jhugua Rey - Gral. Aquino</a:t>
                      </a:r>
                      <a:endParaRPr lang="es-ES" sz="1100" b="0" i="0" u="none" strike="noStrike" dirty="0">
                        <a:solidFill>
                          <a:srgbClr val="000000"/>
                        </a:solidFill>
                        <a:latin typeface="+mn-lt"/>
                      </a:endParaRPr>
                    </a:p>
                  </a:txBody>
                  <a:tcPr marL="171450" marR="9525" marT="9525" marB="0" anchor="ctr"/>
                </a:tc>
                <a:tc>
                  <a:txBody>
                    <a:bodyPr/>
                    <a:lstStyle/>
                    <a:p>
                      <a:pPr algn="ctr" fontAlgn="b"/>
                      <a:r>
                        <a:rPr lang="es-ES" sz="1100" b="0" i="0" u="none" strike="noStrike" dirty="0" smtClean="0">
                          <a:solidFill>
                            <a:srgbClr val="000000"/>
                          </a:solidFill>
                          <a:latin typeface="+mn-lt"/>
                        </a:rPr>
                        <a:t>29,00</a:t>
                      </a:r>
                      <a:endParaRPr lang="es-ES" sz="1100" b="0" i="0" u="none" strike="noStrike" dirty="0">
                        <a:solidFill>
                          <a:srgbClr val="000000"/>
                        </a:solidFill>
                        <a:latin typeface="+mn-lt"/>
                      </a:endParaRPr>
                    </a:p>
                  </a:txBody>
                  <a:tcPr marL="9525" marR="9525" marT="9525" marB="0" anchor="ctr"/>
                </a:tc>
              </a:tr>
              <a:tr h="396000">
                <a:tc>
                  <a:txBody>
                    <a:bodyPr/>
                    <a:lstStyle/>
                    <a:p>
                      <a:pPr algn="l" fontAlgn="b"/>
                      <a:r>
                        <a:rPr lang="es-ES" sz="1400" b="1" i="0" u="none" strike="noStrike" dirty="0" smtClean="0">
                          <a:solidFill>
                            <a:srgbClr val="000000"/>
                          </a:solidFill>
                          <a:latin typeface="+mn-lt"/>
                        </a:rPr>
                        <a:t>DPTO. CAAZAPÁ</a:t>
                      </a:r>
                      <a:endParaRPr lang="es-ES" sz="1400" b="1" i="0" u="none" strike="noStrike" dirty="0">
                        <a:solidFill>
                          <a:srgbClr val="000000"/>
                        </a:solidFill>
                        <a:latin typeface="+mn-lt"/>
                      </a:endParaRPr>
                    </a:p>
                  </a:txBody>
                  <a:tcPr marL="85725" marR="9525" marT="9525" marB="0" anchor="ctr"/>
                </a:tc>
                <a:tc>
                  <a:txBody>
                    <a:bodyPr/>
                    <a:lstStyle/>
                    <a:p>
                      <a:pPr algn="ctr" fontAlgn="b"/>
                      <a:r>
                        <a:rPr lang="es-ES" sz="1400" b="1" i="0" u="none" strike="noStrike" dirty="0" smtClean="0">
                          <a:solidFill>
                            <a:srgbClr val="000000"/>
                          </a:solidFill>
                          <a:latin typeface="+mn-lt"/>
                        </a:rPr>
                        <a:t>14,30</a:t>
                      </a:r>
                      <a:endParaRPr lang="es-ES" sz="1400" b="1" i="0" u="none" strike="noStrike" dirty="0">
                        <a:solidFill>
                          <a:srgbClr val="000000"/>
                        </a:solidFill>
                        <a:latin typeface="+mn-lt"/>
                      </a:endParaRPr>
                    </a:p>
                  </a:txBody>
                  <a:tcPr marL="9525" marR="9525" marT="9525" marB="0" anchor="ctr"/>
                </a:tc>
              </a:tr>
              <a:tr h="396000">
                <a:tc>
                  <a:txBody>
                    <a:bodyPr/>
                    <a:lstStyle/>
                    <a:p>
                      <a:pPr algn="l" fontAlgn="b"/>
                      <a:r>
                        <a:rPr lang="es-PY" sz="1100" b="0" i="0" u="none" strike="noStrike" dirty="0" smtClean="0">
                          <a:solidFill>
                            <a:srgbClr val="000000"/>
                          </a:solidFill>
                          <a:latin typeface="+mn-lt"/>
                        </a:rPr>
                        <a:t>Mejoramiento y Rehabilitación de Caminos no pavimentados del Dpto. de Caazapá(Tramo Caazapá-Boquerón)</a:t>
                      </a:r>
                      <a:endParaRPr lang="es-PY" sz="1100" b="0" i="0" u="none" strike="noStrike" dirty="0">
                        <a:solidFill>
                          <a:srgbClr val="000000"/>
                        </a:solidFill>
                        <a:latin typeface="+mn-lt"/>
                      </a:endParaRPr>
                    </a:p>
                  </a:txBody>
                  <a:tcPr marL="171450" marR="9525" marT="9525" marB="0" anchor="ctr"/>
                </a:tc>
                <a:tc>
                  <a:txBody>
                    <a:bodyPr/>
                    <a:lstStyle/>
                    <a:p>
                      <a:pPr algn="ctr" fontAlgn="b"/>
                      <a:r>
                        <a:rPr lang="es-ES" sz="1100" b="0" i="0" u="none" strike="noStrike" dirty="0" smtClean="0">
                          <a:solidFill>
                            <a:srgbClr val="000000"/>
                          </a:solidFill>
                          <a:latin typeface="+mn-lt"/>
                        </a:rPr>
                        <a:t>14,30</a:t>
                      </a:r>
                      <a:endParaRPr lang="es-ES" sz="1100" b="0" i="0" u="none" strike="noStrike" dirty="0">
                        <a:solidFill>
                          <a:srgbClr val="000000"/>
                        </a:solidFill>
                        <a:latin typeface="+mn-lt"/>
                      </a:endParaRPr>
                    </a:p>
                  </a:txBody>
                  <a:tcPr marL="9525" marR="9525" marT="9525" marB="0" anchor="ctr"/>
                </a:tc>
              </a:tr>
              <a:tr h="396000">
                <a:tc>
                  <a:txBody>
                    <a:bodyPr/>
                    <a:lstStyle/>
                    <a:p>
                      <a:pPr algn="l" fontAlgn="b"/>
                      <a:r>
                        <a:rPr lang="es-ES" sz="1400" b="1" i="0" u="none" strike="noStrike" dirty="0" smtClean="0">
                          <a:solidFill>
                            <a:srgbClr val="000000"/>
                          </a:solidFill>
                          <a:latin typeface="+mn-lt"/>
                        </a:rPr>
                        <a:t>DPTO. CAAGUAZÚ</a:t>
                      </a:r>
                      <a:endParaRPr lang="es-ES" sz="1400" b="1" i="0" u="none" strike="noStrike" dirty="0">
                        <a:solidFill>
                          <a:srgbClr val="000000"/>
                        </a:solidFill>
                        <a:latin typeface="+mn-lt"/>
                      </a:endParaRPr>
                    </a:p>
                  </a:txBody>
                  <a:tcPr marL="85725" marR="9525" marT="9525" marB="0" anchor="ctr"/>
                </a:tc>
                <a:tc>
                  <a:txBody>
                    <a:bodyPr/>
                    <a:lstStyle/>
                    <a:p>
                      <a:pPr algn="ctr" fontAlgn="b"/>
                      <a:r>
                        <a:rPr lang="es-ES" sz="1400" b="1" i="0" u="none" strike="noStrike" dirty="0" smtClean="0">
                          <a:solidFill>
                            <a:srgbClr val="000000"/>
                          </a:solidFill>
                          <a:latin typeface="+mn-lt"/>
                        </a:rPr>
                        <a:t>35,70</a:t>
                      </a:r>
                      <a:endParaRPr lang="es-ES" sz="1400" b="1" i="0" u="none" strike="noStrike" dirty="0">
                        <a:solidFill>
                          <a:srgbClr val="000000"/>
                        </a:solidFill>
                        <a:latin typeface="+mn-lt"/>
                      </a:endParaRPr>
                    </a:p>
                  </a:txBody>
                  <a:tcPr marL="9525" marR="9525" marT="9525" marB="0" anchor="ctr"/>
                </a:tc>
              </a:tr>
              <a:tr h="396000">
                <a:tc>
                  <a:txBody>
                    <a:bodyPr/>
                    <a:lstStyle/>
                    <a:p>
                      <a:pPr algn="l" fontAlgn="b"/>
                      <a:r>
                        <a:rPr lang="es-PY" sz="1100" b="0" i="0" u="none" strike="noStrike" dirty="0" smtClean="0">
                          <a:solidFill>
                            <a:srgbClr val="000000"/>
                          </a:solidFill>
                          <a:latin typeface="+mn-lt"/>
                        </a:rPr>
                        <a:t>Mejoramiento y Rehabilitación de Caminos no pavimentados del Dpto. de Caaguazú (Tramo Colonias Unidas-Raúl A. Oviedo - Yjhovy Central-J. E. Estigarribia)</a:t>
                      </a:r>
                      <a:endParaRPr lang="es-ES" sz="1100" b="0" i="0" u="none" strike="noStrike" dirty="0">
                        <a:solidFill>
                          <a:srgbClr val="000000"/>
                        </a:solidFill>
                        <a:latin typeface="+mn-lt"/>
                      </a:endParaRPr>
                    </a:p>
                  </a:txBody>
                  <a:tcPr marL="171450" marR="9525" marT="9525" marB="0" anchor="ctr"/>
                </a:tc>
                <a:tc>
                  <a:txBody>
                    <a:bodyPr/>
                    <a:lstStyle/>
                    <a:p>
                      <a:pPr algn="ctr" fontAlgn="b"/>
                      <a:r>
                        <a:rPr lang="es-ES" sz="1100" b="0" i="0" u="none" strike="noStrike" dirty="0" smtClean="0">
                          <a:solidFill>
                            <a:srgbClr val="000000"/>
                          </a:solidFill>
                          <a:latin typeface="+mn-lt"/>
                        </a:rPr>
                        <a:t>35,70</a:t>
                      </a:r>
                      <a:endParaRPr lang="es-ES" sz="1100" b="0" i="0" u="none" strike="noStrike" dirty="0">
                        <a:solidFill>
                          <a:srgbClr val="000000"/>
                        </a:solidFill>
                        <a:latin typeface="+mn-lt"/>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3. PUENTES DE HºAº</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1772816"/>
          <a:ext cx="8280000" cy="4752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ES" sz="1400" b="1" u="none" strike="noStrike" noProof="0" dirty="0" smtClean="0">
                          <a:latin typeface="+mn-lt"/>
                        </a:rPr>
                        <a:t>SUSTITUCIÓN DE PUENTES DE MADERA POR PUENTES DE HºAº</a:t>
                      </a:r>
                      <a:endParaRPr lang="es-ES" sz="1400" b="1" i="0" u="none" strike="noStrike" noProof="0" dirty="0">
                        <a:solidFill>
                          <a:srgbClr val="000000"/>
                        </a:solidFill>
                        <a:latin typeface="+mn-lt"/>
                      </a:endParaRPr>
                    </a:p>
                  </a:txBody>
                  <a:tcPr marL="9525" marR="9525" marT="9525" marB="0" anchor="ctr"/>
                </a:tc>
                <a:tc>
                  <a:txBody>
                    <a:bodyPr/>
                    <a:lstStyle/>
                    <a:p>
                      <a:pPr algn="ctr" fontAlgn="b"/>
                      <a:r>
                        <a:rPr lang="es-ES" sz="1400" b="1" u="none" strike="noStrike" noProof="0" dirty="0" smtClean="0">
                          <a:latin typeface="+mn-lt"/>
                        </a:rPr>
                        <a:t>LONGITUD (ml)</a:t>
                      </a:r>
                      <a:endParaRPr lang="es-ES" sz="1400" b="1" i="0" u="none" strike="noStrike" noProof="0" dirty="0">
                        <a:solidFill>
                          <a:srgbClr val="000000"/>
                        </a:solidFill>
                        <a:latin typeface="+mn-lt"/>
                      </a:endParaRPr>
                    </a:p>
                  </a:txBody>
                  <a:tcPr marL="9525" marR="9525" marT="9525" marB="0" anchor="ctr"/>
                </a:tc>
              </a:tr>
              <a:tr h="396000">
                <a:tc>
                  <a:txBody>
                    <a:bodyPr/>
                    <a:lstStyle/>
                    <a:p>
                      <a:pPr algn="l" fontAlgn="ctr"/>
                      <a:r>
                        <a:rPr lang="pt-BR" sz="1400" b="1" i="0" u="none" strike="noStrike" dirty="0" smtClean="0">
                          <a:solidFill>
                            <a:schemeClr val="tx1"/>
                          </a:solidFill>
                          <a:latin typeface="+mn-lt"/>
                        </a:rPr>
                        <a:t>01. PUENTE DE </a:t>
                      </a:r>
                      <a:r>
                        <a:rPr lang="pt-BR" sz="1400" b="1" i="0" u="none" strike="noStrike" dirty="0" err="1" smtClean="0">
                          <a:solidFill>
                            <a:schemeClr val="tx1"/>
                          </a:solidFill>
                          <a:latin typeface="+mn-lt"/>
                        </a:rPr>
                        <a:t>HºAº</a:t>
                      </a:r>
                      <a:r>
                        <a:rPr lang="pt-BR" sz="1400" b="1" i="0" u="none" strike="noStrike" dirty="0" smtClean="0">
                          <a:solidFill>
                            <a:schemeClr val="tx1"/>
                          </a:solidFill>
                          <a:latin typeface="+mn-lt"/>
                        </a:rPr>
                        <a:t> CONCLUIDO PNCR 2 - FASE II</a:t>
                      </a:r>
                      <a:endParaRPr lang="pt-BR"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1.549,00</a:t>
                      </a:r>
                      <a:endParaRPr lang="es-ES" sz="1400" b="1" i="0" u="none" strike="noStrike" dirty="0">
                        <a:solidFill>
                          <a:schemeClr val="tx1"/>
                        </a:solidFill>
                        <a:latin typeface="+mn-lt"/>
                      </a:endParaRPr>
                    </a:p>
                  </a:txBody>
                  <a:tcPr marL="9525" marR="9525" marT="9525" marB="0" anchor="ctr"/>
                </a:tc>
              </a:tr>
              <a:tr h="396000">
                <a:tc>
                  <a:txBody>
                    <a:bodyPr/>
                    <a:lstStyle/>
                    <a:p>
                      <a:pPr algn="l" fontAlgn="ctr"/>
                      <a:r>
                        <a:rPr lang="es-ES" sz="1400" b="1" i="0" u="none" strike="noStrike" dirty="0" smtClean="0">
                          <a:solidFill>
                            <a:schemeClr val="tx1"/>
                          </a:solidFill>
                          <a:latin typeface="+mn-lt"/>
                        </a:rPr>
                        <a:t>01 DPTO. CONCEPCIÓN</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83,00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it-IT" sz="1100" b="0" i="0" u="none" strike="noStrike" dirty="0">
                          <a:solidFill>
                            <a:schemeClr val="tx1"/>
                          </a:solidFill>
                          <a:latin typeface="+mn-lt"/>
                        </a:rPr>
                        <a:t>Col. Jorge S. Miranda </a:t>
                      </a:r>
                      <a:r>
                        <a:rPr lang="it-IT" sz="1100" b="0" i="0" u="none" strike="noStrike" dirty="0" smtClean="0">
                          <a:solidFill>
                            <a:schemeClr val="tx1"/>
                          </a:solidFill>
                          <a:latin typeface="+mn-lt"/>
                        </a:rPr>
                        <a:t>– Col</a:t>
                      </a:r>
                      <a:r>
                        <a:rPr lang="it-IT" sz="1100" b="0" i="0" u="none" strike="noStrike" dirty="0">
                          <a:solidFill>
                            <a:schemeClr val="tx1"/>
                          </a:solidFill>
                          <a:latin typeface="+mn-lt"/>
                        </a:rPr>
                        <a:t>. Jose F. Lopez</a:t>
                      </a:r>
                    </a:p>
                  </a:txBody>
                  <a:tcPr marL="9525" marR="9525" marT="9525" marB="0" anchor="ctr"/>
                </a:tc>
                <a:tc>
                  <a:txBody>
                    <a:bodyPr/>
                    <a:lstStyle/>
                    <a:p>
                      <a:pPr algn="ctr" fontAlgn="ctr"/>
                      <a:r>
                        <a:rPr lang="es-ES" sz="1100" b="0" i="0" u="none" strike="noStrike" dirty="0">
                          <a:solidFill>
                            <a:schemeClr val="tx1"/>
                          </a:solidFill>
                          <a:latin typeface="+mn-lt"/>
                        </a:rPr>
                        <a:t>23,00</a:t>
                      </a:r>
                    </a:p>
                  </a:txBody>
                  <a:tcPr marL="9525" marR="9525" marT="9525" marB="0" anchor="ctr"/>
                </a:tc>
              </a:tr>
              <a:tr h="216000">
                <a:tc>
                  <a:txBody>
                    <a:bodyPr/>
                    <a:lstStyle/>
                    <a:p>
                      <a:pPr algn="l" fontAlgn="ctr"/>
                      <a:r>
                        <a:rPr lang="es-ES" sz="1100" b="0" i="0" u="none" strike="noStrike" dirty="0">
                          <a:solidFill>
                            <a:schemeClr val="tx1"/>
                          </a:solidFill>
                          <a:latin typeface="+mn-lt"/>
                        </a:rPr>
                        <a:t>Paso Barreto </a:t>
                      </a:r>
                      <a:r>
                        <a:rPr lang="es-ES" sz="1100" b="0" i="0" u="none" strike="noStrike" dirty="0" smtClean="0">
                          <a:solidFill>
                            <a:schemeClr val="tx1"/>
                          </a:solidFill>
                          <a:latin typeface="+mn-lt"/>
                        </a:rPr>
                        <a:t>– Cruce </a:t>
                      </a:r>
                      <a:r>
                        <a:rPr lang="es-ES" sz="1100" b="0" i="0" u="none" strike="noStrike" dirty="0">
                          <a:solidFill>
                            <a:schemeClr val="tx1"/>
                          </a:solidFill>
                          <a:latin typeface="+mn-lt"/>
                        </a:rPr>
                        <a:t>X</a:t>
                      </a:r>
                    </a:p>
                  </a:txBody>
                  <a:tcPr marL="9525" marR="9525" marT="9525" marB="0" anchor="ctr"/>
                </a:tc>
                <a:tc>
                  <a:txBody>
                    <a:bodyPr/>
                    <a:lstStyle/>
                    <a:p>
                      <a:pPr algn="ctr" fontAlgn="ctr"/>
                      <a:r>
                        <a:rPr lang="es-ES" sz="1100" b="0" i="0" u="none" strike="noStrike" dirty="0">
                          <a:solidFill>
                            <a:schemeClr val="tx1"/>
                          </a:solidFill>
                          <a:latin typeface="+mn-lt"/>
                        </a:rPr>
                        <a:t>60,00</a:t>
                      </a:r>
                    </a:p>
                  </a:txBody>
                  <a:tcPr marL="9525" marR="9525" marT="9525" marB="0" anchor="ctr"/>
                </a:tc>
              </a:tr>
              <a:tr h="396000">
                <a:tc>
                  <a:txBody>
                    <a:bodyPr/>
                    <a:lstStyle/>
                    <a:p>
                      <a:pPr algn="l" fontAlgn="ctr"/>
                      <a:r>
                        <a:rPr lang="es-ES" sz="1400" b="1" i="0" u="none" strike="noStrike" dirty="0" smtClean="0">
                          <a:solidFill>
                            <a:schemeClr val="tx1"/>
                          </a:solidFill>
                          <a:latin typeface="+mn-lt"/>
                        </a:rPr>
                        <a:t>02 DPTO. SAN PEDRO</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155,00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ES" sz="1100" b="0" i="0" u="none" strike="noStrike">
                          <a:solidFill>
                            <a:schemeClr val="tx1"/>
                          </a:solidFill>
                          <a:latin typeface="+mn-lt"/>
                        </a:rPr>
                        <a:t>Ruta 5 - Paso Mbutu</a:t>
                      </a:r>
                    </a:p>
                  </a:txBody>
                  <a:tcPr marL="9525" marR="9525" marT="9525" marB="0" anchor="ctr"/>
                </a:tc>
                <a:tc>
                  <a:txBody>
                    <a:bodyPr/>
                    <a:lstStyle/>
                    <a:p>
                      <a:pPr algn="ctr" fontAlgn="ctr"/>
                      <a:r>
                        <a:rPr lang="es-ES" sz="1100" b="0" i="0" u="none" strike="noStrike" dirty="0">
                          <a:solidFill>
                            <a:schemeClr val="tx1"/>
                          </a:solidFill>
                          <a:latin typeface="+mn-lt"/>
                        </a:rPr>
                        <a:t>45,00</a:t>
                      </a:r>
                    </a:p>
                  </a:txBody>
                  <a:tcPr marL="9525" marR="9525" marT="9525" marB="0" anchor="ctr"/>
                </a:tc>
              </a:tr>
              <a:tr h="216000">
                <a:tc>
                  <a:txBody>
                    <a:bodyPr/>
                    <a:lstStyle/>
                    <a:p>
                      <a:pPr algn="l" fontAlgn="ctr"/>
                      <a:r>
                        <a:rPr lang="it-IT" sz="1100" b="0" i="0" u="none" strike="noStrike">
                          <a:solidFill>
                            <a:schemeClr val="tx1"/>
                          </a:solidFill>
                          <a:latin typeface="+mn-lt"/>
                        </a:rPr>
                        <a:t>Sta Rosa del Aguaray-Sta Barbara (Aliviadero 1 Aº Mborevi)</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it-IT" sz="1100" b="0" i="0" u="none" strike="noStrike">
                          <a:solidFill>
                            <a:schemeClr val="tx1"/>
                          </a:solidFill>
                          <a:latin typeface="+mn-lt"/>
                        </a:rPr>
                        <a:t>Sta Rosa del Aguaray-Sta Barbara (Aliviadero 2 Aº Mborevi)</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it-IT" sz="1100" b="0" i="0" u="none" strike="noStrike">
                          <a:solidFill>
                            <a:schemeClr val="tx1"/>
                          </a:solidFill>
                          <a:latin typeface="+mn-lt"/>
                        </a:rPr>
                        <a:t>Sta Rosa del Aguaray-Sta Barbara (Aº Mborevi)</a:t>
                      </a:r>
                    </a:p>
                  </a:txBody>
                  <a:tcPr marL="9525" marR="9525" marT="9525" marB="0" anchor="ctr"/>
                </a:tc>
                <a:tc>
                  <a:txBody>
                    <a:bodyPr/>
                    <a:lstStyle/>
                    <a:p>
                      <a:pPr algn="ctr" fontAlgn="ctr"/>
                      <a:r>
                        <a:rPr lang="es-ES" sz="1100" b="0" i="0" u="none" strike="noStrike" dirty="0">
                          <a:solidFill>
                            <a:schemeClr val="tx1"/>
                          </a:solidFill>
                          <a:latin typeface="+mn-lt"/>
                        </a:rPr>
                        <a:t>20,00</a:t>
                      </a:r>
                    </a:p>
                  </a:txBody>
                  <a:tcPr marL="9525" marR="9525" marT="9525" marB="0" anchor="ctr"/>
                </a:tc>
              </a:tr>
              <a:tr h="216000">
                <a:tc>
                  <a:txBody>
                    <a:bodyPr/>
                    <a:lstStyle/>
                    <a:p>
                      <a:pPr algn="l" fontAlgn="ctr"/>
                      <a:r>
                        <a:rPr lang="es-ES" sz="1100" b="0" i="0" u="none" strike="noStrike">
                          <a:solidFill>
                            <a:schemeClr val="tx1"/>
                          </a:solidFill>
                          <a:latin typeface="+mn-lt"/>
                        </a:rPr>
                        <a:t>Villa del Rosario - Volendam</a:t>
                      </a:r>
                    </a:p>
                  </a:txBody>
                  <a:tcPr marL="9525" marR="9525" marT="9525" marB="0" anchor="ctr"/>
                </a:tc>
                <a:tc>
                  <a:txBody>
                    <a:bodyPr/>
                    <a:lstStyle/>
                    <a:p>
                      <a:pPr algn="ctr" fontAlgn="ctr"/>
                      <a:r>
                        <a:rPr lang="es-ES" sz="1100" b="0" i="0" u="none" strike="noStrike" dirty="0">
                          <a:solidFill>
                            <a:schemeClr val="tx1"/>
                          </a:solidFill>
                          <a:latin typeface="+mn-lt"/>
                        </a:rPr>
                        <a:t>60,00</a:t>
                      </a:r>
                    </a:p>
                  </a:txBody>
                  <a:tcPr marL="9525" marR="9525" marT="9525" marB="0" anchor="ctr"/>
                </a:tc>
              </a:tr>
              <a:tr h="396000">
                <a:tc>
                  <a:txBody>
                    <a:bodyPr/>
                    <a:lstStyle/>
                    <a:p>
                      <a:pPr algn="l" fontAlgn="ctr"/>
                      <a:r>
                        <a:rPr lang="es-ES" sz="1400" b="1" i="0" u="none" strike="noStrike" dirty="0" smtClean="0">
                          <a:solidFill>
                            <a:schemeClr val="tx1"/>
                          </a:solidFill>
                          <a:latin typeface="+mn-lt"/>
                        </a:rPr>
                        <a:t>03 DPTO. CORDILLERA</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15,00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ES" sz="1100" b="0" i="0" u="none" strike="noStrike">
                          <a:solidFill>
                            <a:schemeClr val="tx1"/>
                          </a:solidFill>
                          <a:latin typeface="+mn-lt"/>
                        </a:rPr>
                        <a:t>Ruta 5 - Paso Mbutu</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396000">
                <a:tc>
                  <a:txBody>
                    <a:bodyPr/>
                    <a:lstStyle/>
                    <a:p>
                      <a:pPr algn="l" fontAlgn="ctr"/>
                      <a:r>
                        <a:rPr lang="es-ES" sz="1400" b="1" i="0" u="none" strike="noStrike" dirty="0" smtClean="0">
                          <a:solidFill>
                            <a:schemeClr val="tx1"/>
                          </a:solidFill>
                          <a:latin typeface="+mn-lt"/>
                        </a:rPr>
                        <a:t>04 DPTO. GUAIRÁ</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60,00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ES" sz="1100" b="0" i="0" u="none" strike="noStrike" dirty="0" smtClean="0">
                          <a:solidFill>
                            <a:schemeClr val="tx1"/>
                          </a:solidFill>
                          <a:latin typeface="+mn-lt"/>
                        </a:rPr>
                        <a:t>Iturbe – La </a:t>
                      </a:r>
                      <a:r>
                        <a:rPr lang="es-ES" sz="1100" b="0" i="0" u="none" strike="noStrike" dirty="0">
                          <a:solidFill>
                            <a:schemeClr val="tx1"/>
                          </a:solidFill>
                          <a:latin typeface="+mn-lt"/>
                        </a:rPr>
                        <a:t>Colmena (Aliviadero 1.Rio Tebicuary mi)</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es-ES" sz="1100" b="0" i="0" u="none" strike="noStrike" dirty="0" smtClean="0">
                          <a:solidFill>
                            <a:schemeClr val="tx1"/>
                          </a:solidFill>
                          <a:latin typeface="+mn-lt"/>
                        </a:rPr>
                        <a:t>Iturbe – La </a:t>
                      </a:r>
                      <a:r>
                        <a:rPr lang="es-ES" sz="1100" b="0" i="0" u="none" strike="noStrike" dirty="0">
                          <a:solidFill>
                            <a:schemeClr val="tx1"/>
                          </a:solidFill>
                          <a:latin typeface="+mn-lt"/>
                        </a:rPr>
                        <a:t>Colmena (Aliviadero 2. Rio Tebicuary mi)</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es-ES" sz="1100" b="0" i="0" u="none" strike="noStrike" dirty="0">
                          <a:solidFill>
                            <a:schemeClr val="tx1"/>
                          </a:solidFill>
                          <a:latin typeface="+mn-lt"/>
                        </a:rPr>
                        <a:t>Natalicio Talavera </a:t>
                      </a:r>
                      <a:r>
                        <a:rPr lang="es-ES" sz="1100" b="0" i="0" u="none" strike="noStrike" dirty="0" smtClean="0">
                          <a:solidFill>
                            <a:schemeClr val="tx1"/>
                          </a:solidFill>
                          <a:latin typeface="+mn-lt"/>
                        </a:rPr>
                        <a:t>– Dr</a:t>
                      </a:r>
                      <a:r>
                        <a:rPr lang="es-ES" sz="1100" b="0" i="0" u="none" strike="noStrike" dirty="0">
                          <a:solidFill>
                            <a:schemeClr val="tx1"/>
                          </a:solidFill>
                          <a:latin typeface="+mn-lt"/>
                        </a:rPr>
                        <a:t>. Botrell (Aliviadero</a:t>
                      </a:r>
                      <a:r>
                        <a:rPr lang="es-ES" sz="1100" b="0" i="0" u="none" strike="noStrike" dirty="0" smtClean="0">
                          <a:solidFill>
                            <a:schemeClr val="tx1"/>
                          </a:solidFill>
                          <a:latin typeface="+mn-lt"/>
                        </a:rPr>
                        <a:t>. Rio </a:t>
                      </a:r>
                      <a:r>
                        <a:rPr lang="es-ES" sz="1100" b="0" i="0" u="none" strike="noStrike" dirty="0">
                          <a:solidFill>
                            <a:schemeClr val="tx1"/>
                          </a:solidFill>
                          <a:latin typeface="+mn-lt"/>
                        </a:rPr>
                        <a:t>Tebicuary mi)</a:t>
                      </a:r>
                    </a:p>
                  </a:txBody>
                  <a:tcPr marL="9525" marR="9525" marT="9525" marB="0" anchor="ctr"/>
                </a:tc>
                <a:tc>
                  <a:txBody>
                    <a:bodyPr/>
                    <a:lstStyle/>
                    <a:p>
                      <a:pPr algn="ctr" fontAlgn="ctr"/>
                      <a:r>
                        <a:rPr lang="es-ES" sz="1100" b="0" i="0" u="none" strike="noStrike" dirty="0">
                          <a:solidFill>
                            <a:schemeClr val="tx1"/>
                          </a:solidFill>
                          <a:latin typeface="+mn-lt"/>
                        </a:rPr>
                        <a:t>30,00</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3. PUENTES DE HºAº</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1772816"/>
          <a:ext cx="8280000" cy="4608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ES" sz="1400" b="1" u="none" strike="noStrike" noProof="0" dirty="0" smtClean="0">
                          <a:latin typeface="+mn-lt"/>
                        </a:rPr>
                        <a:t>SUSTITUCIÓN DE PUENTES DE MADERA POR PUENTES DE HºAº</a:t>
                      </a:r>
                      <a:endParaRPr lang="es-ES" sz="1400" b="1" i="0" u="none" strike="noStrike" noProof="0" dirty="0">
                        <a:solidFill>
                          <a:srgbClr val="000000"/>
                        </a:solidFill>
                        <a:latin typeface="+mn-lt"/>
                      </a:endParaRPr>
                    </a:p>
                  </a:txBody>
                  <a:tcPr marL="9525" marR="9525" marT="9525" marB="0" anchor="ctr"/>
                </a:tc>
                <a:tc>
                  <a:txBody>
                    <a:bodyPr/>
                    <a:lstStyle/>
                    <a:p>
                      <a:pPr algn="ctr" fontAlgn="b"/>
                      <a:r>
                        <a:rPr lang="es-ES" sz="1400" b="1" u="none" strike="noStrike" noProof="0" dirty="0" smtClean="0">
                          <a:latin typeface="+mn-lt"/>
                        </a:rPr>
                        <a:t>LONGITUD (ml)</a:t>
                      </a:r>
                      <a:endParaRPr lang="es-ES" sz="1400" b="1" i="0" u="none" strike="noStrike" noProof="0" dirty="0">
                        <a:solidFill>
                          <a:srgbClr val="000000"/>
                        </a:solidFill>
                        <a:latin typeface="+mn-lt"/>
                      </a:endParaRPr>
                    </a:p>
                  </a:txBody>
                  <a:tcPr marL="9525" marR="9525" marT="9525" marB="0" anchor="ctr"/>
                </a:tc>
              </a:tr>
              <a:tr h="396000">
                <a:tc>
                  <a:txBody>
                    <a:bodyPr/>
                    <a:lstStyle/>
                    <a:p>
                      <a:pPr algn="l" fontAlgn="ctr"/>
                      <a:r>
                        <a:rPr lang="pt-BR" sz="1400" b="1" i="0" u="none" strike="noStrike" dirty="0" smtClean="0">
                          <a:solidFill>
                            <a:schemeClr val="tx1"/>
                          </a:solidFill>
                          <a:latin typeface="+mn-lt"/>
                        </a:rPr>
                        <a:t>01. PUENTE DE </a:t>
                      </a:r>
                      <a:r>
                        <a:rPr lang="pt-BR" sz="1400" b="1" i="0" u="none" strike="noStrike" dirty="0" err="1" smtClean="0">
                          <a:solidFill>
                            <a:schemeClr val="tx1"/>
                          </a:solidFill>
                          <a:latin typeface="+mn-lt"/>
                        </a:rPr>
                        <a:t>HºAº</a:t>
                      </a:r>
                      <a:r>
                        <a:rPr lang="pt-BR" sz="1400" b="1" i="0" u="none" strike="noStrike" dirty="0" smtClean="0">
                          <a:solidFill>
                            <a:schemeClr val="tx1"/>
                          </a:solidFill>
                          <a:latin typeface="+mn-lt"/>
                        </a:rPr>
                        <a:t> CONCLUIDO PNCR 2 - FASE II</a:t>
                      </a:r>
                      <a:endParaRPr lang="pt-BR"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1.549,00</a:t>
                      </a:r>
                      <a:endParaRPr lang="es-ES" sz="1400" b="1" i="0" u="none" strike="noStrike" dirty="0">
                        <a:solidFill>
                          <a:schemeClr val="tx1"/>
                        </a:solidFill>
                        <a:latin typeface="+mn-lt"/>
                      </a:endParaRPr>
                    </a:p>
                  </a:txBody>
                  <a:tcPr marL="9525" marR="9525" marT="9525" marB="0" anchor="ctr"/>
                </a:tc>
              </a:tr>
              <a:tr h="396000">
                <a:tc>
                  <a:txBody>
                    <a:bodyPr/>
                    <a:lstStyle/>
                    <a:p>
                      <a:pPr algn="l" fontAlgn="ctr"/>
                      <a:r>
                        <a:rPr lang="es-ES" sz="1400" b="1" i="0" u="none" strike="noStrike" dirty="0" smtClean="0">
                          <a:solidFill>
                            <a:schemeClr val="tx1"/>
                          </a:solidFill>
                          <a:latin typeface="+mn-lt"/>
                        </a:rPr>
                        <a:t>05 DPTO. CAAGUAZÚ</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291,00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PY" sz="1100" b="0" i="0" u="none" strike="noStrike" dirty="0">
                          <a:solidFill>
                            <a:schemeClr val="tx1"/>
                          </a:solidFill>
                          <a:latin typeface="+mn-lt"/>
                        </a:rPr>
                        <a:t>Calle 16 </a:t>
                      </a:r>
                      <a:r>
                        <a:rPr lang="es-PY" sz="1100" b="0" i="0" u="none" strike="noStrike" dirty="0" smtClean="0">
                          <a:solidFill>
                            <a:schemeClr val="tx1"/>
                          </a:solidFill>
                          <a:latin typeface="+mn-lt"/>
                        </a:rPr>
                        <a:t>– R. </a:t>
                      </a:r>
                      <a:r>
                        <a:rPr lang="es-PY" sz="1100" b="0" i="0" u="none" strike="noStrike" dirty="0">
                          <a:solidFill>
                            <a:schemeClr val="tx1"/>
                          </a:solidFill>
                          <a:latin typeface="+mn-lt"/>
                        </a:rPr>
                        <a:t>I. 3 Corrales</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es-ES" sz="1100" b="0" i="0" u="none" strike="noStrike" dirty="0">
                          <a:solidFill>
                            <a:schemeClr val="tx1"/>
                          </a:solidFill>
                          <a:latin typeface="+mn-lt"/>
                        </a:rPr>
                        <a:t>Capillita </a:t>
                      </a:r>
                      <a:r>
                        <a:rPr lang="es-ES" sz="1100" b="0" i="0" u="none" strike="noStrike" dirty="0" smtClean="0">
                          <a:solidFill>
                            <a:schemeClr val="tx1"/>
                          </a:solidFill>
                          <a:latin typeface="+mn-lt"/>
                        </a:rPr>
                        <a:t>– Sta</a:t>
                      </a:r>
                      <a:r>
                        <a:rPr lang="es-ES" sz="1100" b="0" i="0" u="none" strike="noStrike" dirty="0">
                          <a:solidFill>
                            <a:schemeClr val="tx1"/>
                          </a:solidFill>
                          <a:latin typeface="+mn-lt"/>
                        </a:rPr>
                        <a:t>. Librada</a:t>
                      </a:r>
                    </a:p>
                  </a:txBody>
                  <a:tcPr marL="9525" marR="9525" marT="9525" marB="0" anchor="ctr"/>
                </a:tc>
                <a:tc>
                  <a:txBody>
                    <a:bodyPr/>
                    <a:lstStyle/>
                    <a:p>
                      <a:pPr algn="ctr" fontAlgn="ctr"/>
                      <a:r>
                        <a:rPr lang="es-ES" sz="1100" b="0" i="0" u="none" strike="noStrike" dirty="0">
                          <a:solidFill>
                            <a:schemeClr val="tx1"/>
                          </a:solidFill>
                          <a:latin typeface="+mn-lt"/>
                        </a:rPr>
                        <a:t>30,00</a:t>
                      </a:r>
                    </a:p>
                  </a:txBody>
                  <a:tcPr marL="9525" marR="9525" marT="9525" marB="0" anchor="ctr"/>
                </a:tc>
              </a:tr>
              <a:tr h="216000">
                <a:tc>
                  <a:txBody>
                    <a:bodyPr/>
                    <a:lstStyle/>
                    <a:p>
                      <a:pPr algn="l" fontAlgn="ctr"/>
                      <a:r>
                        <a:rPr lang="es-ES" sz="1100" b="0" i="0" u="none" strike="noStrike" dirty="0">
                          <a:solidFill>
                            <a:schemeClr val="tx1"/>
                          </a:solidFill>
                          <a:latin typeface="+mn-lt"/>
                        </a:rPr>
                        <a:t>Capillita </a:t>
                      </a:r>
                      <a:r>
                        <a:rPr lang="es-ES" sz="1100" b="0" i="0" u="none" strike="noStrike" dirty="0" smtClean="0">
                          <a:solidFill>
                            <a:schemeClr val="tx1"/>
                          </a:solidFill>
                          <a:latin typeface="+mn-lt"/>
                        </a:rPr>
                        <a:t>– Tte</a:t>
                      </a:r>
                      <a:r>
                        <a:rPr lang="es-ES" sz="1100" b="0" i="0" u="none" strike="noStrike" dirty="0">
                          <a:solidFill>
                            <a:schemeClr val="tx1"/>
                          </a:solidFill>
                          <a:latin typeface="+mn-lt"/>
                        </a:rPr>
                        <a:t>. Morales </a:t>
                      </a:r>
                      <a:r>
                        <a:rPr lang="es-ES" sz="1100" b="0" i="0" u="none" strike="noStrike" dirty="0" smtClean="0">
                          <a:solidFill>
                            <a:schemeClr val="tx1"/>
                          </a:solidFill>
                          <a:latin typeface="+mn-lt"/>
                        </a:rPr>
                        <a:t>– Cerro </a:t>
                      </a:r>
                      <a:r>
                        <a:rPr lang="es-ES" sz="1100" b="0" i="0" u="none" strike="noStrike" dirty="0">
                          <a:solidFill>
                            <a:schemeClr val="tx1"/>
                          </a:solidFill>
                          <a:latin typeface="+mn-lt"/>
                        </a:rPr>
                        <a:t>Cora</a:t>
                      </a:r>
                    </a:p>
                  </a:txBody>
                  <a:tcPr marL="9525" marR="9525" marT="9525" marB="0" anchor="ctr"/>
                </a:tc>
                <a:tc>
                  <a:txBody>
                    <a:bodyPr/>
                    <a:lstStyle/>
                    <a:p>
                      <a:pPr algn="ctr" fontAlgn="ctr"/>
                      <a:r>
                        <a:rPr lang="es-ES" sz="1100" b="0" i="0" u="none" strike="noStrike" dirty="0">
                          <a:solidFill>
                            <a:schemeClr val="tx1"/>
                          </a:solidFill>
                          <a:latin typeface="+mn-lt"/>
                        </a:rPr>
                        <a:t>24,00</a:t>
                      </a:r>
                    </a:p>
                  </a:txBody>
                  <a:tcPr marL="9525" marR="9525" marT="9525" marB="0" anchor="ctr"/>
                </a:tc>
              </a:tr>
              <a:tr h="216000">
                <a:tc>
                  <a:txBody>
                    <a:bodyPr/>
                    <a:lstStyle/>
                    <a:p>
                      <a:pPr algn="l" fontAlgn="ctr"/>
                      <a:r>
                        <a:rPr lang="es-ES" sz="1100" b="0" i="0" u="none" strike="noStrike" dirty="0">
                          <a:solidFill>
                            <a:schemeClr val="tx1"/>
                          </a:solidFill>
                          <a:latin typeface="+mn-lt"/>
                        </a:rPr>
                        <a:t>Carayao </a:t>
                      </a:r>
                      <a:r>
                        <a:rPr lang="es-ES" sz="1100" b="0" i="0" u="none" strike="noStrike" dirty="0" smtClean="0">
                          <a:solidFill>
                            <a:schemeClr val="tx1"/>
                          </a:solidFill>
                          <a:latin typeface="+mn-lt"/>
                        </a:rPr>
                        <a:t>– Asentamiento </a:t>
                      </a:r>
                      <a:r>
                        <a:rPr lang="es-ES" sz="1100" b="0" i="0" u="none" strike="noStrike" dirty="0">
                          <a:solidFill>
                            <a:schemeClr val="tx1"/>
                          </a:solidFill>
                          <a:latin typeface="+mn-lt"/>
                        </a:rPr>
                        <a:t>24.000</a:t>
                      </a:r>
                    </a:p>
                  </a:txBody>
                  <a:tcPr marL="9525" marR="9525" marT="9525" marB="0" anchor="ctr"/>
                </a:tc>
                <a:tc>
                  <a:txBody>
                    <a:bodyPr/>
                    <a:lstStyle/>
                    <a:p>
                      <a:pPr algn="ctr" fontAlgn="ctr"/>
                      <a:r>
                        <a:rPr lang="es-ES" sz="1100" b="0" i="0" u="none" strike="noStrike" dirty="0">
                          <a:solidFill>
                            <a:schemeClr val="tx1"/>
                          </a:solidFill>
                          <a:latin typeface="+mn-lt"/>
                        </a:rPr>
                        <a:t>40,00</a:t>
                      </a:r>
                    </a:p>
                  </a:txBody>
                  <a:tcPr marL="9525" marR="9525" marT="9525" marB="0" anchor="ctr"/>
                </a:tc>
              </a:tr>
              <a:tr h="216000">
                <a:tc>
                  <a:txBody>
                    <a:bodyPr/>
                    <a:lstStyle/>
                    <a:p>
                      <a:pPr algn="l" fontAlgn="ctr"/>
                      <a:r>
                        <a:rPr lang="es-ES" sz="1100" b="0" i="0" u="none" strike="noStrike" dirty="0">
                          <a:solidFill>
                            <a:schemeClr val="tx1"/>
                          </a:solidFill>
                          <a:latin typeface="+mn-lt"/>
                        </a:rPr>
                        <a:t>Colonia Montanaro </a:t>
                      </a:r>
                      <a:r>
                        <a:rPr lang="es-ES" sz="1100" b="0" i="0" u="none" strike="noStrike" dirty="0" smtClean="0">
                          <a:solidFill>
                            <a:schemeClr val="tx1"/>
                          </a:solidFill>
                          <a:latin typeface="+mn-lt"/>
                        </a:rPr>
                        <a:t>– Calle </a:t>
                      </a:r>
                      <a:r>
                        <a:rPr lang="es-ES" sz="1100" b="0" i="0" u="none" strike="noStrike" dirty="0">
                          <a:solidFill>
                            <a:schemeClr val="tx1"/>
                          </a:solidFill>
                          <a:latin typeface="+mn-lt"/>
                        </a:rPr>
                        <a:t>14</a:t>
                      </a:r>
                    </a:p>
                  </a:txBody>
                  <a:tcPr marL="9525" marR="9525" marT="9525" marB="0" anchor="ctr"/>
                </a:tc>
                <a:tc>
                  <a:txBody>
                    <a:bodyPr/>
                    <a:lstStyle/>
                    <a:p>
                      <a:pPr algn="ctr" fontAlgn="ctr"/>
                      <a:r>
                        <a:rPr lang="es-ES" sz="1100" b="0" i="0" u="none" strike="noStrike" dirty="0">
                          <a:solidFill>
                            <a:schemeClr val="tx1"/>
                          </a:solidFill>
                          <a:latin typeface="+mn-lt"/>
                        </a:rPr>
                        <a:t>20,00</a:t>
                      </a:r>
                    </a:p>
                  </a:txBody>
                  <a:tcPr marL="9525" marR="9525" marT="9525" marB="0" anchor="ctr"/>
                </a:tc>
              </a:tr>
              <a:tr h="216000">
                <a:tc>
                  <a:txBody>
                    <a:bodyPr/>
                    <a:lstStyle/>
                    <a:p>
                      <a:pPr algn="l" fontAlgn="ctr"/>
                      <a:r>
                        <a:rPr lang="es-ES" sz="1100" b="0" i="0" u="none" strike="noStrike" dirty="0">
                          <a:solidFill>
                            <a:schemeClr val="tx1"/>
                          </a:solidFill>
                          <a:latin typeface="+mn-lt"/>
                        </a:rPr>
                        <a:t>Ruta 7 </a:t>
                      </a:r>
                      <a:r>
                        <a:rPr lang="es-ES" sz="1100" b="0" i="0" u="none" strike="noStrike" dirty="0" smtClean="0">
                          <a:solidFill>
                            <a:schemeClr val="tx1"/>
                          </a:solidFill>
                          <a:latin typeface="+mn-lt"/>
                        </a:rPr>
                        <a:t>– </a:t>
                      </a:r>
                      <a:r>
                        <a:rPr lang="es-ES" sz="1100" b="0" i="0" u="none" strike="noStrike" dirty="0">
                          <a:solidFill>
                            <a:schemeClr val="tx1"/>
                          </a:solidFill>
                          <a:latin typeface="+mn-lt"/>
                        </a:rPr>
                        <a:t>Guavirá</a:t>
                      </a:r>
                    </a:p>
                  </a:txBody>
                  <a:tcPr marL="9525" marR="9525" marT="9525" marB="0" anchor="ctr"/>
                </a:tc>
                <a:tc>
                  <a:txBody>
                    <a:bodyPr/>
                    <a:lstStyle/>
                    <a:p>
                      <a:pPr algn="ctr" fontAlgn="ctr"/>
                      <a:r>
                        <a:rPr lang="es-ES" sz="1100" b="0" i="0" u="none" strike="noStrike" dirty="0">
                          <a:solidFill>
                            <a:schemeClr val="tx1"/>
                          </a:solidFill>
                          <a:latin typeface="+mn-lt"/>
                        </a:rPr>
                        <a:t>36,00</a:t>
                      </a:r>
                    </a:p>
                  </a:txBody>
                  <a:tcPr marL="9525" marR="9525" marT="9525" marB="0" anchor="ctr"/>
                </a:tc>
              </a:tr>
              <a:tr h="216000">
                <a:tc>
                  <a:txBody>
                    <a:bodyPr/>
                    <a:lstStyle/>
                    <a:p>
                      <a:pPr algn="l" fontAlgn="ctr"/>
                      <a:r>
                        <a:rPr lang="es-ES" sz="1100" b="0" i="0" u="none" strike="noStrike" dirty="0">
                          <a:solidFill>
                            <a:schemeClr val="tx1"/>
                          </a:solidFill>
                          <a:latin typeface="+mn-lt"/>
                        </a:rPr>
                        <a:t>San José </a:t>
                      </a:r>
                      <a:r>
                        <a:rPr lang="es-ES" sz="1100" b="0" i="0" u="none" strike="noStrike" dirty="0" smtClean="0">
                          <a:solidFill>
                            <a:schemeClr val="tx1"/>
                          </a:solidFill>
                          <a:latin typeface="+mn-lt"/>
                        </a:rPr>
                        <a:t>– Caballero</a:t>
                      </a:r>
                      <a:endParaRPr lang="es-ES" sz="1100" b="0" i="0" u="none" strike="noStrike" dirty="0">
                        <a:solidFill>
                          <a:schemeClr val="tx1"/>
                        </a:solidFill>
                        <a:latin typeface="+mn-lt"/>
                      </a:endParaRPr>
                    </a:p>
                  </a:txBody>
                  <a:tcPr marL="9525" marR="9525" marT="9525" marB="0" anchor="ctr"/>
                </a:tc>
                <a:tc>
                  <a:txBody>
                    <a:bodyPr/>
                    <a:lstStyle/>
                    <a:p>
                      <a:pPr algn="ctr" fontAlgn="ctr"/>
                      <a:r>
                        <a:rPr lang="es-ES" sz="1100" b="0" i="0" u="none" strike="noStrike" dirty="0">
                          <a:solidFill>
                            <a:schemeClr val="tx1"/>
                          </a:solidFill>
                          <a:latin typeface="+mn-lt"/>
                        </a:rPr>
                        <a:t>30,00</a:t>
                      </a:r>
                    </a:p>
                  </a:txBody>
                  <a:tcPr marL="9525" marR="9525" marT="9525" marB="0" anchor="ctr"/>
                </a:tc>
              </a:tr>
              <a:tr h="216000">
                <a:tc>
                  <a:txBody>
                    <a:bodyPr/>
                    <a:lstStyle/>
                    <a:p>
                      <a:pPr algn="l" fontAlgn="ctr"/>
                      <a:r>
                        <a:rPr lang="es-ES" sz="1100" b="0" i="0" u="none" strike="noStrike" dirty="0">
                          <a:solidFill>
                            <a:schemeClr val="tx1"/>
                          </a:solidFill>
                          <a:latin typeface="+mn-lt"/>
                        </a:rPr>
                        <a:t>Vaquería </a:t>
                      </a:r>
                      <a:r>
                        <a:rPr lang="es-ES" sz="1100" b="0" i="0" u="none" strike="noStrike" dirty="0" smtClean="0">
                          <a:solidFill>
                            <a:schemeClr val="tx1"/>
                          </a:solidFill>
                          <a:latin typeface="+mn-lt"/>
                        </a:rPr>
                        <a:t>– Colonia </a:t>
                      </a:r>
                      <a:r>
                        <a:rPr lang="es-ES" sz="1100" b="0" i="0" u="none" strike="noStrike" dirty="0">
                          <a:solidFill>
                            <a:schemeClr val="tx1"/>
                          </a:solidFill>
                          <a:latin typeface="+mn-lt"/>
                        </a:rPr>
                        <a:t>Mcal. López</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es-PY" sz="1100" b="0" i="0" u="none" strike="noStrike" dirty="0">
                          <a:solidFill>
                            <a:schemeClr val="tx1"/>
                          </a:solidFill>
                          <a:latin typeface="+mn-lt"/>
                        </a:rPr>
                        <a:t>Yuquyry </a:t>
                      </a:r>
                      <a:r>
                        <a:rPr lang="es-PY" sz="1100" b="0" i="0" u="none" strike="noStrike" dirty="0" smtClean="0">
                          <a:solidFill>
                            <a:schemeClr val="tx1"/>
                          </a:solidFill>
                          <a:latin typeface="+mn-lt"/>
                        </a:rPr>
                        <a:t>– 6ta</a:t>
                      </a:r>
                      <a:r>
                        <a:rPr lang="es-PY" sz="1100" b="0" i="0" u="none" strike="noStrike" dirty="0">
                          <a:solidFill>
                            <a:schemeClr val="tx1"/>
                          </a:solidFill>
                          <a:latin typeface="+mn-lt"/>
                        </a:rPr>
                        <a:t>. Línea </a:t>
                      </a:r>
                      <a:r>
                        <a:rPr lang="es-PY" sz="1100" b="0" i="0" u="none" strike="noStrike" dirty="0" smtClean="0">
                          <a:solidFill>
                            <a:schemeClr val="tx1"/>
                          </a:solidFill>
                          <a:latin typeface="+mn-lt"/>
                        </a:rPr>
                        <a:t>– Sto</a:t>
                      </a:r>
                      <a:r>
                        <a:rPr lang="es-PY" sz="1100" b="0" i="0" u="none" strike="noStrike" dirty="0">
                          <a:solidFill>
                            <a:schemeClr val="tx1"/>
                          </a:solidFill>
                          <a:latin typeface="+mn-lt"/>
                        </a:rPr>
                        <a:t>. Domingo</a:t>
                      </a:r>
                    </a:p>
                  </a:txBody>
                  <a:tcPr marL="9525" marR="9525" marT="9525" marB="0" anchor="ctr"/>
                </a:tc>
                <a:tc>
                  <a:txBody>
                    <a:bodyPr/>
                    <a:lstStyle/>
                    <a:p>
                      <a:pPr algn="ctr" fontAlgn="ctr"/>
                      <a:r>
                        <a:rPr lang="es-ES" sz="1100" b="0" i="0" u="none" strike="noStrike" dirty="0">
                          <a:solidFill>
                            <a:schemeClr val="tx1"/>
                          </a:solidFill>
                          <a:latin typeface="+mn-lt"/>
                        </a:rPr>
                        <a:t>45,00</a:t>
                      </a:r>
                    </a:p>
                  </a:txBody>
                  <a:tcPr marL="9525" marR="9525" marT="9525" marB="0" anchor="ctr"/>
                </a:tc>
              </a:tr>
              <a:tr h="216000">
                <a:tc>
                  <a:txBody>
                    <a:bodyPr/>
                    <a:lstStyle/>
                    <a:p>
                      <a:pPr algn="l" fontAlgn="ctr"/>
                      <a:r>
                        <a:rPr lang="es-ES" sz="1100" b="0" i="0" u="none" strike="noStrike" dirty="0">
                          <a:solidFill>
                            <a:schemeClr val="tx1"/>
                          </a:solidFill>
                          <a:latin typeface="+mn-lt"/>
                        </a:rPr>
                        <a:t>Yuquyry </a:t>
                      </a:r>
                      <a:r>
                        <a:rPr lang="es-ES" sz="1100" b="0" i="0" u="none" strike="noStrike" dirty="0" smtClean="0">
                          <a:solidFill>
                            <a:schemeClr val="tx1"/>
                          </a:solidFill>
                          <a:latin typeface="+mn-lt"/>
                        </a:rPr>
                        <a:t>– Remanso – San </a:t>
                      </a:r>
                      <a:r>
                        <a:rPr lang="es-ES" sz="1100" b="0" i="0" u="none" strike="noStrike" dirty="0">
                          <a:solidFill>
                            <a:schemeClr val="tx1"/>
                          </a:solidFill>
                          <a:latin typeface="+mn-lt"/>
                        </a:rPr>
                        <a:t>Jorge</a:t>
                      </a:r>
                    </a:p>
                  </a:txBody>
                  <a:tcPr marL="9525" marR="9525" marT="9525" marB="0" anchor="ctr"/>
                </a:tc>
                <a:tc>
                  <a:txBody>
                    <a:bodyPr/>
                    <a:lstStyle/>
                    <a:p>
                      <a:pPr algn="ctr" fontAlgn="ctr"/>
                      <a:r>
                        <a:rPr lang="es-ES" sz="1100" b="0" i="0" u="none" strike="noStrike" dirty="0">
                          <a:solidFill>
                            <a:schemeClr val="tx1"/>
                          </a:solidFill>
                          <a:latin typeface="+mn-lt"/>
                        </a:rPr>
                        <a:t>36,00</a:t>
                      </a:r>
                    </a:p>
                  </a:txBody>
                  <a:tcPr marL="9525" marR="9525" marT="9525" marB="0" anchor="ctr"/>
                </a:tc>
              </a:tr>
              <a:tr h="396000">
                <a:tc>
                  <a:txBody>
                    <a:bodyPr/>
                    <a:lstStyle/>
                    <a:p>
                      <a:pPr algn="l" fontAlgn="ctr"/>
                      <a:r>
                        <a:rPr lang="es-ES" sz="1400" b="1" i="0" u="none" strike="noStrike" dirty="0" smtClean="0">
                          <a:solidFill>
                            <a:schemeClr val="tx1"/>
                          </a:solidFill>
                          <a:latin typeface="+mn-lt"/>
                        </a:rPr>
                        <a:t>07 DPTO. ITAPÚA</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174,00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ES" sz="1100" b="0" i="0" u="none" strike="noStrike" dirty="0">
                          <a:solidFill>
                            <a:schemeClr val="tx1"/>
                          </a:solidFill>
                          <a:latin typeface="+mn-lt"/>
                        </a:rPr>
                        <a:t>Gral. Artigas </a:t>
                      </a:r>
                      <a:r>
                        <a:rPr lang="es-ES" sz="1100" b="0" i="0" u="none" strike="noStrike" dirty="0" smtClean="0">
                          <a:solidFill>
                            <a:schemeClr val="tx1"/>
                          </a:solidFill>
                          <a:latin typeface="+mn-lt"/>
                        </a:rPr>
                        <a:t>– Fram</a:t>
                      </a:r>
                      <a:endParaRPr lang="es-ES" sz="1100" b="0" i="0" u="none" strike="noStrike" dirty="0">
                        <a:solidFill>
                          <a:schemeClr val="tx1"/>
                        </a:solidFill>
                        <a:latin typeface="+mn-lt"/>
                      </a:endParaRPr>
                    </a:p>
                  </a:txBody>
                  <a:tcPr marL="9525" marR="9525" marT="9525" marB="0" anchor="ctr"/>
                </a:tc>
                <a:tc>
                  <a:txBody>
                    <a:bodyPr/>
                    <a:lstStyle/>
                    <a:p>
                      <a:pPr algn="ctr" fontAlgn="ctr"/>
                      <a:r>
                        <a:rPr lang="es-ES" sz="1100" b="0" i="0" u="none" strike="noStrike" dirty="0">
                          <a:solidFill>
                            <a:schemeClr val="tx1"/>
                          </a:solidFill>
                          <a:latin typeface="+mn-lt"/>
                        </a:rPr>
                        <a:t>45,00</a:t>
                      </a:r>
                    </a:p>
                  </a:txBody>
                  <a:tcPr marL="9525" marR="9525" marT="9525" marB="0" anchor="ctr"/>
                </a:tc>
              </a:tr>
              <a:tr h="216000">
                <a:tc>
                  <a:txBody>
                    <a:bodyPr/>
                    <a:lstStyle/>
                    <a:p>
                      <a:pPr algn="l" fontAlgn="ctr"/>
                      <a:r>
                        <a:rPr lang="es-ES" sz="1100" b="0" i="0" u="none" strike="noStrike" dirty="0" smtClean="0">
                          <a:solidFill>
                            <a:schemeClr val="tx1"/>
                          </a:solidFill>
                          <a:latin typeface="+mn-lt"/>
                        </a:rPr>
                        <a:t>Hohenau – Emp</a:t>
                      </a:r>
                      <a:r>
                        <a:rPr lang="es-ES" sz="1100" b="0" i="0" u="none" strike="noStrike" dirty="0">
                          <a:solidFill>
                            <a:schemeClr val="tx1"/>
                          </a:solidFill>
                          <a:latin typeface="+mn-lt"/>
                        </a:rPr>
                        <a:t>. Ruta </a:t>
                      </a:r>
                      <a:r>
                        <a:rPr lang="es-ES" sz="1100" b="0" i="0" u="none" strike="noStrike" dirty="0" smtClean="0">
                          <a:solidFill>
                            <a:schemeClr val="tx1"/>
                          </a:solidFill>
                          <a:latin typeface="+mn-lt"/>
                        </a:rPr>
                        <a:t>Obligado – Jesús </a:t>
                      </a:r>
                      <a:r>
                        <a:rPr lang="es-ES" sz="1100" b="0" i="0" u="none" strike="noStrike" dirty="0">
                          <a:solidFill>
                            <a:schemeClr val="tx1"/>
                          </a:solidFill>
                          <a:latin typeface="+mn-lt"/>
                        </a:rPr>
                        <a:t>(Aº Capiibary)</a:t>
                      </a:r>
                    </a:p>
                  </a:txBody>
                  <a:tcPr marL="9525" marR="9525" marT="9525" marB="0" anchor="ctr"/>
                </a:tc>
                <a:tc>
                  <a:txBody>
                    <a:bodyPr/>
                    <a:lstStyle/>
                    <a:p>
                      <a:pPr algn="ctr" fontAlgn="ctr"/>
                      <a:r>
                        <a:rPr lang="es-ES" sz="1100" b="0" i="0" u="none" strike="noStrike" dirty="0">
                          <a:solidFill>
                            <a:schemeClr val="tx1"/>
                          </a:solidFill>
                          <a:latin typeface="+mn-lt"/>
                        </a:rPr>
                        <a:t>30,00</a:t>
                      </a:r>
                    </a:p>
                  </a:txBody>
                  <a:tcPr marL="9525" marR="9525" marT="9525" marB="0" anchor="ctr"/>
                </a:tc>
              </a:tr>
              <a:tr h="216000">
                <a:tc>
                  <a:txBody>
                    <a:bodyPr/>
                    <a:lstStyle/>
                    <a:p>
                      <a:pPr algn="l" fontAlgn="ctr"/>
                      <a:r>
                        <a:rPr lang="es-ES" sz="1100" b="0" i="0" u="none" strike="noStrike" dirty="0">
                          <a:solidFill>
                            <a:schemeClr val="tx1"/>
                          </a:solidFill>
                          <a:latin typeface="+mn-lt"/>
                        </a:rPr>
                        <a:t>San Solano </a:t>
                      </a:r>
                      <a:r>
                        <a:rPr lang="es-ES" sz="1100" b="0" i="0" u="none" strike="noStrike" dirty="0" smtClean="0">
                          <a:solidFill>
                            <a:schemeClr val="tx1"/>
                          </a:solidFill>
                          <a:latin typeface="+mn-lt"/>
                        </a:rPr>
                        <a:t>– Potrero </a:t>
                      </a:r>
                      <a:r>
                        <a:rPr lang="es-ES" sz="1100" b="0" i="0" u="none" strike="noStrike" dirty="0" err="1">
                          <a:solidFill>
                            <a:schemeClr val="tx1"/>
                          </a:solidFill>
                          <a:latin typeface="+mn-lt"/>
                        </a:rPr>
                        <a:t>Benitez</a:t>
                      </a:r>
                      <a:endParaRPr lang="es-ES" sz="1100" b="0" i="0" u="none" strike="noStrike" dirty="0">
                        <a:solidFill>
                          <a:schemeClr val="tx1"/>
                        </a:solidFill>
                        <a:latin typeface="+mn-lt"/>
                      </a:endParaRPr>
                    </a:p>
                  </a:txBody>
                  <a:tcPr marL="9525" marR="9525" marT="9525" marB="0" anchor="ctr"/>
                </a:tc>
                <a:tc>
                  <a:txBody>
                    <a:bodyPr/>
                    <a:lstStyle/>
                    <a:p>
                      <a:pPr algn="ctr" fontAlgn="ctr"/>
                      <a:r>
                        <a:rPr lang="es-ES" sz="1100" b="0" i="0" u="none" strike="noStrike" dirty="0">
                          <a:solidFill>
                            <a:schemeClr val="tx1"/>
                          </a:solidFill>
                          <a:latin typeface="+mn-lt"/>
                        </a:rPr>
                        <a:t>54,00</a:t>
                      </a:r>
                    </a:p>
                  </a:txBody>
                  <a:tcPr marL="9525" marR="9525" marT="9525" marB="0" anchor="ctr"/>
                </a:tc>
              </a:tr>
              <a:tr h="216000">
                <a:tc>
                  <a:txBody>
                    <a:bodyPr/>
                    <a:lstStyle/>
                    <a:p>
                      <a:pPr algn="l" fontAlgn="ctr"/>
                      <a:r>
                        <a:rPr lang="es-ES" sz="1100" b="0" i="0" u="none" strike="noStrike" dirty="0">
                          <a:solidFill>
                            <a:schemeClr val="tx1"/>
                          </a:solidFill>
                          <a:latin typeface="+mn-lt"/>
                        </a:rPr>
                        <a:t>Santa </a:t>
                      </a:r>
                      <a:r>
                        <a:rPr lang="es-ES" sz="1100" b="0" i="0" u="none" strike="noStrike" dirty="0" err="1">
                          <a:solidFill>
                            <a:schemeClr val="tx1"/>
                          </a:solidFill>
                          <a:latin typeface="+mn-lt"/>
                        </a:rPr>
                        <a:t>Maria</a:t>
                      </a:r>
                      <a:r>
                        <a:rPr lang="es-ES" sz="1100" b="0" i="0" u="none" strike="noStrike" dirty="0">
                          <a:solidFill>
                            <a:schemeClr val="tx1"/>
                          </a:solidFill>
                          <a:latin typeface="+mn-lt"/>
                        </a:rPr>
                        <a:t> </a:t>
                      </a:r>
                      <a:r>
                        <a:rPr lang="es-ES" sz="1100" b="0" i="0" u="none" strike="noStrike" dirty="0" smtClean="0">
                          <a:solidFill>
                            <a:schemeClr val="tx1"/>
                          </a:solidFill>
                          <a:latin typeface="+mn-lt"/>
                        </a:rPr>
                        <a:t>– San </a:t>
                      </a:r>
                      <a:r>
                        <a:rPr lang="es-ES" sz="1100" b="0" i="0" u="none" strike="noStrike" dirty="0">
                          <a:solidFill>
                            <a:schemeClr val="tx1"/>
                          </a:solidFill>
                          <a:latin typeface="+mn-lt"/>
                        </a:rPr>
                        <a:t>Pedro</a:t>
                      </a:r>
                    </a:p>
                  </a:txBody>
                  <a:tcPr marL="9525" marR="9525" marT="9525" marB="0" anchor="ctr"/>
                </a:tc>
                <a:tc>
                  <a:txBody>
                    <a:bodyPr/>
                    <a:lstStyle/>
                    <a:p>
                      <a:pPr algn="ctr" fontAlgn="ctr"/>
                      <a:r>
                        <a:rPr lang="es-ES" sz="1100" b="0" i="0" u="none" strike="noStrike" dirty="0">
                          <a:solidFill>
                            <a:schemeClr val="tx1"/>
                          </a:solidFill>
                          <a:latin typeface="+mn-lt"/>
                        </a:rPr>
                        <a:t>45,00</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ES" sz="2800" b="1" u="sng" dirty="0" smtClean="0">
                <a:effectLst>
                  <a:outerShdw blurRad="38100" dist="38100" dir="2700000" algn="tl">
                    <a:srgbClr val="000000">
                      <a:alpha val="43137"/>
                    </a:srgbClr>
                  </a:outerShdw>
                </a:effectLst>
              </a:rPr>
              <a:t>1. MEJORAMIENTO DE CAMINOS VECINALES</a:t>
            </a:r>
            <a:br>
              <a:rPr lang="es-ES" sz="2800" b="1" u="sng" dirty="0" smtClean="0">
                <a:effectLst>
                  <a:outerShdw blurRad="38100" dist="38100" dir="2700000" algn="tl">
                    <a:srgbClr val="000000">
                      <a:alpha val="43137"/>
                    </a:srgbClr>
                  </a:outerShdw>
                </a:effectLst>
              </a:rPr>
            </a:br>
            <a:r>
              <a:rPr lang="es-ES" sz="2800" b="1" dirty="0" smtClean="0">
                <a:effectLst>
                  <a:outerShdw blurRad="38100" dist="38100" dir="2700000" algn="tl">
                    <a:srgbClr val="000000">
                      <a:alpha val="43137"/>
                    </a:srgbClr>
                  </a:outerShdw>
                </a:effectLst>
              </a:rPr>
              <a:t>RESUMEN DE LONGITUD Y COSTO POR TIPO DE FINANCIAMIENTO</a:t>
            </a:r>
            <a:endParaRPr lang="es-ES" sz="2800" b="1" dirty="0">
              <a:effectLst>
                <a:outerShdw blurRad="38100" dist="38100" dir="2700000" algn="tl">
                  <a:srgbClr val="000000">
                    <a:alpha val="43137"/>
                  </a:srgbClr>
                </a:outerShdw>
              </a:effectLst>
            </a:endParaRPr>
          </a:p>
        </p:txBody>
      </p:sp>
      <p:graphicFrame>
        <p:nvGraphicFramePr>
          <p:cNvPr id="7" name="6 Marcador de contenido"/>
          <p:cNvGraphicFramePr>
            <a:graphicFrameLocks noGrp="1"/>
          </p:cNvGraphicFramePr>
          <p:nvPr>
            <p:ph idx="1"/>
          </p:nvPr>
        </p:nvGraphicFramePr>
        <p:xfrm>
          <a:off x="457200" y="2349500"/>
          <a:ext cx="8100000" cy="4319856"/>
        </p:xfrm>
        <a:graphic>
          <a:graphicData uri="http://schemas.openxmlformats.org/drawingml/2006/table">
            <a:tbl>
              <a:tblPr firstRow="1" lastRow="1" bandRow="1">
                <a:tableStyleId>{85BE263C-DBD7-4A20-BB59-AAB30ACAA65A}</a:tableStyleId>
              </a:tblPr>
              <a:tblGrid>
                <a:gridCol w="5436000"/>
                <a:gridCol w="1332000"/>
                <a:gridCol w="1332000"/>
              </a:tblGrid>
              <a:tr h="687626">
                <a:tc>
                  <a:txBody>
                    <a:bodyPr/>
                    <a:lstStyle/>
                    <a:p>
                      <a:pPr algn="ctr" fontAlgn="ctr"/>
                      <a:r>
                        <a:rPr lang="es-ES" sz="1400" u="none" strike="noStrike" dirty="0" smtClean="0">
                          <a:effectLst>
                            <a:outerShdw blurRad="38100" dist="38100" dir="2700000" algn="tl">
                              <a:srgbClr val="000000">
                                <a:alpha val="43137"/>
                              </a:srgbClr>
                            </a:outerShdw>
                          </a:effectLst>
                          <a:latin typeface="+mn-lt"/>
                        </a:rPr>
                        <a:t>COMPONENTE</a:t>
                      </a:r>
                      <a:r>
                        <a:rPr lang="es-ES" sz="1400" u="none" strike="noStrike" baseline="0" dirty="0" smtClean="0">
                          <a:effectLst>
                            <a:outerShdw blurRad="38100" dist="38100" dir="2700000" algn="tl">
                              <a:srgbClr val="000000">
                                <a:alpha val="43137"/>
                              </a:srgbClr>
                            </a:outerShdw>
                          </a:effectLst>
                          <a:latin typeface="+mn-lt"/>
                        </a:rPr>
                        <a:t> MEJORAMIENTO</a:t>
                      </a:r>
                      <a:endParaRPr lang="es-ES" sz="1400" b="1" i="0" u="none" strike="noStrike" dirty="0">
                        <a:solidFill>
                          <a:schemeClr val="bg1"/>
                        </a:solidFill>
                        <a:effectLst>
                          <a:outerShdw blurRad="38100" dist="38100" dir="2700000" algn="tl">
                            <a:srgbClr val="000000">
                              <a:alpha val="43137"/>
                            </a:srgbClr>
                          </a:outerShdw>
                        </a:effectLst>
                        <a:latin typeface="+mn-lt"/>
                      </a:endParaRPr>
                    </a:p>
                  </a:txBody>
                  <a:tcPr marL="6024" marR="6024" marT="6024" marB="0" anchor="ctr"/>
                </a:tc>
                <a:tc>
                  <a:txBody>
                    <a:bodyPr/>
                    <a:lstStyle/>
                    <a:p>
                      <a:pPr algn="ctr" fontAlgn="ctr"/>
                      <a:r>
                        <a:rPr lang="es-ES" sz="1400" u="none" strike="noStrike" dirty="0" smtClean="0">
                          <a:effectLst>
                            <a:outerShdw blurRad="38100" dist="38100" dir="2700000" algn="tl">
                              <a:srgbClr val="000000">
                                <a:alpha val="43137"/>
                              </a:srgbClr>
                            </a:outerShdw>
                          </a:effectLst>
                          <a:latin typeface="+mn-lt"/>
                        </a:rPr>
                        <a:t>LONGITUD</a:t>
                      </a:r>
                    </a:p>
                    <a:p>
                      <a:pPr algn="ctr" fontAlgn="ctr"/>
                      <a:r>
                        <a:rPr lang="es-ES" sz="1400" u="none" strike="noStrike" dirty="0" smtClean="0">
                          <a:effectLst>
                            <a:outerShdw blurRad="38100" dist="38100" dir="2700000" algn="tl">
                              <a:srgbClr val="000000">
                                <a:alpha val="43137"/>
                              </a:srgbClr>
                            </a:outerShdw>
                          </a:effectLst>
                          <a:latin typeface="+mn-lt"/>
                        </a:rPr>
                        <a:t>(Km</a:t>
                      </a:r>
                      <a:r>
                        <a:rPr lang="es-ES" sz="1400" u="none" strike="noStrike" dirty="0">
                          <a:effectLst>
                            <a:outerShdw blurRad="38100" dist="38100" dir="2700000" algn="tl">
                              <a:srgbClr val="000000">
                                <a:alpha val="43137"/>
                              </a:srgbClr>
                            </a:outerShdw>
                          </a:effectLst>
                          <a:latin typeface="+mn-lt"/>
                        </a:rPr>
                        <a:t>)</a:t>
                      </a:r>
                      <a:endParaRPr lang="es-ES" sz="1400" b="1" i="0" u="none" strike="noStrike" dirty="0">
                        <a:solidFill>
                          <a:schemeClr val="bg1"/>
                        </a:solidFill>
                        <a:effectLst>
                          <a:outerShdw blurRad="38100" dist="38100" dir="2700000" algn="tl">
                            <a:srgbClr val="000000">
                              <a:alpha val="43137"/>
                            </a:srgbClr>
                          </a:outerShdw>
                        </a:effectLst>
                        <a:latin typeface="+mn-lt"/>
                      </a:endParaRPr>
                    </a:p>
                  </a:txBody>
                  <a:tcPr marL="6024" marR="6024" marT="6024" marB="0" anchor="ctr"/>
                </a:tc>
                <a:tc>
                  <a:txBody>
                    <a:bodyPr/>
                    <a:lstStyle/>
                    <a:p>
                      <a:pPr algn="ctr" fontAlgn="ctr"/>
                      <a:r>
                        <a:rPr lang="es-ES" sz="1400" u="none" strike="noStrike" dirty="0" smtClean="0">
                          <a:effectLst>
                            <a:outerShdw blurRad="38100" dist="38100" dir="2700000" algn="tl">
                              <a:srgbClr val="000000">
                                <a:alpha val="43137"/>
                              </a:srgbClr>
                            </a:outerShdw>
                          </a:effectLst>
                          <a:latin typeface="+mn-lt"/>
                        </a:rPr>
                        <a:t>COSTOS</a:t>
                      </a:r>
                      <a:r>
                        <a:rPr lang="es-ES" sz="1400" u="none" strike="noStrike" baseline="0" dirty="0" smtClean="0">
                          <a:effectLst>
                            <a:outerShdw blurRad="38100" dist="38100" dir="2700000" algn="tl">
                              <a:srgbClr val="000000">
                                <a:alpha val="43137"/>
                              </a:srgbClr>
                            </a:outerShdw>
                          </a:effectLst>
                          <a:latin typeface="+mn-lt"/>
                        </a:rPr>
                        <a:t> REFERENCIALES</a:t>
                      </a:r>
                      <a:r>
                        <a:rPr lang="es-ES" sz="1400" u="none" strike="noStrike" dirty="0" smtClean="0">
                          <a:effectLst>
                            <a:outerShdw blurRad="38100" dist="38100" dir="2700000" algn="tl">
                              <a:srgbClr val="000000">
                                <a:alpha val="43137"/>
                              </a:srgbClr>
                            </a:outerShdw>
                          </a:effectLst>
                          <a:latin typeface="+mn-lt"/>
                        </a:rPr>
                        <a:t> (US$)</a:t>
                      </a:r>
                      <a:endParaRPr lang="es-ES" sz="1400" b="1" i="0" u="none" strike="noStrike" dirty="0">
                        <a:solidFill>
                          <a:schemeClr val="bg1"/>
                        </a:solidFill>
                        <a:effectLst>
                          <a:outerShdw blurRad="38100" dist="38100" dir="2700000" algn="tl">
                            <a:srgbClr val="000000">
                              <a:alpha val="43137"/>
                            </a:srgbClr>
                          </a:outerShdw>
                        </a:effectLst>
                        <a:latin typeface="+mn-lt"/>
                      </a:endParaRPr>
                    </a:p>
                  </a:txBody>
                  <a:tcPr marL="6024" marR="6024" marT="6024" marB="0" anchor="ctr"/>
                </a:tc>
              </a:tr>
              <a:tr h="259445">
                <a:tc>
                  <a:txBody>
                    <a:bodyPr/>
                    <a:lstStyle/>
                    <a:p>
                      <a:pPr algn="l" fontAlgn="ctr"/>
                      <a:r>
                        <a:rPr lang="es-ES" sz="1100" b="1" u="none" strike="noStrike" dirty="0" smtClean="0">
                          <a:latin typeface="+mn-lt"/>
                        </a:rPr>
                        <a:t>A. REGIÓN ORIENTAL (1+2)</a:t>
                      </a:r>
                      <a:endParaRPr lang="es-ES" sz="1100" b="1" i="0" u="none" strike="noStrike" dirty="0">
                        <a:solidFill>
                          <a:srgbClr val="000000"/>
                        </a:solidFill>
                        <a:latin typeface="+mn-lt"/>
                      </a:endParaRPr>
                    </a:p>
                  </a:txBody>
                  <a:tcPr marL="6024" marR="6024" marT="6024" marB="0" anchor="ctr"/>
                </a:tc>
                <a:tc>
                  <a:txBody>
                    <a:bodyPr/>
                    <a:lstStyle/>
                    <a:p>
                      <a:pPr lvl="0" algn="ctr" fontAlgn="ctr"/>
                      <a:r>
                        <a:rPr lang="es-ES" sz="1100" b="1" i="0" u="none" strike="noStrike" dirty="0" smtClean="0">
                          <a:solidFill>
                            <a:srgbClr val="000000"/>
                          </a:solidFill>
                          <a:latin typeface="+mn-lt"/>
                        </a:rPr>
                        <a:t>3.937,46</a:t>
                      </a:r>
                      <a:endParaRPr lang="es-ES" sz="1100" b="1" i="0" u="none" strike="noStrike" dirty="0">
                        <a:solidFill>
                          <a:srgbClr val="000000"/>
                        </a:solidFill>
                        <a:latin typeface="+mn-lt"/>
                      </a:endParaRPr>
                    </a:p>
                  </a:txBody>
                  <a:tcPr marL="6024" marR="6024" marT="6024" marB="0" anchor="ctr"/>
                </a:tc>
                <a:tc>
                  <a:txBody>
                    <a:bodyPr/>
                    <a:lstStyle/>
                    <a:p>
                      <a:pPr lvl="0" algn="ctr" fontAlgn="ctr"/>
                      <a:r>
                        <a:rPr lang="es-ES" sz="1100" b="1" i="0" u="none" strike="noStrike" dirty="0" smtClean="0">
                          <a:solidFill>
                            <a:srgbClr val="000000"/>
                          </a:solidFill>
                          <a:latin typeface="+mn-lt"/>
                        </a:rPr>
                        <a:t>517.251.996</a:t>
                      </a:r>
                      <a:endParaRPr lang="es-ES" sz="1100" b="1" i="0" u="none" strike="noStrike" dirty="0">
                        <a:solidFill>
                          <a:srgbClr val="000000"/>
                        </a:solidFill>
                        <a:latin typeface="+mn-lt"/>
                      </a:endParaRPr>
                    </a:p>
                  </a:txBody>
                  <a:tcPr marL="6024" marR="6024" marT="6024" marB="0" anchor="ctr"/>
                </a:tc>
              </a:tr>
              <a:tr h="259445">
                <a:tc>
                  <a:txBody>
                    <a:bodyPr/>
                    <a:lstStyle/>
                    <a:p>
                      <a:pPr algn="l" fontAlgn="ctr"/>
                      <a:r>
                        <a:rPr lang="es-ES" sz="1100" b="1" u="none" strike="noStrike" dirty="0" smtClean="0">
                          <a:latin typeface="+mn-lt"/>
                        </a:rPr>
                        <a:t>1. Mejoramiento</a:t>
                      </a:r>
                      <a:endParaRPr lang="es-ES" sz="1100" b="1" i="0" u="none" strike="noStrike" dirty="0">
                        <a:solidFill>
                          <a:srgbClr val="000000"/>
                        </a:solidFill>
                        <a:latin typeface="+mn-lt"/>
                      </a:endParaRPr>
                    </a:p>
                  </a:txBody>
                  <a:tcPr marL="6024" marR="6024" marT="6024" marB="0" anchor="ctr"/>
                </a:tc>
                <a:tc>
                  <a:txBody>
                    <a:bodyPr/>
                    <a:lstStyle/>
                    <a:p>
                      <a:pPr marL="0" lvl="1" indent="0" algn="ctr" fontAlgn="ctr"/>
                      <a:r>
                        <a:rPr lang="es-ES" sz="1100" b="1" i="0" u="none" strike="noStrike" dirty="0" smtClean="0">
                          <a:solidFill>
                            <a:srgbClr val="000000"/>
                          </a:solidFill>
                          <a:latin typeface="+mn-lt"/>
                        </a:rPr>
                        <a:t>2.099,55</a:t>
                      </a:r>
                      <a:endParaRPr lang="es-ES" sz="1100" b="1" i="0" u="none" strike="noStrike" dirty="0">
                        <a:solidFill>
                          <a:srgbClr val="000000"/>
                        </a:solidFill>
                        <a:latin typeface="+mn-lt"/>
                      </a:endParaRPr>
                    </a:p>
                  </a:txBody>
                  <a:tcPr marL="6024" marR="6024" marT="6024" marB="0" anchor="ctr"/>
                </a:tc>
                <a:tc>
                  <a:txBody>
                    <a:bodyPr/>
                    <a:lstStyle/>
                    <a:p>
                      <a:pPr marL="0" lvl="1" indent="0" algn="ctr" fontAlgn="ctr"/>
                      <a:r>
                        <a:rPr lang="es-ES" sz="1100" b="1" i="0" u="none" strike="noStrike" dirty="0" smtClean="0">
                          <a:solidFill>
                            <a:srgbClr val="000000"/>
                          </a:solidFill>
                          <a:latin typeface="+mn-lt"/>
                        </a:rPr>
                        <a:t>423.151.004</a:t>
                      </a:r>
                      <a:endParaRPr lang="es-ES" sz="1100" b="1" i="0" u="none" strike="noStrike" dirty="0">
                        <a:solidFill>
                          <a:srgbClr val="000000"/>
                        </a:solidFill>
                        <a:latin typeface="+mn-lt"/>
                      </a:endParaRPr>
                    </a:p>
                  </a:txBody>
                  <a:tcPr marL="6024" marR="6024" marT="6024" marB="0" anchor="ctr"/>
                </a:tc>
              </a:tr>
              <a:tr h="259445">
                <a:tc>
                  <a:txBody>
                    <a:bodyPr/>
                    <a:lstStyle/>
                    <a:p>
                      <a:pPr lvl="1" algn="l" fontAlgn="ctr"/>
                      <a:r>
                        <a:rPr lang="es-PY" sz="1100" u="none" strike="noStrike" dirty="0" smtClean="0">
                          <a:latin typeface="+mn-lt"/>
                        </a:rPr>
                        <a:t>I.</a:t>
                      </a:r>
                      <a:r>
                        <a:rPr lang="es-PY" sz="1100" u="none" strike="noStrike" baseline="0" dirty="0" smtClean="0">
                          <a:latin typeface="+mn-lt"/>
                        </a:rPr>
                        <a:t> PNCR II – FASE 2</a:t>
                      </a:r>
                      <a:endParaRPr lang="es-PY"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u="none" strike="noStrike" dirty="0" smtClean="0">
                          <a:latin typeface="+mn-lt"/>
                        </a:rPr>
                        <a:t>467,77</a:t>
                      </a:r>
                      <a:endParaRPr lang="es-ES"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u="none" strike="noStrike" dirty="0" smtClean="0">
                          <a:latin typeface="+mn-lt"/>
                        </a:rPr>
                        <a:t>76.870.700</a:t>
                      </a:r>
                      <a:endParaRPr lang="es-ES" sz="1100" b="0" i="0" u="none" strike="noStrike" dirty="0">
                        <a:solidFill>
                          <a:schemeClr val="tx1"/>
                        </a:solidFill>
                        <a:latin typeface="+mn-lt"/>
                      </a:endParaRPr>
                    </a:p>
                  </a:txBody>
                  <a:tcPr marL="6024" marR="6024" marT="6024" marB="0" anchor="ctr"/>
                </a:tc>
              </a:tr>
              <a:tr h="259445">
                <a:tc>
                  <a:txBody>
                    <a:bodyPr/>
                    <a:lstStyle/>
                    <a:p>
                      <a:pPr lvl="1" algn="l" fontAlgn="ctr"/>
                      <a:r>
                        <a:rPr lang="es-PY" sz="1100" u="none" strike="noStrike" dirty="0" smtClean="0">
                          <a:latin typeface="+mn-lt"/>
                        </a:rPr>
                        <a:t>II. Nueva Operación BID – AECI</a:t>
                      </a:r>
                      <a:endParaRPr lang="es-PY"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u="none" strike="noStrike" dirty="0" smtClean="0">
                          <a:latin typeface="+mn-lt"/>
                        </a:rPr>
                        <a:t>392,48</a:t>
                      </a:r>
                      <a:endParaRPr lang="es-ES"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b="0" i="0" u="none" strike="noStrike" dirty="0" smtClean="0">
                          <a:solidFill>
                            <a:schemeClr val="tx1"/>
                          </a:solidFill>
                          <a:latin typeface="+mn-lt"/>
                        </a:rPr>
                        <a:t>78.631.774</a:t>
                      </a:r>
                      <a:endParaRPr lang="es-ES" sz="1100" b="0" i="0" u="none" strike="noStrike" dirty="0">
                        <a:solidFill>
                          <a:schemeClr val="tx1"/>
                        </a:solidFill>
                        <a:latin typeface="+mn-lt"/>
                      </a:endParaRPr>
                    </a:p>
                  </a:txBody>
                  <a:tcPr marL="6024" marR="6024" marT="6024" marB="0" anchor="ctr"/>
                </a:tc>
              </a:tr>
              <a:tr h="259445">
                <a:tc>
                  <a:txBody>
                    <a:bodyPr/>
                    <a:lstStyle/>
                    <a:p>
                      <a:pPr lvl="1" algn="l" fontAlgn="ctr"/>
                      <a:r>
                        <a:rPr lang="es-PY" sz="1100" u="none" strike="noStrike" dirty="0" smtClean="0">
                          <a:latin typeface="+mn-lt"/>
                        </a:rPr>
                        <a:t>III. Nueva Operación CAF</a:t>
                      </a:r>
                      <a:endParaRPr lang="es-PY"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u="none" strike="noStrike" dirty="0" smtClean="0">
                          <a:latin typeface="+mn-lt"/>
                        </a:rPr>
                        <a:t>259,15</a:t>
                      </a:r>
                      <a:endParaRPr lang="es-ES"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u="none" strike="noStrike" dirty="0" smtClean="0">
                          <a:latin typeface="+mn-lt"/>
                        </a:rPr>
                        <a:t>51.830.000</a:t>
                      </a:r>
                      <a:endParaRPr lang="es-ES" sz="1100" b="0" i="0" u="none" strike="noStrike" dirty="0">
                        <a:solidFill>
                          <a:schemeClr val="tx1"/>
                        </a:solidFill>
                        <a:latin typeface="+mn-lt"/>
                      </a:endParaRPr>
                    </a:p>
                  </a:txBody>
                  <a:tcPr marL="6024" marR="6024" marT="6024" marB="0" anchor="ctr"/>
                </a:tc>
              </a:tr>
              <a:tr h="259445">
                <a:tc>
                  <a:txBody>
                    <a:bodyPr/>
                    <a:lstStyle/>
                    <a:p>
                      <a:pPr lvl="1" algn="l" fontAlgn="ctr"/>
                      <a:r>
                        <a:rPr lang="es-PY" sz="1100" u="none" strike="noStrike" dirty="0" smtClean="0">
                          <a:latin typeface="+mn-lt"/>
                        </a:rPr>
                        <a:t>IV.</a:t>
                      </a:r>
                      <a:r>
                        <a:rPr lang="es-PY" sz="1100" u="none" strike="noStrike" baseline="0" dirty="0" smtClean="0">
                          <a:latin typeface="+mn-lt"/>
                        </a:rPr>
                        <a:t> Sin Financiamiento</a:t>
                      </a:r>
                      <a:endParaRPr lang="es-PY"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u="none" strike="noStrike" dirty="0" smtClean="0">
                          <a:latin typeface="+mn-lt"/>
                        </a:rPr>
                        <a:t>632,15</a:t>
                      </a:r>
                      <a:endParaRPr lang="es-ES"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b="0" i="0" u="none" strike="noStrike" dirty="0" smtClean="0">
                          <a:solidFill>
                            <a:schemeClr val="tx1"/>
                          </a:solidFill>
                          <a:latin typeface="+mn-lt"/>
                        </a:rPr>
                        <a:t>129.258.530</a:t>
                      </a:r>
                      <a:endParaRPr lang="es-ES" sz="1100" b="0" i="0" u="none" strike="noStrike" dirty="0">
                        <a:solidFill>
                          <a:schemeClr val="tx1"/>
                        </a:solidFill>
                        <a:latin typeface="+mn-lt"/>
                      </a:endParaRPr>
                    </a:p>
                  </a:txBody>
                  <a:tcPr marL="6024" marR="6024" marT="6024" marB="0" anchor="ctr"/>
                </a:tc>
              </a:tr>
              <a:tr h="259445">
                <a:tc>
                  <a:txBody>
                    <a:bodyPr/>
                    <a:lstStyle/>
                    <a:p>
                      <a:pPr lvl="1" algn="l" fontAlgn="ctr"/>
                      <a:r>
                        <a:rPr lang="es-PY" sz="1100" u="none" strike="noStrike" dirty="0" smtClean="0">
                          <a:latin typeface="+mn-lt"/>
                        </a:rPr>
                        <a:t>V. Bonos</a:t>
                      </a:r>
                      <a:r>
                        <a:rPr lang="es-PY" sz="1100" u="none" strike="noStrike" baseline="0" dirty="0" smtClean="0">
                          <a:latin typeface="+mn-lt"/>
                        </a:rPr>
                        <a:t> Soberanos</a:t>
                      </a:r>
                      <a:endParaRPr lang="es-PY"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u="none" strike="noStrike" dirty="0" smtClean="0">
                          <a:latin typeface="+mn-lt"/>
                        </a:rPr>
                        <a:t>348,00</a:t>
                      </a:r>
                      <a:endParaRPr lang="es-ES" sz="11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100" u="none" strike="noStrike" dirty="0" smtClean="0">
                          <a:latin typeface="+mn-lt"/>
                        </a:rPr>
                        <a:t>86.560.000</a:t>
                      </a:r>
                      <a:endParaRPr lang="es-ES" sz="1100" b="0" i="0" u="none" strike="noStrike" dirty="0">
                        <a:solidFill>
                          <a:schemeClr val="tx1"/>
                        </a:solidFill>
                        <a:latin typeface="+mn-lt"/>
                      </a:endParaRPr>
                    </a:p>
                  </a:txBody>
                  <a:tcPr marL="6024" marR="6024" marT="6024" marB="0" anchor="ctr"/>
                </a:tc>
              </a:tr>
              <a:tr h="259445">
                <a:tc>
                  <a:txBody>
                    <a:bodyPr/>
                    <a:lstStyle/>
                    <a:p>
                      <a:pPr algn="l" fontAlgn="ctr"/>
                      <a:r>
                        <a:rPr lang="es-ES" sz="1100" b="1" u="none" strike="noStrike" dirty="0" smtClean="0">
                          <a:latin typeface="+mn-lt"/>
                        </a:rPr>
                        <a:t>2. Tramos </a:t>
                      </a:r>
                      <a:r>
                        <a:rPr lang="es-ES" sz="1100" b="1" u="none" strike="noStrike" dirty="0">
                          <a:latin typeface="+mn-lt"/>
                        </a:rPr>
                        <a:t>Críticos</a:t>
                      </a:r>
                      <a:endParaRPr lang="es-ES" sz="1100" b="1" i="0" u="none" strike="noStrike" dirty="0">
                        <a:solidFill>
                          <a:srgbClr val="000000"/>
                        </a:solidFill>
                        <a:latin typeface="+mn-lt"/>
                      </a:endParaRPr>
                    </a:p>
                  </a:txBody>
                  <a:tcPr marL="6024" marR="6024" marT="6024" marB="0" anchor="ctr"/>
                </a:tc>
                <a:tc>
                  <a:txBody>
                    <a:bodyPr/>
                    <a:lstStyle/>
                    <a:p>
                      <a:pPr marL="0" lvl="1" indent="0" algn="ctr" fontAlgn="ctr"/>
                      <a:r>
                        <a:rPr lang="es-ES" sz="1100" b="1" u="none" strike="noStrike" dirty="0" smtClean="0">
                          <a:latin typeface="+mn-lt"/>
                        </a:rPr>
                        <a:t>1.837,91 </a:t>
                      </a:r>
                      <a:endParaRPr lang="es-ES" sz="1100" b="1" i="0" u="none" strike="noStrike" dirty="0">
                        <a:solidFill>
                          <a:srgbClr val="000000"/>
                        </a:solidFill>
                        <a:latin typeface="+mn-lt"/>
                      </a:endParaRPr>
                    </a:p>
                  </a:txBody>
                  <a:tcPr marL="6024" marR="6024" marT="6024" marB="0" anchor="ctr"/>
                </a:tc>
                <a:tc>
                  <a:txBody>
                    <a:bodyPr/>
                    <a:lstStyle/>
                    <a:p>
                      <a:pPr marL="0" lvl="1" indent="0" algn="ctr" fontAlgn="ctr"/>
                      <a:r>
                        <a:rPr lang="es-ES" sz="1100" b="1" i="0" u="none" strike="noStrike" dirty="0" smtClean="0">
                          <a:solidFill>
                            <a:schemeClr val="tx1"/>
                          </a:solidFill>
                          <a:latin typeface="+mn-lt"/>
                        </a:rPr>
                        <a:t>94.100.992</a:t>
                      </a:r>
                      <a:endParaRPr lang="es-ES" sz="1100" b="1" i="0" u="none" strike="noStrike" dirty="0">
                        <a:solidFill>
                          <a:schemeClr val="tx1"/>
                        </a:solidFill>
                        <a:latin typeface="+mn-lt"/>
                      </a:endParaRPr>
                    </a:p>
                  </a:txBody>
                  <a:tcPr marL="6024" marR="6024" marT="6024" marB="0" anchor="ctr"/>
                </a:tc>
              </a:tr>
              <a:tr h="259445">
                <a:tc>
                  <a:txBody>
                    <a:bodyPr/>
                    <a:lstStyle/>
                    <a:p>
                      <a:pPr lvl="1" algn="l" fontAlgn="ctr"/>
                      <a:r>
                        <a:rPr lang="es-PY" sz="1100" u="none" strike="noStrike" dirty="0" smtClean="0">
                          <a:latin typeface="+mn-lt"/>
                        </a:rPr>
                        <a:t>I.</a:t>
                      </a:r>
                      <a:r>
                        <a:rPr lang="es-PY" sz="1100" u="none" strike="noStrike" baseline="0" dirty="0" smtClean="0">
                          <a:latin typeface="+mn-lt"/>
                        </a:rPr>
                        <a:t> Sin Financiamiento</a:t>
                      </a:r>
                      <a:endParaRPr lang="es-PY" sz="1100" b="0" i="0" u="none" strike="noStrike" dirty="0">
                        <a:solidFill>
                          <a:schemeClr val="tx1"/>
                        </a:solidFill>
                        <a:latin typeface="+mn-lt"/>
                      </a:endParaRPr>
                    </a:p>
                  </a:txBody>
                  <a:tcPr marL="6024" marR="6024" marT="6024" marB="0" anchor="ctr"/>
                </a:tc>
                <a:tc>
                  <a:txBody>
                    <a:bodyPr/>
                    <a:lstStyle/>
                    <a:p>
                      <a:pPr algn="ctr" fontAlgn="ctr"/>
                      <a:r>
                        <a:rPr lang="es-ES" sz="1100" u="none" strike="noStrike" dirty="0" smtClean="0">
                          <a:latin typeface="+mn-lt"/>
                        </a:rPr>
                        <a:t>1.837,91</a:t>
                      </a:r>
                      <a:endParaRPr lang="es-ES" sz="1100" b="0" i="0" u="none" strike="noStrike" dirty="0">
                        <a:solidFill>
                          <a:schemeClr val="tx1"/>
                        </a:solidFill>
                        <a:latin typeface="+mn-lt"/>
                      </a:endParaRPr>
                    </a:p>
                  </a:txBody>
                  <a:tcPr marL="6024" marR="6024" marT="6024" marB="0" anchor="ctr"/>
                </a:tc>
                <a:tc>
                  <a:txBody>
                    <a:bodyPr/>
                    <a:lstStyle/>
                    <a:p>
                      <a:pPr algn="ctr" fontAlgn="ctr"/>
                      <a:r>
                        <a:rPr lang="es-ES" sz="1100" b="0" i="0" u="none" strike="noStrike" dirty="0" smtClean="0">
                          <a:solidFill>
                            <a:schemeClr val="tx1"/>
                          </a:solidFill>
                          <a:latin typeface="+mn-lt"/>
                        </a:rPr>
                        <a:t>94.100.992</a:t>
                      </a:r>
                      <a:endParaRPr lang="es-ES" sz="1100" b="0" i="0" u="none" strike="noStrike" dirty="0">
                        <a:solidFill>
                          <a:schemeClr val="tx1"/>
                        </a:solidFill>
                        <a:latin typeface="+mn-lt"/>
                      </a:endParaRPr>
                    </a:p>
                  </a:txBody>
                  <a:tcPr marL="6024" marR="6024" marT="6024" marB="0" anchor="ctr"/>
                </a:tc>
              </a:tr>
              <a:tr h="259445">
                <a:tc>
                  <a:txBody>
                    <a:bodyPr/>
                    <a:lstStyle/>
                    <a:p>
                      <a:pPr algn="l" fontAlgn="ctr"/>
                      <a:r>
                        <a:rPr lang="es-ES" sz="1100" b="1" u="none" strike="noStrike" dirty="0" smtClean="0">
                          <a:latin typeface="+mn-lt"/>
                        </a:rPr>
                        <a:t>B. REGIÓN OCCIDENTAL (3)</a:t>
                      </a:r>
                      <a:endParaRPr lang="es-ES" sz="1100" b="1" i="0" u="none" strike="noStrike" dirty="0">
                        <a:solidFill>
                          <a:srgbClr val="000000"/>
                        </a:solidFill>
                        <a:latin typeface="+mn-lt"/>
                      </a:endParaRPr>
                    </a:p>
                  </a:txBody>
                  <a:tcPr marL="6024" marR="6024" marT="6024" marB="0" anchor="ctr"/>
                </a:tc>
                <a:tc>
                  <a:txBody>
                    <a:bodyPr/>
                    <a:lstStyle/>
                    <a:p>
                      <a:pPr algn="ctr" fontAlgn="ctr"/>
                      <a:r>
                        <a:rPr lang="es-ES" sz="1100" b="1" u="none" strike="noStrike" dirty="0" smtClean="0">
                          <a:latin typeface="+mn-lt"/>
                        </a:rPr>
                        <a:t>1.625,00 </a:t>
                      </a:r>
                      <a:endParaRPr lang="es-ES" sz="1100" b="1" i="0" u="none" strike="noStrike" dirty="0">
                        <a:solidFill>
                          <a:srgbClr val="000000"/>
                        </a:solidFill>
                        <a:latin typeface="+mn-lt"/>
                      </a:endParaRPr>
                    </a:p>
                  </a:txBody>
                  <a:tcPr marL="6024" marR="6024" marT="6024" marB="0" anchor="ctr"/>
                </a:tc>
                <a:tc>
                  <a:txBody>
                    <a:bodyPr/>
                    <a:lstStyle/>
                    <a:p>
                      <a:pPr algn="ctr" fontAlgn="ctr"/>
                      <a:r>
                        <a:rPr lang="es-ES" sz="1100" b="1" u="none" strike="noStrike" dirty="0" smtClean="0">
                          <a:latin typeface="+mn-lt"/>
                        </a:rPr>
                        <a:t>141.725.000</a:t>
                      </a:r>
                      <a:endParaRPr lang="es-ES" sz="1100" b="1" i="0" u="none" strike="noStrike" dirty="0">
                        <a:solidFill>
                          <a:schemeClr val="tx1"/>
                        </a:solidFill>
                        <a:latin typeface="+mn-lt"/>
                      </a:endParaRPr>
                    </a:p>
                  </a:txBody>
                  <a:tcPr marL="6024" marR="6024" marT="6024" marB="0" anchor="ctr"/>
                </a:tc>
              </a:tr>
              <a:tr h="259445">
                <a:tc>
                  <a:txBody>
                    <a:bodyPr/>
                    <a:lstStyle/>
                    <a:p>
                      <a:pPr algn="l" fontAlgn="ctr"/>
                      <a:r>
                        <a:rPr lang="es-PY" sz="1100" b="1" u="none" strike="noStrike" dirty="0" smtClean="0">
                          <a:latin typeface="+mn-lt"/>
                        </a:rPr>
                        <a:t>3. Proyecto </a:t>
                      </a:r>
                      <a:r>
                        <a:rPr lang="es-PY" sz="1100" b="1" u="none" strike="noStrike" dirty="0">
                          <a:latin typeface="+mn-lt"/>
                        </a:rPr>
                        <a:t>10. </a:t>
                      </a:r>
                      <a:r>
                        <a:rPr lang="es-PY" sz="1100" b="1" u="none" strike="noStrike" dirty="0" smtClean="0">
                          <a:latin typeface="+mn-lt"/>
                        </a:rPr>
                        <a:t>Mejoramiento y Tramos </a:t>
                      </a:r>
                      <a:r>
                        <a:rPr lang="es-PY" sz="1100" b="1" u="none" strike="noStrike" dirty="0">
                          <a:latin typeface="+mn-lt"/>
                        </a:rPr>
                        <a:t>Críticos a Diseñar </a:t>
                      </a:r>
                      <a:r>
                        <a:rPr lang="es-PY" sz="1100" b="1" u="none" strike="noStrike" dirty="0" smtClean="0">
                          <a:latin typeface="+mn-lt"/>
                        </a:rPr>
                        <a:t>Región</a:t>
                      </a:r>
                      <a:r>
                        <a:rPr lang="es-PY" sz="1100" b="1" u="none" strike="noStrike" baseline="0" dirty="0" smtClean="0">
                          <a:latin typeface="+mn-lt"/>
                        </a:rPr>
                        <a:t> Occidental, Transitabilidad</a:t>
                      </a:r>
                      <a:endParaRPr lang="es-PY" sz="1100" b="1" i="0" u="none" strike="noStrike" dirty="0">
                        <a:solidFill>
                          <a:srgbClr val="5E636A"/>
                        </a:solidFill>
                        <a:latin typeface="+mn-lt"/>
                      </a:endParaRPr>
                    </a:p>
                  </a:txBody>
                  <a:tcPr marL="6024" marR="6024" marT="6024" marB="0" anchor="ctr"/>
                </a:tc>
                <a:tc>
                  <a:txBody>
                    <a:bodyPr/>
                    <a:lstStyle/>
                    <a:p>
                      <a:pPr marL="0" lvl="1" indent="0" algn="ctr" fontAlgn="ctr"/>
                      <a:r>
                        <a:rPr lang="es-ES" sz="1100" b="1" u="none" strike="noStrike" dirty="0" smtClean="0">
                          <a:latin typeface="+mn-lt"/>
                        </a:rPr>
                        <a:t>1.625,00 </a:t>
                      </a:r>
                      <a:endParaRPr lang="es-ES" sz="1100" b="1" i="0" u="none" strike="noStrike" dirty="0">
                        <a:solidFill>
                          <a:srgbClr val="5E636A"/>
                        </a:solidFill>
                        <a:latin typeface="+mn-lt"/>
                      </a:endParaRPr>
                    </a:p>
                  </a:txBody>
                  <a:tcPr marL="6024" marR="6024" marT="6024" marB="0" anchor="ctr"/>
                </a:tc>
                <a:tc>
                  <a:txBody>
                    <a:bodyPr/>
                    <a:lstStyle/>
                    <a:p>
                      <a:pPr marL="0" lvl="1" indent="0" algn="ctr" fontAlgn="ctr"/>
                      <a:r>
                        <a:rPr lang="es-ES" sz="1100" b="1" u="none" strike="noStrike" dirty="0" smtClean="0">
                          <a:latin typeface="+mn-lt"/>
                        </a:rPr>
                        <a:t>14.725.000</a:t>
                      </a:r>
                      <a:endParaRPr lang="es-ES" sz="1100" b="1" i="0" u="none" strike="noStrike" dirty="0">
                        <a:solidFill>
                          <a:schemeClr val="tx1"/>
                        </a:solidFill>
                        <a:latin typeface="+mn-lt"/>
                      </a:endParaRPr>
                    </a:p>
                  </a:txBody>
                  <a:tcPr marL="6024" marR="6024" marT="6024" marB="0" anchor="ctr"/>
                </a:tc>
              </a:tr>
              <a:tr h="259445">
                <a:tc>
                  <a:txBody>
                    <a:bodyPr/>
                    <a:lstStyle/>
                    <a:p>
                      <a:pPr lvl="1" algn="l" fontAlgn="ctr"/>
                      <a:r>
                        <a:rPr lang="es-PY" sz="1100" u="none" strike="noStrike" dirty="0" smtClean="0">
                          <a:latin typeface="+mn-lt"/>
                        </a:rPr>
                        <a:t>I.</a:t>
                      </a:r>
                      <a:r>
                        <a:rPr lang="es-PY" sz="1100" u="none" strike="noStrike" baseline="0" dirty="0" smtClean="0">
                          <a:latin typeface="+mn-lt"/>
                        </a:rPr>
                        <a:t> Sin Financiamiento</a:t>
                      </a:r>
                      <a:endParaRPr lang="es-PY" sz="1100" b="0" i="0" u="none" strike="noStrike" dirty="0">
                        <a:solidFill>
                          <a:schemeClr val="tx1"/>
                        </a:solidFill>
                        <a:latin typeface="+mn-lt"/>
                      </a:endParaRPr>
                    </a:p>
                  </a:txBody>
                  <a:tcPr marL="6024" marR="6024" marT="6024" marB="0" anchor="ctr"/>
                </a:tc>
                <a:tc>
                  <a:txBody>
                    <a:bodyPr/>
                    <a:lstStyle/>
                    <a:p>
                      <a:pPr algn="ctr" fontAlgn="ctr"/>
                      <a:r>
                        <a:rPr lang="es-ES" sz="1100" u="none" strike="noStrike" dirty="0" smtClean="0">
                          <a:latin typeface="+mn-lt"/>
                        </a:rPr>
                        <a:t>1.625,00</a:t>
                      </a:r>
                      <a:endParaRPr lang="es-ES" sz="1100" b="0" i="0" u="none" strike="noStrike" dirty="0">
                        <a:solidFill>
                          <a:schemeClr val="tx1"/>
                        </a:solidFill>
                        <a:latin typeface="+mn-lt"/>
                      </a:endParaRPr>
                    </a:p>
                  </a:txBody>
                  <a:tcPr marL="6024" marR="6024" marT="6024" marB="0" anchor="ctr"/>
                </a:tc>
                <a:tc>
                  <a:txBody>
                    <a:bodyPr/>
                    <a:lstStyle/>
                    <a:p>
                      <a:pPr algn="ctr" fontAlgn="ctr"/>
                      <a:r>
                        <a:rPr lang="es-ES" sz="1100" u="none" strike="noStrike" dirty="0" smtClean="0">
                          <a:latin typeface="+mn-lt"/>
                        </a:rPr>
                        <a:t>130.350.000</a:t>
                      </a:r>
                      <a:endParaRPr lang="es-ES" sz="1100" b="0" i="0" u="none" strike="noStrike" dirty="0">
                        <a:solidFill>
                          <a:schemeClr val="tx1"/>
                        </a:solidFill>
                        <a:latin typeface="+mn-lt"/>
                      </a:endParaRPr>
                    </a:p>
                  </a:txBody>
                  <a:tcPr marL="6024" marR="6024" marT="6024" marB="0" anchor="ctr"/>
                </a:tc>
              </a:tr>
              <a:tr h="259445">
                <a:tc>
                  <a:txBody>
                    <a:bodyPr/>
                    <a:lstStyle/>
                    <a:p>
                      <a:pPr lvl="1" algn="l" fontAlgn="ctr"/>
                      <a:r>
                        <a:rPr lang="es-PY" sz="1100" b="0" i="0" u="none" strike="noStrike" dirty="0" smtClean="0">
                          <a:solidFill>
                            <a:schemeClr val="tx1"/>
                          </a:solidFill>
                          <a:latin typeface="+mn-lt"/>
                        </a:rPr>
                        <a:t>II. Bonos del Tesoro</a:t>
                      </a:r>
                      <a:endParaRPr lang="es-PY" sz="1100" b="0" i="0" u="none" strike="noStrike" dirty="0">
                        <a:solidFill>
                          <a:schemeClr val="tx1"/>
                        </a:solidFill>
                        <a:latin typeface="+mn-lt"/>
                      </a:endParaRPr>
                    </a:p>
                  </a:txBody>
                  <a:tcPr marL="6024" marR="6024" marT="6024" marB="0" anchor="ctr"/>
                </a:tc>
                <a:tc>
                  <a:txBody>
                    <a:bodyPr/>
                    <a:lstStyle/>
                    <a:p>
                      <a:pPr algn="ctr" fontAlgn="ctr"/>
                      <a:r>
                        <a:rPr lang="es-ES" sz="1100" b="0" i="0" u="none" strike="noStrike" dirty="0" smtClean="0">
                          <a:solidFill>
                            <a:schemeClr val="tx1"/>
                          </a:solidFill>
                          <a:latin typeface="+mn-lt"/>
                        </a:rPr>
                        <a:t>1.625,00</a:t>
                      </a:r>
                      <a:endParaRPr lang="es-ES" sz="1100" b="0" i="0" u="none" strike="noStrike" dirty="0">
                        <a:solidFill>
                          <a:schemeClr val="tx1"/>
                        </a:solidFill>
                        <a:latin typeface="+mn-lt"/>
                      </a:endParaRPr>
                    </a:p>
                  </a:txBody>
                  <a:tcPr marL="6024" marR="6024" marT="6024" marB="0" anchor="ctr"/>
                </a:tc>
                <a:tc>
                  <a:txBody>
                    <a:bodyPr/>
                    <a:lstStyle/>
                    <a:p>
                      <a:pPr algn="ctr" fontAlgn="ctr"/>
                      <a:r>
                        <a:rPr lang="es-ES" sz="1100" b="0" i="0" u="none" strike="noStrike" dirty="0" smtClean="0">
                          <a:solidFill>
                            <a:schemeClr val="tx1"/>
                          </a:solidFill>
                          <a:latin typeface="+mn-lt"/>
                        </a:rPr>
                        <a:t>11.375.000</a:t>
                      </a:r>
                      <a:endParaRPr lang="es-ES" sz="1100" b="0" i="0" u="none" strike="noStrike" dirty="0">
                        <a:solidFill>
                          <a:schemeClr val="tx1"/>
                        </a:solidFill>
                        <a:latin typeface="+mn-lt"/>
                      </a:endParaRPr>
                    </a:p>
                  </a:txBody>
                  <a:tcPr marL="6024" marR="6024" marT="6024" marB="0" anchor="ctr"/>
                </a:tc>
              </a:tr>
              <a:tr h="259445">
                <a:tc>
                  <a:txBody>
                    <a:bodyPr/>
                    <a:lstStyle/>
                    <a:p>
                      <a:pPr algn="l" fontAlgn="ctr"/>
                      <a:r>
                        <a:rPr lang="es-ES" sz="1200" u="none" strike="noStrike" dirty="0" smtClean="0">
                          <a:effectLst>
                            <a:outerShdw blurRad="38100" dist="38100" dir="2700000" algn="tl">
                              <a:srgbClr val="000000">
                                <a:alpha val="43137"/>
                              </a:srgbClr>
                            </a:outerShdw>
                          </a:effectLst>
                          <a:latin typeface="+mn-lt"/>
                        </a:rPr>
                        <a:t>TOTAL GENERAL (A+B)</a:t>
                      </a:r>
                      <a:endParaRPr lang="es-ES" sz="1200" b="1" i="0" u="none" strike="noStrike" dirty="0">
                        <a:solidFill>
                          <a:srgbClr val="000000"/>
                        </a:solidFill>
                        <a:effectLst>
                          <a:outerShdw blurRad="38100" dist="38100" dir="2700000" algn="tl">
                            <a:srgbClr val="000000">
                              <a:alpha val="43137"/>
                            </a:srgbClr>
                          </a:outerShdw>
                        </a:effectLst>
                        <a:latin typeface="+mn-lt"/>
                      </a:endParaRPr>
                    </a:p>
                  </a:txBody>
                  <a:tcPr marL="6024" marR="6024" marT="6024" marB="0" anchor="ctr"/>
                </a:tc>
                <a:tc>
                  <a:txBody>
                    <a:bodyPr/>
                    <a:lstStyle/>
                    <a:p>
                      <a:pPr algn="ctr" fontAlgn="ctr"/>
                      <a:r>
                        <a:rPr lang="es-ES" sz="1200" u="none" strike="noStrike" dirty="0" smtClean="0">
                          <a:effectLst>
                            <a:outerShdw blurRad="38100" dist="38100" dir="2700000" algn="tl">
                              <a:srgbClr val="000000">
                                <a:alpha val="43137"/>
                              </a:srgbClr>
                            </a:outerShdw>
                          </a:effectLst>
                          <a:latin typeface="+mn-lt"/>
                        </a:rPr>
                        <a:t>5.562,46</a:t>
                      </a:r>
                      <a:endParaRPr lang="es-ES" sz="1200" b="1" i="0" u="none" strike="noStrike" dirty="0">
                        <a:solidFill>
                          <a:srgbClr val="000000"/>
                        </a:solidFill>
                        <a:effectLst>
                          <a:outerShdw blurRad="38100" dist="38100" dir="2700000" algn="tl">
                            <a:srgbClr val="000000">
                              <a:alpha val="43137"/>
                            </a:srgbClr>
                          </a:outerShdw>
                        </a:effectLst>
                        <a:latin typeface="+mn-lt"/>
                      </a:endParaRPr>
                    </a:p>
                  </a:txBody>
                  <a:tcPr marL="6024" marR="6024" marT="6024" marB="0" anchor="ctr"/>
                </a:tc>
                <a:tc>
                  <a:txBody>
                    <a:bodyPr/>
                    <a:lstStyle/>
                    <a:p>
                      <a:pPr algn="ctr" fontAlgn="ctr"/>
                      <a:r>
                        <a:rPr lang="es-ES" sz="1200" u="none" strike="noStrike" dirty="0" smtClean="0">
                          <a:effectLst>
                            <a:outerShdw blurRad="38100" dist="38100" dir="2700000" algn="tl">
                              <a:srgbClr val="000000">
                                <a:alpha val="43137"/>
                              </a:srgbClr>
                            </a:outerShdw>
                          </a:effectLst>
                          <a:latin typeface="+mn-lt"/>
                        </a:rPr>
                        <a:t>658.976.996</a:t>
                      </a:r>
                      <a:endParaRPr lang="es-ES" sz="1200" b="1" i="0" u="none" strike="noStrike" dirty="0">
                        <a:solidFill>
                          <a:srgbClr val="000000"/>
                        </a:solidFill>
                        <a:effectLst>
                          <a:outerShdw blurRad="38100" dist="38100" dir="2700000" algn="tl">
                            <a:srgbClr val="000000">
                              <a:alpha val="43137"/>
                            </a:srgbClr>
                          </a:outerShdw>
                        </a:effectLst>
                        <a:latin typeface="+mn-lt"/>
                      </a:endParaRPr>
                    </a:p>
                  </a:txBody>
                  <a:tcPr marL="6024" marR="6024" marT="6024" marB="0" anchor="ct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3. PUENTES DE HºAº</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1772816"/>
          <a:ext cx="8280000" cy="4356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ES" sz="1400" b="1" u="none" strike="noStrike" noProof="0" dirty="0" smtClean="0">
                          <a:latin typeface="+mn-lt"/>
                        </a:rPr>
                        <a:t>SUSTITUCIÓN DE PUENTES DE MADERA POR PUENTES DE HºAº</a:t>
                      </a:r>
                      <a:endParaRPr lang="es-ES" sz="1400" b="1" i="0" u="none" strike="noStrike" noProof="0" dirty="0">
                        <a:solidFill>
                          <a:srgbClr val="000000"/>
                        </a:solidFill>
                        <a:latin typeface="+mn-lt"/>
                      </a:endParaRPr>
                    </a:p>
                  </a:txBody>
                  <a:tcPr marL="9525" marR="9525" marT="9525" marB="0" anchor="ctr"/>
                </a:tc>
                <a:tc>
                  <a:txBody>
                    <a:bodyPr/>
                    <a:lstStyle/>
                    <a:p>
                      <a:pPr algn="ctr" fontAlgn="b"/>
                      <a:r>
                        <a:rPr lang="es-ES" sz="1400" b="1" u="none" strike="noStrike" noProof="0" dirty="0" smtClean="0">
                          <a:latin typeface="+mn-lt"/>
                        </a:rPr>
                        <a:t>LONGITUD (ml)</a:t>
                      </a:r>
                      <a:endParaRPr lang="es-ES" sz="1400" b="1" i="0" u="none" strike="noStrike" noProof="0" dirty="0">
                        <a:solidFill>
                          <a:srgbClr val="000000"/>
                        </a:solidFill>
                        <a:latin typeface="+mn-lt"/>
                      </a:endParaRPr>
                    </a:p>
                  </a:txBody>
                  <a:tcPr marL="9525" marR="9525" marT="9525" marB="0" anchor="ctr"/>
                </a:tc>
              </a:tr>
              <a:tr h="396000">
                <a:tc>
                  <a:txBody>
                    <a:bodyPr/>
                    <a:lstStyle/>
                    <a:p>
                      <a:pPr algn="l" fontAlgn="ctr"/>
                      <a:r>
                        <a:rPr lang="pt-BR" sz="1400" b="1" i="0" u="none" strike="noStrike" dirty="0" smtClean="0">
                          <a:solidFill>
                            <a:schemeClr val="tx1"/>
                          </a:solidFill>
                          <a:latin typeface="+mn-lt"/>
                        </a:rPr>
                        <a:t>01. PUENTE DE </a:t>
                      </a:r>
                      <a:r>
                        <a:rPr lang="pt-BR" sz="1400" b="1" i="0" u="none" strike="noStrike" dirty="0" err="1" smtClean="0">
                          <a:solidFill>
                            <a:schemeClr val="tx1"/>
                          </a:solidFill>
                          <a:latin typeface="+mn-lt"/>
                        </a:rPr>
                        <a:t>HºAº</a:t>
                      </a:r>
                      <a:r>
                        <a:rPr lang="pt-BR" sz="1400" b="1" i="0" u="none" strike="noStrike" dirty="0" smtClean="0">
                          <a:solidFill>
                            <a:schemeClr val="tx1"/>
                          </a:solidFill>
                          <a:latin typeface="+mn-lt"/>
                        </a:rPr>
                        <a:t> CONCLUIDO PNCR 2 - FASE II</a:t>
                      </a:r>
                      <a:endParaRPr lang="pt-BR"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1.549,00</a:t>
                      </a:r>
                      <a:endParaRPr lang="es-ES" sz="1400" b="1" i="0" u="none" strike="noStrike" dirty="0">
                        <a:solidFill>
                          <a:schemeClr val="tx1"/>
                        </a:solidFill>
                        <a:latin typeface="+mn-lt"/>
                      </a:endParaRPr>
                    </a:p>
                  </a:txBody>
                  <a:tcPr marL="9525" marR="9525" marT="9525" marB="0" anchor="ctr"/>
                </a:tc>
              </a:tr>
              <a:tr h="396000">
                <a:tc>
                  <a:txBody>
                    <a:bodyPr/>
                    <a:lstStyle/>
                    <a:p>
                      <a:pPr algn="l" fontAlgn="ctr"/>
                      <a:r>
                        <a:rPr lang="es-ES" sz="1400" b="1" i="0" u="none" strike="noStrike" dirty="0" smtClean="0">
                          <a:solidFill>
                            <a:schemeClr val="tx1"/>
                          </a:solidFill>
                          <a:latin typeface="+mn-lt"/>
                        </a:rPr>
                        <a:t>08 DPTO. MISIONES</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135,00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PY" sz="1100" b="0" i="0" u="none" strike="noStrike" dirty="0">
                          <a:solidFill>
                            <a:schemeClr val="tx1"/>
                          </a:solidFill>
                          <a:latin typeface="+mn-lt"/>
                        </a:rPr>
                        <a:t>San Juan </a:t>
                      </a:r>
                      <a:r>
                        <a:rPr lang="es-PY" sz="1100" b="0" i="0" u="none" strike="noStrike" dirty="0" smtClean="0">
                          <a:solidFill>
                            <a:schemeClr val="tx1"/>
                          </a:solidFill>
                          <a:latin typeface="+mn-lt"/>
                        </a:rPr>
                        <a:t>– Cruce </a:t>
                      </a:r>
                      <a:r>
                        <a:rPr lang="es-PY" sz="1100" b="0" i="0" u="none" strike="noStrike" dirty="0">
                          <a:solidFill>
                            <a:schemeClr val="tx1"/>
                          </a:solidFill>
                          <a:latin typeface="+mn-lt"/>
                        </a:rPr>
                        <a:t>Ybyraty </a:t>
                      </a:r>
                      <a:r>
                        <a:rPr lang="es-PY" sz="1100" b="0" i="0" u="none" strike="noStrike" dirty="0" smtClean="0">
                          <a:solidFill>
                            <a:schemeClr val="tx1"/>
                          </a:solidFill>
                          <a:latin typeface="+mn-lt"/>
                        </a:rPr>
                        <a:t>– Ruta </a:t>
                      </a:r>
                      <a:r>
                        <a:rPr lang="es-PY" sz="1100" b="0" i="0" u="none" strike="noStrike" dirty="0">
                          <a:solidFill>
                            <a:schemeClr val="tx1"/>
                          </a:solidFill>
                          <a:latin typeface="+mn-lt"/>
                        </a:rPr>
                        <a:t>4 (Aº Aguaray)</a:t>
                      </a:r>
                    </a:p>
                  </a:txBody>
                  <a:tcPr marL="9525" marR="9525" marT="9525" marB="0" anchor="ctr"/>
                </a:tc>
                <a:tc>
                  <a:txBody>
                    <a:bodyPr/>
                    <a:lstStyle/>
                    <a:p>
                      <a:pPr algn="ctr" fontAlgn="ctr"/>
                      <a:r>
                        <a:rPr lang="es-ES" sz="1100" b="0" i="0" u="none" strike="noStrike" dirty="0">
                          <a:solidFill>
                            <a:schemeClr val="tx1"/>
                          </a:solidFill>
                          <a:latin typeface="+mn-lt"/>
                        </a:rPr>
                        <a:t>45,00</a:t>
                      </a:r>
                    </a:p>
                  </a:txBody>
                  <a:tcPr marL="9525" marR="9525" marT="9525" marB="0" anchor="ctr"/>
                </a:tc>
              </a:tr>
              <a:tr h="216000">
                <a:tc>
                  <a:txBody>
                    <a:bodyPr/>
                    <a:lstStyle/>
                    <a:p>
                      <a:pPr algn="l" fontAlgn="ctr"/>
                      <a:r>
                        <a:rPr lang="es-ES" sz="1100" b="0" i="0" u="none" strike="noStrike" dirty="0">
                          <a:solidFill>
                            <a:schemeClr val="tx1"/>
                          </a:solidFill>
                          <a:latin typeface="+mn-lt"/>
                        </a:rPr>
                        <a:t>Yabebyry </a:t>
                      </a:r>
                      <a:r>
                        <a:rPr lang="es-ES" sz="1100" b="0" i="0" u="none" strike="noStrike" dirty="0" smtClean="0">
                          <a:solidFill>
                            <a:schemeClr val="tx1"/>
                          </a:solidFill>
                          <a:latin typeface="+mn-lt"/>
                        </a:rPr>
                        <a:t>– Ayolas </a:t>
                      </a:r>
                      <a:r>
                        <a:rPr lang="es-ES" sz="1100" b="0" i="0" u="none" strike="noStrike" dirty="0">
                          <a:solidFill>
                            <a:schemeClr val="tx1"/>
                          </a:solidFill>
                          <a:latin typeface="+mn-lt"/>
                        </a:rPr>
                        <a:t>(Aº Yabebyry)</a:t>
                      </a:r>
                    </a:p>
                  </a:txBody>
                  <a:tcPr marL="9525" marR="9525" marT="9525" marB="0" anchor="ctr"/>
                </a:tc>
                <a:tc>
                  <a:txBody>
                    <a:bodyPr/>
                    <a:lstStyle/>
                    <a:p>
                      <a:pPr algn="ctr" fontAlgn="ctr"/>
                      <a:r>
                        <a:rPr lang="es-ES" sz="1100" b="0" i="0" u="none" strike="noStrike" dirty="0">
                          <a:solidFill>
                            <a:schemeClr val="tx1"/>
                          </a:solidFill>
                          <a:latin typeface="+mn-lt"/>
                        </a:rPr>
                        <a:t>45,00</a:t>
                      </a:r>
                    </a:p>
                  </a:txBody>
                  <a:tcPr marL="9525" marR="9525" marT="9525" marB="0" anchor="ctr"/>
                </a:tc>
              </a:tr>
              <a:tr h="216000">
                <a:tc>
                  <a:txBody>
                    <a:bodyPr/>
                    <a:lstStyle/>
                    <a:p>
                      <a:pPr algn="l" fontAlgn="ctr"/>
                      <a:r>
                        <a:rPr lang="es-ES" sz="1100" b="0" i="0" u="none" strike="noStrike" dirty="0">
                          <a:solidFill>
                            <a:schemeClr val="tx1"/>
                          </a:solidFill>
                          <a:latin typeface="+mn-lt"/>
                        </a:rPr>
                        <a:t>Yabebyry </a:t>
                      </a:r>
                      <a:r>
                        <a:rPr lang="es-ES" sz="1100" b="0" i="0" u="none" strike="noStrike" dirty="0" smtClean="0">
                          <a:solidFill>
                            <a:schemeClr val="tx1"/>
                          </a:solidFill>
                          <a:latin typeface="+mn-lt"/>
                        </a:rPr>
                        <a:t>– Laureles </a:t>
                      </a:r>
                      <a:r>
                        <a:rPr lang="es-ES" sz="1100" b="0" i="0" u="none" strike="noStrike" dirty="0">
                          <a:solidFill>
                            <a:schemeClr val="tx1"/>
                          </a:solidFill>
                          <a:latin typeface="+mn-lt"/>
                        </a:rPr>
                        <a:t>(Aº Pira </a:t>
                      </a:r>
                      <a:r>
                        <a:rPr lang="es-ES" sz="1100" b="0" i="0" u="none" strike="noStrike" dirty="0" err="1">
                          <a:solidFill>
                            <a:schemeClr val="tx1"/>
                          </a:solidFill>
                          <a:latin typeface="+mn-lt"/>
                        </a:rPr>
                        <a:t>Guazu</a:t>
                      </a:r>
                      <a:r>
                        <a:rPr lang="es-ES" sz="1100" b="0" i="0" u="none" strike="noStrike" dirty="0">
                          <a:solidFill>
                            <a:schemeClr val="tx1"/>
                          </a:solidFill>
                          <a:latin typeface="+mn-lt"/>
                        </a:rPr>
                        <a:t>)</a:t>
                      </a:r>
                    </a:p>
                  </a:txBody>
                  <a:tcPr marL="9525" marR="9525" marT="9525" marB="0" anchor="ctr"/>
                </a:tc>
                <a:tc>
                  <a:txBody>
                    <a:bodyPr/>
                    <a:lstStyle/>
                    <a:p>
                      <a:pPr algn="ctr" fontAlgn="ctr"/>
                      <a:r>
                        <a:rPr lang="es-ES" sz="1100" b="0" i="0" u="none" strike="noStrike" dirty="0">
                          <a:solidFill>
                            <a:schemeClr val="tx1"/>
                          </a:solidFill>
                          <a:latin typeface="+mn-lt"/>
                        </a:rPr>
                        <a:t>45,00</a:t>
                      </a:r>
                    </a:p>
                  </a:txBody>
                  <a:tcPr marL="9525" marR="9525" marT="9525" marB="0" anchor="ctr"/>
                </a:tc>
              </a:tr>
              <a:tr h="396000">
                <a:tc>
                  <a:txBody>
                    <a:bodyPr/>
                    <a:lstStyle/>
                    <a:p>
                      <a:pPr algn="l" fontAlgn="ctr"/>
                      <a:r>
                        <a:rPr lang="es-ES" sz="1400" b="1" i="0" u="none" strike="noStrike" dirty="0" smtClean="0">
                          <a:solidFill>
                            <a:schemeClr val="tx1"/>
                          </a:solidFill>
                          <a:latin typeface="+mn-lt"/>
                        </a:rPr>
                        <a:t>09 DPTO. PARAGUARI</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80,00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ES" sz="1100" b="0" i="0" u="none" strike="noStrike" dirty="0" smtClean="0">
                          <a:solidFill>
                            <a:schemeClr val="tx1"/>
                          </a:solidFill>
                          <a:latin typeface="+mn-lt"/>
                        </a:rPr>
                        <a:t>Quiindy – Acahay </a:t>
                      </a:r>
                      <a:r>
                        <a:rPr lang="es-ES" sz="1100" b="0" i="0" u="none" strike="noStrike" dirty="0">
                          <a:solidFill>
                            <a:schemeClr val="tx1"/>
                          </a:solidFill>
                          <a:latin typeface="+mn-lt"/>
                        </a:rPr>
                        <a:t>(Aº </a:t>
                      </a:r>
                      <a:r>
                        <a:rPr lang="es-ES" sz="1100" b="0" i="0" u="none" strike="noStrike" dirty="0" err="1">
                          <a:solidFill>
                            <a:schemeClr val="tx1"/>
                          </a:solidFill>
                          <a:latin typeface="+mn-lt"/>
                        </a:rPr>
                        <a:t>Tobatingua</a:t>
                      </a:r>
                      <a:r>
                        <a:rPr lang="es-ES" sz="1100" b="0" i="0" u="none" strike="noStrike" dirty="0">
                          <a:solidFill>
                            <a:schemeClr val="tx1"/>
                          </a:solidFill>
                          <a:latin typeface="+mn-lt"/>
                        </a:rPr>
                        <a:t>)</a:t>
                      </a:r>
                    </a:p>
                  </a:txBody>
                  <a:tcPr marL="9525" marR="9525" marT="9525" marB="0" anchor="ctr"/>
                </a:tc>
                <a:tc>
                  <a:txBody>
                    <a:bodyPr/>
                    <a:lstStyle/>
                    <a:p>
                      <a:pPr algn="ctr" fontAlgn="ctr"/>
                      <a:r>
                        <a:rPr lang="es-ES" sz="1100" b="0" i="0" u="none" strike="noStrike" dirty="0">
                          <a:solidFill>
                            <a:schemeClr val="tx1"/>
                          </a:solidFill>
                          <a:latin typeface="+mn-lt"/>
                        </a:rPr>
                        <a:t>20,00</a:t>
                      </a:r>
                    </a:p>
                  </a:txBody>
                  <a:tcPr marL="9525" marR="9525" marT="9525" marB="0" anchor="ctr"/>
                </a:tc>
              </a:tr>
              <a:tr h="216000">
                <a:tc>
                  <a:txBody>
                    <a:bodyPr/>
                    <a:lstStyle/>
                    <a:p>
                      <a:pPr algn="l" fontAlgn="ctr"/>
                      <a:r>
                        <a:rPr lang="es-PY" sz="1100" b="0" i="0" u="none" strike="noStrike" dirty="0" smtClean="0">
                          <a:solidFill>
                            <a:schemeClr val="tx1"/>
                          </a:solidFill>
                          <a:latin typeface="+mn-lt"/>
                        </a:rPr>
                        <a:t>Quyquyho – Mbuyapey </a:t>
                      </a:r>
                      <a:r>
                        <a:rPr lang="es-PY" sz="1100" b="0" i="0" u="none" strike="noStrike" dirty="0">
                          <a:solidFill>
                            <a:schemeClr val="tx1"/>
                          </a:solidFill>
                          <a:latin typeface="+mn-lt"/>
                        </a:rPr>
                        <a:t>(Aliv. Aº Mbuyapey(Paso Naranja))</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es-ES" sz="1100" b="0" i="0" u="none" strike="noStrike" dirty="0" smtClean="0">
                          <a:solidFill>
                            <a:schemeClr val="tx1"/>
                          </a:solidFill>
                          <a:latin typeface="+mn-lt"/>
                        </a:rPr>
                        <a:t>Quyquyho – Mbuyapey </a:t>
                      </a:r>
                      <a:r>
                        <a:rPr lang="es-ES" sz="1100" b="0" i="0" u="none" strike="noStrike" dirty="0">
                          <a:solidFill>
                            <a:schemeClr val="tx1"/>
                          </a:solidFill>
                          <a:latin typeface="+mn-lt"/>
                        </a:rPr>
                        <a:t>(Aº Mbuyapey(Paso Naranja))</a:t>
                      </a:r>
                    </a:p>
                  </a:txBody>
                  <a:tcPr marL="9525" marR="9525" marT="9525" marB="0" anchor="ctr"/>
                </a:tc>
                <a:tc>
                  <a:txBody>
                    <a:bodyPr/>
                    <a:lstStyle/>
                    <a:p>
                      <a:pPr algn="ctr" fontAlgn="ctr"/>
                      <a:r>
                        <a:rPr lang="es-ES" sz="1100" b="0" i="0" u="none" strike="noStrike" dirty="0">
                          <a:solidFill>
                            <a:schemeClr val="tx1"/>
                          </a:solidFill>
                          <a:latin typeface="+mn-lt"/>
                        </a:rPr>
                        <a:t>45,00</a:t>
                      </a:r>
                    </a:p>
                  </a:txBody>
                  <a:tcPr marL="9525" marR="9525" marT="9525" marB="0" anchor="ctr"/>
                </a:tc>
              </a:tr>
              <a:tr h="396000">
                <a:tc>
                  <a:txBody>
                    <a:bodyPr/>
                    <a:lstStyle/>
                    <a:p>
                      <a:pPr algn="l" fontAlgn="ctr"/>
                      <a:r>
                        <a:rPr lang="es-ES" sz="1400" b="1" i="0" u="none" strike="noStrike" dirty="0" smtClean="0">
                          <a:solidFill>
                            <a:schemeClr val="tx1"/>
                          </a:solidFill>
                          <a:latin typeface="+mn-lt"/>
                        </a:rPr>
                        <a:t>10 DPTO. ALTO PARANÁ</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126,00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ES" sz="1100" b="0" i="0" u="none" strike="noStrike" dirty="0">
                          <a:solidFill>
                            <a:schemeClr val="tx1"/>
                          </a:solidFill>
                          <a:latin typeface="+mn-lt"/>
                        </a:rPr>
                        <a:t>Cerro Largo </a:t>
                      </a:r>
                      <a:r>
                        <a:rPr lang="es-ES" sz="1100" b="0" i="0" u="none" strike="noStrike" dirty="0" smtClean="0">
                          <a:solidFill>
                            <a:schemeClr val="tx1"/>
                          </a:solidFill>
                          <a:latin typeface="+mn-lt"/>
                        </a:rPr>
                        <a:t>– F.R</a:t>
                      </a:r>
                      <a:r>
                        <a:rPr lang="es-ES" sz="1100" b="0" i="0" u="none" strike="noStrike" dirty="0">
                          <a:solidFill>
                            <a:schemeClr val="tx1"/>
                          </a:solidFill>
                          <a:latin typeface="+mn-lt"/>
                        </a:rPr>
                        <a:t>. Moreno</a:t>
                      </a:r>
                    </a:p>
                  </a:txBody>
                  <a:tcPr marL="9525" marR="9525" marT="9525" marB="0" anchor="ctr"/>
                </a:tc>
                <a:tc>
                  <a:txBody>
                    <a:bodyPr/>
                    <a:lstStyle/>
                    <a:p>
                      <a:pPr algn="ctr" fontAlgn="ctr"/>
                      <a:r>
                        <a:rPr lang="es-ES" sz="1100" b="0" i="0" u="none" strike="noStrike" dirty="0">
                          <a:solidFill>
                            <a:schemeClr val="tx1"/>
                          </a:solidFill>
                          <a:latin typeface="+mn-lt"/>
                        </a:rPr>
                        <a:t>30,00</a:t>
                      </a:r>
                    </a:p>
                  </a:txBody>
                  <a:tcPr marL="9525" marR="9525" marT="9525" marB="0" anchor="ctr"/>
                </a:tc>
              </a:tr>
              <a:tr h="216000">
                <a:tc>
                  <a:txBody>
                    <a:bodyPr/>
                    <a:lstStyle/>
                    <a:p>
                      <a:pPr algn="l" fontAlgn="ctr"/>
                      <a:r>
                        <a:rPr lang="es-ES" sz="1100" b="0" i="0" u="none" strike="noStrike" dirty="0">
                          <a:solidFill>
                            <a:schemeClr val="tx1"/>
                          </a:solidFill>
                          <a:latin typeface="+mn-lt"/>
                        </a:rPr>
                        <a:t>Hernandarias </a:t>
                      </a:r>
                      <a:r>
                        <a:rPr lang="es-ES" sz="1100" b="0" i="0" u="none" strike="noStrike" dirty="0" smtClean="0">
                          <a:solidFill>
                            <a:schemeClr val="tx1"/>
                          </a:solidFill>
                          <a:latin typeface="+mn-lt"/>
                        </a:rPr>
                        <a:t>– Mcal</a:t>
                      </a:r>
                      <a:r>
                        <a:rPr lang="es-ES" sz="1100" b="0" i="0" u="none" strike="noStrike" dirty="0">
                          <a:solidFill>
                            <a:schemeClr val="tx1"/>
                          </a:solidFill>
                          <a:latin typeface="+mn-lt"/>
                        </a:rPr>
                        <a:t>. López</a:t>
                      </a:r>
                    </a:p>
                  </a:txBody>
                  <a:tcPr marL="9525" marR="9525" marT="9525" marB="0" anchor="ctr"/>
                </a:tc>
                <a:tc>
                  <a:txBody>
                    <a:bodyPr/>
                    <a:lstStyle/>
                    <a:p>
                      <a:pPr algn="ctr" fontAlgn="ctr"/>
                      <a:r>
                        <a:rPr lang="es-ES" sz="1100" b="0" i="0" u="none" strike="noStrike" dirty="0">
                          <a:solidFill>
                            <a:schemeClr val="tx1"/>
                          </a:solidFill>
                          <a:latin typeface="+mn-lt"/>
                        </a:rPr>
                        <a:t>24,00</a:t>
                      </a:r>
                    </a:p>
                  </a:txBody>
                  <a:tcPr marL="9525" marR="9525" marT="9525" marB="0" anchor="ctr"/>
                </a:tc>
              </a:tr>
              <a:tr h="216000">
                <a:tc>
                  <a:txBody>
                    <a:bodyPr/>
                    <a:lstStyle/>
                    <a:p>
                      <a:pPr algn="l" fontAlgn="ctr"/>
                      <a:r>
                        <a:rPr lang="es-ES" sz="1100" b="0" i="0" u="none" strike="noStrike" dirty="0">
                          <a:solidFill>
                            <a:schemeClr val="tx1"/>
                          </a:solidFill>
                          <a:latin typeface="+mn-lt"/>
                        </a:rPr>
                        <a:t>Itakyry </a:t>
                      </a:r>
                      <a:r>
                        <a:rPr lang="es-ES" sz="1100" b="0" i="0" u="none" strike="noStrike" dirty="0" smtClean="0">
                          <a:solidFill>
                            <a:schemeClr val="tx1"/>
                          </a:solidFill>
                          <a:latin typeface="+mn-lt"/>
                        </a:rPr>
                        <a:t>– Rancho </a:t>
                      </a:r>
                      <a:r>
                        <a:rPr lang="es-ES" sz="1100" b="0" i="0" u="none" strike="noStrike" dirty="0">
                          <a:solidFill>
                            <a:schemeClr val="tx1"/>
                          </a:solidFill>
                          <a:latin typeface="+mn-lt"/>
                        </a:rPr>
                        <a:t>Alegre</a:t>
                      </a:r>
                    </a:p>
                  </a:txBody>
                  <a:tcPr marL="9525" marR="9525" marT="9525" marB="0" anchor="ctr"/>
                </a:tc>
                <a:tc>
                  <a:txBody>
                    <a:bodyPr/>
                    <a:lstStyle/>
                    <a:p>
                      <a:pPr algn="ctr" fontAlgn="ctr"/>
                      <a:r>
                        <a:rPr lang="es-ES" sz="1100" b="0" i="0" u="none" strike="noStrike" dirty="0">
                          <a:solidFill>
                            <a:schemeClr val="tx1"/>
                          </a:solidFill>
                          <a:latin typeface="+mn-lt"/>
                        </a:rPr>
                        <a:t>24,00</a:t>
                      </a:r>
                    </a:p>
                  </a:txBody>
                  <a:tcPr marL="9525" marR="9525" marT="9525" marB="0" anchor="ctr"/>
                </a:tc>
              </a:tr>
              <a:tr h="216000">
                <a:tc>
                  <a:txBody>
                    <a:bodyPr/>
                    <a:lstStyle/>
                    <a:p>
                      <a:pPr algn="l" fontAlgn="ctr"/>
                      <a:r>
                        <a:rPr lang="es-PY" sz="1100" b="0" i="0" u="none" strike="noStrike" dirty="0">
                          <a:solidFill>
                            <a:schemeClr val="tx1"/>
                          </a:solidFill>
                          <a:latin typeface="+mn-lt"/>
                        </a:rPr>
                        <a:t>Pto. </a:t>
                      </a:r>
                      <a:r>
                        <a:rPr lang="es-PY" sz="1100" b="0" i="0" u="none" strike="noStrike" dirty="0" err="1">
                          <a:solidFill>
                            <a:schemeClr val="tx1"/>
                          </a:solidFill>
                          <a:latin typeface="+mn-lt"/>
                        </a:rPr>
                        <a:t>Paranambu</a:t>
                      </a:r>
                      <a:r>
                        <a:rPr lang="es-PY" sz="1100" b="0" i="0" u="none" strike="noStrike" dirty="0">
                          <a:solidFill>
                            <a:schemeClr val="tx1"/>
                          </a:solidFill>
                          <a:latin typeface="+mn-lt"/>
                        </a:rPr>
                        <a:t> </a:t>
                      </a:r>
                      <a:r>
                        <a:rPr lang="es-PY" sz="1100" b="0" i="0" u="none" strike="noStrike" dirty="0" smtClean="0">
                          <a:solidFill>
                            <a:schemeClr val="tx1"/>
                          </a:solidFill>
                          <a:latin typeface="+mn-lt"/>
                        </a:rPr>
                        <a:t>– </a:t>
                      </a:r>
                      <a:r>
                        <a:rPr lang="es-PY" sz="1100" b="0" i="0" u="none" strike="noStrike" dirty="0" err="1" smtClean="0">
                          <a:solidFill>
                            <a:schemeClr val="tx1"/>
                          </a:solidFill>
                          <a:latin typeface="+mn-lt"/>
                        </a:rPr>
                        <a:t>Asent</a:t>
                      </a:r>
                      <a:r>
                        <a:rPr lang="es-PY" sz="1100" b="0" i="0" u="none" strike="noStrike" dirty="0">
                          <a:solidFill>
                            <a:schemeClr val="tx1"/>
                          </a:solidFill>
                          <a:latin typeface="+mn-lt"/>
                        </a:rPr>
                        <a:t>. 8 de diciembre (Aº </a:t>
                      </a:r>
                      <a:r>
                        <a:rPr lang="es-PY" sz="1100" b="0" i="0" u="none" strike="noStrike" dirty="0" err="1">
                          <a:solidFill>
                            <a:schemeClr val="tx1"/>
                          </a:solidFill>
                          <a:latin typeface="+mn-lt"/>
                        </a:rPr>
                        <a:t>Yarara</a:t>
                      </a:r>
                      <a:r>
                        <a:rPr lang="es-PY" sz="1100" b="0" i="0" u="none" strike="noStrike" dirty="0">
                          <a:solidFill>
                            <a:schemeClr val="tx1"/>
                          </a:solidFill>
                          <a:latin typeface="+mn-lt"/>
                        </a:rPr>
                        <a:t>)</a:t>
                      </a:r>
                    </a:p>
                  </a:txBody>
                  <a:tcPr marL="9525" marR="9525" marT="9525" marB="0" anchor="ctr"/>
                </a:tc>
                <a:tc>
                  <a:txBody>
                    <a:bodyPr/>
                    <a:lstStyle/>
                    <a:p>
                      <a:pPr algn="ctr" fontAlgn="ctr"/>
                      <a:r>
                        <a:rPr lang="es-ES" sz="1100" b="0" i="0" u="none" strike="noStrike" dirty="0">
                          <a:solidFill>
                            <a:schemeClr val="tx1"/>
                          </a:solidFill>
                          <a:latin typeface="+mn-lt"/>
                        </a:rPr>
                        <a:t>12,00</a:t>
                      </a:r>
                    </a:p>
                  </a:txBody>
                  <a:tcPr marL="9525" marR="9525" marT="9525" marB="0" anchor="ctr"/>
                </a:tc>
              </a:tr>
              <a:tr h="216000">
                <a:tc>
                  <a:txBody>
                    <a:bodyPr/>
                    <a:lstStyle/>
                    <a:p>
                      <a:pPr algn="l" fontAlgn="ctr"/>
                      <a:r>
                        <a:rPr lang="es-ES" sz="1100" b="0" i="0" u="none" strike="noStrike" dirty="0">
                          <a:solidFill>
                            <a:schemeClr val="tx1"/>
                          </a:solidFill>
                          <a:latin typeface="+mn-lt"/>
                        </a:rPr>
                        <a:t>Ruta 6 </a:t>
                      </a:r>
                      <a:r>
                        <a:rPr lang="es-ES" sz="1100" b="0" i="0" u="none" strike="noStrike" dirty="0" smtClean="0">
                          <a:solidFill>
                            <a:schemeClr val="tx1"/>
                          </a:solidFill>
                          <a:latin typeface="+mn-lt"/>
                        </a:rPr>
                        <a:t>– Raúl </a:t>
                      </a:r>
                      <a:r>
                        <a:rPr lang="es-ES" sz="1100" b="0" i="0" u="none" strike="noStrike" dirty="0">
                          <a:solidFill>
                            <a:schemeClr val="tx1"/>
                          </a:solidFill>
                          <a:latin typeface="+mn-lt"/>
                        </a:rPr>
                        <a:t>Peña</a:t>
                      </a:r>
                    </a:p>
                  </a:txBody>
                  <a:tcPr marL="9525" marR="9525" marT="9525" marB="0" anchor="ctr"/>
                </a:tc>
                <a:tc>
                  <a:txBody>
                    <a:bodyPr/>
                    <a:lstStyle/>
                    <a:p>
                      <a:pPr algn="ctr" fontAlgn="ctr"/>
                      <a:r>
                        <a:rPr lang="es-ES" sz="1100" b="0" i="0" u="none" strike="noStrike" dirty="0">
                          <a:solidFill>
                            <a:schemeClr val="tx1"/>
                          </a:solidFill>
                          <a:latin typeface="+mn-lt"/>
                        </a:rPr>
                        <a:t>36,00</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3. PUENTES DE HºAº</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1772816"/>
          <a:ext cx="8280000" cy="4140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ES" sz="1400" b="1" u="none" strike="noStrike" noProof="0" dirty="0" smtClean="0">
                          <a:latin typeface="+mn-lt"/>
                        </a:rPr>
                        <a:t>SUSTITUCIÓN DE PUENTES DE MADERA POR PUENTES DE HºAº</a:t>
                      </a:r>
                      <a:endParaRPr lang="es-ES" sz="1400" b="1" i="0" u="none" strike="noStrike" noProof="0" dirty="0">
                        <a:solidFill>
                          <a:srgbClr val="000000"/>
                        </a:solidFill>
                        <a:latin typeface="+mn-lt"/>
                      </a:endParaRPr>
                    </a:p>
                  </a:txBody>
                  <a:tcPr marL="9525" marR="9525" marT="9525" marB="0" anchor="ctr"/>
                </a:tc>
                <a:tc>
                  <a:txBody>
                    <a:bodyPr/>
                    <a:lstStyle/>
                    <a:p>
                      <a:pPr algn="ctr" fontAlgn="b"/>
                      <a:r>
                        <a:rPr lang="es-ES" sz="1400" b="1" u="none" strike="noStrike" noProof="0" dirty="0" smtClean="0">
                          <a:latin typeface="+mn-lt"/>
                        </a:rPr>
                        <a:t>LONGITUD (ml)</a:t>
                      </a:r>
                      <a:endParaRPr lang="es-ES" sz="1400" b="1" i="0" u="none" strike="noStrike" noProof="0" dirty="0">
                        <a:solidFill>
                          <a:srgbClr val="000000"/>
                        </a:solidFill>
                        <a:latin typeface="+mn-lt"/>
                      </a:endParaRPr>
                    </a:p>
                  </a:txBody>
                  <a:tcPr marL="9525" marR="9525" marT="9525" marB="0" anchor="ctr"/>
                </a:tc>
              </a:tr>
              <a:tr h="396000">
                <a:tc>
                  <a:txBody>
                    <a:bodyPr/>
                    <a:lstStyle/>
                    <a:p>
                      <a:pPr algn="l" fontAlgn="ctr"/>
                      <a:r>
                        <a:rPr lang="pt-BR" sz="1400" b="1" i="0" u="none" strike="noStrike" dirty="0" smtClean="0">
                          <a:solidFill>
                            <a:schemeClr val="tx1"/>
                          </a:solidFill>
                          <a:latin typeface="+mn-lt"/>
                        </a:rPr>
                        <a:t>01. PUENTE DE </a:t>
                      </a:r>
                      <a:r>
                        <a:rPr lang="pt-BR" sz="1400" b="1" i="0" u="none" strike="noStrike" dirty="0" err="1" smtClean="0">
                          <a:solidFill>
                            <a:schemeClr val="tx1"/>
                          </a:solidFill>
                          <a:latin typeface="+mn-lt"/>
                        </a:rPr>
                        <a:t>HºAº</a:t>
                      </a:r>
                      <a:r>
                        <a:rPr lang="pt-BR" sz="1400" b="1" i="0" u="none" strike="noStrike" dirty="0" smtClean="0">
                          <a:solidFill>
                            <a:schemeClr val="tx1"/>
                          </a:solidFill>
                          <a:latin typeface="+mn-lt"/>
                        </a:rPr>
                        <a:t> CONCLUIDO PNCR 2 - FASE II</a:t>
                      </a:r>
                      <a:endParaRPr lang="pt-BR"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1.549,00</a:t>
                      </a:r>
                      <a:endParaRPr lang="es-ES" sz="1400" b="1" i="0" u="none" strike="noStrike" dirty="0">
                        <a:solidFill>
                          <a:schemeClr val="tx1"/>
                        </a:solidFill>
                        <a:latin typeface="+mn-lt"/>
                      </a:endParaRPr>
                    </a:p>
                  </a:txBody>
                  <a:tcPr marL="9525" marR="9525" marT="9525" marB="0" anchor="ctr"/>
                </a:tc>
              </a:tr>
              <a:tr h="396000">
                <a:tc>
                  <a:txBody>
                    <a:bodyPr/>
                    <a:lstStyle/>
                    <a:p>
                      <a:pPr algn="l" fontAlgn="ctr"/>
                      <a:r>
                        <a:rPr lang="es-ES" sz="1400" b="1" i="0" u="none" strike="noStrike" dirty="0" smtClean="0">
                          <a:solidFill>
                            <a:schemeClr val="tx1"/>
                          </a:solidFill>
                          <a:latin typeface="+mn-lt"/>
                        </a:rPr>
                        <a:t>12 DPTO. ÑEEMBUCÚ</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203,00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ES" sz="1100" b="0" i="0" u="none" strike="noStrike" dirty="0">
                          <a:solidFill>
                            <a:schemeClr val="tx1"/>
                          </a:solidFill>
                          <a:latin typeface="+mn-lt"/>
                        </a:rPr>
                        <a:t>A° Hondo </a:t>
                      </a:r>
                      <a:r>
                        <a:rPr lang="es-ES" sz="1100" b="0" i="0" u="none" strike="noStrike" dirty="0" smtClean="0">
                          <a:solidFill>
                            <a:schemeClr val="tx1"/>
                          </a:solidFill>
                          <a:latin typeface="+mn-lt"/>
                        </a:rPr>
                        <a:t>– </a:t>
                      </a:r>
                      <a:r>
                        <a:rPr lang="es-ES" sz="1100" b="0" i="0" u="none" strike="noStrike" dirty="0" err="1" smtClean="0">
                          <a:solidFill>
                            <a:schemeClr val="tx1"/>
                          </a:solidFill>
                          <a:latin typeface="+mn-lt"/>
                        </a:rPr>
                        <a:t>Humaita</a:t>
                      </a:r>
                      <a:endParaRPr lang="es-ES" sz="1100" b="0" i="0" u="none" strike="noStrike" dirty="0">
                        <a:solidFill>
                          <a:schemeClr val="tx1"/>
                        </a:solidFill>
                        <a:latin typeface="+mn-lt"/>
                      </a:endParaRP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es-ES" sz="1100" b="0" i="0" u="none" strike="noStrike" dirty="0">
                          <a:solidFill>
                            <a:schemeClr val="tx1"/>
                          </a:solidFill>
                          <a:latin typeface="+mn-lt"/>
                        </a:rPr>
                        <a:t>Isla </a:t>
                      </a:r>
                      <a:r>
                        <a:rPr lang="es-ES" sz="1100" b="0" i="0" u="none" strike="noStrike" dirty="0" err="1">
                          <a:solidFill>
                            <a:schemeClr val="tx1"/>
                          </a:solidFill>
                          <a:latin typeface="+mn-lt"/>
                        </a:rPr>
                        <a:t>Umbu</a:t>
                      </a:r>
                      <a:r>
                        <a:rPr lang="es-ES" sz="1100" b="0" i="0" u="none" strike="noStrike" dirty="0">
                          <a:solidFill>
                            <a:schemeClr val="tx1"/>
                          </a:solidFill>
                          <a:latin typeface="+mn-lt"/>
                        </a:rPr>
                        <a:t> </a:t>
                      </a:r>
                      <a:r>
                        <a:rPr lang="es-ES" sz="1100" b="0" i="0" u="none" strike="noStrike" dirty="0" smtClean="0">
                          <a:solidFill>
                            <a:schemeClr val="tx1"/>
                          </a:solidFill>
                          <a:latin typeface="+mn-lt"/>
                        </a:rPr>
                        <a:t>– Mayor </a:t>
                      </a:r>
                      <a:r>
                        <a:rPr lang="es-ES" sz="1100" b="0" i="0" u="none" strike="noStrike" dirty="0" err="1">
                          <a:solidFill>
                            <a:schemeClr val="tx1"/>
                          </a:solidFill>
                          <a:latin typeface="+mn-lt"/>
                        </a:rPr>
                        <a:t>Martinez</a:t>
                      </a:r>
                      <a:endParaRPr lang="es-ES" sz="1100" b="0" i="0" u="none" strike="noStrike" dirty="0">
                        <a:solidFill>
                          <a:schemeClr val="tx1"/>
                        </a:solidFill>
                        <a:latin typeface="+mn-lt"/>
                      </a:endParaRP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es-ES" sz="1100" b="0" i="0" u="none" strike="noStrike" dirty="0">
                          <a:solidFill>
                            <a:schemeClr val="tx1"/>
                          </a:solidFill>
                          <a:latin typeface="+mn-lt"/>
                        </a:rPr>
                        <a:t>Isla </a:t>
                      </a:r>
                      <a:r>
                        <a:rPr lang="es-ES" sz="1100" b="0" i="0" u="none" strike="noStrike" dirty="0" err="1" smtClean="0">
                          <a:solidFill>
                            <a:schemeClr val="tx1"/>
                          </a:solidFill>
                          <a:latin typeface="+mn-lt"/>
                        </a:rPr>
                        <a:t>Umbu</a:t>
                      </a:r>
                      <a:r>
                        <a:rPr lang="es-ES" sz="1100" b="0" i="0" u="none" strike="noStrike" dirty="0" smtClean="0">
                          <a:solidFill>
                            <a:schemeClr val="tx1"/>
                          </a:solidFill>
                          <a:latin typeface="+mn-lt"/>
                        </a:rPr>
                        <a:t> – </a:t>
                      </a:r>
                      <a:r>
                        <a:rPr lang="es-ES" sz="1100" b="0" i="0" u="none" strike="noStrike" dirty="0" err="1" smtClean="0">
                          <a:solidFill>
                            <a:schemeClr val="tx1"/>
                          </a:solidFill>
                          <a:latin typeface="+mn-lt"/>
                        </a:rPr>
                        <a:t>Humaita</a:t>
                      </a:r>
                      <a:r>
                        <a:rPr lang="es-ES" sz="1100" b="0" i="0" u="none" strike="noStrike" dirty="0" smtClean="0">
                          <a:solidFill>
                            <a:schemeClr val="tx1"/>
                          </a:solidFill>
                          <a:latin typeface="+mn-lt"/>
                        </a:rPr>
                        <a:t> </a:t>
                      </a:r>
                      <a:r>
                        <a:rPr lang="es-ES" sz="1100" b="0" i="0" u="none" strike="noStrike" dirty="0">
                          <a:solidFill>
                            <a:schemeClr val="tx1"/>
                          </a:solidFill>
                          <a:latin typeface="+mn-lt"/>
                        </a:rPr>
                        <a:t>(Aº Hondo)</a:t>
                      </a:r>
                    </a:p>
                  </a:txBody>
                  <a:tcPr marL="9525" marR="9525" marT="9525" marB="0" anchor="ctr"/>
                </a:tc>
                <a:tc>
                  <a:txBody>
                    <a:bodyPr/>
                    <a:lstStyle/>
                    <a:p>
                      <a:pPr algn="ctr" fontAlgn="ctr"/>
                      <a:r>
                        <a:rPr lang="es-ES" sz="1100" b="0" i="0" u="none" strike="noStrike" dirty="0">
                          <a:solidFill>
                            <a:schemeClr val="tx1"/>
                          </a:solidFill>
                          <a:latin typeface="+mn-lt"/>
                        </a:rPr>
                        <a:t>45,00</a:t>
                      </a:r>
                    </a:p>
                  </a:txBody>
                  <a:tcPr marL="9525" marR="9525" marT="9525" marB="0" anchor="ctr"/>
                </a:tc>
              </a:tr>
              <a:tr h="216000">
                <a:tc>
                  <a:txBody>
                    <a:bodyPr/>
                    <a:lstStyle/>
                    <a:p>
                      <a:pPr algn="l" fontAlgn="ctr"/>
                      <a:r>
                        <a:rPr lang="es-PY" sz="1100" b="0" i="0" u="none" strike="noStrike" dirty="0">
                          <a:solidFill>
                            <a:schemeClr val="tx1"/>
                          </a:solidFill>
                          <a:latin typeface="+mn-lt"/>
                        </a:rPr>
                        <a:t>San Juan del </a:t>
                      </a:r>
                      <a:r>
                        <a:rPr lang="es-PY" sz="1100" b="0" i="0" u="none" strike="noStrike" dirty="0" err="1">
                          <a:solidFill>
                            <a:schemeClr val="tx1"/>
                          </a:solidFill>
                          <a:latin typeface="+mn-lt"/>
                        </a:rPr>
                        <a:t>Ñeembucu</a:t>
                      </a:r>
                      <a:r>
                        <a:rPr lang="es-PY" sz="1100" b="0" i="0" u="none" strike="noStrike" dirty="0">
                          <a:solidFill>
                            <a:schemeClr val="tx1"/>
                          </a:solidFill>
                          <a:latin typeface="+mn-lt"/>
                        </a:rPr>
                        <a:t> </a:t>
                      </a:r>
                      <a:r>
                        <a:rPr lang="es-PY" sz="1100" b="0" i="0" u="none" strike="noStrike" dirty="0" smtClean="0">
                          <a:solidFill>
                            <a:schemeClr val="tx1"/>
                          </a:solidFill>
                          <a:latin typeface="+mn-lt"/>
                        </a:rPr>
                        <a:t>– Pilar</a:t>
                      </a:r>
                      <a:endParaRPr lang="es-PY" sz="1100" b="0" i="0" u="none" strike="noStrike" dirty="0">
                        <a:solidFill>
                          <a:schemeClr val="tx1"/>
                        </a:solidFill>
                        <a:latin typeface="+mn-lt"/>
                      </a:endParaRPr>
                    </a:p>
                  </a:txBody>
                  <a:tcPr marL="9525" marR="9525" marT="9525" marB="0" anchor="ctr"/>
                </a:tc>
                <a:tc>
                  <a:txBody>
                    <a:bodyPr/>
                    <a:lstStyle/>
                    <a:p>
                      <a:pPr algn="ctr" fontAlgn="ctr"/>
                      <a:r>
                        <a:rPr lang="es-ES" sz="1100" b="0" i="0" u="none" strike="noStrike" dirty="0">
                          <a:solidFill>
                            <a:schemeClr val="tx1"/>
                          </a:solidFill>
                          <a:latin typeface="+mn-lt"/>
                        </a:rPr>
                        <a:t>128,00</a:t>
                      </a:r>
                    </a:p>
                  </a:txBody>
                  <a:tcPr marL="9525" marR="9525" marT="9525" marB="0" anchor="ctr"/>
                </a:tc>
              </a:tr>
              <a:tr h="396000">
                <a:tc>
                  <a:txBody>
                    <a:bodyPr/>
                    <a:lstStyle/>
                    <a:p>
                      <a:pPr algn="l" fontAlgn="ctr"/>
                      <a:r>
                        <a:rPr lang="es-ES" sz="1400" b="1" i="0" u="none" strike="noStrike" dirty="0" smtClean="0">
                          <a:solidFill>
                            <a:schemeClr val="tx1"/>
                          </a:solidFill>
                          <a:latin typeface="+mn-lt"/>
                        </a:rPr>
                        <a:t>13 DPTO. AMAMBAY</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50,00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ES" sz="1100" b="0" i="0" u="none" strike="noStrike" dirty="0">
                          <a:solidFill>
                            <a:schemeClr val="tx1"/>
                          </a:solidFill>
                          <a:latin typeface="+mn-lt"/>
                        </a:rPr>
                        <a:t>Bella Vista </a:t>
                      </a:r>
                      <a:r>
                        <a:rPr lang="es-ES" sz="1100" b="0" i="0" u="none" strike="noStrike" dirty="0" smtClean="0">
                          <a:solidFill>
                            <a:schemeClr val="tx1"/>
                          </a:solidFill>
                          <a:latin typeface="+mn-lt"/>
                        </a:rPr>
                        <a:t>– Chacalalina</a:t>
                      </a:r>
                      <a:endParaRPr lang="es-ES" sz="1100" b="0" i="0" u="none" strike="noStrike" dirty="0">
                        <a:solidFill>
                          <a:schemeClr val="tx1"/>
                        </a:solidFill>
                        <a:latin typeface="+mn-lt"/>
                      </a:endParaRPr>
                    </a:p>
                  </a:txBody>
                  <a:tcPr marL="9525" marR="9525" marT="9525" marB="0" anchor="ctr"/>
                </a:tc>
                <a:tc>
                  <a:txBody>
                    <a:bodyPr/>
                    <a:lstStyle/>
                    <a:p>
                      <a:pPr algn="ctr" fontAlgn="ctr"/>
                      <a:r>
                        <a:rPr lang="es-ES" sz="1100" b="0" i="0" u="none" strike="noStrike" dirty="0">
                          <a:solidFill>
                            <a:schemeClr val="tx1"/>
                          </a:solidFill>
                          <a:latin typeface="+mn-lt"/>
                        </a:rPr>
                        <a:t>50,00</a:t>
                      </a:r>
                    </a:p>
                  </a:txBody>
                  <a:tcPr marL="9525" marR="9525" marT="9525" marB="0" anchor="ctr"/>
                </a:tc>
              </a:tr>
              <a:tr h="396000">
                <a:tc>
                  <a:txBody>
                    <a:bodyPr/>
                    <a:lstStyle/>
                    <a:p>
                      <a:pPr algn="l" fontAlgn="ctr"/>
                      <a:r>
                        <a:rPr lang="es-ES" sz="1400" b="1" i="0" u="none" strike="noStrike" dirty="0" smtClean="0">
                          <a:solidFill>
                            <a:schemeClr val="tx1"/>
                          </a:solidFill>
                          <a:latin typeface="+mn-lt"/>
                        </a:rPr>
                        <a:t>14 DPTO. CANINDEYÚ</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177,00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PY" sz="1100" b="0" i="0" u="none" strike="noStrike" dirty="0">
                          <a:solidFill>
                            <a:schemeClr val="tx1"/>
                          </a:solidFill>
                          <a:latin typeface="+mn-lt"/>
                        </a:rPr>
                        <a:t>Curuguaty </a:t>
                      </a:r>
                      <a:r>
                        <a:rPr lang="es-PY" sz="1100" b="0" i="0" u="none" strike="noStrike" dirty="0" smtClean="0">
                          <a:solidFill>
                            <a:schemeClr val="tx1"/>
                          </a:solidFill>
                          <a:latin typeface="+mn-lt"/>
                        </a:rPr>
                        <a:t>– Villa </a:t>
                      </a:r>
                      <a:r>
                        <a:rPr lang="es-PY" sz="1100" b="0" i="0" u="none" strike="noStrike" dirty="0">
                          <a:solidFill>
                            <a:schemeClr val="tx1"/>
                          </a:solidFill>
                          <a:latin typeface="+mn-lt"/>
                        </a:rPr>
                        <a:t>Ygatimi (Aº Curuguaty y)</a:t>
                      </a:r>
                    </a:p>
                  </a:txBody>
                  <a:tcPr marL="9525" marR="9525" marT="9525" marB="0" anchor="ctr"/>
                </a:tc>
                <a:tc>
                  <a:txBody>
                    <a:bodyPr/>
                    <a:lstStyle/>
                    <a:p>
                      <a:pPr algn="ctr" fontAlgn="ctr"/>
                      <a:r>
                        <a:rPr lang="es-ES" sz="1100" b="0" i="0" u="none" strike="noStrike" dirty="0">
                          <a:solidFill>
                            <a:schemeClr val="tx1"/>
                          </a:solidFill>
                          <a:latin typeface="+mn-lt"/>
                        </a:rPr>
                        <a:t>45,00</a:t>
                      </a:r>
                    </a:p>
                  </a:txBody>
                  <a:tcPr marL="9525" marR="9525" marT="9525" marB="0" anchor="ctr"/>
                </a:tc>
              </a:tr>
              <a:tr h="216000">
                <a:tc>
                  <a:txBody>
                    <a:bodyPr/>
                    <a:lstStyle/>
                    <a:p>
                      <a:pPr algn="l" fontAlgn="ctr"/>
                      <a:r>
                        <a:rPr lang="es-ES" sz="1100" b="0" i="0" u="none" strike="noStrike" dirty="0">
                          <a:solidFill>
                            <a:schemeClr val="tx1"/>
                          </a:solidFill>
                          <a:latin typeface="+mn-lt"/>
                        </a:rPr>
                        <a:t>Curuguaty </a:t>
                      </a:r>
                      <a:r>
                        <a:rPr lang="es-ES" sz="1100" b="0" i="0" u="none" strike="noStrike" dirty="0" smtClean="0">
                          <a:solidFill>
                            <a:schemeClr val="tx1"/>
                          </a:solidFill>
                          <a:latin typeface="+mn-lt"/>
                        </a:rPr>
                        <a:t>– Villa </a:t>
                      </a:r>
                      <a:r>
                        <a:rPr lang="es-ES" sz="1100" b="0" i="0" u="none" strike="noStrike" dirty="0">
                          <a:solidFill>
                            <a:schemeClr val="tx1"/>
                          </a:solidFill>
                          <a:latin typeface="+mn-lt"/>
                        </a:rPr>
                        <a:t>Ygatimi (Rio </a:t>
                      </a:r>
                      <a:r>
                        <a:rPr lang="es-ES" sz="1100" b="0" i="0" u="none" strike="noStrike" dirty="0" err="1">
                          <a:solidFill>
                            <a:schemeClr val="tx1"/>
                          </a:solidFill>
                          <a:latin typeface="+mn-lt"/>
                        </a:rPr>
                        <a:t>Jejui</a:t>
                      </a:r>
                      <a:r>
                        <a:rPr lang="es-ES" sz="1100" b="0" i="0" u="none" strike="noStrike" dirty="0">
                          <a:solidFill>
                            <a:schemeClr val="tx1"/>
                          </a:solidFill>
                          <a:latin typeface="+mn-lt"/>
                        </a:rPr>
                        <a:t> </a:t>
                      </a:r>
                      <a:r>
                        <a:rPr lang="es-ES" sz="1100" b="0" i="0" u="none" strike="noStrike" dirty="0" err="1">
                          <a:solidFill>
                            <a:schemeClr val="tx1"/>
                          </a:solidFill>
                          <a:latin typeface="+mn-lt"/>
                        </a:rPr>
                        <a:t>Guazu</a:t>
                      </a:r>
                      <a:r>
                        <a:rPr lang="es-ES" sz="1100" b="0" i="0" u="none" strike="noStrike" dirty="0">
                          <a:solidFill>
                            <a:schemeClr val="tx1"/>
                          </a:solidFill>
                          <a:latin typeface="+mn-lt"/>
                        </a:rPr>
                        <a:t>)</a:t>
                      </a:r>
                    </a:p>
                  </a:txBody>
                  <a:tcPr marL="9525" marR="9525" marT="9525" marB="0" anchor="ctr"/>
                </a:tc>
                <a:tc>
                  <a:txBody>
                    <a:bodyPr/>
                    <a:lstStyle/>
                    <a:p>
                      <a:pPr algn="ctr" fontAlgn="ctr"/>
                      <a:r>
                        <a:rPr lang="es-ES" sz="1100" b="0" i="0" u="none" strike="noStrike" dirty="0">
                          <a:solidFill>
                            <a:schemeClr val="tx1"/>
                          </a:solidFill>
                          <a:latin typeface="+mn-lt"/>
                        </a:rPr>
                        <a:t>60,00</a:t>
                      </a:r>
                    </a:p>
                  </a:txBody>
                  <a:tcPr marL="9525" marR="9525" marT="9525" marB="0" anchor="ctr"/>
                </a:tc>
              </a:tr>
              <a:tr h="216000">
                <a:tc>
                  <a:txBody>
                    <a:bodyPr/>
                    <a:lstStyle/>
                    <a:p>
                      <a:pPr algn="l" fontAlgn="ctr"/>
                      <a:r>
                        <a:rPr lang="es-ES" sz="1100" b="0" i="0" u="none" strike="noStrike" dirty="0">
                          <a:solidFill>
                            <a:schemeClr val="tx1"/>
                          </a:solidFill>
                          <a:latin typeface="+mn-lt"/>
                        </a:rPr>
                        <a:t>Curuguaty </a:t>
                      </a:r>
                      <a:r>
                        <a:rPr lang="es-ES" sz="1100" b="0" i="0" u="none" strike="noStrike" dirty="0" smtClean="0">
                          <a:solidFill>
                            <a:schemeClr val="tx1"/>
                          </a:solidFill>
                          <a:latin typeface="+mn-lt"/>
                        </a:rPr>
                        <a:t>– Villa </a:t>
                      </a:r>
                      <a:r>
                        <a:rPr lang="es-ES" sz="1100" b="0" i="0" u="none" strike="noStrike" dirty="0">
                          <a:solidFill>
                            <a:schemeClr val="tx1"/>
                          </a:solidFill>
                          <a:latin typeface="+mn-lt"/>
                        </a:rPr>
                        <a:t>Ygatimi (Rio </a:t>
                      </a:r>
                      <a:r>
                        <a:rPr lang="es-ES" sz="1100" b="0" i="0" u="none" strike="noStrike" dirty="0" err="1">
                          <a:solidFill>
                            <a:schemeClr val="tx1"/>
                          </a:solidFill>
                          <a:latin typeface="+mn-lt"/>
                        </a:rPr>
                        <a:t>Jejui</a:t>
                      </a:r>
                      <a:r>
                        <a:rPr lang="es-ES" sz="1100" b="0" i="0" u="none" strike="noStrike" dirty="0">
                          <a:solidFill>
                            <a:schemeClr val="tx1"/>
                          </a:solidFill>
                          <a:latin typeface="+mn-lt"/>
                        </a:rPr>
                        <a:t> mi)</a:t>
                      </a:r>
                    </a:p>
                  </a:txBody>
                  <a:tcPr marL="9525" marR="9525" marT="9525" marB="0" anchor="ctr"/>
                </a:tc>
                <a:tc>
                  <a:txBody>
                    <a:bodyPr/>
                    <a:lstStyle/>
                    <a:p>
                      <a:pPr algn="ctr" fontAlgn="ctr"/>
                      <a:r>
                        <a:rPr lang="es-ES" sz="1100" b="0" i="0" u="none" strike="noStrike" dirty="0">
                          <a:solidFill>
                            <a:schemeClr val="tx1"/>
                          </a:solidFill>
                          <a:latin typeface="+mn-lt"/>
                        </a:rPr>
                        <a:t>30,00</a:t>
                      </a:r>
                    </a:p>
                  </a:txBody>
                  <a:tcPr marL="9525" marR="9525" marT="9525" marB="0" anchor="ctr"/>
                </a:tc>
              </a:tr>
              <a:tr h="216000">
                <a:tc>
                  <a:txBody>
                    <a:bodyPr/>
                    <a:lstStyle/>
                    <a:p>
                      <a:pPr algn="l" fontAlgn="ctr"/>
                      <a:r>
                        <a:rPr lang="it-IT" sz="1100" b="0" i="0" u="none" strike="noStrike" dirty="0">
                          <a:solidFill>
                            <a:schemeClr val="tx1"/>
                          </a:solidFill>
                          <a:latin typeface="+mn-lt"/>
                        </a:rPr>
                        <a:t>Ruta 10 </a:t>
                      </a:r>
                      <a:r>
                        <a:rPr lang="it-IT" sz="1100" b="0" i="0" u="none" strike="noStrike" dirty="0" smtClean="0">
                          <a:solidFill>
                            <a:schemeClr val="tx1"/>
                          </a:solidFill>
                          <a:latin typeface="+mn-lt"/>
                        </a:rPr>
                        <a:t>– Col</a:t>
                      </a:r>
                      <a:r>
                        <a:rPr lang="it-IT" sz="1100" b="0" i="0" u="none" strike="noStrike" dirty="0">
                          <a:solidFill>
                            <a:schemeClr val="tx1"/>
                          </a:solidFill>
                          <a:latin typeface="+mn-lt"/>
                        </a:rPr>
                        <a:t>. Sta. Clara (Aº Gasory)</a:t>
                      </a:r>
                    </a:p>
                  </a:txBody>
                  <a:tcPr marL="9525" marR="9525" marT="9525" marB="0" anchor="ctr"/>
                </a:tc>
                <a:tc>
                  <a:txBody>
                    <a:bodyPr/>
                    <a:lstStyle/>
                    <a:p>
                      <a:pPr algn="ctr" fontAlgn="ctr"/>
                      <a:r>
                        <a:rPr lang="es-ES" sz="1100" b="0" i="0" u="none" strike="noStrike" dirty="0">
                          <a:solidFill>
                            <a:schemeClr val="tx1"/>
                          </a:solidFill>
                          <a:latin typeface="+mn-lt"/>
                        </a:rPr>
                        <a:t>12,00</a:t>
                      </a:r>
                    </a:p>
                  </a:txBody>
                  <a:tcPr marL="9525" marR="9525" marT="9525" marB="0" anchor="ctr"/>
                </a:tc>
              </a:tr>
              <a:tr h="216000">
                <a:tc>
                  <a:txBody>
                    <a:bodyPr/>
                    <a:lstStyle/>
                    <a:p>
                      <a:pPr algn="l" fontAlgn="ctr"/>
                      <a:r>
                        <a:rPr lang="es-PY" sz="1100" b="0" i="0" u="none" strike="noStrike" dirty="0">
                          <a:solidFill>
                            <a:schemeClr val="tx1"/>
                          </a:solidFill>
                          <a:latin typeface="+mn-lt"/>
                        </a:rPr>
                        <a:t>Ruta 10 (Katuete</a:t>
                      </a:r>
                      <a:r>
                        <a:rPr lang="es-PY" sz="1100" b="0" i="0" u="none" strike="noStrike" dirty="0" smtClean="0">
                          <a:solidFill>
                            <a:schemeClr val="tx1"/>
                          </a:solidFill>
                          <a:latin typeface="+mn-lt"/>
                        </a:rPr>
                        <a:t>) – La Bolsa – San </a:t>
                      </a:r>
                      <a:r>
                        <a:rPr lang="es-PY" sz="1100" b="0" i="0" u="none" strike="noStrike" dirty="0">
                          <a:solidFill>
                            <a:schemeClr val="tx1"/>
                          </a:solidFill>
                          <a:latin typeface="+mn-lt"/>
                        </a:rPr>
                        <a:t>Juan (Rio Carapa)</a:t>
                      </a:r>
                    </a:p>
                  </a:txBody>
                  <a:tcPr marL="9525" marR="9525" marT="9525" marB="0" anchor="ctr"/>
                </a:tc>
                <a:tc>
                  <a:txBody>
                    <a:bodyPr/>
                    <a:lstStyle/>
                    <a:p>
                      <a:pPr algn="ctr" fontAlgn="ctr"/>
                      <a:r>
                        <a:rPr lang="es-ES" sz="1100" b="0" i="0" u="none" strike="noStrike" dirty="0">
                          <a:solidFill>
                            <a:schemeClr val="tx1"/>
                          </a:solidFill>
                          <a:latin typeface="+mn-lt"/>
                        </a:rPr>
                        <a:t>30,00</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3. PUENTES DE HºAº</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1772816"/>
          <a:ext cx="8280000" cy="4088805"/>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ES" sz="1400" b="1" u="none" strike="noStrike" noProof="0" dirty="0" smtClean="0">
                          <a:latin typeface="+mn-lt"/>
                        </a:rPr>
                        <a:t>SUSTITUCIÓN DE PUENTES DE MADERA POR PUENTES DE HºAº</a:t>
                      </a:r>
                      <a:endParaRPr lang="es-ES" sz="1400" b="1" i="0" u="none" strike="noStrike" noProof="0" dirty="0">
                        <a:solidFill>
                          <a:srgbClr val="000000"/>
                        </a:solidFill>
                        <a:latin typeface="+mn-lt"/>
                      </a:endParaRPr>
                    </a:p>
                  </a:txBody>
                  <a:tcPr marL="9525" marR="9525" marT="9525" marB="0" anchor="ctr"/>
                </a:tc>
                <a:tc>
                  <a:txBody>
                    <a:bodyPr/>
                    <a:lstStyle/>
                    <a:p>
                      <a:pPr algn="ctr" fontAlgn="b"/>
                      <a:r>
                        <a:rPr lang="es-ES" sz="1400" b="1" u="none" strike="noStrike" noProof="0" dirty="0" smtClean="0">
                          <a:latin typeface="+mn-lt"/>
                        </a:rPr>
                        <a:t>LONGITUD (ml)</a:t>
                      </a:r>
                      <a:endParaRPr lang="es-ES" sz="1400" b="1" i="0" u="none" strike="noStrike" noProof="0" dirty="0">
                        <a:solidFill>
                          <a:srgbClr val="000000"/>
                        </a:solidFill>
                        <a:latin typeface="+mn-lt"/>
                      </a:endParaRPr>
                    </a:p>
                  </a:txBody>
                  <a:tcPr marL="9525" marR="9525" marT="9525" marB="0" anchor="ctr"/>
                </a:tc>
              </a:tr>
              <a:tr h="396000">
                <a:tc>
                  <a:txBody>
                    <a:bodyPr/>
                    <a:lstStyle/>
                    <a:p>
                      <a:pPr algn="l" fontAlgn="ctr"/>
                      <a:r>
                        <a:rPr lang="es-PY" sz="1400" b="1" i="0" u="none" strike="noStrike" dirty="0" smtClean="0">
                          <a:solidFill>
                            <a:schemeClr val="tx1"/>
                          </a:solidFill>
                          <a:latin typeface="+mn-lt"/>
                        </a:rPr>
                        <a:t>02. PUENTE DE HºAº EN EJECUCIÓN PNCR 2 - FASE II</a:t>
                      </a:r>
                      <a:endParaRPr lang="es-PY"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1.511,00</a:t>
                      </a:r>
                      <a:endParaRPr lang="es-ES" sz="1400" b="1" i="0" u="none" strike="noStrike" dirty="0">
                        <a:solidFill>
                          <a:schemeClr val="tx1"/>
                        </a:solidFill>
                        <a:latin typeface="+mn-lt"/>
                      </a:endParaRPr>
                    </a:p>
                  </a:txBody>
                  <a:tcPr marL="9525" marR="9525" marT="9525" marB="0" anchor="ctr"/>
                </a:tc>
              </a:tr>
              <a:tr h="396000">
                <a:tc>
                  <a:txBody>
                    <a:bodyPr/>
                    <a:lstStyle/>
                    <a:p>
                      <a:pPr algn="l" fontAlgn="ctr"/>
                      <a:r>
                        <a:rPr lang="es-ES" sz="1400" b="1" i="0" u="none" strike="noStrike" dirty="0" smtClean="0">
                          <a:solidFill>
                            <a:schemeClr val="tx1"/>
                          </a:solidFill>
                          <a:latin typeface="+mn-lt"/>
                        </a:rPr>
                        <a:t>02 DPTO. SAN PEDRO</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500,00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PY" sz="1100" b="0" i="0" u="none" strike="noStrike" dirty="0" smtClean="0">
                          <a:solidFill>
                            <a:schemeClr val="tx1"/>
                          </a:solidFill>
                          <a:latin typeface="+mn-lt"/>
                        </a:rPr>
                        <a:t>Construcción </a:t>
                      </a:r>
                      <a:r>
                        <a:rPr lang="es-PY" sz="1100" b="0" i="0" u="none" strike="noStrike" dirty="0">
                          <a:solidFill>
                            <a:schemeClr val="tx1"/>
                          </a:solidFill>
                          <a:latin typeface="+mn-lt"/>
                        </a:rPr>
                        <a:t>de un puente de H°A° sobre el Rio </a:t>
                      </a:r>
                      <a:r>
                        <a:rPr lang="es-PY" sz="1100" b="0" i="0" u="none" strike="noStrike" dirty="0" err="1">
                          <a:solidFill>
                            <a:schemeClr val="tx1"/>
                          </a:solidFill>
                          <a:latin typeface="+mn-lt"/>
                        </a:rPr>
                        <a:t>Jejui</a:t>
                      </a:r>
                      <a:r>
                        <a:rPr lang="es-PY" sz="1100" b="0" i="0" u="none" strike="noStrike" dirty="0">
                          <a:solidFill>
                            <a:schemeClr val="tx1"/>
                          </a:solidFill>
                          <a:latin typeface="+mn-lt"/>
                        </a:rPr>
                        <a:t>, dos  aliviaderos y el camino de acceso en el departamento de San Pedro</a:t>
                      </a:r>
                    </a:p>
                  </a:txBody>
                  <a:tcPr marL="9525" marR="9525" marT="9525" marB="0" anchor="ctr"/>
                </a:tc>
                <a:tc>
                  <a:txBody>
                    <a:bodyPr/>
                    <a:lstStyle/>
                    <a:p>
                      <a:pPr algn="ctr" fontAlgn="ctr"/>
                      <a:r>
                        <a:rPr lang="es-ES" sz="1100" b="0" i="0" u="none" strike="noStrike" dirty="0">
                          <a:solidFill>
                            <a:schemeClr val="tx1"/>
                          </a:solidFill>
                          <a:latin typeface="+mn-lt"/>
                        </a:rPr>
                        <a:t>500,00</a:t>
                      </a:r>
                    </a:p>
                  </a:txBody>
                  <a:tcPr marL="9525" marR="9525" marT="9525" marB="0" anchor="ctr"/>
                </a:tc>
              </a:tr>
              <a:tr h="396000">
                <a:tc>
                  <a:txBody>
                    <a:bodyPr/>
                    <a:lstStyle/>
                    <a:p>
                      <a:pPr algn="l" fontAlgn="ctr"/>
                      <a:r>
                        <a:rPr lang="es-ES" sz="1400" b="1" i="0" u="none" strike="noStrike" dirty="0" smtClean="0">
                          <a:solidFill>
                            <a:schemeClr val="tx1"/>
                          </a:solidFill>
                          <a:latin typeface="+mn-lt"/>
                        </a:rPr>
                        <a:t>04 DPTO. GUAIRÁ</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554,00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ES" sz="1100" b="0" i="0" u="none" strike="noStrike" dirty="0" err="1">
                          <a:solidFill>
                            <a:schemeClr val="tx1"/>
                          </a:solidFill>
                          <a:latin typeface="+mn-lt"/>
                        </a:rPr>
                        <a:t>Capitan</a:t>
                      </a:r>
                      <a:r>
                        <a:rPr lang="es-ES" sz="1100" b="0" i="0" u="none" strike="noStrike" dirty="0">
                          <a:solidFill>
                            <a:schemeClr val="tx1"/>
                          </a:solidFill>
                          <a:latin typeface="+mn-lt"/>
                        </a:rPr>
                        <a:t> Molas - Mbuyapey</a:t>
                      </a:r>
                    </a:p>
                  </a:txBody>
                  <a:tcPr marL="9525" marR="9525" marT="9525" marB="0" anchor="ctr"/>
                </a:tc>
                <a:tc>
                  <a:txBody>
                    <a:bodyPr/>
                    <a:lstStyle/>
                    <a:p>
                      <a:pPr algn="ctr" fontAlgn="ctr"/>
                      <a:r>
                        <a:rPr lang="es-ES" sz="1100" b="0" i="0" u="none" strike="noStrike" dirty="0">
                          <a:solidFill>
                            <a:schemeClr val="tx1"/>
                          </a:solidFill>
                          <a:latin typeface="+mn-lt"/>
                        </a:rPr>
                        <a:t>30,00</a:t>
                      </a:r>
                    </a:p>
                  </a:txBody>
                  <a:tcPr marL="9525" marR="9525" marT="9525" marB="0" anchor="ctr"/>
                </a:tc>
              </a:tr>
              <a:tr h="216000">
                <a:tc>
                  <a:txBody>
                    <a:bodyPr/>
                    <a:lstStyle/>
                    <a:p>
                      <a:pPr algn="l" fontAlgn="ctr"/>
                      <a:r>
                        <a:rPr lang="es-ES" sz="1100" b="0" i="0" u="none" strike="noStrike" dirty="0">
                          <a:solidFill>
                            <a:schemeClr val="tx1"/>
                          </a:solidFill>
                          <a:latin typeface="+mn-lt"/>
                        </a:rPr>
                        <a:t>Cerro Punta - Primavera</a:t>
                      </a:r>
                    </a:p>
                  </a:txBody>
                  <a:tcPr marL="9525" marR="9525" marT="9525" marB="0" anchor="ctr"/>
                </a:tc>
                <a:tc>
                  <a:txBody>
                    <a:bodyPr/>
                    <a:lstStyle/>
                    <a:p>
                      <a:pPr algn="ctr" fontAlgn="ctr"/>
                      <a:r>
                        <a:rPr lang="es-ES" sz="1100" b="0" i="0" u="none" strike="noStrike" dirty="0">
                          <a:solidFill>
                            <a:schemeClr val="tx1"/>
                          </a:solidFill>
                          <a:latin typeface="+mn-lt"/>
                        </a:rPr>
                        <a:t>100,00</a:t>
                      </a:r>
                    </a:p>
                  </a:txBody>
                  <a:tcPr marL="9525" marR="9525" marT="9525" marB="0" anchor="ctr"/>
                </a:tc>
              </a:tr>
              <a:tr h="216000">
                <a:tc>
                  <a:txBody>
                    <a:bodyPr/>
                    <a:lstStyle/>
                    <a:p>
                      <a:pPr algn="l" fontAlgn="ctr"/>
                      <a:r>
                        <a:rPr lang="es-ES" sz="1100" b="0" i="0" u="none" strike="noStrike" dirty="0">
                          <a:solidFill>
                            <a:schemeClr val="tx1"/>
                          </a:solidFill>
                          <a:latin typeface="+mn-lt"/>
                        </a:rPr>
                        <a:t>Col. Independencia - </a:t>
                      </a:r>
                      <a:r>
                        <a:rPr lang="es-ES" sz="1100" b="0" i="0" u="none" strike="noStrike" dirty="0" err="1">
                          <a:solidFill>
                            <a:schemeClr val="tx1"/>
                          </a:solidFill>
                          <a:latin typeface="+mn-lt"/>
                        </a:rPr>
                        <a:t>Cñia</a:t>
                      </a:r>
                      <a:r>
                        <a:rPr lang="es-ES" sz="1100" b="0" i="0" u="none" strike="noStrike" dirty="0">
                          <a:solidFill>
                            <a:schemeClr val="tx1"/>
                          </a:solidFill>
                          <a:latin typeface="+mn-lt"/>
                        </a:rPr>
                        <a:t> Pireka</a:t>
                      </a:r>
                    </a:p>
                  </a:txBody>
                  <a:tcPr marL="9525" marR="9525" marT="9525" marB="0" anchor="ctr"/>
                </a:tc>
                <a:tc>
                  <a:txBody>
                    <a:bodyPr/>
                    <a:lstStyle/>
                    <a:p>
                      <a:pPr algn="ctr" fontAlgn="ctr"/>
                      <a:r>
                        <a:rPr lang="es-ES" sz="1100" b="0" i="0" u="none" strike="noStrike" dirty="0">
                          <a:solidFill>
                            <a:schemeClr val="tx1"/>
                          </a:solidFill>
                          <a:latin typeface="+mn-lt"/>
                        </a:rPr>
                        <a:t>54,00</a:t>
                      </a:r>
                    </a:p>
                  </a:txBody>
                  <a:tcPr marL="9525" marR="9525" marT="9525" marB="0" anchor="ctr"/>
                </a:tc>
              </a:tr>
              <a:tr h="216000">
                <a:tc>
                  <a:txBody>
                    <a:bodyPr/>
                    <a:lstStyle/>
                    <a:p>
                      <a:pPr algn="l" fontAlgn="ctr"/>
                      <a:r>
                        <a:rPr lang="es-ES" sz="1100" b="0" i="0" u="none" strike="noStrike" dirty="0">
                          <a:solidFill>
                            <a:schemeClr val="tx1"/>
                          </a:solidFill>
                          <a:latin typeface="+mn-lt"/>
                        </a:rPr>
                        <a:t>Colonia Independencia - Paso Yobai</a:t>
                      </a:r>
                    </a:p>
                  </a:txBody>
                  <a:tcPr marL="9525" marR="9525" marT="9525" marB="0" anchor="ctr"/>
                </a:tc>
                <a:tc>
                  <a:txBody>
                    <a:bodyPr/>
                    <a:lstStyle/>
                    <a:p>
                      <a:pPr algn="ctr" fontAlgn="ctr"/>
                      <a:r>
                        <a:rPr lang="es-ES" sz="1100" b="0" i="0" u="none" strike="noStrike" dirty="0">
                          <a:solidFill>
                            <a:schemeClr val="tx1"/>
                          </a:solidFill>
                          <a:latin typeface="+mn-lt"/>
                        </a:rPr>
                        <a:t>30,00</a:t>
                      </a:r>
                    </a:p>
                  </a:txBody>
                  <a:tcPr marL="9525" marR="9525" marT="9525" marB="0" anchor="ctr"/>
                </a:tc>
              </a:tr>
              <a:tr h="216000">
                <a:tc>
                  <a:txBody>
                    <a:bodyPr/>
                    <a:lstStyle/>
                    <a:p>
                      <a:pPr algn="l" fontAlgn="ctr"/>
                      <a:r>
                        <a:rPr lang="es-PY" sz="1100" b="0" i="0" u="none" strike="noStrike" dirty="0">
                          <a:solidFill>
                            <a:schemeClr val="tx1"/>
                          </a:solidFill>
                          <a:latin typeface="+mn-lt"/>
                        </a:rPr>
                        <a:t>Mauricio J. Trocha - Paso Yobai</a:t>
                      </a:r>
                    </a:p>
                  </a:txBody>
                  <a:tcPr marL="9525" marR="9525" marT="9525" marB="0" anchor="ctr"/>
                </a:tc>
                <a:tc>
                  <a:txBody>
                    <a:bodyPr/>
                    <a:lstStyle/>
                    <a:p>
                      <a:pPr algn="ctr" fontAlgn="ctr"/>
                      <a:r>
                        <a:rPr lang="es-ES" sz="1100" b="0" i="0" u="none" strike="noStrike" dirty="0">
                          <a:solidFill>
                            <a:schemeClr val="tx1"/>
                          </a:solidFill>
                          <a:latin typeface="+mn-lt"/>
                        </a:rPr>
                        <a:t>45,00</a:t>
                      </a:r>
                    </a:p>
                  </a:txBody>
                  <a:tcPr marL="9525" marR="9525" marT="9525" marB="0" anchor="ctr"/>
                </a:tc>
              </a:tr>
              <a:tr h="216000">
                <a:tc>
                  <a:txBody>
                    <a:bodyPr/>
                    <a:lstStyle/>
                    <a:p>
                      <a:pPr algn="l" fontAlgn="ctr"/>
                      <a:r>
                        <a:rPr lang="es-ES" sz="1100" b="0" i="0" u="none" strike="noStrike" dirty="0">
                          <a:solidFill>
                            <a:schemeClr val="tx1"/>
                          </a:solidFill>
                          <a:latin typeface="+mn-lt"/>
                        </a:rPr>
                        <a:t>Natalicio Talavera - </a:t>
                      </a:r>
                      <a:r>
                        <a:rPr lang="es-ES" sz="1100" b="0" i="0" u="none" strike="noStrike" dirty="0" err="1">
                          <a:solidFill>
                            <a:schemeClr val="tx1"/>
                          </a:solidFill>
                          <a:latin typeface="+mn-lt"/>
                        </a:rPr>
                        <a:t>Dr</a:t>
                      </a:r>
                      <a:r>
                        <a:rPr lang="es-ES" sz="1100" b="0" i="0" u="none" strike="noStrike" dirty="0">
                          <a:solidFill>
                            <a:schemeClr val="tx1"/>
                          </a:solidFill>
                          <a:latin typeface="+mn-lt"/>
                        </a:rPr>
                        <a:t> Botrell</a:t>
                      </a:r>
                    </a:p>
                  </a:txBody>
                  <a:tcPr marL="9525" marR="9525" marT="9525" marB="0" anchor="ctr"/>
                </a:tc>
                <a:tc>
                  <a:txBody>
                    <a:bodyPr/>
                    <a:lstStyle/>
                    <a:p>
                      <a:pPr algn="ctr" fontAlgn="ctr"/>
                      <a:r>
                        <a:rPr lang="es-ES" sz="1100" b="0" i="0" u="none" strike="noStrike" dirty="0">
                          <a:solidFill>
                            <a:schemeClr val="tx1"/>
                          </a:solidFill>
                          <a:latin typeface="+mn-lt"/>
                        </a:rPr>
                        <a:t>75,00</a:t>
                      </a:r>
                    </a:p>
                  </a:txBody>
                  <a:tcPr marL="9525" marR="9525" marT="9525" marB="0" anchor="ctr"/>
                </a:tc>
              </a:tr>
              <a:tr h="216000">
                <a:tc>
                  <a:txBody>
                    <a:bodyPr/>
                    <a:lstStyle/>
                    <a:p>
                      <a:pPr algn="l" fontAlgn="ctr"/>
                      <a:r>
                        <a:rPr lang="es-ES" sz="1100" b="0" i="0" u="none" strike="noStrike" dirty="0">
                          <a:solidFill>
                            <a:schemeClr val="tx1"/>
                          </a:solidFill>
                          <a:latin typeface="+mn-lt"/>
                        </a:rPr>
                        <a:t>Paso Yobai - Arroyo Moroti</a:t>
                      </a:r>
                    </a:p>
                  </a:txBody>
                  <a:tcPr marL="9525" marR="9525" marT="9525" marB="0" anchor="ctr"/>
                </a:tc>
                <a:tc>
                  <a:txBody>
                    <a:bodyPr/>
                    <a:lstStyle/>
                    <a:p>
                      <a:pPr algn="ctr" fontAlgn="ctr"/>
                      <a:r>
                        <a:rPr lang="es-ES" sz="1100" b="0" i="0" u="none" strike="noStrike" dirty="0">
                          <a:solidFill>
                            <a:schemeClr val="tx1"/>
                          </a:solidFill>
                          <a:latin typeface="+mn-lt"/>
                        </a:rPr>
                        <a:t>25,00</a:t>
                      </a:r>
                    </a:p>
                  </a:txBody>
                  <a:tcPr marL="9525" marR="9525" marT="9525" marB="0" anchor="ctr"/>
                </a:tc>
              </a:tr>
              <a:tr h="216000">
                <a:tc>
                  <a:txBody>
                    <a:bodyPr/>
                    <a:lstStyle/>
                    <a:p>
                      <a:pPr algn="l" fontAlgn="ctr"/>
                      <a:r>
                        <a:rPr lang="es-ES" sz="1100" b="0" i="0" u="none" strike="noStrike" dirty="0">
                          <a:solidFill>
                            <a:schemeClr val="tx1"/>
                          </a:solidFill>
                          <a:latin typeface="+mn-lt"/>
                        </a:rPr>
                        <a:t>Paso Yobai - </a:t>
                      </a:r>
                      <a:r>
                        <a:rPr lang="es-ES" sz="1100" b="0" i="0" u="none" strike="noStrike" dirty="0" err="1">
                          <a:solidFill>
                            <a:schemeClr val="tx1"/>
                          </a:solidFill>
                          <a:latin typeface="+mn-lt"/>
                        </a:rPr>
                        <a:t>Repatriacion</a:t>
                      </a:r>
                      <a:r>
                        <a:rPr lang="es-ES" sz="1100" b="0" i="0" u="none" strike="noStrike" dirty="0">
                          <a:solidFill>
                            <a:schemeClr val="tx1"/>
                          </a:solidFill>
                          <a:latin typeface="+mn-lt"/>
                        </a:rPr>
                        <a:t> </a:t>
                      </a:r>
                    </a:p>
                  </a:txBody>
                  <a:tcPr marL="9525" marR="9525" marT="9525" marB="0" anchor="ctr"/>
                </a:tc>
                <a:tc>
                  <a:txBody>
                    <a:bodyPr/>
                    <a:lstStyle/>
                    <a:p>
                      <a:pPr algn="ctr" fontAlgn="ctr"/>
                      <a:r>
                        <a:rPr lang="es-ES" sz="1100" b="0" i="0" u="none" strike="noStrike" dirty="0">
                          <a:solidFill>
                            <a:schemeClr val="tx1"/>
                          </a:solidFill>
                          <a:latin typeface="+mn-lt"/>
                        </a:rPr>
                        <a:t>60,00</a:t>
                      </a:r>
                    </a:p>
                  </a:txBody>
                  <a:tcPr marL="9525" marR="9525" marT="9525" marB="0" anchor="ctr"/>
                </a:tc>
              </a:tr>
              <a:tr h="216000">
                <a:tc>
                  <a:txBody>
                    <a:bodyPr/>
                    <a:lstStyle/>
                    <a:p>
                      <a:pPr algn="l" fontAlgn="ctr"/>
                      <a:r>
                        <a:rPr lang="es-ES" sz="1100" b="0" i="0" u="none" strike="noStrike">
                          <a:solidFill>
                            <a:schemeClr val="tx1"/>
                          </a:solidFill>
                          <a:latin typeface="+mn-lt"/>
                        </a:rPr>
                        <a:t>Planchada - Paso Yobai</a:t>
                      </a:r>
                    </a:p>
                  </a:txBody>
                  <a:tcPr marL="9525" marR="9525" marT="9525" marB="0" anchor="ctr"/>
                </a:tc>
                <a:tc>
                  <a:txBody>
                    <a:bodyPr/>
                    <a:lstStyle/>
                    <a:p>
                      <a:pPr algn="ctr" fontAlgn="ctr"/>
                      <a:r>
                        <a:rPr lang="es-ES" sz="1100" b="0" i="0" u="none" strike="noStrike" dirty="0">
                          <a:solidFill>
                            <a:schemeClr val="tx1"/>
                          </a:solidFill>
                          <a:latin typeface="+mn-lt"/>
                        </a:rPr>
                        <a:t>60,00</a:t>
                      </a:r>
                    </a:p>
                  </a:txBody>
                  <a:tcPr marL="9525" marR="9525" marT="9525" marB="0" anchor="ctr"/>
                </a:tc>
              </a:tr>
              <a:tr h="216000">
                <a:tc>
                  <a:txBody>
                    <a:bodyPr/>
                    <a:lstStyle/>
                    <a:p>
                      <a:pPr algn="l" fontAlgn="ctr"/>
                      <a:r>
                        <a:rPr lang="es-ES" sz="1100" b="0" i="0" u="none" strike="noStrike">
                          <a:solidFill>
                            <a:schemeClr val="tx1"/>
                          </a:solidFill>
                          <a:latin typeface="+mn-lt"/>
                        </a:rPr>
                        <a:t>Yataity - Potrero Benegas</a:t>
                      </a:r>
                    </a:p>
                  </a:txBody>
                  <a:tcPr marL="9525" marR="9525" marT="9525" marB="0" anchor="ctr"/>
                </a:tc>
                <a:tc>
                  <a:txBody>
                    <a:bodyPr/>
                    <a:lstStyle/>
                    <a:p>
                      <a:pPr algn="ctr" fontAlgn="ctr"/>
                      <a:r>
                        <a:rPr lang="es-ES" sz="1100" b="0" i="0" u="none" strike="noStrike" dirty="0">
                          <a:solidFill>
                            <a:schemeClr val="tx1"/>
                          </a:solidFill>
                          <a:latin typeface="+mn-lt"/>
                        </a:rPr>
                        <a:t>75,00</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3. PUENTES DE HºAº</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1772816"/>
          <a:ext cx="8280000" cy="4824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ES" sz="1400" b="1" u="none" strike="noStrike" noProof="0" dirty="0" smtClean="0">
                          <a:latin typeface="+mn-lt"/>
                        </a:rPr>
                        <a:t>SUSTITUCIÓN DE PUENTES DE MADERA POR PUENTES DE HºAº</a:t>
                      </a:r>
                      <a:endParaRPr lang="es-ES" sz="1400" b="1" i="0" u="none" strike="noStrike" noProof="0" dirty="0">
                        <a:solidFill>
                          <a:srgbClr val="000000"/>
                        </a:solidFill>
                        <a:latin typeface="+mn-lt"/>
                      </a:endParaRPr>
                    </a:p>
                  </a:txBody>
                  <a:tcPr marL="9525" marR="9525" marT="9525" marB="0" anchor="ctr"/>
                </a:tc>
                <a:tc>
                  <a:txBody>
                    <a:bodyPr/>
                    <a:lstStyle/>
                    <a:p>
                      <a:pPr algn="ctr" fontAlgn="b"/>
                      <a:r>
                        <a:rPr lang="es-ES" sz="1400" b="1" u="none" strike="noStrike" noProof="0" dirty="0" smtClean="0">
                          <a:latin typeface="+mn-lt"/>
                        </a:rPr>
                        <a:t>LONGITUD (ml)</a:t>
                      </a:r>
                      <a:endParaRPr lang="es-ES" sz="1400" b="1" i="0" u="none" strike="noStrike" noProof="0" dirty="0">
                        <a:solidFill>
                          <a:srgbClr val="000000"/>
                        </a:solidFill>
                        <a:latin typeface="+mn-lt"/>
                      </a:endParaRPr>
                    </a:p>
                  </a:txBody>
                  <a:tcPr marL="9525" marR="9525" marT="9525" marB="0" anchor="ctr"/>
                </a:tc>
              </a:tr>
              <a:tr h="396000">
                <a:tc>
                  <a:txBody>
                    <a:bodyPr/>
                    <a:lstStyle/>
                    <a:p>
                      <a:pPr algn="l" fontAlgn="ctr"/>
                      <a:r>
                        <a:rPr lang="es-PY" sz="1400" b="1" i="0" u="none" strike="noStrike" dirty="0" smtClean="0">
                          <a:solidFill>
                            <a:schemeClr val="tx1"/>
                          </a:solidFill>
                          <a:latin typeface="+mn-lt"/>
                        </a:rPr>
                        <a:t>02. PUENTE DE HºAº EN EJECUCIÓN PNCR 2 - FASE II</a:t>
                      </a:r>
                      <a:endParaRPr lang="es-PY"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1.511,00</a:t>
                      </a:r>
                      <a:endParaRPr lang="es-ES" sz="1400" b="1" i="0" u="none" strike="noStrike" dirty="0">
                        <a:solidFill>
                          <a:schemeClr val="tx1"/>
                        </a:solidFill>
                        <a:latin typeface="+mn-lt"/>
                      </a:endParaRPr>
                    </a:p>
                  </a:txBody>
                  <a:tcPr marL="9525" marR="9525" marT="9525" marB="0" anchor="ctr"/>
                </a:tc>
              </a:tr>
              <a:tr h="396000">
                <a:tc>
                  <a:txBody>
                    <a:bodyPr/>
                    <a:lstStyle/>
                    <a:p>
                      <a:pPr algn="l" fontAlgn="ctr"/>
                      <a:r>
                        <a:rPr lang="es-ES" sz="1400" b="1" i="0" u="none" strike="noStrike" dirty="0" smtClean="0">
                          <a:solidFill>
                            <a:schemeClr val="tx1"/>
                          </a:solidFill>
                          <a:latin typeface="+mn-lt"/>
                        </a:rPr>
                        <a:t>08 DPTO. MISIONES</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94,00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PY" sz="1100" b="0" i="0" u="none" strike="noStrike" dirty="0">
                          <a:solidFill>
                            <a:schemeClr val="tx1"/>
                          </a:solidFill>
                          <a:latin typeface="+mn-lt"/>
                        </a:rPr>
                        <a:t>Puente HºAº en el tramo Emp. V08721 - Emp. V80701</a:t>
                      </a:r>
                    </a:p>
                  </a:txBody>
                  <a:tcPr marL="9525" marR="9525" marT="9525" marB="0" anchor="ctr"/>
                </a:tc>
                <a:tc>
                  <a:txBody>
                    <a:bodyPr/>
                    <a:lstStyle/>
                    <a:p>
                      <a:pPr algn="ctr" fontAlgn="ctr"/>
                      <a:r>
                        <a:rPr lang="es-ES" sz="1100" b="0" i="0" u="none" strike="noStrike">
                          <a:solidFill>
                            <a:schemeClr val="tx1"/>
                          </a:solidFill>
                          <a:latin typeface="+mn-lt"/>
                        </a:rPr>
                        <a:t>8,00</a:t>
                      </a:r>
                    </a:p>
                  </a:txBody>
                  <a:tcPr marL="9525" marR="9525" marT="9525" marB="0" anchor="ctr"/>
                </a:tc>
              </a:tr>
              <a:tr h="216000">
                <a:tc>
                  <a:txBody>
                    <a:bodyPr/>
                    <a:lstStyle/>
                    <a:p>
                      <a:pPr algn="l" fontAlgn="ctr"/>
                      <a:r>
                        <a:rPr lang="es-PY" sz="1100" b="0" i="0" u="none" strike="noStrike">
                          <a:solidFill>
                            <a:schemeClr val="tx1"/>
                          </a:solidFill>
                          <a:latin typeface="+mn-lt"/>
                        </a:rPr>
                        <a:t>Puente HºAº en el tramo Santa Rosa - San Juan Berchmans</a:t>
                      </a:r>
                    </a:p>
                  </a:txBody>
                  <a:tcPr marL="9525" marR="9525" marT="9525" marB="0" anchor="ctr"/>
                </a:tc>
                <a:tc>
                  <a:txBody>
                    <a:bodyPr/>
                    <a:lstStyle/>
                    <a:p>
                      <a:pPr algn="ctr" fontAlgn="ctr"/>
                      <a:r>
                        <a:rPr lang="es-ES" sz="1100" b="0" i="0" u="none" strike="noStrike">
                          <a:solidFill>
                            <a:schemeClr val="tx1"/>
                          </a:solidFill>
                          <a:latin typeface="+mn-lt"/>
                        </a:rPr>
                        <a:t>15,00</a:t>
                      </a:r>
                    </a:p>
                  </a:txBody>
                  <a:tcPr marL="9525" marR="9525" marT="9525" marB="0" anchor="ctr"/>
                </a:tc>
              </a:tr>
              <a:tr h="216000">
                <a:tc>
                  <a:txBody>
                    <a:bodyPr/>
                    <a:lstStyle/>
                    <a:p>
                      <a:pPr algn="l" fontAlgn="ctr"/>
                      <a:r>
                        <a:rPr lang="es-ES" sz="1100" b="0" i="0" u="none" strike="noStrike">
                          <a:solidFill>
                            <a:schemeClr val="tx1"/>
                          </a:solidFill>
                          <a:latin typeface="+mn-lt"/>
                        </a:rPr>
                        <a:t>Ycua Sati - Zapatero cue</a:t>
                      </a:r>
                    </a:p>
                  </a:txBody>
                  <a:tcPr marL="9525" marR="9525" marT="9525" marB="0" anchor="ctr"/>
                </a:tc>
                <a:tc>
                  <a:txBody>
                    <a:bodyPr/>
                    <a:lstStyle/>
                    <a:p>
                      <a:pPr algn="ctr" fontAlgn="ctr"/>
                      <a:r>
                        <a:rPr lang="es-ES" sz="1100" b="0" i="0" u="none" strike="noStrike">
                          <a:solidFill>
                            <a:schemeClr val="tx1"/>
                          </a:solidFill>
                          <a:latin typeface="+mn-lt"/>
                        </a:rPr>
                        <a:t>8,00</a:t>
                      </a:r>
                    </a:p>
                  </a:txBody>
                  <a:tcPr marL="9525" marR="9525" marT="9525" marB="0" anchor="ctr"/>
                </a:tc>
              </a:tr>
              <a:tr h="216000">
                <a:tc>
                  <a:txBody>
                    <a:bodyPr/>
                    <a:lstStyle/>
                    <a:p>
                      <a:pPr algn="l" fontAlgn="ctr"/>
                      <a:r>
                        <a:rPr lang="es-ES" sz="1100" b="0" i="0" u="none" strike="noStrike">
                          <a:solidFill>
                            <a:schemeClr val="tx1"/>
                          </a:solidFill>
                          <a:latin typeface="+mn-lt"/>
                        </a:rPr>
                        <a:t>Yabebyry - Laureles </a:t>
                      </a:r>
                    </a:p>
                  </a:txBody>
                  <a:tcPr marL="9525" marR="9525" marT="9525" marB="0" anchor="ctr"/>
                </a:tc>
                <a:tc>
                  <a:txBody>
                    <a:bodyPr/>
                    <a:lstStyle/>
                    <a:p>
                      <a:pPr algn="ctr" fontAlgn="ctr"/>
                      <a:r>
                        <a:rPr lang="es-ES" sz="1100" b="0" i="0" u="none" strike="noStrike">
                          <a:solidFill>
                            <a:schemeClr val="tx1"/>
                          </a:solidFill>
                          <a:latin typeface="+mn-lt"/>
                        </a:rPr>
                        <a:t>48,00</a:t>
                      </a:r>
                    </a:p>
                  </a:txBody>
                  <a:tcPr marL="9525" marR="9525" marT="9525" marB="0" anchor="ctr"/>
                </a:tc>
              </a:tr>
              <a:tr h="216000">
                <a:tc>
                  <a:txBody>
                    <a:bodyPr/>
                    <a:lstStyle/>
                    <a:p>
                      <a:pPr algn="l" fontAlgn="ctr"/>
                      <a:r>
                        <a:rPr lang="es-ES" sz="1100" b="0" i="0" u="none" strike="noStrike">
                          <a:solidFill>
                            <a:schemeClr val="tx1"/>
                          </a:solidFill>
                          <a:latin typeface="+mn-lt"/>
                        </a:rPr>
                        <a:t>Fatima 1 - Santa Teresa</a:t>
                      </a:r>
                    </a:p>
                  </a:txBody>
                  <a:tcPr marL="9525" marR="9525" marT="9525" marB="0" anchor="ctr"/>
                </a:tc>
                <a:tc>
                  <a:txBody>
                    <a:bodyPr/>
                    <a:lstStyle/>
                    <a:p>
                      <a:pPr algn="ctr" fontAlgn="ctr"/>
                      <a:r>
                        <a:rPr lang="es-ES" sz="1100" b="0" i="0" u="none" strike="noStrike">
                          <a:solidFill>
                            <a:schemeClr val="tx1"/>
                          </a:solidFill>
                          <a:latin typeface="+mn-lt"/>
                        </a:rPr>
                        <a:t>15,00</a:t>
                      </a:r>
                    </a:p>
                  </a:txBody>
                  <a:tcPr marL="9525" marR="9525" marT="9525" marB="0" anchor="ctr"/>
                </a:tc>
              </a:tr>
              <a:tr h="396000">
                <a:tc>
                  <a:txBody>
                    <a:bodyPr/>
                    <a:lstStyle/>
                    <a:p>
                      <a:pPr algn="l" fontAlgn="ctr"/>
                      <a:r>
                        <a:rPr lang="es-ES" sz="1400" b="1" i="0" u="none" strike="noStrike" dirty="0" smtClean="0">
                          <a:solidFill>
                            <a:schemeClr val="tx1"/>
                          </a:solidFill>
                          <a:latin typeface="+mn-lt"/>
                        </a:rPr>
                        <a:t>09 DPTO. PARAGUARI</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363,00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ES" sz="1100" b="0" i="0" u="none" strike="noStrike">
                          <a:solidFill>
                            <a:schemeClr val="tx1"/>
                          </a:solidFill>
                          <a:latin typeface="+mn-lt"/>
                        </a:rPr>
                        <a:t>Acahay - Costa Irala</a:t>
                      </a:r>
                    </a:p>
                  </a:txBody>
                  <a:tcPr marL="9525" marR="9525" marT="9525" marB="0" anchor="ctr"/>
                </a:tc>
                <a:tc>
                  <a:txBody>
                    <a:bodyPr/>
                    <a:lstStyle/>
                    <a:p>
                      <a:pPr algn="ctr" fontAlgn="ctr"/>
                      <a:r>
                        <a:rPr lang="es-ES" sz="1100" b="0" i="0" u="none" strike="noStrike">
                          <a:solidFill>
                            <a:schemeClr val="tx1"/>
                          </a:solidFill>
                          <a:latin typeface="+mn-lt"/>
                        </a:rPr>
                        <a:t>12,00</a:t>
                      </a:r>
                    </a:p>
                  </a:txBody>
                  <a:tcPr marL="9525" marR="9525" marT="9525" marB="0" anchor="ctr"/>
                </a:tc>
              </a:tr>
              <a:tr h="216000">
                <a:tc>
                  <a:txBody>
                    <a:bodyPr/>
                    <a:lstStyle/>
                    <a:p>
                      <a:pPr algn="l" fontAlgn="ctr"/>
                      <a:r>
                        <a:rPr lang="pt-BR" sz="1100" b="0" i="0" u="none" strike="noStrike">
                          <a:solidFill>
                            <a:schemeClr val="tx1"/>
                          </a:solidFill>
                          <a:latin typeface="+mn-lt"/>
                        </a:rPr>
                        <a:t>Caapucu km 130 - Costa Irala</a:t>
                      </a:r>
                    </a:p>
                  </a:txBody>
                  <a:tcPr marL="9525" marR="9525" marT="9525" marB="0" anchor="ctr"/>
                </a:tc>
                <a:tc>
                  <a:txBody>
                    <a:bodyPr/>
                    <a:lstStyle/>
                    <a:p>
                      <a:pPr algn="ctr" fontAlgn="ctr"/>
                      <a:r>
                        <a:rPr lang="es-ES" sz="1100" b="0" i="0" u="none" strike="noStrike">
                          <a:solidFill>
                            <a:schemeClr val="tx1"/>
                          </a:solidFill>
                          <a:latin typeface="+mn-lt"/>
                        </a:rPr>
                        <a:t>55,00</a:t>
                      </a:r>
                    </a:p>
                  </a:txBody>
                  <a:tcPr marL="9525" marR="9525" marT="9525" marB="0" anchor="ctr"/>
                </a:tc>
              </a:tr>
              <a:tr h="216000">
                <a:tc>
                  <a:txBody>
                    <a:bodyPr/>
                    <a:lstStyle/>
                    <a:p>
                      <a:pPr algn="l" fontAlgn="ctr"/>
                      <a:r>
                        <a:rPr lang="pt-BR" sz="1100" b="0" i="0" u="none" strike="noStrike">
                          <a:solidFill>
                            <a:schemeClr val="tx1"/>
                          </a:solidFill>
                          <a:latin typeface="+mn-lt"/>
                        </a:rPr>
                        <a:t>Costa Gaona - Bo Maria Auxiliadora</a:t>
                      </a:r>
                    </a:p>
                  </a:txBody>
                  <a:tcPr marL="9525" marR="9525" marT="9525" marB="0" anchor="ctr"/>
                </a:tc>
                <a:tc>
                  <a:txBody>
                    <a:bodyPr/>
                    <a:lstStyle/>
                    <a:p>
                      <a:pPr algn="ctr" fontAlgn="ctr"/>
                      <a:r>
                        <a:rPr lang="es-ES" sz="1100" b="0" i="0" u="none" strike="noStrike">
                          <a:solidFill>
                            <a:schemeClr val="tx1"/>
                          </a:solidFill>
                          <a:latin typeface="+mn-lt"/>
                        </a:rPr>
                        <a:t>30,00</a:t>
                      </a:r>
                    </a:p>
                  </a:txBody>
                  <a:tcPr marL="9525" marR="9525" marT="9525" marB="0" anchor="ctr"/>
                </a:tc>
              </a:tr>
              <a:tr h="216000">
                <a:tc>
                  <a:txBody>
                    <a:bodyPr/>
                    <a:lstStyle/>
                    <a:p>
                      <a:pPr algn="l" fontAlgn="ctr"/>
                      <a:r>
                        <a:rPr lang="es-ES" sz="1100" b="0" i="0" u="none" strike="noStrike">
                          <a:solidFill>
                            <a:schemeClr val="tx1"/>
                          </a:solidFill>
                          <a:latin typeface="+mn-lt"/>
                        </a:rPr>
                        <a:t>Costa Irala - Ybycui</a:t>
                      </a:r>
                    </a:p>
                  </a:txBody>
                  <a:tcPr marL="9525" marR="9525" marT="9525" marB="0" anchor="ctr"/>
                </a:tc>
                <a:tc>
                  <a:txBody>
                    <a:bodyPr/>
                    <a:lstStyle/>
                    <a:p>
                      <a:pPr algn="ctr" fontAlgn="ctr"/>
                      <a:r>
                        <a:rPr lang="es-ES" sz="1100" b="0" i="0" u="none" strike="noStrike">
                          <a:solidFill>
                            <a:schemeClr val="tx1"/>
                          </a:solidFill>
                          <a:latin typeface="+mn-lt"/>
                        </a:rPr>
                        <a:t>15,00</a:t>
                      </a:r>
                    </a:p>
                  </a:txBody>
                  <a:tcPr marL="9525" marR="9525" marT="9525" marB="0" anchor="ctr"/>
                </a:tc>
              </a:tr>
              <a:tr h="216000">
                <a:tc>
                  <a:txBody>
                    <a:bodyPr/>
                    <a:lstStyle/>
                    <a:p>
                      <a:pPr algn="l" fontAlgn="ctr"/>
                      <a:r>
                        <a:rPr lang="es-ES" sz="1100" b="0" i="0" u="none" strike="noStrike">
                          <a:solidFill>
                            <a:schemeClr val="tx1"/>
                          </a:solidFill>
                          <a:latin typeface="+mn-lt"/>
                        </a:rPr>
                        <a:t>Costa Irala Quiindy</a:t>
                      </a:r>
                    </a:p>
                  </a:txBody>
                  <a:tcPr marL="9525" marR="9525" marT="9525" marB="0" anchor="ctr"/>
                </a:tc>
                <a:tc>
                  <a:txBody>
                    <a:bodyPr/>
                    <a:lstStyle/>
                    <a:p>
                      <a:pPr algn="ctr" fontAlgn="ctr"/>
                      <a:r>
                        <a:rPr lang="es-ES" sz="1100" b="0" i="0" u="none" strike="noStrike">
                          <a:solidFill>
                            <a:schemeClr val="tx1"/>
                          </a:solidFill>
                          <a:latin typeface="+mn-lt"/>
                        </a:rPr>
                        <a:t>45,00</a:t>
                      </a:r>
                    </a:p>
                  </a:txBody>
                  <a:tcPr marL="9525" marR="9525" marT="9525" marB="0" anchor="ctr"/>
                </a:tc>
              </a:tr>
              <a:tr h="216000">
                <a:tc>
                  <a:txBody>
                    <a:bodyPr/>
                    <a:lstStyle/>
                    <a:p>
                      <a:pPr algn="l" fontAlgn="ctr"/>
                      <a:r>
                        <a:rPr lang="es-ES" sz="1100" b="0" i="0" u="none" strike="noStrike">
                          <a:solidFill>
                            <a:schemeClr val="tx1"/>
                          </a:solidFill>
                          <a:latin typeface="+mn-lt"/>
                        </a:rPr>
                        <a:t>Mbuyapey - Iturbe</a:t>
                      </a:r>
                    </a:p>
                  </a:txBody>
                  <a:tcPr marL="9525" marR="9525" marT="9525" marB="0" anchor="ctr"/>
                </a:tc>
                <a:tc>
                  <a:txBody>
                    <a:bodyPr/>
                    <a:lstStyle/>
                    <a:p>
                      <a:pPr algn="ctr" fontAlgn="ctr"/>
                      <a:r>
                        <a:rPr lang="es-ES" sz="1100" b="0" i="0" u="none" strike="noStrike">
                          <a:solidFill>
                            <a:schemeClr val="tx1"/>
                          </a:solidFill>
                          <a:latin typeface="+mn-lt"/>
                        </a:rPr>
                        <a:t>30,00</a:t>
                      </a:r>
                    </a:p>
                  </a:txBody>
                  <a:tcPr marL="9525" marR="9525" marT="9525" marB="0" anchor="ctr"/>
                </a:tc>
              </a:tr>
              <a:tr h="216000">
                <a:tc>
                  <a:txBody>
                    <a:bodyPr/>
                    <a:lstStyle/>
                    <a:p>
                      <a:pPr algn="l" fontAlgn="ctr"/>
                      <a:r>
                        <a:rPr lang="es-PY" sz="1100" b="0" i="0" u="none" strike="noStrike">
                          <a:solidFill>
                            <a:schemeClr val="tx1"/>
                          </a:solidFill>
                          <a:latin typeface="+mn-lt"/>
                        </a:rPr>
                        <a:t>Puente HºAº en el tramo Acahay - Laguna Pyta Oeste</a:t>
                      </a:r>
                    </a:p>
                  </a:txBody>
                  <a:tcPr marL="9525" marR="9525" marT="9525" marB="0" anchor="ctr"/>
                </a:tc>
                <a:tc>
                  <a:txBody>
                    <a:bodyPr/>
                    <a:lstStyle/>
                    <a:p>
                      <a:pPr algn="ctr" fontAlgn="ctr"/>
                      <a:r>
                        <a:rPr lang="es-ES" sz="1100" b="0" i="0" u="none" strike="noStrike">
                          <a:solidFill>
                            <a:schemeClr val="tx1"/>
                          </a:solidFill>
                          <a:latin typeface="+mn-lt"/>
                        </a:rPr>
                        <a:t>45,00</a:t>
                      </a:r>
                    </a:p>
                  </a:txBody>
                  <a:tcPr marL="9525" marR="9525" marT="9525" marB="0" anchor="ctr"/>
                </a:tc>
              </a:tr>
              <a:tr h="216000">
                <a:tc>
                  <a:txBody>
                    <a:bodyPr/>
                    <a:lstStyle/>
                    <a:p>
                      <a:pPr algn="l" fontAlgn="ctr"/>
                      <a:r>
                        <a:rPr lang="es-PY" sz="1100" b="0" i="0" u="none" strike="noStrike">
                          <a:solidFill>
                            <a:schemeClr val="tx1"/>
                          </a:solidFill>
                          <a:latin typeface="+mn-lt"/>
                        </a:rPr>
                        <a:t>Puente HºAº en el tramo Quiindy - Laguna Pyta Oeste</a:t>
                      </a:r>
                    </a:p>
                  </a:txBody>
                  <a:tcPr marL="9525" marR="9525" marT="9525" marB="0" anchor="ctr"/>
                </a:tc>
                <a:tc>
                  <a:txBody>
                    <a:bodyPr/>
                    <a:lstStyle/>
                    <a:p>
                      <a:pPr algn="ctr" fontAlgn="ctr"/>
                      <a:r>
                        <a:rPr lang="es-ES" sz="1100" b="0" i="0" u="none" strike="noStrike">
                          <a:solidFill>
                            <a:schemeClr val="tx1"/>
                          </a:solidFill>
                          <a:latin typeface="+mn-lt"/>
                        </a:rPr>
                        <a:t>45,00</a:t>
                      </a:r>
                    </a:p>
                  </a:txBody>
                  <a:tcPr marL="9525" marR="9525" marT="9525" marB="0" anchor="ctr"/>
                </a:tc>
              </a:tr>
              <a:tr h="216000">
                <a:tc>
                  <a:txBody>
                    <a:bodyPr/>
                    <a:lstStyle/>
                    <a:p>
                      <a:pPr algn="l" fontAlgn="ctr"/>
                      <a:r>
                        <a:rPr lang="es-PY" sz="1100" b="0" i="0" u="none" strike="noStrike">
                          <a:solidFill>
                            <a:schemeClr val="tx1"/>
                          </a:solidFill>
                          <a:latin typeface="+mn-lt"/>
                        </a:rPr>
                        <a:t>Ybycui - Paso Sabra - Caballero Punta</a:t>
                      </a:r>
                    </a:p>
                  </a:txBody>
                  <a:tcPr marL="9525" marR="9525" marT="9525" marB="0" anchor="ctr"/>
                </a:tc>
                <a:tc>
                  <a:txBody>
                    <a:bodyPr/>
                    <a:lstStyle/>
                    <a:p>
                      <a:pPr algn="ctr" fontAlgn="ctr"/>
                      <a:r>
                        <a:rPr lang="es-ES" sz="1100" b="0" i="0" u="none" strike="noStrike">
                          <a:solidFill>
                            <a:schemeClr val="tx1"/>
                          </a:solidFill>
                          <a:latin typeface="+mn-lt"/>
                        </a:rPr>
                        <a:t>20,00</a:t>
                      </a:r>
                    </a:p>
                  </a:txBody>
                  <a:tcPr marL="9525" marR="9525" marT="9525" marB="0" anchor="ctr"/>
                </a:tc>
              </a:tr>
              <a:tr h="216000">
                <a:tc>
                  <a:txBody>
                    <a:bodyPr/>
                    <a:lstStyle/>
                    <a:p>
                      <a:pPr algn="l" fontAlgn="ctr"/>
                      <a:r>
                        <a:rPr lang="es-ES" sz="1100" b="0" i="0" u="none" strike="noStrike" dirty="0" err="1">
                          <a:solidFill>
                            <a:schemeClr val="tx1"/>
                          </a:solidFill>
                          <a:latin typeface="+mn-lt"/>
                        </a:rPr>
                        <a:t>Ybycui</a:t>
                      </a:r>
                      <a:r>
                        <a:rPr lang="es-ES" sz="1100" b="0" i="0" u="none" strike="noStrike" dirty="0">
                          <a:solidFill>
                            <a:schemeClr val="tx1"/>
                          </a:solidFill>
                          <a:latin typeface="+mn-lt"/>
                        </a:rPr>
                        <a:t> - Quyquyho</a:t>
                      </a:r>
                    </a:p>
                  </a:txBody>
                  <a:tcPr marL="9525" marR="9525" marT="9525" marB="0" anchor="ctr"/>
                </a:tc>
                <a:tc>
                  <a:txBody>
                    <a:bodyPr/>
                    <a:lstStyle/>
                    <a:p>
                      <a:pPr algn="ctr" fontAlgn="ctr"/>
                      <a:r>
                        <a:rPr lang="es-ES" sz="1100" b="0" i="0" u="none" strike="noStrike" dirty="0">
                          <a:solidFill>
                            <a:schemeClr val="tx1"/>
                          </a:solidFill>
                          <a:latin typeface="+mn-lt"/>
                        </a:rPr>
                        <a:t>66,00</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3. PUENTES DE HºAº</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1772816"/>
          <a:ext cx="8280000" cy="3708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ES" sz="1400" b="1" u="none" strike="noStrike" noProof="0" dirty="0" smtClean="0">
                          <a:latin typeface="+mn-lt"/>
                        </a:rPr>
                        <a:t>SUSTITUCIÓN DE PUENTES DE MADERA POR PUENTES DE HºAº</a:t>
                      </a:r>
                      <a:endParaRPr lang="es-ES" sz="1400" b="1" i="0" u="none" strike="noStrike" noProof="0" dirty="0">
                        <a:solidFill>
                          <a:srgbClr val="000000"/>
                        </a:solidFill>
                        <a:latin typeface="+mn-lt"/>
                      </a:endParaRPr>
                    </a:p>
                  </a:txBody>
                  <a:tcPr marL="9525" marR="9525" marT="9525" marB="0" anchor="ctr"/>
                </a:tc>
                <a:tc>
                  <a:txBody>
                    <a:bodyPr/>
                    <a:lstStyle/>
                    <a:p>
                      <a:pPr algn="ctr" fontAlgn="b"/>
                      <a:r>
                        <a:rPr lang="es-ES" sz="1400" b="1" u="none" strike="noStrike" noProof="0" dirty="0" smtClean="0">
                          <a:latin typeface="+mn-lt"/>
                        </a:rPr>
                        <a:t>LONGITUD (ml)</a:t>
                      </a:r>
                      <a:endParaRPr lang="es-ES" sz="1400" b="1" i="0" u="none" strike="noStrike" noProof="0" dirty="0">
                        <a:solidFill>
                          <a:srgbClr val="000000"/>
                        </a:solidFill>
                        <a:latin typeface="+mn-lt"/>
                      </a:endParaRPr>
                    </a:p>
                  </a:txBody>
                  <a:tcPr marL="9525" marR="9525" marT="9525" marB="0" anchor="ctr"/>
                </a:tc>
              </a:tr>
              <a:tr h="396000">
                <a:tc>
                  <a:txBody>
                    <a:bodyPr/>
                    <a:lstStyle/>
                    <a:p>
                      <a:pPr algn="l" fontAlgn="ctr"/>
                      <a:r>
                        <a:rPr lang="es-PY" sz="1400" b="1" i="0" u="none" strike="noStrike" dirty="0" smtClean="0">
                          <a:solidFill>
                            <a:schemeClr val="tx1"/>
                          </a:solidFill>
                          <a:latin typeface="+mn-lt"/>
                        </a:rPr>
                        <a:t>03. PUENTE DE HºAº EN EJECUCIÓN - FONDO LOCAL</a:t>
                      </a:r>
                      <a:endParaRPr lang="es-PY"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375,00</a:t>
                      </a:r>
                      <a:endParaRPr lang="es-ES" sz="1400" b="1" i="0" u="none" strike="noStrike" dirty="0">
                        <a:solidFill>
                          <a:schemeClr val="tx1"/>
                        </a:solidFill>
                        <a:latin typeface="+mn-lt"/>
                      </a:endParaRPr>
                    </a:p>
                  </a:txBody>
                  <a:tcPr marL="9525" marR="9525" marT="9525" marB="0" anchor="ctr"/>
                </a:tc>
              </a:tr>
              <a:tr h="396000">
                <a:tc>
                  <a:txBody>
                    <a:bodyPr/>
                    <a:lstStyle/>
                    <a:p>
                      <a:pPr algn="l" fontAlgn="ctr"/>
                      <a:r>
                        <a:rPr lang="es-ES" sz="1400" b="1" i="0" u="none" strike="noStrike" dirty="0" smtClean="0">
                          <a:solidFill>
                            <a:schemeClr val="tx1"/>
                          </a:solidFill>
                          <a:latin typeface="+mn-lt"/>
                        </a:rPr>
                        <a:t>01 DPTO. CONCEPCIÓN</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30,00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ES" sz="1100" b="0" i="0" u="none" strike="noStrike" dirty="0" err="1">
                          <a:solidFill>
                            <a:schemeClr val="tx1"/>
                          </a:solidFill>
                          <a:latin typeface="+mn-lt"/>
                        </a:rPr>
                        <a:t>Hugua</a:t>
                      </a:r>
                      <a:r>
                        <a:rPr lang="es-ES" sz="1100" b="0" i="0" u="none" strike="noStrike" dirty="0">
                          <a:solidFill>
                            <a:schemeClr val="tx1"/>
                          </a:solidFill>
                          <a:latin typeface="+mn-lt"/>
                        </a:rPr>
                        <a:t> </a:t>
                      </a:r>
                      <a:r>
                        <a:rPr lang="es-ES" sz="1100" b="0" i="0" u="none" strike="noStrike" dirty="0" err="1">
                          <a:solidFill>
                            <a:schemeClr val="tx1"/>
                          </a:solidFill>
                          <a:latin typeface="+mn-lt"/>
                        </a:rPr>
                        <a:t>Ñandu</a:t>
                      </a:r>
                      <a:r>
                        <a:rPr lang="es-ES" sz="1100" b="0" i="0" u="none" strike="noStrike" dirty="0">
                          <a:solidFill>
                            <a:schemeClr val="tx1"/>
                          </a:solidFill>
                          <a:latin typeface="+mn-lt"/>
                        </a:rPr>
                        <a:t> - Puentesiño</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es-ES" sz="1100" b="0" i="0" u="none" strike="noStrike" dirty="0">
                          <a:solidFill>
                            <a:schemeClr val="tx1"/>
                          </a:solidFill>
                          <a:latin typeface="+mn-lt"/>
                        </a:rPr>
                        <a:t>Azotey - Horqueta (Arroyito)</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396000">
                <a:tc>
                  <a:txBody>
                    <a:bodyPr/>
                    <a:lstStyle/>
                    <a:p>
                      <a:pPr algn="l" fontAlgn="ctr"/>
                      <a:r>
                        <a:rPr lang="es-ES" sz="1400" b="1" i="0" u="none" strike="noStrike" dirty="0" smtClean="0">
                          <a:solidFill>
                            <a:schemeClr val="tx1"/>
                          </a:solidFill>
                          <a:latin typeface="+mn-lt"/>
                        </a:rPr>
                        <a:t>02 DPTO. SAN PEDRO</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60,00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ES" sz="1100" b="0" i="0" u="none" strike="noStrike" dirty="0">
                          <a:solidFill>
                            <a:schemeClr val="tx1"/>
                          </a:solidFill>
                          <a:latin typeface="+mn-lt"/>
                        </a:rPr>
                        <a:t>Capiibary - Caminos Vecinales</a:t>
                      </a:r>
                    </a:p>
                  </a:txBody>
                  <a:tcPr marL="9525" marR="9525" marT="9525" marB="0" anchor="ctr"/>
                </a:tc>
                <a:tc>
                  <a:txBody>
                    <a:bodyPr/>
                    <a:lstStyle/>
                    <a:p>
                      <a:pPr algn="ctr" fontAlgn="ctr"/>
                      <a:r>
                        <a:rPr lang="es-ES" sz="1100" b="0" i="0" u="none" strike="noStrike" dirty="0">
                          <a:solidFill>
                            <a:schemeClr val="tx1"/>
                          </a:solidFill>
                          <a:latin typeface="+mn-lt"/>
                        </a:rPr>
                        <a:t>30,00</a:t>
                      </a:r>
                    </a:p>
                  </a:txBody>
                  <a:tcPr marL="9525" marR="9525" marT="9525" marB="0" anchor="ctr"/>
                </a:tc>
              </a:tr>
              <a:tr h="216000">
                <a:tc>
                  <a:txBody>
                    <a:bodyPr/>
                    <a:lstStyle/>
                    <a:p>
                      <a:pPr algn="l" fontAlgn="ctr"/>
                      <a:r>
                        <a:rPr lang="es-ES" sz="1100" b="0" i="0" u="none" strike="noStrike" dirty="0">
                          <a:solidFill>
                            <a:schemeClr val="tx1"/>
                          </a:solidFill>
                          <a:latin typeface="+mn-lt"/>
                        </a:rPr>
                        <a:t>Jhugua Rey 1</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es-ES" sz="1100" b="0" i="0" u="none" strike="noStrike" dirty="0">
                          <a:solidFill>
                            <a:schemeClr val="tx1"/>
                          </a:solidFill>
                          <a:latin typeface="+mn-lt"/>
                        </a:rPr>
                        <a:t>Jhugua Rey 2</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396000">
                <a:tc>
                  <a:txBody>
                    <a:bodyPr/>
                    <a:lstStyle/>
                    <a:p>
                      <a:pPr algn="l" fontAlgn="ctr"/>
                      <a:r>
                        <a:rPr lang="es-ES" sz="1400" b="1" i="0" u="none" strike="noStrike" dirty="0" smtClean="0">
                          <a:solidFill>
                            <a:schemeClr val="tx1"/>
                          </a:solidFill>
                          <a:latin typeface="+mn-lt"/>
                        </a:rPr>
                        <a:t>03 DPTO. CORDILLERA</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45,00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PY" sz="1100" b="0" i="0" u="none" strike="noStrike">
                          <a:solidFill>
                            <a:schemeClr val="tx1"/>
                          </a:solidFill>
                          <a:latin typeface="+mn-lt"/>
                        </a:rPr>
                        <a:t>Arroyos Y Esteros - Juan De Mena</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es-ES" sz="1100" b="0" i="0" u="none" strike="noStrike">
                          <a:solidFill>
                            <a:schemeClr val="tx1"/>
                          </a:solidFill>
                          <a:latin typeface="+mn-lt"/>
                        </a:rPr>
                        <a:t>Itacurubí - Yaguaretekua</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es-ES" sz="1100" b="0" i="0" u="none" strike="noStrike">
                          <a:solidFill>
                            <a:schemeClr val="tx1"/>
                          </a:solidFill>
                          <a:latin typeface="+mn-lt"/>
                        </a:rPr>
                        <a:t>Piribebuy - Compañía Paso Hu</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3. PUENTES DE HºAº</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1772816"/>
          <a:ext cx="8280000" cy="4176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ES" sz="1400" b="1" u="none" strike="noStrike" noProof="0" dirty="0" smtClean="0">
                          <a:latin typeface="+mn-lt"/>
                        </a:rPr>
                        <a:t>SUSTITUCIÓN DE PUENTES DE MADERA POR PUENTES DE HºAº</a:t>
                      </a:r>
                      <a:endParaRPr lang="es-ES" sz="1400" b="1" i="0" u="none" strike="noStrike" noProof="0" dirty="0">
                        <a:solidFill>
                          <a:srgbClr val="000000"/>
                        </a:solidFill>
                        <a:latin typeface="+mn-lt"/>
                      </a:endParaRPr>
                    </a:p>
                  </a:txBody>
                  <a:tcPr marL="9525" marR="9525" marT="9525" marB="0" anchor="ctr"/>
                </a:tc>
                <a:tc>
                  <a:txBody>
                    <a:bodyPr/>
                    <a:lstStyle/>
                    <a:p>
                      <a:pPr algn="ctr" fontAlgn="b"/>
                      <a:r>
                        <a:rPr lang="es-ES" sz="1400" b="1" u="none" strike="noStrike" noProof="0" dirty="0" smtClean="0">
                          <a:latin typeface="+mn-lt"/>
                        </a:rPr>
                        <a:t>LONGITUD (ml)</a:t>
                      </a:r>
                      <a:endParaRPr lang="es-ES" sz="1400" b="1" i="0" u="none" strike="noStrike" noProof="0" dirty="0">
                        <a:solidFill>
                          <a:srgbClr val="000000"/>
                        </a:solidFill>
                        <a:latin typeface="+mn-lt"/>
                      </a:endParaRPr>
                    </a:p>
                  </a:txBody>
                  <a:tcPr marL="9525" marR="9525" marT="9525" marB="0" anchor="ctr"/>
                </a:tc>
              </a:tr>
              <a:tr h="396000">
                <a:tc>
                  <a:txBody>
                    <a:bodyPr/>
                    <a:lstStyle/>
                    <a:p>
                      <a:pPr algn="l" fontAlgn="ctr"/>
                      <a:r>
                        <a:rPr lang="es-PY" sz="1400" b="1" i="0" u="none" strike="noStrike" dirty="0" smtClean="0">
                          <a:solidFill>
                            <a:schemeClr val="tx1"/>
                          </a:solidFill>
                          <a:latin typeface="+mn-lt"/>
                        </a:rPr>
                        <a:t>03. PUENTE DE HºAº EN EJECUCIÓN - FONDO LOCAL</a:t>
                      </a:r>
                      <a:endParaRPr lang="es-PY"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375,00</a:t>
                      </a:r>
                      <a:endParaRPr lang="es-ES" sz="1400" b="1" i="0" u="none" strike="noStrike" dirty="0">
                        <a:solidFill>
                          <a:schemeClr val="tx1"/>
                        </a:solidFill>
                        <a:latin typeface="+mn-lt"/>
                      </a:endParaRPr>
                    </a:p>
                  </a:txBody>
                  <a:tcPr marL="9525" marR="9525" marT="9525" marB="0" anchor="ctr"/>
                </a:tc>
              </a:tr>
              <a:tr h="396000">
                <a:tc>
                  <a:txBody>
                    <a:bodyPr/>
                    <a:lstStyle/>
                    <a:p>
                      <a:pPr algn="l" fontAlgn="ctr"/>
                      <a:r>
                        <a:rPr lang="es-ES" sz="1400" b="1" i="0" u="none" strike="noStrike" dirty="0" smtClean="0">
                          <a:solidFill>
                            <a:schemeClr val="tx1"/>
                          </a:solidFill>
                          <a:latin typeface="+mn-lt"/>
                        </a:rPr>
                        <a:t>05 DPTO. CAAGUAZÚ</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120,00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ES" sz="1100" b="0" i="0" u="none" strike="noStrike" dirty="0">
                          <a:solidFill>
                            <a:schemeClr val="tx1"/>
                          </a:solidFill>
                          <a:latin typeface="+mn-lt"/>
                        </a:rPr>
                        <a:t>Caaguazú - Caminos Vecinales</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es-ES" sz="1100" b="0" i="0" u="none" strike="noStrike" dirty="0">
                          <a:solidFill>
                            <a:schemeClr val="tx1"/>
                          </a:solidFill>
                          <a:latin typeface="+mn-lt"/>
                        </a:rPr>
                        <a:t>Carayao - Primavera</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es-PY" sz="1100" b="0" i="0" u="none" strike="noStrike" dirty="0">
                          <a:solidFill>
                            <a:schemeClr val="tx1"/>
                          </a:solidFill>
                          <a:latin typeface="+mn-lt"/>
                        </a:rPr>
                        <a:t>J.E. Estigarribia - </a:t>
                      </a:r>
                      <a:r>
                        <a:rPr lang="es-PY" sz="1100" b="0" i="0" u="none" strike="noStrike" dirty="0" err="1">
                          <a:solidFill>
                            <a:schemeClr val="tx1"/>
                          </a:solidFill>
                          <a:latin typeface="+mn-lt"/>
                        </a:rPr>
                        <a:t>Asent</a:t>
                      </a:r>
                      <a:r>
                        <a:rPr lang="es-PY" sz="1100" b="0" i="0" u="none" strike="noStrike" dirty="0">
                          <a:solidFill>
                            <a:schemeClr val="tx1"/>
                          </a:solidFill>
                          <a:latin typeface="+mn-lt"/>
                        </a:rPr>
                        <a:t>. Cristóbal Espínola</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es-PY" sz="1100" b="0" i="0" u="none" strike="noStrike">
                          <a:solidFill>
                            <a:schemeClr val="tx1"/>
                          </a:solidFill>
                          <a:latin typeface="+mn-lt"/>
                        </a:rPr>
                        <a:t>Juan M. Frutos - 3 de Febrero</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es-ES" sz="1100" b="0" i="0" u="none" strike="noStrike">
                          <a:solidFill>
                            <a:schemeClr val="tx1"/>
                          </a:solidFill>
                          <a:latin typeface="+mn-lt"/>
                        </a:rPr>
                        <a:t>Mcal. López - Raúl Oviedo - Cam. Vecinal</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es-ES" sz="1100" b="0" i="0" u="none" strike="noStrike">
                          <a:solidFill>
                            <a:schemeClr val="tx1"/>
                          </a:solidFill>
                          <a:latin typeface="+mn-lt"/>
                        </a:rPr>
                        <a:t>Raúl Oviedo - Casilla 2</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es-PY" sz="1100" b="0" i="0" u="none" strike="noStrike">
                          <a:solidFill>
                            <a:schemeClr val="tx1"/>
                          </a:solidFill>
                          <a:latin typeface="+mn-lt"/>
                        </a:rPr>
                        <a:t>Simón Bolivar - Cía. San Ignacio</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es-PY" sz="1100" b="0" i="0" u="none" strike="noStrike">
                          <a:solidFill>
                            <a:schemeClr val="tx1"/>
                          </a:solidFill>
                          <a:latin typeface="+mn-lt"/>
                        </a:rPr>
                        <a:t>Simón Bolivar - Cía. San Miguel Appleyard</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396000">
                <a:tc>
                  <a:txBody>
                    <a:bodyPr/>
                    <a:lstStyle/>
                    <a:p>
                      <a:pPr algn="l" fontAlgn="ctr"/>
                      <a:r>
                        <a:rPr lang="es-ES" sz="1400" b="1" i="0" u="none" strike="noStrike" dirty="0" smtClean="0">
                          <a:solidFill>
                            <a:schemeClr val="tx1"/>
                          </a:solidFill>
                          <a:latin typeface="+mn-lt"/>
                        </a:rPr>
                        <a:t>07 DPTO. ITAPÚA</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60,00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ES" sz="1100" b="0" i="0" u="none" strike="noStrike">
                          <a:solidFill>
                            <a:schemeClr val="tx1"/>
                          </a:solidFill>
                          <a:latin typeface="+mn-lt"/>
                        </a:rPr>
                        <a:t>Edelira 40</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es-ES" sz="1100" b="0" i="0" u="none" strike="noStrike">
                          <a:solidFill>
                            <a:schemeClr val="tx1"/>
                          </a:solidFill>
                          <a:latin typeface="+mn-lt"/>
                        </a:rPr>
                        <a:t>Naranjito - Santa Isabel</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es-ES" sz="1100" b="0" i="0" u="none" strike="noStrike">
                          <a:solidFill>
                            <a:schemeClr val="tx1"/>
                          </a:solidFill>
                          <a:latin typeface="+mn-lt"/>
                        </a:rPr>
                        <a:t>Obligado - Calle Brasil</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es-ES" sz="1100" b="0" i="0" u="none" strike="noStrike">
                          <a:solidFill>
                            <a:schemeClr val="tx1"/>
                          </a:solidFill>
                          <a:latin typeface="+mn-lt"/>
                        </a:rPr>
                        <a:t>San Pedro del Paraná - Cruce Caraguatay</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3. PUENTES DE HºAº</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1772816"/>
          <a:ext cx="8280000" cy="2448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ES" sz="1400" b="1" u="none" strike="noStrike" noProof="0" dirty="0" smtClean="0">
                          <a:latin typeface="+mn-lt"/>
                        </a:rPr>
                        <a:t>SUSTITUCIÓN DE PUENTES DE MADERA POR PUENTES DE HºAº</a:t>
                      </a:r>
                      <a:endParaRPr lang="es-ES" sz="1400" b="1" i="0" u="none" strike="noStrike" noProof="0" dirty="0">
                        <a:solidFill>
                          <a:srgbClr val="000000"/>
                        </a:solidFill>
                        <a:latin typeface="+mn-lt"/>
                      </a:endParaRPr>
                    </a:p>
                  </a:txBody>
                  <a:tcPr marL="9525" marR="9525" marT="9525" marB="0" anchor="ctr"/>
                </a:tc>
                <a:tc>
                  <a:txBody>
                    <a:bodyPr/>
                    <a:lstStyle/>
                    <a:p>
                      <a:pPr algn="ctr" fontAlgn="b"/>
                      <a:r>
                        <a:rPr lang="es-ES" sz="1400" b="1" u="none" strike="noStrike" noProof="0" dirty="0" smtClean="0">
                          <a:latin typeface="+mn-lt"/>
                        </a:rPr>
                        <a:t>LONGITUD (ml)</a:t>
                      </a:r>
                      <a:endParaRPr lang="es-ES" sz="1400" b="1" i="0" u="none" strike="noStrike" noProof="0" dirty="0">
                        <a:solidFill>
                          <a:srgbClr val="000000"/>
                        </a:solidFill>
                        <a:latin typeface="+mn-lt"/>
                      </a:endParaRPr>
                    </a:p>
                  </a:txBody>
                  <a:tcPr marL="9525" marR="9525" marT="9525" marB="0" anchor="ctr"/>
                </a:tc>
              </a:tr>
              <a:tr h="396000">
                <a:tc>
                  <a:txBody>
                    <a:bodyPr/>
                    <a:lstStyle/>
                    <a:p>
                      <a:pPr algn="l" fontAlgn="ctr"/>
                      <a:r>
                        <a:rPr lang="es-PY" sz="1400" b="1" i="0" u="none" strike="noStrike" dirty="0" smtClean="0">
                          <a:solidFill>
                            <a:schemeClr val="tx1"/>
                          </a:solidFill>
                          <a:latin typeface="+mn-lt"/>
                        </a:rPr>
                        <a:t>03. PUENTE DE HºAº EN EJECUCIÓN - FONDO LOCAL</a:t>
                      </a:r>
                      <a:endParaRPr lang="es-PY"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375,00</a:t>
                      </a:r>
                      <a:endParaRPr lang="es-ES" sz="1400" b="1" i="0" u="none" strike="noStrike" dirty="0">
                        <a:solidFill>
                          <a:schemeClr val="tx1"/>
                        </a:solidFill>
                        <a:latin typeface="+mn-lt"/>
                      </a:endParaRPr>
                    </a:p>
                  </a:txBody>
                  <a:tcPr marL="9525" marR="9525" marT="9525" marB="0" anchor="ctr"/>
                </a:tc>
              </a:tr>
              <a:tr h="396000">
                <a:tc>
                  <a:txBody>
                    <a:bodyPr/>
                    <a:lstStyle/>
                    <a:p>
                      <a:pPr algn="l" fontAlgn="ctr"/>
                      <a:r>
                        <a:rPr lang="es-ES" sz="1400" b="1" i="0" u="none" strike="noStrike" dirty="0" smtClean="0">
                          <a:solidFill>
                            <a:schemeClr val="tx1"/>
                          </a:solidFill>
                          <a:latin typeface="+mn-lt"/>
                        </a:rPr>
                        <a:t>08 DPTO. MISIONES</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15,00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ES" sz="1100" b="0" i="0" u="none" strike="noStrike">
                          <a:solidFill>
                            <a:schemeClr val="tx1"/>
                          </a:solidFill>
                          <a:latin typeface="+mn-lt"/>
                        </a:rPr>
                        <a:t>Yavevyry - Laureles</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396000">
                <a:tc>
                  <a:txBody>
                    <a:bodyPr/>
                    <a:lstStyle/>
                    <a:p>
                      <a:pPr algn="l" fontAlgn="ctr"/>
                      <a:r>
                        <a:rPr lang="es-ES" sz="1400" b="1" i="0" u="none" strike="noStrike" dirty="0" smtClean="0">
                          <a:solidFill>
                            <a:schemeClr val="tx1"/>
                          </a:solidFill>
                          <a:latin typeface="+mn-lt"/>
                        </a:rPr>
                        <a:t>13 DPTO. AMAMBAY</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45,00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ES" sz="1100" b="0" i="0" u="none" strike="noStrike">
                          <a:solidFill>
                            <a:schemeClr val="tx1"/>
                          </a:solidFill>
                          <a:latin typeface="+mn-lt"/>
                        </a:rPr>
                        <a:t>PJC - Col. Estrella</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es-ES" sz="1100" b="0" i="0" u="none" strike="noStrike">
                          <a:solidFill>
                            <a:schemeClr val="tx1"/>
                          </a:solidFill>
                          <a:latin typeface="+mn-lt"/>
                        </a:rPr>
                        <a:t>Ruta Nº 5 - Col. 1º de mayo</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es-PY" sz="1100" b="0" i="0" u="none" strike="noStrike">
                          <a:solidFill>
                            <a:schemeClr val="tx1"/>
                          </a:solidFill>
                          <a:latin typeface="+mn-lt"/>
                        </a:rPr>
                        <a:t>Ruta Nº 5 - Potrero Sur - Ruta a Cap. Bado</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3. PUENTES DE HºAº</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1772816"/>
          <a:ext cx="8280000" cy="3528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ES" sz="1400" b="1" u="none" strike="noStrike" noProof="0" dirty="0" smtClean="0">
                          <a:latin typeface="+mn-lt"/>
                        </a:rPr>
                        <a:t>SUSTITUCIÓN DE PUENTES DE MADERA POR PUENTES DE HºAº</a:t>
                      </a:r>
                      <a:endParaRPr lang="es-ES" sz="1400" b="1" i="0" u="none" strike="noStrike" noProof="0" dirty="0">
                        <a:solidFill>
                          <a:srgbClr val="000000"/>
                        </a:solidFill>
                        <a:latin typeface="+mn-lt"/>
                      </a:endParaRPr>
                    </a:p>
                  </a:txBody>
                  <a:tcPr marL="9525" marR="9525" marT="9525" marB="0" anchor="ctr"/>
                </a:tc>
                <a:tc>
                  <a:txBody>
                    <a:bodyPr/>
                    <a:lstStyle/>
                    <a:p>
                      <a:pPr algn="ctr" fontAlgn="b"/>
                      <a:r>
                        <a:rPr lang="es-ES" sz="1400" b="1" u="none" strike="noStrike" noProof="0" dirty="0" smtClean="0">
                          <a:latin typeface="+mn-lt"/>
                        </a:rPr>
                        <a:t>LONGITUD (ml)</a:t>
                      </a:r>
                      <a:endParaRPr lang="es-ES" sz="1400" b="1" i="0" u="none" strike="noStrike" noProof="0" dirty="0">
                        <a:solidFill>
                          <a:srgbClr val="000000"/>
                        </a:solidFill>
                        <a:latin typeface="+mn-lt"/>
                      </a:endParaRPr>
                    </a:p>
                  </a:txBody>
                  <a:tcPr marL="9525" marR="9525" marT="9525" marB="0" anchor="ctr"/>
                </a:tc>
              </a:tr>
              <a:tr h="396000">
                <a:tc>
                  <a:txBody>
                    <a:bodyPr/>
                    <a:lstStyle/>
                    <a:p>
                      <a:pPr algn="l" fontAlgn="ctr"/>
                      <a:r>
                        <a:rPr lang="es-ES" sz="1400" b="1" i="0" u="none" strike="noStrike" dirty="0" smtClean="0">
                          <a:solidFill>
                            <a:schemeClr val="tx1"/>
                          </a:solidFill>
                          <a:latin typeface="+mn-lt"/>
                        </a:rPr>
                        <a:t>04. PUENTE DE HºAº A LICITARSE - FONDO LOCAL</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375,00</a:t>
                      </a:r>
                      <a:endParaRPr lang="es-ES" sz="1400" b="1" i="0" u="none" strike="noStrike" dirty="0">
                        <a:solidFill>
                          <a:schemeClr val="tx1"/>
                        </a:solidFill>
                        <a:latin typeface="+mn-lt"/>
                      </a:endParaRPr>
                    </a:p>
                  </a:txBody>
                  <a:tcPr marL="9525" marR="9525" marT="9525" marB="0" anchor="ctr"/>
                </a:tc>
              </a:tr>
              <a:tr h="396000">
                <a:tc>
                  <a:txBody>
                    <a:bodyPr/>
                    <a:lstStyle/>
                    <a:p>
                      <a:pPr algn="l" fontAlgn="ctr"/>
                      <a:r>
                        <a:rPr lang="es-ES" sz="1400" b="1" i="0" u="none" strike="noStrike" dirty="0" smtClean="0">
                          <a:solidFill>
                            <a:schemeClr val="tx1"/>
                          </a:solidFill>
                          <a:latin typeface="+mn-lt"/>
                        </a:rPr>
                        <a:t>04 DPTO. GUAIRÁ</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75,00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ES" sz="1100" b="0" i="0" u="none" strike="noStrike">
                          <a:solidFill>
                            <a:schemeClr val="tx1"/>
                          </a:solidFill>
                          <a:latin typeface="+mn-lt"/>
                        </a:rPr>
                        <a:t>Col. Independencia - Paso Yobái</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es-ES" sz="1100" b="0" i="0" u="none" strike="noStrike">
                          <a:solidFill>
                            <a:schemeClr val="tx1"/>
                          </a:solidFill>
                          <a:latin typeface="+mn-lt"/>
                        </a:rPr>
                        <a:t>Col. Independencia - Pireca Baja</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es-ES" sz="1100" b="0" i="0" u="none" strike="noStrike">
                          <a:solidFill>
                            <a:schemeClr val="tx1"/>
                          </a:solidFill>
                          <a:latin typeface="+mn-lt"/>
                        </a:rPr>
                        <a:t>Fassardi - Gral. Morinigo</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es-ES" sz="1100" b="0" i="0" u="none" strike="noStrike">
                          <a:solidFill>
                            <a:schemeClr val="tx1"/>
                          </a:solidFill>
                          <a:latin typeface="+mn-lt"/>
                        </a:rPr>
                        <a:t>Mbokayaty - Potrero</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es-PY" sz="1100" b="0" i="0" u="none" strike="noStrike">
                          <a:solidFill>
                            <a:schemeClr val="tx1"/>
                          </a:solidFill>
                          <a:latin typeface="+mn-lt"/>
                        </a:rPr>
                        <a:t>Paso Yobái - Asentamiento Ko'e Puahu</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396000">
                <a:tc>
                  <a:txBody>
                    <a:bodyPr/>
                    <a:lstStyle/>
                    <a:p>
                      <a:pPr algn="l" fontAlgn="ctr"/>
                      <a:r>
                        <a:rPr lang="es-ES" sz="1400" b="1" i="0" u="none" strike="noStrike" dirty="0" smtClean="0">
                          <a:solidFill>
                            <a:schemeClr val="tx1"/>
                          </a:solidFill>
                          <a:latin typeface="+mn-lt"/>
                        </a:rPr>
                        <a:t>05 DPTO. CAAGUAZÚ</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60,00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ES" sz="1100" b="0" i="0" u="none" strike="noStrike" dirty="0">
                          <a:solidFill>
                            <a:schemeClr val="tx1"/>
                          </a:solidFill>
                          <a:latin typeface="+mn-lt"/>
                        </a:rPr>
                        <a:t>Calle 16 - Tovatiry</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es-ES" sz="1100" b="0" i="0" u="none" strike="noStrike">
                          <a:solidFill>
                            <a:schemeClr val="tx1"/>
                          </a:solidFill>
                          <a:latin typeface="+mn-lt"/>
                        </a:rPr>
                        <a:t>Calle 6 - Tacuari</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es-ES" sz="1100" b="0" i="0" u="none" strike="noStrike">
                          <a:solidFill>
                            <a:schemeClr val="tx1"/>
                          </a:solidFill>
                          <a:latin typeface="+mn-lt"/>
                        </a:rPr>
                        <a:t>Calle 8 - Tacuari</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es-ES" sz="1100" b="0" i="0" u="none" strike="noStrike">
                          <a:solidFill>
                            <a:schemeClr val="tx1"/>
                          </a:solidFill>
                          <a:latin typeface="+mn-lt"/>
                        </a:rPr>
                        <a:t>Yhu - Yvypyta - Zona Norte</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3. PUENTES DE HºAº</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1772816"/>
          <a:ext cx="8280000" cy="2844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ES" sz="1400" b="1" u="none" strike="noStrike" noProof="0" dirty="0" smtClean="0">
                          <a:latin typeface="+mn-lt"/>
                        </a:rPr>
                        <a:t>SUSTITUCIÓN DE PUENTES DE MADERA POR PUENTES DE HºAº</a:t>
                      </a:r>
                      <a:endParaRPr lang="es-ES" sz="1400" b="1" i="0" u="none" strike="noStrike" noProof="0" dirty="0">
                        <a:solidFill>
                          <a:srgbClr val="000000"/>
                        </a:solidFill>
                        <a:latin typeface="+mn-lt"/>
                      </a:endParaRPr>
                    </a:p>
                  </a:txBody>
                  <a:tcPr marL="9525" marR="9525" marT="9525" marB="0" anchor="ctr"/>
                </a:tc>
                <a:tc>
                  <a:txBody>
                    <a:bodyPr/>
                    <a:lstStyle/>
                    <a:p>
                      <a:pPr algn="ctr" fontAlgn="b"/>
                      <a:r>
                        <a:rPr lang="es-ES" sz="1400" b="1" u="none" strike="noStrike" noProof="0" dirty="0" smtClean="0">
                          <a:latin typeface="+mn-lt"/>
                        </a:rPr>
                        <a:t>LONGITUD (ml)</a:t>
                      </a:r>
                      <a:endParaRPr lang="es-ES" sz="1400" b="1" i="0" u="none" strike="noStrike" noProof="0" dirty="0">
                        <a:solidFill>
                          <a:srgbClr val="000000"/>
                        </a:solidFill>
                        <a:latin typeface="+mn-lt"/>
                      </a:endParaRPr>
                    </a:p>
                  </a:txBody>
                  <a:tcPr marL="9525" marR="9525" marT="9525" marB="0" anchor="ctr"/>
                </a:tc>
              </a:tr>
              <a:tr h="396000">
                <a:tc>
                  <a:txBody>
                    <a:bodyPr/>
                    <a:lstStyle/>
                    <a:p>
                      <a:pPr algn="l" fontAlgn="ctr"/>
                      <a:r>
                        <a:rPr lang="es-ES" sz="1400" b="1" i="0" u="none" strike="noStrike" dirty="0" smtClean="0">
                          <a:solidFill>
                            <a:schemeClr val="tx1"/>
                          </a:solidFill>
                          <a:latin typeface="+mn-lt"/>
                        </a:rPr>
                        <a:t>04. PUENTE DE HºAº A LICITARSE - FONDO LOCAL</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375,00</a:t>
                      </a:r>
                      <a:endParaRPr lang="es-ES" sz="1400" b="1" i="0" u="none" strike="noStrike" dirty="0">
                        <a:solidFill>
                          <a:schemeClr val="tx1"/>
                        </a:solidFill>
                        <a:latin typeface="+mn-lt"/>
                      </a:endParaRPr>
                    </a:p>
                  </a:txBody>
                  <a:tcPr marL="9525" marR="9525" marT="9525" marB="0" anchor="ctr"/>
                </a:tc>
              </a:tr>
              <a:tr h="396000">
                <a:tc>
                  <a:txBody>
                    <a:bodyPr/>
                    <a:lstStyle/>
                    <a:p>
                      <a:pPr algn="l" fontAlgn="ctr"/>
                      <a:r>
                        <a:rPr lang="es-ES" sz="1400" b="1" i="0" u="none" strike="noStrike" dirty="0" smtClean="0">
                          <a:solidFill>
                            <a:schemeClr val="tx1"/>
                          </a:solidFill>
                          <a:latin typeface="+mn-lt"/>
                        </a:rPr>
                        <a:t>06 DPTO. CAAZAPÁ</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45,00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ES" sz="1100" b="0" i="0" u="none" strike="noStrike">
                          <a:solidFill>
                            <a:schemeClr val="tx1"/>
                          </a:solidFill>
                          <a:latin typeface="+mn-lt"/>
                        </a:rPr>
                        <a:t>Boqueron - San Francisco </a:t>
                      </a:r>
                    </a:p>
                  </a:txBody>
                  <a:tcPr marL="9525" marR="9525" marT="9525" marB="0" anchor="ctr"/>
                </a:tc>
                <a:tc>
                  <a:txBody>
                    <a:bodyPr/>
                    <a:lstStyle/>
                    <a:p>
                      <a:pPr algn="ctr" fontAlgn="ctr"/>
                      <a:r>
                        <a:rPr lang="es-ES" sz="1100" b="0" i="0" u="none" strike="noStrike" dirty="0">
                          <a:solidFill>
                            <a:schemeClr val="tx1"/>
                          </a:solidFill>
                          <a:latin typeface="+mn-lt"/>
                        </a:rPr>
                        <a:t>30,00</a:t>
                      </a:r>
                    </a:p>
                  </a:txBody>
                  <a:tcPr marL="9525" marR="9525" marT="9525" marB="0" anchor="ctr"/>
                </a:tc>
              </a:tr>
              <a:tr h="216000">
                <a:tc>
                  <a:txBody>
                    <a:bodyPr/>
                    <a:lstStyle/>
                    <a:p>
                      <a:pPr algn="l" fontAlgn="ctr"/>
                      <a:r>
                        <a:rPr lang="es-ES" sz="1100" b="0" i="0" u="none" strike="noStrike">
                          <a:solidFill>
                            <a:schemeClr val="tx1"/>
                          </a:solidFill>
                          <a:latin typeface="+mn-lt"/>
                        </a:rPr>
                        <a:t>Enramadita - Toro Blanco - Valleí</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396000">
                <a:tc>
                  <a:txBody>
                    <a:bodyPr/>
                    <a:lstStyle/>
                    <a:p>
                      <a:pPr algn="l" fontAlgn="ctr"/>
                      <a:r>
                        <a:rPr lang="es-ES" sz="1400" b="1" i="0" u="none" strike="noStrike" dirty="0" smtClean="0">
                          <a:solidFill>
                            <a:schemeClr val="tx1"/>
                          </a:solidFill>
                          <a:latin typeface="+mn-lt"/>
                        </a:rPr>
                        <a:t>08 DPTO. MISIONES</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15,00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ES" sz="1100" b="0" i="0" u="none" strike="noStrike">
                          <a:solidFill>
                            <a:schemeClr val="tx1"/>
                          </a:solidFill>
                          <a:latin typeface="+mn-lt"/>
                        </a:rPr>
                        <a:t>Yavevyry - Laureles</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396000">
                <a:tc>
                  <a:txBody>
                    <a:bodyPr/>
                    <a:lstStyle/>
                    <a:p>
                      <a:pPr algn="l" fontAlgn="ctr"/>
                      <a:r>
                        <a:rPr lang="es-ES" sz="1400" b="1" i="0" u="none" strike="noStrike" dirty="0" smtClean="0">
                          <a:solidFill>
                            <a:schemeClr val="tx1"/>
                          </a:solidFill>
                          <a:latin typeface="+mn-lt"/>
                        </a:rPr>
                        <a:t>10 DPTO. ALTO PARANÁ</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75,00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ES" sz="1100" b="0" i="0" u="none" strike="noStrike">
                          <a:solidFill>
                            <a:schemeClr val="tx1"/>
                          </a:solidFill>
                          <a:latin typeface="+mn-lt"/>
                        </a:rPr>
                        <a:t>Desvio Pakukua - Río Monday</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2696"/>
            <a:ext cx="8229600" cy="1143000"/>
          </a:xfrm>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3. PUENTES DE HºAº</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1547664"/>
          <a:ext cx="8280000" cy="5256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ES" sz="1400" b="1" u="none" strike="noStrike" noProof="0" dirty="0" smtClean="0">
                          <a:latin typeface="+mn-lt"/>
                        </a:rPr>
                        <a:t>SUSTITUCIÓN DE PUENTES DE MADERA POR PUENTES DE HºAº</a:t>
                      </a:r>
                      <a:endParaRPr lang="es-ES" sz="1400" b="1" i="0" u="none" strike="noStrike" noProof="0" dirty="0">
                        <a:solidFill>
                          <a:srgbClr val="000000"/>
                        </a:solidFill>
                        <a:latin typeface="+mn-lt"/>
                      </a:endParaRPr>
                    </a:p>
                  </a:txBody>
                  <a:tcPr marL="9525" marR="9525" marT="9525" marB="0" anchor="ctr"/>
                </a:tc>
                <a:tc>
                  <a:txBody>
                    <a:bodyPr/>
                    <a:lstStyle/>
                    <a:p>
                      <a:pPr algn="ctr" fontAlgn="b"/>
                      <a:r>
                        <a:rPr lang="es-ES" sz="1400" b="1" u="none" strike="noStrike" noProof="0" dirty="0" smtClean="0">
                          <a:latin typeface="+mn-lt"/>
                        </a:rPr>
                        <a:t>LONGITUD (ml)</a:t>
                      </a:r>
                      <a:endParaRPr lang="es-ES" sz="1400" b="1" i="0" u="none" strike="noStrike" noProof="0" dirty="0">
                        <a:solidFill>
                          <a:srgbClr val="000000"/>
                        </a:solidFill>
                        <a:latin typeface="+mn-lt"/>
                      </a:endParaRPr>
                    </a:p>
                  </a:txBody>
                  <a:tcPr marL="9525" marR="9525" marT="9525" marB="0" anchor="ctr"/>
                </a:tc>
              </a:tr>
              <a:tr h="396000">
                <a:tc>
                  <a:txBody>
                    <a:bodyPr/>
                    <a:lstStyle/>
                    <a:p>
                      <a:pPr algn="l" fontAlgn="ctr"/>
                      <a:r>
                        <a:rPr lang="es-PY" sz="1400" b="1" i="0" u="none" strike="noStrike" dirty="0" smtClean="0">
                          <a:solidFill>
                            <a:schemeClr val="tx1"/>
                          </a:solidFill>
                          <a:latin typeface="+mn-lt"/>
                        </a:rPr>
                        <a:t>05. PROYECTO PUENTE DE HºAº CON DFI EN LA DCV</a:t>
                      </a:r>
                      <a:endParaRPr lang="es-PY"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3.190,00</a:t>
                      </a:r>
                      <a:endParaRPr lang="es-ES" sz="1400" b="1" i="0" u="none" strike="noStrike" dirty="0">
                        <a:solidFill>
                          <a:schemeClr val="tx1"/>
                        </a:solidFill>
                        <a:latin typeface="+mn-lt"/>
                      </a:endParaRPr>
                    </a:p>
                  </a:txBody>
                  <a:tcPr marL="9525" marR="9525" marT="9525" marB="0" anchor="ctr"/>
                </a:tc>
              </a:tr>
              <a:tr h="396000">
                <a:tc>
                  <a:txBody>
                    <a:bodyPr/>
                    <a:lstStyle/>
                    <a:p>
                      <a:pPr algn="l" fontAlgn="ctr"/>
                      <a:r>
                        <a:rPr lang="es-ES" sz="1400" b="1" i="0" u="none" strike="noStrike" dirty="0" smtClean="0">
                          <a:solidFill>
                            <a:schemeClr val="tx1"/>
                          </a:solidFill>
                          <a:latin typeface="+mn-lt"/>
                        </a:rPr>
                        <a:t>01 DPTO. CONCEPCIÓN</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267,00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ES" sz="1100" b="0" i="0" u="none" strike="noStrike">
                          <a:solidFill>
                            <a:schemeClr val="tx1"/>
                          </a:solidFill>
                          <a:latin typeface="+mn-lt"/>
                        </a:rPr>
                        <a:t>Loreto - Paso Barreto</a:t>
                      </a:r>
                    </a:p>
                  </a:txBody>
                  <a:tcPr marL="9525" marR="9525" marT="9525" marB="0" anchor="ctr"/>
                </a:tc>
                <a:tc>
                  <a:txBody>
                    <a:bodyPr/>
                    <a:lstStyle/>
                    <a:p>
                      <a:pPr algn="ctr" fontAlgn="ctr"/>
                      <a:r>
                        <a:rPr lang="es-ES" sz="1100" b="0" i="0" u="none" strike="noStrike" dirty="0">
                          <a:solidFill>
                            <a:schemeClr val="tx1"/>
                          </a:solidFill>
                          <a:latin typeface="+mn-lt"/>
                        </a:rPr>
                        <a:t>109,00</a:t>
                      </a:r>
                    </a:p>
                  </a:txBody>
                  <a:tcPr marL="9525" marR="9525" marT="9525" marB="0" anchor="ctr"/>
                </a:tc>
              </a:tr>
              <a:tr h="216000">
                <a:tc>
                  <a:txBody>
                    <a:bodyPr/>
                    <a:lstStyle/>
                    <a:p>
                      <a:pPr algn="l" fontAlgn="ctr"/>
                      <a:r>
                        <a:rPr lang="es-ES" sz="1100" b="0" i="0" u="none" strike="noStrike">
                          <a:solidFill>
                            <a:schemeClr val="tx1"/>
                          </a:solidFill>
                          <a:latin typeface="+mn-lt"/>
                        </a:rPr>
                        <a:t>Paso Barreto - Col. Jorge S. Miranda</a:t>
                      </a:r>
                    </a:p>
                  </a:txBody>
                  <a:tcPr marL="9525" marR="9525" marT="9525" marB="0" anchor="ctr"/>
                </a:tc>
                <a:tc>
                  <a:txBody>
                    <a:bodyPr/>
                    <a:lstStyle/>
                    <a:p>
                      <a:pPr algn="ctr" fontAlgn="ctr"/>
                      <a:r>
                        <a:rPr lang="es-ES" sz="1100" b="0" i="0" u="none" strike="noStrike" dirty="0">
                          <a:solidFill>
                            <a:schemeClr val="tx1"/>
                          </a:solidFill>
                          <a:latin typeface="+mn-lt"/>
                        </a:rPr>
                        <a:t>65,00</a:t>
                      </a:r>
                    </a:p>
                  </a:txBody>
                  <a:tcPr marL="9525" marR="9525" marT="9525" marB="0" anchor="ctr"/>
                </a:tc>
              </a:tr>
              <a:tr h="216000">
                <a:tc>
                  <a:txBody>
                    <a:bodyPr/>
                    <a:lstStyle/>
                    <a:p>
                      <a:pPr algn="l" fontAlgn="ctr"/>
                      <a:r>
                        <a:rPr lang="es-ES" sz="1100" b="0" i="0" u="none" strike="noStrike">
                          <a:solidFill>
                            <a:schemeClr val="tx1"/>
                          </a:solidFill>
                          <a:latin typeface="+mn-lt"/>
                        </a:rPr>
                        <a:t>Paso Barreto - Puentesiño</a:t>
                      </a:r>
                    </a:p>
                  </a:txBody>
                  <a:tcPr marL="9525" marR="9525" marT="9525" marB="0" anchor="ctr"/>
                </a:tc>
                <a:tc>
                  <a:txBody>
                    <a:bodyPr/>
                    <a:lstStyle/>
                    <a:p>
                      <a:pPr algn="ctr" fontAlgn="ctr"/>
                      <a:r>
                        <a:rPr lang="es-ES" sz="1100" b="0" i="0" u="none" strike="noStrike">
                          <a:solidFill>
                            <a:schemeClr val="tx1"/>
                          </a:solidFill>
                          <a:latin typeface="+mn-lt"/>
                        </a:rPr>
                        <a:t>48,00</a:t>
                      </a:r>
                    </a:p>
                  </a:txBody>
                  <a:tcPr marL="9525" marR="9525" marT="9525" marB="0" anchor="ctr"/>
                </a:tc>
              </a:tr>
              <a:tr h="216000">
                <a:tc>
                  <a:txBody>
                    <a:bodyPr/>
                    <a:lstStyle/>
                    <a:p>
                      <a:pPr algn="l" fontAlgn="ctr"/>
                      <a:r>
                        <a:rPr lang="es-ES" sz="1100" b="0" i="0" u="none" strike="noStrike">
                          <a:solidFill>
                            <a:schemeClr val="tx1"/>
                          </a:solidFill>
                          <a:latin typeface="+mn-lt"/>
                        </a:rPr>
                        <a:t>Puentesiño - San Carlos</a:t>
                      </a:r>
                    </a:p>
                  </a:txBody>
                  <a:tcPr marL="9525" marR="9525" marT="9525" marB="0" anchor="ctr"/>
                </a:tc>
                <a:tc>
                  <a:txBody>
                    <a:bodyPr/>
                    <a:lstStyle/>
                    <a:p>
                      <a:pPr algn="ctr" fontAlgn="ctr"/>
                      <a:r>
                        <a:rPr lang="es-ES" sz="1100" b="0" i="0" u="none" strike="noStrike" dirty="0">
                          <a:solidFill>
                            <a:schemeClr val="tx1"/>
                          </a:solidFill>
                          <a:latin typeface="+mn-lt"/>
                        </a:rPr>
                        <a:t>45,00</a:t>
                      </a:r>
                    </a:p>
                  </a:txBody>
                  <a:tcPr marL="9525" marR="9525" marT="9525" marB="0" anchor="ctr"/>
                </a:tc>
              </a:tr>
              <a:tr h="396000">
                <a:tc>
                  <a:txBody>
                    <a:bodyPr/>
                    <a:lstStyle/>
                    <a:p>
                      <a:pPr algn="l" fontAlgn="ctr"/>
                      <a:r>
                        <a:rPr lang="es-ES" sz="1400" b="1" i="0" u="none" strike="noStrike" dirty="0" smtClean="0">
                          <a:solidFill>
                            <a:schemeClr val="tx1"/>
                          </a:solidFill>
                          <a:latin typeface="+mn-lt"/>
                        </a:rPr>
                        <a:t>02 DPTO. SAN PEDRO</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361,00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ES" sz="1100" b="0" i="0" u="none" strike="noStrike">
                          <a:solidFill>
                            <a:schemeClr val="tx1"/>
                          </a:solidFill>
                          <a:latin typeface="+mn-lt"/>
                        </a:rPr>
                        <a:t>11 de Setiembre - Chachi</a:t>
                      </a:r>
                    </a:p>
                  </a:txBody>
                  <a:tcPr marL="9525" marR="9525" marT="9525" marB="0" anchor="ctr"/>
                </a:tc>
                <a:tc>
                  <a:txBody>
                    <a:bodyPr/>
                    <a:lstStyle/>
                    <a:p>
                      <a:pPr algn="ctr" fontAlgn="ctr"/>
                      <a:r>
                        <a:rPr lang="es-ES" sz="1100" b="0" i="0" u="none" strike="noStrike" dirty="0">
                          <a:solidFill>
                            <a:schemeClr val="tx1"/>
                          </a:solidFill>
                          <a:latin typeface="+mn-lt"/>
                        </a:rPr>
                        <a:t>30,00</a:t>
                      </a:r>
                    </a:p>
                  </a:txBody>
                  <a:tcPr marL="9525" marR="9525" marT="9525" marB="0" anchor="ctr"/>
                </a:tc>
              </a:tr>
              <a:tr h="216000">
                <a:tc>
                  <a:txBody>
                    <a:bodyPr/>
                    <a:lstStyle/>
                    <a:p>
                      <a:pPr algn="l" fontAlgn="ctr"/>
                      <a:r>
                        <a:rPr lang="es-ES" sz="1100" b="0" i="0" u="none" strike="noStrike">
                          <a:solidFill>
                            <a:schemeClr val="tx1"/>
                          </a:solidFill>
                          <a:latin typeface="+mn-lt"/>
                        </a:rPr>
                        <a:t>Bertoni 4000 - Marengo 2000</a:t>
                      </a:r>
                    </a:p>
                  </a:txBody>
                  <a:tcPr marL="9525" marR="9525" marT="9525" marB="0" anchor="ctr"/>
                </a:tc>
                <a:tc>
                  <a:txBody>
                    <a:bodyPr/>
                    <a:lstStyle/>
                    <a:p>
                      <a:pPr algn="ctr" fontAlgn="ctr"/>
                      <a:r>
                        <a:rPr lang="es-ES" sz="1100" b="0" i="0" u="none" strike="noStrike" dirty="0">
                          <a:solidFill>
                            <a:schemeClr val="tx1"/>
                          </a:solidFill>
                          <a:latin typeface="+mn-lt"/>
                        </a:rPr>
                        <a:t>12,00</a:t>
                      </a:r>
                    </a:p>
                  </a:txBody>
                  <a:tcPr marL="9525" marR="9525" marT="9525" marB="0" anchor="ctr"/>
                </a:tc>
              </a:tr>
              <a:tr h="216000">
                <a:tc>
                  <a:txBody>
                    <a:bodyPr/>
                    <a:lstStyle/>
                    <a:p>
                      <a:pPr algn="l" fontAlgn="ctr"/>
                      <a:r>
                        <a:rPr lang="es-PY" sz="1100" b="0" i="0" u="none" strike="noStrike">
                          <a:solidFill>
                            <a:schemeClr val="tx1"/>
                          </a:solidFill>
                          <a:latin typeface="+mn-lt"/>
                        </a:rPr>
                        <a:t>Calle 12 de Junio Este</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es-PY" sz="1100" b="0" i="0" u="none" strike="noStrike">
                          <a:solidFill>
                            <a:schemeClr val="tx1"/>
                          </a:solidFill>
                          <a:latin typeface="+mn-lt"/>
                        </a:rPr>
                        <a:t>Calle 1º de Mayo- Calle 9 de Junio</a:t>
                      </a:r>
                    </a:p>
                  </a:txBody>
                  <a:tcPr marL="9525" marR="9525" marT="9525" marB="0" anchor="ctr"/>
                </a:tc>
                <a:tc>
                  <a:txBody>
                    <a:bodyPr/>
                    <a:lstStyle/>
                    <a:p>
                      <a:pPr algn="ctr" fontAlgn="ctr"/>
                      <a:r>
                        <a:rPr lang="es-ES" sz="1100" b="0" i="0" u="none" strike="noStrike" dirty="0">
                          <a:solidFill>
                            <a:schemeClr val="tx1"/>
                          </a:solidFill>
                          <a:latin typeface="+mn-lt"/>
                        </a:rPr>
                        <a:t>20,00</a:t>
                      </a:r>
                    </a:p>
                  </a:txBody>
                  <a:tcPr marL="9525" marR="9525" marT="9525" marB="0" anchor="ctr"/>
                </a:tc>
              </a:tr>
              <a:tr h="216000">
                <a:tc>
                  <a:txBody>
                    <a:bodyPr/>
                    <a:lstStyle/>
                    <a:p>
                      <a:pPr algn="l" fontAlgn="ctr"/>
                      <a:r>
                        <a:rPr lang="es-PY" sz="1100" b="0" i="0" u="none" strike="noStrike">
                          <a:solidFill>
                            <a:schemeClr val="tx1"/>
                          </a:solidFill>
                          <a:latin typeface="+mn-lt"/>
                        </a:rPr>
                        <a:t>Calle 26 de Febrero Este-Cabo Cue</a:t>
                      </a:r>
                    </a:p>
                  </a:txBody>
                  <a:tcPr marL="9525" marR="9525" marT="9525" marB="0" anchor="ctr"/>
                </a:tc>
                <a:tc>
                  <a:txBody>
                    <a:bodyPr/>
                    <a:lstStyle/>
                    <a:p>
                      <a:pPr algn="ctr" fontAlgn="ctr"/>
                      <a:r>
                        <a:rPr lang="es-ES" sz="1100" b="0" i="0" u="none" strike="noStrike">
                          <a:solidFill>
                            <a:schemeClr val="tx1"/>
                          </a:solidFill>
                          <a:latin typeface="+mn-lt"/>
                        </a:rPr>
                        <a:t>60,00</a:t>
                      </a:r>
                    </a:p>
                  </a:txBody>
                  <a:tcPr marL="9525" marR="9525" marT="9525" marB="0" anchor="ctr"/>
                </a:tc>
              </a:tr>
              <a:tr h="216000">
                <a:tc>
                  <a:txBody>
                    <a:bodyPr/>
                    <a:lstStyle/>
                    <a:p>
                      <a:pPr algn="l" fontAlgn="ctr"/>
                      <a:r>
                        <a:rPr lang="es-PY" sz="1100" b="0" i="0" u="none" strike="noStrike">
                          <a:solidFill>
                            <a:schemeClr val="tx1"/>
                          </a:solidFill>
                          <a:latin typeface="+mn-lt"/>
                        </a:rPr>
                        <a:t>Calle 26 de Febrero Oeste</a:t>
                      </a:r>
                    </a:p>
                  </a:txBody>
                  <a:tcPr marL="9525" marR="9525" marT="9525" marB="0" anchor="ctr"/>
                </a:tc>
                <a:tc>
                  <a:txBody>
                    <a:bodyPr/>
                    <a:lstStyle/>
                    <a:p>
                      <a:pPr algn="ctr" fontAlgn="ctr"/>
                      <a:r>
                        <a:rPr lang="es-ES" sz="1100" b="0" i="0" u="none" strike="noStrike">
                          <a:solidFill>
                            <a:schemeClr val="tx1"/>
                          </a:solidFill>
                          <a:latin typeface="+mn-lt"/>
                        </a:rPr>
                        <a:t>12,00</a:t>
                      </a:r>
                    </a:p>
                  </a:txBody>
                  <a:tcPr marL="9525" marR="9525" marT="9525" marB="0" anchor="ctr"/>
                </a:tc>
              </a:tr>
              <a:tr h="216000">
                <a:tc>
                  <a:txBody>
                    <a:bodyPr/>
                    <a:lstStyle/>
                    <a:p>
                      <a:pPr algn="l" fontAlgn="ctr"/>
                      <a:r>
                        <a:rPr lang="es-ES" sz="1100" b="0" i="0" u="none" strike="noStrike">
                          <a:solidFill>
                            <a:schemeClr val="tx1"/>
                          </a:solidFill>
                          <a:latin typeface="+mn-lt"/>
                        </a:rPr>
                        <a:t>Calle San Isidro</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es-ES" sz="1100" b="0" i="0" u="none" strike="noStrike">
                          <a:solidFill>
                            <a:schemeClr val="tx1"/>
                          </a:solidFill>
                          <a:latin typeface="+mn-lt"/>
                        </a:rPr>
                        <a:t>Desvío Belén - Puerto Yvapovo</a:t>
                      </a:r>
                    </a:p>
                  </a:txBody>
                  <a:tcPr marL="9525" marR="9525" marT="9525" marB="0" anchor="ctr"/>
                </a:tc>
                <a:tc>
                  <a:txBody>
                    <a:bodyPr/>
                    <a:lstStyle/>
                    <a:p>
                      <a:pPr algn="ctr" fontAlgn="ctr"/>
                      <a:r>
                        <a:rPr lang="es-ES" sz="1100" b="0" i="0" u="none" strike="noStrike" dirty="0">
                          <a:solidFill>
                            <a:schemeClr val="tx1"/>
                          </a:solidFill>
                          <a:latin typeface="+mn-lt"/>
                        </a:rPr>
                        <a:t>24,00</a:t>
                      </a:r>
                    </a:p>
                  </a:txBody>
                  <a:tcPr marL="9525" marR="9525" marT="9525" marB="0" anchor="ctr"/>
                </a:tc>
              </a:tr>
              <a:tr h="216000">
                <a:tc>
                  <a:txBody>
                    <a:bodyPr/>
                    <a:lstStyle/>
                    <a:p>
                      <a:pPr algn="l" fontAlgn="ctr"/>
                      <a:r>
                        <a:rPr lang="es-ES" sz="1100" b="0" i="0" u="none" strike="noStrike">
                          <a:solidFill>
                            <a:schemeClr val="tx1"/>
                          </a:solidFill>
                          <a:latin typeface="+mn-lt"/>
                        </a:rPr>
                        <a:t>Mboi'y - Unión</a:t>
                      </a:r>
                    </a:p>
                  </a:txBody>
                  <a:tcPr marL="9525" marR="9525" marT="9525" marB="0" anchor="ctr"/>
                </a:tc>
                <a:tc>
                  <a:txBody>
                    <a:bodyPr/>
                    <a:lstStyle/>
                    <a:p>
                      <a:pPr algn="ctr" fontAlgn="ctr"/>
                      <a:r>
                        <a:rPr lang="es-ES" sz="1100" b="0" i="0" u="none" strike="noStrike" dirty="0">
                          <a:solidFill>
                            <a:schemeClr val="tx1"/>
                          </a:solidFill>
                          <a:latin typeface="+mn-lt"/>
                        </a:rPr>
                        <a:t>40,00</a:t>
                      </a:r>
                    </a:p>
                  </a:txBody>
                  <a:tcPr marL="9525" marR="9525" marT="9525" marB="0" anchor="ctr"/>
                </a:tc>
              </a:tr>
              <a:tr h="216000">
                <a:tc>
                  <a:txBody>
                    <a:bodyPr/>
                    <a:lstStyle/>
                    <a:p>
                      <a:pPr algn="l" fontAlgn="ctr"/>
                      <a:r>
                        <a:rPr lang="es-ES" sz="1100" b="0" i="0" u="none" strike="noStrike">
                          <a:solidFill>
                            <a:schemeClr val="tx1"/>
                          </a:solidFill>
                          <a:latin typeface="+mn-lt"/>
                        </a:rPr>
                        <a:t>Potrero Naranjo - Pavón Cue</a:t>
                      </a:r>
                    </a:p>
                  </a:txBody>
                  <a:tcPr marL="9525" marR="9525" marT="9525" marB="0" anchor="ctr"/>
                </a:tc>
                <a:tc>
                  <a:txBody>
                    <a:bodyPr/>
                    <a:lstStyle/>
                    <a:p>
                      <a:pPr algn="ctr" fontAlgn="ctr"/>
                      <a:r>
                        <a:rPr lang="es-ES" sz="1100" b="0" i="0" u="none" strike="noStrike" dirty="0">
                          <a:solidFill>
                            <a:schemeClr val="tx1"/>
                          </a:solidFill>
                          <a:latin typeface="+mn-lt"/>
                        </a:rPr>
                        <a:t>50,00</a:t>
                      </a:r>
                    </a:p>
                  </a:txBody>
                  <a:tcPr marL="9525" marR="9525" marT="9525" marB="0" anchor="ctr"/>
                </a:tc>
              </a:tr>
              <a:tr h="216000">
                <a:tc>
                  <a:txBody>
                    <a:bodyPr/>
                    <a:lstStyle/>
                    <a:p>
                      <a:pPr algn="l" fontAlgn="ctr"/>
                      <a:r>
                        <a:rPr lang="es-ES" sz="1100" b="0" i="0" u="none" strike="noStrike">
                          <a:solidFill>
                            <a:schemeClr val="tx1"/>
                          </a:solidFill>
                          <a:latin typeface="+mn-lt"/>
                        </a:rPr>
                        <a:t>Ruta 3 - Calle 2000</a:t>
                      </a:r>
                    </a:p>
                  </a:txBody>
                  <a:tcPr marL="9525" marR="9525" marT="9525" marB="0" anchor="ctr"/>
                </a:tc>
                <a:tc>
                  <a:txBody>
                    <a:bodyPr/>
                    <a:lstStyle/>
                    <a:p>
                      <a:pPr algn="ctr" fontAlgn="ctr"/>
                      <a:r>
                        <a:rPr lang="es-ES" sz="1100" b="0" i="0" u="none" strike="noStrike" dirty="0">
                          <a:solidFill>
                            <a:schemeClr val="tx1"/>
                          </a:solidFill>
                          <a:latin typeface="+mn-lt"/>
                        </a:rPr>
                        <a:t>15,00</a:t>
                      </a:r>
                    </a:p>
                  </a:txBody>
                  <a:tcPr marL="9525" marR="9525" marT="9525" marB="0" anchor="ctr"/>
                </a:tc>
              </a:tr>
              <a:tr h="216000">
                <a:tc>
                  <a:txBody>
                    <a:bodyPr/>
                    <a:lstStyle/>
                    <a:p>
                      <a:pPr algn="l" fontAlgn="ctr"/>
                      <a:r>
                        <a:rPr lang="es-ES" sz="1100" b="0" i="0" u="none" strike="noStrike">
                          <a:solidFill>
                            <a:schemeClr val="tx1"/>
                          </a:solidFill>
                          <a:latin typeface="+mn-lt"/>
                        </a:rPr>
                        <a:t>Sta Clara -Corrales</a:t>
                      </a:r>
                    </a:p>
                  </a:txBody>
                  <a:tcPr marL="9525" marR="9525" marT="9525" marB="0" anchor="ctr"/>
                </a:tc>
                <a:tc>
                  <a:txBody>
                    <a:bodyPr/>
                    <a:lstStyle/>
                    <a:p>
                      <a:pPr algn="ctr" fontAlgn="ctr"/>
                      <a:r>
                        <a:rPr lang="es-ES" sz="1100" b="0" i="0" u="none" strike="noStrike" dirty="0">
                          <a:solidFill>
                            <a:schemeClr val="tx1"/>
                          </a:solidFill>
                          <a:latin typeface="+mn-lt"/>
                        </a:rPr>
                        <a:t>60,00</a:t>
                      </a:r>
                    </a:p>
                  </a:txBody>
                  <a:tcPr marL="9525" marR="9525" marT="9525" marB="0" anchor="ctr"/>
                </a:tc>
              </a:tr>
              <a:tr h="216000">
                <a:tc>
                  <a:txBody>
                    <a:bodyPr/>
                    <a:lstStyle/>
                    <a:p>
                      <a:pPr algn="l" fontAlgn="ctr"/>
                      <a:r>
                        <a:rPr lang="es-ES" sz="1100" b="0" i="0" u="none" strike="noStrike">
                          <a:solidFill>
                            <a:schemeClr val="tx1"/>
                          </a:solidFill>
                          <a:latin typeface="+mn-lt"/>
                        </a:rPr>
                        <a:t>Vaca Yhu - Tacuruty</a:t>
                      </a:r>
                    </a:p>
                  </a:txBody>
                  <a:tcPr marL="9525" marR="9525" marT="9525" marB="0" anchor="ctr"/>
                </a:tc>
                <a:tc>
                  <a:txBody>
                    <a:bodyPr/>
                    <a:lstStyle/>
                    <a:p>
                      <a:pPr algn="ctr" fontAlgn="ctr"/>
                      <a:r>
                        <a:rPr lang="es-ES" sz="1100" b="0" i="0" u="none" strike="noStrike" dirty="0">
                          <a:solidFill>
                            <a:schemeClr val="tx1"/>
                          </a:solidFill>
                          <a:latin typeface="+mn-lt"/>
                        </a:rPr>
                        <a:t>8,00</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764704"/>
            <a:ext cx="8229600" cy="1143000"/>
          </a:xfrm>
        </p:spPr>
        <p:txBody>
          <a:bodyPr>
            <a:noAutofit/>
          </a:bodyPr>
          <a:lstStyle/>
          <a:p>
            <a:r>
              <a:rPr lang="es-ES" sz="2800" b="1" u="sng" dirty="0" smtClean="0">
                <a:effectLst>
                  <a:outerShdw blurRad="38100" dist="38100" dir="2700000" algn="tl">
                    <a:srgbClr val="000000">
                      <a:alpha val="43137"/>
                    </a:srgbClr>
                  </a:outerShdw>
                </a:effectLst>
              </a:rPr>
              <a:t>1. MEJORAMIENTO DE CAMINOS VECINALES</a:t>
            </a:r>
            <a:br>
              <a:rPr lang="es-ES" sz="2800" b="1" u="sng" dirty="0" smtClean="0">
                <a:effectLst>
                  <a:outerShdw blurRad="38100" dist="38100" dir="2700000" algn="tl">
                    <a:srgbClr val="000000">
                      <a:alpha val="43137"/>
                    </a:srgbClr>
                  </a:outerShdw>
                </a:effectLst>
              </a:rPr>
            </a:br>
            <a:r>
              <a:rPr lang="es-ES" sz="2800" b="1" dirty="0" smtClean="0">
                <a:effectLst>
                  <a:outerShdw blurRad="38100" dist="38100" dir="2700000" algn="tl">
                    <a:srgbClr val="000000">
                      <a:alpha val="43137"/>
                    </a:srgbClr>
                  </a:outerShdw>
                </a:effectLst>
              </a:rPr>
              <a:t>RESUMEN DE LONGITUD Y COSTO POR TIPO DE OBRA</a:t>
            </a:r>
            <a:endParaRPr lang="es-ES" sz="2800" b="1" dirty="0">
              <a:effectLst>
                <a:outerShdw blurRad="38100" dist="38100" dir="2700000" algn="tl">
                  <a:srgbClr val="000000">
                    <a:alpha val="43137"/>
                  </a:srgbClr>
                </a:outerShdw>
              </a:effectLst>
            </a:endParaRPr>
          </a:p>
        </p:txBody>
      </p:sp>
      <p:graphicFrame>
        <p:nvGraphicFramePr>
          <p:cNvPr id="8" name="7 Tabla"/>
          <p:cNvGraphicFramePr>
            <a:graphicFrameLocks noGrp="1"/>
          </p:cNvGraphicFramePr>
          <p:nvPr/>
        </p:nvGraphicFramePr>
        <p:xfrm>
          <a:off x="323528" y="1844824"/>
          <a:ext cx="8494362" cy="4912483"/>
        </p:xfrm>
        <a:graphic>
          <a:graphicData uri="http://schemas.openxmlformats.org/drawingml/2006/table">
            <a:tbl>
              <a:tblPr firstRow="1" lastRow="1" bandRow="1">
                <a:tableStyleId>{85BE263C-DBD7-4A20-BB59-AAB30ACAA65A}</a:tableStyleId>
              </a:tblPr>
              <a:tblGrid>
                <a:gridCol w="4428000"/>
                <a:gridCol w="1078362"/>
                <a:gridCol w="1188000"/>
                <a:gridCol w="900000"/>
                <a:gridCol w="900000"/>
              </a:tblGrid>
              <a:tr h="435454">
                <a:tc rowSpan="2">
                  <a:txBody>
                    <a:bodyPr/>
                    <a:lstStyle/>
                    <a:p>
                      <a:pPr algn="ctr" fontAlgn="ctr"/>
                      <a:r>
                        <a:rPr lang="es-ES" sz="1400" b="1" u="none" strike="noStrike" dirty="0" smtClean="0">
                          <a:solidFill>
                            <a:schemeClr val="bg1"/>
                          </a:solidFill>
                          <a:effectLst>
                            <a:outerShdw blurRad="38100" dist="38100" dir="2700000" algn="tl">
                              <a:srgbClr val="000000">
                                <a:alpha val="43137"/>
                              </a:srgbClr>
                            </a:outerShdw>
                          </a:effectLst>
                          <a:latin typeface="+mn-lt"/>
                        </a:rPr>
                        <a:t>COMPONENTE</a:t>
                      </a:r>
                      <a:r>
                        <a:rPr lang="es-ES" sz="1400" b="1" u="none" strike="noStrike" baseline="0" dirty="0" smtClean="0">
                          <a:solidFill>
                            <a:schemeClr val="bg1"/>
                          </a:solidFill>
                          <a:effectLst>
                            <a:outerShdw blurRad="38100" dist="38100" dir="2700000" algn="tl">
                              <a:srgbClr val="000000">
                                <a:alpha val="43137"/>
                              </a:srgbClr>
                            </a:outerShdw>
                          </a:effectLst>
                          <a:latin typeface="+mn-lt"/>
                        </a:rPr>
                        <a:t> MEJORAMIENTO</a:t>
                      </a:r>
                      <a:endParaRPr lang="es-ES" sz="1400" b="1" i="0" u="none" strike="noStrike" dirty="0">
                        <a:solidFill>
                          <a:schemeClr val="bg1"/>
                        </a:solidFill>
                        <a:effectLst>
                          <a:outerShdw blurRad="38100" dist="38100" dir="2700000" algn="tl">
                            <a:srgbClr val="000000">
                              <a:alpha val="43137"/>
                            </a:srgbClr>
                          </a:outerShdw>
                        </a:effectLst>
                        <a:latin typeface="+mn-lt"/>
                      </a:endParaRPr>
                    </a:p>
                  </a:txBody>
                  <a:tcPr marL="6024" marR="6024" marT="6024" marB="0" anchor="ctr">
                    <a:lnR>
                      <a:noFill/>
                    </a:lnR>
                  </a:tcPr>
                </a:tc>
                <a:tc rowSpan="2">
                  <a:txBody>
                    <a:bodyPr/>
                    <a:lstStyle/>
                    <a:p>
                      <a:pPr algn="ctr" fontAlgn="ctr"/>
                      <a:r>
                        <a:rPr lang="es-ES" sz="1400" b="1" u="none" strike="noStrike" dirty="0" smtClean="0">
                          <a:solidFill>
                            <a:schemeClr val="bg1"/>
                          </a:solidFill>
                          <a:effectLst>
                            <a:outerShdw blurRad="38100" dist="38100" dir="2700000" algn="tl">
                              <a:srgbClr val="000000">
                                <a:alpha val="43137"/>
                              </a:srgbClr>
                            </a:outerShdw>
                          </a:effectLst>
                          <a:latin typeface="+mn-lt"/>
                        </a:rPr>
                        <a:t>LONGITUD</a:t>
                      </a:r>
                    </a:p>
                    <a:p>
                      <a:pPr algn="ctr" fontAlgn="ctr"/>
                      <a:r>
                        <a:rPr lang="es-ES" sz="1400" b="1" u="none" strike="noStrike" dirty="0" smtClean="0">
                          <a:solidFill>
                            <a:schemeClr val="bg1"/>
                          </a:solidFill>
                          <a:effectLst>
                            <a:outerShdw blurRad="38100" dist="38100" dir="2700000" algn="tl">
                              <a:srgbClr val="000000">
                                <a:alpha val="43137"/>
                              </a:srgbClr>
                            </a:outerShdw>
                          </a:effectLst>
                          <a:latin typeface="+mn-lt"/>
                        </a:rPr>
                        <a:t>(Km</a:t>
                      </a:r>
                      <a:r>
                        <a:rPr lang="es-ES" sz="1400" b="1" u="none" strike="noStrike" dirty="0">
                          <a:solidFill>
                            <a:schemeClr val="bg1"/>
                          </a:solidFill>
                          <a:effectLst>
                            <a:outerShdw blurRad="38100" dist="38100" dir="2700000" algn="tl">
                              <a:srgbClr val="000000">
                                <a:alpha val="43137"/>
                              </a:srgbClr>
                            </a:outerShdw>
                          </a:effectLst>
                          <a:latin typeface="+mn-lt"/>
                        </a:rPr>
                        <a:t>)</a:t>
                      </a:r>
                      <a:endParaRPr lang="es-ES" sz="1400" b="1" i="0" u="none" strike="noStrike" dirty="0">
                        <a:solidFill>
                          <a:schemeClr val="bg1"/>
                        </a:solidFill>
                        <a:effectLst>
                          <a:outerShdw blurRad="38100" dist="38100" dir="2700000" algn="tl">
                            <a:srgbClr val="000000">
                              <a:alpha val="43137"/>
                            </a:srgbClr>
                          </a:outerShdw>
                        </a:effectLst>
                        <a:latin typeface="+mn-lt"/>
                      </a:endParaRPr>
                    </a:p>
                  </a:txBody>
                  <a:tcPr marL="6024" marR="6024" marT="6024" marB="0" anchor="ctr">
                    <a:lnL>
                      <a:noFill/>
                    </a:lnL>
                    <a:lnR>
                      <a:noFill/>
                    </a:lnR>
                  </a:tcPr>
                </a:tc>
                <a:tc rowSpan="2">
                  <a:txBody>
                    <a:bodyPr/>
                    <a:lstStyle/>
                    <a:p>
                      <a:pPr algn="ctr" fontAlgn="ctr"/>
                      <a:r>
                        <a:rPr lang="es-ES" sz="1400" b="1" u="none" strike="noStrike" dirty="0" smtClean="0">
                          <a:solidFill>
                            <a:schemeClr val="bg1"/>
                          </a:solidFill>
                          <a:effectLst>
                            <a:outerShdw blurRad="38100" dist="38100" dir="2700000" algn="tl">
                              <a:srgbClr val="000000">
                                <a:alpha val="43137"/>
                              </a:srgbClr>
                            </a:outerShdw>
                          </a:effectLst>
                          <a:latin typeface="+mn-lt"/>
                        </a:rPr>
                        <a:t>COSTO TOTAL REFERENCIAL</a:t>
                      </a:r>
                    </a:p>
                    <a:p>
                      <a:pPr algn="ctr" fontAlgn="ctr"/>
                      <a:r>
                        <a:rPr lang="es-ES" sz="1400" b="1" u="none" strike="noStrike" dirty="0" smtClean="0">
                          <a:solidFill>
                            <a:schemeClr val="bg1"/>
                          </a:solidFill>
                          <a:effectLst>
                            <a:outerShdw blurRad="38100" dist="38100" dir="2700000" algn="tl">
                              <a:srgbClr val="000000">
                                <a:alpha val="43137"/>
                              </a:srgbClr>
                            </a:outerShdw>
                          </a:effectLst>
                          <a:latin typeface="+mn-lt"/>
                        </a:rPr>
                        <a:t>(US$)</a:t>
                      </a:r>
                      <a:endParaRPr lang="es-ES" sz="1400" b="1" i="0" u="none" strike="noStrike" dirty="0">
                        <a:solidFill>
                          <a:schemeClr val="bg1"/>
                        </a:solidFill>
                        <a:effectLst>
                          <a:outerShdw blurRad="38100" dist="38100" dir="2700000" algn="tl">
                            <a:srgbClr val="000000">
                              <a:alpha val="43137"/>
                            </a:srgbClr>
                          </a:outerShdw>
                        </a:effectLst>
                        <a:latin typeface="+mn-lt"/>
                      </a:endParaRPr>
                    </a:p>
                  </a:txBody>
                  <a:tcPr marL="6024" marR="6024" marT="6024" marB="0" anchor="ctr">
                    <a:lnL>
                      <a:noFill/>
                    </a:lnL>
                    <a:lnR>
                      <a:noFill/>
                    </a:lnR>
                  </a:tcPr>
                </a:tc>
                <a:tc gridSpan="2">
                  <a:txBody>
                    <a:bodyPr/>
                    <a:lstStyle/>
                    <a:p>
                      <a:pPr algn="ctr" fontAlgn="ctr"/>
                      <a:r>
                        <a:rPr lang="es-ES" sz="1400" b="1" u="none" strike="noStrike" dirty="0" smtClean="0">
                          <a:solidFill>
                            <a:schemeClr val="bg1"/>
                          </a:solidFill>
                          <a:effectLst>
                            <a:outerShdw blurRad="38100" dist="38100" dir="2700000" algn="tl">
                              <a:srgbClr val="000000">
                                <a:alpha val="43137"/>
                              </a:srgbClr>
                            </a:outerShdw>
                          </a:effectLst>
                          <a:latin typeface="+mn-lt"/>
                        </a:rPr>
                        <a:t>COSTOS</a:t>
                      </a:r>
                      <a:r>
                        <a:rPr lang="es-ES" sz="1400" b="1" u="none" strike="noStrike" baseline="0" dirty="0" smtClean="0">
                          <a:solidFill>
                            <a:schemeClr val="bg1"/>
                          </a:solidFill>
                          <a:effectLst>
                            <a:outerShdw blurRad="38100" dist="38100" dir="2700000" algn="tl">
                              <a:srgbClr val="000000">
                                <a:alpha val="43137"/>
                              </a:srgbClr>
                            </a:outerShdw>
                          </a:effectLst>
                          <a:latin typeface="+mn-lt"/>
                        </a:rPr>
                        <a:t> REFERENCIALES POR Km (US$)</a:t>
                      </a:r>
                      <a:endParaRPr lang="es-ES" sz="1400" b="1" i="0" u="none" strike="noStrike" dirty="0">
                        <a:solidFill>
                          <a:schemeClr val="bg1"/>
                        </a:solidFill>
                        <a:effectLst>
                          <a:outerShdw blurRad="38100" dist="38100" dir="2700000" algn="tl">
                            <a:srgbClr val="000000">
                              <a:alpha val="43137"/>
                            </a:srgbClr>
                          </a:outerShdw>
                        </a:effectLst>
                        <a:latin typeface="+mn-lt"/>
                      </a:endParaRPr>
                    </a:p>
                  </a:txBody>
                  <a:tcPr marL="6024" marR="6024" marT="6024" marB="0" anchor="ctr">
                    <a:lnL>
                      <a:noFill/>
                    </a:lnL>
                    <a:lnB w="25400" cmpd="sng">
                      <a:noFill/>
                    </a:lnB>
                  </a:tcPr>
                </a:tc>
                <a:tc hMerge="1">
                  <a:txBody>
                    <a:bodyPr/>
                    <a:lstStyle/>
                    <a:p>
                      <a:pPr algn="ctr" fontAlgn="ctr"/>
                      <a:endParaRPr lang="es-ES" sz="1200" b="1" i="0" u="none" strike="noStrike" dirty="0">
                        <a:solidFill>
                          <a:schemeClr val="bg1"/>
                        </a:solidFill>
                        <a:effectLst>
                          <a:outerShdw blurRad="38100" dist="38100" dir="2700000" algn="tl">
                            <a:srgbClr val="000000">
                              <a:alpha val="43137"/>
                            </a:srgbClr>
                          </a:outerShdw>
                        </a:effectLst>
                        <a:latin typeface="Arial Narrow" pitchFamily="34" charset="0"/>
                      </a:endParaRPr>
                    </a:p>
                  </a:txBody>
                  <a:tcPr marL="6024" marR="6024" marT="6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24854">
                <a:tc vMerge="1">
                  <a:txBody>
                    <a:bodyPr/>
                    <a:lstStyle/>
                    <a:p>
                      <a:pPr algn="ctr" fontAlgn="ctr"/>
                      <a:endParaRPr lang="es-ES" sz="1200" b="1" i="0" u="none" strike="noStrike" dirty="0">
                        <a:solidFill>
                          <a:schemeClr val="bg1"/>
                        </a:solidFill>
                        <a:effectLst>
                          <a:outerShdw blurRad="38100" dist="38100" dir="2700000" algn="tl">
                            <a:srgbClr val="000000">
                              <a:alpha val="43137"/>
                            </a:srgbClr>
                          </a:outerShdw>
                        </a:effectLst>
                        <a:latin typeface="Arial Narrow" pitchFamily="34" charset="0"/>
                      </a:endParaRPr>
                    </a:p>
                  </a:txBody>
                  <a:tcPr marL="6024" marR="6024" marT="6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vMerge="1">
                  <a:txBody>
                    <a:bodyPr/>
                    <a:lstStyle/>
                    <a:p>
                      <a:pPr algn="ctr" fontAlgn="ctr"/>
                      <a:endParaRPr lang="es-ES" sz="1200" b="1" i="0" u="none" strike="noStrike" dirty="0">
                        <a:solidFill>
                          <a:schemeClr val="bg1"/>
                        </a:solidFill>
                        <a:effectLst>
                          <a:outerShdw blurRad="38100" dist="38100" dir="2700000" algn="tl">
                            <a:srgbClr val="000000">
                              <a:alpha val="43137"/>
                            </a:srgbClr>
                          </a:outerShdw>
                        </a:effectLst>
                        <a:latin typeface="Arial Narrow" pitchFamily="34" charset="0"/>
                      </a:endParaRPr>
                    </a:p>
                  </a:txBody>
                  <a:tcPr marL="6024" marR="6024" marT="6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vMerge="1">
                  <a:txBody>
                    <a:bodyPr/>
                    <a:lstStyle/>
                    <a:p>
                      <a:pPr algn="ctr" fontAlgn="ctr"/>
                      <a:endParaRPr lang="es-ES" sz="1200" b="1" i="0" u="none" strike="noStrike" dirty="0">
                        <a:solidFill>
                          <a:schemeClr val="bg1"/>
                        </a:solidFill>
                        <a:effectLst>
                          <a:outerShdw blurRad="38100" dist="38100" dir="2700000" algn="tl">
                            <a:srgbClr val="000000">
                              <a:alpha val="43137"/>
                            </a:srgbClr>
                          </a:outerShdw>
                        </a:effectLst>
                        <a:latin typeface="Arial Narrow" pitchFamily="34" charset="0"/>
                      </a:endParaRPr>
                    </a:p>
                  </a:txBody>
                  <a:tcPr marL="6024" marR="6024" marT="6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s-ES" sz="1400" b="1" u="none" strike="noStrike" dirty="0" smtClean="0">
                          <a:solidFill>
                            <a:schemeClr val="bg1"/>
                          </a:solidFill>
                          <a:effectLst>
                            <a:outerShdw blurRad="38100" dist="38100" dir="2700000" algn="tl">
                              <a:srgbClr val="000000">
                                <a:alpha val="43137"/>
                              </a:srgbClr>
                            </a:outerShdw>
                          </a:effectLst>
                          <a:latin typeface="+mn-lt"/>
                        </a:rPr>
                        <a:t>DISEÑOS</a:t>
                      </a:r>
                      <a:endParaRPr lang="es-ES" sz="1400" b="1" i="0" u="none" strike="noStrike" dirty="0">
                        <a:solidFill>
                          <a:schemeClr val="bg1"/>
                        </a:solidFill>
                        <a:effectLst>
                          <a:outerShdw blurRad="38100" dist="38100" dir="2700000" algn="tl">
                            <a:srgbClr val="000000">
                              <a:alpha val="43137"/>
                            </a:srgbClr>
                          </a:outerShdw>
                        </a:effectLst>
                        <a:latin typeface="+mn-lt"/>
                      </a:endParaRPr>
                    </a:p>
                  </a:txBody>
                  <a:tcPr marL="6024" marR="6024" marT="6024" marB="0" anchor="ctr">
                    <a:lnL w="25400" cmpd="sng">
                      <a:noFill/>
                    </a:lnL>
                    <a:lnR>
                      <a:noFill/>
                    </a:lnR>
                    <a:lnT w="25400" cmpd="sng">
                      <a:noFill/>
                    </a:lnT>
                    <a:lnB w="190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s-ES" sz="1400" b="1" u="none" strike="noStrike" dirty="0" smtClean="0">
                          <a:solidFill>
                            <a:schemeClr val="bg1"/>
                          </a:solidFill>
                          <a:effectLst>
                            <a:outerShdw blurRad="38100" dist="38100" dir="2700000" algn="tl">
                              <a:srgbClr val="000000">
                                <a:alpha val="43137"/>
                              </a:srgbClr>
                            </a:outerShdw>
                          </a:effectLst>
                          <a:latin typeface="+mn-lt"/>
                        </a:rPr>
                        <a:t>OBRAS</a:t>
                      </a:r>
                      <a:endParaRPr lang="es-ES" sz="1400" b="1" i="0" u="none" strike="noStrike" dirty="0">
                        <a:solidFill>
                          <a:schemeClr val="bg1"/>
                        </a:solidFill>
                        <a:effectLst>
                          <a:outerShdw blurRad="38100" dist="38100" dir="2700000" algn="tl">
                            <a:srgbClr val="000000">
                              <a:alpha val="43137"/>
                            </a:srgbClr>
                          </a:outerShdw>
                        </a:effectLst>
                        <a:latin typeface="+mn-lt"/>
                      </a:endParaRPr>
                    </a:p>
                  </a:txBody>
                  <a:tcPr marL="6024" marR="6024" marT="6024" marB="0" anchor="ctr">
                    <a:lnL>
                      <a:noFill/>
                    </a:lnL>
                    <a:lnT w="25400" cmpd="sng">
                      <a:noFill/>
                    </a:lnT>
                    <a:lnB w="19050" cap="flat" cmpd="sng" algn="ctr">
                      <a:solidFill>
                        <a:schemeClr val="tx1"/>
                      </a:solidFill>
                      <a:prstDash val="solid"/>
                      <a:round/>
                      <a:headEnd type="none" w="med" len="med"/>
                      <a:tailEnd type="none" w="med" len="med"/>
                    </a:lnB>
                    <a:solidFill>
                      <a:schemeClr val="accent2"/>
                    </a:solidFill>
                  </a:tcPr>
                </a:tc>
              </a:tr>
              <a:tr h="220384">
                <a:tc>
                  <a:txBody>
                    <a:bodyPr/>
                    <a:lstStyle/>
                    <a:p>
                      <a:pPr algn="l" fontAlgn="ctr"/>
                      <a:r>
                        <a:rPr lang="es-ES" sz="1200" b="1" u="none" strike="noStrike" dirty="0" smtClean="0">
                          <a:latin typeface="+mn-lt"/>
                        </a:rPr>
                        <a:t>A. REGIÓN ORIENTAL (1+2)</a:t>
                      </a:r>
                      <a:endParaRPr lang="es-ES" sz="1200" b="1" i="0" u="none" strike="noStrike" dirty="0">
                        <a:solidFill>
                          <a:srgbClr val="000000"/>
                        </a:solidFill>
                        <a:latin typeface="+mn-lt"/>
                      </a:endParaRPr>
                    </a:p>
                  </a:txBody>
                  <a:tcPr marL="6024" marR="6024" marT="6024" marB="0" anchor="ctr"/>
                </a:tc>
                <a:tc>
                  <a:txBody>
                    <a:bodyPr/>
                    <a:lstStyle/>
                    <a:p>
                      <a:pPr lvl="0" algn="ctr" fontAlgn="ctr"/>
                      <a:r>
                        <a:rPr lang="es-ES" sz="1200" b="1" i="0" u="none" strike="noStrike" dirty="0" smtClean="0">
                          <a:solidFill>
                            <a:srgbClr val="000000"/>
                          </a:solidFill>
                          <a:latin typeface="+mn-lt"/>
                        </a:rPr>
                        <a:t>3.937,46</a:t>
                      </a:r>
                      <a:endParaRPr lang="es-ES" sz="1200" b="1" i="0" u="none" strike="noStrike" dirty="0">
                        <a:solidFill>
                          <a:srgbClr val="000000"/>
                        </a:solidFill>
                        <a:latin typeface="+mn-lt"/>
                      </a:endParaRPr>
                    </a:p>
                  </a:txBody>
                  <a:tcPr marL="6024" marR="6024" marT="6024" marB="0" anchor="ctr"/>
                </a:tc>
                <a:tc>
                  <a:txBody>
                    <a:bodyPr/>
                    <a:lstStyle/>
                    <a:p>
                      <a:pPr lvl="0" algn="ctr" fontAlgn="ctr"/>
                      <a:r>
                        <a:rPr lang="es-ES" sz="1200" b="1" u="none" strike="noStrike" dirty="0" smtClean="0">
                          <a:latin typeface="+mn-lt"/>
                        </a:rPr>
                        <a:t>517.251.996</a:t>
                      </a:r>
                      <a:endParaRPr lang="es-ES" sz="1200" b="1" i="0" u="none" strike="noStrike" dirty="0">
                        <a:solidFill>
                          <a:srgbClr val="000000"/>
                        </a:solidFill>
                        <a:latin typeface="+mn-lt"/>
                      </a:endParaRPr>
                    </a:p>
                  </a:txBody>
                  <a:tcPr marL="6024" marR="6024" marT="6024" marB="0" anchor="ctr"/>
                </a:tc>
                <a:tc>
                  <a:txBody>
                    <a:bodyPr/>
                    <a:lstStyle/>
                    <a:p>
                      <a:pPr lvl="0" algn="ctr" fontAlgn="ctr"/>
                      <a:endParaRPr lang="es-ES" sz="1200" b="1" i="0" u="none" strike="noStrike" dirty="0">
                        <a:solidFill>
                          <a:srgbClr val="000000"/>
                        </a:solidFill>
                        <a:latin typeface="+mn-lt"/>
                      </a:endParaRPr>
                    </a:p>
                  </a:txBody>
                  <a:tcPr marL="6024" marR="6024" marT="6024" marB="0" anchor="ctr">
                    <a:lnT w="19050" cap="flat" cmpd="sng" algn="ctr">
                      <a:solidFill>
                        <a:schemeClr val="tx1"/>
                      </a:solidFill>
                      <a:prstDash val="solid"/>
                      <a:round/>
                      <a:headEnd type="none" w="med" len="med"/>
                      <a:tailEnd type="none" w="med" len="med"/>
                    </a:lnT>
                  </a:tcPr>
                </a:tc>
                <a:tc>
                  <a:txBody>
                    <a:bodyPr/>
                    <a:lstStyle/>
                    <a:p>
                      <a:pPr lvl="0" algn="ctr" fontAlgn="ctr"/>
                      <a:endParaRPr lang="es-ES" sz="1200" b="1" i="0" u="none" strike="noStrike" dirty="0">
                        <a:solidFill>
                          <a:srgbClr val="000000"/>
                        </a:solidFill>
                        <a:latin typeface="+mn-lt"/>
                      </a:endParaRPr>
                    </a:p>
                  </a:txBody>
                  <a:tcPr marL="6024" marR="6024" marT="6024" marB="0" anchor="ctr">
                    <a:lnT w="19050" cap="flat" cmpd="sng" algn="ctr">
                      <a:solidFill>
                        <a:schemeClr val="tx1"/>
                      </a:solidFill>
                      <a:prstDash val="solid"/>
                      <a:round/>
                      <a:headEnd type="none" w="med" len="med"/>
                      <a:tailEnd type="none" w="med" len="med"/>
                    </a:lnT>
                  </a:tcPr>
                </a:tc>
              </a:tr>
              <a:tr h="201139">
                <a:tc>
                  <a:txBody>
                    <a:bodyPr/>
                    <a:lstStyle/>
                    <a:p>
                      <a:pPr algn="l" fontAlgn="ctr"/>
                      <a:r>
                        <a:rPr lang="es-ES" sz="1200" b="1" u="none" strike="noStrike" dirty="0" smtClean="0">
                          <a:latin typeface="+mn-lt"/>
                        </a:rPr>
                        <a:t>1. Mejoramiento</a:t>
                      </a:r>
                      <a:endParaRPr lang="es-ES" sz="1200" b="1" i="0" u="none" strike="noStrike" dirty="0">
                        <a:solidFill>
                          <a:srgbClr val="000000"/>
                        </a:solidFill>
                        <a:latin typeface="+mn-lt"/>
                      </a:endParaRPr>
                    </a:p>
                  </a:txBody>
                  <a:tcPr marL="6024" marR="6024" marT="6024" marB="0" anchor="ctr"/>
                </a:tc>
                <a:tc>
                  <a:txBody>
                    <a:bodyPr/>
                    <a:lstStyle/>
                    <a:p>
                      <a:pPr marL="0" lvl="1" indent="0" algn="ctr" fontAlgn="ctr"/>
                      <a:r>
                        <a:rPr lang="es-ES" sz="1200" b="1" i="0" u="none" strike="noStrike" dirty="0" smtClean="0">
                          <a:solidFill>
                            <a:srgbClr val="000000"/>
                          </a:solidFill>
                          <a:latin typeface="+mn-lt"/>
                        </a:rPr>
                        <a:t>2.099,55</a:t>
                      </a:r>
                      <a:endParaRPr lang="es-ES" sz="1200" b="1" i="0" u="none" strike="noStrike" dirty="0">
                        <a:solidFill>
                          <a:srgbClr val="000000"/>
                        </a:solidFill>
                        <a:latin typeface="+mn-lt"/>
                      </a:endParaRPr>
                    </a:p>
                  </a:txBody>
                  <a:tcPr marL="6024" marR="6024" marT="6024" marB="0" anchor="ctr"/>
                </a:tc>
                <a:tc>
                  <a:txBody>
                    <a:bodyPr/>
                    <a:lstStyle/>
                    <a:p>
                      <a:pPr marL="0" lvl="1" indent="0" algn="ctr" fontAlgn="ctr"/>
                      <a:r>
                        <a:rPr lang="es-ES" sz="1200" b="1" u="none" strike="noStrike" dirty="0" smtClean="0">
                          <a:latin typeface="+mn-lt"/>
                        </a:rPr>
                        <a:t>423.151.004</a:t>
                      </a:r>
                      <a:endParaRPr lang="es-ES" sz="1200" b="1" i="0" u="none" strike="noStrike" dirty="0">
                        <a:solidFill>
                          <a:srgbClr val="000000"/>
                        </a:solidFill>
                        <a:latin typeface="+mn-lt"/>
                      </a:endParaRPr>
                    </a:p>
                  </a:txBody>
                  <a:tcPr marL="6024" marR="6024" marT="6024" marB="0" anchor="ctr"/>
                </a:tc>
                <a:tc>
                  <a:txBody>
                    <a:bodyPr/>
                    <a:lstStyle/>
                    <a:p>
                      <a:pPr lvl="1" algn="l" fontAlgn="ctr"/>
                      <a:endParaRPr lang="es-ES" sz="1200" b="1" i="0" u="none" strike="noStrike" dirty="0">
                        <a:solidFill>
                          <a:srgbClr val="000000"/>
                        </a:solidFill>
                        <a:latin typeface="+mn-lt"/>
                      </a:endParaRPr>
                    </a:p>
                  </a:txBody>
                  <a:tcPr marL="6024" marR="6024" marT="6024" marB="0" anchor="ctr"/>
                </a:tc>
                <a:tc>
                  <a:txBody>
                    <a:bodyPr/>
                    <a:lstStyle/>
                    <a:p>
                      <a:pPr lvl="1" algn="l" fontAlgn="ctr"/>
                      <a:endParaRPr lang="es-ES" sz="1200" b="1" i="0" u="none" strike="noStrike" dirty="0">
                        <a:solidFill>
                          <a:srgbClr val="000000"/>
                        </a:solidFill>
                        <a:latin typeface="+mn-lt"/>
                      </a:endParaRPr>
                    </a:p>
                  </a:txBody>
                  <a:tcPr marL="6024" marR="6024" marT="6024" marB="0" anchor="ctr"/>
                </a:tc>
              </a:tr>
              <a:tr h="250907">
                <a:tc>
                  <a:txBody>
                    <a:bodyPr/>
                    <a:lstStyle/>
                    <a:p>
                      <a:pPr lvl="1" algn="l" fontAlgn="ctr"/>
                      <a:r>
                        <a:rPr lang="es-PY" sz="1200" u="none" strike="noStrike" dirty="0">
                          <a:latin typeface="+mn-lt"/>
                        </a:rPr>
                        <a:t>Proyecto 01. Obras de la Muestra BID - Dpto. Concepción</a:t>
                      </a:r>
                      <a:endParaRPr lang="es-PY" sz="1200" b="0" i="0" u="none" strike="noStrike" dirty="0">
                        <a:solidFill>
                          <a:srgbClr val="5E636A"/>
                        </a:solidFill>
                        <a:latin typeface="+mn-lt"/>
                      </a:endParaRPr>
                    </a:p>
                  </a:txBody>
                  <a:tcPr marL="6024" marR="6024" marT="6024" marB="0" anchor="ctr"/>
                </a:tc>
                <a:tc>
                  <a:txBody>
                    <a:bodyPr/>
                    <a:lstStyle/>
                    <a:p>
                      <a:pPr marL="0" lvl="0" indent="0" algn="ctr" fontAlgn="ctr">
                        <a:tabLst/>
                      </a:pPr>
                      <a:r>
                        <a:rPr lang="es-ES" sz="1200" u="none" strike="noStrike" dirty="0" smtClean="0">
                          <a:latin typeface="+mn-lt"/>
                        </a:rPr>
                        <a:t>40,29 </a:t>
                      </a:r>
                      <a:endParaRPr lang="es-ES" sz="1200" b="0" i="0" u="none" strike="noStrike" dirty="0">
                        <a:solidFill>
                          <a:srgbClr val="5E636A"/>
                        </a:solidFill>
                        <a:latin typeface="+mn-lt"/>
                      </a:endParaRPr>
                    </a:p>
                  </a:txBody>
                  <a:tcPr marL="6024" marR="6024" marT="6024" marB="0" anchor="ctr"/>
                </a:tc>
                <a:tc>
                  <a:txBody>
                    <a:bodyPr/>
                    <a:lstStyle/>
                    <a:p>
                      <a:pPr marL="0" lvl="0" indent="0" algn="ctr" fontAlgn="ctr">
                        <a:tabLst/>
                      </a:pPr>
                      <a:r>
                        <a:rPr lang="es-ES" sz="1200" u="none" strike="noStrike" dirty="0" smtClean="0">
                          <a:latin typeface="+mn-lt"/>
                        </a:rPr>
                        <a:t>2.820.300</a:t>
                      </a:r>
                      <a:endParaRPr lang="es-ES" sz="1200" b="0" i="0" u="none" strike="noStrike" dirty="0">
                        <a:solidFill>
                          <a:schemeClr val="tx1"/>
                        </a:solidFill>
                        <a:latin typeface="+mn-lt"/>
                      </a:endParaRPr>
                    </a:p>
                  </a:txBody>
                  <a:tcPr marL="6024" marR="6024" marT="6024" marB="0" anchor="ctr"/>
                </a:tc>
                <a:tc>
                  <a:txBody>
                    <a:bodyPr/>
                    <a:lstStyle/>
                    <a:p>
                      <a:pPr marL="0" lvl="0" indent="0" algn="ctr" fontAlgn="ctr">
                        <a:tabLst/>
                      </a:pPr>
                      <a:endParaRPr lang="es-ES" sz="1200" b="0" i="0" u="none" strike="noStrike" dirty="0">
                        <a:solidFill>
                          <a:schemeClr val="tx1"/>
                        </a:solidFill>
                        <a:latin typeface="+mn-lt"/>
                      </a:endParaRPr>
                    </a:p>
                  </a:txBody>
                  <a:tcPr marL="6024" marR="6024" marT="6024" marB="0" anchor="ctr"/>
                </a:tc>
                <a:tc>
                  <a:txBody>
                    <a:bodyPr/>
                    <a:lstStyle/>
                    <a:p>
                      <a:pPr marL="0" lvl="0" indent="0" algn="ctr" fontAlgn="ctr">
                        <a:tabLst/>
                      </a:pPr>
                      <a:r>
                        <a:rPr lang="es-ES" sz="1200" u="none" strike="noStrike" dirty="0" smtClean="0">
                          <a:latin typeface="+mn-lt"/>
                        </a:rPr>
                        <a:t>70.000</a:t>
                      </a:r>
                      <a:endParaRPr lang="es-ES" sz="1200" b="0" i="0" u="none" strike="noStrike" dirty="0">
                        <a:solidFill>
                          <a:schemeClr val="tx1"/>
                        </a:solidFill>
                        <a:latin typeface="+mn-lt"/>
                      </a:endParaRPr>
                    </a:p>
                  </a:txBody>
                  <a:tcPr marL="6024" marR="6024" marT="6024" marB="0" anchor="ctr"/>
                </a:tc>
              </a:tr>
              <a:tr h="201139">
                <a:tc>
                  <a:txBody>
                    <a:bodyPr/>
                    <a:lstStyle/>
                    <a:p>
                      <a:pPr lvl="1" algn="l" fontAlgn="ctr"/>
                      <a:r>
                        <a:rPr lang="es-PY" sz="1200" u="none" strike="noStrike" dirty="0">
                          <a:latin typeface="+mn-lt"/>
                        </a:rPr>
                        <a:t>Proyecto 02. Obras de la Muestra BID - Varios Dptos.</a:t>
                      </a:r>
                      <a:endParaRPr lang="es-PY" sz="1200" b="0" i="0" u="none" strike="noStrike" dirty="0">
                        <a:solidFill>
                          <a:srgbClr val="5E636A"/>
                        </a:solidFill>
                        <a:latin typeface="+mn-lt"/>
                      </a:endParaRPr>
                    </a:p>
                  </a:txBody>
                  <a:tcPr marL="6024" marR="6024" marT="6024" marB="0" anchor="ctr"/>
                </a:tc>
                <a:tc>
                  <a:txBody>
                    <a:bodyPr/>
                    <a:lstStyle/>
                    <a:p>
                      <a:pPr marL="0" lvl="0" indent="0" algn="ctr" defTabSz="914400" rtl="0" eaLnBrk="1" fontAlgn="ctr" latinLnBrk="0" hangingPunct="1">
                        <a:tabLst/>
                      </a:pPr>
                      <a:r>
                        <a:rPr lang="es-ES" sz="1200" u="none" strike="noStrike" kern="1200" dirty="0" smtClean="0">
                          <a:latin typeface="+mn-lt"/>
                        </a:rPr>
                        <a:t>144,80 </a:t>
                      </a:r>
                      <a:endParaRPr lang="es-ES" sz="1200" u="none" strike="noStrike" kern="1200" dirty="0" smtClean="0">
                        <a:solidFill>
                          <a:schemeClr val="dk1"/>
                        </a:solidFill>
                        <a:latin typeface="+mn-lt"/>
                        <a:ea typeface="+mn-ea"/>
                        <a:cs typeface="+mn-cs"/>
                      </a:endParaRPr>
                    </a:p>
                  </a:txBody>
                  <a:tcPr marL="6024" marR="6024" marT="6024" marB="0" anchor="ctr"/>
                </a:tc>
                <a:tc>
                  <a:txBody>
                    <a:bodyPr/>
                    <a:lstStyle/>
                    <a:p>
                      <a:pPr marL="0" lvl="0" indent="0" algn="ctr" defTabSz="914400" rtl="0" eaLnBrk="1" fontAlgn="ctr" latinLnBrk="0" hangingPunct="1">
                        <a:tabLst/>
                      </a:pPr>
                      <a:r>
                        <a:rPr lang="es-ES" sz="1200" u="none" strike="noStrike" kern="1200" dirty="0" smtClean="0">
                          <a:latin typeface="+mn-lt"/>
                        </a:rPr>
                        <a:t>23.168.000</a:t>
                      </a:r>
                      <a:endParaRPr lang="es-ES" sz="1200" u="none" strike="noStrike" kern="1200" dirty="0" smtClean="0">
                        <a:solidFill>
                          <a:schemeClr val="tx1"/>
                        </a:solidFill>
                        <a:latin typeface="+mn-lt"/>
                        <a:ea typeface="+mn-ea"/>
                        <a:cs typeface="+mn-cs"/>
                      </a:endParaRPr>
                    </a:p>
                  </a:txBody>
                  <a:tcPr marL="6024" marR="6024" marT="6024" marB="0" anchor="ctr"/>
                </a:tc>
                <a:tc>
                  <a:txBody>
                    <a:bodyPr/>
                    <a:lstStyle/>
                    <a:p>
                      <a:pPr marL="0" lvl="0" indent="0" algn="ctr" defTabSz="914400" rtl="0" eaLnBrk="1" fontAlgn="ctr" latinLnBrk="0" hangingPunct="1">
                        <a:tabLst/>
                      </a:pPr>
                      <a:endParaRPr lang="es-ES" sz="1200" u="none" strike="noStrike" kern="1200" dirty="0" smtClean="0">
                        <a:solidFill>
                          <a:schemeClr val="tx1"/>
                        </a:solidFill>
                        <a:latin typeface="+mn-lt"/>
                        <a:ea typeface="+mn-ea"/>
                        <a:cs typeface="+mn-cs"/>
                      </a:endParaRPr>
                    </a:p>
                  </a:txBody>
                  <a:tcPr marL="6024" marR="6024" marT="6024" marB="0" anchor="ctr"/>
                </a:tc>
                <a:tc>
                  <a:txBody>
                    <a:bodyPr/>
                    <a:lstStyle/>
                    <a:p>
                      <a:pPr marL="0" lvl="0" indent="0" algn="ctr" defTabSz="914400" rtl="0" eaLnBrk="1" fontAlgn="ctr" latinLnBrk="0" hangingPunct="1">
                        <a:tabLst/>
                      </a:pPr>
                      <a:r>
                        <a:rPr lang="es-ES" sz="1200" u="none" strike="noStrike" kern="1200" dirty="0" smtClean="0">
                          <a:latin typeface="+mn-lt"/>
                        </a:rPr>
                        <a:t>160.000</a:t>
                      </a:r>
                      <a:endParaRPr lang="es-ES" sz="1200" u="none" strike="noStrike" kern="1200" dirty="0" smtClean="0">
                        <a:solidFill>
                          <a:schemeClr val="tx1"/>
                        </a:solidFill>
                        <a:latin typeface="+mn-lt"/>
                        <a:ea typeface="+mn-ea"/>
                        <a:cs typeface="+mn-cs"/>
                      </a:endParaRPr>
                    </a:p>
                  </a:txBody>
                  <a:tcPr marL="6024" marR="6024" marT="6024" marB="0" anchor="ctr"/>
                </a:tc>
              </a:tr>
              <a:tr h="201139">
                <a:tc>
                  <a:txBody>
                    <a:bodyPr/>
                    <a:lstStyle/>
                    <a:p>
                      <a:pPr lvl="1" algn="l" fontAlgn="ctr"/>
                      <a:r>
                        <a:rPr lang="es-PY" sz="1200" u="none" strike="noStrike" dirty="0">
                          <a:latin typeface="+mn-lt"/>
                        </a:rPr>
                        <a:t>Proyecto 03. Tramos Priorizados Concepción</a:t>
                      </a:r>
                      <a:endParaRPr lang="es-PY" sz="1200" b="0" i="0" u="none" strike="noStrike" dirty="0">
                        <a:solidFill>
                          <a:srgbClr val="5E636A"/>
                        </a:solidFill>
                        <a:latin typeface="+mn-lt"/>
                      </a:endParaRPr>
                    </a:p>
                  </a:txBody>
                  <a:tcPr marL="6024" marR="6024" marT="6024" marB="0" anchor="ctr"/>
                </a:tc>
                <a:tc>
                  <a:txBody>
                    <a:bodyPr/>
                    <a:lstStyle/>
                    <a:p>
                      <a:pPr algn="ctr" fontAlgn="ctr"/>
                      <a:r>
                        <a:rPr lang="es-ES" sz="1200" u="none" strike="noStrike" dirty="0" smtClean="0">
                          <a:latin typeface="+mn-lt"/>
                        </a:rPr>
                        <a:t>76,50 </a:t>
                      </a:r>
                      <a:endParaRPr lang="es-ES" sz="1200" b="0" i="0" u="none" strike="noStrike" dirty="0">
                        <a:solidFill>
                          <a:srgbClr val="5E636A"/>
                        </a:solidFill>
                        <a:latin typeface="+mn-lt"/>
                      </a:endParaRPr>
                    </a:p>
                  </a:txBody>
                  <a:tcPr marL="6024" marR="6024" marT="6024" marB="0" anchor="ctr"/>
                </a:tc>
                <a:tc>
                  <a:txBody>
                    <a:bodyPr/>
                    <a:lstStyle/>
                    <a:p>
                      <a:pPr algn="ctr" fontAlgn="ctr"/>
                      <a:r>
                        <a:rPr lang="es-ES" sz="1200" u="none" strike="noStrike" dirty="0" smtClean="0">
                          <a:latin typeface="+mn-lt"/>
                        </a:rPr>
                        <a:t>13.770.000</a:t>
                      </a:r>
                      <a:endParaRPr lang="es-ES" sz="1200" b="0" i="0" u="none" strike="noStrike" dirty="0">
                        <a:solidFill>
                          <a:schemeClr val="tx1"/>
                        </a:solidFill>
                        <a:latin typeface="+mn-lt"/>
                      </a:endParaRPr>
                    </a:p>
                  </a:txBody>
                  <a:tcPr marL="6024" marR="6024" marT="6024" marB="0" anchor="ctr"/>
                </a:tc>
                <a:tc>
                  <a:txBody>
                    <a:bodyPr/>
                    <a:lstStyle/>
                    <a:p>
                      <a:pPr algn="ctr" fontAlgn="ctr"/>
                      <a:endParaRPr lang="es-ES" sz="1200" b="0" i="0" u="none" strike="noStrike" dirty="0">
                        <a:solidFill>
                          <a:schemeClr val="tx1"/>
                        </a:solidFill>
                        <a:latin typeface="+mn-lt"/>
                      </a:endParaRPr>
                    </a:p>
                  </a:txBody>
                  <a:tcPr marL="6024" marR="6024" marT="6024" marB="0" anchor="ctr"/>
                </a:tc>
                <a:tc>
                  <a:txBody>
                    <a:bodyPr/>
                    <a:lstStyle/>
                    <a:p>
                      <a:pPr algn="ctr" fontAlgn="ctr"/>
                      <a:r>
                        <a:rPr lang="es-ES" sz="1200" u="none" strike="noStrike" dirty="0" smtClean="0">
                          <a:latin typeface="+mn-lt"/>
                        </a:rPr>
                        <a:t>180.000</a:t>
                      </a:r>
                      <a:endParaRPr lang="es-ES" sz="1200" b="0" i="0" u="none" strike="noStrike" dirty="0">
                        <a:solidFill>
                          <a:schemeClr val="tx1"/>
                        </a:solidFill>
                        <a:latin typeface="+mn-lt"/>
                      </a:endParaRPr>
                    </a:p>
                  </a:txBody>
                  <a:tcPr marL="6024" marR="6024" marT="6024" marB="0" anchor="ctr"/>
                </a:tc>
              </a:tr>
              <a:tr h="201139">
                <a:tc>
                  <a:txBody>
                    <a:bodyPr/>
                    <a:lstStyle/>
                    <a:p>
                      <a:pPr lvl="1" algn="l" fontAlgn="ctr"/>
                      <a:r>
                        <a:rPr lang="es-PY" sz="1200" u="none" strike="noStrike" dirty="0">
                          <a:latin typeface="+mn-lt"/>
                        </a:rPr>
                        <a:t>Proyecto 04. Tramos Priorizados Varios Dptos.</a:t>
                      </a:r>
                      <a:endParaRPr lang="es-PY" sz="1200" b="0" i="0" u="none" strike="noStrike" dirty="0">
                        <a:solidFill>
                          <a:srgbClr val="5E636A"/>
                        </a:solidFill>
                        <a:latin typeface="+mn-lt"/>
                      </a:endParaRPr>
                    </a:p>
                  </a:txBody>
                  <a:tcPr marL="6024" marR="6024" marT="6024" marB="0" anchor="ctr"/>
                </a:tc>
                <a:tc>
                  <a:txBody>
                    <a:bodyPr/>
                    <a:lstStyle/>
                    <a:p>
                      <a:pPr algn="ctr" fontAlgn="ctr"/>
                      <a:r>
                        <a:rPr lang="es-ES" sz="1200" u="none" strike="noStrike" dirty="0" smtClean="0">
                          <a:latin typeface="+mn-lt"/>
                        </a:rPr>
                        <a:t>206,18 </a:t>
                      </a:r>
                      <a:endParaRPr lang="es-ES" sz="1200" b="0" i="0" u="none" strike="noStrike" dirty="0">
                        <a:solidFill>
                          <a:srgbClr val="5E636A"/>
                        </a:solidFill>
                        <a:latin typeface="+mn-lt"/>
                      </a:endParaRPr>
                    </a:p>
                  </a:txBody>
                  <a:tcPr marL="6024" marR="6024" marT="6024" marB="0" anchor="ctr"/>
                </a:tc>
                <a:tc>
                  <a:txBody>
                    <a:bodyPr/>
                    <a:lstStyle/>
                    <a:p>
                      <a:pPr algn="ctr" fontAlgn="ctr"/>
                      <a:r>
                        <a:rPr lang="es-ES" sz="1200" u="none" strike="noStrike" dirty="0" smtClean="0">
                          <a:latin typeface="+mn-lt"/>
                        </a:rPr>
                        <a:t>37.112.400</a:t>
                      </a:r>
                      <a:endParaRPr lang="es-ES" sz="1200" b="0" i="0" u="none" strike="noStrike" dirty="0">
                        <a:solidFill>
                          <a:schemeClr val="tx1"/>
                        </a:solidFill>
                        <a:latin typeface="+mn-lt"/>
                      </a:endParaRPr>
                    </a:p>
                  </a:txBody>
                  <a:tcPr marL="6024" marR="6024" marT="6024" marB="0" anchor="ctr"/>
                </a:tc>
                <a:tc>
                  <a:txBody>
                    <a:bodyPr/>
                    <a:lstStyle/>
                    <a:p>
                      <a:pPr algn="ctr" fontAlgn="ctr"/>
                      <a:endParaRPr lang="es-ES" sz="1200" b="0" i="0" u="none" strike="noStrike" dirty="0">
                        <a:solidFill>
                          <a:schemeClr val="tx1"/>
                        </a:solidFill>
                        <a:latin typeface="+mn-lt"/>
                      </a:endParaRPr>
                    </a:p>
                  </a:txBody>
                  <a:tcPr marL="6024" marR="6024" marT="6024" marB="0" anchor="ctr"/>
                </a:tc>
                <a:tc>
                  <a:txBody>
                    <a:bodyPr/>
                    <a:lstStyle/>
                    <a:p>
                      <a:pPr algn="ctr" fontAlgn="ctr"/>
                      <a:r>
                        <a:rPr lang="es-ES" sz="1200" u="none" strike="noStrike" dirty="0" smtClean="0">
                          <a:latin typeface="+mn-lt"/>
                        </a:rPr>
                        <a:t>200.000</a:t>
                      </a:r>
                      <a:endParaRPr lang="es-ES" sz="1200" b="0" i="0" u="none" strike="noStrike" dirty="0">
                        <a:solidFill>
                          <a:schemeClr val="tx1"/>
                        </a:solidFill>
                        <a:latin typeface="+mn-lt"/>
                      </a:endParaRPr>
                    </a:p>
                  </a:txBody>
                  <a:tcPr marL="6024" marR="6024" marT="6024" marB="0" anchor="ctr"/>
                </a:tc>
              </a:tr>
              <a:tr h="201139">
                <a:tc>
                  <a:txBody>
                    <a:bodyPr/>
                    <a:lstStyle/>
                    <a:p>
                      <a:pPr lvl="1" algn="l" fontAlgn="ctr"/>
                      <a:r>
                        <a:rPr lang="es-PY" sz="1200" u="none" strike="noStrike" dirty="0">
                          <a:latin typeface="+mn-lt"/>
                        </a:rPr>
                        <a:t>Proyecto 05. Nueva Operación BID/AECI</a:t>
                      </a:r>
                      <a:endParaRPr lang="es-PY" sz="1200" b="0" i="0" u="none" strike="noStrike" dirty="0">
                        <a:solidFill>
                          <a:srgbClr val="5E636A"/>
                        </a:solidFill>
                        <a:latin typeface="+mn-lt"/>
                      </a:endParaRPr>
                    </a:p>
                  </a:txBody>
                  <a:tcPr marL="6024" marR="6024" marT="6024" marB="0" anchor="ctr"/>
                </a:tc>
                <a:tc>
                  <a:txBody>
                    <a:bodyPr/>
                    <a:lstStyle/>
                    <a:p>
                      <a:pPr algn="ctr" fontAlgn="ctr"/>
                      <a:r>
                        <a:rPr lang="es-ES" sz="1200" u="none" strike="noStrike" dirty="0" smtClean="0">
                          <a:latin typeface="+mn-lt"/>
                        </a:rPr>
                        <a:t>392,48</a:t>
                      </a:r>
                      <a:endParaRPr lang="es-ES" sz="1200" b="0" i="0" u="none" strike="noStrike" dirty="0">
                        <a:solidFill>
                          <a:srgbClr val="5E636A"/>
                        </a:solidFill>
                        <a:latin typeface="+mn-lt"/>
                      </a:endParaRPr>
                    </a:p>
                  </a:txBody>
                  <a:tcPr marL="6024" marR="6024" marT="6024" marB="0" anchor="ctr"/>
                </a:tc>
                <a:tc>
                  <a:txBody>
                    <a:bodyPr/>
                    <a:lstStyle/>
                    <a:p>
                      <a:pPr algn="ctr" fontAlgn="ctr"/>
                      <a:r>
                        <a:rPr lang="es-ES" sz="1200" b="0" i="0" u="none" strike="noStrike" dirty="0" smtClean="0">
                          <a:solidFill>
                            <a:schemeClr val="dk1"/>
                          </a:solidFill>
                          <a:latin typeface="+mn-lt"/>
                        </a:rPr>
                        <a:t>78.631.774</a:t>
                      </a:r>
                      <a:endParaRPr lang="es-ES" sz="1200" b="0" i="0" u="none" strike="noStrike" dirty="0">
                        <a:solidFill>
                          <a:schemeClr val="tx1"/>
                        </a:solidFill>
                        <a:latin typeface="+mn-lt"/>
                      </a:endParaRPr>
                    </a:p>
                  </a:txBody>
                  <a:tcPr marL="6024" marR="6024" marT="6024" marB="0" anchor="ctr"/>
                </a:tc>
                <a:tc>
                  <a:txBody>
                    <a:bodyPr/>
                    <a:lstStyle/>
                    <a:p>
                      <a:pPr algn="ctr" fontAlgn="ctr"/>
                      <a:endParaRPr lang="es-ES" sz="1200" b="0" i="0" u="none" strike="noStrike" dirty="0">
                        <a:solidFill>
                          <a:schemeClr val="tx1"/>
                        </a:solidFill>
                        <a:latin typeface="+mn-lt"/>
                      </a:endParaRPr>
                    </a:p>
                  </a:txBody>
                  <a:tcPr marL="6024" marR="6024" marT="6024" marB="0" anchor="ctr"/>
                </a:tc>
                <a:tc>
                  <a:txBody>
                    <a:bodyPr/>
                    <a:lstStyle/>
                    <a:p>
                      <a:pPr algn="ctr" fontAlgn="ctr"/>
                      <a:r>
                        <a:rPr lang="es-ES" sz="1200" u="none" strike="noStrike" dirty="0" smtClean="0">
                          <a:latin typeface="+mn-lt"/>
                        </a:rPr>
                        <a:t>200.000</a:t>
                      </a:r>
                      <a:endParaRPr lang="es-ES" sz="1200" b="0" i="0" u="none" strike="noStrike" dirty="0">
                        <a:solidFill>
                          <a:schemeClr val="tx1"/>
                        </a:solidFill>
                        <a:latin typeface="+mn-lt"/>
                      </a:endParaRPr>
                    </a:p>
                  </a:txBody>
                  <a:tcPr marL="6024" marR="6024" marT="6024" marB="0" anchor="ctr"/>
                </a:tc>
              </a:tr>
              <a:tr h="201139">
                <a:tc>
                  <a:txBody>
                    <a:bodyPr/>
                    <a:lstStyle/>
                    <a:p>
                      <a:pPr lvl="1" algn="l" fontAlgn="ctr"/>
                      <a:r>
                        <a:rPr lang="es-PY" sz="1200" u="none" strike="noStrike" dirty="0">
                          <a:latin typeface="+mn-lt"/>
                        </a:rPr>
                        <a:t>Proyecto 06. Nueva Operación CAF</a:t>
                      </a:r>
                      <a:endParaRPr lang="es-PY" sz="1200" b="0" i="0" u="none" strike="noStrike" dirty="0">
                        <a:solidFill>
                          <a:srgbClr val="5E636A"/>
                        </a:solidFill>
                        <a:latin typeface="+mn-lt"/>
                      </a:endParaRPr>
                    </a:p>
                  </a:txBody>
                  <a:tcPr marL="6024" marR="6024" marT="6024" marB="0" anchor="ctr"/>
                </a:tc>
                <a:tc>
                  <a:txBody>
                    <a:bodyPr/>
                    <a:lstStyle/>
                    <a:p>
                      <a:pPr algn="ctr" fontAlgn="ctr"/>
                      <a:r>
                        <a:rPr lang="es-ES" sz="1200" u="none" strike="noStrike" dirty="0" smtClean="0">
                          <a:latin typeface="+mn-lt"/>
                        </a:rPr>
                        <a:t>259,15 </a:t>
                      </a:r>
                      <a:endParaRPr lang="es-ES" sz="1200" b="0" i="0" u="none" strike="noStrike" dirty="0">
                        <a:solidFill>
                          <a:srgbClr val="5E636A"/>
                        </a:solidFill>
                        <a:latin typeface="+mn-lt"/>
                      </a:endParaRPr>
                    </a:p>
                  </a:txBody>
                  <a:tcPr marL="6024" marR="6024" marT="6024" marB="0" anchor="ctr"/>
                </a:tc>
                <a:tc>
                  <a:txBody>
                    <a:bodyPr/>
                    <a:lstStyle/>
                    <a:p>
                      <a:pPr algn="ctr" fontAlgn="ctr"/>
                      <a:r>
                        <a:rPr lang="es-ES" sz="1200" u="none" strike="noStrike" dirty="0" smtClean="0">
                          <a:latin typeface="+mn-lt"/>
                        </a:rPr>
                        <a:t>51.830.000</a:t>
                      </a:r>
                      <a:endParaRPr lang="es-ES" sz="1200" b="0" i="0" u="none" strike="noStrike" dirty="0">
                        <a:solidFill>
                          <a:schemeClr val="tx1"/>
                        </a:solidFill>
                        <a:latin typeface="+mn-lt"/>
                      </a:endParaRPr>
                    </a:p>
                  </a:txBody>
                  <a:tcPr marL="6024" marR="6024" marT="6024" marB="0" anchor="ctr"/>
                </a:tc>
                <a:tc>
                  <a:txBody>
                    <a:bodyPr/>
                    <a:lstStyle/>
                    <a:p>
                      <a:pPr algn="ctr" fontAlgn="ctr"/>
                      <a:endParaRPr lang="es-ES" sz="1200" b="0" i="0" u="none" strike="noStrike" dirty="0">
                        <a:solidFill>
                          <a:schemeClr val="tx1"/>
                        </a:solidFill>
                        <a:latin typeface="+mn-lt"/>
                      </a:endParaRPr>
                    </a:p>
                  </a:txBody>
                  <a:tcPr marL="6024" marR="6024" marT="6024" marB="0" anchor="ctr"/>
                </a:tc>
                <a:tc>
                  <a:txBody>
                    <a:bodyPr/>
                    <a:lstStyle/>
                    <a:p>
                      <a:pPr algn="ctr" fontAlgn="ctr"/>
                      <a:r>
                        <a:rPr lang="es-ES" sz="1200" u="none" strike="noStrike" dirty="0" smtClean="0">
                          <a:latin typeface="+mn-lt"/>
                        </a:rPr>
                        <a:t>200.000</a:t>
                      </a:r>
                      <a:endParaRPr lang="es-ES" sz="1200" b="0" i="0" u="none" strike="noStrike" dirty="0">
                        <a:solidFill>
                          <a:schemeClr val="tx1"/>
                        </a:solidFill>
                        <a:latin typeface="+mn-lt"/>
                      </a:endParaRPr>
                    </a:p>
                  </a:txBody>
                  <a:tcPr marL="6024" marR="6024" marT="6024" marB="0" anchor="ctr"/>
                </a:tc>
              </a:tr>
              <a:tr h="350333">
                <a:tc>
                  <a:txBody>
                    <a:bodyPr/>
                    <a:lstStyle/>
                    <a:p>
                      <a:pPr lvl="1" algn="l" fontAlgn="ctr"/>
                      <a:r>
                        <a:rPr lang="es-PY" sz="1200" u="none" strike="noStrike" dirty="0">
                          <a:latin typeface="+mn-lt"/>
                        </a:rPr>
                        <a:t>Proyecto 07. Tramos del PVP Sin Financiamiento, para </a:t>
                      </a:r>
                      <a:r>
                        <a:rPr lang="es-PY" sz="1200" u="none" strike="noStrike" dirty="0" smtClean="0">
                          <a:latin typeface="+mn-lt"/>
                        </a:rPr>
                        <a:t>Diseño</a:t>
                      </a:r>
                      <a:r>
                        <a:rPr lang="es-PY" sz="1200" u="none" strike="noStrike" baseline="0" dirty="0" smtClean="0">
                          <a:latin typeface="+mn-lt"/>
                        </a:rPr>
                        <a:t>  (se adiciona 134,40 Km de Diseño de Tramos incluidos en los Proyectos 05 y 06)</a:t>
                      </a:r>
                      <a:endParaRPr lang="es-PY" sz="1200" b="0" i="0" u="none" strike="noStrike" dirty="0">
                        <a:solidFill>
                          <a:srgbClr val="5E636A"/>
                        </a:solidFill>
                        <a:latin typeface="+mn-lt"/>
                      </a:endParaRPr>
                    </a:p>
                  </a:txBody>
                  <a:tcPr marL="6024" marR="6024" marT="6024" marB="0" anchor="ctr"/>
                </a:tc>
                <a:tc>
                  <a:txBody>
                    <a:bodyPr/>
                    <a:lstStyle/>
                    <a:p>
                      <a:pPr algn="ctr" fontAlgn="ctr"/>
                      <a:r>
                        <a:rPr lang="es-ES" sz="1200" u="none" strike="noStrike" dirty="0" smtClean="0">
                          <a:latin typeface="+mn-lt"/>
                        </a:rPr>
                        <a:t>632,15</a:t>
                      </a:r>
                      <a:endParaRPr lang="es-ES" sz="1200" b="0" i="0" u="none" strike="noStrike" dirty="0">
                        <a:solidFill>
                          <a:srgbClr val="5E636A"/>
                        </a:solidFill>
                        <a:latin typeface="+mn-lt"/>
                      </a:endParaRPr>
                    </a:p>
                  </a:txBody>
                  <a:tcPr marL="6024" marR="6024" marT="6024" marB="0" anchor="ctr"/>
                </a:tc>
                <a:tc>
                  <a:txBody>
                    <a:bodyPr/>
                    <a:lstStyle/>
                    <a:p>
                      <a:pPr algn="ctr" fontAlgn="ctr"/>
                      <a:r>
                        <a:rPr lang="es-ES" sz="1200" u="none" strike="noStrike" dirty="0" smtClean="0">
                          <a:latin typeface="+mn-lt"/>
                        </a:rPr>
                        <a:t>129.258.530</a:t>
                      </a:r>
                      <a:endParaRPr lang="es-ES" sz="1200" b="0" i="0" u="none" strike="noStrike" dirty="0">
                        <a:solidFill>
                          <a:schemeClr val="tx1"/>
                        </a:solidFill>
                        <a:latin typeface="+mn-lt"/>
                      </a:endParaRPr>
                    </a:p>
                  </a:txBody>
                  <a:tcPr marL="6024" marR="6024" marT="6024" marB="0" anchor="ctr"/>
                </a:tc>
                <a:tc>
                  <a:txBody>
                    <a:bodyPr/>
                    <a:lstStyle/>
                    <a:p>
                      <a:pPr algn="ctr" fontAlgn="ctr"/>
                      <a:r>
                        <a:rPr lang="es-ES" sz="1200" u="none" strike="noStrike" dirty="0" smtClean="0">
                          <a:latin typeface="+mn-lt"/>
                        </a:rPr>
                        <a:t>3.800</a:t>
                      </a:r>
                      <a:endParaRPr lang="es-ES" sz="1200" b="0" i="0" u="none" strike="noStrike" dirty="0">
                        <a:solidFill>
                          <a:schemeClr val="tx1"/>
                        </a:solidFill>
                        <a:latin typeface="+mn-lt"/>
                      </a:endParaRPr>
                    </a:p>
                  </a:txBody>
                  <a:tcPr marL="6024" marR="6024" marT="6024" marB="0" anchor="ctr"/>
                </a:tc>
                <a:tc>
                  <a:txBody>
                    <a:bodyPr/>
                    <a:lstStyle/>
                    <a:p>
                      <a:pPr algn="ctr" fontAlgn="ctr"/>
                      <a:r>
                        <a:rPr lang="es-ES" sz="1200" u="none" strike="noStrike" dirty="0" smtClean="0">
                          <a:latin typeface="+mn-lt"/>
                        </a:rPr>
                        <a:t>200.000</a:t>
                      </a:r>
                      <a:endParaRPr lang="es-ES" sz="1200" b="0" i="0" u="none" strike="noStrike" dirty="0">
                        <a:solidFill>
                          <a:schemeClr val="tx1"/>
                        </a:solidFill>
                        <a:latin typeface="+mn-lt"/>
                      </a:endParaRPr>
                    </a:p>
                  </a:txBody>
                  <a:tcPr marL="6024" marR="6024" marT="6024" marB="0" anchor="ctr"/>
                </a:tc>
              </a:tr>
              <a:tr h="350333">
                <a:tc>
                  <a:txBody>
                    <a:bodyPr/>
                    <a:lstStyle/>
                    <a:p>
                      <a:pPr lvl="1" algn="l" fontAlgn="ctr"/>
                      <a:r>
                        <a:rPr lang="es-PY" sz="1200" u="none" strike="noStrike" dirty="0">
                          <a:latin typeface="+mn-lt"/>
                        </a:rPr>
                        <a:t>Proyecto 08. Tramos a construir con Financiamiento de Bonos Soberanos, DFI Llamado 154_11</a:t>
                      </a:r>
                      <a:endParaRPr lang="es-PY" sz="1200" b="0" i="0" u="none" strike="noStrike" dirty="0">
                        <a:solidFill>
                          <a:srgbClr val="5E636A"/>
                        </a:solidFill>
                        <a:latin typeface="+mn-lt"/>
                      </a:endParaRPr>
                    </a:p>
                  </a:txBody>
                  <a:tcPr marL="6024" marR="6024" marT="6024" marB="0" anchor="ctr"/>
                </a:tc>
                <a:tc>
                  <a:txBody>
                    <a:bodyPr/>
                    <a:lstStyle/>
                    <a:p>
                      <a:pPr algn="ctr" fontAlgn="ctr"/>
                      <a:r>
                        <a:rPr lang="es-ES" sz="1200" u="none" strike="noStrike" dirty="0" smtClean="0">
                          <a:latin typeface="+mn-lt"/>
                        </a:rPr>
                        <a:t>348,00 </a:t>
                      </a:r>
                      <a:endParaRPr lang="es-ES" sz="1200" b="0" i="0" u="none" strike="noStrike" dirty="0">
                        <a:solidFill>
                          <a:srgbClr val="5E636A"/>
                        </a:solidFill>
                        <a:latin typeface="+mn-lt"/>
                      </a:endParaRPr>
                    </a:p>
                  </a:txBody>
                  <a:tcPr marL="6024" marR="6024" marT="6024" marB="0" anchor="ctr"/>
                </a:tc>
                <a:tc>
                  <a:txBody>
                    <a:bodyPr/>
                    <a:lstStyle/>
                    <a:p>
                      <a:pPr algn="ctr" fontAlgn="ctr"/>
                      <a:r>
                        <a:rPr lang="es-ES" sz="1200" u="none" strike="noStrike" dirty="0" smtClean="0">
                          <a:latin typeface="+mn-lt"/>
                        </a:rPr>
                        <a:t>86.560.000</a:t>
                      </a:r>
                      <a:endParaRPr lang="es-ES" sz="1200" b="0" i="0" u="none" strike="noStrike" dirty="0">
                        <a:solidFill>
                          <a:schemeClr val="tx1"/>
                        </a:solidFill>
                        <a:latin typeface="+mn-lt"/>
                      </a:endParaRPr>
                    </a:p>
                  </a:txBody>
                  <a:tcPr marL="6024" marR="6024" marT="6024" marB="0" anchor="ctr"/>
                </a:tc>
                <a:tc>
                  <a:txBody>
                    <a:bodyPr/>
                    <a:lstStyle/>
                    <a:p>
                      <a:pPr algn="ctr" fontAlgn="ctr"/>
                      <a:endParaRPr lang="es-ES" sz="1200" b="0" i="0" u="none" strike="noStrike" dirty="0">
                        <a:solidFill>
                          <a:schemeClr val="tx1"/>
                        </a:solidFill>
                        <a:latin typeface="+mn-lt"/>
                      </a:endParaRPr>
                    </a:p>
                  </a:txBody>
                  <a:tcPr marL="6024" marR="6024" marT="6024" marB="0" anchor="ctr"/>
                </a:tc>
                <a:tc>
                  <a:txBody>
                    <a:bodyPr/>
                    <a:lstStyle/>
                    <a:p>
                      <a:pPr algn="ctr" fontAlgn="ctr"/>
                      <a:r>
                        <a:rPr lang="es-ES" sz="1200" u="none" strike="noStrike" dirty="0" smtClean="0">
                          <a:latin typeface="+mn-lt"/>
                        </a:rPr>
                        <a:t>249.882</a:t>
                      </a:r>
                      <a:endParaRPr lang="es-ES" sz="1200" b="0" i="0" u="none" strike="noStrike" dirty="0">
                        <a:solidFill>
                          <a:schemeClr val="tx1"/>
                        </a:solidFill>
                        <a:latin typeface="+mn-lt"/>
                      </a:endParaRPr>
                    </a:p>
                  </a:txBody>
                  <a:tcPr marL="6024" marR="6024" marT="6024" marB="0" anchor="ctr"/>
                </a:tc>
              </a:tr>
              <a:tr h="201139">
                <a:tc>
                  <a:txBody>
                    <a:bodyPr/>
                    <a:lstStyle/>
                    <a:p>
                      <a:pPr algn="l" fontAlgn="ctr"/>
                      <a:r>
                        <a:rPr lang="es-ES" sz="1200" b="1" u="none" strike="noStrike" dirty="0" smtClean="0">
                          <a:latin typeface="+mn-lt"/>
                        </a:rPr>
                        <a:t>2. Tramos </a:t>
                      </a:r>
                      <a:r>
                        <a:rPr lang="es-ES" sz="1200" b="1" u="none" strike="noStrike" dirty="0">
                          <a:latin typeface="+mn-lt"/>
                        </a:rPr>
                        <a:t>Críticos</a:t>
                      </a:r>
                      <a:endParaRPr lang="es-ES" sz="1200" b="1" i="0" u="none" strike="noStrike" dirty="0">
                        <a:solidFill>
                          <a:srgbClr val="000000"/>
                        </a:solidFill>
                        <a:latin typeface="+mn-lt"/>
                      </a:endParaRPr>
                    </a:p>
                  </a:txBody>
                  <a:tcPr marL="6024" marR="6024" marT="6024" marB="0" anchor="ctr"/>
                </a:tc>
                <a:tc>
                  <a:txBody>
                    <a:bodyPr/>
                    <a:lstStyle/>
                    <a:p>
                      <a:pPr marL="0" lvl="1" indent="0" algn="ctr" fontAlgn="ctr"/>
                      <a:r>
                        <a:rPr lang="es-ES" sz="1200" b="1" u="none" strike="noStrike" dirty="0" smtClean="0">
                          <a:latin typeface="+mn-lt"/>
                        </a:rPr>
                        <a:t>1.837,91</a:t>
                      </a:r>
                      <a:endParaRPr lang="es-ES" sz="1200" b="1" i="0" u="none" strike="noStrike" dirty="0">
                        <a:solidFill>
                          <a:srgbClr val="000000"/>
                        </a:solidFill>
                        <a:latin typeface="+mn-lt"/>
                      </a:endParaRPr>
                    </a:p>
                  </a:txBody>
                  <a:tcPr marL="6024" marR="6024" marT="6024" marB="0" anchor="ctr"/>
                </a:tc>
                <a:tc>
                  <a:txBody>
                    <a:bodyPr/>
                    <a:lstStyle/>
                    <a:p>
                      <a:pPr marL="0" lvl="1" indent="0" algn="ctr" fontAlgn="ctr"/>
                      <a:r>
                        <a:rPr lang="es-ES" sz="1200" b="1" u="none" strike="noStrike" dirty="0" smtClean="0">
                          <a:latin typeface="+mn-lt"/>
                        </a:rPr>
                        <a:t>94.100.992</a:t>
                      </a:r>
                      <a:endParaRPr lang="es-ES" sz="1200" b="1" i="0" u="none" strike="noStrike" dirty="0">
                        <a:solidFill>
                          <a:schemeClr val="tx1"/>
                        </a:solidFill>
                        <a:latin typeface="+mn-lt"/>
                      </a:endParaRPr>
                    </a:p>
                  </a:txBody>
                  <a:tcPr marL="6024" marR="6024" marT="6024" marB="0" anchor="ctr"/>
                </a:tc>
                <a:tc>
                  <a:txBody>
                    <a:bodyPr/>
                    <a:lstStyle/>
                    <a:p>
                      <a:pPr lvl="1" algn="l" fontAlgn="ctr"/>
                      <a:endParaRPr lang="es-ES" sz="1200" b="1" i="0" u="none" strike="noStrike" dirty="0">
                        <a:solidFill>
                          <a:schemeClr val="tx1"/>
                        </a:solidFill>
                        <a:latin typeface="+mn-lt"/>
                      </a:endParaRPr>
                    </a:p>
                  </a:txBody>
                  <a:tcPr marL="6024" marR="6024" marT="6024" marB="0" anchor="ctr"/>
                </a:tc>
                <a:tc>
                  <a:txBody>
                    <a:bodyPr/>
                    <a:lstStyle/>
                    <a:p>
                      <a:pPr lvl="1" algn="l" fontAlgn="ctr"/>
                      <a:endParaRPr lang="es-ES" sz="1200" b="1" i="0" u="none" strike="noStrike" dirty="0">
                        <a:solidFill>
                          <a:schemeClr val="tx1"/>
                        </a:solidFill>
                        <a:latin typeface="+mn-lt"/>
                      </a:endParaRPr>
                    </a:p>
                  </a:txBody>
                  <a:tcPr marL="6024" marR="6024" marT="6024" marB="0" anchor="ctr"/>
                </a:tc>
              </a:tr>
              <a:tr h="201139">
                <a:tc>
                  <a:txBody>
                    <a:bodyPr/>
                    <a:lstStyle/>
                    <a:p>
                      <a:pPr lvl="1" algn="l" fontAlgn="ctr"/>
                      <a:r>
                        <a:rPr lang="es-PY" sz="1200" u="none" strike="noStrike" dirty="0">
                          <a:latin typeface="+mn-lt"/>
                        </a:rPr>
                        <a:t>Proyecto 09. Tramos Críticos a Diseñar ROR</a:t>
                      </a:r>
                      <a:endParaRPr lang="es-PY" sz="1200" b="0" i="0" u="none" strike="noStrike" dirty="0">
                        <a:solidFill>
                          <a:srgbClr val="5E636A"/>
                        </a:solidFill>
                        <a:latin typeface="+mn-lt"/>
                      </a:endParaRPr>
                    </a:p>
                  </a:txBody>
                  <a:tcPr marL="6024" marR="6024" marT="6024" marB="0" anchor="ctr"/>
                </a:tc>
                <a:tc>
                  <a:txBody>
                    <a:bodyPr/>
                    <a:lstStyle/>
                    <a:p>
                      <a:pPr algn="ctr" fontAlgn="ctr"/>
                      <a:r>
                        <a:rPr lang="es-ES" sz="1200" u="none" strike="noStrike" dirty="0" smtClean="0">
                          <a:latin typeface="+mn-lt"/>
                        </a:rPr>
                        <a:t>1.837,91 </a:t>
                      </a:r>
                      <a:endParaRPr lang="es-ES" sz="1200" b="0" i="0" u="none" strike="noStrike" dirty="0">
                        <a:solidFill>
                          <a:srgbClr val="5E636A"/>
                        </a:solidFill>
                        <a:latin typeface="+mn-lt"/>
                      </a:endParaRPr>
                    </a:p>
                  </a:txBody>
                  <a:tcPr marL="6024" marR="6024" marT="6024" marB="0" anchor="ctr"/>
                </a:tc>
                <a:tc>
                  <a:txBody>
                    <a:bodyPr/>
                    <a:lstStyle/>
                    <a:p>
                      <a:pPr algn="ctr" fontAlgn="ctr"/>
                      <a:r>
                        <a:rPr lang="es-ES" sz="1200" u="none" strike="noStrike" dirty="0" smtClean="0">
                          <a:latin typeface="+mn-lt"/>
                        </a:rPr>
                        <a:t>94.100.992</a:t>
                      </a:r>
                      <a:endParaRPr lang="es-ES" sz="1200" b="0" i="0" u="none" strike="noStrike" dirty="0">
                        <a:solidFill>
                          <a:schemeClr val="tx1"/>
                        </a:solidFill>
                        <a:latin typeface="+mn-lt"/>
                      </a:endParaRPr>
                    </a:p>
                  </a:txBody>
                  <a:tcPr marL="6024" marR="6024" marT="6024" marB="0" anchor="ctr"/>
                </a:tc>
                <a:tc>
                  <a:txBody>
                    <a:bodyPr/>
                    <a:lstStyle/>
                    <a:p>
                      <a:pPr algn="ctr" fontAlgn="ctr"/>
                      <a:r>
                        <a:rPr lang="es-ES" sz="1200" u="none" strike="noStrike" dirty="0" smtClean="0">
                          <a:latin typeface="+mn-lt"/>
                        </a:rPr>
                        <a:t>1.200</a:t>
                      </a:r>
                      <a:endParaRPr lang="es-ES" sz="1200" b="0" i="0" u="none" strike="noStrike" dirty="0">
                        <a:solidFill>
                          <a:schemeClr val="tx1"/>
                        </a:solidFill>
                        <a:latin typeface="+mn-lt"/>
                      </a:endParaRPr>
                    </a:p>
                  </a:txBody>
                  <a:tcPr marL="6024" marR="6024" marT="6024" marB="0" anchor="ctr"/>
                </a:tc>
                <a:tc>
                  <a:txBody>
                    <a:bodyPr/>
                    <a:lstStyle/>
                    <a:p>
                      <a:pPr algn="ctr" fontAlgn="ctr"/>
                      <a:r>
                        <a:rPr lang="es-ES" sz="1200" u="none" strike="noStrike" dirty="0" smtClean="0">
                          <a:latin typeface="+mn-lt"/>
                        </a:rPr>
                        <a:t>50.000</a:t>
                      </a:r>
                      <a:endParaRPr lang="es-ES" sz="1200" b="0" i="0" u="none" strike="noStrike" dirty="0">
                        <a:solidFill>
                          <a:schemeClr val="tx1"/>
                        </a:solidFill>
                        <a:latin typeface="+mn-lt"/>
                      </a:endParaRPr>
                    </a:p>
                  </a:txBody>
                  <a:tcPr marL="6024" marR="6024" marT="6024" marB="0" anchor="ctr"/>
                </a:tc>
              </a:tr>
              <a:tr h="220384">
                <a:tc>
                  <a:txBody>
                    <a:bodyPr/>
                    <a:lstStyle/>
                    <a:p>
                      <a:pPr algn="l" fontAlgn="ctr"/>
                      <a:r>
                        <a:rPr lang="es-ES" sz="1200" b="1" u="none" strike="noStrike" dirty="0" smtClean="0">
                          <a:latin typeface="+mn-lt"/>
                        </a:rPr>
                        <a:t>B. REGIÓN OCCIDENTAL (3)</a:t>
                      </a:r>
                      <a:endParaRPr lang="es-ES" sz="1200" b="1" i="0" u="none" strike="noStrike" dirty="0">
                        <a:solidFill>
                          <a:srgbClr val="000000"/>
                        </a:solidFill>
                        <a:latin typeface="+mn-lt"/>
                      </a:endParaRPr>
                    </a:p>
                  </a:txBody>
                  <a:tcPr marL="6024" marR="6024" marT="6024" marB="0" anchor="ctr"/>
                </a:tc>
                <a:tc>
                  <a:txBody>
                    <a:bodyPr/>
                    <a:lstStyle/>
                    <a:p>
                      <a:pPr algn="ctr" fontAlgn="ctr"/>
                      <a:r>
                        <a:rPr lang="es-ES" sz="1200" b="1" u="none" strike="noStrike" dirty="0" smtClean="0">
                          <a:latin typeface="+mn-lt"/>
                        </a:rPr>
                        <a:t>1.625,00 </a:t>
                      </a:r>
                      <a:endParaRPr lang="es-ES" sz="1200" b="1" i="0" u="none" strike="noStrike" dirty="0">
                        <a:solidFill>
                          <a:srgbClr val="000000"/>
                        </a:solidFill>
                        <a:latin typeface="+mn-lt"/>
                      </a:endParaRPr>
                    </a:p>
                  </a:txBody>
                  <a:tcPr marL="6024" marR="6024" marT="6024" marB="0" anchor="ctr"/>
                </a:tc>
                <a:tc>
                  <a:txBody>
                    <a:bodyPr/>
                    <a:lstStyle/>
                    <a:p>
                      <a:pPr algn="ctr" fontAlgn="ctr"/>
                      <a:r>
                        <a:rPr lang="es-ES" sz="1200" b="1" u="none" strike="noStrike" dirty="0" smtClean="0">
                          <a:latin typeface="+mn-lt"/>
                        </a:rPr>
                        <a:t>141.725.000</a:t>
                      </a:r>
                      <a:endParaRPr lang="es-ES" sz="1200" b="1" i="0" u="none" strike="noStrike" dirty="0">
                        <a:solidFill>
                          <a:schemeClr val="tx1"/>
                        </a:solidFill>
                        <a:latin typeface="+mn-lt"/>
                      </a:endParaRPr>
                    </a:p>
                  </a:txBody>
                  <a:tcPr marL="6024" marR="6024" marT="6024" marB="0" anchor="ctr"/>
                </a:tc>
                <a:tc>
                  <a:txBody>
                    <a:bodyPr/>
                    <a:lstStyle/>
                    <a:p>
                      <a:pPr algn="ctr" fontAlgn="ctr"/>
                      <a:endParaRPr lang="es-ES" sz="1200" b="1" i="0" u="none" strike="noStrike" dirty="0">
                        <a:solidFill>
                          <a:schemeClr val="tx1"/>
                        </a:solidFill>
                        <a:latin typeface="+mn-lt"/>
                      </a:endParaRPr>
                    </a:p>
                  </a:txBody>
                  <a:tcPr marL="6024" marR="6024" marT="6024" marB="0" anchor="ctr"/>
                </a:tc>
                <a:tc>
                  <a:txBody>
                    <a:bodyPr/>
                    <a:lstStyle/>
                    <a:p>
                      <a:pPr algn="ctr" fontAlgn="ctr"/>
                      <a:endParaRPr lang="es-ES" sz="1200" b="1" i="0" u="none" strike="noStrike" dirty="0">
                        <a:solidFill>
                          <a:schemeClr val="tx1"/>
                        </a:solidFill>
                        <a:latin typeface="+mn-lt"/>
                      </a:endParaRPr>
                    </a:p>
                  </a:txBody>
                  <a:tcPr marL="6024" marR="6024" marT="6024" marB="0" anchor="ctr"/>
                </a:tc>
              </a:tr>
              <a:tr h="201139">
                <a:tc>
                  <a:txBody>
                    <a:bodyPr/>
                    <a:lstStyle/>
                    <a:p>
                      <a:pPr algn="l" fontAlgn="ctr"/>
                      <a:r>
                        <a:rPr lang="es-PY" sz="1200" b="1" u="none" strike="noStrike" dirty="0" smtClean="0">
                          <a:latin typeface="+mn-lt"/>
                        </a:rPr>
                        <a:t>3. Proyecto </a:t>
                      </a:r>
                      <a:r>
                        <a:rPr lang="es-PY" sz="1200" b="1" u="none" strike="noStrike" dirty="0">
                          <a:latin typeface="+mn-lt"/>
                        </a:rPr>
                        <a:t>10. Tramos Críticos a Diseñar ROC</a:t>
                      </a:r>
                      <a:endParaRPr lang="es-PY" sz="1200" b="1" i="0" u="none" strike="noStrike" dirty="0">
                        <a:solidFill>
                          <a:srgbClr val="5E636A"/>
                        </a:solidFill>
                        <a:latin typeface="+mn-lt"/>
                      </a:endParaRPr>
                    </a:p>
                  </a:txBody>
                  <a:tcPr marL="6024" marR="6024" marT="6024" marB="0" anchor="ctr"/>
                </a:tc>
                <a:tc>
                  <a:txBody>
                    <a:bodyPr/>
                    <a:lstStyle/>
                    <a:p>
                      <a:pPr marL="0" lvl="1" indent="0" algn="ctr" fontAlgn="ctr"/>
                      <a:r>
                        <a:rPr lang="es-ES" sz="1200" b="1" u="none" strike="noStrike" dirty="0" smtClean="0">
                          <a:latin typeface="+mn-lt"/>
                        </a:rPr>
                        <a:t>1.625,00 </a:t>
                      </a:r>
                      <a:endParaRPr lang="es-ES" sz="1200" b="1" i="0" u="none" strike="noStrike" dirty="0">
                        <a:solidFill>
                          <a:srgbClr val="5E636A"/>
                        </a:solidFill>
                        <a:latin typeface="+mn-lt"/>
                      </a:endParaRPr>
                    </a:p>
                  </a:txBody>
                  <a:tcPr marL="6024" marR="6024" marT="6024" marB="0" anchor="ctr"/>
                </a:tc>
                <a:tc>
                  <a:txBody>
                    <a:bodyPr/>
                    <a:lstStyle/>
                    <a:p>
                      <a:pPr marL="0" lvl="1" indent="0" algn="ctr" fontAlgn="ctr"/>
                      <a:r>
                        <a:rPr lang="es-ES" sz="1200" b="1" u="none" strike="noStrike" dirty="0" smtClean="0">
                          <a:latin typeface="+mn-lt"/>
                        </a:rPr>
                        <a:t>141.725.000</a:t>
                      </a:r>
                      <a:endParaRPr lang="es-ES" sz="1200" b="1" i="0" u="none" strike="noStrike" dirty="0">
                        <a:solidFill>
                          <a:schemeClr val="tx1"/>
                        </a:solidFill>
                        <a:latin typeface="+mn-lt"/>
                      </a:endParaRPr>
                    </a:p>
                  </a:txBody>
                  <a:tcPr marL="6024" marR="6024" marT="6024" marB="0" anchor="ctr"/>
                </a:tc>
                <a:tc>
                  <a:txBody>
                    <a:bodyPr/>
                    <a:lstStyle/>
                    <a:p>
                      <a:pPr lvl="1" algn="l" fontAlgn="ctr"/>
                      <a:endParaRPr lang="es-ES" sz="1200" b="1" i="0" u="none" strike="noStrike" dirty="0">
                        <a:solidFill>
                          <a:schemeClr val="tx1"/>
                        </a:solidFill>
                        <a:latin typeface="+mn-lt"/>
                      </a:endParaRPr>
                    </a:p>
                  </a:txBody>
                  <a:tcPr marL="6024" marR="6024" marT="6024" marB="0" anchor="ctr"/>
                </a:tc>
                <a:tc>
                  <a:txBody>
                    <a:bodyPr/>
                    <a:lstStyle/>
                    <a:p>
                      <a:pPr lvl="1" algn="l" fontAlgn="ctr"/>
                      <a:endParaRPr lang="es-ES" sz="1200" b="1" i="0" u="none" strike="noStrike" dirty="0">
                        <a:solidFill>
                          <a:schemeClr val="tx1"/>
                        </a:solidFill>
                        <a:latin typeface="+mn-lt"/>
                      </a:endParaRPr>
                    </a:p>
                  </a:txBody>
                  <a:tcPr marL="6024" marR="6024" marT="6024" marB="0" anchor="ctr"/>
                </a:tc>
              </a:tr>
              <a:tr h="201139">
                <a:tc>
                  <a:txBody>
                    <a:bodyPr/>
                    <a:lstStyle/>
                    <a:p>
                      <a:pPr lvl="1" algn="l" fontAlgn="ctr"/>
                      <a:r>
                        <a:rPr lang="es-PY" sz="1200" u="none" strike="noStrike" dirty="0" smtClean="0">
                          <a:latin typeface="+mn-lt"/>
                        </a:rPr>
                        <a:t>Mejoramiento</a:t>
                      </a:r>
                      <a:endParaRPr lang="es-PY" sz="1200" b="0" i="0" u="none" strike="noStrike" dirty="0">
                        <a:solidFill>
                          <a:srgbClr val="5E636A"/>
                        </a:solidFill>
                        <a:latin typeface="+mn-lt"/>
                      </a:endParaRPr>
                    </a:p>
                  </a:txBody>
                  <a:tcPr marL="6024" marR="6024" marT="6024" marB="0" anchor="ctr"/>
                </a:tc>
                <a:tc>
                  <a:txBody>
                    <a:bodyPr/>
                    <a:lstStyle/>
                    <a:p>
                      <a:pPr algn="ctr" fontAlgn="ctr"/>
                      <a:r>
                        <a:rPr lang="es-ES" sz="1200" u="none" strike="noStrike" dirty="0" smtClean="0">
                          <a:latin typeface="+mn-lt"/>
                        </a:rPr>
                        <a:t>500,00 </a:t>
                      </a:r>
                      <a:endParaRPr lang="es-ES" sz="1200" b="0" i="0" u="none" strike="noStrike" dirty="0">
                        <a:solidFill>
                          <a:srgbClr val="5E636A"/>
                        </a:solidFill>
                        <a:latin typeface="+mn-lt"/>
                      </a:endParaRPr>
                    </a:p>
                  </a:txBody>
                  <a:tcPr marL="6024" marR="6024" marT="6024" marB="0" anchor="ctr"/>
                </a:tc>
                <a:tc>
                  <a:txBody>
                    <a:bodyPr/>
                    <a:lstStyle/>
                    <a:p>
                      <a:pPr algn="ctr" fontAlgn="ctr"/>
                      <a:r>
                        <a:rPr lang="es-ES" sz="1200" u="none" strike="noStrike" dirty="0" smtClean="0">
                          <a:latin typeface="+mn-lt"/>
                        </a:rPr>
                        <a:t>61.500.000</a:t>
                      </a:r>
                      <a:endParaRPr lang="es-ES" sz="1200" b="0" i="0" u="none" strike="noStrike" dirty="0">
                        <a:solidFill>
                          <a:schemeClr val="tx1"/>
                        </a:solidFill>
                        <a:latin typeface="+mn-lt"/>
                      </a:endParaRPr>
                    </a:p>
                  </a:txBody>
                  <a:tcPr marL="6024" marR="6024" marT="6024" marB="0" anchor="ctr"/>
                </a:tc>
                <a:tc>
                  <a:txBody>
                    <a:bodyPr/>
                    <a:lstStyle/>
                    <a:p>
                      <a:pPr algn="ctr" fontAlgn="ctr"/>
                      <a:r>
                        <a:rPr lang="es-ES" sz="1200" b="0" i="0" u="none" strike="noStrike" dirty="0" smtClean="0">
                          <a:solidFill>
                            <a:schemeClr val="tx1"/>
                          </a:solidFill>
                          <a:latin typeface="+mn-lt"/>
                        </a:rPr>
                        <a:t>3.000</a:t>
                      </a:r>
                      <a:endParaRPr lang="es-ES" sz="1200" b="0" i="0" u="none" strike="noStrike" dirty="0">
                        <a:solidFill>
                          <a:schemeClr val="tx1"/>
                        </a:solidFill>
                        <a:latin typeface="+mn-lt"/>
                      </a:endParaRPr>
                    </a:p>
                  </a:txBody>
                  <a:tcPr marL="6024" marR="6024" marT="6024" marB="0" anchor="ctr"/>
                </a:tc>
                <a:tc>
                  <a:txBody>
                    <a:bodyPr/>
                    <a:lstStyle/>
                    <a:p>
                      <a:pPr algn="ctr" fontAlgn="ctr"/>
                      <a:r>
                        <a:rPr lang="es-ES" sz="1200" b="0" i="0" u="none" strike="noStrike" dirty="0" smtClean="0">
                          <a:solidFill>
                            <a:schemeClr val="tx1"/>
                          </a:solidFill>
                          <a:latin typeface="+mn-lt"/>
                        </a:rPr>
                        <a:t>120.000</a:t>
                      </a:r>
                      <a:endParaRPr lang="es-ES" sz="1200" b="0" i="0" u="none" strike="noStrike" dirty="0">
                        <a:solidFill>
                          <a:schemeClr val="tx1"/>
                        </a:solidFill>
                        <a:latin typeface="+mn-lt"/>
                      </a:endParaRPr>
                    </a:p>
                  </a:txBody>
                  <a:tcPr marL="6024" marR="6024" marT="6024" marB="0" anchor="ctr"/>
                </a:tc>
              </a:tr>
              <a:tr h="201139">
                <a:tc>
                  <a:txBody>
                    <a:bodyPr/>
                    <a:lstStyle/>
                    <a:p>
                      <a:pPr lvl="1" algn="l" fontAlgn="ctr"/>
                      <a:r>
                        <a:rPr lang="es-PY" sz="1200" u="none" strike="noStrike" dirty="0" smtClean="0">
                          <a:latin typeface="+mn-lt"/>
                        </a:rPr>
                        <a:t>Tramos Críticos</a:t>
                      </a:r>
                      <a:endParaRPr lang="es-PY" sz="1200" b="0" i="0" u="none" strike="noStrike" dirty="0">
                        <a:solidFill>
                          <a:srgbClr val="5E636A"/>
                        </a:solidFill>
                        <a:latin typeface="+mn-lt"/>
                      </a:endParaRPr>
                    </a:p>
                  </a:txBody>
                  <a:tcPr marL="6024" marR="6024" marT="6024" marB="0" anchor="ctr"/>
                </a:tc>
                <a:tc>
                  <a:txBody>
                    <a:bodyPr/>
                    <a:lstStyle/>
                    <a:p>
                      <a:pPr algn="ctr" fontAlgn="ctr"/>
                      <a:r>
                        <a:rPr lang="es-ES" sz="1200" u="none" strike="noStrike" dirty="0" smtClean="0">
                          <a:latin typeface="+mn-lt"/>
                        </a:rPr>
                        <a:t>1.125,00 </a:t>
                      </a:r>
                      <a:endParaRPr lang="es-ES" sz="1200" b="0" i="0" u="none" strike="noStrike" dirty="0">
                        <a:solidFill>
                          <a:srgbClr val="5E636A"/>
                        </a:solidFill>
                        <a:latin typeface="+mn-lt"/>
                      </a:endParaRPr>
                    </a:p>
                  </a:txBody>
                  <a:tcPr marL="6024" marR="6024" marT="6024" marB="0" anchor="ctr"/>
                </a:tc>
                <a:tc>
                  <a:txBody>
                    <a:bodyPr/>
                    <a:lstStyle/>
                    <a:p>
                      <a:pPr algn="ctr" fontAlgn="ctr"/>
                      <a:r>
                        <a:rPr lang="es-ES" sz="1200" u="none" strike="noStrike" dirty="0" smtClean="0">
                          <a:latin typeface="+mn-lt"/>
                        </a:rPr>
                        <a:t>68.850.000</a:t>
                      </a:r>
                      <a:endParaRPr lang="es-ES" sz="1200" b="0" i="0" u="none" strike="noStrike" dirty="0">
                        <a:solidFill>
                          <a:schemeClr val="tx1"/>
                        </a:solidFill>
                        <a:latin typeface="+mn-lt"/>
                      </a:endParaRPr>
                    </a:p>
                  </a:txBody>
                  <a:tcPr marL="6024" marR="6024" marT="6024" marB="0" anchor="ctr"/>
                </a:tc>
                <a:tc>
                  <a:txBody>
                    <a:bodyPr/>
                    <a:lstStyle/>
                    <a:p>
                      <a:pPr algn="ctr" fontAlgn="ctr"/>
                      <a:r>
                        <a:rPr lang="es-ES" sz="1200" b="0" i="0" u="none" strike="noStrike" dirty="0" smtClean="0">
                          <a:solidFill>
                            <a:schemeClr val="tx1"/>
                          </a:solidFill>
                          <a:latin typeface="+mn-lt"/>
                        </a:rPr>
                        <a:t>1.200</a:t>
                      </a:r>
                      <a:endParaRPr lang="es-ES" sz="1200" b="0" i="0" u="none" strike="noStrike" dirty="0">
                        <a:solidFill>
                          <a:schemeClr val="tx1"/>
                        </a:solidFill>
                        <a:latin typeface="+mn-lt"/>
                      </a:endParaRPr>
                    </a:p>
                  </a:txBody>
                  <a:tcPr marL="6024" marR="6024" marT="6024" marB="0" anchor="ctr"/>
                </a:tc>
                <a:tc>
                  <a:txBody>
                    <a:bodyPr/>
                    <a:lstStyle/>
                    <a:p>
                      <a:pPr algn="ctr" fontAlgn="ctr"/>
                      <a:r>
                        <a:rPr lang="es-ES" sz="1200" b="0" i="0" u="none" strike="noStrike" dirty="0" smtClean="0">
                          <a:solidFill>
                            <a:schemeClr val="tx1"/>
                          </a:solidFill>
                          <a:latin typeface="+mn-lt"/>
                        </a:rPr>
                        <a:t>60.000</a:t>
                      </a:r>
                      <a:endParaRPr lang="es-ES" sz="1200" b="0" i="0" u="none" strike="noStrike" dirty="0">
                        <a:solidFill>
                          <a:schemeClr val="tx1"/>
                        </a:solidFill>
                        <a:latin typeface="+mn-lt"/>
                      </a:endParaRPr>
                    </a:p>
                  </a:txBody>
                  <a:tcPr marL="6024" marR="6024" marT="6024" marB="0" anchor="ctr"/>
                </a:tc>
              </a:tr>
              <a:tr h="201139">
                <a:tc>
                  <a:txBody>
                    <a:bodyPr/>
                    <a:lstStyle/>
                    <a:p>
                      <a:pPr lvl="1" algn="l" fontAlgn="ctr"/>
                      <a:r>
                        <a:rPr lang="es-PY" sz="1200" b="0" i="0" u="none" strike="noStrike" dirty="0" smtClean="0">
                          <a:solidFill>
                            <a:schemeClr val="tx1"/>
                          </a:solidFill>
                          <a:latin typeface="+mn-lt"/>
                        </a:rPr>
                        <a:t>Transitabilidad</a:t>
                      </a:r>
                      <a:endParaRPr lang="es-PY" sz="1200" b="0" i="0" u="none" strike="noStrike" dirty="0">
                        <a:solidFill>
                          <a:schemeClr val="tx1"/>
                        </a:solidFill>
                        <a:latin typeface="+mn-lt"/>
                      </a:endParaRPr>
                    </a:p>
                  </a:txBody>
                  <a:tcPr marL="6024" marR="6024" marT="6024" marB="0" anchor="ctr"/>
                </a:tc>
                <a:tc>
                  <a:txBody>
                    <a:bodyPr/>
                    <a:lstStyle/>
                    <a:p>
                      <a:pPr algn="ctr" fontAlgn="ctr"/>
                      <a:r>
                        <a:rPr lang="es-ES" sz="1200" b="0" i="0" u="none" strike="noStrike" dirty="0" smtClean="0">
                          <a:solidFill>
                            <a:schemeClr val="tx1"/>
                          </a:solidFill>
                          <a:latin typeface="+mn-lt"/>
                        </a:rPr>
                        <a:t>1.625,00</a:t>
                      </a:r>
                      <a:endParaRPr lang="es-ES" sz="1200" b="0" i="0" u="none" strike="noStrike" dirty="0">
                        <a:solidFill>
                          <a:schemeClr val="tx1"/>
                        </a:solidFill>
                        <a:latin typeface="+mn-lt"/>
                      </a:endParaRPr>
                    </a:p>
                  </a:txBody>
                  <a:tcPr marL="6024" marR="6024" marT="6024" marB="0" anchor="ctr"/>
                </a:tc>
                <a:tc>
                  <a:txBody>
                    <a:bodyPr/>
                    <a:lstStyle/>
                    <a:p>
                      <a:pPr algn="ctr" fontAlgn="ctr"/>
                      <a:r>
                        <a:rPr lang="es-ES" sz="1200" b="0" i="0" u="none" strike="noStrike" dirty="0" smtClean="0">
                          <a:solidFill>
                            <a:schemeClr val="tx1"/>
                          </a:solidFill>
                          <a:latin typeface="+mn-lt"/>
                        </a:rPr>
                        <a:t>11.375.000</a:t>
                      </a:r>
                      <a:endParaRPr lang="es-ES" sz="1200" b="0" i="0" u="none" strike="noStrike" dirty="0">
                        <a:solidFill>
                          <a:schemeClr val="tx1"/>
                        </a:solidFill>
                        <a:latin typeface="+mn-lt"/>
                      </a:endParaRPr>
                    </a:p>
                  </a:txBody>
                  <a:tcPr marL="6024" marR="6024" marT="6024" marB="0" anchor="ctr"/>
                </a:tc>
                <a:tc>
                  <a:txBody>
                    <a:bodyPr/>
                    <a:lstStyle/>
                    <a:p>
                      <a:pPr algn="ctr" fontAlgn="ctr"/>
                      <a:endParaRPr lang="es-ES" sz="1200" b="0" i="0" u="none" strike="noStrike" dirty="0">
                        <a:solidFill>
                          <a:schemeClr val="tx1"/>
                        </a:solidFill>
                        <a:latin typeface="+mn-lt"/>
                      </a:endParaRPr>
                    </a:p>
                  </a:txBody>
                  <a:tcPr marL="6024" marR="6024" marT="6024" marB="0" anchor="ctr"/>
                </a:tc>
                <a:tc>
                  <a:txBody>
                    <a:bodyPr/>
                    <a:lstStyle/>
                    <a:p>
                      <a:pPr algn="ctr" fontAlgn="ctr"/>
                      <a:r>
                        <a:rPr lang="es-ES" sz="1200" b="0" i="0" u="none" strike="noStrike" dirty="0" smtClean="0">
                          <a:solidFill>
                            <a:schemeClr val="tx1"/>
                          </a:solidFill>
                          <a:latin typeface="+mn-lt"/>
                        </a:rPr>
                        <a:t>7.000</a:t>
                      </a:r>
                      <a:endParaRPr lang="es-ES" sz="1200" b="0" i="0" u="none" strike="noStrike" dirty="0">
                        <a:solidFill>
                          <a:schemeClr val="tx1"/>
                        </a:solidFill>
                        <a:latin typeface="+mn-lt"/>
                      </a:endParaRPr>
                    </a:p>
                  </a:txBody>
                  <a:tcPr marL="6024" marR="6024" marT="6024" marB="0" anchor="ctr"/>
                </a:tc>
              </a:tr>
              <a:tr h="220384">
                <a:tc>
                  <a:txBody>
                    <a:bodyPr/>
                    <a:lstStyle/>
                    <a:p>
                      <a:pPr algn="l" fontAlgn="ctr"/>
                      <a:r>
                        <a:rPr lang="es-ES" sz="1400" u="none" strike="noStrike" dirty="0" smtClean="0">
                          <a:effectLst>
                            <a:outerShdw blurRad="38100" dist="38100" dir="2700000" algn="tl">
                              <a:srgbClr val="000000">
                                <a:alpha val="43137"/>
                              </a:srgbClr>
                            </a:outerShdw>
                          </a:effectLst>
                          <a:latin typeface="+mn-lt"/>
                        </a:rPr>
                        <a:t>TOTAL GENERAL (A+B)</a:t>
                      </a:r>
                      <a:endParaRPr lang="es-ES" sz="1400" b="1" i="0" u="none" strike="noStrike" dirty="0">
                        <a:solidFill>
                          <a:srgbClr val="000000"/>
                        </a:solidFill>
                        <a:effectLst>
                          <a:outerShdw blurRad="38100" dist="38100" dir="2700000" algn="tl">
                            <a:srgbClr val="000000">
                              <a:alpha val="43137"/>
                            </a:srgbClr>
                          </a:outerShdw>
                        </a:effectLst>
                        <a:latin typeface="+mn-lt"/>
                      </a:endParaRPr>
                    </a:p>
                  </a:txBody>
                  <a:tcPr marL="6024" marR="6024" marT="6024" marB="0" anchor="ctr"/>
                </a:tc>
                <a:tc>
                  <a:txBody>
                    <a:bodyPr/>
                    <a:lstStyle/>
                    <a:p>
                      <a:pPr algn="ctr" fontAlgn="ctr"/>
                      <a:r>
                        <a:rPr lang="es-ES" sz="1400" u="none" strike="noStrike" dirty="0" smtClean="0">
                          <a:effectLst>
                            <a:outerShdw blurRad="38100" dist="38100" dir="2700000" algn="tl">
                              <a:srgbClr val="000000">
                                <a:alpha val="43137"/>
                              </a:srgbClr>
                            </a:outerShdw>
                          </a:effectLst>
                          <a:latin typeface="+mn-lt"/>
                        </a:rPr>
                        <a:t>5.562,46</a:t>
                      </a:r>
                      <a:endParaRPr lang="es-ES" sz="1400" b="1" i="0" u="none" strike="noStrike" dirty="0">
                        <a:solidFill>
                          <a:srgbClr val="000000"/>
                        </a:solidFill>
                        <a:effectLst>
                          <a:outerShdw blurRad="38100" dist="38100" dir="2700000" algn="tl">
                            <a:srgbClr val="000000">
                              <a:alpha val="43137"/>
                            </a:srgbClr>
                          </a:outerShdw>
                        </a:effectLst>
                        <a:latin typeface="+mn-lt"/>
                      </a:endParaRPr>
                    </a:p>
                  </a:txBody>
                  <a:tcPr marL="6024" marR="6024" marT="6024" marB="0" anchor="ctr"/>
                </a:tc>
                <a:tc>
                  <a:txBody>
                    <a:bodyPr/>
                    <a:lstStyle/>
                    <a:p>
                      <a:pPr algn="ctr" fontAlgn="ctr"/>
                      <a:r>
                        <a:rPr lang="es-ES" sz="1400" u="none" strike="noStrike" dirty="0" smtClean="0">
                          <a:effectLst>
                            <a:outerShdw blurRad="38100" dist="38100" dir="2700000" algn="tl">
                              <a:srgbClr val="000000">
                                <a:alpha val="43137"/>
                              </a:srgbClr>
                            </a:outerShdw>
                          </a:effectLst>
                          <a:latin typeface="+mn-lt"/>
                        </a:rPr>
                        <a:t>658.976.996</a:t>
                      </a:r>
                      <a:endParaRPr lang="es-ES" sz="1400" b="1" i="0" u="none" strike="noStrike" dirty="0">
                        <a:solidFill>
                          <a:srgbClr val="000000"/>
                        </a:solidFill>
                        <a:effectLst>
                          <a:outerShdw blurRad="38100" dist="38100" dir="2700000" algn="tl">
                            <a:srgbClr val="000000">
                              <a:alpha val="43137"/>
                            </a:srgbClr>
                          </a:outerShdw>
                        </a:effectLst>
                        <a:latin typeface="+mn-lt"/>
                      </a:endParaRPr>
                    </a:p>
                  </a:txBody>
                  <a:tcPr marL="6024" marR="6024" marT="6024" marB="0" anchor="ctr"/>
                </a:tc>
                <a:tc>
                  <a:txBody>
                    <a:bodyPr/>
                    <a:lstStyle/>
                    <a:p>
                      <a:pPr algn="ctr" fontAlgn="ctr"/>
                      <a:endParaRPr lang="es-ES" sz="1400" b="1" i="0" u="none" strike="noStrike" dirty="0">
                        <a:solidFill>
                          <a:schemeClr val="tx1"/>
                        </a:solidFill>
                        <a:effectLst>
                          <a:outerShdw blurRad="38100" dist="38100" dir="2700000" algn="tl">
                            <a:srgbClr val="000000">
                              <a:alpha val="43137"/>
                            </a:srgbClr>
                          </a:outerShdw>
                        </a:effectLst>
                        <a:latin typeface="+mn-lt"/>
                      </a:endParaRPr>
                    </a:p>
                  </a:txBody>
                  <a:tcPr marL="6024" marR="6024" marT="6024" marB="0" anchor="ctr"/>
                </a:tc>
                <a:tc>
                  <a:txBody>
                    <a:bodyPr/>
                    <a:lstStyle/>
                    <a:p>
                      <a:pPr algn="ctr" fontAlgn="ctr"/>
                      <a:endParaRPr lang="es-ES" sz="1400" b="1" i="0" u="none" strike="noStrike" dirty="0">
                        <a:solidFill>
                          <a:schemeClr val="tx1"/>
                        </a:solidFill>
                        <a:effectLst>
                          <a:outerShdw blurRad="38100" dist="38100" dir="2700000" algn="tl">
                            <a:srgbClr val="000000">
                              <a:alpha val="43137"/>
                            </a:srgbClr>
                          </a:outerShdw>
                        </a:effectLst>
                        <a:latin typeface="+mn-lt"/>
                      </a:endParaRPr>
                    </a:p>
                  </a:txBody>
                  <a:tcPr marL="6024" marR="6024" marT="6024" marB="0" anchor="ct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3. PUENTES DE HºAº</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1772816"/>
          <a:ext cx="8280000" cy="4356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ES" sz="1400" b="1" u="none" strike="noStrike" noProof="0" dirty="0" smtClean="0">
                          <a:latin typeface="+mn-lt"/>
                        </a:rPr>
                        <a:t>SUSTITUCIÓN DE PUENTES DE MADERA POR PUENTES DE HºAº</a:t>
                      </a:r>
                      <a:endParaRPr lang="es-ES" sz="1400" b="1" i="0" u="none" strike="noStrike" noProof="0" dirty="0">
                        <a:solidFill>
                          <a:srgbClr val="000000"/>
                        </a:solidFill>
                        <a:latin typeface="+mn-lt"/>
                      </a:endParaRPr>
                    </a:p>
                  </a:txBody>
                  <a:tcPr marL="9525" marR="9525" marT="9525" marB="0" anchor="ctr"/>
                </a:tc>
                <a:tc>
                  <a:txBody>
                    <a:bodyPr/>
                    <a:lstStyle/>
                    <a:p>
                      <a:pPr algn="ctr" fontAlgn="b"/>
                      <a:r>
                        <a:rPr lang="es-ES" sz="1400" b="1" u="none" strike="noStrike" noProof="0" dirty="0" smtClean="0">
                          <a:latin typeface="+mn-lt"/>
                        </a:rPr>
                        <a:t>LONGITUD (ml)</a:t>
                      </a:r>
                      <a:endParaRPr lang="es-ES" sz="1400" b="1" i="0" u="none" strike="noStrike" noProof="0" dirty="0">
                        <a:solidFill>
                          <a:srgbClr val="000000"/>
                        </a:solidFill>
                        <a:latin typeface="+mn-lt"/>
                      </a:endParaRPr>
                    </a:p>
                  </a:txBody>
                  <a:tcPr marL="9525" marR="9525" marT="9525" marB="0" anchor="ctr"/>
                </a:tc>
              </a:tr>
              <a:tr h="396000">
                <a:tc>
                  <a:txBody>
                    <a:bodyPr/>
                    <a:lstStyle/>
                    <a:p>
                      <a:pPr algn="l" fontAlgn="ctr"/>
                      <a:r>
                        <a:rPr lang="es-PY" sz="1400" b="1" i="0" u="none" strike="noStrike" dirty="0" smtClean="0">
                          <a:solidFill>
                            <a:schemeClr val="tx1"/>
                          </a:solidFill>
                          <a:latin typeface="+mn-lt"/>
                        </a:rPr>
                        <a:t>05. PROYECTO PUENTE DE HºAº CON DFI EN LA DCV</a:t>
                      </a:r>
                      <a:endParaRPr lang="es-PY"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3.190,00</a:t>
                      </a:r>
                      <a:endParaRPr lang="es-ES" sz="1400" b="1" i="0" u="none" strike="noStrike" dirty="0">
                        <a:solidFill>
                          <a:schemeClr val="tx1"/>
                        </a:solidFill>
                        <a:latin typeface="+mn-lt"/>
                      </a:endParaRPr>
                    </a:p>
                  </a:txBody>
                  <a:tcPr marL="9525" marR="9525" marT="9525" marB="0" anchor="ctr"/>
                </a:tc>
              </a:tr>
              <a:tr h="396000">
                <a:tc>
                  <a:txBody>
                    <a:bodyPr/>
                    <a:lstStyle/>
                    <a:p>
                      <a:pPr algn="l" fontAlgn="ctr"/>
                      <a:r>
                        <a:rPr lang="es-ES" sz="1400" b="1" i="0" u="none" strike="noStrike" dirty="0" smtClean="0">
                          <a:solidFill>
                            <a:schemeClr val="tx1"/>
                          </a:solidFill>
                          <a:latin typeface="+mn-lt"/>
                        </a:rPr>
                        <a:t>03 DPTO. CORDILLERA</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167,00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ES" sz="1100" b="0" i="0" u="none" strike="noStrike">
                          <a:solidFill>
                            <a:schemeClr val="tx1"/>
                          </a:solidFill>
                          <a:latin typeface="+mn-lt"/>
                        </a:rPr>
                        <a:t>Atyra - Tobati (Compañia B. Caballero</a:t>
                      </a:r>
                    </a:p>
                  </a:txBody>
                  <a:tcPr marL="9525" marR="9525" marT="9525" marB="0" anchor="ctr"/>
                </a:tc>
                <a:tc>
                  <a:txBody>
                    <a:bodyPr/>
                    <a:lstStyle/>
                    <a:p>
                      <a:pPr algn="ctr" fontAlgn="ctr"/>
                      <a:r>
                        <a:rPr lang="es-ES" sz="1100" b="0" i="0" u="none" strike="noStrike" dirty="0">
                          <a:solidFill>
                            <a:schemeClr val="tx1"/>
                          </a:solidFill>
                          <a:latin typeface="+mn-lt"/>
                        </a:rPr>
                        <a:t>72,00</a:t>
                      </a:r>
                    </a:p>
                  </a:txBody>
                  <a:tcPr marL="9525" marR="9525" marT="9525" marB="0" anchor="ctr"/>
                </a:tc>
              </a:tr>
              <a:tr h="216000">
                <a:tc>
                  <a:txBody>
                    <a:bodyPr/>
                    <a:lstStyle/>
                    <a:p>
                      <a:pPr algn="l" fontAlgn="ctr"/>
                      <a:r>
                        <a:rPr lang="es-ES" sz="1100" b="0" i="0" u="none" strike="noStrike">
                          <a:solidFill>
                            <a:schemeClr val="tx1"/>
                          </a:solidFill>
                          <a:latin typeface="+mn-lt"/>
                        </a:rPr>
                        <a:t>Piribebuy - Compa±ia Tape Guasu</a:t>
                      </a:r>
                    </a:p>
                  </a:txBody>
                  <a:tcPr marL="9525" marR="9525" marT="9525" marB="0" anchor="ctr"/>
                </a:tc>
                <a:tc>
                  <a:txBody>
                    <a:bodyPr/>
                    <a:lstStyle/>
                    <a:p>
                      <a:pPr algn="ctr" fontAlgn="ctr"/>
                      <a:r>
                        <a:rPr lang="es-ES" sz="1100" b="0" i="0" u="none" strike="noStrike" dirty="0">
                          <a:solidFill>
                            <a:schemeClr val="tx1"/>
                          </a:solidFill>
                          <a:latin typeface="+mn-lt"/>
                        </a:rPr>
                        <a:t>20,00</a:t>
                      </a:r>
                    </a:p>
                  </a:txBody>
                  <a:tcPr marL="9525" marR="9525" marT="9525" marB="0" anchor="ctr"/>
                </a:tc>
              </a:tr>
              <a:tr h="216000">
                <a:tc>
                  <a:txBody>
                    <a:bodyPr/>
                    <a:lstStyle/>
                    <a:p>
                      <a:pPr algn="l" fontAlgn="ctr"/>
                      <a:r>
                        <a:rPr lang="es-ES" sz="1100" b="0" i="0" u="none" strike="noStrike">
                          <a:solidFill>
                            <a:schemeClr val="tx1"/>
                          </a:solidFill>
                          <a:latin typeface="+mn-lt"/>
                        </a:rPr>
                        <a:t>Valenzuela - Piribebuy (km 92)</a:t>
                      </a:r>
                    </a:p>
                  </a:txBody>
                  <a:tcPr marL="9525" marR="9525" marT="9525" marB="0" anchor="ctr"/>
                </a:tc>
                <a:tc>
                  <a:txBody>
                    <a:bodyPr/>
                    <a:lstStyle/>
                    <a:p>
                      <a:pPr algn="ctr" fontAlgn="ctr"/>
                      <a:r>
                        <a:rPr lang="es-ES" sz="1100" b="0" i="0" u="none" strike="noStrike" dirty="0">
                          <a:solidFill>
                            <a:schemeClr val="tx1"/>
                          </a:solidFill>
                          <a:latin typeface="+mn-lt"/>
                        </a:rPr>
                        <a:t>30,00</a:t>
                      </a:r>
                    </a:p>
                  </a:txBody>
                  <a:tcPr marL="9525" marR="9525" marT="9525" marB="0" anchor="ctr"/>
                </a:tc>
              </a:tr>
              <a:tr h="216000">
                <a:tc>
                  <a:txBody>
                    <a:bodyPr/>
                    <a:lstStyle/>
                    <a:p>
                      <a:pPr algn="l" fontAlgn="ctr"/>
                      <a:r>
                        <a:rPr lang="es-ES" sz="1100" b="0" i="0" u="none" strike="noStrike">
                          <a:solidFill>
                            <a:schemeClr val="tx1"/>
                          </a:solidFill>
                          <a:latin typeface="+mn-lt"/>
                        </a:rPr>
                        <a:t>Valenzuela - Sapucai</a:t>
                      </a:r>
                    </a:p>
                  </a:txBody>
                  <a:tcPr marL="9525" marR="9525" marT="9525" marB="0" anchor="ctr"/>
                </a:tc>
                <a:tc>
                  <a:txBody>
                    <a:bodyPr/>
                    <a:lstStyle/>
                    <a:p>
                      <a:pPr algn="ctr" fontAlgn="ctr"/>
                      <a:r>
                        <a:rPr lang="es-ES" sz="1100" b="0" i="0" u="none" strike="noStrike" dirty="0">
                          <a:solidFill>
                            <a:schemeClr val="tx1"/>
                          </a:solidFill>
                          <a:latin typeface="+mn-lt"/>
                        </a:rPr>
                        <a:t>45,00</a:t>
                      </a:r>
                    </a:p>
                  </a:txBody>
                  <a:tcPr marL="9525" marR="9525" marT="9525" marB="0" anchor="ctr"/>
                </a:tc>
              </a:tr>
              <a:tr h="396000">
                <a:tc>
                  <a:txBody>
                    <a:bodyPr/>
                    <a:lstStyle/>
                    <a:p>
                      <a:pPr algn="l" fontAlgn="ctr"/>
                      <a:r>
                        <a:rPr lang="es-ES" sz="1400" b="1" i="0" u="none" strike="noStrike" dirty="0" smtClean="0">
                          <a:solidFill>
                            <a:schemeClr val="tx1"/>
                          </a:solidFill>
                          <a:latin typeface="+mn-lt"/>
                        </a:rPr>
                        <a:t>04 DPTO. GUAIRÁ</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225,00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ES" sz="1100" b="0" i="0" u="none" strike="noStrike">
                          <a:solidFill>
                            <a:schemeClr val="tx1"/>
                          </a:solidFill>
                          <a:latin typeface="+mn-lt"/>
                        </a:rPr>
                        <a:t>Cñia Rincon -Costeada</a:t>
                      </a:r>
                    </a:p>
                  </a:txBody>
                  <a:tcPr marL="9525" marR="9525" marT="9525" marB="0" anchor="ctr"/>
                </a:tc>
                <a:tc>
                  <a:txBody>
                    <a:bodyPr/>
                    <a:lstStyle/>
                    <a:p>
                      <a:pPr algn="ctr" fontAlgn="ctr"/>
                      <a:r>
                        <a:rPr lang="es-ES" sz="1100" b="0" i="0" u="none" strike="noStrike">
                          <a:solidFill>
                            <a:schemeClr val="tx1"/>
                          </a:solidFill>
                          <a:latin typeface="+mn-lt"/>
                        </a:rPr>
                        <a:t>33,00</a:t>
                      </a:r>
                    </a:p>
                  </a:txBody>
                  <a:tcPr marL="9525" marR="9525" marT="9525" marB="0" anchor="ctr"/>
                </a:tc>
              </a:tr>
              <a:tr h="216000">
                <a:tc>
                  <a:txBody>
                    <a:bodyPr/>
                    <a:lstStyle/>
                    <a:p>
                      <a:pPr algn="l" fontAlgn="ctr"/>
                      <a:r>
                        <a:rPr lang="es-ES" sz="1100" b="0" i="0" u="none" strike="noStrike">
                          <a:solidFill>
                            <a:schemeClr val="tx1"/>
                          </a:solidFill>
                          <a:latin typeface="+mn-lt"/>
                        </a:rPr>
                        <a:t>Col. Indep-Paso Yobai</a:t>
                      </a:r>
                    </a:p>
                  </a:txBody>
                  <a:tcPr marL="9525" marR="9525" marT="9525" marB="0" anchor="ctr"/>
                </a:tc>
                <a:tc>
                  <a:txBody>
                    <a:bodyPr/>
                    <a:lstStyle/>
                    <a:p>
                      <a:pPr algn="ctr" fontAlgn="ctr"/>
                      <a:r>
                        <a:rPr lang="es-ES" sz="1100" b="0" i="0" u="none" strike="noStrike">
                          <a:solidFill>
                            <a:schemeClr val="tx1"/>
                          </a:solidFill>
                          <a:latin typeface="+mn-lt"/>
                        </a:rPr>
                        <a:t>120,00</a:t>
                      </a:r>
                    </a:p>
                  </a:txBody>
                  <a:tcPr marL="9525" marR="9525" marT="9525" marB="0" anchor="ctr"/>
                </a:tc>
              </a:tr>
              <a:tr h="216000">
                <a:tc>
                  <a:txBody>
                    <a:bodyPr/>
                    <a:lstStyle/>
                    <a:p>
                      <a:pPr algn="l" fontAlgn="ctr"/>
                      <a:r>
                        <a:rPr lang="it-IT" sz="1100" b="0" i="0" u="none" strike="noStrike">
                          <a:solidFill>
                            <a:schemeClr val="tx1"/>
                          </a:solidFill>
                          <a:latin typeface="+mn-lt"/>
                        </a:rPr>
                        <a:t>Desvio Pireka- Potrero del Carmen</a:t>
                      </a:r>
                    </a:p>
                  </a:txBody>
                  <a:tcPr marL="9525" marR="9525" marT="9525" marB="0" anchor="ctr"/>
                </a:tc>
                <a:tc>
                  <a:txBody>
                    <a:bodyPr/>
                    <a:lstStyle/>
                    <a:p>
                      <a:pPr algn="ctr" fontAlgn="ctr"/>
                      <a:r>
                        <a:rPr lang="es-ES" sz="1100" b="0" i="0" u="none" strike="noStrike">
                          <a:solidFill>
                            <a:schemeClr val="tx1"/>
                          </a:solidFill>
                          <a:latin typeface="+mn-lt"/>
                        </a:rPr>
                        <a:t>27,00</a:t>
                      </a:r>
                    </a:p>
                  </a:txBody>
                  <a:tcPr marL="9525" marR="9525" marT="9525" marB="0" anchor="ctr"/>
                </a:tc>
              </a:tr>
              <a:tr h="216000">
                <a:tc>
                  <a:txBody>
                    <a:bodyPr/>
                    <a:lstStyle/>
                    <a:p>
                      <a:pPr algn="l" fontAlgn="ctr"/>
                      <a:r>
                        <a:rPr lang="es-ES" sz="1100" b="0" i="0" u="none" strike="noStrike">
                          <a:solidFill>
                            <a:schemeClr val="tx1"/>
                          </a:solidFill>
                          <a:latin typeface="+mn-lt"/>
                        </a:rPr>
                        <a:t>San Salvador - Iturbe</a:t>
                      </a:r>
                    </a:p>
                  </a:txBody>
                  <a:tcPr marL="9525" marR="9525" marT="9525" marB="0" anchor="ctr"/>
                </a:tc>
                <a:tc>
                  <a:txBody>
                    <a:bodyPr/>
                    <a:lstStyle/>
                    <a:p>
                      <a:pPr algn="ctr" fontAlgn="ctr"/>
                      <a:r>
                        <a:rPr lang="es-ES" sz="1100" b="0" i="0" u="none" strike="noStrike">
                          <a:solidFill>
                            <a:schemeClr val="tx1"/>
                          </a:solidFill>
                          <a:latin typeface="+mn-lt"/>
                        </a:rPr>
                        <a:t>45,00</a:t>
                      </a:r>
                    </a:p>
                  </a:txBody>
                  <a:tcPr marL="9525" marR="9525" marT="9525" marB="0" anchor="ctr"/>
                </a:tc>
              </a:tr>
              <a:tr h="396000">
                <a:tc>
                  <a:txBody>
                    <a:bodyPr/>
                    <a:lstStyle/>
                    <a:p>
                      <a:pPr algn="l" fontAlgn="ctr"/>
                      <a:r>
                        <a:rPr lang="es-ES" sz="1400" b="1" i="0" u="none" strike="noStrike" dirty="0" smtClean="0">
                          <a:solidFill>
                            <a:schemeClr val="tx1"/>
                          </a:solidFill>
                          <a:latin typeface="+mn-lt"/>
                        </a:rPr>
                        <a:t>05 DPTO. CAAGUAZÚ</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104,00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ES" sz="1100" b="0" i="0" u="none" strike="noStrike">
                          <a:solidFill>
                            <a:schemeClr val="tx1"/>
                          </a:solidFill>
                          <a:latin typeface="+mn-lt"/>
                        </a:rPr>
                        <a:t>Nva Londres-La Pastora</a:t>
                      </a:r>
                    </a:p>
                  </a:txBody>
                  <a:tcPr marL="9525" marR="9525" marT="9525" marB="0" anchor="ctr"/>
                </a:tc>
                <a:tc>
                  <a:txBody>
                    <a:bodyPr/>
                    <a:lstStyle/>
                    <a:p>
                      <a:pPr algn="ctr" fontAlgn="ctr"/>
                      <a:r>
                        <a:rPr lang="es-ES" sz="1100" b="0" i="0" u="none" strike="noStrike">
                          <a:solidFill>
                            <a:schemeClr val="tx1"/>
                          </a:solidFill>
                          <a:latin typeface="+mn-lt"/>
                        </a:rPr>
                        <a:t>12,00</a:t>
                      </a:r>
                    </a:p>
                  </a:txBody>
                  <a:tcPr marL="9525" marR="9525" marT="9525" marB="0" anchor="ctr"/>
                </a:tc>
              </a:tr>
              <a:tr h="216000">
                <a:tc>
                  <a:txBody>
                    <a:bodyPr/>
                    <a:lstStyle/>
                    <a:p>
                      <a:pPr algn="l" fontAlgn="ctr"/>
                      <a:r>
                        <a:rPr lang="es-ES" sz="1100" b="0" i="0" u="none" strike="noStrike">
                          <a:solidFill>
                            <a:schemeClr val="tx1"/>
                          </a:solidFill>
                          <a:latin typeface="+mn-lt"/>
                        </a:rPr>
                        <a:t>Ruta 8 - Capillita</a:t>
                      </a:r>
                    </a:p>
                  </a:txBody>
                  <a:tcPr marL="9525" marR="9525" marT="9525" marB="0" anchor="ctr"/>
                </a:tc>
                <a:tc>
                  <a:txBody>
                    <a:bodyPr/>
                    <a:lstStyle/>
                    <a:p>
                      <a:pPr algn="ctr" fontAlgn="ctr"/>
                      <a:r>
                        <a:rPr lang="es-ES" sz="1100" b="0" i="0" u="none" strike="noStrike">
                          <a:solidFill>
                            <a:schemeClr val="tx1"/>
                          </a:solidFill>
                          <a:latin typeface="+mn-lt"/>
                        </a:rPr>
                        <a:t>12,00</a:t>
                      </a:r>
                    </a:p>
                  </a:txBody>
                  <a:tcPr marL="9525" marR="9525" marT="9525" marB="0" anchor="ctr"/>
                </a:tc>
              </a:tr>
              <a:tr h="216000">
                <a:tc>
                  <a:txBody>
                    <a:bodyPr/>
                    <a:lstStyle/>
                    <a:p>
                      <a:pPr algn="l" fontAlgn="ctr"/>
                      <a:r>
                        <a:rPr lang="es-ES" sz="1100" b="0" i="0" u="none" strike="noStrike" dirty="0" err="1">
                          <a:solidFill>
                            <a:schemeClr val="tx1"/>
                          </a:solidFill>
                          <a:latin typeface="+mn-lt"/>
                        </a:rPr>
                        <a:t>Tacua</a:t>
                      </a:r>
                      <a:r>
                        <a:rPr lang="es-ES" sz="1100" b="0" i="0" u="none" strike="noStrike" dirty="0">
                          <a:solidFill>
                            <a:schemeClr val="tx1"/>
                          </a:solidFill>
                          <a:latin typeface="+mn-lt"/>
                        </a:rPr>
                        <a:t> Cora -Capillita-Cruce Alto</a:t>
                      </a:r>
                    </a:p>
                  </a:txBody>
                  <a:tcPr marL="9525" marR="9525" marT="9525" marB="0" anchor="ctr"/>
                </a:tc>
                <a:tc>
                  <a:txBody>
                    <a:bodyPr/>
                    <a:lstStyle/>
                    <a:p>
                      <a:pPr algn="ctr" fontAlgn="ctr"/>
                      <a:r>
                        <a:rPr lang="es-ES" sz="1100" b="0" i="0" u="none" strike="noStrike" dirty="0">
                          <a:solidFill>
                            <a:schemeClr val="tx1"/>
                          </a:solidFill>
                          <a:latin typeface="+mn-lt"/>
                        </a:rPr>
                        <a:t>80,00</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3. PUENTES DE HºAº</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1772816"/>
          <a:ext cx="8280000" cy="4824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ES" sz="1400" b="1" u="none" strike="noStrike" noProof="0" dirty="0" smtClean="0">
                          <a:latin typeface="+mn-lt"/>
                        </a:rPr>
                        <a:t>SUSTITUCIÓN DE PUENTES DE MADERA POR PUENTES DE HºAº</a:t>
                      </a:r>
                      <a:endParaRPr lang="es-ES" sz="1400" b="1" i="0" u="none" strike="noStrike" noProof="0" dirty="0">
                        <a:solidFill>
                          <a:srgbClr val="000000"/>
                        </a:solidFill>
                        <a:latin typeface="+mn-lt"/>
                      </a:endParaRPr>
                    </a:p>
                  </a:txBody>
                  <a:tcPr marL="9525" marR="9525" marT="9525" marB="0" anchor="ctr"/>
                </a:tc>
                <a:tc>
                  <a:txBody>
                    <a:bodyPr/>
                    <a:lstStyle/>
                    <a:p>
                      <a:pPr algn="ctr" fontAlgn="b"/>
                      <a:r>
                        <a:rPr lang="es-ES" sz="1400" b="1" u="none" strike="noStrike" noProof="0" dirty="0" smtClean="0">
                          <a:latin typeface="+mn-lt"/>
                        </a:rPr>
                        <a:t>LONGITUD (ml)</a:t>
                      </a:r>
                      <a:endParaRPr lang="es-ES" sz="1400" b="1" i="0" u="none" strike="noStrike" noProof="0" dirty="0">
                        <a:solidFill>
                          <a:srgbClr val="000000"/>
                        </a:solidFill>
                        <a:latin typeface="+mn-lt"/>
                      </a:endParaRPr>
                    </a:p>
                  </a:txBody>
                  <a:tcPr marL="9525" marR="9525" marT="9525" marB="0" anchor="ctr"/>
                </a:tc>
              </a:tr>
              <a:tr h="396000">
                <a:tc>
                  <a:txBody>
                    <a:bodyPr/>
                    <a:lstStyle/>
                    <a:p>
                      <a:pPr algn="l" fontAlgn="ctr"/>
                      <a:r>
                        <a:rPr lang="es-PY" sz="1400" b="1" i="0" u="none" strike="noStrike" dirty="0" smtClean="0">
                          <a:solidFill>
                            <a:schemeClr val="tx1"/>
                          </a:solidFill>
                          <a:latin typeface="+mn-lt"/>
                        </a:rPr>
                        <a:t>05. PROYECTO PUENTE DE HºAº CON DFI EN LA DCV</a:t>
                      </a:r>
                      <a:endParaRPr lang="es-PY"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3.190,00</a:t>
                      </a:r>
                      <a:endParaRPr lang="es-ES" sz="1400" b="1" i="0" u="none" strike="noStrike" dirty="0">
                        <a:solidFill>
                          <a:schemeClr val="tx1"/>
                        </a:solidFill>
                        <a:latin typeface="+mn-lt"/>
                      </a:endParaRPr>
                    </a:p>
                  </a:txBody>
                  <a:tcPr marL="9525" marR="9525" marT="9525" marB="0" anchor="ctr"/>
                </a:tc>
              </a:tr>
              <a:tr h="396000">
                <a:tc>
                  <a:txBody>
                    <a:bodyPr/>
                    <a:lstStyle/>
                    <a:p>
                      <a:pPr algn="l" fontAlgn="ctr"/>
                      <a:r>
                        <a:rPr lang="es-ES" sz="1400" b="1" i="0" u="none" strike="noStrike" dirty="0" smtClean="0">
                          <a:solidFill>
                            <a:schemeClr val="tx1"/>
                          </a:solidFill>
                          <a:latin typeface="+mn-lt"/>
                        </a:rPr>
                        <a:t>06 DPTO. CAAZAPÁ</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656,00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ES" sz="1100" b="0" i="0" u="none" strike="noStrike">
                          <a:solidFill>
                            <a:schemeClr val="tx1"/>
                          </a:solidFill>
                          <a:latin typeface="+mn-lt"/>
                        </a:rPr>
                        <a:t>Abai-Taruma-Tuna</a:t>
                      </a:r>
                    </a:p>
                  </a:txBody>
                  <a:tcPr marL="9525" marR="9525" marT="9525" marB="0" anchor="ctr"/>
                </a:tc>
                <a:tc>
                  <a:txBody>
                    <a:bodyPr/>
                    <a:lstStyle/>
                    <a:p>
                      <a:pPr algn="ctr" fontAlgn="ctr"/>
                      <a:r>
                        <a:rPr lang="es-ES" sz="1100" b="0" i="0" u="none" strike="noStrike">
                          <a:solidFill>
                            <a:schemeClr val="tx1"/>
                          </a:solidFill>
                          <a:latin typeface="+mn-lt"/>
                        </a:rPr>
                        <a:t>45,00</a:t>
                      </a:r>
                    </a:p>
                  </a:txBody>
                  <a:tcPr marL="9525" marR="9525" marT="9525" marB="0" anchor="ctr"/>
                </a:tc>
              </a:tr>
              <a:tr h="216000">
                <a:tc>
                  <a:txBody>
                    <a:bodyPr/>
                    <a:lstStyle/>
                    <a:p>
                      <a:pPr algn="l" fontAlgn="ctr"/>
                      <a:r>
                        <a:rPr lang="es-ES" sz="1100" b="0" i="0" u="none" strike="noStrike">
                          <a:solidFill>
                            <a:schemeClr val="tx1"/>
                          </a:solidFill>
                          <a:latin typeface="+mn-lt"/>
                        </a:rPr>
                        <a:t>Boquerón - Buena Vista</a:t>
                      </a:r>
                    </a:p>
                  </a:txBody>
                  <a:tcPr marL="9525" marR="9525" marT="9525" marB="0" anchor="ctr"/>
                </a:tc>
                <a:tc>
                  <a:txBody>
                    <a:bodyPr/>
                    <a:lstStyle/>
                    <a:p>
                      <a:pPr algn="ctr" fontAlgn="ctr"/>
                      <a:r>
                        <a:rPr lang="es-ES" sz="1100" b="0" i="0" u="none" strike="noStrike">
                          <a:solidFill>
                            <a:schemeClr val="tx1"/>
                          </a:solidFill>
                          <a:latin typeface="+mn-lt"/>
                        </a:rPr>
                        <a:t>95,00</a:t>
                      </a:r>
                    </a:p>
                  </a:txBody>
                  <a:tcPr marL="9525" marR="9525" marT="9525" marB="0" anchor="ctr"/>
                </a:tc>
              </a:tr>
              <a:tr h="216000">
                <a:tc>
                  <a:txBody>
                    <a:bodyPr/>
                    <a:lstStyle/>
                    <a:p>
                      <a:pPr algn="l" fontAlgn="ctr"/>
                      <a:r>
                        <a:rPr lang="es-ES" sz="1100" b="0" i="0" u="none" strike="noStrike" dirty="0">
                          <a:solidFill>
                            <a:schemeClr val="tx1"/>
                          </a:solidFill>
                          <a:latin typeface="+mn-lt"/>
                        </a:rPr>
                        <a:t>Boquerón - San Francisco</a:t>
                      </a:r>
                    </a:p>
                  </a:txBody>
                  <a:tcPr marL="9525" marR="9525" marT="9525" marB="0" anchor="ctr"/>
                </a:tc>
                <a:tc>
                  <a:txBody>
                    <a:bodyPr/>
                    <a:lstStyle/>
                    <a:p>
                      <a:pPr algn="ctr" fontAlgn="ctr"/>
                      <a:r>
                        <a:rPr lang="es-ES" sz="1100" b="0" i="0" u="none" strike="noStrike">
                          <a:solidFill>
                            <a:schemeClr val="tx1"/>
                          </a:solidFill>
                          <a:latin typeface="+mn-lt"/>
                        </a:rPr>
                        <a:t>89,00</a:t>
                      </a:r>
                    </a:p>
                  </a:txBody>
                  <a:tcPr marL="9525" marR="9525" marT="9525" marB="0" anchor="ctr"/>
                </a:tc>
              </a:tr>
              <a:tr h="216000">
                <a:tc>
                  <a:txBody>
                    <a:bodyPr/>
                    <a:lstStyle/>
                    <a:p>
                      <a:pPr algn="l" fontAlgn="ctr"/>
                      <a:r>
                        <a:rPr lang="es-ES" sz="1100" b="0" i="0" u="none" strike="noStrike" dirty="0">
                          <a:solidFill>
                            <a:schemeClr val="tx1"/>
                          </a:solidFill>
                          <a:latin typeface="+mn-lt"/>
                        </a:rPr>
                        <a:t>Buena Vista- Col </a:t>
                      </a:r>
                      <a:r>
                        <a:rPr lang="es-ES" sz="1100" b="0" i="0" u="none" strike="noStrike" dirty="0" err="1">
                          <a:solidFill>
                            <a:schemeClr val="tx1"/>
                          </a:solidFill>
                          <a:latin typeface="+mn-lt"/>
                        </a:rPr>
                        <a:t>Yerovia</a:t>
                      </a:r>
                      <a:endParaRPr lang="es-ES" sz="1100" b="0" i="0" u="none" strike="noStrike" dirty="0">
                        <a:solidFill>
                          <a:schemeClr val="tx1"/>
                        </a:solidFill>
                        <a:latin typeface="+mn-lt"/>
                      </a:endParaRPr>
                    </a:p>
                  </a:txBody>
                  <a:tcPr marL="9525" marR="9525" marT="9525" marB="0" anchor="ctr"/>
                </a:tc>
                <a:tc>
                  <a:txBody>
                    <a:bodyPr/>
                    <a:lstStyle/>
                    <a:p>
                      <a:pPr algn="ctr" fontAlgn="ctr"/>
                      <a:r>
                        <a:rPr lang="es-ES" sz="1100" b="0" i="0" u="none" strike="noStrike">
                          <a:solidFill>
                            <a:schemeClr val="tx1"/>
                          </a:solidFill>
                          <a:latin typeface="+mn-lt"/>
                        </a:rPr>
                        <a:t>24,00</a:t>
                      </a:r>
                    </a:p>
                  </a:txBody>
                  <a:tcPr marL="9525" marR="9525" marT="9525" marB="0" anchor="ctr"/>
                </a:tc>
              </a:tr>
              <a:tr h="216000">
                <a:tc>
                  <a:txBody>
                    <a:bodyPr/>
                    <a:lstStyle/>
                    <a:p>
                      <a:pPr algn="l" fontAlgn="ctr"/>
                      <a:r>
                        <a:rPr lang="es-ES" sz="1100" b="0" i="0" u="none" strike="noStrike" dirty="0">
                          <a:solidFill>
                            <a:schemeClr val="tx1"/>
                          </a:solidFill>
                          <a:latin typeface="+mn-lt"/>
                        </a:rPr>
                        <a:t>Buena Vista-San </a:t>
                      </a:r>
                      <a:r>
                        <a:rPr lang="es-ES" sz="1100" b="0" i="0" u="none" strike="noStrike" dirty="0" err="1">
                          <a:solidFill>
                            <a:schemeClr val="tx1"/>
                          </a:solidFill>
                          <a:latin typeface="+mn-lt"/>
                        </a:rPr>
                        <a:t>Agustin-Caazapa</a:t>
                      </a:r>
                      <a:endParaRPr lang="es-ES" sz="1100" b="0" i="0" u="none" strike="noStrike" dirty="0">
                        <a:solidFill>
                          <a:schemeClr val="tx1"/>
                        </a:solidFill>
                        <a:latin typeface="+mn-lt"/>
                      </a:endParaRPr>
                    </a:p>
                  </a:txBody>
                  <a:tcPr marL="9525" marR="9525" marT="9525" marB="0" anchor="ctr"/>
                </a:tc>
                <a:tc>
                  <a:txBody>
                    <a:bodyPr/>
                    <a:lstStyle/>
                    <a:p>
                      <a:pPr algn="ctr" fontAlgn="ctr"/>
                      <a:r>
                        <a:rPr lang="es-ES" sz="1100" b="0" i="0" u="none" strike="noStrike">
                          <a:solidFill>
                            <a:schemeClr val="tx1"/>
                          </a:solidFill>
                          <a:latin typeface="+mn-lt"/>
                        </a:rPr>
                        <a:t>60,00</a:t>
                      </a:r>
                    </a:p>
                  </a:txBody>
                  <a:tcPr marL="9525" marR="9525" marT="9525" marB="0" anchor="ctr"/>
                </a:tc>
              </a:tr>
              <a:tr h="216000">
                <a:tc>
                  <a:txBody>
                    <a:bodyPr/>
                    <a:lstStyle/>
                    <a:p>
                      <a:pPr algn="l" fontAlgn="ctr"/>
                      <a:r>
                        <a:rPr lang="es-ES" sz="1100" b="0" i="0" u="none" strike="noStrike" dirty="0">
                          <a:solidFill>
                            <a:schemeClr val="tx1"/>
                          </a:solidFill>
                          <a:latin typeface="+mn-lt"/>
                        </a:rPr>
                        <a:t>Col. </a:t>
                      </a:r>
                      <a:r>
                        <a:rPr lang="es-ES" sz="1100" b="0" i="0" u="none" strike="noStrike" dirty="0" err="1">
                          <a:solidFill>
                            <a:schemeClr val="tx1"/>
                          </a:solidFill>
                          <a:latin typeface="+mn-lt"/>
                        </a:rPr>
                        <a:t>Alegria</a:t>
                      </a:r>
                      <a:r>
                        <a:rPr lang="es-ES" sz="1100" b="0" i="0" u="none" strike="noStrike" dirty="0">
                          <a:solidFill>
                            <a:schemeClr val="tx1"/>
                          </a:solidFill>
                          <a:latin typeface="+mn-lt"/>
                        </a:rPr>
                        <a:t>-Lima</a:t>
                      </a:r>
                    </a:p>
                  </a:txBody>
                  <a:tcPr marL="9525" marR="9525" marT="9525" marB="0" anchor="ctr"/>
                </a:tc>
                <a:tc>
                  <a:txBody>
                    <a:bodyPr/>
                    <a:lstStyle/>
                    <a:p>
                      <a:pPr algn="ctr" fontAlgn="ctr"/>
                      <a:r>
                        <a:rPr lang="es-ES" sz="1100" b="0" i="0" u="none" strike="noStrike">
                          <a:solidFill>
                            <a:schemeClr val="tx1"/>
                          </a:solidFill>
                          <a:latin typeface="+mn-lt"/>
                        </a:rPr>
                        <a:t>100,00</a:t>
                      </a:r>
                    </a:p>
                  </a:txBody>
                  <a:tcPr marL="9525" marR="9525" marT="9525" marB="0" anchor="ctr"/>
                </a:tc>
              </a:tr>
              <a:tr h="216000">
                <a:tc>
                  <a:txBody>
                    <a:bodyPr/>
                    <a:lstStyle/>
                    <a:p>
                      <a:pPr algn="l" fontAlgn="ctr"/>
                      <a:r>
                        <a:rPr lang="es-ES" sz="1100" b="0" i="0" u="none" strike="noStrike" dirty="0">
                          <a:solidFill>
                            <a:schemeClr val="tx1"/>
                          </a:solidFill>
                          <a:latin typeface="+mn-lt"/>
                        </a:rPr>
                        <a:t>Cruce Lima-Rio Tebicuary</a:t>
                      </a:r>
                    </a:p>
                  </a:txBody>
                  <a:tcPr marL="9525" marR="9525" marT="9525" marB="0" anchor="ctr"/>
                </a:tc>
                <a:tc>
                  <a:txBody>
                    <a:bodyPr/>
                    <a:lstStyle/>
                    <a:p>
                      <a:pPr algn="ctr" fontAlgn="ctr"/>
                      <a:r>
                        <a:rPr lang="es-ES" sz="1100" b="0" i="0" u="none" strike="noStrike">
                          <a:solidFill>
                            <a:schemeClr val="tx1"/>
                          </a:solidFill>
                          <a:latin typeface="+mn-lt"/>
                        </a:rPr>
                        <a:t>20,00</a:t>
                      </a:r>
                    </a:p>
                  </a:txBody>
                  <a:tcPr marL="9525" marR="9525" marT="9525" marB="0" anchor="ctr"/>
                </a:tc>
              </a:tr>
              <a:tr h="216000">
                <a:tc>
                  <a:txBody>
                    <a:bodyPr/>
                    <a:lstStyle/>
                    <a:p>
                      <a:pPr algn="l" fontAlgn="ctr"/>
                      <a:r>
                        <a:rPr lang="es-ES" sz="1100" b="0" i="0" u="none" strike="noStrike" dirty="0">
                          <a:solidFill>
                            <a:schemeClr val="tx1"/>
                          </a:solidFill>
                          <a:latin typeface="+mn-lt"/>
                        </a:rPr>
                        <a:t>San Francisco -Buena Vista</a:t>
                      </a:r>
                    </a:p>
                  </a:txBody>
                  <a:tcPr marL="9525" marR="9525" marT="9525" marB="0" anchor="ctr"/>
                </a:tc>
                <a:tc>
                  <a:txBody>
                    <a:bodyPr/>
                    <a:lstStyle/>
                    <a:p>
                      <a:pPr algn="ctr" fontAlgn="ctr"/>
                      <a:r>
                        <a:rPr lang="es-ES" sz="1100" b="0" i="0" u="none" strike="noStrike">
                          <a:solidFill>
                            <a:schemeClr val="tx1"/>
                          </a:solidFill>
                          <a:latin typeface="+mn-lt"/>
                        </a:rPr>
                        <a:t>30,00</a:t>
                      </a:r>
                    </a:p>
                  </a:txBody>
                  <a:tcPr marL="9525" marR="9525" marT="9525" marB="0" anchor="ctr"/>
                </a:tc>
              </a:tr>
              <a:tr h="216000">
                <a:tc>
                  <a:txBody>
                    <a:bodyPr/>
                    <a:lstStyle/>
                    <a:p>
                      <a:pPr algn="l" fontAlgn="ctr"/>
                      <a:r>
                        <a:rPr lang="es-ES" sz="1100" b="0" i="0" u="none" strike="noStrike" dirty="0">
                          <a:solidFill>
                            <a:schemeClr val="tx1"/>
                          </a:solidFill>
                          <a:latin typeface="+mn-lt"/>
                        </a:rPr>
                        <a:t>San Juan Nepomuceno - San Francisco</a:t>
                      </a:r>
                    </a:p>
                  </a:txBody>
                  <a:tcPr marL="9525" marR="9525" marT="9525" marB="0" anchor="ctr"/>
                </a:tc>
                <a:tc>
                  <a:txBody>
                    <a:bodyPr/>
                    <a:lstStyle/>
                    <a:p>
                      <a:pPr algn="ctr" fontAlgn="ctr"/>
                      <a:r>
                        <a:rPr lang="es-ES" sz="1100" b="0" i="0" u="none" strike="noStrike" dirty="0">
                          <a:solidFill>
                            <a:schemeClr val="tx1"/>
                          </a:solidFill>
                          <a:latin typeface="+mn-lt"/>
                        </a:rPr>
                        <a:t>151,00</a:t>
                      </a:r>
                    </a:p>
                  </a:txBody>
                  <a:tcPr marL="9525" marR="9525" marT="9525" marB="0" anchor="ctr"/>
                </a:tc>
              </a:tr>
              <a:tr h="216000">
                <a:tc>
                  <a:txBody>
                    <a:bodyPr/>
                    <a:lstStyle/>
                    <a:p>
                      <a:pPr algn="l" fontAlgn="ctr"/>
                      <a:r>
                        <a:rPr lang="es-ES" sz="1100" b="0" i="0" u="none" strike="noStrike" dirty="0">
                          <a:solidFill>
                            <a:schemeClr val="tx1"/>
                          </a:solidFill>
                          <a:latin typeface="+mn-lt"/>
                        </a:rPr>
                        <a:t>San Miguel -Yataity</a:t>
                      </a:r>
                    </a:p>
                  </a:txBody>
                  <a:tcPr marL="9525" marR="9525" marT="9525" marB="0" anchor="ctr"/>
                </a:tc>
                <a:tc>
                  <a:txBody>
                    <a:bodyPr/>
                    <a:lstStyle/>
                    <a:p>
                      <a:pPr algn="ctr" fontAlgn="ctr"/>
                      <a:r>
                        <a:rPr lang="es-ES" sz="1100" b="0" i="0" u="none" strike="noStrike">
                          <a:solidFill>
                            <a:schemeClr val="tx1"/>
                          </a:solidFill>
                          <a:latin typeface="+mn-lt"/>
                        </a:rPr>
                        <a:t>15,00</a:t>
                      </a:r>
                    </a:p>
                  </a:txBody>
                  <a:tcPr marL="9525" marR="9525" marT="9525" marB="0" anchor="ctr"/>
                </a:tc>
              </a:tr>
              <a:tr h="216000">
                <a:tc>
                  <a:txBody>
                    <a:bodyPr/>
                    <a:lstStyle/>
                    <a:p>
                      <a:pPr algn="l" fontAlgn="ctr"/>
                      <a:r>
                        <a:rPr lang="es-ES" sz="1100" b="0" i="0" u="none" strike="noStrike" dirty="0">
                          <a:solidFill>
                            <a:schemeClr val="tx1"/>
                          </a:solidFill>
                          <a:latin typeface="+mn-lt"/>
                        </a:rPr>
                        <a:t>Yataity-San Francisco</a:t>
                      </a:r>
                    </a:p>
                  </a:txBody>
                  <a:tcPr marL="9525" marR="9525" marT="9525" marB="0" anchor="ctr"/>
                </a:tc>
                <a:tc>
                  <a:txBody>
                    <a:bodyPr/>
                    <a:lstStyle/>
                    <a:p>
                      <a:pPr algn="ctr" fontAlgn="ctr"/>
                      <a:r>
                        <a:rPr lang="es-ES" sz="1100" b="0" i="0" u="none" strike="noStrike">
                          <a:solidFill>
                            <a:schemeClr val="tx1"/>
                          </a:solidFill>
                          <a:latin typeface="+mn-lt"/>
                        </a:rPr>
                        <a:t>15,00</a:t>
                      </a:r>
                    </a:p>
                  </a:txBody>
                  <a:tcPr marL="9525" marR="9525" marT="9525" marB="0" anchor="ctr"/>
                </a:tc>
              </a:tr>
              <a:tr h="216000">
                <a:tc>
                  <a:txBody>
                    <a:bodyPr/>
                    <a:lstStyle/>
                    <a:p>
                      <a:pPr algn="l" fontAlgn="ctr"/>
                      <a:r>
                        <a:rPr lang="es-ES" sz="1100" b="0" i="0" u="none" strike="noStrike" dirty="0">
                          <a:solidFill>
                            <a:schemeClr val="tx1"/>
                          </a:solidFill>
                          <a:latin typeface="+mn-lt"/>
                        </a:rPr>
                        <a:t>Yuty-San Miguel</a:t>
                      </a:r>
                    </a:p>
                  </a:txBody>
                  <a:tcPr marL="9525" marR="9525" marT="9525" marB="0" anchor="ctr"/>
                </a:tc>
                <a:tc>
                  <a:txBody>
                    <a:bodyPr/>
                    <a:lstStyle/>
                    <a:p>
                      <a:pPr algn="ctr" fontAlgn="ctr"/>
                      <a:r>
                        <a:rPr lang="es-ES" sz="1100" b="0" i="0" u="none" strike="noStrike">
                          <a:solidFill>
                            <a:schemeClr val="tx1"/>
                          </a:solidFill>
                          <a:latin typeface="+mn-lt"/>
                        </a:rPr>
                        <a:t>12,00</a:t>
                      </a:r>
                    </a:p>
                  </a:txBody>
                  <a:tcPr marL="9525" marR="9525" marT="9525" marB="0" anchor="ctr"/>
                </a:tc>
              </a:tr>
              <a:tr h="396000">
                <a:tc>
                  <a:txBody>
                    <a:bodyPr/>
                    <a:lstStyle/>
                    <a:p>
                      <a:pPr algn="l" fontAlgn="ctr"/>
                      <a:r>
                        <a:rPr lang="es-ES" sz="1400" b="1" i="0" u="none" strike="noStrike" dirty="0" smtClean="0">
                          <a:solidFill>
                            <a:schemeClr val="tx1"/>
                          </a:solidFill>
                          <a:latin typeface="+mn-lt"/>
                        </a:rPr>
                        <a:t>07 DPTO. ITAPÚA</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129,00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PY" sz="1100" b="0" i="0" u="none" strike="noStrike" dirty="0" err="1">
                          <a:solidFill>
                            <a:schemeClr val="tx1"/>
                          </a:solidFill>
                          <a:latin typeface="+mn-lt"/>
                        </a:rPr>
                        <a:t>Pirapey</a:t>
                      </a:r>
                      <a:r>
                        <a:rPr lang="es-PY" sz="1100" b="0" i="0" u="none" strike="noStrike" dirty="0">
                          <a:solidFill>
                            <a:schemeClr val="tx1"/>
                          </a:solidFill>
                          <a:latin typeface="+mn-lt"/>
                        </a:rPr>
                        <a:t> 47 - Asentamiento Ara Poty</a:t>
                      </a:r>
                    </a:p>
                  </a:txBody>
                  <a:tcPr marL="9525" marR="9525" marT="9525" marB="0" anchor="ctr"/>
                </a:tc>
                <a:tc>
                  <a:txBody>
                    <a:bodyPr/>
                    <a:lstStyle/>
                    <a:p>
                      <a:pPr algn="ctr" fontAlgn="ctr"/>
                      <a:r>
                        <a:rPr lang="es-ES" sz="1100" b="0" i="0" u="none" strike="noStrike">
                          <a:solidFill>
                            <a:schemeClr val="tx1"/>
                          </a:solidFill>
                          <a:latin typeface="+mn-lt"/>
                        </a:rPr>
                        <a:t>24,00</a:t>
                      </a:r>
                    </a:p>
                  </a:txBody>
                  <a:tcPr marL="9525" marR="9525" marT="9525" marB="0" anchor="ctr"/>
                </a:tc>
              </a:tr>
              <a:tr h="216000">
                <a:tc>
                  <a:txBody>
                    <a:bodyPr/>
                    <a:lstStyle/>
                    <a:p>
                      <a:pPr algn="l" fontAlgn="ctr"/>
                      <a:r>
                        <a:rPr lang="it-IT" sz="1100" b="0" i="0" u="none" strike="noStrike" dirty="0">
                          <a:solidFill>
                            <a:schemeClr val="tx1"/>
                          </a:solidFill>
                          <a:latin typeface="+mn-lt"/>
                        </a:rPr>
                        <a:t>San Rafael 1 - San Lorenzo</a:t>
                      </a:r>
                    </a:p>
                  </a:txBody>
                  <a:tcPr marL="9525" marR="9525" marT="9525" marB="0" anchor="ctr"/>
                </a:tc>
                <a:tc>
                  <a:txBody>
                    <a:bodyPr/>
                    <a:lstStyle/>
                    <a:p>
                      <a:pPr algn="ctr" fontAlgn="ctr"/>
                      <a:r>
                        <a:rPr lang="es-ES" sz="1100" b="0" i="0" u="none" strike="noStrike">
                          <a:solidFill>
                            <a:schemeClr val="tx1"/>
                          </a:solidFill>
                          <a:latin typeface="+mn-lt"/>
                        </a:rPr>
                        <a:t>45,00</a:t>
                      </a:r>
                    </a:p>
                  </a:txBody>
                  <a:tcPr marL="9525" marR="9525" marT="9525" marB="0" anchor="ctr"/>
                </a:tc>
              </a:tr>
              <a:tr h="216000">
                <a:tc>
                  <a:txBody>
                    <a:bodyPr/>
                    <a:lstStyle/>
                    <a:p>
                      <a:pPr algn="l" fontAlgn="ctr"/>
                      <a:r>
                        <a:rPr lang="es-ES" sz="1100" b="0" i="0" u="none" strike="noStrike" dirty="0">
                          <a:solidFill>
                            <a:schemeClr val="tx1"/>
                          </a:solidFill>
                          <a:latin typeface="+mn-lt"/>
                        </a:rPr>
                        <a:t>Yatytay-Ruta 6</a:t>
                      </a:r>
                    </a:p>
                  </a:txBody>
                  <a:tcPr marL="9525" marR="9525" marT="9525" marB="0" anchor="ctr"/>
                </a:tc>
                <a:tc>
                  <a:txBody>
                    <a:bodyPr/>
                    <a:lstStyle/>
                    <a:p>
                      <a:pPr algn="ctr" fontAlgn="ctr"/>
                      <a:r>
                        <a:rPr lang="es-ES" sz="1100" b="0" i="0" u="none" strike="noStrike" dirty="0">
                          <a:solidFill>
                            <a:schemeClr val="tx1"/>
                          </a:solidFill>
                          <a:latin typeface="+mn-lt"/>
                        </a:rPr>
                        <a:t>60,00</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3. PUENTES DE HºAº</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1772816"/>
          <a:ext cx="8280000" cy="4140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ES" sz="1400" b="1" u="none" strike="noStrike" noProof="0" dirty="0" smtClean="0">
                          <a:latin typeface="+mn-lt"/>
                        </a:rPr>
                        <a:t>SUSTITUCIÓN DE PUENTES DE MADERA POR PUENTES DE HºAº</a:t>
                      </a:r>
                      <a:endParaRPr lang="es-ES" sz="1400" b="1" i="0" u="none" strike="noStrike" noProof="0" dirty="0">
                        <a:solidFill>
                          <a:srgbClr val="000000"/>
                        </a:solidFill>
                        <a:latin typeface="+mn-lt"/>
                      </a:endParaRPr>
                    </a:p>
                  </a:txBody>
                  <a:tcPr marL="9525" marR="9525" marT="9525" marB="0" anchor="ctr"/>
                </a:tc>
                <a:tc>
                  <a:txBody>
                    <a:bodyPr/>
                    <a:lstStyle/>
                    <a:p>
                      <a:pPr algn="ctr" fontAlgn="b"/>
                      <a:r>
                        <a:rPr lang="es-ES" sz="1400" b="1" u="none" strike="noStrike" noProof="0" dirty="0" smtClean="0">
                          <a:latin typeface="+mn-lt"/>
                        </a:rPr>
                        <a:t>LONGITUD (ml)</a:t>
                      </a:r>
                      <a:endParaRPr lang="es-ES" sz="1400" b="1" i="0" u="none" strike="noStrike" noProof="0" dirty="0">
                        <a:solidFill>
                          <a:srgbClr val="000000"/>
                        </a:solidFill>
                        <a:latin typeface="+mn-lt"/>
                      </a:endParaRPr>
                    </a:p>
                  </a:txBody>
                  <a:tcPr marL="9525" marR="9525" marT="9525" marB="0" anchor="ctr"/>
                </a:tc>
              </a:tr>
              <a:tr h="396000">
                <a:tc>
                  <a:txBody>
                    <a:bodyPr/>
                    <a:lstStyle/>
                    <a:p>
                      <a:pPr algn="l" fontAlgn="ctr"/>
                      <a:r>
                        <a:rPr lang="es-PY" sz="1400" b="1" i="0" u="none" strike="noStrike" dirty="0" smtClean="0">
                          <a:solidFill>
                            <a:schemeClr val="tx1"/>
                          </a:solidFill>
                          <a:latin typeface="+mn-lt"/>
                        </a:rPr>
                        <a:t>05. PROYECTO PUENTE DE HºAº CON DFI EN LA DCV</a:t>
                      </a:r>
                      <a:endParaRPr lang="es-PY"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3.190,00</a:t>
                      </a:r>
                      <a:endParaRPr lang="es-ES" sz="1400" b="1" i="0" u="none" strike="noStrike" dirty="0">
                        <a:solidFill>
                          <a:schemeClr val="tx1"/>
                        </a:solidFill>
                        <a:latin typeface="+mn-lt"/>
                      </a:endParaRPr>
                    </a:p>
                  </a:txBody>
                  <a:tcPr marL="9525" marR="9525" marT="9525" marB="0" anchor="ctr"/>
                </a:tc>
              </a:tr>
              <a:tr h="396000">
                <a:tc>
                  <a:txBody>
                    <a:bodyPr/>
                    <a:lstStyle/>
                    <a:p>
                      <a:pPr algn="l" fontAlgn="ctr"/>
                      <a:r>
                        <a:rPr lang="es-ES" sz="1400" b="1" i="0" u="none" strike="noStrike" dirty="0" smtClean="0">
                          <a:solidFill>
                            <a:schemeClr val="tx1"/>
                          </a:solidFill>
                          <a:latin typeface="+mn-lt"/>
                        </a:rPr>
                        <a:t>09 DPTO. PARAGUARI</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111,00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ES" sz="1100" b="0" i="0" u="none" strike="noStrike" dirty="0">
                          <a:solidFill>
                            <a:schemeClr val="tx1"/>
                          </a:solidFill>
                          <a:latin typeface="+mn-lt"/>
                        </a:rPr>
                        <a:t>Costa Irala - Quiindy</a:t>
                      </a:r>
                    </a:p>
                  </a:txBody>
                  <a:tcPr marL="9525" marR="9525" marT="9525" marB="0" anchor="ctr"/>
                </a:tc>
                <a:tc>
                  <a:txBody>
                    <a:bodyPr/>
                    <a:lstStyle/>
                    <a:p>
                      <a:pPr algn="ctr" fontAlgn="ctr"/>
                      <a:r>
                        <a:rPr lang="es-ES" sz="1100" b="0" i="0" u="none" strike="noStrike">
                          <a:solidFill>
                            <a:schemeClr val="tx1"/>
                          </a:solidFill>
                          <a:latin typeface="+mn-lt"/>
                        </a:rPr>
                        <a:t>8,00</a:t>
                      </a:r>
                    </a:p>
                  </a:txBody>
                  <a:tcPr marL="9525" marR="9525" marT="9525" marB="0" anchor="ctr"/>
                </a:tc>
              </a:tr>
              <a:tr h="216000">
                <a:tc>
                  <a:txBody>
                    <a:bodyPr/>
                    <a:lstStyle/>
                    <a:p>
                      <a:pPr algn="l" fontAlgn="ctr"/>
                      <a:r>
                        <a:rPr lang="es-ES" sz="1100" b="0" i="0" u="none" strike="noStrike" dirty="0">
                          <a:solidFill>
                            <a:schemeClr val="tx1"/>
                          </a:solidFill>
                          <a:latin typeface="+mn-lt"/>
                        </a:rPr>
                        <a:t>Ruta I - Montiel Potrero</a:t>
                      </a:r>
                    </a:p>
                  </a:txBody>
                  <a:tcPr marL="9525" marR="9525" marT="9525" marB="0" anchor="ctr"/>
                </a:tc>
                <a:tc>
                  <a:txBody>
                    <a:bodyPr/>
                    <a:lstStyle/>
                    <a:p>
                      <a:pPr algn="ctr" fontAlgn="ctr"/>
                      <a:r>
                        <a:rPr lang="es-ES" sz="1100" b="0" i="0" u="none" strike="noStrike">
                          <a:solidFill>
                            <a:schemeClr val="tx1"/>
                          </a:solidFill>
                          <a:latin typeface="+mn-lt"/>
                        </a:rPr>
                        <a:t>37,00</a:t>
                      </a:r>
                    </a:p>
                  </a:txBody>
                  <a:tcPr marL="9525" marR="9525" marT="9525" marB="0" anchor="ctr"/>
                </a:tc>
              </a:tr>
              <a:tr h="216000">
                <a:tc>
                  <a:txBody>
                    <a:bodyPr/>
                    <a:lstStyle/>
                    <a:p>
                      <a:pPr algn="l" fontAlgn="ctr"/>
                      <a:r>
                        <a:rPr lang="es-ES" sz="1100" b="0" i="0" u="none" strike="noStrike" dirty="0" err="1">
                          <a:solidFill>
                            <a:schemeClr val="tx1"/>
                          </a:solidFill>
                          <a:latin typeface="+mn-lt"/>
                        </a:rPr>
                        <a:t>Ybycui</a:t>
                      </a:r>
                      <a:r>
                        <a:rPr lang="es-ES" sz="1100" b="0" i="0" u="none" strike="noStrike" dirty="0">
                          <a:solidFill>
                            <a:schemeClr val="tx1"/>
                          </a:solidFill>
                          <a:latin typeface="+mn-lt"/>
                        </a:rPr>
                        <a:t> - </a:t>
                      </a:r>
                      <a:r>
                        <a:rPr lang="es-ES" sz="1100" b="0" i="0" u="none" strike="noStrike" dirty="0" err="1">
                          <a:solidFill>
                            <a:schemeClr val="tx1"/>
                          </a:solidFill>
                          <a:latin typeface="+mn-lt"/>
                        </a:rPr>
                        <a:t>Larroza</a:t>
                      </a:r>
                      <a:endParaRPr lang="es-ES" sz="1100" b="0" i="0" u="none" strike="noStrike" dirty="0">
                        <a:solidFill>
                          <a:schemeClr val="tx1"/>
                        </a:solidFill>
                        <a:latin typeface="+mn-lt"/>
                      </a:endParaRPr>
                    </a:p>
                  </a:txBody>
                  <a:tcPr marL="9525" marR="9525" marT="9525" marB="0" anchor="ctr"/>
                </a:tc>
                <a:tc>
                  <a:txBody>
                    <a:bodyPr/>
                    <a:lstStyle/>
                    <a:p>
                      <a:pPr algn="ctr" fontAlgn="ctr"/>
                      <a:r>
                        <a:rPr lang="es-ES" sz="1100" b="0" i="0" u="none" strike="noStrike">
                          <a:solidFill>
                            <a:schemeClr val="tx1"/>
                          </a:solidFill>
                          <a:latin typeface="+mn-lt"/>
                        </a:rPr>
                        <a:t>66,00</a:t>
                      </a:r>
                    </a:p>
                  </a:txBody>
                  <a:tcPr marL="9525" marR="9525" marT="9525" marB="0" anchor="ctr"/>
                </a:tc>
              </a:tr>
              <a:tr h="396000">
                <a:tc>
                  <a:txBody>
                    <a:bodyPr/>
                    <a:lstStyle/>
                    <a:p>
                      <a:pPr algn="l" fontAlgn="ctr"/>
                      <a:r>
                        <a:rPr lang="es-ES" sz="1400" b="1" i="0" u="none" strike="noStrike" dirty="0" smtClean="0">
                          <a:solidFill>
                            <a:schemeClr val="tx1"/>
                          </a:solidFill>
                          <a:latin typeface="+mn-lt"/>
                        </a:rPr>
                        <a:t>10 DPTO. ALTO PARANÁ</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322,00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ES" sz="1100" b="0" i="0" u="none" strike="noStrike" dirty="0">
                          <a:solidFill>
                            <a:schemeClr val="tx1"/>
                          </a:solidFill>
                          <a:latin typeface="+mn-lt"/>
                        </a:rPr>
                        <a:t>Hernandarias-Minga </a:t>
                      </a:r>
                      <a:r>
                        <a:rPr lang="es-ES" sz="1100" b="0" i="0" u="none" strike="noStrike" dirty="0" err="1">
                          <a:solidFill>
                            <a:schemeClr val="tx1"/>
                          </a:solidFill>
                          <a:latin typeface="+mn-lt"/>
                        </a:rPr>
                        <a:t>Guazu</a:t>
                      </a:r>
                      <a:endParaRPr lang="es-ES" sz="1100" b="0" i="0" u="none" strike="noStrike" dirty="0">
                        <a:solidFill>
                          <a:schemeClr val="tx1"/>
                        </a:solidFill>
                        <a:latin typeface="+mn-lt"/>
                      </a:endParaRPr>
                    </a:p>
                  </a:txBody>
                  <a:tcPr marL="9525" marR="9525" marT="9525" marB="0" anchor="ctr"/>
                </a:tc>
                <a:tc>
                  <a:txBody>
                    <a:bodyPr/>
                    <a:lstStyle/>
                    <a:p>
                      <a:pPr algn="ctr" fontAlgn="ctr"/>
                      <a:r>
                        <a:rPr lang="es-ES" sz="1100" b="0" i="0" u="none" strike="noStrike">
                          <a:solidFill>
                            <a:schemeClr val="tx1"/>
                          </a:solidFill>
                          <a:latin typeface="+mn-lt"/>
                        </a:rPr>
                        <a:t>150,00</a:t>
                      </a:r>
                    </a:p>
                  </a:txBody>
                  <a:tcPr marL="9525" marR="9525" marT="9525" marB="0" anchor="ctr"/>
                </a:tc>
              </a:tr>
              <a:tr h="216000">
                <a:tc>
                  <a:txBody>
                    <a:bodyPr/>
                    <a:lstStyle/>
                    <a:p>
                      <a:pPr algn="l" fontAlgn="ctr"/>
                      <a:r>
                        <a:rPr lang="es-ES" sz="1100" b="0" i="0" u="none" strike="noStrike" dirty="0">
                          <a:solidFill>
                            <a:schemeClr val="tx1"/>
                          </a:solidFill>
                          <a:latin typeface="+mn-lt"/>
                        </a:rPr>
                        <a:t>Minga Guasu - Asentamiento Triunfo</a:t>
                      </a:r>
                    </a:p>
                  </a:txBody>
                  <a:tcPr marL="9525" marR="9525" marT="9525" marB="0" anchor="ctr"/>
                </a:tc>
                <a:tc>
                  <a:txBody>
                    <a:bodyPr/>
                    <a:lstStyle/>
                    <a:p>
                      <a:pPr algn="ctr" fontAlgn="ctr"/>
                      <a:r>
                        <a:rPr lang="es-ES" sz="1100" b="0" i="0" u="none" strike="noStrike">
                          <a:solidFill>
                            <a:schemeClr val="tx1"/>
                          </a:solidFill>
                          <a:latin typeface="+mn-lt"/>
                        </a:rPr>
                        <a:t>22,00</a:t>
                      </a:r>
                    </a:p>
                  </a:txBody>
                  <a:tcPr marL="9525" marR="9525" marT="9525" marB="0" anchor="ctr"/>
                </a:tc>
              </a:tr>
              <a:tr h="216000">
                <a:tc>
                  <a:txBody>
                    <a:bodyPr/>
                    <a:lstStyle/>
                    <a:p>
                      <a:pPr algn="l" fontAlgn="ctr"/>
                      <a:r>
                        <a:rPr lang="es-ES" sz="1100" b="0" i="0" u="none" strike="noStrike" dirty="0">
                          <a:solidFill>
                            <a:schemeClr val="tx1"/>
                          </a:solidFill>
                          <a:latin typeface="+mn-lt"/>
                        </a:rPr>
                        <a:t>Minga Guasu - Cedrales</a:t>
                      </a:r>
                    </a:p>
                  </a:txBody>
                  <a:tcPr marL="9525" marR="9525" marT="9525" marB="0" anchor="ctr"/>
                </a:tc>
                <a:tc>
                  <a:txBody>
                    <a:bodyPr/>
                    <a:lstStyle/>
                    <a:p>
                      <a:pPr algn="ctr" fontAlgn="ctr"/>
                      <a:r>
                        <a:rPr lang="es-ES" sz="1100" b="0" i="0" u="none" strike="noStrike">
                          <a:solidFill>
                            <a:schemeClr val="tx1"/>
                          </a:solidFill>
                          <a:latin typeface="+mn-lt"/>
                        </a:rPr>
                        <a:t>150,00</a:t>
                      </a:r>
                    </a:p>
                  </a:txBody>
                  <a:tcPr marL="9525" marR="9525" marT="9525" marB="0" anchor="ctr"/>
                </a:tc>
              </a:tr>
              <a:tr h="396000">
                <a:tc>
                  <a:txBody>
                    <a:bodyPr/>
                    <a:lstStyle/>
                    <a:p>
                      <a:pPr algn="l" fontAlgn="ctr"/>
                      <a:r>
                        <a:rPr lang="es-ES" sz="1400" b="1" i="0" u="none" strike="noStrike" dirty="0" smtClean="0">
                          <a:solidFill>
                            <a:schemeClr val="tx1"/>
                          </a:solidFill>
                          <a:latin typeface="+mn-lt"/>
                        </a:rPr>
                        <a:t>12 DPTO. ÑEEMBUCÚ</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436,00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ES" sz="1100" b="0" i="0" u="none" strike="noStrike">
                          <a:solidFill>
                            <a:schemeClr val="tx1"/>
                          </a:solidFill>
                          <a:latin typeface="+mn-lt"/>
                        </a:rPr>
                        <a:t>Arroyo Hondo - Humaita</a:t>
                      </a:r>
                    </a:p>
                  </a:txBody>
                  <a:tcPr marL="9525" marR="9525" marT="9525" marB="0" anchor="ctr"/>
                </a:tc>
                <a:tc>
                  <a:txBody>
                    <a:bodyPr/>
                    <a:lstStyle/>
                    <a:p>
                      <a:pPr algn="ctr" fontAlgn="ctr"/>
                      <a:r>
                        <a:rPr lang="es-ES" sz="1100" b="0" i="0" u="none" strike="noStrike">
                          <a:solidFill>
                            <a:schemeClr val="tx1"/>
                          </a:solidFill>
                          <a:latin typeface="+mn-lt"/>
                        </a:rPr>
                        <a:t>16,00</a:t>
                      </a:r>
                    </a:p>
                  </a:txBody>
                  <a:tcPr marL="9525" marR="9525" marT="9525" marB="0" anchor="ctr"/>
                </a:tc>
              </a:tr>
              <a:tr h="216000">
                <a:tc>
                  <a:txBody>
                    <a:bodyPr/>
                    <a:lstStyle/>
                    <a:p>
                      <a:pPr algn="l" fontAlgn="ctr"/>
                      <a:r>
                        <a:rPr lang="es-ES" sz="1100" b="0" i="0" u="none" strike="noStrike" dirty="0" err="1">
                          <a:solidFill>
                            <a:schemeClr val="tx1"/>
                          </a:solidFill>
                          <a:latin typeface="+mn-lt"/>
                        </a:rPr>
                        <a:t>Humaita</a:t>
                      </a:r>
                      <a:r>
                        <a:rPr lang="es-ES" sz="1100" b="0" i="0" u="none" strike="noStrike" dirty="0">
                          <a:solidFill>
                            <a:schemeClr val="tx1"/>
                          </a:solidFill>
                          <a:latin typeface="+mn-lt"/>
                        </a:rPr>
                        <a:t> - Paso de Patria</a:t>
                      </a:r>
                    </a:p>
                  </a:txBody>
                  <a:tcPr marL="9525" marR="9525" marT="9525" marB="0" anchor="ctr"/>
                </a:tc>
                <a:tc>
                  <a:txBody>
                    <a:bodyPr/>
                    <a:lstStyle/>
                    <a:p>
                      <a:pPr algn="ctr" fontAlgn="ctr"/>
                      <a:r>
                        <a:rPr lang="es-ES" sz="1100" b="0" i="0" u="none" strike="noStrike">
                          <a:solidFill>
                            <a:schemeClr val="tx1"/>
                          </a:solidFill>
                          <a:latin typeface="+mn-lt"/>
                        </a:rPr>
                        <a:t>12,00</a:t>
                      </a:r>
                    </a:p>
                  </a:txBody>
                  <a:tcPr marL="9525" marR="9525" marT="9525" marB="0" anchor="ctr"/>
                </a:tc>
              </a:tr>
              <a:tr h="216000">
                <a:tc>
                  <a:txBody>
                    <a:bodyPr/>
                    <a:lstStyle/>
                    <a:p>
                      <a:pPr algn="l" fontAlgn="ctr"/>
                      <a:r>
                        <a:rPr lang="es-ES" sz="1100" b="0" i="0" u="none" strike="noStrike">
                          <a:solidFill>
                            <a:schemeClr val="tx1"/>
                          </a:solidFill>
                          <a:latin typeface="+mn-lt"/>
                        </a:rPr>
                        <a:t>Isla Umbu - Humaita</a:t>
                      </a:r>
                    </a:p>
                  </a:txBody>
                  <a:tcPr marL="9525" marR="9525" marT="9525" marB="0" anchor="ctr"/>
                </a:tc>
                <a:tc>
                  <a:txBody>
                    <a:bodyPr/>
                    <a:lstStyle/>
                    <a:p>
                      <a:pPr algn="ctr" fontAlgn="ctr"/>
                      <a:r>
                        <a:rPr lang="es-ES" sz="1100" b="0" i="0" u="none" strike="noStrike" dirty="0">
                          <a:solidFill>
                            <a:schemeClr val="tx1"/>
                          </a:solidFill>
                          <a:latin typeface="+mn-lt"/>
                        </a:rPr>
                        <a:t>8,00</a:t>
                      </a:r>
                    </a:p>
                  </a:txBody>
                  <a:tcPr marL="9525" marR="9525" marT="9525" marB="0" anchor="ctr"/>
                </a:tc>
              </a:tr>
              <a:tr h="216000">
                <a:tc>
                  <a:txBody>
                    <a:bodyPr/>
                    <a:lstStyle/>
                    <a:p>
                      <a:pPr algn="l" fontAlgn="ctr"/>
                      <a:r>
                        <a:rPr lang="es-ES" sz="1100" b="0" i="0" u="none" strike="noStrike" dirty="0">
                          <a:solidFill>
                            <a:schemeClr val="tx1"/>
                          </a:solidFill>
                          <a:latin typeface="+mn-lt"/>
                        </a:rPr>
                        <a:t>Villa Franca- San Fernando-Pilar</a:t>
                      </a:r>
                    </a:p>
                  </a:txBody>
                  <a:tcPr marL="9525" marR="9525" marT="9525" marB="0" anchor="ctr"/>
                </a:tc>
                <a:tc>
                  <a:txBody>
                    <a:bodyPr/>
                    <a:lstStyle/>
                    <a:p>
                      <a:pPr algn="ctr" fontAlgn="ctr"/>
                      <a:r>
                        <a:rPr lang="es-ES" sz="1100" b="0" i="0" u="none" strike="noStrike" dirty="0">
                          <a:solidFill>
                            <a:schemeClr val="tx1"/>
                          </a:solidFill>
                          <a:latin typeface="+mn-lt"/>
                        </a:rPr>
                        <a:t>400,00</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3. PUENTES DE HºAº</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1772816"/>
          <a:ext cx="8280000" cy="3744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ES" sz="1400" b="1" u="none" strike="noStrike" noProof="0" dirty="0" smtClean="0">
                          <a:latin typeface="+mn-lt"/>
                        </a:rPr>
                        <a:t>SUSTITUCIÓN DE PUENTES DE MADERA POR PUENTES DE HºAº</a:t>
                      </a:r>
                      <a:endParaRPr lang="es-ES" sz="1400" b="1" i="0" u="none" strike="noStrike" noProof="0" dirty="0">
                        <a:solidFill>
                          <a:srgbClr val="000000"/>
                        </a:solidFill>
                        <a:latin typeface="+mn-lt"/>
                      </a:endParaRPr>
                    </a:p>
                  </a:txBody>
                  <a:tcPr marL="9525" marR="9525" marT="9525" marB="0" anchor="ctr"/>
                </a:tc>
                <a:tc>
                  <a:txBody>
                    <a:bodyPr/>
                    <a:lstStyle/>
                    <a:p>
                      <a:pPr algn="ctr" fontAlgn="b"/>
                      <a:r>
                        <a:rPr lang="es-ES" sz="1400" b="1" u="none" strike="noStrike" noProof="0" dirty="0" smtClean="0">
                          <a:latin typeface="+mn-lt"/>
                        </a:rPr>
                        <a:t>LONGITUD (ml)</a:t>
                      </a:r>
                      <a:endParaRPr lang="es-ES" sz="1400" b="1" i="0" u="none" strike="noStrike" noProof="0" dirty="0">
                        <a:solidFill>
                          <a:srgbClr val="000000"/>
                        </a:solidFill>
                        <a:latin typeface="+mn-lt"/>
                      </a:endParaRPr>
                    </a:p>
                  </a:txBody>
                  <a:tcPr marL="9525" marR="9525" marT="9525" marB="0" anchor="ctr"/>
                </a:tc>
              </a:tr>
              <a:tr h="396000">
                <a:tc>
                  <a:txBody>
                    <a:bodyPr/>
                    <a:lstStyle/>
                    <a:p>
                      <a:pPr algn="l" fontAlgn="ctr"/>
                      <a:r>
                        <a:rPr lang="es-PY" sz="1400" b="1" i="0" u="none" strike="noStrike" dirty="0" smtClean="0">
                          <a:solidFill>
                            <a:schemeClr val="tx1"/>
                          </a:solidFill>
                          <a:latin typeface="+mn-lt"/>
                        </a:rPr>
                        <a:t>05. PROYECTO PUENTE DE HºAº CON DFI EN LA DCV</a:t>
                      </a:r>
                      <a:endParaRPr lang="es-PY"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3.190,00</a:t>
                      </a:r>
                      <a:endParaRPr lang="es-ES" sz="1400" b="1" i="0" u="none" strike="noStrike" dirty="0">
                        <a:solidFill>
                          <a:schemeClr val="tx1"/>
                        </a:solidFill>
                        <a:latin typeface="+mn-lt"/>
                      </a:endParaRPr>
                    </a:p>
                  </a:txBody>
                  <a:tcPr marL="9525" marR="9525" marT="9525" marB="0" anchor="ctr"/>
                </a:tc>
              </a:tr>
              <a:tr h="396000">
                <a:tc>
                  <a:txBody>
                    <a:bodyPr/>
                    <a:lstStyle/>
                    <a:p>
                      <a:pPr algn="l" fontAlgn="ctr"/>
                      <a:r>
                        <a:rPr lang="es-ES" sz="1400" b="1" i="0" u="none" strike="noStrike" dirty="0" smtClean="0">
                          <a:solidFill>
                            <a:schemeClr val="tx1"/>
                          </a:solidFill>
                          <a:latin typeface="+mn-lt"/>
                        </a:rPr>
                        <a:t>13 DPTO. AMAMBAY</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236,00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ES" sz="1100" b="0" i="0" u="none" strike="noStrike" dirty="0">
                          <a:solidFill>
                            <a:schemeClr val="tx1"/>
                          </a:solidFill>
                          <a:latin typeface="+mn-lt"/>
                        </a:rPr>
                        <a:t>Cap. Bado-</a:t>
                      </a:r>
                      <a:r>
                        <a:rPr lang="es-ES" sz="1100" b="0" i="0" u="none" strike="noStrike" dirty="0" err="1">
                          <a:solidFill>
                            <a:schemeClr val="tx1"/>
                          </a:solidFill>
                          <a:latin typeface="+mn-lt"/>
                        </a:rPr>
                        <a:t>CerroTorin</a:t>
                      </a:r>
                      <a:endParaRPr lang="es-ES" sz="1100" b="0" i="0" u="none" strike="noStrike" dirty="0">
                        <a:solidFill>
                          <a:schemeClr val="tx1"/>
                        </a:solidFill>
                        <a:latin typeface="+mn-lt"/>
                      </a:endParaRPr>
                    </a:p>
                  </a:txBody>
                  <a:tcPr marL="9525" marR="9525" marT="9525" marB="0" anchor="ctr"/>
                </a:tc>
                <a:tc>
                  <a:txBody>
                    <a:bodyPr/>
                    <a:lstStyle/>
                    <a:p>
                      <a:pPr algn="ctr" fontAlgn="ctr"/>
                      <a:r>
                        <a:rPr lang="es-ES" sz="1100" b="0" i="0" u="none" strike="noStrike">
                          <a:solidFill>
                            <a:schemeClr val="tx1"/>
                          </a:solidFill>
                          <a:latin typeface="+mn-lt"/>
                        </a:rPr>
                        <a:t>15,00</a:t>
                      </a:r>
                    </a:p>
                  </a:txBody>
                  <a:tcPr marL="9525" marR="9525" marT="9525" marB="0" anchor="ctr"/>
                </a:tc>
              </a:tr>
              <a:tr h="216000">
                <a:tc>
                  <a:txBody>
                    <a:bodyPr/>
                    <a:lstStyle/>
                    <a:p>
                      <a:pPr algn="l" fontAlgn="ctr"/>
                      <a:r>
                        <a:rPr lang="es-ES" sz="1100" b="0" i="0" u="none" strike="noStrike" dirty="0">
                          <a:solidFill>
                            <a:schemeClr val="tx1"/>
                          </a:solidFill>
                          <a:latin typeface="+mn-lt"/>
                        </a:rPr>
                        <a:t>Colonia </a:t>
                      </a:r>
                      <a:r>
                        <a:rPr lang="es-ES" sz="1100" b="0" i="0" u="none" strike="noStrike" dirty="0" err="1">
                          <a:solidFill>
                            <a:schemeClr val="tx1"/>
                          </a:solidFill>
                          <a:latin typeface="+mn-lt"/>
                        </a:rPr>
                        <a:t>Sta</a:t>
                      </a:r>
                      <a:r>
                        <a:rPr lang="es-ES" sz="1100" b="0" i="0" u="none" strike="noStrike" dirty="0">
                          <a:solidFill>
                            <a:schemeClr val="tx1"/>
                          </a:solidFill>
                          <a:latin typeface="+mn-lt"/>
                        </a:rPr>
                        <a:t> Clara-Ex Reserva</a:t>
                      </a:r>
                    </a:p>
                  </a:txBody>
                  <a:tcPr marL="9525" marR="9525" marT="9525" marB="0" anchor="ctr"/>
                </a:tc>
                <a:tc>
                  <a:txBody>
                    <a:bodyPr/>
                    <a:lstStyle/>
                    <a:p>
                      <a:pPr algn="ctr" fontAlgn="ctr"/>
                      <a:r>
                        <a:rPr lang="es-ES" sz="1100" b="0" i="0" u="none" strike="noStrike">
                          <a:solidFill>
                            <a:schemeClr val="tx1"/>
                          </a:solidFill>
                          <a:latin typeface="+mn-lt"/>
                        </a:rPr>
                        <a:t>15,00</a:t>
                      </a:r>
                    </a:p>
                  </a:txBody>
                  <a:tcPr marL="9525" marR="9525" marT="9525" marB="0" anchor="ctr"/>
                </a:tc>
              </a:tr>
              <a:tr h="216000">
                <a:tc>
                  <a:txBody>
                    <a:bodyPr/>
                    <a:lstStyle/>
                    <a:p>
                      <a:pPr algn="l" fontAlgn="ctr"/>
                      <a:r>
                        <a:rPr lang="es-ES" sz="1100" b="0" i="0" u="none" strike="noStrike" dirty="0">
                          <a:solidFill>
                            <a:schemeClr val="tx1"/>
                          </a:solidFill>
                          <a:latin typeface="+mn-lt"/>
                        </a:rPr>
                        <a:t>Comunidad </a:t>
                      </a:r>
                      <a:r>
                        <a:rPr lang="es-ES" sz="1100" b="0" i="0" u="none" strike="noStrike" dirty="0" err="1">
                          <a:solidFill>
                            <a:schemeClr val="tx1"/>
                          </a:solidFill>
                          <a:latin typeface="+mn-lt"/>
                        </a:rPr>
                        <a:t>Indigena</a:t>
                      </a:r>
                      <a:r>
                        <a:rPr lang="es-ES" sz="1100" b="0" i="0" u="none" strike="noStrike" dirty="0">
                          <a:solidFill>
                            <a:schemeClr val="tx1"/>
                          </a:solidFill>
                          <a:latin typeface="+mn-lt"/>
                        </a:rPr>
                        <a:t> - Acceso Ma. </a:t>
                      </a:r>
                      <a:r>
                        <a:rPr lang="es-ES" sz="1100" b="0" i="0" u="none" strike="noStrike" dirty="0" err="1">
                          <a:solidFill>
                            <a:schemeClr val="tx1"/>
                          </a:solidFill>
                          <a:latin typeface="+mn-lt"/>
                        </a:rPr>
                        <a:t>Aux</a:t>
                      </a:r>
                      <a:r>
                        <a:rPr lang="es-ES" sz="1100" b="0" i="0" u="none" strike="noStrike" dirty="0">
                          <a:solidFill>
                            <a:schemeClr val="tx1"/>
                          </a:solidFill>
                          <a:latin typeface="+mn-lt"/>
                        </a:rPr>
                        <a:t>.</a:t>
                      </a:r>
                    </a:p>
                  </a:txBody>
                  <a:tcPr marL="9525" marR="9525" marT="9525" marB="0" anchor="ctr"/>
                </a:tc>
                <a:tc>
                  <a:txBody>
                    <a:bodyPr/>
                    <a:lstStyle/>
                    <a:p>
                      <a:pPr algn="ctr" fontAlgn="ctr"/>
                      <a:r>
                        <a:rPr lang="es-ES" sz="1100" b="0" i="0" u="none" strike="noStrike">
                          <a:solidFill>
                            <a:schemeClr val="tx1"/>
                          </a:solidFill>
                          <a:latin typeface="+mn-lt"/>
                        </a:rPr>
                        <a:t>30,00</a:t>
                      </a:r>
                    </a:p>
                  </a:txBody>
                  <a:tcPr marL="9525" marR="9525" marT="9525" marB="0" anchor="ctr"/>
                </a:tc>
              </a:tr>
              <a:tr h="216000">
                <a:tc>
                  <a:txBody>
                    <a:bodyPr/>
                    <a:lstStyle/>
                    <a:p>
                      <a:pPr algn="l" fontAlgn="ctr"/>
                      <a:r>
                        <a:rPr lang="es-ES" sz="1100" b="0" i="0" u="none" strike="noStrike" dirty="0">
                          <a:solidFill>
                            <a:schemeClr val="tx1"/>
                          </a:solidFill>
                          <a:latin typeface="+mn-lt"/>
                        </a:rPr>
                        <a:t>Fortuna Guasu-Cerro Pero</a:t>
                      </a:r>
                    </a:p>
                  </a:txBody>
                  <a:tcPr marL="9525" marR="9525" marT="9525" marB="0" anchor="ctr"/>
                </a:tc>
                <a:tc>
                  <a:txBody>
                    <a:bodyPr/>
                    <a:lstStyle/>
                    <a:p>
                      <a:pPr algn="ctr" fontAlgn="ctr"/>
                      <a:r>
                        <a:rPr lang="es-ES" sz="1100" b="0" i="0" u="none" strike="noStrike">
                          <a:solidFill>
                            <a:schemeClr val="tx1"/>
                          </a:solidFill>
                          <a:latin typeface="+mn-lt"/>
                        </a:rPr>
                        <a:t>52,00</a:t>
                      </a:r>
                    </a:p>
                  </a:txBody>
                  <a:tcPr marL="9525" marR="9525" marT="9525" marB="0" anchor="ctr"/>
                </a:tc>
              </a:tr>
              <a:tr h="216000">
                <a:tc>
                  <a:txBody>
                    <a:bodyPr/>
                    <a:lstStyle/>
                    <a:p>
                      <a:pPr algn="l" fontAlgn="ctr"/>
                      <a:r>
                        <a:rPr lang="es-ES" sz="1100" b="0" i="0" u="none" strike="noStrike" dirty="0">
                          <a:solidFill>
                            <a:schemeClr val="tx1"/>
                          </a:solidFill>
                          <a:latin typeface="+mn-lt"/>
                        </a:rPr>
                        <a:t>Lorito Picada-</a:t>
                      </a:r>
                      <a:r>
                        <a:rPr lang="es-ES" sz="1100" b="0" i="0" u="none" strike="noStrike" dirty="0" err="1">
                          <a:solidFill>
                            <a:schemeClr val="tx1"/>
                          </a:solidFill>
                          <a:latin typeface="+mn-lt"/>
                        </a:rPr>
                        <a:t>Ypyta</a:t>
                      </a:r>
                      <a:endParaRPr lang="es-ES" sz="1100" b="0" i="0" u="none" strike="noStrike" dirty="0">
                        <a:solidFill>
                          <a:schemeClr val="tx1"/>
                        </a:solidFill>
                        <a:latin typeface="+mn-lt"/>
                      </a:endParaRPr>
                    </a:p>
                  </a:txBody>
                  <a:tcPr marL="9525" marR="9525" marT="9525" marB="0" anchor="ctr"/>
                </a:tc>
                <a:tc>
                  <a:txBody>
                    <a:bodyPr/>
                    <a:lstStyle/>
                    <a:p>
                      <a:pPr algn="ctr" fontAlgn="ctr"/>
                      <a:r>
                        <a:rPr lang="es-ES" sz="1100" b="0" i="0" u="none" strike="noStrike">
                          <a:solidFill>
                            <a:schemeClr val="tx1"/>
                          </a:solidFill>
                          <a:latin typeface="+mn-lt"/>
                        </a:rPr>
                        <a:t>40,00</a:t>
                      </a:r>
                    </a:p>
                  </a:txBody>
                  <a:tcPr marL="9525" marR="9525" marT="9525" marB="0" anchor="ctr"/>
                </a:tc>
              </a:tr>
              <a:tr h="216000">
                <a:tc>
                  <a:txBody>
                    <a:bodyPr/>
                    <a:lstStyle/>
                    <a:p>
                      <a:pPr algn="l" fontAlgn="ctr"/>
                      <a:r>
                        <a:rPr lang="es-ES" sz="1100" b="0" i="0" u="none" strike="noStrike" dirty="0" err="1">
                          <a:solidFill>
                            <a:schemeClr val="tx1"/>
                          </a:solidFill>
                          <a:latin typeface="+mn-lt"/>
                        </a:rPr>
                        <a:t>Naranjay</a:t>
                      </a:r>
                      <a:r>
                        <a:rPr lang="es-ES" sz="1100" b="0" i="0" u="none" strike="noStrike" dirty="0">
                          <a:solidFill>
                            <a:schemeClr val="tx1"/>
                          </a:solidFill>
                          <a:latin typeface="+mn-lt"/>
                        </a:rPr>
                        <a:t> - Col. </a:t>
                      </a:r>
                      <a:r>
                        <a:rPr lang="es-ES" sz="1100" b="0" i="0" u="none" strike="noStrike" dirty="0" err="1">
                          <a:solidFill>
                            <a:schemeClr val="tx1"/>
                          </a:solidFill>
                          <a:latin typeface="+mn-lt"/>
                        </a:rPr>
                        <a:t>Maria</a:t>
                      </a:r>
                      <a:r>
                        <a:rPr lang="es-ES" sz="1100" b="0" i="0" u="none" strike="noStrike" dirty="0">
                          <a:solidFill>
                            <a:schemeClr val="tx1"/>
                          </a:solidFill>
                          <a:latin typeface="+mn-lt"/>
                        </a:rPr>
                        <a:t> Auxiliadora</a:t>
                      </a:r>
                    </a:p>
                  </a:txBody>
                  <a:tcPr marL="9525" marR="9525" marT="9525" marB="0" anchor="ctr"/>
                </a:tc>
                <a:tc>
                  <a:txBody>
                    <a:bodyPr/>
                    <a:lstStyle/>
                    <a:p>
                      <a:pPr algn="ctr" fontAlgn="ctr"/>
                      <a:r>
                        <a:rPr lang="es-ES" sz="1100" b="0" i="0" u="none" strike="noStrike">
                          <a:solidFill>
                            <a:schemeClr val="tx1"/>
                          </a:solidFill>
                          <a:latin typeface="+mn-lt"/>
                        </a:rPr>
                        <a:t>84,00</a:t>
                      </a:r>
                    </a:p>
                  </a:txBody>
                  <a:tcPr marL="9525" marR="9525" marT="9525" marB="0" anchor="ctr"/>
                </a:tc>
              </a:tr>
              <a:tr h="396000">
                <a:tc>
                  <a:txBody>
                    <a:bodyPr/>
                    <a:lstStyle/>
                    <a:p>
                      <a:pPr algn="l" fontAlgn="ctr"/>
                      <a:r>
                        <a:rPr lang="es-ES" sz="1400" b="1" i="0" u="none" strike="noStrike" dirty="0" smtClean="0">
                          <a:solidFill>
                            <a:schemeClr val="tx1"/>
                          </a:solidFill>
                          <a:latin typeface="+mn-lt"/>
                        </a:rPr>
                        <a:t>14 DPTO. CANINDEYÚ</a:t>
                      </a:r>
                      <a:endParaRPr lang="es-ES" sz="1400" b="1" i="0" u="none" strike="noStrike" dirty="0">
                        <a:solidFill>
                          <a:schemeClr val="tx1"/>
                        </a:solidFill>
                        <a:latin typeface="+mn-lt"/>
                      </a:endParaRPr>
                    </a:p>
                  </a:txBody>
                  <a:tcPr marL="9525" marR="9525" marT="9525" marB="0" anchor="ctr"/>
                </a:tc>
                <a:tc>
                  <a:txBody>
                    <a:bodyPr/>
                    <a:lstStyle/>
                    <a:p>
                      <a:pPr algn="ctr" fontAlgn="ctr"/>
                      <a:r>
                        <a:rPr lang="es-ES" sz="1400" b="1" i="0" u="none" strike="noStrike" dirty="0" smtClean="0">
                          <a:solidFill>
                            <a:schemeClr val="tx1"/>
                          </a:solidFill>
                          <a:latin typeface="+mn-lt"/>
                        </a:rPr>
                        <a:t>176,00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fr-FR" sz="1100" b="0" i="0" u="none" strike="noStrike">
                          <a:solidFill>
                            <a:schemeClr val="tx1"/>
                          </a:solidFill>
                          <a:latin typeface="+mn-lt"/>
                        </a:rPr>
                        <a:t>Corpus - Cristhi - Asent. Britez cue</a:t>
                      </a:r>
                    </a:p>
                  </a:txBody>
                  <a:tcPr marL="9525" marR="9525" marT="9525" marB="0" anchor="ctr"/>
                </a:tc>
                <a:tc>
                  <a:txBody>
                    <a:bodyPr/>
                    <a:lstStyle/>
                    <a:p>
                      <a:pPr algn="ctr" fontAlgn="ctr"/>
                      <a:r>
                        <a:rPr lang="es-ES" sz="1100" b="0" i="0" u="none" strike="noStrike">
                          <a:solidFill>
                            <a:schemeClr val="tx1"/>
                          </a:solidFill>
                          <a:latin typeface="+mn-lt"/>
                        </a:rPr>
                        <a:t>40,00</a:t>
                      </a:r>
                    </a:p>
                  </a:txBody>
                  <a:tcPr marL="9525" marR="9525" marT="9525" marB="0" anchor="ctr"/>
                </a:tc>
              </a:tr>
              <a:tr h="216000">
                <a:tc>
                  <a:txBody>
                    <a:bodyPr/>
                    <a:lstStyle/>
                    <a:p>
                      <a:pPr algn="l" fontAlgn="ctr"/>
                      <a:r>
                        <a:rPr lang="es-ES" sz="1100" b="0" i="0" u="none" strike="noStrike">
                          <a:solidFill>
                            <a:schemeClr val="tx1"/>
                          </a:solidFill>
                          <a:latin typeface="+mn-lt"/>
                        </a:rPr>
                        <a:t>Curuguaty - Araujo cue</a:t>
                      </a:r>
                    </a:p>
                  </a:txBody>
                  <a:tcPr marL="9525" marR="9525" marT="9525" marB="0" anchor="ctr"/>
                </a:tc>
                <a:tc>
                  <a:txBody>
                    <a:bodyPr/>
                    <a:lstStyle/>
                    <a:p>
                      <a:pPr algn="ctr" fontAlgn="ctr"/>
                      <a:r>
                        <a:rPr lang="es-ES" sz="1100" b="0" i="0" u="none" strike="noStrike">
                          <a:solidFill>
                            <a:schemeClr val="tx1"/>
                          </a:solidFill>
                          <a:latin typeface="+mn-lt"/>
                        </a:rPr>
                        <a:t>46,00</a:t>
                      </a:r>
                    </a:p>
                  </a:txBody>
                  <a:tcPr marL="9525" marR="9525" marT="9525" marB="0" anchor="ctr"/>
                </a:tc>
              </a:tr>
              <a:tr h="216000">
                <a:tc>
                  <a:txBody>
                    <a:bodyPr/>
                    <a:lstStyle/>
                    <a:p>
                      <a:pPr algn="l" fontAlgn="ctr"/>
                      <a:r>
                        <a:rPr lang="es-ES" sz="1100" b="0" i="0" u="none" strike="noStrike" dirty="0">
                          <a:solidFill>
                            <a:schemeClr val="tx1"/>
                          </a:solidFill>
                          <a:latin typeface="+mn-lt"/>
                        </a:rPr>
                        <a:t>Curuguaty - Nueva Durango</a:t>
                      </a:r>
                    </a:p>
                  </a:txBody>
                  <a:tcPr marL="9525" marR="9525" marT="9525" marB="0" anchor="ctr"/>
                </a:tc>
                <a:tc>
                  <a:txBody>
                    <a:bodyPr/>
                    <a:lstStyle/>
                    <a:p>
                      <a:pPr algn="ctr" fontAlgn="ctr"/>
                      <a:r>
                        <a:rPr lang="es-ES" sz="1100" b="0" i="0" u="none" strike="noStrike" dirty="0">
                          <a:solidFill>
                            <a:schemeClr val="tx1"/>
                          </a:solidFill>
                          <a:latin typeface="+mn-lt"/>
                        </a:rPr>
                        <a:t>30,00</a:t>
                      </a:r>
                    </a:p>
                  </a:txBody>
                  <a:tcPr marL="9525" marR="9525" marT="9525" marB="0" anchor="ctr"/>
                </a:tc>
              </a:tr>
              <a:tr h="216000">
                <a:tc>
                  <a:txBody>
                    <a:bodyPr/>
                    <a:lstStyle/>
                    <a:p>
                      <a:pPr algn="l" fontAlgn="ctr"/>
                      <a:r>
                        <a:rPr lang="es-ES" sz="1100" b="0" i="0" u="none" strike="noStrike" dirty="0">
                          <a:solidFill>
                            <a:schemeClr val="tx1"/>
                          </a:solidFill>
                          <a:latin typeface="+mn-lt"/>
                        </a:rPr>
                        <a:t>Ruta 10-Asent 1ºde Marzo</a:t>
                      </a:r>
                    </a:p>
                  </a:txBody>
                  <a:tcPr marL="9525" marR="9525" marT="9525" marB="0" anchor="ctr"/>
                </a:tc>
                <a:tc>
                  <a:txBody>
                    <a:bodyPr/>
                    <a:lstStyle/>
                    <a:p>
                      <a:pPr algn="ctr" fontAlgn="ctr"/>
                      <a:r>
                        <a:rPr lang="es-ES" sz="1100" b="0" i="0" u="none" strike="noStrike" dirty="0">
                          <a:solidFill>
                            <a:schemeClr val="tx1"/>
                          </a:solidFill>
                          <a:latin typeface="+mn-lt"/>
                        </a:rPr>
                        <a:t>60,00</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3. PUENTES DE HºAº</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1772816"/>
          <a:ext cx="8280000" cy="4356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ES" sz="1400" b="1" u="none" strike="noStrike" noProof="0" dirty="0" smtClean="0">
                          <a:latin typeface="+mn-lt"/>
                        </a:rPr>
                        <a:t>SUSTITUCIÓN DE PUENTES DE MADERA POR PUENTES DE HºAº</a:t>
                      </a:r>
                      <a:endParaRPr lang="es-ES" sz="1400" b="1" i="0" u="none" strike="noStrike" noProof="0" dirty="0">
                        <a:solidFill>
                          <a:srgbClr val="000000"/>
                        </a:solidFill>
                        <a:latin typeface="+mn-lt"/>
                      </a:endParaRPr>
                    </a:p>
                  </a:txBody>
                  <a:tcPr marL="9525" marR="9525" marT="9525" marB="0" anchor="ctr"/>
                </a:tc>
                <a:tc>
                  <a:txBody>
                    <a:bodyPr/>
                    <a:lstStyle/>
                    <a:p>
                      <a:pPr algn="ctr" fontAlgn="b"/>
                      <a:r>
                        <a:rPr lang="es-ES" sz="1400" b="1" u="none" strike="noStrike" noProof="0" dirty="0" smtClean="0">
                          <a:latin typeface="+mn-lt"/>
                        </a:rPr>
                        <a:t>LONGITUD (ml)</a:t>
                      </a:r>
                      <a:endParaRPr lang="es-ES" sz="1400" b="1" i="0" u="none" strike="noStrike" noProof="0" dirty="0">
                        <a:solidFill>
                          <a:srgbClr val="000000"/>
                        </a:solidFill>
                        <a:latin typeface="+mn-lt"/>
                      </a:endParaRPr>
                    </a:p>
                  </a:txBody>
                  <a:tcPr marL="9525" marR="9525" marT="9525" marB="0" anchor="ctr"/>
                </a:tc>
              </a:tr>
              <a:tr h="396000">
                <a:tc>
                  <a:txBody>
                    <a:bodyPr/>
                    <a:lstStyle/>
                    <a:p>
                      <a:pPr algn="l" fontAlgn="ctr"/>
                      <a:r>
                        <a:rPr lang="es-PY" sz="1400" b="1" i="0" u="none" strike="noStrike" dirty="0" smtClean="0">
                          <a:solidFill>
                            <a:schemeClr val="tx1"/>
                          </a:solidFill>
                          <a:latin typeface="+mn-lt"/>
                        </a:rPr>
                        <a:t>06. SIN PROYECTO DE PUENTE DE HºAº EN LA DCV</a:t>
                      </a:r>
                      <a:endParaRPr lang="es-PY" sz="1400" b="1" i="0" u="none" strike="noStrike" dirty="0">
                        <a:solidFill>
                          <a:schemeClr val="tx1"/>
                        </a:solidFill>
                        <a:latin typeface="+mn-lt"/>
                      </a:endParaRPr>
                    </a:p>
                  </a:txBody>
                  <a:tcPr marL="9525" marR="9525" marT="9525" marB="0" anchor="ctr"/>
                </a:tc>
                <a:tc>
                  <a:txBody>
                    <a:bodyPr/>
                    <a:lstStyle/>
                    <a:p>
                      <a:pPr algn="r" fontAlgn="ctr"/>
                      <a:r>
                        <a:rPr lang="es-ES" sz="1400" b="1" i="0" u="none" strike="noStrike" dirty="0" smtClean="0">
                          <a:solidFill>
                            <a:schemeClr val="tx1"/>
                          </a:solidFill>
                          <a:latin typeface="+mn-lt"/>
                        </a:rPr>
                        <a:t>2.595,00</a:t>
                      </a:r>
                      <a:endParaRPr lang="es-ES" sz="1400" b="1" i="0" u="none" strike="noStrike" dirty="0">
                        <a:solidFill>
                          <a:schemeClr val="tx1"/>
                        </a:solidFill>
                        <a:latin typeface="+mn-lt"/>
                      </a:endParaRPr>
                    </a:p>
                  </a:txBody>
                  <a:tcPr marL="9525" marR="9525" marT="9525" marB="0" anchor="ctr"/>
                </a:tc>
              </a:tr>
              <a:tr h="396000">
                <a:tc>
                  <a:txBody>
                    <a:bodyPr/>
                    <a:lstStyle/>
                    <a:p>
                      <a:pPr algn="l" fontAlgn="ctr"/>
                      <a:r>
                        <a:rPr lang="es-ES" sz="1400" b="1" i="0" u="none" strike="noStrike" dirty="0" smtClean="0">
                          <a:solidFill>
                            <a:schemeClr val="tx1"/>
                          </a:solidFill>
                          <a:latin typeface="+mn-lt"/>
                        </a:rPr>
                        <a:t>01 DPTO. CONCEPCIÓN</a:t>
                      </a:r>
                      <a:endParaRPr lang="es-ES" sz="1400" b="1" i="0" u="none" strike="noStrike" dirty="0">
                        <a:solidFill>
                          <a:schemeClr val="tx1"/>
                        </a:solidFill>
                        <a:latin typeface="+mn-lt"/>
                      </a:endParaRPr>
                    </a:p>
                  </a:txBody>
                  <a:tcPr marL="9525" marR="9525" marT="9525" marB="0" anchor="ctr"/>
                </a:tc>
                <a:tc>
                  <a:txBody>
                    <a:bodyPr/>
                    <a:lstStyle/>
                    <a:p>
                      <a:pPr algn="r" fontAlgn="ctr"/>
                      <a:r>
                        <a:rPr lang="es-ES" sz="1400" b="1" i="0" u="none" strike="noStrike" dirty="0" smtClean="0">
                          <a:solidFill>
                            <a:schemeClr val="tx1"/>
                          </a:solidFill>
                          <a:latin typeface="+mn-lt"/>
                        </a:rPr>
                        <a:t>129,00</a:t>
                      </a:r>
                      <a:endParaRPr lang="es-ES" sz="1400" b="1" i="0" u="none" strike="noStrike" dirty="0">
                        <a:solidFill>
                          <a:schemeClr val="tx1"/>
                        </a:solidFill>
                        <a:latin typeface="+mn-lt"/>
                      </a:endParaRPr>
                    </a:p>
                  </a:txBody>
                  <a:tcPr marL="9525" marR="9525" marT="9525" marB="0" anchor="ctr"/>
                </a:tc>
              </a:tr>
              <a:tr h="288000">
                <a:tc>
                  <a:txBody>
                    <a:bodyPr/>
                    <a:lstStyle/>
                    <a:p>
                      <a:pPr algn="l" fontAlgn="ctr"/>
                      <a:r>
                        <a:rPr lang="es-ES" sz="1100" b="0" i="0" u="none" strike="noStrike" dirty="0">
                          <a:solidFill>
                            <a:schemeClr val="tx1"/>
                          </a:solidFill>
                          <a:latin typeface="+mn-lt"/>
                        </a:rPr>
                        <a:t>Paso Barreto-Cruce X</a:t>
                      </a:r>
                    </a:p>
                  </a:txBody>
                  <a:tcPr marL="9525" marR="9525" marT="9525" marB="0" anchor="ctr"/>
                </a:tc>
                <a:tc>
                  <a:txBody>
                    <a:bodyPr/>
                    <a:lstStyle/>
                    <a:p>
                      <a:pPr algn="r" fontAlgn="ctr"/>
                      <a:r>
                        <a:rPr lang="es-ES" sz="1100" b="0" i="0" u="none" strike="noStrike">
                          <a:solidFill>
                            <a:schemeClr val="tx1"/>
                          </a:solidFill>
                          <a:latin typeface="+mn-lt"/>
                        </a:rPr>
                        <a:t>30,00</a:t>
                      </a:r>
                    </a:p>
                  </a:txBody>
                  <a:tcPr marL="9525" marR="9525" marT="9525" marB="0" anchor="ctr"/>
                </a:tc>
              </a:tr>
              <a:tr h="288000">
                <a:tc>
                  <a:txBody>
                    <a:bodyPr/>
                    <a:lstStyle/>
                    <a:p>
                      <a:pPr algn="l" fontAlgn="ctr"/>
                      <a:r>
                        <a:rPr lang="es-PY" sz="1100" b="0" i="0" u="none" strike="noStrike" dirty="0">
                          <a:solidFill>
                            <a:schemeClr val="tx1"/>
                          </a:solidFill>
                          <a:latin typeface="+mn-lt"/>
                        </a:rPr>
                        <a:t>Ruta V Km 21 - Las Palmas</a:t>
                      </a:r>
                    </a:p>
                  </a:txBody>
                  <a:tcPr marL="9525" marR="9525" marT="9525" marB="0" anchor="ctr"/>
                </a:tc>
                <a:tc>
                  <a:txBody>
                    <a:bodyPr/>
                    <a:lstStyle/>
                    <a:p>
                      <a:pPr algn="r" fontAlgn="ctr"/>
                      <a:r>
                        <a:rPr lang="es-ES" sz="1100" b="0" i="0" u="none" strike="noStrike">
                          <a:solidFill>
                            <a:schemeClr val="tx1"/>
                          </a:solidFill>
                          <a:latin typeface="+mn-lt"/>
                        </a:rPr>
                        <a:t>7,00</a:t>
                      </a:r>
                    </a:p>
                  </a:txBody>
                  <a:tcPr marL="9525" marR="9525" marT="9525" marB="0" anchor="ctr"/>
                </a:tc>
              </a:tr>
              <a:tr h="288000">
                <a:tc>
                  <a:txBody>
                    <a:bodyPr/>
                    <a:lstStyle/>
                    <a:p>
                      <a:pPr algn="l" fontAlgn="ctr"/>
                      <a:r>
                        <a:rPr lang="es-ES" sz="1100" b="0" i="0" u="none" strike="noStrike" dirty="0" err="1">
                          <a:solidFill>
                            <a:schemeClr val="tx1"/>
                          </a:solidFill>
                          <a:latin typeface="+mn-lt"/>
                        </a:rPr>
                        <a:t>Curuzu</a:t>
                      </a:r>
                      <a:r>
                        <a:rPr lang="es-ES" sz="1100" b="0" i="0" u="none" strike="noStrike" dirty="0">
                          <a:solidFill>
                            <a:schemeClr val="tx1"/>
                          </a:solidFill>
                          <a:latin typeface="+mn-lt"/>
                        </a:rPr>
                        <a:t> Ñu - Roberto L. </a:t>
                      </a:r>
                      <a:r>
                        <a:rPr lang="es-ES" sz="1100" b="0" i="0" u="none" strike="noStrike" dirty="0" err="1">
                          <a:solidFill>
                            <a:schemeClr val="tx1"/>
                          </a:solidFill>
                          <a:latin typeface="+mn-lt"/>
                        </a:rPr>
                        <a:t>Petit</a:t>
                      </a:r>
                      <a:endParaRPr lang="es-ES" sz="1100" b="0" i="0" u="none" strike="noStrike" dirty="0">
                        <a:solidFill>
                          <a:schemeClr val="tx1"/>
                        </a:solidFill>
                        <a:latin typeface="+mn-lt"/>
                      </a:endParaRPr>
                    </a:p>
                  </a:txBody>
                  <a:tcPr marL="9525" marR="9525" marT="9525" marB="0" anchor="ctr"/>
                </a:tc>
                <a:tc>
                  <a:txBody>
                    <a:bodyPr/>
                    <a:lstStyle/>
                    <a:p>
                      <a:pPr algn="r" fontAlgn="ctr"/>
                      <a:r>
                        <a:rPr lang="es-ES" sz="1100" b="0" i="0" u="none" strike="noStrike">
                          <a:solidFill>
                            <a:schemeClr val="tx1"/>
                          </a:solidFill>
                          <a:latin typeface="+mn-lt"/>
                        </a:rPr>
                        <a:t>6,00</a:t>
                      </a:r>
                    </a:p>
                  </a:txBody>
                  <a:tcPr marL="9525" marR="9525" marT="9525" marB="0" anchor="ctr"/>
                </a:tc>
              </a:tr>
              <a:tr h="288000">
                <a:tc>
                  <a:txBody>
                    <a:bodyPr/>
                    <a:lstStyle/>
                    <a:p>
                      <a:pPr algn="l" fontAlgn="ctr"/>
                      <a:r>
                        <a:rPr lang="es-ES" sz="1100" b="0" i="0" u="none" strike="noStrike" dirty="0">
                          <a:solidFill>
                            <a:schemeClr val="tx1"/>
                          </a:solidFill>
                          <a:latin typeface="+mn-lt"/>
                        </a:rPr>
                        <a:t>Costa Pucu - Mbocayaty</a:t>
                      </a:r>
                    </a:p>
                  </a:txBody>
                  <a:tcPr marL="9525" marR="9525" marT="9525" marB="0" anchor="ctr"/>
                </a:tc>
                <a:tc>
                  <a:txBody>
                    <a:bodyPr/>
                    <a:lstStyle/>
                    <a:p>
                      <a:pPr algn="r" fontAlgn="ctr"/>
                      <a:r>
                        <a:rPr lang="es-ES" sz="1100" b="0" i="0" u="none" strike="noStrike">
                          <a:solidFill>
                            <a:schemeClr val="tx1"/>
                          </a:solidFill>
                          <a:latin typeface="+mn-lt"/>
                        </a:rPr>
                        <a:t>12,00</a:t>
                      </a:r>
                    </a:p>
                  </a:txBody>
                  <a:tcPr marL="9525" marR="9525" marT="9525" marB="0" anchor="ctr"/>
                </a:tc>
              </a:tr>
              <a:tr h="288000">
                <a:tc>
                  <a:txBody>
                    <a:bodyPr/>
                    <a:lstStyle/>
                    <a:p>
                      <a:pPr algn="l" fontAlgn="ctr"/>
                      <a:r>
                        <a:rPr lang="es-ES" sz="1100" b="0" i="0" u="none" strike="noStrike" dirty="0">
                          <a:solidFill>
                            <a:schemeClr val="tx1"/>
                          </a:solidFill>
                          <a:latin typeface="+mn-lt"/>
                        </a:rPr>
                        <a:t>Concepción - </a:t>
                      </a:r>
                      <a:r>
                        <a:rPr lang="es-ES" sz="1100" b="0" i="0" u="none" strike="noStrike" dirty="0" err="1">
                          <a:solidFill>
                            <a:schemeClr val="tx1"/>
                          </a:solidFill>
                          <a:latin typeface="+mn-lt"/>
                        </a:rPr>
                        <a:t>Maria</a:t>
                      </a:r>
                      <a:r>
                        <a:rPr lang="es-ES" sz="1100" b="0" i="0" u="none" strike="noStrike" dirty="0">
                          <a:solidFill>
                            <a:schemeClr val="tx1"/>
                          </a:solidFill>
                          <a:latin typeface="+mn-lt"/>
                        </a:rPr>
                        <a:t> Auxiliadora</a:t>
                      </a:r>
                    </a:p>
                  </a:txBody>
                  <a:tcPr marL="9525" marR="9525" marT="9525" marB="0" anchor="ctr"/>
                </a:tc>
                <a:tc>
                  <a:txBody>
                    <a:bodyPr/>
                    <a:lstStyle/>
                    <a:p>
                      <a:pPr algn="r" fontAlgn="ctr"/>
                      <a:r>
                        <a:rPr lang="es-ES" sz="1100" b="0" i="0" u="none" strike="noStrike">
                          <a:solidFill>
                            <a:schemeClr val="tx1"/>
                          </a:solidFill>
                          <a:latin typeface="+mn-lt"/>
                        </a:rPr>
                        <a:t>6,00</a:t>
                      </a:r>
                    </a:p>
                  </a:txBody>
                  <a:tcPr marL="9525" marR="9525" marT="9525" marB="0" anchor="ctr"/>
                </a:tc>
              </a:tr>
              <a:tr h="288000">
                <a:tc>
                  <a:txBody>
                    <a:bodyPr/>
                    <a:lstStyle/>
                    <a:p>
                      <a:pPr algn="l" fontAlgn="ctr"/>
                      <a:r>
                        <a:rPr lang="es-PY" sz="1100" b="0" i="0" u="none" strike="noStrike" dirty="0">
                          <a:solidFill>
                            <a:schemeClr val="tx1"/>
                          </a:solidFill>
                          <a:latin typeface="+mn-lt"/>
                        </a:rPr>
                        <a:t>Ruta V - Calle 12 Norte</a:t>
                      </a:r>
                    </a:p>
                  </a:txBody>
                  <a:tcPr marL="9525" marR="9525" marT="9525" marB="0" anchor="ctr"/>
                </a:tc>
                <a:tc>
                  <a:txBody>
                    <a:bodyPr/>
                    <a:lstStyle/>
                    <a:p>
                      <a:pPr algn="r" fontAlgn="ctr"/>
                      <a:r>
                        <a:rPr lang="es-ES" sz="1100" b="0" i="0" u="none" strike="noStrike">
                          <a:solidFill>
                            <a:schemeClr val="tx1"/>
                          </a:solidFill>
                          <a:latin typeface="+mn-lt"/>
                        </a:rPr>
                        <a:t>5,00</a:t>
                      </a:r>
                    </a:p>
                  </a:txBody>
                  <a:tcPr marL="9525" marR="9525" marT="9525" marB="0" anchor="ctr"/>
                </a:tc>
              </a:tr>
              <a:tr h="288000">
                <a:tc>
                  <a:txBody>
                    <a:bodyPr/>
                    <a:lstStyle/>
                    <a:p>
                      <a:pPr algn="l" fontAlgn="ctr"/>
                      <a:r>
                        <a:rPr lang="es-PY" sz="1100" b="0" i="0" u="none" strike="noStrike" dirty="0">
                          <a:solidFill>
                            <a:schemeClr val="tx1"/>
                          </a:solidFill>
                          <a:latin typeface="+mn-lt"/>
                        </a:rPr>
                        <a:t>Ruta V - Calle 9 Norte</a:t>
                      </a:r>
                    </a:p>
                  </a:txBody>
                  <a:tcPr marL="9525" marR="9525" marT="9525" marB="0" anchor="ctr"/>
                </a:tc>
                <a:tc>
                  <a:txBody>
                    <a:bodyPr/>
                    <a:lstStyle/>
                    <a:p>
                      <a:pPr algn="r" fontAlgn="ctr"/>
                      <a:r>
                        <a:rPr lang="es-ES" sz="1100" b="0" i="0" u="none" strike="noStrike">
                          <a:solidFill>
                            <a:schemeClr val="tx1"/>
                          </a:solidFill>
                          <a:latin typeface="+mn-lt"/>
                        </a:rPr>
                        <a:t>20,00</a:t>
                      </a:r>
                    </a:p>
                  </a:txBody>
                  <a:tcPr marL="9525" marR="9525" marT="9525" marB="0" anchor="ctr"/>
                </a:tc>
              </a:tr>
              <a:tr h="288000">
                <a:tc>
                  <a:txBody>
                    <a:bodyPr/>
                    <a:lstStyle/>
                    <a:p>
                      <a:pPr algn="l" fontAlgn="ctr"/>
                      <a:r>
                        <a:rPr lang="es-PY" sz="1100" b="0" i="0" u="none" strike="noStrike" dirty="0">
                          <a:solidFill>
                            <a:schemeClr val="tx1"/>
                          </a:solidFill>
                          <a:latin typeface="+mn-lt"/>
                        </a:rPr>
                        <a:t>Ruta V - Calle 20 Norte</a:t>
                      </a:r>
                    </a:p>
                  </a:txBody>
                  <a:tcPr marL="9525" marR="9525" marT="9525" marB="0" anchor="ctr"/>
                </a:tc>
                <a:tc>
                  <a:txBody>
                    <a:bodyPr/>
                    <a:lstStyle/>
                    <a:p>
                      <a:pPr algn="r" fontAlgn="ctr"/>
                      <a:r>
                        <a:rPr lang="es-ES" sz="1100" b="0" i="0" u="none" strike="noStrike">
                          <a:solidFill>
                            <a:schemeClr val="tx1"/>
                          </a:solidFill>
                          <a:latin typeface="+mn-lt"/>
                        </a:rPr>
                        <a:t>16,00</a:t>
                      </a:r>
                    </a:p>
                  </a:txBody>
                  <a:tcPr marL="9525" marR="9525" marT="9525" marB="0" anchor="ctr"/>
                </a:tc>
              </a:tr>
              <a:tr h="288000">
                <a:tc>
                  <a:txBody>
                    <a:bodyPr/>
                    <a:lstStyle/>
                    <a:p>
                      <a:pPr algn="l" fontAlgn="ctr"/>
                      <a:r>
                        <a:rPr lang="it-IT" sz="1100" b="0" i="0" u="none" strike="noStrike" dirty="0">
                          <a:solidFill>
                            <a:schemeClr val="tx1"/>
                          </a:solidFill>
                          <a:latin typeface="+mn-lt"/>
                        </a:rPr>
                        <a:t>Yby Yau - Col. Medalla Milagrosa</a:t>
                      </a:r>
                    </a:p>
                  </a:txBody>
                  <a:tcPr marL="9525" marR="9525" marT="9525" marB="0" anchor="ctr"/>
                </a:tc>
                <a:tc>
                  <a:txBody>
                    <a:bodyPr/>
                    <a:lstStyle/>
                    <a:p>
                      <a:pPr algn="r" fontAlgn="ctr"/>
                      <a:r>
                        <a:rPr lang="es-ES" sz="1100" b="0" i="0" u="none" strike="noStrike">
                          <a:solidFill>
                            <a:schemeClr val="tx1"/>
                          </a:solidFill>
                          <a:latin typeface="+mn-lt"/>
                        </a:rPr>
                        <a:t>8,00</a:t>
                      </a:r>
                    </a:p>
                  </a:txBody>
                  <a:tcPr marL="9525" marR="9525" marT="9525" marB="0" anchor="ctr"/>
                </a:tc>
              </a:tr>
              <a:tr h="288000">
                <a:tc>
                  <a:txBody>
                    <a:bodyPr/>
                    <a:lstStyle/>
                    <a:p>
                      <a:pPr algn="l" fontAlgn="ctr"/>
                      <a:r>
                        <a:rPr lang="es-ES" sz="1100" b="0" i="0" u="none" strike="noStrike" dirty="0">
                          <a:solidFill>
                            <a:schemeClr val="tx1"/>
                          </a:solidFill>
                          <a:latin typeface="+mn-lt"/>
                        </a:rPr>
                        <a:t>Ruta V - Brazos Unidos</a:t>
                      </a:r>
                    </a:p>
                  </a:txBody>
                  <a:tcPr marL="9525" marR="9525" marT="9525" marB="0" anchor="ctr"/>
                </a:tc>
                <a:tc>
                  <a:txBody>
                    <a:bodyPr/>
                    <a:lstStyle/>
                    <a:p>
                      <a:pPr algn="r" fontAlgn="ctr"/>
                      <a:r>
                        <a:rPr lang="es-ES" sz="1100" b="0" i="0" u="none" strike="noStrike">
                          <a:solidFill>
                            <a:schemeClr val="tx1"/>
                          </a:solidFill>
                          <a:latin typeface="+mn-lt"/>
                        </a:rPr>
                        <a:t>8,00</a:t>
                      </a:r>
                    </a:p>
                  </a:txBody>
                  <a:tcPr marL="9525" marR="9525" marT="9525" marB="0" anchor="ctr"/>
                </a:tc>
              </a:tr>
              <a:tr h="288000">
                <a:tc>
                  <a:txBody>
                    <a:bodyPr/>
                    <a:lstStyle/>
                    <a:p>
                      <a:pPr algn="l" fontAlgn="ctr"/>
                      <a:r>
                        <a:rPr lang="it-IT" sz="1100" b="0" i="0" u="none" strike="noStrike" dirty="0">
                          <a:solidFill>
                            <a:schemeClr val="tx1"/>
                          </a:solidFill>
                          <a:latin typeface="+mn-lt"/>
                        </a:rPr>
                        <a:t>Ruta V - Col San Antonio</a:t>
                      </a:r>
                    </a:p>
                  </a:txBody>
                  <a:tcPr marL="9525" marR="9525" marT="9525" marB="0" anchor="ctr"/>
                </a:tc>
                <a:tc>
                  <a:txBody>
                    <a:bodyPr/>
                    <a:lstStyle/>
                    <a:p>
                      <a:pPr algn="r" fontAlgn="ctr"/>
                      <a:r>
                        <a:rPr lang="es-ES" sz="1100" b="0" i="0" u="none" strike="noStrike" dirty="0">
                          <a:solidFill>
                            <a:schemeClr val="tx1"/>
                          </a:solidFill>
                          <a:latin typeface="+mn-lt"/>
                        </a:rPr>
                        <a:t>11,00</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3. PUENTES DE HºAº</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1772816"/>
          <a:ext cx="8280000" cy="3780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ES" sz="1400" b="1" u="none" strike="noStrike" noProof="0" dirty="0" smtClean="0">
                          <a:latin typeface="+mn-lt"/>
                        </a:rPr>
                        <a:t>SUSTITUCIÓN DE PUENTES DE MADERA POR PUENTES DE HºAº</a:t>
                      </a:r>
                      <a:endParaRPr lang="es-ES" sz="1400" b="1" i="0" u="none" strike="noStrike" noProof="0" dirty="0">
                        <a:solidFill>
                          <a:srgbClr val="000000"/>
                        </a:solidFill>
                        <a:latin typeface="+mn-lt"/>
                      </a:endParaRPr>
                    </a:p>
                  </a:txBody>
                  <a:tcPr marL="9525" marR="9525" marT="9525" marB="0" anchor="ctr"/>
                </a:tc>
                <a:tc>
                  <a:txBody>
                    <a:bodyPr/>
                    <a:lstStyle/>
                    <a:p>
                      <a:pPr algn="ctr" fontAlgn="b"/>
                      <a:r>
                        <a:rPr lang="es-ES" sz="1400" b="1" u="none" strike="noStrike" noProof="0" dirty="0" smtClean="0">
                          <a:latin typeface="+mn-lt"/>
                        </a:rPr>
                        <a:t>LONGITUD (ml)</a:t>
                      </a:r>
                      <a:endParaRPr lang="es-ES" sz="1400" b="1" i="0" u="none" strike="noStrike" noProof="0" dirty="0">
                        <a:solidFill>
                          <a:srgbClr val="000000"/>
                        </a:solidFill>
                        <a:latin typeface="+mn-lt"/>
                      </a:endParaRPr>
                    </a:p>
                  </a:txBody>
                  <a:tcPr marL="9525" marR="9525" marT="9525" marB="0" anchor="ctr"/>
                </a:tc>
              </a:tr>
              <a:tr h="396000">
                <a:tc>
                  <a:txBody>
                    <a:bodyPr/>
                    <a:lstStyle/>
                    <a:p>
                      <a:pPr algn="l" fontAlgn="ctr"/>
                      <a:r>
                        <a:rPr lang="es-PY" sz="1400" b="1" i="0" u="none" strike="noStrike" dirty="0" smtClean="0">
                          <a:solidFill>
                            <a:schemeClr val="tx1"/>
                          </a:solidFill>
                          <a:latin typeface="+mn-lt"/>
                        </a:rPr>
                        <a:t>06. SIN PROYECTO DE PUENTE DE HºAº EN LA DCV</a:t>
                      </a:r>
                      <a:endParaRPr lang="es-PY" sz="1400" b="1" i="0" u="none" strike="noStrike" dirty="0">
                        <a:solidFill>
                          <a:schemeClr val="tx1"/>
                        </a:solidFill>
                        <a:latin typeface="+mn-lt"/>
                      </a:endParaRPr>
                    </a:p>
                  </a:txBody>
                  <a:tcPr marL="9525" marR="9525" marT="9525" marB="0" anchor="ctr"/>
                </a:tc>
                <a:tc>
                  <a:txBody>
                    <a:bodyPr/>
                    <a:lstStyle/>
                    <a:p>
                      <a:pPr algn="r" fontAlgn="ctr"/>
                      <a:r>
                        <a:rPr lang="es-ES" sz="1400" b="1" i="0" u="none" strike="noStrike" dirty="0" smtClean="0">
                          <a:solidFill>
                            <a:schemeClr val="tx1"/>
                          </a:solidFill>
                          <a:latin typeface="+mn-lt"/>
                        </a:rPr>
                        <a:t>2.595,00</a:t>
                      </a:r>
                      <a:endParaRPr lang="es-ES" sz="1400" b="1" i="0" u="none" strike="noStrike" dirty="0">
                        <a:solidFill>
                          <a:schemeClr val="tx1"/>
                        </a:solidFill>
                        <a:latin typeface="+mn-lt"/>
                      </a:endParaRPr>
                    </a:p>
                  </a:txBody>
                  <a:tcPr marL="9525" marR="9525" marT="9525" marB="0" anchor="ctr"/>
                </a:tc>
              </a:tr>
              <a:tr h="396000">
                <a:tc>
                  <a:txBody>
                    <a:bodyPr/>
                    <a:lstStyle/>
                    <a:p>
                      <a:pPr algn="l" fontAlgn="ctr"/>
                      <a:r>
                        <a:rPr lang="es-ES" sz="1400" b="1" i="0" u="none" strike="noStrike" dirty="0" smtClean="0">
                          <a:solidFill>
                            <a:schemeClr val="tx1"/>
                          </a:solidFill>
                          <a:latin typeface="+mn-lt"/>
                        </a:rPr>
                        <a:t>02 DPTO. SAN PEDRO</a:t>
                      </a:r>
                      <a:endParaRPr lang="es-ES" sz="1400" b="1" i="0" u="none" strike="noStrike" dirty="0">
                        <a:solidFill>
                          <a:schemeClr val="tx1"/>
                        </a:solidFill>
                        <a:latin typeface="+mn-lt"/>
                      </a:endParaRPr>
                    </a:p>
                  </a:txBody>
                  <a:tcPr marL="9525" marR="9525" marT="9525" marB="0" anchor="ctr"/>
                </a:tc>
                <a:tc>
                  <a:txBody>
                    <a:bodyPr/>
                    <a:lstStyle/>
                    <a:p>
                      <a:pPr algn="r" fontAlgn="ctr"/>
                      <a:r>
                        <a:rPr lang="es-ES" sz="1400" b="1" i="0" u="none" strike="noStrike" dirty="0" smtClean="0">
                          <a:solidFill>
                            <a:schemeClr val="tx1"/>
                          </a:solidFill>
                          <a:latin typeface="+mn-lt"/>
                        </a:rPr>
                        <a:t>372,00</a:t>
                      </a:r>
                      <a:endParaRPr lang="es-ES" sz="1400" b="1" i="0" u="none" strike="noStrike" dirty="0">
                        <a:solidFill>
                          <a:schemeClr val="tx1"/>
                        </a:solidFill>
                        <a:latin typeface="+mn-lt"/>
                      </a:endParaRPr>
                    </a:p>
                  </a:txBody>
                  <a:tcPr marL="9525" marR="9525" marT="9525" marB="0" anchor="ctr"/>
                </a:tc>
              </a:tr>
              <a:tr h="288000">
                <a:tc>
                  <a:txBody>
                    <a:bodyPr/>
                    <a:lstStyle/>
                    <a:p>
                      <a:pPr algn="l" fontAlgn="ctr"/>
                      <a:r>
                        <a:rPr lang="es-ES" sz="1100" b="0" i="0" u="none" strike="noStrike" dirty="0">
                          <a:solidFill>
                            <a:schemeClr val="tx1"/>
                          </a:solidFill>
                          <a:latin typeface="+mn-lt"/>
                        </a:rPr>
                        <a:t>Tacuati - Nva Germania</a:t>
                      </a:r>
                    </a:p>
                  </a:txBody>
                  <a:tcPr marL="9525" marR="9525" marT="9525" marB="0" anchor="ctr"/>
                </a:tc>
                <a:tc>
                  <a:txBody>
                    <a:bodyPr/>
                    <a:lstStyle/>
                    <a:p>
                      <a:pPr algn="r" fontAlgn="ctr"/>
                      <a:r>
                        <a:rPr lang="es-ES" sz="1100" b="0" i="0" u="none" strike="noStrike">
                          <a:solidFill>
                            <a:schemeClr val="tx1"/>
                          </a:solidFill>
                          <a:latin typeface="+mn-lt"/>
                        </a:rPr>
                        <a:t>27,00</a:t>
                      </a:r>
                    </a:p>
                  </a:txBody>
                  <a:tcPr marL="9525" marR="9525" marT="9525" marB="0" anchor="ctr"/>
                </a:tc>
              </a:tr>
              <a:tr h="288000">
                <a:tc>
                  <a:txBody>
                    <a:bodyPr/>
                    <a:lstStyle/>
                    <a:p>
                      <a:pPr algn="l" fontAlgn="ctr"/>
                      <a:r>
                        <a:rPr lang="es-PY" sz="1100" b="0" i="0" u="none" strike="noStrike" dirty="0">
                          <a:solidFill>
                            <a:schemeClr val="tx1"/>
                          </a:solidFill>
                          <a:latin typeface="+mn-lt"/>
                        </a:rPr>
                        <a:t>Santa Rosa Del Aguaray - Arroyo </a:t>
                      </a:r>
                      <a:r>
                        <a:rPr lang="es-PY" sz="1100" b="0" i="0" u="none" strike="noStrike" dirty="0" err="1">
                          <a:solidFill>
                            <a:schemeClr val="tx1"/>
                          </a:solidFill>
                          <a:latin typeface="+mn-lt"/>
                        </a:rPr>
                        <a:t>Atâ</a:t>
                      </a:r>
                      <a:endParaRPr lang="es-PY" sz="1100" b="0" i="0" u="none" strike="noStrike" dirty="0">
                        <a:solidFill>
                          <a:schemeClr val="tx1"/>
                        </a:solidFill>
                        <a:latin typeface="+mn-lt"/>
                      </a:endParaRPr>
                    </a:p>
                  </a:txBody>
                  <a:tcPr marL="9525" marR="9525" marT="9525" marB="0" anchor="ctr"/>
                </a:tc>
                <a:tc>
                  <a:txBody>
                    <a:bodyPr/>
                    <a:lstStyle/>
                    <a:p>
                      <a:pPr algn="r" fontAlgn="ctr"/>
                      <a:r>
                        <a:rPr lang="es-ES" sz="1100" b="0" i="0" u="none" strike="noStrike">
                          <a:solidFill>
                            <a:schemeClr val="tx1"/>
                          </a:solidFill>
                          <a:latin typeface="+mn-lt"/>
                        </a:rPr>
                        <a:t>40,00</a:t>
                      </a:r>
                    </a:p>
                  </a:txBody>
                  <a:tcPr marL="9525" marR="9525" marT="9525" marB="0" anchor="ctr"/>
                </a:tc>
              </a:tr>
              <a:tr h="288000">
                <a:tc>
                  <a:txBody>
                    <a:bodyPr/>
                    <a:lstStyle/>
                    <a:p>
                      <a:pPr algn="l" fontAlgn="ctr"/>
                      <a:r>
                        <a:rPr lang="es-ES" sz="1100" b="0" i="0" u="none" strike="noStrike" dirty="0">
                          <a:solidFill>
                            <a:schemeClr val="tx1"/>
                          </a:solidFill>
                          <a:latin typeface="+mn-lt"/>
                        </a:rPr>
                        <a:t>Antequera - Poroto</a:t>
                      </a:r>
                    </a:p>
                  </a:txBody>
                  <a:tcPr marL="9525" marR="9525" marT="9525" marB="0" anchor="ctr"/>
                </a:tc>
                <a:tc>
                  <a:txBody>
                    <a:bodyPr/>
                    <a:lstStyle/>
                    <a:p>
                      <a:pPr algn="r" fontAlgn="ctr"/>
                      <a:r>
                        <a:rPr lang="es-ES" sz="1100" b="0" i="0" u="none" strike="noStrike">
                          <a:solidFill>
                            <a:schemeClr val="tx1"/>
                          </a:solidFill>
                          <a:latin typeface="+mn-lt"/>
                        </a:rPr>
                        <a:t>12,00</a:t>
                      </a:r>
                    </a:p>
                  </a:txBody>
                  <a:tcPr marL="9525" marR="9525" marT="9525" marB="0" anchor="ctr"/>
                </a:tc>
              </a:tr>
              <a:tr h="288000">
                <a:tc>
                  <a:txBody>
                    <a:bodyPr/>
                    <a:lstStyle/>
                    <a:p>
                      <a:pPr algn="l" fontAlgn="ctr"/>
                      <a:r>
                        <a:rPr lang="es-ES" sz="1100" b="0" i="0" u="none" strike="noStrike" dirty="0">
                          <a:solidFill>
                            <a:schemeClr val="tx1"/>
                          </a:solidFill>
                          <a:latin typeface="+mn-lt"/>
                        </a:rPr>
                        <a:t>Calle Ma. Auxiliadora - Choré</a:t>
                      </a:r>
                    </a:p>
                  </a:txBody>
                  <a:tcPr marL="9525" marR="9525" marT="9525" marB="0" anchor="ctr"/>
                </a:tc>
                <a:tc>
                  <a:txBody>
                    <a:bodyPr/>
                    <a:lstStyle/>
                    <a:p>
                      <a:pPr algn="r" fontAlgn="ctr"/>
                      <a:r>
                        <a:rPr lang="es-ES" sz="1100" b="0" i="0" u="none" strike="noStrike">
                          <a:solidFill>
                            <a:schemeClr val="tx1"/>
                          </a:solidFill>
                          <a:latin typeface="+mn-lt"/>
                        </a:rPr>
                        <a:t>12,00</a:t>
                      </a:r>
                    </a:p>
                  </a:txBody>
                  <a:tcPr marL="9525" marR="9525" marT="9525" marB="0" anchor="ctr"/>
                </a:tc>
              </a:tr>
              <a:tr h="288000">
                <a:tc>
                  <a:txBody>
                    <a:bodyPr/>
                    <a:lstStyle/>
                    <a:p>
                      <a:pPr algn="l" fontAlgn="ctr"/>
                      <a:r>
                        <a:rPr lang="es-ES" sz="1100" b="0" i="0" u="none" strike="noStrike" dirty="0">
                          <a:solidFill>
                            <a:schemeClr val="tx1"/>
                          </a:solidFill>
                          <a:latin typeface="+mn-lt"/>
                        </a:rPr>
                        <a:t>Primavera Real - </a:t>
                      </a:r>
                      <a:r>
                        <a:rPr lang="es-ES" sz="1100" b="0" i="0" u="none" strike="noStrike" dirty="0" err="1">
                          <a:solidFill>
                            <a:schemeClr val="tx1"/>
                          </a:solidFill>
                          <a:latin typeface="+mn-lt"/>
                        </a:rPr>
                        <a:t>Yrybucuá</a:t>
                      </a:r>
                      <a:endParaRPr lang="es-ES" sz="1100" b="0" i="0" u="none" strike="noStrike" dirty="0">
                        <a:solidFill>
                          <a:schemeClr val="tx1"/>
                        </a:solidFill>
                        <a:latin typeface="+mn-lt"/>
                      </a:endParaRPr>
                    </a:p>
                  </a:txBody>
                  <a:tcPr marL="9525" marR="9525" marT="9525" marB="0" anchor="ctr"/>
                </a:tc>
                <a:tc>
                  <a:txBody>
                    <a:bodyPr/>
                    <a:lstStyle/>
                    <a:p>
                      <a:pPr algn="r" fontAlgn="ctr"/>
                      <a:r>
                        <a:rPr lang="es-ES" sz="1100" b="0" i="0" u="none" strike="noStrike">
                          <a:solidFill>
                            <a:schemeClr val="tx1"/>
                          </a:solidFill>
                          <a:latin typeface="+mn-lt"/>
                        </a:rPr>
                        <a:t>36,00</a:t>
                      </a:r>
                    </a:p>
                  </a:txBody>
                  <a:tcPr marL="9525" marR="9525" marT="9525" marB="0" anchor="ctr"/>
                </a:tc>
              </a:tr>
              <a:tr h="288000">
                <a:tc>
                  <a:txBody>
                    <a:bodyPr/>
                    <a:lstStyle/>
                    <a:p>
                      <a:pPr algn="l" fontAlgn="ctr"/>
                      <a:r>
                        <a:rPr lang="es-PY" sz="1100" b="0" i="0" u="none" strike="noStrike" dirty="0">
                          <a:solidFill>
                            <a:schemeClr val="tx1"/>
                          </a:solidFill>
                          <a:latin typeface="+mn-lt"/>
                        </a:rPr>
                        <a:t>Costa </a:t>
                      </a:r>
                      <a:r>
                        <a:rPr lang="es-PY" sz="1100" b="0" i="0" u="none" strike="noStrike" dirty="0" err="1">
                          <a:solidFill>
                            <a:schemeClr val="tx1"/>
                          </a:solidFill>
                          <a:latin typeface="+mn-lt"/>
                        </a:rPr>
                        <a:t>Po'I</a:t>
                      </a:r>
                      <a:r>
                        <a:rPr lang="es-PY" sz="1100" b="0" i="0" u="none" strike="noStrike" dirty="0">
                          <a:solidFill>
                            <a:schemeClr val="tx1"/>
                          </a:solidFill>
                          <a:latin typeface="+mn-lt"/>
                        </a:rPr>
                        <a:t> - Toro Ñu - Compañía Costa Ykuá</a:t>
                      </a:r>
                    </a:p>
                  </a:txBody>
                  <a:tcPr marL="9525" marR="9525" marT="9525" marB="0" anchor="ctr"/>
                </a:tc>
                <a:tc>
                  <a:txBody>
                    <a:bodyPr/>
                    <a:lstStyle/>
                    <a:p>
                      <a:pPr algn="r" fontAlgn="ctr"/>
                      <a:r>
                        <a:rPr lang="es-ES" sz="1100" b="0" i="0" u="none" strike="noStrike">
                          <a:solidFill>
                            <a:schemeClr val="tx1"/>
                          </a:solidFill>
                          <a:latin typeface="+mn-lt"/>
                        </a:rPr>
                        <a:t>13,00</a:t>
                      </a:r>
                    </a:p>
                  </a:txBody>
                  <a:tcPr marL="9525" marR="9525" marT="9525" marB="0" anchor="ctr"/>
                </a:tc>
              </a:tr>
              <a:tr h="288000">
                <a:tc>
                  <a:txBody>
                    <a:bodyPr/>
                    <a:lstStyle/>
                    <a:p>
                      <a:pPr algn="l" fontAlgn="ctr"/>
                      <a:r>
                        <a:rPr lang="es-ES" sz="1100" b="0" i="0" u="none" strike="noStrike" dirty="0">
                          <a:solidFill>
                            <a:schemeClr val="tx1"/>
                          </a:solidFill>
                          <a:latin typeface="+mn-lt"/>
                        </a:rPr>
                        <a:t>Col. Naranjito .</a:t>
                      </a:r>
                      <a:r>
                        <a:rPr lang="es-ES" sz="1100" b="0" i="0" u="none" strike="noStrike" dirty="0" err="1">
                          <a:solidFill>
                            <a:schemeClr val="tx1"/>
                          </a:solidFill>
                          <a:latin typeface="+mn-lt"/>
                        </a:rPr>
                        <a:t>Sta</a:t>
                      </a:r>
                      <a:r>
                        <a:rPr lang="es-ES" sz="1100" b="0" i="0" u="none" strike="noStrike" dirty="0">
                          <a:solidFill>
                            <a:schemeClr val="tx1"/>
                          </a:solidFill>
                          <a:latin typeface="+mn-lt"/>
                        </a:rPr>
                        <a:t> </a:t>
                      </a:r>
                      <a:r>
                        <a:rPr lang="es-ES" sz="1100" b="0" i="0" u="none" strike="noStrike" dirty="0" err="1">
                          <a:solidFill>
                            <a:schemeClr val="tx1"/>
                          </a:solidFill>
                          <a:latin typeface="+mn-lt"/>
                        </a:rPr>
                        <a:t>Barbara</a:t>
                      </a:r>
                      <a:endParaRPr lang="es-ES" sz="1100" b="0" i="0" u="none" strike="noStrike" dirty="0">
                        <a:solidFill>
                          <a:schemeClr val="tx1"/>
                        </a:solidFill>
                        <a:latin typeface="+mn-lt"/>
                      </a:endParaRPr>
                    </a:p>
                  </a:txBody>
                  <a:tcPr marL="9525" marR="9525" marT="9525" marB="0" anchor="ctr"/>
                </a:tc>
                <a:tc>
                  <a:txBody>
                    <a:bodyPr/>
                    <a:lstStyle/>
                    <a:p>
                      <a:pPr algn="r" fontAlgn="ctr"/>
                      <a:r>
                        <a:rPr lang="es-ES" sz="1100" b="0" i="0" u="none" strike="noStrike">
                          <a:solidFill>
                            <a:schemeClr val="tx1"/>
                          </a:solidFill>
                          <a:latin typeface="+mn-lt"/>
                        </a:rPr>
                        <a:t>160,00</a:t>
                      </a:r>
                    </a:p>
                  </a:txBody>
                  <a:tcPr marL="9525" marR="9525" marT="9525" marB="0" anchor="ctr"/>
                </a:tc>
              </a:tr>
              <a:tr h="288000">
                <a:tc>
                  <a:txBody>
                    <a:bodyPr/>
                    <a:lstStyle/>
                    <a:p>
                      <a:pPr algn="l" fontAlgn="ctr"/>
                      <a:r>
                        <a:rPr lang="es-PY" sz="1100" b="0" i="0" u="none" strike="noStrike" dirty="0">
                          <a:solidFill>
                            <a:schemeClr val="tx1"/>
                          </a:solidFill>
                          <a:latin typeface="+mn-lt"/>
                        </a:rPr>
                        <a:t>Calle S. Isidro Este-Paraguay </a:t>
                      </a:r>
                      <a:r>
                        <a:rPr lang="es-PY" sz="1100" b="0" i="0" u="none" strike="noStrike" dirty="0" err="1">
                          <a:solidFill>
                            <a:schemeClr val="tx1"/>
                          </a:solidFill>
                          <a:latin typeface="+mn-lt"/>
                        </a:rPr>
                        <a:t>Pyhaju</a:t>
                      </a:r>
                      <a:r>
                        <a:rPr lang="es-PY" sz="1100" b="0" i="0" u="none" strike="noStrike" dirty="0">
                          <a:solidFill>
                            <a:schemeClr val="tx1"/>
                          </a:solidFill>
                          <a:latin typeface="+mn-lt"/>
                        </a:rPr>
                        <a:t>-Amistad</a:t>
                      </a:r>
                    </a:p>
                  </a:txBody>
                  <a:tcPr marL="9525" marR="9525" marT="9525" marB="0" anchor="ctr"/>
                </a:tc>
                <a:tc>
                  <a:txBody>
                    <a:bodyPr/>
                    <a:lstStyle/>
                    <a:p>
                      <a:pPr algn="r" fontAlgn="ctr"/>
                      <a:r>
                        <a:rPr lang="es-ES" sz="1100" b="0" i="0" u="none" strike="noStrike">
                          <a:solidFill>
                            <a:schemeClr val="tx1"/>
                          </a:solidFill>
                          <a:latin typeface="+mn-lt"/>
                        </a:rPr>
                        <a:t>36,00</a:t>
                      </a:r>
                    </a:p>
                  </a:txBody>
                  <a:tcPr marL="9525" marR="9525" marT="9525" marB="0" anchor="ctr"/>
                </a:tc>
              </a:tr>
              <a:tr h="288000">
                <a:tc>
                  <a:txBody>
                    <a:bodyPr/>
                    <a:lstStyle/>
                    <a:p>
                      <a:pPr algn="l" fontAlgn="ctr"/>
                      <a:r>
                        <a:rPr lang="es-ES" sz="1100" b="0" i="0" u="none" strike="noStrike" dirty="0">
                          <a:solidFill>
                            <a:schemeClr val="tx1"/>
                          </a:solidFill>
                          <a:latin typeface="+mn-lt"/>
                        </a:rPr>
                        <a:t>Ruta 3-Col. Felicidad</a:t>
                      </a:r>
                    </a:p>
                  </a:txBody>
                  <a:tcPr marL="9525" marR="9525" marT="9525" marB="0" anchor="ctr"/>
                </a:tc>
                <a:tc>
                  <a:txBody>
                    <a:bodyPr/>
                    <a:lstStyle/>
                    <a:p>
                      <a:pPr algn="r" fontAlgn="ctr"/>
                      <a:r>
                        <a:rPr lang="es-ES" sz="1100" b="0" i="0" u="none" strike="noStrike" dirty="0">
                          <a:solidFill>
                            <a:schemeClr val="tx1"/>
                          </a:solidFill>
                          <a:latin typeface="+mn-lt"/>
                        </a:rPr>
                        <a:t>36,00</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3. PUENTES DE HºAº</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1772816"/>
          <a:ext cx="8280000" cy="4356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ES" sz="1400" b="1" u="none" strike="noStrike" noProof="0" dirty="0" smtClean="0">
                          <a:latin typeface="+mn-lt"/>
                        </a:rPr>
                        <a:t>SUSTITUCIÓN DE PUENTES DE MADERA POR PUENTES DE HºAº</a:t>
                      </a:r>
                      <a:endParaRPr lang="es-ES" sz="1400" b="1" i="0" u="none" strike="noStrike" noProof="0" dirty="0">
                        <a:solidFill>
                          <a:srgbClr val="000000"/>
                        </a:solidFill>
                        <a:latin typeface="+mn-lt"/>
                      </a:endParaRPr>
                    </a:p>
                  </a:txBody>
                  <a:tcPr marL="9525" marR="9525" marT="9525" marB="0" anchor="ctr"/>
                </a:tc>
                <a:tc>
                  <a:txBody>
                    <a:bodyPr/>
                    <a:lstStyle/>
                    <a:p>
                      <a:pPr algn="ctr" fontAlgn="b"/>
                      <a:r>
                        <a:rPr lang="es-ES" sz="1400" b="1" u="none" strike="noStrike" noProof="0" dirty="0" smtClean="0">
                          <a:latin typeface="+mn-lt"/>
                        </a:rPr>
                        <a:t>LONGITUD (ml)</a:t>
                      </a:r>
                      <a:endParaRPr lang="es-ES" sz="1400" b="1" i="0" u="none" strike="noStrike" noProof="0" dirty="0">
                        <a:solidFill>
                          <a:srgbClr val="000000"/>
                        </a:solidFill>
                        <a:latin typeface="+mn-lt"/>
                      </a:endParaRPr>
                    </a:p>
                  </a:txBody>
                  <a:tcPr marL="9525" marR="9525" marT="9525" marB="0" anchor="ctr"/>
                </a:tc>
              </a:tr>
              <a:tr h="396000">
                <a:tc>
                  <a:txBody>
                    <a:bodyPr/>
                    <a:lstStyle/>
                    <a:p>
                      <a:pPr algn="l" fontAlgn="ctr"/>
                      <a:r>
                        <a:rPr lang="es-PY" sz="1400" b="1" i="0" u="none" strike="noStrike" dirty="0" smtClean="0">
                          <a:solidFill>
                            <a:schemeClr val="tx1"/>
                          </a:solidFill>
                          <a:latin typeface="+mn-lt"/>
                        </a:rPr>
                        <a:t>06. SIN PROYECTO DE PUENTE DE HºAº EN LA DCV</a:t>
                      </a:r>
                      <a:endParaRPr lang="es-PY" sz="1400" b="1" i="0" u="none" strike="noStrike" dirty="0">
                        <a:solidFill>
                          <a:schemeClr val="tx1"/>
                        </a:solidFill>
                        <a:latin typeface="+mn-lt"/>
                      </a:endParaRPr>
                    </a:p>
                  </a:txBody>
                  <a:tcPr marL="9525" marR="9525" marT="9525" marB="0" anchor="ctr"/>
                </a:tc>
                <a:tc>
                  <a:txBody>
                    <a:bodyPr/>
                    <a:lstStyle/>
                    <a:p>
                      <a:pPr algn="r" fontAlgn="ctr"/>
                      <a:r>
                        <a:rPr lang="es-ES" sz="1400" b="1" i="0" u="none" strike="noStrike" dirty="0" smtClean="0">
                          <a:solidFill>
                            <a:schemeClr val="tx1"/>
                          </a:solidFill>
                          <a:latin typeface="+mn-lt"/>
                        </a:rPr>
                        <a:t>2.595,00</a:t>
                      </a:r>
                      <a:endParaRPr lang="es-ES" sz="1400" b="1" i="0" u="none" strike="noStrike" dirty="0">
                        <a:solidFill>
                          <a:schemeClr val="tx1"/>
                        </a:solidFill>
                        <a:latin typeface="+mn-lt"/>
                      </a:endParaRPr>
                    </a:p>
                  </a:txBody>
                  <a:tcPr marL="9525" marR="9525" marT="9525" marB="0" anchor="ctr"/>
                </a:tc>
              </a:tr>
              <a:tr h="396000">
                <a:tc>
                  <a:txBody>
                    <a:bodyPr/>
                    <a:lstStyle/>
                    <a:p>
                      <a:pPr algn="l" fontAlgn="ctr"/>
                      <a:r>
                        <a:rPr lang="es-ES" sz="1400" b="1" i="0" u="none" strike="noStrike" dirty="0" smtClean="0">
                          <a:solidFill>
                            <a:schemeClr val="tx1"/>
                          </a:solidFill>
                          <a:latin typeface="+mn-lt"/>
                        </a:rPr>
                        <a:t>03 DPTO. CORDILLERA</a:t>
                      </a:r>
                      <a:endParaRPr lang="es-ES" sz="1400" b="1" i="0" u="none" strike="noStrike" dirty="0">
                        <a:solidFill>
                          <a:schemeClr val="tx1"/>
                        </a:solidFill>
                        <a:latin typeface="+mn-lt"/>
                      </a:endParaRPr>
                    </a:p>
                  </a:txBody>
                  <a:tcPr marL="9525" marR="9525" marT="9525" marB="0" anchor="ctr"/>
                </a:tc>
                <a:tc>
                  <a:txBody>
                    <a:bodyPr/>
                    <a:lstStyle/>
                    <a:p>
                      <a:pPr algn="r" fontAlgn="ctr"/>
                      <a:r>
                        <a:rPr lang="es-ES" sz="1400" b="1" i="0" u="none" strike="noStrike" dirty="0" smtClean="0">
                          <a:solidFill>
                            <a:schemeClr val="tx1"/>
                          </a:solidFill>
                          <a:latin typeface="+mn-lt"/>
                        </a:rPr>
                        <a:t>153,00</a:t>
                      </a:r>
                      <a:endParaRPr lang="es-ES" sz="1400" b="1" i="0" u="none" strike="noStrike" dirty="0">
                        <a:solidFill>
                          <a:schemeClr val="tx1"/>
                        </a:solidFill>
                        <a:latin typeface="+mn-lt"/>
                      </a:endParaRPr>
                    </a:p>
                  </a:txBody>
                  <a:tcPr marL="9525" marR="9525" marT="9525" marB="0" anchor="ctr"/>
                </a:tc>
              </a:tr>
              <a:tr h="288000">
                <a:tc>
                  <a:txBody>
                    <a:bodyPr/>
                    <a:lstStyle/>
                    <a:p>
                      <a:pPr algn="l" fontAlgn="ctr"/>
                      <a:r>
                        <a:rPr lang="es-ES" sz="1100" b="0" i="0" u="none" strike="noStrike" dirty="0">
                          <a:solidFill>
                            <a:schemeClr val="tx1"/>
                          </a:solidFill>
                          <a:latin typeface="+mn-lt"/>
                        </a:rPr>
                        <a:t>Empalme Ruta 3 </a:t>
                      </a:r>
                      <a:r>
                        <a:rPr lang="es-ES" sz="1100" b="0" i="0" u="none" strike="noStrike" dirty="0" err="1">
                          <a:solidFill>
                            <a:schemeClr val="tx1"/>
                          </a:solidFill>
                          <a:latin typeface="+mn-lt"/>
                        </a:rPr>
                        <a:t>Guayaivity</a:t>
                      </a:r>
                      <a:r>
                        <a:rPr lang="es-ES" sz="1100" b="0" i="0" u="none" strike="noStrike" dirty="0">
                          <a:solidFill>
                            <a:schemeClr val="tx1"/>
                          </a:solidFill>
                          <a:latin typeface="+mn-lt"/>
                        </a:rPr>
                        <a:t> - </a:t>
                      </a:r>
                      <a:r>
                        <a:rPr lang="es-ES" sz="1100" b="0" i="0" u="none" strike="noStrike" dirty="0" err="1">
                          <a:solidFill>
                            <a:schemeClr val="tx1"/>
                          </a:solidFill>
                          <a:latin typeface="+mn-lt"/>
                        </a:rPr>
                        <a:t>Siraty</a:t>
                      </a:r>
                      <a:endParaRPr lang="es-ES" sz="1100" b="0" i="0" u="none" strike="noStrike" dirty="0">
                        <a:solidFill>
                          <a:schemeClr val="tx1"/>
                        </a:solidFill>
                        <a:latin typeface="+mn-lt"/>
                      </a:endParaRPr>
                    </a:p>
                  </a:txBody>
                  <a:tcPr marL="9525" marR="9525" marT="9525" marB="0" anchor="ctr"/>
                </a:tc>
                <a:tc>
                  <a:txBody>
                    <a:bodyPr/>
                    <a:lstStyle/>
                    <a:p>
                      <a:pPr algn="r" fontAlgn="ctr"/>
                      <a:r>
                        <a:rPr lang="es-ES" sz="1100" b="0" i="0" u="none" strike="noStrike">
                          <a:solidFill>
                            <a:schemeClr val="tx1"/>
                          </a:solidFill>
                          <a:latin typeface="+mn-lt"/>
                        </a:rPr>
                        <a:t>9,00</a:t>
                      </a:r>
                    </a:p>
                  </a:txBody>
                  <a:tcPr marL="9525" marR="9525" marT="9525" marB="0" anchor="ctr"/>
                </a:tc>
              </a:tr>
              <a:tr h="288000">
                <a:tc>
                  <a:txBody>
                    <a:bodyPr/>
                    <a:lstStyle/>
                    <a:p>
                      <a:pPr algn="l" fontAlgn="ctr"/>
                      <a:r>
                        <a:rPr lang="es-PY" sz="1100" b="0" i="0" u="none" strike="noStrike" dirty="0" err="1">
                          <a:solidFill>
                            <a:schemeClr val="tx1"/>
                          </a:solidFill>
                          <a:latin typeface="+mn-lt"/>
                        </a:rPr>
                        <a:t>Tovati</a:t>
                      </a:r>
                      <a:r>
                        <a:rPr lang="es-PY" sz="1100" b="0" i="0" u="none" strike="noStrike" dirty="0">
                          <a:solidFill>
                            <a:schemeClr val="tx1"/>
                          </a:solidFill>
                          <a:latin typeface="+mn-lt"/>
                        </a:rPr>
                        <a:t> - Potrerito (Empalme Ruta Arroyos Y Esteros - 1° De Marzo)</a:t>
                      </a:r>
                    </a:p>
                  </a:txBody>
                  <a:tcPr marL="9525" marR="9525" marT="9525" marB="0" anchor="ctr"/>
                </a:tc>
                <a:tc>
                  <a:txBody>
                    <a:bodyPr/>
                    <a:lstStyle/>
                    <a:p>
                      <a:pPr algn="r" fontAlgn="ctr"/>
                      <a:r>
                        <a:rPr lang="es-ES" sz="1100" b="0" i="0" u="none" strike="noStrike">
                          <a:solidFill>
                            <a:schemeClr val="tx1"/>
                          </a:solidFill>
                          <a:latin typeface="+mn-lt"/>
                        </a:rPr>
                        <a:t>37,00</a:t>
                      </a:r>
                    </a:p>
                  </a:txBody>
                  <a:tcPr marL="9525" marR="9525" marT="9525" marB="0" anchor="ctr"/>
                </a:tc>
              </a:tr>
              <a:tr h="288000">
                <a:tc>
                  <a:txBody>
                    <a:bodyPr/>
                    <a:lstStyle/>
                    <a:p>
                      <a:pPr algn="l" fontAlgn="ctr"/>
                      <a:r>
                        <a:rPr lang="es-ES" sz="1100" b="0" i="0" u="none" strike="noStrike" dirty="0" err="1">
                          <a:solidFill>
                            <a:schemeClr val="tx1"/>
                          </a:solidFill>
                          <a:latin typeface="+mn-lt"/>
                        </a:rPr>
                        <a:t>Tayu</a:t>
                      </a:r>
                      <a:r>
                        <a:rPr lang="es-ES" sz="1100" b="0" i="0" u="none" strike="noStrike" dirty="0">
                          <a:solidFill>
                            <a:schemeClr val="tx1"/>
                          </a:solidFill>
                          <a:latin typeface="+mn-lt"/>
                        </a:rPr>
                        <a:t> Cañada - Empalme Camino A Atyra - Empalme Ruta 2</a:t>
                      </a:r>
                    </a:p>
                  </a:txBody>
                  <a:tcPr marL="9525" marR="9525" marT="9525" marB="0" anchor="ctr"/>
                </a:tc>
                <a:tc>
                  <a:txBody>
                    <a:bodyPr/>
                    <a:lstStyle/>
                    <a:p>
                      <a:pPr algn="r" fontAlgn="ctr"/>
                      <a:r>
                        <a:rPr lang="es-ES" sz="1100" b="0" i="0" u="none" strike="noStrike">
                          <a:solidFill>
                            <a:schemeClr val="tx1"/>
                          </a:solidFill>
                          <a:latin typeface="+mn-lt"/>
                        </a:rPr>
                        <a:t>12,00</a:t>
                      </a:r>
                    </a:p>
                  </a:txBody>
                  <a:tcPr marL="9525" marR="9525" marT="9525" marB="0" anchor="ctr"/>
                </a:tc>
              </a:tr>
              <a:tr h="288000">
                <a:tc>
                  <a:txBody>
                    <a:bodyPr/>
                    <a:lstStyle/>
                    <a:p>
                      <a:pPr algn="l" fontAlgn="ctr"/>
                      <a:r>
                        <a:rPr lang="es-ES" sz="1100" b="0" i="0" u="none" strike="noStrike" dirty="0">
                          <a:solidFill>
                            <a:schemeClr val="tx1"/>
                          </a:solidFill>
                          <a:latin typeface="+mn-lt"/>
                        </a:rPr>
                        <a:t>Empalme Camino A Eusebio Ayala - Mompox Acosta Ñu</a:t>
                      </a:r>
                    </a:p>
                  </a:txBody>
                  <a:tcPr marL="9525" marR="9525" marT="9525" marB="0" anchor="ctr"/>
                </a:tc>
                <a:tc>
                  <a:txBody>
                    <a:bodyPr/>
                    <a:lstStyle/>
                    <a:p>
                      <a:pPr algn="r" fontAlgn="ctr"/>
                      <a:r>
                        <a:rPr lang="es-ES" sz="1100" b="0" i="0" u="none" strike="noStrike">
                          <a:solidFill>
                            <a:schemeClr val="tx1"/>
                          </a:solidFill>
                          <a:latin typeface="+mn-lt"/>
                        </a:rPr>
                        <a:t>6,00</a:t>
                      </a:r>
                    </a:p>
                  </a:txBody>
                  <a:tcPr marL="9525" marR="9525" marT="9525" marB="0" anchor="ctr"/>
                </a:tc>
              </a:tr>
              <a:tr h="288000">
                <a:tc>
                  <a:txBody>
                    <a:bodyPr/>
                    <a:lstStyle/>
                    <a:p>
                      <a:pPr algn="l" fontAlgn="ctr"/>
                      <a:r>
                        <a:rPr lang="es-PY" sz="1100" b="0" i="0" u="none" strike="noStrike" dirty="0" err="1">
                          <a:solidFill>
                            <a:schemeClr val="tx1"/>
                          </a:solidFill>
                          <a:latin typeface="+mn-lt"/>
                        </a:rPr>
                        <a:t>Itacuribi</a:t>
                      </a:r>
                      <a:r>
                        <a:rPr lang="es-PY" sz="1100" b="0" i="0" u="none" strike="noStrike" dirty="0">
                          <a:solidFill>
                            <a:schemeClr val="tx1"/>
                          </a:solidFill>
                          <a:latin typeface="+mn-lt"/>
                        </a:rPr>
                        <a:t> De La Cordillera - Isla Pucu</a:t>
                      </a:r>
                    </a:p>
                  </a:txBody>
                  <a:tcPr marL="9525" marR="9525" marT="9525" marB="0" anchor="ctr"/>
                </a:tc>
                <a:tc>
                  <a:txBody>
                    <a:bodyPr/>
                    <a:lstStyle/>
                    <a:p>
                      <a:pPr algn="r" fontAlgn="ctr"/>
                      <a:r>
                        <a:rPr lang="es-ES" sz="1100" b="0" i="0" u="none" strike="noStrike">
                          <a:solidFill>
                            <a:schemeClr val="tx1"/>
                          </a:solidFill>
                          <a:latin typeface="+mn-lt"/>
                        </a:rPr>
                        <a:t>6,00</a:t>
                      </a:r>
                    </a:p>
                  </a:txBody>
                  <a:tcPr marL="9525" marR="9525" marT="9525" marB="0" anchor="ctr"/>
                </a:tc>
              </a:tr>
              <a:tr h="288000">
                <a:tc>
                  <a:txBody>
                    <a:bodyPr/>
                    <a:lstStyle/>
                    <a:p>
                      <a:pPr algn="l" fontAlgn="ctr"/>
                      <a:r>
                        <a:rPr lang="es-ES" sz="1100" b="0" i="0" u="none" strike="noStrike" dirty="0">
                          <a:solidFill>
                            <a:schemeClr val="tx1"/>
                          </a:solidFill>
                          <a:latin typeface="+mn-lt"/>
                        </a:rPr>
                        <a:t>Loma </a:t>
                      </a:r>
                      <a:r>
                        <a:rPr lang="es-ES" sz="1100" b="0" i="0" u="none" strike="noStrike" dirty="0" err="1">
                          <a:solidFill>
                            <a:schemeClr val="tx1"/>
                          </a:solidFill>
                          <a:latin typeface="+mn-lt"/>
                        </a:rPr>
                        <a:t>Jovy</a:t>
                      </a:r>
                      <a:r>
                        <a:rPr lang="es-ES" sz="1100" b="0" i="0" u="none" strike="noStrike" dirty="0">
                          <a:solidFill>
                            <a:schemeClr val="tx1"/>
                          </a:solidFill>
                          <a:latin typeface="+mn-lt"/>
                        </a:rPr>
                        <a:t> (Empalme Ruta Itacurubí - Valenzuela) - </a:t>
                      </a:r>
                      <a:r>
                        <a:rPr lang="es-ES" sz="1100" b="0" i="0" u="none" strike="noStrike" dirty="0" err="1">
                          <a:solidFill>
                            <a:schemeClr val="tx1"/>
                          </a:solidFill>
                          <a:latin typeface="+mn-lt"/>
                        </a:rPr>
                        <a:t>Cariloma</a:t>
                      </a:r>
                      <a:r>
                        <a:rPr lang="es-ES" sz="1100" b="0" i="0" u="none" strike="noStrike" dirty="0">
                          <a:solidFill>
                            <a:schemeClr val="tx1"/>
                          </a:solidFill>
                          <a:latin typeface="+mn-lt"/>
                        </a:rPr>
                        <a:t> (Empalme Ruta 2)</a:t>
                      </a:r>
                    </a:p>
                  </a:txBody>
                  <a:tcPr marL="9525" marR="9525" marT="9525" marB="0" anchor="ctr"/>
                </a:tc>
                <a:tc>
                  <a:txBody>
                    <a:bodyPr/>
                    <a:lstStyle/>
                    <a:p>
                      <a:pPr algn="r" fontAlgn="ctr"/>
                      <a:r>
                        <a:rPr lang="es-ES" sz="1100" b="0" i="0" u="none" strike="noStrike">
                          <a:solidFill>
                            <a:schemeClr val="tx1"/>
                          </a:solidFill>
                          <a:latin typeface="+mn-lt"/>
                        </a:rPr>
                        <a:t>8,00</a:t>
                      </a:r>
                    </a:p>
                  </a:txBody>
                  <a:tcPr marL="9525" marR="9525" marT="9525" marB="0" anchor="ctr"/>
                </a:tc>
              </a:tr>
              <a:tr h="288000">
                <a:tc>
                  <a:txBody>
                    <a:bodyPr/>
                    <a:lstStyle/>
                    <a:p>
                      <a:pPr algn="l" fontAlgn="ctr"/>
                      <a:r>
                        <a:rPr lang="es-ES" sz="1100" b="0" i="0" u="none" strike="noStrike" dirty="0">
                          <a:solidFill>
                            <a:schemeClr val="tx1"/>
                          </a:solidFill>
                          <a:latin typeface="+mn-lt"/>
                        </a:rPr>
                        <a:t>Valenzuela - Potrero Oculto</a:t>
                      </a:r>
                    </a:p>
                  </a:txBody>
                  <a:tcPr marL="9525" marR="9525" marT="9525" marB="0" anchor="ctr"/>
                </a:tc>
                <a:tc>
                  <a:txBody>
                    <a:bodyPr/>
                    <a:lstStyle/>
                    <a:p>
                      <a:pPr algn="r" fontAlgn="ctr"/>
                      <a:r>
                        <a:rPr lang="es-ES" sz="1100" b="0" i="0" u="none" strike="noStrike">
                          <a:solidFill>
                            <a:schemeClr val="tx1"/>
                          </a:solidFill>
                          <a:latin typeface="+mn-lt"/>
                        </a:rPr>
                        <a:t>6,00</a:t>
                      </a:r>
                    </a:p>
                  </a:txBody>
                  <a:tcPr marL="9525" marR="9525" marT="9525" marB="0" anchor="ctr"/>
                </a:tc>
              </a:tr>
              <a:tr h="288000">
                <a:tc>
                  <a:txBody>
                    <a:bodyPr/>
                    <a:lstStyle/>
                    <a:p>
                      <a:pPr algn="l" fontAlgn="ctr"/>
                      <a:r>
                        <a:rPr lang="es-ES" sz="1100" b="0" i="0" u="none" strike="noStrike" dirty="0">
                          <a:solidFill>
                            <a:schemeClr val="tx1"/>
                          </a:solidFill>
                          <a:latin typeface="+mn-lt"/>
                        </a:rPr>
                        <a:t>Cerro Roke - Valenzuela</a:t>
                      </a:r>
                    </a:p>
                  </a:txBody>
                  <a:tcPr marL="9525" marR="9525" marT="9525" marB="0" anchor="ctr"/>
                </a:tc>
                <a:tc>
                  <a:txBody>
                    <a:bodyPr/>
                    <a:lstStyle/>
                    <a:p>
                      <a:pPr algn="r" fontAlgn="ctr"/>
                      <a:r>
                        <a:rPr lang="es-ES" sz="1100" b="0" i="0" u="none" strike="noStrike">
                          <a:solidFill>
                            <a:schemeClr val="tx1"/>
                          </a:solidFill>
                          <a:latin typeface="+mn-lt"/>
                        </a:rPr>
                        <a:t>30,00</a:t>
                      </a:r>
                    </a:p>
                  </a:txBody>
                  <a:tcPr marL="9525" marR="9525" marT="9525" marB="0" anchor="ctr"/>
                </a:tc>
              </a:tr>
              <a:tr h="288000">
                <a:tc>
                  <a:txBody>
                    <a:bodyPr/>
                    <a:lstStyle/>
                    <a:p>
                      <a:pPr algn="l" fontAlgn="ctr"/>
                      <a:r>
                        <a:rPr lang="es-ES" sz="1100" b="0" i="0" u="none" strike="noStrike" dirty="0">
                          <a:solidFill>
                            <a:schemeClr val="tx1"/>
                          </a:solidFill>
                          <a:latin typeface="+mn-lt"/>
                        </a:rPr>
                        <a:t>Eusebio Ayala - </a:t>
                      </a:r>
                      <a:r>
                        <a:rPr lang="es-ES" sz="1100" b="0" i="0" u="none" strike="noStrike" dirty="0" err="1">
                          <a:solidFill>
                            <a:schemeClr val="tx1"/>
                          </a:solidFill>
                          <a:latin typeface="+mn-lt"/>
                        </a:rPr>
                        <a:t>Curupaity</a:t>
                      </a:r>
                      <a:endParaRPr lang="es-ES" sz="1100" b="0" i="0" u="none" strike="noStrike" dirty="0">
                        <a:solidFill>
                          <a:schemeClr val="tx1"/>
                        </a:solidFill>
                        <a:latin typeface="+mn-lt"/>
                      </a:endParaRPr>
                    </a:p>
                  </a:txBody>
                  <a:tcPr marL="9525" marR="9525" marT="9525" marB="0" anchor="ctr"/>
                </a:tc>
                <a:tc>
                  <a:txBody>
                    <a:bodyPr/>
                    <a:lstStyle/>
                    <a:p>
                      <a:pPr algn="r" fontAlgn="ctr"/>
                      <a:r>
                        <a:rPr lang="es-ES" sz="1100" b="0" i="0" u="none" strike="noStrike">
                          <a:solidFill>
                            <a:schemeClr val="tx1"/>
                          </a:solidFill>
                          <a:latin typeface="+mn-lt"/>
                        </a:rPr>
                        <a:t>17,00</a:t>
                      </a:r>
                    </a:p>
                  </a:txBody>
                  <a:tcPr marL="9525" marR="9525" marT="9525" marB="0" anchor="ctr"/>
                </a:tc>
              </a:tr>
              <a:tr h="288000">
                <a:tc>
                  <a:txBody>
                    <a:bodyPr/>
                    <a:lstStyle/>
                    <a:p>
                      <a:pPr algn="l" fontAlgn="ctr"/>
                      <a:r>
                        <a:rPr lang="es-ES" sz="1100" b="0" i="0" u="none" strike="noStrike" dirty="0">
                          <a:solidFill>
                            <a:schemeClr val="tx1"/>
                          </a:solidFill>
                          <a:latin typeface="+mn-lt"/>
                        </a:rPr>
                        <a:t>Eusebio Ayala - San Blas</a:t>
                      </a:r>
                    </a:p>
                  </a:txBody>
                  <a:tcPr marL="9525" marR="9525" marT="9525" marB="0" anchor="ctr"/>
                </a:tc>
                <a:tc>
                  <a:txBody>
                    <a:bodyPr/>
                    <a:lstStyle/>
                    <a:p>
                      <a:pPr algn="r" fontAlgn="ctr"/>
                      <a:r>
                        <a:rPr lang="es-ES" sz="1100" b="0" i="0" u="none" strike="noStrike">
                          <a:solidFill>
                            <a:schemeClr val="tx1"/>
                          </a:solidFill>
                          <a:latin typeface="+mn-lt"/>
                        </a:rPr>
                        <a:t>10,00</a:t>
                      </a:r>
                    </a:p>
                  </a:txBody>
                  <a:tcPr marL="9525" marR="9525" marT="9525" marB="0" anchor="ctr"/>
                </a:tc>
              </a:tr>
              <a:tr h="288000">
                <a:tc>
                  <a:txBody>
                    <a:bodyPr/>
                    <a:lstStyle/>
                    <a:p>
                      <a:pPr algn="l" fontAlgn="ctr"/>
                      <a:r>
                        <a:rPr lang="es-ES" sz="1100" b="0" i="0" u="none" strike="noStrike" dirty="0">
                          <a:solidFill>
                            <a:schemeClr val="tx1"/>
                          </a:solidFill>
                          <a:latin typeface="+mn-lt"/>
                        </a:rPr>
                        <a:t>Emboscada - Gral. Genes</a:t>
                      </a:r>
                    </a:p>
                  </a:txBody>
                  <a:tcPr marL="9525" marR="9525" marT="9525" marB="0" anchor="ctr"/>
                </a:tc>
                <a:tc>
                  <a:txBody>
                    <a:bodyPr/>
                    <a:lstStyle/>
                    <a:p>
                      <a:pPr algn="r" fontAlgn="ctr"/>
                      <a:r>
                        <a:rPr lang="es-ES" sz="1100" b="0" i="0" u="none" strike="noStrike" dirty="0">
                          <a:solidFill>
                            <a:schemeClr val="tx1"/>
                          </a:solidFill>
                          <a:latin typeface="+mn-lt"/>
                        </a:rPr>
                        <a:t>12,00</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3. PUENTES DE HºAº</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1772816"/>
          <a:ext cx="8280000" cy="4644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ES" sz="1400" b="1" u="none" strike="noStrike" noProof="0" dirty="0" smtClean="0">
                          <a:latin typeface="+mn-lt"/>
                        </a:rPr>
                        <a:t>SUSTITUCIÓN DE PUENTES DE MADERA POR PUENTES DE HºAº</a:t>
                      </a:r>
                      <a:endParaRPr lang="es-ES" sz="1400" b="1" i="0" u="none" strike="noStrike" noProof="0" dirty="0">
                        <a:solidFill>
                          <a:srgbClr val="000000"/>
                        </a:solidFill>
                        <a:latin typeface="+mn-lt"/>
                      </a:endParaRPr>
                    </a:p>
                  </a:txBody>
                  <a:tcPr marL="9525" marR="9525" marT="9525" marB="0" anchor="ctr"/>
                </a:tc>
                <a:tc>
                  <a:txBody>
                    <a:bodyPr/>
                    <a:lstStyle/>
                    <a:p>
                      <a:pPr algn="ctr" fontAlgn="b"/>
                      <a:r>
                        <a:rPr lang="es-ES" sz="1400" b="1" u="none" strike="noStrike" noProof="0" dirty="0" smtClean="0">
                          <a:latin typeface="+mn-lt"/>
                        </a:rPr>
                        <a:t>LONGITUD (ml)</a:t>
                      </a:r>
                      <a:endParaRPr lang="es-ES" sz="1400" b="1" i="0" u="none" strike="noStrike" noProof="0" dirty="0">
                        <a:solidFill>
                          <a:srgbClr val="000000"/>
                        </a:solidFill>
                        <a:latin typeface="+mn-lt"/>
                      </a:endParaRPr>
                    </a:p>
                  </a:txBody>
                  <a:tcPr marL="9525" marR="9525" marT="9525" marB="0" anchor="ctr"/>
                </a:tc>
              </a:tr>
              <a:tr h="396000">
                <a:tc>
                  <a:txBody>
                    <a:bodyPr/>
                    <a:lstStyle/>
                    <a:p>
                      <a:pPr algn="l" fontAlgn="ctr"/>
                      <a:r>
                        <a:rPr lang="es-PY" sz="1400" b="1" i="0" u="none" strike="noStrike" dirty="0" smtClean="0">
                          <a:solidFill>
                            <a:schemeClr val="tx1"/>
                          </a:solidFill>
                          <a:latin typeface="+mn-lt"/>
                        </a:rPr>
                        <a:t>06. SIN PROYECTO DE PUENTE DE HºAº EN LA DCV</a:t>
                      </a:r>
                      <a:endParaRPr lang="es-PY" sz="1400" b="1" i="0" u="none" strike="noStrike" dirty="0">
                        <a:solidFill>
                          <a:schemeClr val="tx1"/>
                        </a:solidFill>
                        <a:latin typeface="+mn-lt"/>
                      </a:endParaRPr>
                    </a:p>
                  </a:txBody>
                  <a:tcPr marL="9525" marR="9525" marT="9525" marB="0" anchor="ctr"/>
                </a:tc>
                <a:tc>
                  <a:txBody>
                    <a:bodyPr/>
                    <a:lstStyle/>
                    <a:p>
                      <a:pPr algn="r" fontAlgn="ctr"/>
                      <a:r>
                        <a:rPr lang="es-ES" sz="1400" b="1" i="0" u="none" strike="noStrike" dirty="0" smtClean="0">
                          <a:solidFill>
                            <a:schemeClr val="tx1"/>
                          </a:solidFill>
                          <a:latin typeface="+mn-lt"/>
                        </a:rPr>
                        <a:t>2.595,00</a:t>
                      </a:r>
                      <a:endParaRPr lang="es-ES" sz="1400" b="1" i="0" u="none" strike="noStrike" dirty="0">
                        <a:solidFill>
                          <a:schemeClr val="tx1"/>
                        </a:solidFill>
                        <a:latin typeface="+mn-lt"/>
                      </a:endParaRPr>
                    </a:p>
                  </a:txBody>
                  <a:tcPr marL="9525" marR="9525" marT="9525" marB="0" anchor="ctr"/>
                </a:tc>
              </a:tr>
              <a:tr h="396000">
                <a:tc>
                  <a:txBody>
                    <a:bodyPr/>
                    <a:lstStyle/>
                    <a:p>
                      <a:pPr algn="l" fontAlgn="ctr"/>
                      <a:r>
                        <a:rPr lang="es-ES" sz="1400" b="1" i="0" u="none" strike="noStrike" dirty="0" smtClean="0">
                          <a:solidFill>
                            <a:schemeClr val="tx1"/>
                          </a:solidFill>
                          <a:latin typeface="+mn-lt"/>
                        </a:rPr>
                        <a:t>04 DPTO. GUAIRÁ</a:t>
                      </a:r>
                      <a:endParaRPr lang="es-ES" sz="1400" b="1" i="0" u="none" strike="noStrike" dirty="0">
                        <a:solidFill>
                          <a:schemeClr val="tx1"/>
                        </a:solidFill>
                        <a:latin typeface="+mn-lt"/>
                      </a:endParaRPr>
                    </a:p>
                  </a:txBody>
                  <a:tcPr marL="9525" marR="9525" marT="9525" marB="0" anchor="ctr"/>
                </a:tc>
                <a:tc>
                  <a:txBody>
                    <a:bodyPr/>
                    <a:lstStyle/>
                    <a:p>
                      <a:pPr algn="r" fontAlgn="ctr"/>
                      <a:r>
                        <a:rPr lang="es-ES" sz="1400" b="1" i="0" u="none" strike="noStrike" dirty="0" smtClean="0">
                          <a:solidFill>
                            <a:schemeClr val="tx1"/>
                          </a:solidFill>
                          <a:latin typeface="+mn-lt"/>
                        </a:rPr>
                        <a:t>255,00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ES" sz="1100" b="0" i="0" u="none" strike="noStrike" dirty="0" err="1">
                          <a:solidFill>
                            <a:schemeClr val="tx1"/>
                          </a:solidFill>
                          <a:latin typeface="+mn-lt"/>
                        </a:rPr>
                        <a:t>Itape</a:t>
                      </a:r>
                      <a:r>
                        <a:rPr lang="es-ES" sz="1100" b="0" i="0" u="none" strike="noStrike" dirty="0">
                          <a:solidFill>
                            <a:schemeClr val="tx1"/>
                          </a:solidFill>
                          <a:latin typeface="+mn-lt"/>
                        </a:rPr>
                        <a:t> - Ruta </a:t>
                      </a:r>
                      <a:r>
                        <a:rPr lang="es-ES" sz="1100" b="0" i="0" u="none" strike="noStrike" dirty="0" err="1">
                          <a:solidFill>
                            <a:schemeClr val="tx1"/>
                          </a:solidFill>
                          <a:latin typeface="+mn-lt"/>
                        </a:rPr>
                        <a:t>Boqueron</a:t>
                      </a:r>
                      <a:endParaRPr lang="es-ES" sz="1100" b="0" i="0" u="none" strike="noStrike" dirty="0">
                        <a:solidFill>
                          <a:schemeClr val="tx1"/>
                        </a:solidFill>
                        <a:latin typeface="+mn-lt"/>
                      </a:endParaRPr>
                    </a:p>
                  </a:txBody>
                  <a:tcPr marL="9525" marR="9525" marT="9525" marB="0" anchor="ctr"/>
                </a:tc>
                <a:tc>
                  <a:txBody>
                    <a:bodyPr/>
                    <a:lstStyle/>
                    <a:p>
                      <a:pPr algn="r" fontAlgn="ctr"/>
                      <a:r>
                        <a:rPr lang="es-ES" sz="1100" b="0" i="0" u="none" strike="noStrike">
                          <a:solidFill>
                            <a:schemeClr val="tx1"/>
                          </a:solidFill>
                          <a:latin typeface="+mn-lt"/>
                        </a:rPr>
                        <a:t>6,00</a:t>
                      </a:r>
                    </a:p>
                  </a:txBody>
                  <a:tcPr marL="9525" marR="9525" marT="9525" marB="0" anchor="ctr"/>
                </a:tc>
              </a:tr>
              <a:tr h="216000">
                <a:tc>
                  <a:txBody>
                    <a:bodyPr/>
                    <a:lstStyle/>
                    <a:p>
                      <a:pPr algn="l" fontAlgn="ctr"/>
                      <a:r>
                        <a:rPr lang="es-PY" sz="1100" b="0" i="0" u="none" strike="noStrike" dirty="0">
                          <a:solidFill>
                            <a:schemeClr val="tx1"/>
                          </a:solidFill>
                          <a:latin typeface="+mn-lt"/>
                        </a:rPr>
                        <a:t>Loma Barrero Oeste - Empalme V041105</a:t>
                      </a:r>
                    </a:p>
                  </a:txBody>
                  <a:tcPr marL="9525" marR="9525" marT="9525" marB="0" anchor="ctr"/>
                </a:tc>
                <a:tc>
                  <a:txBody>
                    <a:bodyPr/>
                    <a:lstStyle/>
                    <a:p>
                      <a:pPr algn="r" fontAlgn="ctr"/>
                      <a:r>
                        <a:rPr lang="es-ES" sz="1100" b="0" i="0" u="none" strike="noStrike">
                          <a:solidFill>
                            <a:schemeClr val="tx1"/>
                          </a:solidFill>
                          <a:latin typeface="+mn-lt"/>
                        </a:rPr>
                        <a:t>8,00</a:t>
                      </a:r>
                    </a:p>
                  </a:txBody>
                  <a:tcPr marL="9525" marR="9525" marT="9525" marB="0" anchor="ctr"/>
                </a:tc>
              </a:tr>
              <a:tr h="216000">
                <a:tc>
                  <a:txBody>
                    <a:bodyPr/>
                    <a:lstStyle/>
                    <a:p>
                      <a:pPr algn="l" fontAlgn="ctr"/>
                      <a:r>
                        <a:rPr lang="es-PY" sz="1100" b="0" i="0" u="none" strike="noStrike" dirty="0">
                          <a:solidFill>
                            <a:schemeClr val="tx1"/>
                          </a:solidFill>
                          <a:latin typeface="+mn-lt"/>
                        </a:rPr>
                        <a:t>Loma Barrero Oeste - Empalme V041106</a:t>
                      </a:r>
                    </a:p>
                  </a:txBody>
                  <a:tcPr marL="9525" marR="9525" marT="9525" marB="0" anchor="ctr"/>
                </a:tc>
                <a:tc>
                  <a:txBody>
                    <a:bodyPr/>
                    <a:lstStyle/>
                    <a:p>
                      <a:pPr algn="r" fontAlgn="ctr"/>
                      <a:r>
                        <a:rPr lang="es-ES" sz="1100" b="0" i="0" u="none" strike="noStrike">
                          <a:solidFill>
                            <a:schemeClr val="tx1"/>
                          </a:solidFill>
                          <a:latin typeface="+mn-lt"/>
                        </a:rPr>
                        <a:t>6,00</a:t>
                      </a:r>
                    </a:p>
                  </a:txBody>
                  <a:tcPr marL="9525" marR="9525" marT="9525" marB="0" anchor="ctr"/>
                </a:tc>
              </a:tr>
              <a:tr h="216000">
                <a:tc>
                  <a:txBody>
                    <a:bodyPr/>
                    <a:lstStyle/>
                    <a:p>
                      <a:pPr algn="l" fontAlgn="ctr"/>
                      <a:r>
                        <a:rPr lang="es-ES" sz="1100" b="0" i="0" u="none" strike="noStrike" dirty="0">
                          <a:solidFill>
                            <a:schemeClr val="tx1"/>
                          </a:solidFill>
                          <a:latin typeface="+mn-lt"/>
                        </a:rPr>
                        <a:t>Mbocayaty - Santa </a:t>
                      </a:r>
                      <a:r>
                        <a:rPr lang="es-ES" sz="1100" b="0" i="0" u="none" strike="noStrike" dirty="0" err="1">
                          <a:solidFill>
                            <a:schemeClr val="tx1"/>
                          </a:solidFill>
                          <a:latin typeface="+mn-lt"/>
                        </a:rPr>
                        <a:t>Barbara</a:t>
                      </a:r>
                      <a:r>
                        <a:rPr lang="es-ES" sz="1100" b="0" i="0" u="none" strike="noStrike" dirty="0">
                          <a:solidFill>
                            <a:schemeClr val="tx1"/>
                          </a:solidFill>
                          <a:latin typeface="+mn-lt"/>
                        </a:rPr>
                        <a:t> Noreste</a:t>
                      </a:r>
                    </a:p>
                  </a:txBody>
                  <a:tcPr marL="9525" marR="9525" marT="9525" marB="0" anchor="ctr"/>
                </a:tc>
                <a:tc>
                  <a:txBody>
                    <a:bodyPr/>
                    <a:lstStyle/>
                    <a:p>
                      <a:pPr algn="r" fontAlgn="ctr"/>
                      <a:r>
                        <a:rPr lang="es-ES" sz="1100" b="0" i="0" u="none" strike="noStrike">
                          <a:solidFill>
                            <a:schemeClr val="tx1"/>
                          </a:solidFill>
                          <a:latin typeface="+mn-lt"/>
                        </a:rPr>
                        <a:t>12,00</a:t>
                      </a:r>
                    </a:p>
                  </a:txBody>
                  <a:tcPr marL="9525" marR="9525" marT="9525" marB="0" anchor="ctr"/>
                </a:tc>
              </a:tr>
              <a:tr h="216000">
                <a:tc>
                  <a:txBody>
                    <a:bodyPr/>
                    <a:lstStyle/>
                    <a:p>
                      <a:pPr algn="l" fontAlgn="ctr"/>
                      <a:r>
                        <a:rPr lang="es-ES" sz="1100" b="0" i="0" u="none" strike="noStrike" dirty="0">
                          <a:solidFill>
                            <a:schemeClr val="tx1"/>
                          </a:solidFill>
                          <a:latin typeface="+mn-lt"/>
                        </a:rPr>
                        <a:t>Natalicio Talavera - Empalme V041203</a:t>
                      </a:r>
                    </a:p>
                  </a:txBody>
                  <a:tcPr marL="9525" marR="9525" marT="9525" marB="0" anchor="ctr"/>
                </a:tc>
                <a:tc>
                  <a:txBody>
                    <a:bodyPr/>
                    <a:lstStyle/>
                    <a:p>
                      <a:pPr algn="r" fontAlgn="ctr"/>
                      <a:r>
                        <a:rPr lang="es-ES" sz="1100" b="0" i="0" u="none" strike="noStrike">
                          <a:solidFill>
                            <a:schemeClr val="tx1"/>
                          </a:solidFill>
                          <a:latin typeface="+mn-lt"/>
                        </a:rPr>
                        <a:t>6,00</a:t>
                      </a:r>
                    </a:p>
                  </a:txBody>
                  <a:tcPr marL="9525" marR="9525" marT="9525" marB="0" anchor="ctr"/>
                </a:tc>
              </a:tr>
              <a:tr h="216000">
                <a:tc>
                  <a:txBody>
                    <a:bodyPr/>
                    <a:lstStyle/>
                    <a:p>
                      <a:pPr algn="l" fontAlgn="ctr"/>
                      <a:r>
                        <a:rPr lang="es-ES" sz="1100" b="0" i="0" u="none" strike="noStrike" dirty="0">
                          <a:solidFill>
                            <a:schemeClr val="tx1"/>
                          </a:solidFill>
                          <a:latin typeface="+mn-lt"/>
                        </a:rPr>
                        <a:t>Natalicio Talavera - Empalme V041204</a:t>
                      </a:r>
                    </a:p>
                  </a:txBody>
                  <a:tcPr marL="9525" marR="9525" marT="9525" marB="0" anchor="ctr"/>
                </a:tc>
                <a:tc>
                  <a:txBody>
                    <a:bodyPr/>
                    <a:lstStyle/>
                    <a:p>
                      <a:pPr algn="r" fontAlgn="ctr"/>
                      <a:r>
                        <a:rPr lang="es-ES" sz="1100" b="0" i="0" u="none" strike="noStrike">
                          <a:solidFill>
                            <a:schemeClr val="tx1"/>
                          </a:solidFill>
                          <a:latin typeface="+mn-lt"/>
                        </a:rPr>
                        <a:t>12,00</a:t>
                      </a:r>
                    </a:p>
                  </a:txBody>
                  <a:tcPr marL="9525" marR="9525" marT="9525" marB="0" anchor="ctr"/>
                </a:tc>
              </a:tr>
              <a:tr h="216000">
                <a:tc>
                  <a:txBody>
                    <a:bodyPr/>
                    <a:lstStyle/>
                    <a:p>
                      <a:pPr algn="l" fontAlgn="ctr"/>
                      <a:r>
                        <a:rPr lang="es-ES" sz="1100" b="0" i="0" u="none" strike="noStrike" dirty="0">
                          <a:solidFill>
                            <a:schemeClr val="tx1"/>
                          </a:solidFill>
                          <a:latin typeface="+mn-lt"/>
                        </a:rPr>
                        <a:t>Natalicio Talavera - Empalme V041205</a:t>
                      </a:r>
                    </a:p>
                  </a:txBody>
                  <a:tcPr marL="9525" marR="9525" marT="9525" marB="0" anchor="ctr"/>
                </a:tc>
                <a:tc>
                  <a:txBody>
                    <a:bodyPr/>
                    <a:lstStyle/>
                    <a:p>
                      <a:pPr algn="r" fontAlgn="ctr"/>
                      <a:r>
                        <a:rPr lang="es-ES" sz="1100" b="0" i="0" u="none" strike="noStrike">
                          <a:solidFill>
                            <a:schemeClr val="tx1"/>
                          </a:solidFill>
                          <a:latin typeface="+mn-lt"/>
                        </a:rPr>
                        <a:t>6,00</a:t>
                      </a:r>
                    </a:p>
                  </a:txBody>
                  <a:tcPr marL="9525" marR="9525" marT="9525" marB="0" anchor="ctr"/>
                </a:tc>
              </a:tr>
              <a:tr h="216000">
                <a:tc>
                  <a:txBody>
                    <a:bodyPr/>
                    <a:lstStyle/>
                    <a:p>
                      <a:pPr algn="l" fontAlgn="ctr"/>
                      <a:r>
                        <a:rPr lang="es-ES" sz="1100" b="0" i="0" u="none" strike="noStrike" dirty="0">
                          <a:solidFill>
                            <a:schemeClr val="tx1"/>
                          </a:solidFill>
                          <a:latin typeface="+mn-lt"/>
                        </a:rPr>
                        <a:t>Cerro Punta - Rio Tebicuarymi</a:t>
                      </a:r>
                    </a:p>
                  </a:txBody>
                  <a:tcPr marL="9525" marR="9525" marT="9525" marB="0" anchor="ctr"/>
                </a:tc>
                <a:tc>
                  <a:txBody>
                    <a:bodyPr/>
                    <a:lstStyle/>
                    <a:p>
                      <a:pPr algn="r" fontAlgn="ctr"/>
                      <a:r>
                        <a:rPr lang="es-ES" sz="1100" b="0" i="0" u="none" strike="noStrike">
                          <a:solidFill>
                            <a:schemeClr val="tx1"/>
                          </a:solidFill>
                          <a:latin typeface="+mn-lt"/>
                        </a:rPr>
                        <a:t>12,00</a:t>
                      </a:r>
                    </a:p>
                  </a:txBody>
                  <a:tcPr marL="9525" marR="9525" marT="9525" marB="0" anchor="ctr"/>
                </a:tc>
              </a:tr>
              <a:tr h="216000">
                <a:tc>
                  <a:txBody>
                    <a:bodyPr/>
                    <a:lstStyle/>
                    <a:p>
                      <a:pPr algn="l" fontAlgn="ctr"/>
                      <a:r>
                        <a:rPr lang="es-ES" sz="1100" b="0" i="0" u="none" strike="noStrike" dirty="0">
                          <a:solidFill>
                            <a:schemeClr val="tx1"/>
                          </a:solidFill>
                          <a:latin typeface="+mn-lt"/>
                        </a:rPr>
                        <a:t>Paso </a:t>
                      </a:r>
                      <a:r>
                        <a:rPr lang="es-ES" sz="1100" b="0" i="0" u="none" strike="noStrike" dirty="0" err="1">
                          <a:solidFill>
                            <a:schemeClr val="tx1"/>
                          </a:solidFill>
                          <a:latin typeface="+mn-lt"/>
                        </a:rPr>
                        <a:t>Yobay</a:t>
                      </a:r>
                      <a:r>
                        <a:rPr lang="es-ES" sz="1100" b="0" i="0" u="none" strike="noStrike" dirty="0">
                          <a:solidFill>
                            <a:schemeClr val="tx1"/>
                          </a:solidFill>
                          <a:latin typeface="+mn-lt"/>
                        </a:rPr>
                        <a:t> - Mangrullo</a:t>
                      </a:r>
                    </a:p>
                  </a:txBody>
                  <a:tcPr marL="9525" marR="9525" marT="9525" marB="0" anchor="ctr"/>
                </a:tc>
                <a:tc>
                  <a:txBody>
                    <a:bodyPr/>
                    <a:lstStyle/>
                    <a:p>
                      <a:pPr algn="r" fontAlgn="ctr"/>
                      <a:r>
                        <a:rPr lang="es-ES" sz="1100" b="0" i="0" u="none" strike="noStrike">
                          <a:solidFill>
                            <a:schemeClr val="tx1"/>
                          </a:solidFill>
                          <a:latin typeface="+mn-lt"/>
                        </a:rPr>
                        <a:t>82,00</a:t>
                      </a:r>
                    </a:p>
                  </a:txBody>
                  <a:tcPr marL="9525" marR="9525" marT="9525" marB="0" anchor="ctr"/>
                </a:tc>
              </a:tr>
              <a:tr h="216000">
                <a:tc>
                  <a:txBody>
                    <a:bodyPr/>
                    <a:lstStyle/>
                    <a:p>
                      <a:pPr algn="l" fontAlgn="ctr"/>
                      <a:r>
                        <a:rPr lang="es-ES" sz="1100" b="0" i="0" u="none" strike="noStrike" dirty="0">
                          <a:solidFill>
                            <a:schemeClr val="tx1"/>
                          </a:solidFill>
                          <a:latin typeface="+mn-lt"/>
                        </a:rPr>
                        <a:t>Empalme V040733 35 - Empalme V040709</a:t>
                      </a:r>
                    </a:p>
                  </a:txBody>
                  <a:tcPr marL="9525" marR="9525" marT="9525" marB="0" anchor="ctr"/>
                </a:tc>
                <a:tc>
                  <a:txBody>
                    <a:bodyPr/>
                    <a:lstStyle/>
                    <a:p>
                      <a:pPr algn="r" fontAlgn="ctr"/>
                      <a:r>
                        <a:rPr lang="es-ES" sz="1100" b="0" i="0" u="none" strike="noStrike">
                          <a:solidFill>
                            <a:schemeClr val="tx1"/>
                          </a:solidFill>
                          <a:latin typeface="+mn-lt"/>
                        </a:rPr>
                        <a:t>8,00</a:t>
                      </a:r>
                    </a:p>
                  </a:txBody>
                  <a:tcPr marL="9525" marR="9525" marT="9525" marB="0" anchor="ctr"/>
                </a:tc>
              </a:tr>
              <a:tr h="216000">
                <a:tc>
                  <a:txBody>
                    <a:bodyPr/>
                    <a:lstStyle/>
                    <a:p>
                      <a:pPr algn="l" fontAlgn="ctr"/>
                      <a:r>
                        <a:rPr lang="es-ES" sz="1100" b="0" i="0" u="none" strike="noStrike" dirty="0">
                          <a:solidFill>
                            <a:schemeClr val="tx1"/>
                          </a:solidFill>
                          <a:latin typeface="+mn-lt"/>
                        </a:rPr>
                        <a:t>Col. Independencia - Santa Cecilia</a:t>
                      </a:r>
                    </a:p>
                  </a:txBody>
                  <a:tcPr marL="9525" marR="9525" marT="9525" marB="0" anchor="ctr"/>
                </a:tc>
                <a:tc>
                  <a:txBody>
                    <a:bodyPr/>
                    <a:lstStyle/>
                    <a:p>
                      <a:pPr algn="r" fontAlgn="ctr"/>
                      <a:r>
                        <a:rPr lang="es-ES" sz="1100" b="0" i="0" u="none" strike="noStrike">
                          <a:solidFill>
                            <a:schemeClr val="tx1"/>
                          </a:solidFill>
                          <a:latin typeface="+mn-lt"/>
                        </a:rPr>
                        <a:t>22,00</a:t>
                      </a:r>
                    </a:p>
                  </a:txBody>
                  <a:tcPr marL="9525" marR="9525" marT="9525" marB="0" anchor="ctr"/>
                </a:tc>
              </a:tr>
              <a:tr h="216000">
                <a:tc>
                  <a:txBody>
                    <a:bodyPr/>
                    <a:lstStyle/>
                    <a:p>
                      <a:pPr algn="l" fontAlgn="ctr"/>
                      <a:r>
                        <a:rPr lang="es-ES" sz="1100" b="0" i="0" u="none" strike="noStrike" dirty="0">
                          <a:solidFill>
                            <a:schemeClr val="tx1"/>
                          </a:solidFill>
                          <a:latin typeface="+mn-lt"/>
                        </a:rPr>
                        <a:t>Santa Cecilia - Yroysa 8Va </a:t>
                      </a:r>
                      <a:r>
                        <a:rPr lang="es-ES" sz="1100" b="0" i="0" u="none" strike="noStrike" dirty="0" err="1">
                          <a:solidFill>
                            <a:schemeClr val="tx1"/>
                          </a:solidFill>
                          <a:latin typeface="+mn-lt"/>
                        </a:rPr>
                        <a:t>Linea</a:t>
                      </a:r>
                      <a:r>
                        <a:rPr lang="es-ES" sz="1100" b="0" i="0" u="none" strike="noStrike" dirty="0">
                          <a:solidFill>
                            <a:schemeClr val="tx1"/>
                          </a:solidFill>
                          <a:latin typeface="+mn-lt"/>
                        </a:rPr>
                        <a:t> Este</a:t>
                      </a:r>
                    </a:p>
                  </a:txBody>
                  <a:tcPr marL="9525" marR="9525" marT="9525" marB="0" anchor="ctr"/>
                </a:tc>
                <a:tc>
                  <a:txBody>
                    <a:bodyPr/>
                    <a:lstStyle/>
                    <a:p>
                      <a:pPr algn="r" fontAlgn="ctr"/>
                      <a:r>
                        <a:rPr lang="es-ES" sz="1100" b="0" i="0" u="none" strike="noStrike">
                          <a:solidFill>
                            <a:schemeClr val="tx1"/>
                          </a:solidFill>
                          <a:latin typeface="+mn-lt"/>
                        </a:rPr>
                        <a:t>6,00</a:t>
                      </a:r>
                    </a:p>
                  </a:txBody>
                  <a:tcPr marL="9525" marR="9525" marT="9525" marB="0" anchor="ctr"/>
                </a:tc>
              </a:tr>
              <a:tr h="216000">
                <a:tc>
                  <a:txBody>
                    <a:bodyPr/>
                    <a:lstStyle/>
                    <a:p>
                      <a:pPr algn="l" fontAlgn="ctr"/>
                      <a:r>
                        <a:rPr lang="es-ES" sz="1100" b="0" i="0" u="none" strike="noStrike" dirty="0">
                          <a:solidFill>
                            <a:schemeClr val="tx1"/>
                          </a:solidFill>
                          <a:latin typeface="+mn-lt"/>
                        </a:rPr>
                        <a:t>Desvío Pireca - Potrero Del Carmen</a:t>
                      </a:r>
                    </a:p>
                  </a:txBody>
                  <a:tcPr marL="9525" marR="9525" marT="9525" marB="0" anchor="ctr"/>
                </a:tc>
                <a:tc>
                  <a:txBody>
                    <a:bodyPr/>
                    <a:lstStyle/>
                    <a:p>
                      <a:pPr algn="r" fontAlgn="ctr"/>
                      <a:r>
                        <a:rPr lang="es-ES" sz="1100" b="0" i="0" u="none" strike="noStrike">
                          <a:solidFill>
                            <a:schemeClr val="tx1"/>
                          </a:solidFill>
                          <a:latin typeface="+mn-lt"/>
                        </a:rPr>
                        <a:t>24,00</a:t>
                      </a:r>
                    </a:p>
                  </a:txBody>
                  <a:tcPr marL="9525" marR="9525" marT="9525" marB="0" anchor="ctr"/>
                </a:tc>
              </a:tr>
              <a:tr h="216000">
                <a:tc>
                  <a:txBody>
                    <a:bodyPr/>
                    <a:lstStyle/>
                    <a:p>
                      <a:pPr algn="l" fontAlgn="ctr"/>
                      <a:r>
                        <a:rPr lang="es-ES" sz="1100" b="0" i="0" u="none" strike="noStrike" dirty="0">
                          <a:solidFill>
                            <a:schemeClr val="tx1"/>
                          </a:solidFill>
                          <a:latin typeface="+mn-lt"/>
                        </a:rPr>
                        <a:t>Ruta 8 - Empalme V040108</a:t>
                      </a:r>
                    </a:p>
                  </a:txBody>
                  <a:tcPr marL="9525" marR="9525" marT="9525" marB="0" anchor="ctr"/>
                </a:tc>
                <a:tc>
                  <a:txBody>
                    <a:bodyPr/>
                    <a:lstStyle/>
                    <a:p>
                      <a:pPr algn="r" fontAlgn="ctr"/>
                      <a:r>
                        <a:rPr lang="es-ES" sz="1100" b="0" i="0" u="none" strike="noStrike">
                          <a:solidFill>
                            <a:schemeClr val="tx1"/>
                          </a:solidFill>
                          <a:latin typeface="+mn-lt"/>
                        </a:rPr>
                        <a:t>12,00</a:t>
                      </a:r>
                    </a:p>
                  </a:txBody>
                  <a:tcPr marL="9525" marR="9525" marT="9525" marB="0" anchor="ctr"/>
                </a:tc>
              </a:tr>
              <a:tr h="216000">
                <a:tc>
                  <a:txBody>
                    <a:bodyPr/>
                    <a:lstStyle/>
                    <a:p>
                      <a:pPr algn="l" fontAlgn="ctr"/>
                      <a:r>
                        <a:rPr lang="es-ES" sz="1100" b="0" i="0" u="none" strike="noStrike" dirty="0">
                          <a:solidFill>
                            <a:schemeClr val="tx1"/>
                          </a:solidFill>
                          <a:latin typeface="+mn-lt"/>
                        </a:rPr>
                        <a:t>Iturbe - </a:t>
                      </a:r>
                      <a:r>
                        <a:rPr lang="es-ES" sz="1100" b="0" i="0" u="none" strike="noStrike" dirty="0" err="1">
                          <a:solidFill>
                            <a:schemeClr val="tx1"/>
                          </a:solidFill>
                          <a:latin typeface="+mn-lt"/>
                        </a:rPr>
                        <a:t>Caatymi</a:t>
                      </a:r>
                      <a:r>
                        <a:rPr lang="es-ES" sz="1100" b="0" i="0" u="none" strike="noStrike" dirty="0">
                          <a:solidFill>
                            <a:schemeClr val="tx1"/>
                          </a:solidFill>
                          <a:latin typeface="+mn-lt"/>
                        </a:rPr>
                        <a:t> Este</a:t>
                      </a:r>
                    </a:p>
                  </a:txBody>
                  <a:tcPr marL="9525" marR="9525" marT="9525" marB="0" anchor="ctr"/>
                </a:tc>
                <a:tc>
                  <a:txBody>
                    <a:bodyPr/>
                    <a:lstStyle/>
                    <a:p>
                      <a:pPr algn="r" fontAlgn="ctr"/>
                      <a:r>
                        <a:rPr lang="es-ES" sz="1100" b="0" i="0" u="none" strike="noStrike">
                          <a:solidFill>
                            <a:schemeClr val="tx1"/>
                          </a:solidFill>
                          <a:latin typeface="+mn-lt"/>
                        </a:rPr>
                        <a:t>16,00</a:t>
                      </a:r>
                    </a:p>
                  </a:txBody>
                  <a:tcPr marL="9525" marR="9525" marT="9525" marB="0" anchor="ctr"/>
                </a:tc>
              </a:tr>
              <a:tr h="216000">
                <a:tc>
                  <a:txBody>
                    <a:bodyPr/>
                    <a:lstStyle/>
                    <a:p>
                      <a:pPr algn="l" fontAlgn="ctr"/>
                      <a:r>
                        <a:rPr lang="es-ES" sz="1100" b="0" i="0" u="none" strike="noStrike" dirty="0">
                          <a:solidFill>
                            <a:schemeClr val="tx1"/>
                          </a:solidFill>
                          <a:latin typeface="+mn-lt"/>
                        </a:rPr>
                        <a:t>Blas Garay - San Isidro</a:t>
                      </a:r>
                    </a:p>
                  </a:txBody>
                  <a:tcPr marL="9525" marR="9525" marT="9525" marB="0" anchor="ctr"/>
                </a:tc>
                <a:tc>
                  <a:txBody>
                    <a:bodyPr/>
                    <a:lstStyle/>
                    <a:p>
                      <a:pPr algn="r" fontAlgn="ctr"/>
                      <a:r>
                        <a:rPr lang="es-ES" sz="1100" b="0" i="0" u="none" strike="noStrike" dirty="0">
                          <a:solidFill>
                            <a:schemeClr val="tx1"/>
                          </a:solidFill>
                          <a:latin typeface="+mn-lt"/>
                        </a:rPr>
                        <a:t>17,00</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3. PUENTES DE HºAº</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1772816"/>
          <a:ext cx="8280000" cy="4644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ES" sz="1400" b="1" u="none" strike="noStrike" noProof="0" dirty="0" smtClean="0">
                          <a:latin typeface="+mn-lt"/>
                        </a:rPr>
                        <a:t>SUSTITUCIÓN DE PUENTES DE MADERA POR PUENTES DE HºAº</a:t>
                      </a:r>
                      <a:endParaRPr lang="es-ES" sz="1400" b="1" i="0" u="none" strike="noStrike" noProof="0" dirty="0">
                        <a:solidFill>
                          <a:srgbClr val="000000"/>
                        </a:solidFill>
                        <a:latin typeface="+mn-lt"/>
                      </a:endParaRPr>
                    </a:p>
                  </a:txBody>
                  <a:tcPr marL="9525" marR="9525" marT="9525" marB="0" anchor="ctr"/>
                </a:tc>
                <a:tc>
                  <a:txBody>
                    <a:bodyPr/>
                    <a:lstStyle/>
                    <a:p>
                      <a:pPr algn="ctr" fontAlgn="b"/>
                      <a:r>
                        <a:rPr lang="es-ES" sz="1400" b="1" u="none" strike="noStrike" noProof="0" dirty="0" smtClean="0">
                          <a:latin typeface="+mn-lt"/>
                        </a:rPr>
                        <a:t>LONGITUD (ml)</a:t>
                      </a:r>
                      <a:endParaRPr lang="es-ES" sz="1400" b="1" i="0" u="none" strike="noStrike" noProof="0" dirty="0">
                        <a:solidFill>
                          <a:srgbClr val="000000"/>
                        </a:solidFill>
                        <a:latin typeface="+mn-lt"/>
                      </a:endParaRPr>
                    </a:p>
                  </a:txBody>
                  <a:tcPr marL="9525" marR="9525" marT="9525" marB="0" anchor="ctr"/>
                </a:tc>
              </a:tr>
              <a:tr h="396000">
                <a:tc>
                  <a:txBody>
                    <a:bodyPr/>
                    <a:lstStyle/>
                    <a:p>
                      <a:pPr algn="l" fontAlgn="ctr"/>
                      <a:r>
                        <a:rPr lang="es-PY" sz="1400" b="1" i="0" u="none" strike="noStrike" dirty="0" smtClean="0">
                          <a:solidFill>
                            <a:schemeClr val="tx1"/>
                          </a:solidFill>
                          <a:latin typeface="+mn-lt"/>
                        </a:rPr>
                        <a:t>06. SIN PROYECTO DE PUENTE DE HºAº EN LA DCV</a:t>
                      </a:r>
                      <a:endParaRPr lang="es-PY" sz="1400" b="1" i="0" u="none" strike="noStrike" dirty="0">
                        <a:solidFill>
                          <a:schemeClr val="tx1"/>
                        </a:solidFill>
                        <a:latin typeface="+mn-lt"/>
                      </a:endParaRPr>
                    </a:p>
                  </a:txBody>
                  <a:tcPr marL="9525" marR="9525" marT="9525" marB="0" anchor="ctr"/>
                </a:tc>
                <a:tc>
                  <a:txBody>
                    <a:bodyPr/>
                    <a:lstStyle/>
                    <a:p>
                      <a:pPr algn="r" fontAlgn="ctr"/>
                      <a:r>
                        <a:rPr lang="es-ES" sz="1400" b="1" i="0" u="none" strike="noStrike" dirty="0" smtClean="0">
                          <a:solidFill>
                            <a:schemeClr val="tx1"/>
                          </a:solidFill>
                          <a:latin typeface="+mn-lt"/>
                        </a:rPr>
                        <a:t>2.595,00</a:t>
                      </a:r>
                      <a:endParaRPr lang="es-ES" sz="1400" b="1" i="0" u="none" strike="noStrike" dirty="0">
                        <a:solidFill>
                          <a:schemeClr val="tx1"/>
                        </a:solidFill>
                        <a:latin typeface="+mn-lt"/>
                      </a:endParaRPr>
                    </a:p>
                  </a:txBody>
                  <a:tcPr marL="9525" marR="9525" marT="9525" marB="0" anchor="ctr"/>
                </a:tc>
              </a:tr>
              <a:tr h="396000">
                <a:tc>
                  <a:txBody>
                    <a:bodyPr/>
                    <a:lstStyle/>
                    <a:p>
                      <a:pPr algn="l" fontAlgn="ctr"/>
                      <a:r>
                        <a:rPr lang="es-ES" sz="1400" b="1" i="0" u="none" strike="noStrike" dirty="0" smtClean="0">
                          <a:solidFill>
                            <a:schemeClr val="tx1"/>
                          </a:solidFill>
                          <a:latin typeface="+mn-lt"/>
                        </a:rPr>
                        <a:t>05 DPTO. CAAGUAZÚ</a:t>
                      </a:r>
                      <a:endParaRPr lang="es-ES" sz="1400" b="1" i="0" u="none" strike="noStrike" dirty="0">
                        <a:solidFill>
                          <a:schemeClr val="tx1"/>
                        </a:solidFill>
                        <a:latin typeface="+mn-lt"/>
                      </a:endParaRPr>
                    </a:p>
                  </a:txBody>
                  <a:tcPr marL="9525" marR="9525" marT="9525" marB="0" anchor="ctr"/>
                </a:tc>
                <a:tc>
                  <a:txBody>
                    <a:bodyPr/>
                    <a:lstStyle/>
                    <a:p>
                      <a:pPr algn="r" fontAlgn="ctr"/>
                      <a:r>
                        <a:rPr lang="es-ES" sz="1400" b="1" i="0" u="none" strike="noStrike" dirty="0" smtClean="0">
                          <a:solidFill>
                            <a:schemeClr val="tx1"/>
                          </a:solidFill>
                          <a:latin typeface="+mn-lt"/>
                        </a:rPr>
                        <a:t>214,00</a:t>
                      </a:r>
                      <a:endParaRPr lang="es-ES" sz="1400" b="1" i="0" u="none" strike="noStrike" dirty="0">
                        <a:solidFill>
                          <a:schemeClr val="tx1"/>
                        </a:solidFill>
                        <a:latin typeface="+mn-lt"/>
                      </a:endParaRPr>
                    </a:p>
                  </a:txBody>
                  <a:tcPr marL="9525" marR="9525" marT="9525" marB="0" anchor="ctr"/>
                </a:tc>
              </a:tr>
              <a:tr h="288000">
                <a:tc>
                  <a:txBody>
                    <a:bodyPr/>
                    <a:lstStyle/>
                    <a:p>
                      <a:pPr algn="l" fontAlgn="ctr"/>
                      <a:r>
                        <a:rPr lang="es-ES" sz="1100" b="0" i="0" u="none" strike="noStrike" dirty="0">
                          <a:solidFill>
                            <a:schemeClr val="tx1"/>
                          </a:solidFill>
                          <a:latin typeface="+mn-lt"/>
                        </a:rPr>
                        <a:t>Calle 261 - Compañía Yhaca</a:t>
                      </a:r>
                    </a:p>
                  </a:txBody>
                  <a:tcPr marL="9525" marR="9525" marT="9525" marB="0" anchor="ctr"/>
                </a:tc>
                <a:tc>
                  <a:txBody>
                    <a:bodyPr/>
                    <a:lstStyle/>
                    <a:p>
                      <a:pPr algn="r" fontAlgn="ctr"/>
                      <a:r>
                        <a:rPr lang="es-ES" sz="1100" b="0" i="0" u="none" strike="noStrike">
                          <a:solidFill>
                            <a:schemeClr val="tx1"/>
                          </a:solidFill>
                          <a:latin typeface="+mn-lt"/>
                        </a:rPr>
                        <a:t>12,00</a:t>
                      </a:r>
                    </a:p>
                  </a:txBody>
                  <a:tcPr marL="9525" marR="9525" marT="9525" marB="0" anchor="ctr"/>
                </a:tc>
              </a:tr>
              <a:tr h="288000">
                <a:tc>
                  <a:txBody>
                    <a:bodyPr/>
                    <a:lstStyle/>
                    <a:p>
                      <a:pPr algn="l" fontAlgn="ctr"/>
                      <a:r>
                        <a:rPr lang="es-ES" sz="1100" b="0" i="0" u="none" strike="noStrike" dirty="0">
                          <a:solidFill>
                            <a:schemeClr val="tx1"/>
                          </a:solidFill>
                          <a:latin typeface="+mn-lt"/>
                        </a:rPr>
                        <a:t>La Novia - Espinillo</a:t>
                      </a:r>
                    </a:p>
                  </a:txBody>
                  <a:tcPr marL="9525" marR="9525" marT="9525" marB="0" anchor="ctr"/>
                </a:tc>
                <a:tc>
                  <a:txBody>
                    <a:bodyPr/>
                    <a:lstStyle/>
                    <a:p>
                      <a:pPr algn="r" fontAlgn="ctr"/>
                      <a:r>
                        <a:rPr lang="es-ES" sz="1100" b="0" i="0" u="none" strike="noStrike">
                          <a:solidFill>
                            <a:schemeClr val="tx1"/>
                          </a:solidFill>
                          <a:latin typeface="+mn-lt"/>
                        </a:rPr>
                        <a:t>24,00</a:t>
                      </a:r>
                    </a:p>
                  </a:txBody>
                  <a:tcPr marL="9525" marR="9525" marT="9525" marB="0" anchor="ctr"/>
                </a:tc>
              </a:tr>
              <a:tr h="288000">
                <a:tc>
                  <a:txBody>
                    <a:bodyPr/>
                    <a:lstStyle/>
                    <a:p>
                      <a:pPr algn="l" fontAlgn="ctr"/>
                      <a:r>
                        <a:rPr lang="es-PY" sz="1100" b="0" i="0" u="none" strike="noStrike" dirty="0">
                          <a:solidFill>
                            <a:schemeClr val="tx1"/>
                          </a:solidFill>
                          <a:latin typeface="+mn-lt"/>
                        </a:rPr>
                        <a:t>Cecilio </a:t>
                      </a:r>
                      <a:r>
                        <a:rPr lang="es-PY" sz="1100" b="0" i="0" u="none" strike="noStrike" dirty="0" err="1">
                          <a:solidFill>
                            <a:schemeClr val="tx1"/>
                          </a:solidFill>
                          <a:latin typeface="+mn-lt"/>
                        </a:rPr>
                        <a:t>Baez</a:t>
                      </a:r>
                      <a:r>
                        <a:rPr lang="es-PY" sz="1100" b="0" i="0" u="none" strike="noStrike" dirty="0">
                          <a:solidFill>
                            <a:schemeClr val="tx1"/>
                          </a:solidFill>
                          <a:latin typeface="+mn-lt"/>
                        </a:rPr>
                        <a:t> - Tacuaral - Comisaría </a:t>
                      </a:r>
                      <a:r>
                        <a:rPr lang="es-PY" sz="1100" b="0" i="0" u="none" strike="noStrike" dirty="0" err="1">
                          <a:solidFill>
                            <a:schemeClr val="tx1"/>
                          </a:solidFill>
                          <a:latin typeface="+mn-lt"/>
                        </a:rPr>
                        <a:t>Cue</a:t>
                      </a:r>
                      <a:endParaRPr lang="es-PY" sz="1100" b="0" i="0" u="none" strike="noStrike" dirty="0">
                        <a:solidFill>
                          <a:schemeClr val="tx1"/>
                        </a:solidFill>
                        <a:latin typeface="+mn-lt"/>
                      </a:endParaRPr>
                    </a:p>
                  </a:txBody>
                  <a:tcPr marL="9525" marR="9525" marT="9525" marB="0" anchor="ctr"/>
                </a:tc>
                <a:tc>
                  <a:txBody>
                    <a:bodyPr/>
                    <a:lstStyle/>
                    <a:p>
                      <a:pPr algn="r" fontAlgn="ctr"/>
                      <a:r>
                        <a:rPr lang="es-ES" sz="1100" b="0" i="0" u="none" strike="noStrike">
                          <a:solidFill>
                            <a:schemeClr val="tx1"/>
                          </a:solidFill>
                          <a:latin typeface="+mn-lt"/>
                        </a:rPr>
                        <a:t>36,00</a:t>
                      </a:r>
                    </a:p>
                  </a:txBody>
                  <a:tcPr marL="9525" marR="9525" marT="9525" marB="0" anchor="ctr"/>
                </a:tc>
              </a:tr>
              <a:tr h="288000">
                <a:tc>
                  <a:txBody>
                    <a:bodyPr/>
                    <a:lstStyle/>
                    <a:p>
                      <a:pPr algn="l" fontAlgn="ctr"/>
                      <a:r>
                        <a:rPr lang="es-ES" sz="1100" b="0" i="0" u="none" strike="noStrike" dirty="0">
                          <a:solidFill>
                            <a:schemeClr val="tx1"/>
                          </a:solidFill>
                          <a:latin typeface="+mn-lt"/>
                        </a:rPr>
                        <a:t>Coronel Oviedo - Olegario - </a:t>
                      </a:r>
                      <a:r>
                        <a:rPr lang="es-ES" sz="1100" b="0" i="0" u="none" strike="noStrike" dirty="0" err="1">
                          <a:solidFill>
                            <a:schemeClr val="tx1"/>
                          </a:solidFill>
                          <a:latin typeface="+mn-lt"/>
                        </a:rPr>
                        <a:t>Leiva´I</a:t>
                      </a:r>
                      <a:endParaRPr lang="es-ES" sz="1100" b="0" i="0" u="none" strike="noStrike" dirty="0">
                        <a:solidFill>
                          <a:schemeClr val="tx1"/>
                        </a:solidFill>
                        <a:latin typeface="+mn-lt"/>
                      </a:endParaRPr>
                    </a:p>
                  </a:txBody>
                  <a:tcPr marL="9525" marR="9525" marT="9525" marB="0" anchor="ctr"/>
                </a:tc>
                <a:tc>
                  <a:txBody>
                    <a:bodyPr/>
                    <a:lstStyle/>
                    <a:p>
                      <a:pPr algn="r" fontAlgn="ctr"/>
                      <a:r>
                        <a:rPr lang="es-ES" sz="1100" b="0" i="0" u="none" strike="noStrike">
                          <a:solidFill>
                            <a:schemeClr val="tx1"/>
                          </a:solidFill>
                          <a:latin typeface="+mn-lt"/>
                        </a:rPr>
                        <a:t>22,00</a:t>
                      </a:r>
                    </a:p>
                  </a:txBody>
                  <a:tcPr marL="9525" marR="9525" marT="9525" marB="0" anchor="ctr"/>
                </a:tc>
              </a:tr>
              <a:tr h="288000">
                <a:tc>
                  <a:txBody>
                    <a:bodyPr/>
                    <a:lstStyle/>
                    <a:p>
                      <a:pPr algn="l" fontAlgn="ctr"/>
                      <a:r>
                        <a:rPr lang="es-ES" sz="1100" b="0" i="0" u="none" strike="noStrike" dirty="0">
                          <a:solidFill>
                            <a:schemeClr val="tx1"/>
                          </a:solidFill>
                          <a:latin typeface="+mn-lt"/>
                        </a:rPr>
                        <a:t>Ruta 2 - Nueva Londres</a:t>
                      </a:r>
                    </a:p>
                  </a:txBody>
                  <a:tcPr marL="9525" marR="9525" marT="9525" marB="0" anchor="ctr"/>
                </a:tc>
                <a:tc>
                  <a:txBody>
                    <a:bodyPr/>
                    <a:lstStyle/>
                    <a:p>
                      <a:pPr algn="r" fontAlgn="ctr"/>
                      <a:r>
                        <a:rPr lang="es-ES" sz="1100" b="0" i="0" u="none" strike="noStrike">
                          <a:solidFill>
                            <a:schemeClr val="tx1"/>
                          </a:solidFill>
                          <a:latin typeface="+mn-lt"/>
                        </a:rPr>
                        <a:t>18,00</a:t>
                      </a:r>
                    </a:p>
                  </a:txBody>
                  <a:tcPr marL="9525" marR="9525" marT="9525" marB="0" anchor="ctr"/>
                </a:tc>
              </a:tr>
              <a:tr h="288000">
                <a:tc>
                  <a:txBody>
                    <a:bodyPr/>
                    <a:lstStyle/>
                    <a:p>
                      <a:pPr algn="l" fontAlgn="ctr"/>
                      <a:r>
                        <a:rPr lang="es-ES" sz="1100" b="0" i="0" u="none" strike="noStrike" dirty="0">
                          <a:solidFill>
                            <a:schemeClr val="tx1"/>
                          </a:solidFill>
                          <a:latin typeface="+mn-lt"/>
                        </a:rPr>
                        <a:t>Ruta 2 - Valenzuela</a:t>
                      </a:r>
                    </a:p>
                  </a:txBody>
                  <a:tcPr marL="9525" marR="9525" marT="9525" marB="0" anchor="ctr"/>
                </a:tc>
                <a:tc>
                  <a:txBody>
                    <a:bodyPr/>
                    <a:lstStyle/>
                    <a:p>
                      <a:pPr algn="r" fontAlgn="ctr"/>
                      <a:r>
                        <a:rPr lang="es-ES" sz="1100" b="0" i="0" u="none" strike="noStrike">
                          <a:solidFill>
                            <a:schemeClr val="tx1"/>
                          </a:solidFill>
                          <a:latin typeface="+mn-lt"/>
                        </a:rPr>
                        <a:t>6,00</a:t>
                      </a:r>
                    </a:p>
                  </a:txBody>
                  <a:tcPr marL="9525" marR="9525" marT="9525" marB="0" anchor="ctr"/>
                </a:tc>
              </a:tr>
              <a:tr h="288000">
                <a:tc>
                  <a:txBody>
                    <a:bodyPr/>
                    <a:lstStyle/>
                    <a:p>
                      <a:pPr algn="l" fontAlgn="ctr"/>
                      <a:r>
                        <a:rPr lang="es-ES" sz="1100" b="0" i="0" u="none" strike="noStrike" dirty="0">
                          <a:solidFill>
                            <a:schemeClr val="tx1"/>
                          </a:solidFill>
                          <a:latin typeface="+mn-lt"/>
                        </a:rPr>
                        <a:t>Ruta 2 - San José - Yhaca</a:t>
                      </a:r>
                    </a:p>
                  </a:txBody>
                  <a:tcPr marL="9525" marR="9525" marT="9525" marB="0" anchor="ctr"/>
                </a:tc>
                <a:tc>
                  <a:txBody>
                    <a:bodyPr/>
                    <a:lstStyle/>
                    <a:p>
                      <a:pPr algn="r" fontAlgn="ctr"/>
                      <a:r>
                        <a:rPr lang="es-ES" sz="1100" b="0" i="0" u="none" strike="noStrike">
                          <a:solidFill>
                            <a:schemeClr val="tx1"/>
                          </a:solidFill>
                          <a:latin typeface="+mn-lt"/>
                        </a:rPr>
                        <a:t>12,00</a:t>
                      </a:r>
                    </a:p>
                  </a:txBody>
                  <a:tcPr marL="9525" marR="9525" marT="9525" marB="0" anchor="ctr"/>
                </a:tc>
              </a:tr>
              <a:tr h="288000">
                <a:tc>
                  <a:txBody>
                    <a:bodyPr/>
                    <a:lstStyle/>
                    <a:p>
                      <a:pPr algn="l" fontAlgn="ctr"/>
                      <a:r>
                        <a:rPr lang="es-PY" sz="1100" b="0" i="0" u="none" strike="noStrike" dirty="0">
                          <a:solidFill>
                            <a:schemeClr val="tx1"/>
                          </a:solidFill>
                          <a:latin typeface="+mn-lt"/>
                        </a:rPr>
                        <a:t>3 De Febrero - Toro Cangue - Yhovy Central - R.A. Oviedo</a:t>
                      </a:r>
                    </a:p>
                  </a:txBody>
                  <a:tcPr marL="9525" marR="9525" marT="9525" marB="0" anchor="ctr"/>
                </a:tc>
                <a:tc>
                  <a:txBody>
                    <a:bodyPr/>
                    <a:lstStyle/>
                    <a:p>
                      <a:pPr algn="r" fontAlgn="ctr"/>
                      <a:r>
                        <a:rPr lang="es-ES" sz="1100" b="0" i="0" u="none" strike="noStrike">
                          <a:solidFill>
                            <a:schemeClr val="tx1"/>
                          </a:solidFill>
                          <a:latin typeface="+mn-lt"/>
                        </a:rPr>
                        <a:t>10,00</a:t>
                      </a:r>
                    </a:p>
                  </a:txBody>
                  <a:tcPr marL="9525" marR="9525" marT="9525" marB="0" anchor="ctr"/>
                </a:tc>
              </a:tr>
              <a:tr h="288000">
                <a:tc>
                  <a:txBody>
                    <a:bodyPr/>
                    <a:lstStyle/>
                    <a:p>
                      <a:pPr algn="l" fontAlgn="ctr"/>
                      <a:r>
                        <a:rPr lang="es-PY" sz="1100" b="0" i="0" u="none" strike="noStrike" dirty="0">
                          <a:solidFill>
                            <a:schemeClr val="tx1"/>
                          </a:solidFill>
                          <a:latin typeface="+mn-lt"/>
                        </a:rPr>
                        <a:t>4 De Febrero - Toro Cangue - Yhovy Central - R.A. Oviedo</a:t>
                      </a:r>
                    </a:p>
                  </a:txBody>
                  <a:tcPr marL="9525" marR="9525" marT="9525" marB="0" anchor="ctr"/>
                </a:tc>
                <a:tc>
                  <a:txBody>
                    <a:bodyPr/>
                    <a:lstStyle/>
                    <a:p>
                      <a:pPr algn="r" fontAlgn="ctr"/>
                      <a:r>
                        <a:rPr lang="es-ES" sz="1100" b="0" i="0" u="none" strike="noStrike">
                          <a:solidFill>
                            <a:schemeClr val="tx1"/>
                          </a:solidFill>
                          <a:latin typeface="+mn-lt"/>
                        </a:rPr>
                        <a:t>12,00</a:t>
                      </a:r>
                    </a:p>
                  </a:txBody>
                  <a:tcPr marL="9525" marR="9525" marT="9525" marB="0" anchor="ctr"/>
                </a:tc>
              </a:tr>
              <a:tr h="288000">
                <a:tc>
                  <a:txBody>
                    <a:bodyPr/>
                    <a:lstStyle/>
                    <a:p>
                      <a:pPr algn="l" fontAlgn="ctr"/>
                      <a:r>
                        <a:rPr lang="es-PY" sz="1100" b="0" i="0" u="none" strike="noStrike" dirty="0">
                          <a:solidFill>
                            <a:schemeClr val="tx1"/>
                          </a:solidFill>
                          <a:latin typeface="+mn-lt"/>
                        </a:rPr>
                        <a:t>5 De Febrero - Toro Cangue - Yhovy Central - R.A. Oviedo</a:t>
                      </a:r>
                    </a:p>
                  </a:txBody>
                  <a:tcPr marL="9525" marR="9525" marT="9525" marB="0" anchor="ctr"/>
                </a:tc>
                <a:tc>
                  <a:txBody>
                    <a:bodyPr/>
                    <a:lstStyle/>
                    <a:p>
                      <a:pPr algn="r" fontAlgn="ctr"/>
                      <a:r>
                        <a:rPr lang="es-ES" sz="1100" b="0" i="0" u="none" strike="noStrike">
                          <a:solidFill>
                            <a:schemeClr val="tx1"/>
                          </a:solidFill>
                          <a:latin typeface="+mn-lt"/>
                        </a:rPr>
                        <a:t>7,00</a:t>
                      </a:r>
                    </a:p>
                  </a:txBody>
                  <a:tcPr marL="9525" marR="9525" marT="9525" marB="0" anchor="ctr"/>
                </a:tc>
              </a:tr>
              <a:tr h="288000">
                <a:tc>
                  <a:txBody>
                    <a:bodyPr/>
                    <a:lstStyle/>
                    <a:p>
                      <a:pPr algn="l" fontAlgn="ctr"/>
                      <a:r>
                        <a:rPr lang="es-ES" sz="1100" b="0" i="0" u="none" strike="noStrike" dirty="0">
                          <a:solidFill>
                            <a:schemeClr val="tx1"/>
                          </a:solidFill>
                          <a:latin typeface="+mn-lt"/>
                        </a:rPr>
                        <a:t>Mojón 7 - Guayaki Cua</a:t>
                      </a:r>
                    </a:p>
                  </a:txBody>
                  <a:tcPr marL="9525" marR="9525" marT="9525" marB="0" anchor="ctr"/>
                </a:tc>
                <a:tc>
                  <a:txBody>
                    <a:bodyPr/>
                    <a:lstStyle/>
                    <a:p>
                      <a:pPr algn="r" fontAlgn="ctr"/>
                      <a:r>
                        <a:rPr lang="es-ES" sz="1100" b="0" i="0" u="none" strike="noStrike">
                          <a:solidFill>
                            <a:schemeClr val="tx1"/>
                          </a:solidFill>
                          <a:latin typeface="+mn-lt"/>
                        </a:rPr>
                        <a:t>9,00</a:t>
                      </a:r>
                    </a:p>
                  </a:txBody>
                  <a:tcPr marL="9525" marR="9525" marT="9525" marB="0" anchor="ctr"/>
                </a:tc>
              </a:tr>
              <a:tr h="288000">
                <a:tc>
                  <a:txBody>
                    <a:bodyPr/>
                    <a:lstStyle/>
                    <a:p>
                      <a:pPr algn="l" fontAlgn="ctr"/>
                      <a:r>
                        <a:rPr lang="es-ES" sz="1100" b="0" i="0" u="none" strike="noStrike" dirty="0">
                          <a:solidFill>
                            <a:schemeClr val="tx1"/>
                          </a:solidFill>
                          <a:latin typeface="+mn-lt"/>
                        </a:rPr>
                        <a:t>Camino 029 - Campo 9 - San Antonio</a:t>
                      </a:r>
                    </a:p>
                  </a:txBody>
                  <a:tcPr marL="9525" marR="9525" marT="9525" marB="0" anchor="ctr"/>
                </a:tc>
                <a:tc>
                  <a:txBody>
                    <a:bodyPr/>
                    <a:lstStyle/>
                    <a:p>
                      <a:pPr algn="r" fontAlgn="ctr"/>
                      <a:r>
                        <a:rPr lang="es-ES" sz="1100" b="0" i="0" u="none" strike="noStrike" dirty="0">
                          <a:solidFill>
                            <a:schemeClr val="tx1"/>
                          </a:solidFill>
                          <a:latin typeface="+mn-lt"/>
                        </a:rPr>
                        <a:t>46,00</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3. PUENTES DE HºAº</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1772816"/>
          <a:ext cx="8280000" cy="3492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ES" sz="1400" b="1" u="none" strike="noStrike" noProof="0" dirty="0" smtClean="0">
                          <a:latin typeface="+mn-lt"/>
                        </a:rPr>
                        <a:t>SUSTITUCIÓN DE PUENTES DE MADERA POR PUENTES DE HºAº</a:t>
                      </a:r>
                      <a:endParaRPr lang="es-ES" sz="1400" b="1" i="0" u="none" strike="noStrike" noProof="0" dirty="0">
                        <a:solidFill>
                          <a:srgbClr val="000000"/>
                        </a:solidFill>
                        <a:latin typeface="+mn-lt"/>
                      </a:endParaRPr>
                    </a:p>
                  </a:txBody>
                  <a:tcPr marL="9525" marR="9525" marT="9525" marB="0" anchor="ctr"/>
                </a:tc>
                <a:tc>
                  <a:txBody>
                    <a:bodyPr/>
                    <a:lstStyle/>
                    <a:p>
                      <a:pPr algn="ctr" fontAlgn="b"/>
                      <a:r>
                        <a:rPr lang="es-ES" sz="1400" b="1" u="none" strike="noStrike" noProof="0" dirty="0" smtClean="0">
                          <a:latin typeface="+mn-lt"/>
                        </a:rPr>
                        <a:t>LONGITUD (ml)</a:t>
                      </a:r>
                      <a:endParaRPr lang="es-ES" sz="1400" b="1" i="0" u="none" strike="noStrike" noProof="0" dirty="0">
                        <a:solidFill>
                          <a:srgbClr val="000000"/>
                        </a:solidFill>
                        <a:latin typeface="+mn-lt"/>
                      </a:endParaRPr>
                    </a:p>
                  </a:txBody>
                  <a:tcPr marL="9525" marR="9525" marT="9525" marB="0" anchor="ctr"/>
                </a:tc>
              </a:tr>
              <a:tr h="396000">
                <a:tc>
                  <a:txBody>
                    <a:bodyPr/>
                    <a:lstStyle/>
                    <a:p>
                      <a:pPr algn="l" fontAlgn="ctr"/>
                      <a:r>
                        <a:rPr lang="es-PY" sz="1400" b="1" i="0" u="none" strike="noStrike" dirty="0" smtClean="0">
                          <a:solidFill>
                            <a:schemeClr val="tx1"/>
                          </a:solidFill>
                          <a:latin typeface="+mn-lt"/>
                        </a:rPr>
                        <a:t>06. SIN PROYECTO DE PUENTE DE HºAº EN LA DCV</a:t>
                      </a:r>
                      <a:endParaRPr lang="es-PY" sz="1400" b="1" i="0" u="none" strike="noStrike" dirty="0">
                        <a:solidFill>
                          <a:schemeClr val="tx1"/>
                        </a:solidFill>
                        <a:latin typeface="+mn-lt"/>
                      </a:endParaRPr>
                    </a:p>
                  </a:txBody>
                  <a:tcPr marL="9525" marR="9525" marT="9525" marB="0" anchor="ctr"/>
                </a:tc>
                <a:tc>
                  <a:txBody>
                    <a:bodyPr/>
                    <a:lstStyle/>
                    <a:p>
                      <a:pPr algn="r" fontAlgn="ctr"/>
                      <a:r>
                        <a:rPr lang="es-ES" sz="1400" b="1" i="0" u="none" strike="noStrike" dirty="0" smtClean="0">
                          <a:solidFill>
                            <a:schemeClr val="tx1"/>
                          </a:solidFill>
                          <a:latin typeface="+mn-lt"/>
                        </a:rPr>
                        <a:t>2.595,00</a:t>
                      </a:r>
                      <a:endParaRPr lang="es-ES" sz="1400" b="1" i="0" u="none" strike="noStrike" dirty="0">
                        <a:solidFill>
                          <a:schemeClr val="tx1"/>
                        </a:solidFill>
                        <a:latin typeface="+mn-lt"/>
                      </a:endParaRPr>
                    </a:p>
                  </a:txBody>
                  <a:tcPr marL="9525" marR="9525" marT="9525" marB="0" anchor="ctr"/>
                </a:tc>
              </a:tr>
              <a:tr h="396000">
                <a:tc>
                  <a:txBody>
                    <a:bodyPr/>
                    <a:lstStyle/>
                    <a:p>
                      <a:pPr algn="l" fontAlgn="ctr"/>
                      <a:r>
                        <a:rPr lang="es-ES" sz="1400" b="1" i="0" u="none" strike="noStrike" dirty="0" smtClean="0">
                          <a:solidFill>
                            <a:schemeClr val="tx1"/>
                          </a:solidFill>
                          <a:latin typeface="+mn-lt"/>
                        </a:rPr>
                        <a:t>06 DPTO. CAAZAPÁ</a:t>
                      </a:r>
                      <a:endParaRPr lang="es-ES" sz="1400" b="1" i="0" u="none" strike="noStrike" dirty="0">
                        <a:solidFill>
                          <a:schemeClr val="tx1"/>
                        </a:solidFill>
                        <a:latin typeface="+mn-lt"/>
                      </a:endParaRPr>
                    </a:p>
                  </a:txBody>
                  <a:tcPr marL="9525" marR="9525" marT="9525" marB="0" anchor="ctr"/>
                </a:tc>
                <a:tc>
                  <a:txBody>
                    <a:bodyPr/>
                    <a:lstStyle/>
                    <a:p>
                      <a:pPr algn="r" fontAlgn="ctr"/>
                      <a:r>
                        <a:rPr lang="es-ES" sz="1400" b="1" i="0" u="none" strike="noStrike" dirty="0" smtClean="0">
                          <a:solidFill>
                            <a:schemeClr val="tx1"/>
                          </a:solidFill>
                          <a:latin typeface="+mn-lt"/>
                        </a:rPr>
                        <a:t>168,00</a:t>
                      </a:r>
                      <a:endParaRPr lang="es-ES" sz="1400" b="1" i="0" u="none" strike="noStrike" dirty="0">
                        <a:solidFill>
                          <a:schemeClr val="tx1"/>
                        </a:solidFill>
                        <a:latin typeface="+mn-lt"/>
                      </a:endParaRPr>
                    </a:p>
                  </a:txBody>
                  <a:tcPr marL="9525" marR="9525" marT="9525" marB="0" anchor="ctr"/>
                </a:tc>
              </a:tr>
              <a:tr h="288000">
                <a:tc>
                  <a:txBody>
                    <a:bodyPr/>
                    <a:lstStyle/>
                    <a:p>
                      <a:pPr algn="l" fontAlgn="ctr"/>
                      <a:r>
                        <a:rPr lang="es-ES" sz="1100" b="0" i="0" u="none" strike="noStrike" dirty="0">
                          <a:solidFill>
                            <a:schemeClr val="tx1"/>
                          </a:solidFill>
                          <a:latin typeface="+mn-lt"/>
                        </a:rPr>
                        <a:t>Abaí - Durazno - </a:t>
                      </a:r>
                      <a:r>
                        <a:rPr lang="es-ES" sz="1100" b="0" i="0" u="none" strike="noStrike" dirty="0" err="1">
                          <a:solidFill>
                            <a:schemeClr val="tx1"/>
                          </a:solidFill>
                          <a:latin typeface="+mn-lt"/>
                        </a:rPr>
                        <a:t>Cnia</a:t>
                      </a:r>
                      <a:r>
                        <a:rPr lang="es-ES" sz="1100" b="0" i="0" u="none" strike="noStrike" dirty="0">
                          <a:solidFill>
                            <a:schemeClr val="tx1"/>
                          </a:solidFill>
                          <a:latin typeface="+mn-lt"/>
                        </a:rPr>
                        <a:t>. Km 50</a:t>
                      </a:r>
                    </a:p>
                  </a:txBody>
                  <a:tcPr marL="9525" marR="9525" marT="9525" marB="0" anchor="ctr"/>
                </a:tc>
                <a:tc>
                  <a:txBody>
                    <a:bodyPr/>
                    <a:lstStyle/>
                    <a:p>
                      <a:pPr algn="r" fontAlgn="ctr"/>
                      <a:r>
                        <a:rPr lang="es-ES" sz="1100" b="0" i="0" u="none" strike="noStrike">
                          <a:solidFill>
                            <a:schemeClr val="tx1"/>
                          </a:solidFill>
                          <a:latin typeface="+mn-lt"/>
                        </a:rPr>
                        <a:t>6,00</a:t>
                      </a:r>
                    </a:p>
                  </a:txBody>
                  <a:tcPr marL="9525" marR="9525" marT="9525" marB="0" anchor="ctr"/>
                </a:tc>
              </a:tr>
              <a:tr h="288000">
                <a:tc>
                  <a:txBody>
                    <a:bodyPr/>
                    <a:lstStyle/>
                    <a:p>
                      <a:pPr algn="l" fontAlgn="ctr"/>
                      <a:r>
                        <a:rPr lang="es-ES" sz="1100" b="0" i="0" u="none" strike="noStrike" dirty="0" err="1">
                          <a:solidFill>
                            <a:schemeClr val="tx1"/>
                          </a:solidFill>
                          <a:latin typeface="+mn-lt"/>
                        </a:rPr>
                        <a:t>Boqueron</a:t>
                      </a:r>
                      <a:r>
                        <a:rPr lang="es-ES" sz="1100" b="0" i="0" u="none" strike="noStrike" dirty="0">
                          <a:solidFill>
                            <a:schemeClr val="tx1"/>
                          </a:solidFill>
                          <a:latin typeface="+mn-lt"/>
                        </a:rPr>
                        <a:t> - Buena Vista</a:t>
                      </a:r>
                    </a:p>
                  </a:txBody>
                  <a:tcPr marL="9525" marR="9525" marT="9525" marB="0" anchor="ctr"/>
                </a:tc>
                <a:tc>
                  <a:txBody>
                    <a:bodyPr/>
                    <a:lstStyle/>
                    <a:p>
                      <a:pPr algn="r" fontAlgn="ctr"/>
                      <a:r>
                        <a:rPr lang="es-ES" sz="1100" b="0" i="0" u="none" strike="noStrike">
                          <a:solidFill>
                            <a:schemeClr val="tx1"/>
                          </a:solidFill>
                          <a:latin typeface="+mn-lt"/>
                        </a:rPr>
                        <a:t>30,00</a:t>
                      </a:r>
                    </a:p>
                  </a:txBody>
                  <a:tcPr marL="9525" marR="9525" marT="9525" marB="0" anchor="ctr"/>
                </a:tc>
              </a:tr>
              <a:tr h="288000">
                <a:tc>
                  <a:txBody>
                    <a:bodyPr/>
                    <a:lstStyle/>
                    <a:p>
                      <a:pPr algn="l" fontAlgn="ctr"/>
                      <a:r>
                        <a:rPr lang="es-ES" sz="1100" b="0" i="0" u="none" strike="noStrike" dirty="0">
                          <a:solidFill>
                            <a:schemeClr val="tx1"/>
                          </a:solidFill>
                          <a:latin typeface="+mn-lt"/>
                        </a:rPr>
                        <a:t>Cruce Borda - San </a:t>
                      </a:r>
                      <a:r>
                        <a:rPr lang="es-ES" sz="1100" b="0" i="0" u="none" strike="noStrike" dirty="0" err="1">
                          <a:solidFill>
                            <a:schemeClr val="tx1"/>
                          </a:solidFill>
                          <a:latin typeface="+mn-lt"/>
                        </a:rPr>
                        <a:t>Agustin</a:t>
                      </a:r>
                      <a:endParaRPr lang="es-ES" sz="1100" b="0" i="0" u="none" strike="noStrike" dirty="0">
                        <a:solidFill>
                          <a:schemeClr val="tx1"/>
                        </a:solidFill>
                        <a:latin typeface="+mn-lt"/>
                      </a:endParaRPr>
                    </a:p>
                  </a:txBody>
                  <a:tcPr marL="9525" marR="9525" marT="9525" marB="0" anchor="ctr"/>
                </a:tc>
                <a:tc>
                  <a:txBody>
                    <a:bodyPr/>
                    <a:lstStyle/>
                    <a:p>
                      <a:pPr algn="r" fontAlgn="ctr"/>
                      <a:r>
                        <a:rPr lang="es-ES" sz="1100" b="0" i="0" u="none" strike="noStrike">
                          <a:solidFill>
                            <a:schemeClr val="tx1"/>
                          </a:solidFill>
                          <a:latin typeface="+mn-lt"/>
                        </a:rPr>
                        <a:t>6,00</a:t>
                      </a:r>
                    </a:p>
                  </a:txBody>
                  <a:tcPr marL="9525" marR="9525" marT="9525" marB="0" anchor="ctr"/>
                </a:tc>
              </a:tr>
              <a:tr h="288000">
                <a:tc>
                  <a:txBody>
                    <a:bodyPr/>
                    <a:lstStyle/>
                    <a:p>
                      <a:pPr algn="l" fontAlgn="ctr"/>
                      <a:r>
                        <a:rPr lang="es-PY" sz="1100" b="0" i="0" u="none" strike="noStrike" dirty="0">
                          <a:solidFill>
                            <a:schemeClr val="tx1"/>
                          </a:solidFill>
                          <a:latin typeface="+mn-lt"/>
                        </a:rPr>
                        <a:t>Gral. Morínigo - San Antonio - Caazapá</a:t>
                      </a:r>
                    </a:p>
                  </a:txBody>
                  <a:tcPr marL="9525" marR="9525" marT="9525" marB="0" anchor="ctr"/>
                </a:tc>
                <a:tc>
                  <a:txBody>
                    <a:bodyPr/>
                    <a:lstStyle/>
                    <a:p>
                      <a:pPr algn="r" fontAlgn="ctr"/>
                      <a:r>
                        <a:rPr lang="es-ES" sz="1100" b="0" i="0" u="none" strike="noStrike">
                          <a:solidFill>
                            <a:schemeClr val="tx1"/>
                          </a:solidFill>
                          <a:latin typeface="+mn-lt"/>
                        </a:rPr>
                        <a:t>42,00</a:t>
                      </a:r>
                    </a:p>
                  </a:txBody>
                  <a:tcPr marL="9525" marR="9525" marT="9525" marB="0" anchor="ctr"/>
                </a:tc>
              </a:tr>
              <a:tr h="288000">
                <a:tc>
                  <a:txBody>
                    <a:bodyPr/>
                    <a:lstStyle/>
                    <a:p>
                      <a:pPr algn="l" fontAlgn="ctr"/>
                      <a:r>
                        <a:rPr lang="pt-BR" sz="1100" b="0" i="0" u="none" strike="noStrike" dirty="0" err="1">
                          <a:solidFill>
                            <a:schemeClr val="tx1"/>
                          </a:solidFill>
                          <a:latin typeface="+mn-lt"/>
                        </a:rPr>
                        <a:t>Ruta</a:t>
                      </a:r>
                      <a:r>
                        <a:rPr lang="pt-BR" sz="1100" b="0" i="0" u="none" strike="noStrike" dirty="0">
                          <a:solidFill>
                            <a:schemeClr val="tx1"/>
                          </a:solidFill>
                          <a:latin typeface="+mn-lt"/>
                        </a:rPr>
                        <a:t> Nº8 - Caracaraí - </a:t>
                      </a:r>
                      <a:r>
                        <a:rPr lang="pt-BR" sz="1100" b="0" i="0" u="none" strike="noStrike" dirty="0" err="1">
                          <a:solidFill>
                            <a:schemeClr val="tx1"/>
                          </a:solidFill>
                          <a:latin typeface="+mn-lt"/>
                        </a:rPr>
                        <a:t>San</a:t>
                      </a:r>
                      <a:r>
                        <a:rPr lang="pt-BR" sz="1100" b="0" i="0" u="none" strike="noStrike" dirty="0">
                          <a:solidFill>
                            <a:schemeClr val="tx1"/>
                          </a:solidFill>
                          <a:latin typeface="+mn-lt"/>
                        </a:rPr>
                        <a:t> Miguel (</a:t>
                      </a:r>
                      <a:r>
                        <a:rPr lang="pt-BR" sz="1100" b="0" i="0" u="none" strike="noStrike" dirty="0" err="1">
                          <a:solidFill>
                            <a:schemeClr val="tx1"/>
                          </a:solidFill>
                          <a:latin typeface="+mn-lt"/>
                        </a:rPr>
                        <a:t>Loteí</a:t>
                      </a:r>
                      <a:r>
                        <a:rPr lang="pt-BR" sz="1100" b="0" i="0" u="none" strike="noStrike" dirty="0">
                          <a:solidFill>
                            <a:schemeClr val="tx1"/>
                          </a:solidFill>
                          <a:latin typeface="+mn-lt"/>
                        </a:rPr>
                        <a:t>)</a:t>
                      </a:r>
                    </a:p>
                  </a:txBody>
                  <a:tcPr marL="9525" marR="9525" marT="9525" marB="0" anchor="ctr"/>
                </a:tc>
                <a:tc>
                  <a:txBody>
                    <a:bodyPr/>
                    <a:lstStyle/>
                    <a:p>
                      <a:pPr algn="r" fontAlgn="ctr"/>
                      <a:r>
                        <a:rPr lang="es-ES" sz="1100" b="0" i="0" u="none" strike="noStrike">
                          <a:solidFill>
                            <a:schemeClr val="tx1"/>
                          </a:solidFill>
                          <a:latin typeface="+mn-lt"/>
                        </a:rPr>
                        <a:t>59,00</a:t>
                      </a:r>
                    </a:p>
                  </a:txBody>
                  <a:tcPr marL="9525" marR="9525" marT="9525" marB="0" anchor="ctr"/>
                </a:tc>
              </a:tr>
              <a:tr h="288000">
                <a:tc>
                  <a:txBody>
                    <a:bodyPr/>
                    <a:lstStyle/>
                    <a:p>
                      <a:pPr algn="l" fontAlgn="ctr"/>
                      <a:r>
                        <a:rPr lang="es-ES" sz="1100" b="0" i="0" u="none" strike="noStrike" dirty="0">
                          <a:solidFill>
                            <a:schemeClr val="tx1"/>
                          </a:solidFill>
                          <a:latin typeface="+mn-lt"/>
                        </a:rPr>
                        <a:t>Desvío </a:t>
                      </a:r>
                      <a:r>
                        <a:rPr lang="es-ES" sz="1100" b="0" i="0" u="none" strike="noStrike" dirty="0" err="1">
                          <a:solidFill>
                            <a:schemeClr val="tx1"/>
                          </a:solidFill>
                          <a:latin typeface="+mn-lt"/>
                        </a:rPr>
                        <a:t>Loteí</a:t>
                      </a:r>
                      <a:r>
                        <a:rPr lang="es-ES" sz="1100" b="0" i="0" u="none" strike="noStrike" dirty="0">
                          <a:solidFill>
                            <a:schemeClr val="tx1"/>
                          </a:solidFill>
                          <a:latin typeface="+mn-lt"/>
                        </a:rPr>
                        <a:t> - Corralito</a:t>
                      </a:r>
                    </a:p>
                  </a:txBody>
                  <a:tcPr marL="9525" marR="9525" marT="9525" marB="0" anchor="ctr"/>
                </a:tc>
                <a:tc>
                  <a:txBody>
                    <a:bodyPr/>
                    <a:lstStyle/>
                    <a:p>
                      <a:pPr algn="r" fontAlgn="ctr"/>
                      <a:r>
                        <a:rPr lang="es-ES" sz="1100" b="0" i="0" u="none" strike="noStrike">
                          <a:solidFill>
                            <a:schemeClr val="tx1"/>
                          </a:solidFill>
                          <a:latin typeface="+mn-lt"/>
                        </a:rPr>
                        <a:t>6,00</a:t>
                      </a:r>
                    </a:p>
                  </a:txBody>
                  <a:tcPr marL="9525" marR="9525" marT="9525" marB="0" anchor="ctr"/>
                </a:tc>
              </a:tr>
              <a:tr h="288000">
                <a:tc>
                  <a:txBody>
                    <a:bodyPr/>
                    <a:lstStyle/>
                    <a:p>
                      <a:pPr algn="l" fontAlgn="ctr"/>
                      <a:r>
                        <a:rPr lang="es-ES" sz="1100" b="0" i="0" u="none" strike="noStrike" dirty="0">
                          <a:solidFill>
                            <a:schemeClr val="tx1"/>
                          </a:solidFill>
                          <a:latin typeface="+mn-lt"/>
                        </a:rPr>
                        <a:t>Santa María - </a:t>
                      </a:r>
                      <a:r>
                        <a:rPr lang="es-ES" sz="1100" b="0" i="0" u="none" strike="noStrike" dirty="0" err="1">
                          <a:solidFill>
                            <a:schemeClr val="tx1"/>
                          </a:solidFill>
                          <a:latin typeface="+mn-lt"/>
                        </a:rPr>
                        <a:t>Pindoyú</a:t>
                      </a:r>
                      <a:endParaRPr lang="es-ES" sz="1100" b="0" i="0" u="none" strike="noStrike" dirty="0">
                        <a:solidFill>
                          <a:schemeClr val="tx1"/>
                        </a:solidFill>
                        <a:latin typeface="+mn-lt"/>
                      </a:endParaRPr>
                    </a:p>
                  </a:txBody>
                  <a:tcPr marL="9525" marR="9525" marT="9525" marB="0" anchor="ctr"/>
                </a:tc>
                <a:tc>
                  <a:txBody>
                    <a:bodyPr/>
                    <a:lstStyle/>
                    <a:p>
                      <a:pPr algn="r" fontAlgn="ctr"/>
                      <a:r>
                        <a:rPr lang="es-ES" sz="1100" b="0" i="0" u="none" strike="noStrike">
                          <a:solidFill>
                            <a:schemeClr val="tx1"/>
                          </a:solidFill>
                          <a:latin typeface="+mn-lt"/>
                        </a:rPr>
                        <a:t>8,00</a:t>
                      </a:r>
                    </a:p>
                  </a:txBody>
                  <a:tcPr marL="9525" marR="9525" marT="9525" marB="0" anchor="ctr"/>
                </a:tc>
              </a:tr>
              <a:tr h="288000">
                <a:tc>
                  <a:txBody>
                    <a:bodyPr/>
                    <a:lstStyle/>
                    <a:p>
                      <a:pPr algn="l" fontAlgn="ctr"/>
                      <a:r>
                        <a:rPr lang="es-ES" sz="1100" b="0" i="0" u="none" strike="noStrike" dirty="0">
                          <a:solidFill>
                            <a:schemeClr val="tx1"/>
                          </a:solidFill>
                          <a:latin typeface="+mn-lt"/>
                        </a:rPr>
                        <a:t>San Juan Loma - San Juan</a:t>
                      </a:r>
                    </a:p>
                  </a:txBody>
                  <a:tcPr marL="9525" marR="9525" marT="9525" marB="0" anchor="ctr"/>
                </a:tc>
                <a:tc>
                  <a:txBody>
                    <a:bodyPr/>
                    <a:lstStyle/>
                    <a:p>
                      <a:pPr algn="r" fontAlgn="ctr"/>
                      <a:r>
                        <a:rPr lang="es-ES" sz="1100" b="0" i="0" u="none" strike="noStrike" dirty="0">
                          <a:solidFill>
                            <a:schemeClr val="tx1"/>
                          </a:solidFill>
                          <a:latin typeface="+mn-lt"/>
                        </a:rPr>
                        <a:t>11,00</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07462" y="2060848"/>
          <a:ext cx="8928000" cy="4654360"/>
        </p:xfrm>
        <a:graphic>
          <a:graphicData uri="http://schemas.openxmlformats.org/drawingml/2006/table">
            <a:tbl>
              <a:tblPr firstRow="1" lastRow="1" bandRow="1">
                <a:tableStyleId>{85BE263C-DBD7-4A20-BB59-AAB30ACAA65A}</a:tableStyleId>
              </a:tblPr>
              <a:tblGrid>
                <a:gridCol w="3960000"/>
                <a:gridCol w="828000"/>
                <a:gridCol w="828000"/>
                <a:gridCol w="828000"/>
                <a:gridCol w="828000"/>
                <a:gridCol w="828000"/>
                <a:gridCol w="828000"/>
              </a:tblGrid>
              <a:tr h="402055">
                <a:tc>
                  <a:txBody>
                    <a:bodyPr/>
                    <a:lstStyle/>
                    <a:p>
                      <a:pPr algn="ctr" fontAlgn="ctr"/>
                      <a:r>
                        <a:rPr lang="es-ES" sz="1400" u="none" strike="noStrike" dirty="0" smtClean="0">
                          <a:effectLst>
                            <a:outerShdw blurRad="38100" dist="38100" dir="2700000" algn="tl">
                              <a:srgbClr val="000000">
                                <a:alpha val="43137"/>
                              </a:srgbClr>
                            </a:outerShdw>
                          </a:effectLst>
                          <a:latin typeface="+mn-lt"/>
                        </a:rPr>
                        <a:t>MEGAPROYECTO</a:t>
                      </a:r>
                      <a:r>
                        <a:rPr lang="es-ES" sz="1400" u="none" strike="noStrike" baseline="0" dirty="0" smtClean="0">
                          <a:effectLst>
                            <a:outerShdw blurRad="38100" dist="38100" dir="2700000" algn="tl">
                              <a:srgbClr val="000000">
                                <a:alpha val="43137"/>
                              </a:srgbClr>
                            </a:outerShdw>
                          </a:effectLst>
                          <a:latin typeface="+mn-lt"/>
                        </a:rPr>
                        <a:t> 1</a:t>
                      </a:r>
                    </a:p>
                    <a:p>
                      <a:pPr algn="ctr" fontAlgn="ctr"/>
                      <a:r>
                        <a:rPr lang="es-ES" sz="1400" u="none" strike="noStrike" baseline="0" dirty="0" smtClean="0">
                          <a:effectLst>
                            <a:outerShdw blurRad="38100" dist="38100" dir="2700000" algn="tl">
                              <a:srgbClr val="000000">
                                <a:alpha val="43137"/>
                              </a:srgbClr>
                            </a:outerShdw>
                          </a:effectLst>
                          <a:latin typeface="+mn-lt"/>
                        </a:rPr>
                        <a:t>(EJECUCIÓN DE KM DE OBRAS POR AÑO)</a:t>
                      </a:r>
                      <a:endParaRPr lang="es-ES" sz="1400" b="1" i="0" u="none" strike="noStrike" dirty="0">
                        <a:solidFill>
                          <a:schemeClr val="bg1"/>
                        </a:solidFill>
                        <a:effectLst>
                          <a:outerShdw blurRad="38100" dist="38100" dir="2700000" algn="tl">
                            <a:srgbClr val="000000">
                              <a:alpha val="43137"/>
                            </a:srgbClr>
                          </a:outerShdw>
                        </a:effectLst>
                        <a:latin typeface="+mn-lt"/>
                      </a:endParaRPr>
                    </a:p>
                  </a:txBody>
                  <a:tcPr marL="5624" marR="5624" marT="5624" marB="0" anchor="ctr"/>
                </a:tc>
                <a:tc>
                  <a:txBody>
                    <a:bodyPr/>
                    <a:lstStyle/>
                    <a:p>
                      <a:pPr algn="ctr" fontAlgn="ctr"/>
                      <a:r>
                        <a:rPr lang="es-ES" sz="1400" u="none" strike="noStrike" dirty="0" smtClean="0">
                          <a:effectLst>
                            <a:outerShdw blurRad="38100" dist="38100" dir="2700000" algn="tl">
                              <a:srgbClr val="000000">
                                <a:alpha val="43137"/>
                              </a:srgbClr>
                            </a:outerShdw>
                          </a:effectLst>
                          <a:latin typeface="+mn-lt"/>
                        </a:rPr>
                        <a:t>LONGITUD TOTAL</a:t>
                      </a:r>
                      <a:endParaRPr lang="es-ES" sz="1400" b="1" i="0" u="none" strike="noStrike" dirty="0">
                        <a:solidFill>
                          <a:schemeClr val="bg1"/>
                        </a:solidFill>
                        <a:effectLst>
                          <a:outerShdw blurRad="38100" dist="38100" dir="2700000" algn="tl">
                            <a:srgbClr val="000000">
                              <a:alpha val="43137"/>
                            </a:srgbClr>
                          </a:outerShdw>
                        </a:effectLst>
                        <a:latin typeface="+mn-lt"/>
                      </a:endParaRPr>
                    </a:p>
                  </a:txBody>
                  <a:tcPr marL="5624" marR="5624" marT="5624" marB="0" anchor="ctr"/>
                </a:tc>
                <a:tc>
                  <a:txBody>
                    <a:bodyPr/>
                    <a:lstStyle/>
                    <a:p>
                      <a:pPr algn="ctr" fontAlgn="ctr"/>
                      <a:r>
                        <a:rPr lang="es-ES" sz="1400" u="none" strike="noStrike" dirty="0" smtClean="0">
                          <a:effectLst>
                            <a:outerShdw blurRad="38100" dist="38100" dir="2700000" algn="tl">
                              <a:srgbClr val="000000">
                                <a:alpha val="43137"/>
                              </a:srgbClr>
                            </a:outerShdw>
                          </a:effectLst>
                          <a:latin typeface="+mn-lt"/>
                        </a:rPr>
                        <a:t>LONG. 2014</a:t>
                      </a:r>
                      <a:endParaRPr lang="es-ES" sz="1400" b="1" i="0" u="none" strike="noStrike" dirty="0">
                        <a:solidFill>
                          <a:schemeClr val="bg1"/>
                        </a:solidFill>
                        <a:effectLst>
                          <a:outerShdw blurRad="38100" dist="38100" dir="2700000" algn="tl">
                            <a:srgbClr val="000000">
                              <a:alpha val="43137"/>
                            </a:srgbClr>
                          </a:outerShdw>
                        </a:effectLst>
                        <a:latin typeface="+mn-lt"/>
                      </a:endParaRPr>
                    </a:p>
                  </a:txBody>
                  <a:tcPr marL="5624" marR="5624" marT="5624" marB="0" anchor="ctr"/>
                </a:tc>
                <a:tc>
                  <a:txBody>
                    <a:bodyPr/>
                    <a:lstStyle/>
                    <a:p>
                      <a:pPr algn="ctr" fontAlgn="ctr"/>
                      <a:r>
                        <a:rPr lang="es-ES" sz="1400" u="none" strike="noStrike" dirty="0" smtClean="0">
                          <a:effectLst>
                            <a:outerShdw blurRad="38100" dist="38100" dir="2700000" algn="tl">
                              <a:srgbClr val="000000">
                                <a:alpha val="43137"/>
                              </a:srgbClr>
                            </a:outerShdw>
                          </a:effectLst>
                          <a:latin typeface="+mn-lt"/>
                        </a:rPr>
                        <a:t>LONG. 2015</a:t>
                      </a:r>
                      <a:endParaRPr lang="es-ES" sz="1400" b="1" i="0" u="none" strike="noStrike" dirty="0">
                        <a:solidFill>
                          <a:schemeClr val="bg1"/>
                        </a:solidFill>
                        <a:effectLst>
                          <a:outerShdw blurRad="38100" dist="38100" dir="2700000" algn="tl">
                            <a:srgbClr val="000000">
                              <a:alpha val="43137"/>
                            </a:srgbClr>
                          </a:outerShdw>
                        </a:effectLst>
                        <a:latin typeface="+mn-lt"/>
                      </a:endParaRPr>
                    </a:p>
                  </a:txBody>
                  <a:tcPr marL="5624" marR="5624" marT="5624" marB="0" anchor="ctr"/>
                </a:tc>
                <a:tc>
                  <a:txBody>
                    <a:bodyPr/>
                    <a:lstStyle/>
                    <a:p>
                      <a:pPr algn="ctr" fontAlgn="ctr"/>
                      <a:r>
                        <a:rPr lang="es-ES" sz="1400" u="none" strike="noStrike" dirty="0" smtClean="0">
                          <a:effectLst>
                            <a:outerShdw blurRad="38100" dist="38100" dir="2700000" algn="tl">
                              <a:srgbClr val="000000">
                                <a:alpha val="43137"/>
                              </a:srgbClr>
                            </a:outerShdw>
                          </a:effectLst>
                          <a:latin typeface="+mn-lt"/>
                        </a:rPr>
                        <a:t>LONG. 2016</a:t>
                      </a:r>
                      <a:endParaRPr lang="es-ES" sz="1400" b="1" i="0" u="none" strike="noStrike" dirty="0">
                        <a:solidFill>
                          <a:schemeClr val="bg1"/>
                        </a:solidFill>
                        <a:effectLst>
                          <a:outerShdw blurRad="38100" dist="38100" dir="2700000" algn="tl">
                            <a:srgbClr val="000000">
                              <a:alpha val="43137"/>
                            </a:srgbClr>
                          </a:outerShdw>
                        </a:effectLst>
                        <a:latin typeface="+mn-lt"/>
                      </a:endParaRPr>
                    </a:p>
                  </a:txBody>
                  <a:tcPr marL="5624" marR="5624" marT="5624" marB="0" anchor="ctr"/>
                </a:tc>
                <a:tc>
                  <a:txBody>
                    <a:bodyPr/>
                    <a:lstStyle/>
                    <a:p>
                      <a:pPr algn="ctr" fontAlgn="ctr"/>
                      <a:r>
                        <a:rPr lang="es-ES" sz="1400" u="none" strike="noStrike" dirty="0" smtClean="0">
                          <a:effectLst>
                            <a:outerShdw blurRad="38100" dist="38100" dir="2700000" algn="tl">
                              <a:srgbClr val="000000">
                                <a:alpha val="43137"/>
                              </a:srgbClr>
                            </a:outerShdw>
                          </a:effectLst>
                          <a:latin typeface="+mn-lt"/>
                        </a:rPr>
                        <a:t>LONG. 2017</a:t>
                      </a:r>
                      <a:endParaRPr lang="es-ES" sz="1400" b="1" i="0" u="none" strike="noStrike" dirty="0">
                        <a:solidFill>
                          <a:schemeClr val="bg1"/>
                        </a:solidFill>
                        <a:effectLst>
                          <a:outerShdw blurRad="38100" dist="38100" dir="2700000" algn="tl">
                            <a:srgbClr val="000000">
                              <a:alpha val="43137"/>
                            </a:srgbClr>
                          </a:outerShdw>
                        </a:effectLst>
                        <a:latin typeface="+mn-lt"/>
                      </a:endParaRPr>
                    </a:p>
                  </a:txBody>
                  <a:tcPr marL="5624" marR="5624" marT="5624" marB="0" anchor="ctr"/>
                </a:tc>
                <a:tc>
                  <a:txBody>
                    <a:bodyPr/>
                    <a:lstStyle/>
                    <a:p>
                      <a:pPr algn="ctr" fontAlgn="ctr"/>
                      <a:r>
                        <a:rPr lang="es-ES" sz="1400" u="none" strike="noStrike" dirty="0" smtClean="0">
                          <a:effectLst>
                            <a:outerShdw blurRad="38100" dist="38100" dir="2700000" algn="tl">
                              <a:srgbClr val="000000">
                                <a:alpha val="43137"/>
                              </a:srgbClr>
                            </a:outerShdw>
                          </a:effectLst>
                          <a:latin typeface="+mn-lt"/>
                        </a:rPr>
                        <a:t>LONG. 2018</a:t>
                      </a:r>
                      <a:endParaRPr lang="es-ES" sz="1400" b="1" i="0" u="none" strike="noStrike" dirty="0">
                        <a:solidFill>
                          <a:schemeClr val="bg1"/>
                        </a:solidFill>
                        <a:effectLst>
                          <a:outerShdw blurRad="38100" dist="38100" dir="2700000" algn="tl">
                            <a:srgbClr val="000000">
                              <a:alpha val="43137"/>
                            </a:srgbClr>
                          </a:outerShdw>
                        </a:effectLst>
                        <a:latin typeface="+mn-lt"/>
                      </a:endParaRPr>
                    </a:p>
                  </a:txBody>
                  <a:tcPr marL="5624" marR="5624" marT="5624" marB="0" anchor="ctr"/>
                </a:tc>
              </a:tr>
              <a:tr h="241292">
                <a:tc>
                  <a:txBody>
                    <a:bodyPr/>
                    <a:lstStyle/>
                    <a:p>
                      <a:pPr algn="l" fontAlgn="ctr"/>
                      <a:r>
                        <a:rPr lang="es-ES" sz="1100" b="1" u="none" strike="noStrike" dirty="0" smtClean="0">
                          <a:latin typeface="+mn-lt"/>
                        </a:rPr>
                        <a:t>A. REGIÓN ORIENTAL (1+2)</a:t>
                      </a:r>
                      <a:endParaRPr lang="es-ES" sz="1100" b="1" i="0" u="none" strike="noStrike" dirty="0">
                        <a:solidFill>
                          <a:srgbClr val="000000"/>
                        </a:solidFill>
                        <a:latin typeface="+mn-lt"/>
                      </a:endParaRPr>
                    </a:p>
                  </a:txBody>
                  <a:tcPr marL="5624" marR="5624" marT="5624" marB="0" anchor="ctr"/>
                </a:tc>
                <a:tc>
                  <a:txBody>
                    <a:bodyPr/>
                    <a:lstStyle/>
                    <a:p>
                      <a:pPr algn="ctr" fontAlgn="b"/>
                      <a:r>
                        <a:rPr lang="es-ES" sz="1100" b="1" i="0" u="none" strike="noStrike" dirty="0" smtClean="0">
                          <a:solidFill>
                            <a:srgbClr val="000000"/>
                          </a:solidFill>
                          <a:latin typeface="+mn-lt"/>
                        </a:rPr>
                        <a:t>3.937,46</a:t>
                      </a:r>
                      <a:endParaRPr lang="es-ES" sz="1100" b="1" i="0" u="none" strike="noStrike" dirty="0">
                        <a:solidFill>
                          <a:srgbClr val="000000"/>
                        </a:solidFill>
                        <a:latin typeface="+mn-lt"/>
                      </a:endParaRPr>
                    </a:p>
                  </a:txBody>
                  <a:tcPr marL="9525" marR="9525" marT="9525" marB="0" anchor="ctr"/>
                </a:tc>
                <a:tc>
                  <a:txBody>
                    <a:bodyPr/>
                    <a:lstStyle/>
                    <a:p>
                      <a:pPr algn="ctr" fontAlgn="b"/>
                      <a:r>
                        <a:rPr lang="es-ES" sz="1100" b="1" u="none" strike="noStrike" dirty="0" smtClean="0">
                          <a:latin typeface="+mn-lt"/>
                        </a:rPr>
                        <a:t>107,05 </a:t>
                      </a:r>
                      <a:endParaRPr lang="es-ES" sz="1100" b="1" i="0" u="none" strike="noStrike" dirty="0">
                        <a:solidFill>
                          <a:srgbClr val="000000"/>
                        </a:solidFill>
                        <a:latin typeface="+mn-lt"/>
                      </a:endParaRPr>
                    </a:p>
                  </a:txBody>
                  <a:tcPr marL="9525" marR="9525" marT="9525" marB="0" anchor="ctr"/>
                </a:tc>
                <a:tc>
                  <a:txBody>
                    <a:bodyPr/>
                    <a:lstStyle/>
                    <a:p>
                      <a:pPr algn="ctr" fontAlgn="b"/>
                      <a:r>
                        <a:rPr lang="es-ES" sz="1100" b="1" u="none" strike="noStrike" dirty="0" smtClean="0">
                          <a:latin typeface="+mn-lt"/>
                        </a:rPr>
                        <a:t>285,71 </a:t>
                      </a:r>
                      <a:endParaRPr lang="es-ES" sz="1100" b="1" i="0" u="none" strike="noStrike" dirty="0">
                        <a:solidFill>
                          <a:srgbClr val="000000"/>
                        </a:solidFill>
                        <a:latin typeface="+mn-lt"/>
                      </a:endParaRPr>
                    </a:p>
                  </a:txBody>
                  <a:tcPr marL="9525" marR="9525" marT="9525" marB="0" anchor="ctr"/>
                </a:tc>
                <a:tc>
                  <a:txBody>
                    <a:bodyPr/>
                    <a:lstStyle/>
                    <a:p>
                      <a:pPr algn="ctr" fontAlgn="b"/>
                      <a:r>
                        <a:rPr lang="es-ES" sz="1100" b="1" u="none" strike="noStrike" dirty="0" smtClean="0">
                          <a:latin typeface="+mn-lt"/>
                        </a:rPr>
                        <a:t>830,09 </a:t>
                      </a:r>
                      <a:endParaRPr lang="es-ES" sz="1100" b="1" i="0" u="none" strike="noStrike" dirty="0">
                        <a:solidFill>
                          <a:srgbClr val="000000"/>
                        </a:solidFill>
                        <a:latin typeface="+mn-lt"/>
                      </a:endParaRPr>
                    </a:p>
                  </a:txBody>
                  <a:tcPr marL="9525" marR="9525" marT="9525" marB="0" anchor="ctr"/>
                </a:tc>
                <a:tc>
                  <a:txBody>
                    <a:bodyPr/>
                    <a:lstStyle/>
                    <a:p>
                      <a:pPr algn="ctr" fontAlgn="b"/>
                      <a:r>
                        <a:rPr lang="es-ES" sz="1100" b="1" u="none" strike="noStrike" dirty="0" smtClean="0">
                          <a:latin typeface="+mn-lt"/>
                        </a:rPr>
                        <a:t>1.758,16</a:t>
                      </a:r>
                      <a:endParaRPr lang="es-ES" sz="1100" b="1" i="0" u="none" strike="noStrike" dirty="0">
                        <a:solidFill>
                          <a:srgbClr val="000000"/>
                        </a:solidFill>
                        <a:latin typeface="+mn-lt"/>
                      </a:endParaRPr>
                    </a:p>
                  </a:txBody>
                  <a:tcPr marL="9525" marR="9525" marT="9525" marB="0" anchor="ctr"/>
                </a:tc>
                <a:tc>
                  <a:txBody>
                    <a:bodyPr/>
                    <a:lstStyle/>
                    <a:p>
                      <a:pPr algn="ctr" fontAlgn="b"/>
                      <a:r>
                        <a:rPr lang="es-ES" sz="1100" b="1" u="none" strike="noStrike" dirty="0" smtClean="0">
                          <a:latin typeface="+mn-lt"/>
                        </a:rPr>
                        <a:t>956,45 </a:t>
                      </a:r>
                      <a:endParaRPr lang="es-ES" sz="1100" b="1" i="0" u="none" strike="noStrike" dirty="0">
                        <a:solidFill>
                          <a:srgbClr val="000000"/>
                        </a:solidFill>
                        <a:latin typeface="+mn-lt"/>
                      </a:endParaRPr>
                    </a:p>
                  </a:txBody>
                  <a:tcPr marL="9525" marR="9525" marT="9525" marB="0" anchor="ctr"/>
                </a:tc>
              </a:tr>
              <a:tr h="218792">
                <a:tc>
                  <a:txBody>
                    <a:bodyPr/>
                    <a:lstStyle/>
                    <a:p>
                      <a:pPr algn="l" fontAlgn="ctr"/>
                      <a:r>
                        <a:rPr lang="es-PY" sz="1100" b="1" u="none" strike="noStrike" dirty="0" smtClean="0">
                          <a:latin typeface="+mn-lt"/>
                        </a:rPr>
                        <a:t>1. MEJORAMIENTO</a:t>
                      </a:r>
                      <a:endParaRPr lang="es-PY" sz="1100" b="1" i="0" u="none" strike="noStrike" dirty="0">
                        <a:solidFill>
                          <a:schemeClr val="tx1"/>
                        </a:solidFill>
                        <a:latin typeface="+mn-lt"/>
                      </a:endParaRPr>
                    </a:p>
                  </a:txBody>
                  <a:tcPr marL="5624" marR="5624" marT="5624" marB="0" anchor="ctr"/>
                </a:tc>
                <a:tc>
                  <a:txBody>
                    <a:bodyPr/>
                    <a:lstStyle/>
                    <a:p>
                      <a:pPr algn="ctr" fontAlgn="b"/>
                      <a:r>
                        <a:rPr lang="es-ES" sz="1100" b="1" i="0" u="none" strike="noStrike" dirty="0" smtClean="0">
                          <a:solidFill>
                            <a:schemeClr val="tx1"/>
                          </a:solidFill>
                          <a:latin typeface="+mn-lt"/>
                        </a:rPr>
                        <a:t>2.099,55</a:t>
                      </a:r>
                      <a:endParaRPr lang="es-ES" sz="1100" b="1" i="0" u="none" strike="noStrike" dirty="0">
                        <a:solidFill>
                          <a:schemeClr val="tx1"/>
                        </a:solidFill>
                        <a:latin typeface="+mn-lt"/>
                      </a:endParaRPr>
                    </a:p>
                  </a:txBody>
                  <a:tcPr marL="9525" marR="9525" marT="9525" marB="0" anchor="ctr"/>
                </a:tc>
                <a:tc>
                  <a:txBody>
                    <a:bodyPr/>
                    <a:lstStyle/>
                    <a:p>
                      <a:pPr algn="ctr" fontAlgn="b"/>
                      <a:r>
                        <a:rPr lang="es-ES" sz="1100" b="1" u="none" strike="noStrike" dirty="0" smtClean="0">
                          <a:latin typeface="+mn-lt"/>
                        </a:rPr>
                        <a:t>107,05 </a:t>
                      </a:r>
                      <a:endParaRPr lang="es-ES" sz="1100" b="1" i="0" u="none" strike="noStrike" dirty="0">
                        <a:solidFill>
                          <a:schemeClr val="tx1"/>
                        </a:solidFill>
                        <a:latin typeface="+mn-lt"/>
                      </a:endParaRPr>
                    </a:p>
                  </a:txBody>
                  <a:tcPr marL="9525" marR="9525" marT="9525" marB="0" anchor="ctr"/>
                </a:tc>
                <a:tc>
                  <a:txBody>
                    <a:bodyPr/>
                    <a:lstStyle/>
                    <a:p>
                      <a:pPr algn="ctr" fontAlgn="b"/>
                      <a:r>
                        <a:rPr lang="es-ES" sz="1100" b="1" u="none" strike="noStrike" dirty="0" smtClean="0">
                          <a:latin typeface="+mn-lt"/>
                        </a:rPr>
                        <a:t>285,71 </a:t>
                      </a:r>
                      <a:endParaRPr lang="es-ES" sz="1100" b="1" i="0" u="none" strike="noStrike" dirty="0">
                        <a:solidFill>
                          <a:schemeClr val="tx1"/>
                        </a:solidFill>
                        <a:latin typeface="+mn-lt"/>
                      </a:endParaRPr>
                    </a:p>
                  </a:txBody>
                  <a:tcPr marL="9525" marR="9525" marT="9525" marB="0" anchor="ctr"/>
                </a:tc>
                <a:tc>
                  <a:txBody>
                    <a:bodyPr/>
                    <a:lstStyle/>
                    <a:p>
                      <a:pPr algn="ctr" fontAlgn="b"/>
                      <a:r>
                        <a:rPr lang="es-ES" sz="1100" b="1" u="none" strike="noStrike" dirty="0" smtClean="0">
                          <a:latin typeface="+mn-lt"/>
                        </a:rPr>
                        <a:t>430,09 </a:t>
                      </a:r>
                      <a:endParaRPr lang="es-ES" sz="1100" b="1" i="0" u="none" strike="noStrike" dirty="0">
                        <a:solidFill>
                          <a:schemeClr val="tx1"/>
                        </a:solidFill>
                        <a:latin typeface="+mn-lt"/>
                      </a:endParaRPr>
                    </a:p>
                  </a:txBody>
                  <a:tcPr marL="9525" marR="9525" marT="9525" marB="0" anchor="ctr"/>
                </a:tc>
                <a:tc>
                  <a:txBody>
                    <a:bodyPr/>
                    <a:lstStyle/>
                    <a:p>
                      <a:pPr algn="ctr" fontAlgn="b"/>
                      <a:r>
                        <a:rPr lang="es-ES" sz="1100" b="1" u="none" strike="noStrike" dirty="0" smtClean="0">
                          <a:latin typeface="+mn-lt"/>
                        </a:rPr>
                        <a:t>855,42</a:t>
                      </a:r>
                      <a:endParaRPr lang="es-ES" sz="1100" b="1" i="0" u="none" strike="noStrike" dirty="0">
                        <a:solidFill>
                          <a:schemeClr val="tx1"/>
                        </a:solidFill>
                        <a:latin typeface="+mn-lt"/>
                      </a:endParaRPr>
                    </a:p>
                  </a:txBody>
                  <a:tcPr marL="9525" marR="9525" marT="9525" marB="0" anchor="ctr"/>
                </a:tc>
                <a:tc>
                  <a:txBody>
                    <a:bodyPr/>
                    <a:lstStyle/>
                    <a:p>
                      <a:pPr algn="ctr" fontAlgn="b"/>
                      <a:r>
                        <a:rPr lang="es-ES" sz="1100" b="1" u="none" strike="noStrike" dirty="0" smtClean="0">
                          <a:latin typeface="+mn-lt"/>
                        </a:rPr>
                        <a:t>421,29 </a:t>
                      </a:r>
                      <a:endParaRPr lang="es-ES" sz="1100" b="1" i="0" u="none" strike="noStrike" dirty="0">
                        <a:solidFill>
                          <a:schemeClr val="tx1"/>
                        </a:solidFill>
                        <a:latin typeface="+mn-lt"/>
                      </a:endParaRPr>
                    </a:p>
                  </a:txBody>
                  <a:tcPr marL="9525" marR="9525" marT="9525" marB="0" anchor="ctr"/>
                </a:tc>
              </a:tr>
              <a:tr h="218792">
                <a:tc>
                  <a:txBody>
                    <a:bodyPr/>
                    <a:lstStyle/>
                    <a:p>
                      <a:pPr algn="l" fontAlgn="ctr"/>
                      <a:r>
                        <a:rPr lang="es-PY" sz="1100" u="none" strike="noStrike" dirty="0">
                          <a:latin typeface="+mn-lt"/>
                        </a:rPr>
                        <a:t>Proyecto 01. Obras de la Muestra BID - Dpto. Concepción</a:t>
                      </a:r>
                      <a:endParaRPr lang="es-PY" sz="1100" b="0" i="0" u="none" strike="noStrike" dirty="0">
                        <a:solidFill>
                          <a:srgbClr val="5E636A"/>
                        </a:solidFill>
                        <a:latin typeface="+mn-lt"/>
                      </a:endParaRPr>
                    </a:p>
                  </a:txBody>
                  <a:tcPr marL="5624" marR="5624" marT="5624" marB="0" anchor="ctr"/>
                </a:tc>
                <a:tc>
                  <a:txBody>
                    <a:bodyPr/>
                    <a:lstStyle/>
                    <a:p>
                      <a:pPr algn="ctr" fontAlgn="b"/>
                      <a:r>
                        <a:rPr lang="es-ES" sz="1100" u="none" strike="noStrike" dirty="0" smtClean="0">
                          <a:latin typeface="+mn-lt"/>
                        </a:rPr>
                        <a:t>40,29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40,29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   </a:t>
                      </a:r>
                      <a:endParaRPr lang="es-ES" sz="1100" b="0" i="0" u="none" strike="noStrike" dirty="0">
                        <a:solidFill>
                          <a:srgbClr val="000000"/>
                        </a:solidFill>
                        <a:latin typeface="+mn-lt"/>
                      </a:endParaRPr>
                    </a:p>
                  </a:txBody>
                  <a:tcPr marL="9525" marR="9525" marT="9525" marB="0" anchor="ctr"/>
                </a:tc>
              </a:tr>
              <a:tr h="218792">
                <a:tc>
                  <a:txBody>
                    <a:bodyPr/>
                    <a:lstStyle/>
                    <a:p>
                      <a:pPr algn="l" fontAlgn="ctr"/>
                      <a:r>
                        <a:rPr lang="es-PY" sz="1100" u="none" strike="noStrike" dirty="0">
                          <a:latin typeface="+mn-lt"/>
                        </a:rPr>
                        <a:t>Proyecto 02. Obras de la Muestra BID - Varios Dptos.</a:t>
                      </a:r>
                      <a:endParaRPr lang="es-PY" sz="1100" b="0" i="0" u="none" strike="noStrike" dirty="0">
                        <a:solidFill>
                          <a:srgbClr val="5E636A"/>
                        </a:solidFill>
                        <a:latin typeface="+mn-lt"/>
                      </a:endParaRPr>
                    </a:p>
                  </a:txBody>
                  <a:tcPr marL="5624" marR="5624" marT="5624" marB="0" anchor="ctr"/>
                </a:tc>
                <a:tc>
                  <a:txBody>
                    <a:bodyPr/>
                    <a:lstStyle/>
                    <a:p>
                      <a:pPr algn="ctr" fontAlgn="b"/>
                      <a:r>
                        <a:rPr lang="es-ES" sz="1100" u="none" strike="noStrike" dirty="0" smtClean="0">
                          <a:latin typeface="+mn-lt"/>
                        </a:rPr>
                        <a:t>144,80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21,72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86,88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36,20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   </a:t>
                      </a:r>
                      <a:endParaRPr lang="es-ES" sz="1100" b="0" i="0" u="none" strike="noStrike" dirty="0">
                        <a:solidFill>
                          <a:srgbClr val="000000"/>
                        </a:solidFill>
                        <a:latin typeface="+mn-lt"/>
                      </a:endParaRPr>
                    </a:p>
                  </a:txBody>
                  <a:tcPr marL="9525" marR="9525" marT="9525" marB="0" anchor="ctr"/>
                </a:tc>
              </a:tr>
              <a:tr h="218792">
                <a:tc>
                  <a:txBody>
                    <a:bodyPr/>
                    <a:lstStyle/>
                    <a:p>
                      <a:pPr algn="l" fontAlgn="ctr"/>
                      <a:r>
                        <a:rPr lang="es-PY" sz="1100" u="none" strike="noStrike" dirty="0">
                          <a:latin typeface="+mn-lt"/>
                        </a:rPr>
                        <a:t>Proyecto 03. Tramos Priorizados Concepción</a:t>
                      </a:r>
                      <a:endParaRPr lang="es-PY" sz="1100" b="0" i="0" u="none" strike="noStrike" dirty="0">
                        <a:solidFill>
                          <a:srgbClr val="5E636A"/>
                        </a:solidFill>
                        <a:latin typeface="+mn-lt"/>
                      </a:endParaRPr>
                    </a:p>
                  </a:txBody>
                  <a:tcPr marL="5624" marR="5624" marT="5624" marB="0" anchor="ctr"/>
                </a:tc>
                <a:tc>
                  <a:txBody>
                    <a:bodyPr/>
                    <a:lstStyle/>
                    <a:p>
                      <a:pPr algn="ctr" fontAlgn="b"/>
                      <a:r>
                        <a:rPr lang="es-ES" sz="1100" u="none" strike="noStrike" dirty="0" smtClean="0">
                          <a:latin typeface="+mn-lt"/>
                        </a:rPr>
                        <a:t>76,50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11,48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45,90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19,13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   </a:t>
                      </a:r>
                      <a:endParaRPr lang="es-ES" sz="1100" b="0" i="0" u="none" strike="noStrike" dirty="0">
                        <a:solidFill>
                          <a:srgbClr val="000000"/>
                        </a:solidFill>
                        <a:latin typeface="+mn-lt"/>
                      </a:endParaRPr>
                    </a:p>
                  </a:txBody>
                  <a:tcPr marL="9525" marR="9525" marT="9525" marB="0" anchor="ctr"/>
                </a:tc>
              </a:tr>
              <a:tr h="218792">
                <a:tc>
                  <a:txBody>
                    <a:bodyPr/>
                    <a:lstStyle/>
                    <a:p>
                      <a:pPr algn="l" fontAlgn="ctr"/>
                      <a:r>
                        <a:rPr lang="es-PY" sz="1100" u="none" strike="noStrike" dirty="0">
                          <a:latin typeface="+mn-lt"/>
                        </a:rPr>
                        <a:t>Proyecto 04. Tramos Priorizados Varios Dptos.</a:t>
                      </a:r>
                      <a:endParaRPr lang="es-PY" sz="1100" b="0" i="0" u="none" strike="noStrike" dirty="0">
                        <a:solidFill>
                          <a:srgbClr val="5E636A"/>
                        </a:solidFill>
                        <a:latin typeface="+mn-lt"/>
                      </a:endParaRPr>
                    </a:p>
                  </a:txBody>
                  <a:tcPr marL="5624" marR="5624" marT="5624" marB="0" anchor="ctr"/>
                </a:tc>
                <a:tc>
                  <a:txBody>
                    <a:bodyPr/>
                    <a:lstStyle/>
                    <a:p>
                      <a:pPr algn="ctr" fontAlgn="b"/>
                      <a:r>
                        <a:rPr lang="es-ES" sz="1100" u="none" strike="noStrike" dirty="0" smtClean="0">
                          <a:latin typeface="+mn-lt"/>
                        </a:rPr>
                        <a:t>206,18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12,27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67,73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76,43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49,76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   </a:t>
                      </a:r>
                      <a:endParaRPr lang="es-ES" sz="1100" b="0" i="0" u="none" strike="noStrike" dirty="0">
                        <a:solidFill>
                          <a:srgbClr val="000000"/>
                        </a:solidFill>
                        <a:latin typeface="+mn-lt"/>
                      </a:endParaRPr>
                    </a:p>
                  </a:txBody>
                  <a:tcPr marL="9525" marR="9525" marT="9525" marB="0" anchor="ctr"/>
                </a:tc>
              </a:tr>
              <a:tr h="218792">
                <a:tc>
                  <a:txBody>
                    <a:bodyPr/>
                    <a:lstStyle/>
                    <a:p>
                      <a:pPr algn="l" fontAlgn="ctr"/>
                      <a:r>
                        <a:rPr lang="es-PY" sz="1100" u="none" strike="noStrike" dirty="0">
                          <a:latin typeface="+mn-lt"/>
                        </a:rPr>
                        <a:t>Proyecto 05. Nueva Operación BID/AECI</a:t>
                      </a:r>
                      <a:endParaRPr lang="es-PY" sz="1100" b="0" i="0" u="none" strike="noStrike" dirty="0">
                        <a:solidFill>
                          <a:srgbClr val="5E636A"/>
                        </a:solidFill>
                        <a:latin typeface="+mn-lt"/>
                      </a:endParaRPr>
                    </a:p>
                  </a:txBody>
                  <a:tcPr marL="5624" marR="5624" marT="5624" marB="0" anchor="ctr"/>
                </a:tc>
                <a:tc>
                  <a:txBody>
                    <a:bodyPr/>
                    <a:lstStyle/>
                    <a:p>
                      <a:pPr algn="ctr" fontAlgn="b"/>
                      <a:r>
                        <a:rPr lang="es-ES" sz="1100" u="none" strike="noStrike" dirty="0" smtClean="0">
                          <a:latin typeface="+mn-lt"/>
                        </a:rPr>
                        <a:t>392,48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93,27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b="0" i="0" u="none" strike="noStrike" dirty="0" smtClean="0">
                          <a:solidFill>
                            <a:srgbClr val="000000"/>
                          </a:solidFill>
                          <a:latin typeface="+mn-lt"/>
                        </a:rPr>
                        <a:t>204,40</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94,81 </a:t>
                      </a:r>
                      <a:endParaRPr lang="es-ES" sz="1100" b="0" i="0" u="none" strike="noStrike" dirty="0">
                        <a:solidFill>
                          <a:srgbClr val="000000"/>
                        </a:solidFill>
                        <a:latin typeface="+mn-lt"/>
                      </a:endParaRPr>
                    </a:p>
                  </a:txBody>
                  <a:tcPr marL="9525" marR="9525" marT="9525" marB="0" anchor="ctr"/>
                </a:tc>
              </a:tr>
              <a:tr h="218792">
                <a:tc>
                  <a:txBody>
                    <a:bodyPr/>
                    <a:lstStyle/>
                    <a:p>
                      <a:pPr algn="l" fontAlgn="ctr"/>
                      <a:r>
                        <a:rPr lang="es-PY" sz="1100" u="none" strike="noStrike" dirty="0">
                          <a:latin typeface="+mn-lt"/>
                        </a:rPr>
                        <a:t>Proyecto 06. Nueva Operación CAF</a:t>
                      </a:r>
                      <a:endParaRPr lang="es-PY" sz="1100" b="0" i="0" u="none" strike="noStrike" dirty="0">
                        <a:solidFill>
                          <a:srgbClr val="5E636A"/>
                        </a:solidFill>
                        <a:latin typeface="+mn-lt"/>
                      </a:endParaRPr>
                    </a:p>
                  </a:txBody>
                  <a:tcPr marL="5624" marR="5624" marT="5624" marB="0" anchor="ctr"/>
                </a:tc>
                <a:tc>
                  <a:txBody>
                    <a:bodyPr/>
                    <a:lstStyle/>
                    <a:p>
                      <a:pPr algn="ctr" fontAlgn="b"/>
                      <a:r>
                        <a:rPr lang="es-ES" sz="1100" u="none" strike="noStrike" dirty="0" smtClean="0">
                          <a:latin typeface="+mn-lt"/>
                        </a:rPr>
                        <a:t>259,15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122,77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b="0" i="0" u="none" strike="noStrike" dirty="0" smtClean="0">
                          <a:solidFill>
                            <a:srgbClr val="000000"/>
                          </a:solidFill>
                          <a:latin typeface="+mn-lt"/>
                        </a:rPr>
                        <a:t>114,57</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21,82 </a:t>
                      </a:r>
                      <a:endParaRPr lang="es-ES" sz="1100" b="0" i="0" u="none" strike="noStrike" dirty="0">
                        <a:solidFill>
                          <a:srgbClr val="000000"/>
                        </a:solidFill>
                        <a:latin typeface="+mn-lt"/>
                      </a:endParaRPr>
                    </a:p>
                  </a:txBody>
                  <a:tcPr marL="9525" marR="9525" marT="9525" marB="0" anchor="ctr"/>
                </a:tc>
              </a:tr>
              <a:tr h="218792">
                <a:tc>
                  <a:txBody>
                    <a:bodyPr/>
                    <a:lstStyle/>
                    <a:p>
                      <a:pPr algn="l" fontAlgn="ctr"/>
                      <a:r>
                        <a:rPr lang="es-PY" sz="1100" u="none" strike="noStrike" dirty="0">
                          <a:latin typeface="+mn-lt"/>
                        </a:rPr>
                        <a:t>Proyecto 07. Tramos del PVP Sin Financiamiento, para Diseño</a:t>
                      </a:r>
                      <a:endParaRPr lang="es-PY" sz="1100" b="0" i="0" u="none" strike="noStrike" dirty="0">
                        <a:solidFill>
                          <a:srgbClr val="5E636A"/>
                        </a:solidFill>
                        <a:latin typeface="+mn-lt"/>
                      </a:endParaRPr>
                    </a:p>
                  </a:txBody>
                  <a:tcPr marL="5624" marR="5624" marT="5624" marB="0" anchor="ctr"/>
                </a:tc>
                <a:tc>
                  <a:txBody>
                    <a:bodyPr/>
                    <a:lstStyle/>
                    <a:p>
                      <a:pPr algn="ctr" fontAlgn="b"/>
                      <a:r>
                        <a:rPr lang="es-ES" sz="1100" u="none" strike="noStrike" dirty="0" smtClean="0">
                          <a:latin typeface="+mn-lt"/>
                        </a:rPr>
                        <a:t>632,15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b="0" i="0" u="none" strike="noStrike" dirty="0" smtClean="0">
                          <a:solidFill>
                            <a:srgbClr val="000000"/>
                          </a:solidFill>
                          <a:latin typeface="+mn-lt"/>
                        </a:rPr>
                        <a:t>379,29</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252,86 </a:t>
                      </a:r>
                      <a:endParaRPr lang="es-ES" sz="1100" b="0" i="0" u="none" strike="noStrike" dirty="0">
                        <a:solidFill>
                          <a:srgbClr val="000000"/>
                        </a:solidFill>
                        <a:latin typeface="+mn-lt"/>
                      </a:endParaRPr>
                    </a:p>
                  </a:txBody>
                  <a:tcPr marL="9525" marR="9525" marT="9525" marB="0" anchor="ctr"/>
                </a:tc>
              </a:tr>
              <a:tr h="402055">
                <a:tc>
                  <a:txBody>
                    <a:bodyPr/>
                    <a:lstStyle/>
                    <a:p>
                      <a:pPr algn="l" fontAlgn="ctr"/>
                      <a:r>
                        <a:rPr lang="es-PY" sz="1100" u="none" strike="noStrike" dirty="0">
                          <a:latin typeface="+mn-lt"/>
                        </a:rPr>
                        <a:t>Proyecto 08. Tramos a construir con Financiamiento de Bonos Soberanos, DFI Llamado 154_11</a:t>
                      </a:r>
                      <a:endParaRPr lang="es-PY" sz="1100" b="0" i="0" u="none" strike="noStrike" dirty="0">
                        <a:solidFill>
                          <a:srgbClr val="5E636A"/>
                        </a:solidFill>
                        <a:latin typeface="+mn-lt"/>
                      </a:endParaRPr>
                    </a:p>
                  </a:txBody>
                  <a:tcPr marL="5624" marR="5624" marT="5624" marB="0" anchor="ctr"/>
                </a:tc>
                <a:tc>
                  <a:txBody>
                    <a:bodyPr/>
                    <a:lstStyle/>
                    <a:p>
                      <a:pPr algn="ctr" fontAlgn="b"/>
                      <a:r>
                        <a:rPr lang="es-ES" sz="1100" u="none" strike="noStrike" dirty="0" smtClean="0">
                          <a:latin typeface="+mn-lt"/>
                        </a:rPr>
                        <a:t>348,00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21,30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85,20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82,30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107,40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b="0" i="0" u="none" strike="noStrike" dirty="0" smtClean="0">
                          <a:solidFill>
                            <a:schemeClr val="dk1"/>
                          </a:solidFill>
                          <a:latin typeface="+mn-lt"/>
                        </a:rPr>
                        <a:t>51,80</a:t>
                      </a:r>
                      <a:endParaRPr lang="es-ES" sz="1100" b="0" i="0" u="none" strike="noStrike" dirty="0">
                        <a:solidFill>
                          <a:srgbClr val="000000"/>
                        </a:solidFill>
                        <a:latin typeface="+mn-lt"/>
                      </a:endParaRPr>
                    </a:p>
                  </a:txBody>
                  <a:tcPr marL="9525" marR="9525" marT="9525" marB="0" anchor="ctr"/>
                </a:tc>
              </a:tr>
              <a:tr h="218792">
                <a:tc>
                  <a:txBody>
                    <a:bodyPr/>
                    <a:lstStyle/>
                    <a:p>
                      <a:pPr algn="l" fontAlgn="ctr"/>
                      <a:r>
                        <a:rPr lang="es-PY" sz="1100" b="1" u="none" strike="noStrike" dirty="0" smtClean="0">
                          <a:latin typeface="+mn-lt"/>
                        </a:rPr>
                        <a:t>2. TRAMOS CRÍTICOS</a:t>
                      </a:r>
                      <a:endParaRPr lang="es-PY" sz="1100" b="1" i="0" u="none" strike="noStrike" dirty="0">
                        <a:solidFill>
                          <a:schemeClr val="tx1"/>
                        </a:solidFill>
                        <a:latin typeface="+mn-lt"/>
                      </a:endParaRPr>
                    </a:p>
                  </a:txBody>
                  <a:tcPr marL="5624" marR="5624" marT="5624" marB="0" anchor="ctr"/>
                </a:tc>
                <a:tc>
                  <a:txBody>
                    <a:bodyPr/>
                    <a:lstStyle/>
                    <a:p>
                      <a:pPr algn="ctr" fontAlgn="b"/>
                      <a:r>
                        <a:rPr lang="es-ES" sz="1100" b="1" u="none" strike="noStrike" dirty="0" smtClean="0">
                          <a:latin typeface="+mn-lt"/>
                        </a:rPr>
                        <a:t>1.837,91</a:t>
                      </a:r>
                      <a:endParaRPr lang="es-ES" sz="1100" b="1" i="0" u="none" strike="noStrike" dirty="0">
                        <a:solidFill>
                          <a:schemeClr val="tx1"/>
                        </a:solidFill>
                        <a:latin typeface="+mn-lt"/>
                      </a:endParaRPr>
                    </a:p>
                  </a:txBody>
                  <a:tcPr marL="9525" marR="9525" marT="9525" marB="0" anchor="ctr"/>
                </a:tc>
                <a:tc>
                  <a:txBody>
                    <a:bodyPr/>
                    <a:lstStyle/>
                    <a:p>
                      <a:pPr algn="ctr" fontAlgn="b"/>
                      <a:r>
                        <a:rPr lang="es-ES" sz="1100" b="1" u="none" strike="noStrike" dirty="0" smtClean="0">
                          <a:latin typeface="+mn-lt"/>
                        </a:rPr>
                        <a:t>-</a:t>
                      </a:r>
                      <a:endParaRPr lang="es-ES" sz="1100" b="1" i="0" u="none" strike="noStrike" dirty="0">
                        <a:solidFill>
                          <a:schemeClr val="tx1"/>
                        </a:solidFill>
                        <a:latin typeface="+mn-lt"/>
                      </a:endParaRPr>
                    </a:p>
                  </a:txBody>
                  <a:tcPr marL="9525" marR="9525" marT="9525" marB="0" anchor="ctr"/>
                </a:tc>
                <a:tc>
                  <a:txBody>
                    <a:bodyPr/>
                    <a:lstStyle/>
                    <a:p>
                      <a:pPr algn="ctr" fontAlgn="b"/>
                      <a:r>
                        <a:rPr lang="es-ES" sz="1100" b="1" u="none" strike="noStrike" dirty="0" smtClean="0">
                          <a:latin typeface="+mn-lt"/>
                        </a:rPr>
                        <a:t>-</a:t>
                      </a:r>
                      <a:endParaRPr lang="es-ES" sz="1100" b="1" i="0" u="none" strike="noStrike" dirty="0">
                        <a:solidFill>
                          <a:schemeClr val="tx1"/>
                        </a:solidFill>
                        <a:latin typeface="+mn-lt"/>
                      </a:endParaRPr>
                    </a:p>
                  </a:txBody>
                  <a:tcPr marL="9525" marR="9525" marT="9525" marB="0" anchor="ctr"/>
                </a:tc>
                <a:tc>
                  <a:txBody>
                    <a:bodyPr/>
                    <a:lstStyle/>
                    <a:p>
                      <a:pPr algn="ctr" fontAlgn="b"/>
                      <a:r>
                        <a:rPr lang="es-ES" sz="1100" b="1" u="none" strike="noStrike" dirty="0" smtClean="0">
                          <a:latin typeface="+mn-lt"/>
                        </a:rPr>
                        <a:t>400,00</a:t>
                      </a:r>
                      <a:endParaRPr lang="es-ES" sz="1100" b="1" i="0" u="none" strike="noStrike" dirty="0">
                        <a:solidFill>
                          <a:schemeClr val="tx1"/>
                        </a:solidFill>
                        <a:latin typeface="+mn-lt"/>
                      </a:endParaRPr>
                    </a:p>
                  </a:txBody>
                  <a:tcPr marL="9525" marR="9525" marT="9525" marB="0" anchor="ctr"/>
                </a:tc>
                <a:tc>
                  <a:txBody>
                    <a:bodyPr/>
                    <a:lstStyle/>
                    <a:p>
                      <a:pPr algn="ctr" fontAlgn="b"/>
                      <a:r>
                        <a:rPr lang="es-ES" sz="1100" b="1" u="none" strike="noStrike" dirty="0" smtClean="0">
                          <a:latin typeface="+mn-lt"/>
                        </a:rPr>
                        <a:t>902,75</a:t>
                      </a:r>
                      <a:endParaRPr lang="es-ES" sz="1100" b="1" i="0" u="none" strike="noStrike" dirty="0">
                        <a:solidFill>
                          <a:schemeClr val="tx1"/>
                        </a:solidFill>
                        <a:latin typeface="+mn-lt"/>
                      </a:endParaRPr>
                    </a:p>
                  </a:txBody>
                  <a:tcPr marL="9525" marR="9525" marT="9525" marB="0" anchor="ctr"/>
                </a:tc>
                <a:tc>
                  <a:txBody>
                    <a:bodyPr/>
                    <a:lstStyle/>
                    <a:p>
                      <a:pPr algn="ctr" fontAlgn="b"/>
                      <a:r>
                        <a:rPr lang="es-ES" sz="1100" b="1" u="none" strike="noStrike" dirty="0" smtClean="0">
                          <a:latin typeface="+mn-lt"/>
                        </a:rPr>
                        <a:t>535,16</a:t>
                      </a:r>
                      <a:endParaRPr lang="es-ES" sz="1100" b="1" i="0" u="none" strike="noStrike" dirty="0">
                        <a:solidFill>
                          <a:schemeClr val="tx1"/>
                        </a:solidFill>
                        <a:latin typeface="+mn-lt"/>
                      </a:endParaRPr>
                    </a:p>
                  </a:txBody>
                  <a:tcPr marL="9525" marR="9525" marT="9525" marB="0" anchor="ctr"/>
                </a:tc>
              </a:tr>
              <a:tr h="218792">
                <a:tc>
                  <a:txBody>
                    <a:bodyPr/>
                    <a:lstStyle/>
                    <a:p>
                      <a:pPr algn="l" fontAlgn="ctr"/>
                      <a:r>
                        <a:rPr lang="es-PY" sz="1100" u="none" strike="noStrike" dirty="0">
                          <a:latin typeface="+mn-lt"/>
                        </a:rPr>
                        <a:t>Proyecto 09. Tramos Críticos a Diseñar ROR</a:t>
                      </a:r>
                      <a:endParaRPr lang="es-PY" sz="1100" b="0" i="0" u="none" strike="noStrike" dirty="0">
                        <a:solidFill>
                          <a:srgbClr val="5E636A"/>
                        </a:solidFill>
                        <a:latin typeface="+mn-lt"/>
                      </a:endParaRPr>
                    </a:p>
                  </a:txBody>
                  <a:tcPr marL="5624" marR="5624" marT="5624" marB="0" anchor="ctr"/>
                </a:tc>
                <a:tc>
                  <a:txBody>
                    <a:bodyPr/>
                    <a:lstStyle/>
                    <a:p>
                      <a:pPr algn="ctr" fontAlgn="b"/>
                      <a:r>
                        <a:rPr lang="es-ES" sz="1100" u="none" strike="noStrike" dirty="0" smtClean="0">
                          <a:latin typeface="+mn-lt"/>
                        </a:rPr>
                        <a:t>1.837,91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400,00 </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902,75</a:t>
                      </a:r>
                      <a:endParaRPr lang="es-ES" sz="1100" b="0" i="0" u="none" strike="noStrike" dirty="0">
                        <a:solidFill>
                          <a:srgbClr val="000000"/>
                        </a:solidFill>
                        <a:latin typeface="+mn-lt"/>
                      </a:endParaRPr>
                    </a:p>
                  </a:txBody>
                  <a:tcPr marL="9525" marR="9525" marT="9525" marB="0" anchor="ctr"/>
                </a:tc>
                <a:tc>
                  <a:txBody>
                    <a:bodyPr/>
                    <a:lstStyle/>
                    <a:p>
                      <a:pPr algn="ctr" fontAlgn="b"/>
                      <a:r>
                        <a:rPr lang="es-ES" sz="1100" u="none" strike="noStrike" dirty="0" smtClean="0">
                          <a:latin typeface="+mn-lt"/>
                        </a:rPr>
                        <a:t>535,16 </a:t>
                      </a:r>
                      <a:endParaRPr lang="es-ES" sz="1100" b="0" i="0" u="none" strike="noStrike" dirty="0">
                        <a:solidFill>
                          <a:srgbClr val="000000"/>
                        </a:solidFill>
                        <a:latin typeface="+mn-lt"/>
                      </a:endParaRPr>
                    </a:p>
                  </a:txBody>
                  <a:tcPr marL="9525" marR="9525" marT="9525" marB="0" anchor="ctr"/>
                </a:tc>
              </a:tr>
              <a:tr h="241292">
                <a:tc>
                  <a:txBody>
                    <a:bodyPr/>
                    <a:lstStyle/>
                    <a:p>
                      <a:pPr algn="l" fontAlgn="ctr"/>
                      <a:r>
                        <a:rPr lang="es-ES" sz="1100" b="1" u="none" strike="noStrike" dirty="0" smtClean="0">
                          <a:latin typeface="+mn-lt"/>
                        </a:rPr>
                        <a:t>B. REGIÓN OCCIDENTAL</a:t>
                      </a:r>
                      <a:endParaRPr lang="es-ES" sz="1100" b="1" i="0" u="none" strike="noStrike" dirty="0">
                        <a:solidFill>
                          <a:srgbClr val="000000"/>
                        </a:solidFill>
                        <a:latin typeface="+mn-lt"/>
                      </a:endParaRPr>
                    </a:p>
                  </a:txBody>
                  <a:tcPr marL="5624" marR="5624" marT="5624" marB="0" anchor="ctr"/>
                </a:tc>
                <a:tc>
                  <a:txBody>
                    <a:bodyPr/>
                    <a:lstStyle/>
                    <a:p>
                      <a:pPr algn="ctr" fontAlgn="b"/>
                      <a:r>
                        <a:rPr lang="es-ES" sz="1100" b="1" u="none" strike="noStrike" dirty="0" smtClean="0">
                          <a:latin typeface="+mn-lt"/>
                        </a:rPr>
                        <a:t>1.625,00 </a:t>
                      </a:r>
                      <a:endParaRPr lang="es-ES" sz="1100" b="1" i="0" u="none" strike="noStrike" dirty="0">
                        <a:solidFill>
                          <a:srgbClr val="000000"/>
                        </a:solidFill>
                        <a:latin typeface="+mn-lt"/>
                      </a:endParaRPr>
                    </a:p>
                  </a:txBody>
                  <a:tcPr marL="9525" marR="9525" marT="9525" marB="0" anchor="ctr"/>
                </a:tc>
                <a:tc>
                  <a:txBody>
                    <a:bodyPr/>
                    <a:lstStyle/>
                    <a:p>
                      <a:pPr algn="ctr" fontAlgn="b"/>
                      <a:r>
                        <a:rPr lang="es-ES" sz="1100" b="1" u="none" strike="noStrike" dirty="0" smtClean="0">
                          <a:solidFill>
                            <a:srgbClr val="FF0000"/>
                          </a:solidFill>
                          <a:latin typeface="+mn-lt"/>
                        </a:rPr>
                        <a:t>1200,00</a:t>
                      </a:r>
                      <a:endParaRPr lang="es-ES" sz="1100" b="1" i="0" u="none" strike="noStrike" dirty="0">
                        <a:solidFill>
                          <a:srgbClr val="FF0000"/>
                        </a:solidFill>
                        <a:latin typeface="+mn-lt"/>
                      </a:endParaRPr>
                    </a:p>
                  </a:txBody>
                  <a:tcPr marL="9525" marR="9525" marT="9525" marB="0" anchor="ctr"/>
                </a:tc>
                <a:tc>
                  <a:txBody>
                    <a:bodyPr/>
                    <a:lstStyle/>
                    <a:p>
                      <a:pPr algn="ctr" fontAlgn="b"/>
                      <a:r>
                        <a:rPr lang="es-ES" sz="1100" b="1" u="none" strike="noStrike" dirty="0" smtClean="0">
                          <a:solidFill>
                            <a:srgbClr val="FF0000"/>
                          </a:solidFill>
                          <a:latin typeface="+mn-lt"/>
                        </a:rPr>
                        <a:t>425,00   </a:t>
                      </a:r>
                      <a:endParaRPr lang="es-ES" sz="1100" b="1" i="0" u="none" strike="noStrike" dirty="0">
                        <a:solidFill>
                          <a:srgbClr val="FF0000"/>
                        </a:solidFill>
                        <a:latin typeface="+mn-lt"/>
                      </a:endParaRPr>
                    </a:p>
                  </a:txBody>
                  <a:tcPr marL="9525" marR="9525" marT="9525" marB="0" anchor="ctr"/>
                </a:tc>
                <a:tc>
                  <a:txBody>
                    <a:bodyPr/>
                    <a:lstStyle/>
                    <a:p>
                      <a:pPr algn="ctr" fontAlgn="b"/>
                      <a:r>
                        <a:rPr lang="es-ES" sz="1100" b="1" u="none" strike="noStrike" dirty="0" smtClean="0">
                          <a:latin typeface="+mn-lt"/>
                        </a:rPr>
                        <a:t>600,00 </a:t>
                      </a:r>
                      <a:endParaRPr lang="es-ES" sz="1100" b="1" i="0" u="none" strike="noStrike" dirty="0">
                        <a:solidFill>
                          <a:srgbClr val="000000"/>
                        </a:solidFill>
                        <a:latin typeface="+mn-lt"/>
                      </a:endParaRPr>
                    </a:p>
                  </a:txBody>
                  <a:tcPr marL="9525" marR="9525" marT="9525" marB="0" anchor="ctr"/>
                </a:tc>
                <a:tc>
                  <a:txBody>
                    <a:bodyPr/>
                    <a:lstStyle/>
                    <a:p>
                      <a:pPr algn="ctr" fontAlgn="b"/>
                      <a:r>
                        <a:rPr lang="es-ES" sz="1100" b="1" u="none" strike="noStrike" dirty="0" smtClean="0">
                          <a:latin typeface="+mn-lt"/>
                        </a:rPr>
                        <a:t>775,00 </a:t>
                      </a:r>
                      <a:endParaRPr lang="es-ES" sz="1100" b="1" i="0" u="none" strike="noStrike" dirty="0">
                        <a:solidFill>
                          <a:srgbClr val="000000"/>
                        </a:solidFill>
                        <a:latin typeface="+mn-lt"/>
                      </a:endParaRPr>
                    </a:p>
                  </a:txBody>
                  <a:tcPr marL="9525" marR="9525" marT="9525" marB="0" anchor="ctr"/>
                </a:tc>
                <a:tc>
                  <a:txBody>
                    <a:bodyPr/>
                    <a:lstStyle/>
                    <a:p>
                      <a:pPr algn="ctr" fontAlgn="b"/>
                      <a:r>
                        <a:rPr lang="es-ES" sz="1100" b="1" u="none" strike="noStrike" dirty="0" smtClean="0">
                          <a:latin typeface="+mn-lt"/>
                        </a:rPr>
                        <a:t>250,00 </a:t>
                      </a:r>
                      <a:endParaRPr lang="es-ES" sz="1100" b="1" i="0" u="none" strike="noStrike" dirty="0">
                        <a:solidFill>
                          <a:srgbClr val="000000"/>
                        </a:solidFill>
                        <a:latin typeface="+mn-lt"/>
                      </a:endParaRPr>
                    </a:p>
                  </a:txBody>
                  <a:tcPr marL="9525" marR="9525" marT="9525" marB="0" anchor="ctr"/>
                </a:tc>
              </a:tr>
              <a:tr h="218792">
                <a:tc>
                  <a:txBody>
                    <a:bodyPr/>
                    <a:lstStyle/>
                    <a:p>
                      <a:pPr algn="l" fontAlgn="ctr"/>
                      <a:r>
                        <a:rPr lang="es-PY" sz="1100" b="1" u="none" strike="noStrike" dirty="0">
                          <a:latin typeface="+mn-lt"/>
                        </a:rPr>
                        <a:t>Proyecto 10. Tramos Críticos a Diseñar ROC</a:t>
                      </a:r>
                      <a:endParaRPr lang="es-PY" sz="1100" b="1" i="0" u="none" strike="noStrike" dirty="0">
                        <a:solidFill>
                          <a:srgbClr val="5E636A"/>
                        </a:solidFill>
                        <a:latin typeface="+mn-lt"/>
                      </a:endParaRPr>
                    </a:p>
                  </a:txBody>
                  <a:tcPr marL="5624" marR="5624" marT="5624" marB="0" anchor="ctr"/>
                </a:tc>
                <a:tc>
                  <a:txBody>
                    <a:bodyPr/>
                    <a:lstStyle/>
                    <a:p>
                      <a:pPr algn="ctr" fontAlgn="b"/>
                      <a:r>
                        <a:rPr lang="es-ES" sz="1100" b="1" u="none" strike="noStrike" dirty="0" smtClean="0">
                          <a:latin typeface="+mn-lt"/>
                        </a:rPr>
                        <a:t>1.625,00 </a:t>
                      </a:r>
                      <a:endParaRPr lang="es-ES" sz="1100" b="1" i="0" u="none" strike="noStrike" dirty="0">
                        <a:solidFill>
                          <a:srgbClr val="000000"/>
                        </a:solidFill>
                        <a:latin typeface="+mn-lt"/>
                      </a:endParaRPr>
                    </a:p>
                  </a:txBody>
                  <a:tcPr marL="9525" marR="9525" marT="9525" marB="0" anchor="ctr"/>
                </a:tc>
                <a:tc>
                  <a:txBody>
                    <a:bodyPr/>
                    <a:lstStyle/>
                    <a:p>
                      <a:pPr algn="ctr" fontAlgn="b"/>
                      <a:r>
                        <a:rPr lang="es-ES" sz="1100" b="1" u="none" strike="noStrike" dirty="0" smtClean="0">
                          <a:latin typeface="+mn-lt"/>
                        </a:rPr>
                        <a:t>-</a:t>
                      </a:r>
                      <a:endParaRPr lang="es-ES" sz="1100" b="1" i="0" u="none" strike="noStrike" dirty="0">
                        <a:solidFill>
                          <a:srgbClr val="000000"/>
                        </a:solidFill>
                        <a:latin typeface="+mn-lt"/>
                      </a:endParaRPr>
                    </a:p>
                  </a:txBody>
                  <a:tcPr marL="9525" marR="9525" marT="9525" marB="0" anchor="ctr"/>
                </a:tc>
                <a:tc>
                  <a:txBody>
                    <a:bodyPr/>
                    <a:lstStyle/>
                    <a:p>
                      <a:pPr algn="ctr" fontAlgn="b"/>
                      <a:r>
                        <a:rPr lang="es-ES" sz="1100" b="1" u="none" strike="noStrike" dirty="0" smtClean="0">
                          <a:latin typeface="+mn-lt"/>
                        </a:rPr>
                        <a:t>-</a:t>
                      </a:r>
                      <a:endParaRPr lang="es-ES" sz="1100" b="1" i="0" u="none" strike="noStrike" dirty="0">
                        <a:solidFill>
                          <a:srgbClr val="000000"/>
                        </a:solidFill>
                        <a:latin typeface="+mn-lt"/>
                      </a:endParaRPr>
                    </a:p>
                  </a:txBody>
                  <a:tcPr marL="9525" marR="9525" marT="9525" marB="0" anchor="ctr"/>
                </a:tc>
                <a:tc>
                  <a:txBody>
                    <a:bodyPr/>
                    <a:lstStyle/>
                    <a:p>
                      <a:pPr algn="ctr" fontAlgn="b"/>
                      <a:r>
                        <a:rPr lang="es-ES" sz="1100" b="1" u="none" strike="noStrike" dirty="0" smtClean="0">
                          <a:latin typeface="+mn-lt"/>
                        </a:rPr>
                        <a:t>600,00 </a:t>
                      </a:r>
                      <a:endParaRPr lang="es-ES" sz="1100" b="1" i="0" u="none" strike="noStrike" dirty="0">
                        <a:solidFill>
                          <a:srgbClr val="000000"/>
                        </a:solidFill>
                        <a:latin typeface="+mn-lt"/>
                      </a:endParaRPr>
                    </a:p>
                  </a:txBody>
                  <a:tcPr marL="9525" marR="9525" marT="9525" marB="0" anchor="ctr"/>
                </a:tc>
                <a:tc>
                  <a:txBody>
                    <a:bodyPr/>
                    <a:lstStyle/>
                    <a:p>
                      <a:pPr algn="ctr" fontAlgn="b"/>
                      <a:r>
                        <a:rPr lang="es-ES" sz="1100" b="1" u="none" strike="noStrike" dirty="0" smtClean="0">
                          <a:latin typeface="+mn-lt"/>
                        </a:rPr>
                        <a:t>775,00 </a:t>
                      </a:r>
                      <a:endParaRPr lang="es-ES" sz="1100" b="1" i="0" u="none" strike="noStrike" dirty="0">
                        <a:solidFill>
                          <a:srgbClr val="000000"/>
                        </a:solidFill>
                        <a:latin typeface="+mn-lt"/>
                      </a:endParaRPr>
                    </a:p>
                  </a:txBody>
                  <a:tcPr marL="9525" marR="9525" marT="9525" marB="0" anchor="ctr"/>
                </a:tc>
                <a:tc>
                  <a:txBody>
                    <a:bodyPr/>
                    <a:lstStyle/>
                    <a:p>
                      <a:pPr algn="ctr" fontAlgn="b"/>
                      <a:r>
                        <a:rPr lang="es-ES" sz="1100" b="1" u="none" strike="noStrike" dirty="0" smtClean="0">
                          <a:latin typeface="+mn-lt"/>
                        </a:rPr>
                        <a:t>250,00 </a:t>
                      </a:r>
                      <a:endParaRPr lang="es-ES" sz="1100" b="1" i="0" u="none" strike="noStrike" dirty="0">
                        <a:solidFill>
                          <a:srgbClr val="000000"/>
                        </a:solidFill>
                        <a:latin typeface="+mn-lt"/>
                      </a:endParaRPr>
                    </a:p>
                  </a:txBody>
                  <a:tcPr marL="9525" marR="9525" marT="9525" marB="0" anchor="ctr"/>
                </a:tc>
              </a:tr>
              <a:tr h="218792">
                <a:tc>
                  <a:txBody>
                    <a:bodyPr/>
                    <a:lstStyle/>
                    <a:p>
                      <a:pPr algn="l" fontAlgn="ctr"/>
                      <a:r>
                        <a:rPr lang="es-PY" sz="1100" u="none" strike="noStrike" dirty="0" smtClean="0">
                          <a:latin typeface="+mn-lt"/>
                        </a:rPr>
                        <a:t>1. Mejoramiento</a:t>
                      </a:r>
                      <a:endParaRPr lang="es-PY" sz="1100" b="0" i="0" u="none" strike="noStrike" dirty="0">
                        <a:solidFill>
                          <a:schemeClr val="tx1"/>
                        </a:solidFill>
                        <a:latin typeface="+mn-lt"/>
                      </a:endParaRPr>
                    </a:p>
                  </a:txBody>
                  <a:tcPr marL="5624" marR="5624" marT="5624" marB="0" anchor="ctr"/>
                </a:tc>
                <a:tc>
                  <a:txBody>
                    <a:bodyPr/>
                    <a:lstStyle/>
                    <a:p>
                      <a:pPr algn="ctr" fontAlgn="b"/>
                      <a:r>
                        <a:rPr lang="es-ES" sz="1100" u="none" strike="noStrike" dirty="0" smtClean="0">
                          <a:latin typeface="+mn-lt"/>
                        </a:rPr>
                        <a:t>500,00</a:t>
                      </a:r>
                      <a:endParaRPr lang="es-ES" sz="1100" b="0" i="0" u="none" strike="noStrike" dirty="0">
                        <a:solidFill>
                          <a:schemeClr val="tx1"/>
                        </a:solidFill>
                        <a:latin typeface="+mn-lt"/>
                      </a:endParaRPr>
                    </a:p>
                  </a:txBody>
                  <a:tcPr marL="9525" marR="9525" marT="9525" marB="0" anchor="ctr"/>
                </a:tc>
                <a:tc>
                  <a:txBody>
                    <a:bodyPr/>
                    <a:lstStyle/>
                    <a:p>
                      <a:pPr algn="ctr" fontAlgn="b"/>
                      <a:r>
                        <a:rPr lang="es-ES" sz="1100" u="none" strike="noStrike" dirty="0" smtClean="0">
                          <a:latin typeface="+mn-lt"/>
                        </a:rPr>
                        <a:t>-</a:t>
                      </a:r>
                      <a:endParaRPr lang="es-ES" sz="1100" b="0" i="0" u="none" strike="noStrike" dirty="0">
                        <a:solidFill>
                          <a:schemeClr val="tx1"/>
                        </a:solidFill>
                        <a:latin typeface="+mn-lt"/>
                      </a:endParaRPr>
                    </a:p>
                  </a:txBody>
                  <a:tcPr marL="9525" marR="9525" marT="9525" marB="0" anchor="ctr"/>
                </a:tc>
                <a:tc>
                  <a:txBody>
                    <a:bodyPr/>
                    <a:lstStyle/>
                    <a:p>
                      <a:pPr algn="ctr" fontAlgn="b"/>
                      <a:r>
                        <a:rPr lang="es-ES" sz="1100" u="none" strike="noStrike" dirty="0" smtClean="0">
                          <a:latin typeface="+mn-lt"/>
                        </a:rPr>
                        <a:t>-</a:t>
                      </a:r>
                      <a:endParaRPr lang="es-ES" sz="1100" b="0" i="0" u="none" strike="noStrike" dirty="0">
                        <a:solidFill>
                          <a:schemeClr val="tx1"/>
                        </a:solidFill>
                        <a:latin typeface="+mn-lt"/>
                      </a:endParaRPr>
                    </a:p>
                  </a:txBody>
                  <a:tcPr marL="9525" marR="9525" marT="9525" marB="0" anchor="ctr"/>
                </a:tc>
                <a:tc>
                  <a:txBody>
                    <a:bodyPr/>
                    <a:lstStyle/>
                    <a:p>
                      <a:pPr algn="ctr" fontAlgn="b"/>
                      <a:r>
                        <a:rPr lang="es-ES" sz="1100" u="none" strike="noStrike" dirty="0" smtClean="0">
                          <a:latin typeface="+mn-lt"/>
                        </a:rPr>
                        <a:t>300,00</a:t>
                      </a:r>
                      <a:endParaRPr lang="es-ES" sz="1100" b="0" i="0" u="none" strike="noStrike" dirty="0">
                        <a:solidFill>
                          <a:schemeClr val="tx1"/>
                        </a:solidFill>
                        <a:latin typeface="+mn-lt"/>
                      </a:endParaRPr>
                    </a:p>
                  </a:txBody>
                  <a:tcPr marL="9525" marR="9525" marT="9525" marB="0" anchor="ctr"/>
                </a:tc>
                <a:tc>
                  <a:txBody>
                    <a:bodyPr/>
                    <a:lstStyle/>
                    <a:p>
                      <a:pPr algn="ctr" fontAlgn="b"/>
                      <a:r>
                        <a:rPr lang="es-ES" sz="1100" u="none" strike="noStrike" dirty="0" smtClean="0">
                          <a:latin typeface="+mn-lt"/>
                        </a:rPr>
                        <a:t>200,00</a:t>
                      </a:r>
                      <a:endParaRPr lang="es-ES" sz="1100" b="0" i="0" u="none" strike="noStrike" dirty="0">
                        <a:solidFill>
                          <a:schemeClr val="tx1"/>
                        </a:solidFill>
                        <a:latin typeface="+mn-lt"/>
                      </a:endParaRPr>
                    </a:p>
                  </a:txBody>
                  <a:tcPr marL="9525" marR="9525" marT="9525" marB="0" anchor="ctr"/>
                </a:tc>
                <a:tc>
                  <a:txBody>
                    <a:bodyPr/>
                    <a:lstStyle/>
                    <a:p>
                      <a:pPr algn="ctr" fontAlgn="b"/>
                      <a:r>
                        <a:rPr lang="es-ES" sz="1100" u="none" strike="noStrike" dirty="0" smtClean="0">
                          <a:latin typeface="+mn-lt"/>
                        </a:rPr>
                        <a:t>-</a:t>
                      </a:r>
                      <a:endParaRPr lang="es-ES" sz="1100" b="0" i="0" u="none" strike="noStrike" dirty="0">
                        <a:solidFill>
                          <a:schemeClr val="tx1"/>
                        </a:solidFill>
                        <a:latin typeface="+mn-lt"/>
                      </a:endParaRPr>
                    </a:p>
                  </a:txBody>
                  <a:tcPr marL="9525" marR="9525" marT="9525" marB="0" anchor="ctr"/>
                </a:tc>
              </a:tr>
              <a:tr h="218792">
                <a:tc>
                  <a:txBody>
                    <a:bodyPr/>
                    <a:lstStyle/>
                    <a:p>
                      <a:pPr algn="l" fontAlgn="ctr"/>
                      <a:r>
                        <a:rPr lang="es-PY" sz="1100" u="none" strike="noStrike" dirty="0" smtClean="0">
                          <a:latin typeface="+mn-lt"/>
                        </a:rPr>
                        <a:t>2. Tramos Críticos</a:t>
                      </a:r>
                      <a:endParaRPr lang="es-PY" sz="1100" b="0" i="0" u="none" strike="noStrike" dirty="0">
                        <a:solidFill>
                          <a:schemeClr val="tx1"/>
                        </a:solidFill>
                        <a:latin typeface="+mn-lt"/>
                      </a:endParaRPr>
                    </a:p>
                  </a:txBody>
                  <a:tcPr marL="5624" marR="5624" marT="5624" marB="0" anchor="ctr"/>
                </a:tc>
                <a:tc>
                  <a:txBody>
                    <a:bodyPr/>
                    <a:lstStyle/>
                    <a:p>
                      <a:pPr algn="ctr" fontAlgn="b"/>
                      <a:r>
                        <a:rPr lang="es-ES" sz="1100" u="none" strike="noStrike" dirty="0" smtClean="0">
                          <a:latin typeface="+mn-lt"/>
                        </a:rPr>
                        <a:t>1.125,00</a:t>
                      </a:r>
                      <a:endParaRPr lang="es-ES" sz="1100" b="0" i="0" u="none" strike="noStrike" dirty="0">
                        <a:solidFill>
                          <a:schemeClr val="tx1"/>
                        </a:solidFill>
                        <a:latin typeface="+mn-lt"/>
                      </a:endParaRPr>
                    </a:p>
                  </a:txBody>
                  <a:tcPr marL="9525" marR="9525" marT="9525" marB="0" anchor="ctr"/>
                </a:tc>
                <a:tc>
                  <a:txBody>
                    <a:bodyPr/>
                    <a:lstStyle/>
                    <a:p>
                      <a:pPr algn="ctr" fontAlgn="b"/>
                      <a:r>
                        <a:rPr lang="es-ES" sz="1100" u="none" strike="noStrike" dirty="0" smtClean="0">
                          <a:latin typeface="+mn-lt"/>
                        </a:rPr>
                        <a:t>-</a:t>
                      </a:r>
                      <a:endParaRPr lang="es-ES" sz="1100" b="0" i="0" u="none" strike="noStrike" dirty="0">
                        <a:solidFill>
                          <a:schemeClr val="tx1"/>
                        </a:solidFill>
                        <a:latin typeface="+mn-lt"/>
                      </a:endParaRPr>
                    </a:p>
                  </a:txBody>
                  <a:tcPr marL="9525" marR="9525" marT="9525" marB="0" anchor="ctr"/>
                </a:tc>
                <a:tc>
                  <a:txBody>
                    <a:bodyPr/>
                    <a:lstStyle/>
                    <a:p>
                      <a:pPr algn="ctr" fontAlgn="b"/>
                      <a:r>
                        <a:rPr lang="es-ES" sz="1100" u="none" strike="noStrike" dirty="0" smtClean="0">
                          <a:latin typeface="+mn-lt"/>
                        </a:rPr>
                        <a:t>-</a:t>
                      </a:r>
                      <a:endParaRPr lang="es-ES" sz="1100" b="0" i="0" u="none" strike="noStrike" dirty="0">
                        <a:solidFill>
                          <a:schemeClr val="tx1"/>
                        </a:solidFill>
                        <a:latin typeface="+mn-lt"/>
                      </a:endParaRPr>
                    </a:p>
                  </a:txBody>
                  <a:tcPr marL="9525" marR="9525" marT="9525" marB="0" anchor="ctr"/>
                </a:tc>
                <a:tc>
                  <a:txBody>
                    <a:bodyPr/>
                    <a:lstStyle/>
                    <a:p>
                      <a:pPr algn="ctr" fontAlgn="b"/>
                      <a:r>
                        <a:rPr lang="es-ES" sz="1100" u="none" strike="noStrike" dirty="0" smtClean="0">
                          <a:latin typeface="+mn-lt"/>
                        </a:rPr>
                        <a:t>300,00</a:t>
                      </a:r>
                      <a:endParaRPr lang="es-ES" sz="1100" b="0" i="0" u="none" strike="noStrike" dirty="0">
                        <a:solidFill>
                          <a:schemeClr val="tx1"/>
                        </a:solidFill>
                        <a:latin typeface="+mn-lt"/>
                      </a:endParaRPr>
                    </a:p>
                  </a:txBody>
                  <a:tcPr marL="9525" marR="9525" marT="9525" marB="0" anchor="ctr"/>
                </a:tc>
                <a:tc>
                  <a:txBody>
                    <a:bodyPr/>
                    <a:lstStyle/>
                    <a:p>
                      <a:pPr algn="ctr" fontAlgn="b"/>
                      <a:r>
                        <a:rPr lang="es-ES" sz="1100" u="none" strike="noStrike" dirty="0" smtClean="0">
                          <a:latin typeface="+mn-lt"/>
                        </a:rPr>
                        <a:t>575,00</a:t>
                      </a:r>
                      <a:endParaRPr lang="es-ES" sz="1100" b="0" i="0" u="none" strike="noStrike" dirty="0">
                        <a:solidFill>
                          <a:schemeClr val="tx1"/>
                        </a:solidFill>
                        <a:latin typeface="+mn-lt"/>
                      </a:endParaRPr>
                    </a:p>
                  </a:txBody>
                  <a:tcPr marL="9525" marR="9525" marT="9525" marB="0" anchor="ctr"/>
                </a:tc>
                <a:tc>
                  <a:txBody>
                    <a:bodyPr/>
                    <a:lstStyle/>
                    <a:p>
                      <a:pPr algn="ctr" fontAlgn="b"/>
                      <a:r>
                        <a:rPr lang="es-ES" sz="1100" u="none" strike="noStrike" dirty="0" smtClean="0">
                          <a:latin typeface="+mn-lt"/>
                        </a:rPr>
                        <a:t>250,00</a:t>
                      </a:r>
                      <a:endParaRPr lang="es-ES" sz="1100" b="0" i="0" u="none" strike="noStrike" dirty="0">
                        <a:solidFill>
                          <a:schemeClr val="tx1"/>
                        </a:solidFill>
                        <a:latin typeface="+mn-lt"/>
                      </a:endParaRPr>
                    </a:p>
                  </a:txBody>
                  <a:tcPr marL="9525" marR="9525" marT="9525" marB="0" anchor="ctr"/>
                </a:tc>
              </a:tr>
              <a:tr h="218792">
                <a:tc>
                  <a:txBody>
                    <a:bodyPr/>
                    <a:lstStyle/>
                    <a:p>
                      <a:pPr algn="l" fontAlgn="ctr"/>
                      <a:r>
                        <a:rPr lang="es-PY" sz="1100" b="0" i="0" u="none" strike="noStrike" dirty="0" smtClean="0">
                          <a:solidFill>
                            <a:schemeClr val="tx1"/>
                          </a:solidFill>
                          <a:latin typeface="+mn-lt"/>
                        </a:rPr>
                        <a:t>3. Transitabilidad (Tramos</a:t>
                      </a:r>
                      <a:r>
                        <a:rPr lang="es-PY" sz="1100" b="0" i="0" u="none" strike="noStrike" baseline="0" dirty="0" smtClean="0">
                          <a:solidFill>
                            <a:schemeClr val="tx1"/>
                          </a:solidFill>
                          <a:latin typeface="+mn-lt"/>
                        </a:rPr>
                        <a:t> de Mejoramiento y Tramos Críticos)</a:t>
                      </a:r>
                      <a:endParaRPr lang="es-PY" sz="1100" b="0" i="0" u="none" strike="noStrike" dirty="0">
                        <a:solidFill>
                          <a:schemeClr val="tx1"/>
                        </a:solidFill>
                        <a:latin typeface="+mn-lt"/>
                      </a:endParaRPr>
                    </a:p>
                  </a:txBody>
                  <a:tcPr marL="5624" marR="5624" marT="5624" marB="0" anchor="ctr"/>
                </a:tc>
                <a:tc>
                  <a:txBody>
                    <a:bodyPr/>
                    <a:lstStyle/>
                    <a:p>
                      <a:pPr algn="ctr" fontAlgn="b"/>
                      <a:r>
                        <a:rPr lang="es-ES" sz="1100" b="0" i="0" u="none" strike="noStrike" dirty="0" smtClean="0">
                          <a:solidFill>
                            <a:srgbClr val="FF0000"/>
                          </a:solidFill>
                          <a:latin typeface="+mn-lt"/>
                        </a:rPr>
                        <a:t>1.625,00</a:t>
                      </a:r>
                      <a:endParaRPr lang="es-ES" sz="1100" b="0" i="0" u="none" strike="noStrike" dirty="0">
                        <a:solidFill>
                          <a:srgbClr val="FF0000"/>
                        </a:solidFill>
                        <a:latin typeface="+mn-lt"/>
                      </a:endParaRPr>
                    </a:p>
                  </a:txBody>
                  <a:tcPr marL="9525" marR="9525" marT="9525" marB="0" anchor="ctr"/>
                </a:tc>
                <a:tc>
                  <a:txBody>
                    <a:bodyPr/>
                    <a:lstStyle/>
                    <a:p>
                      <a:pPr algn="ctr" fontAlgn="b"/>
                      <a:r>
                        <a:rPr lang="es-ES" sz="1100" b="0" i="0" u="none" strike="noStrike" dirty="0" smtClean="0">
                          <a:solidFill>
                            <a:srgbClr val="FF0000"/>
                          </a:solidFill>
                          <a:latin typeface="+mn-lt"/>
                        </a:rPr>
                        <a:t>1.200,00</a:t>
                      </a:r>
                      <a:endParaRPr lang="es-ES" sz="1100" b="0" i="0" u="none" strike="noStrike" dirty="0">
                        <a:solidFill>
                          <a:srgbClr val="FF0000"/>
                        </a:solidFill>
                        <a:latin typeface="+mn-lt"/>
                      </a:endParaRPr>
                    </a:p>
                  </a:txBody>
                  <a:tcPr marL="9525" marR="9525" marT="9525" marB="0" anchor="ctr"/>
                </a:tc>
                <a:tc>
                  <a:txBody>
                    <a:bodyPr/>
                    <a:lstStyle/>
                    <a:p>
                      <a:pPr algn="ctr" fontAlgn="b"/>
                      <a:r>
                        <a:rPr lang="es-ES" sz="1100" b="0" i="0" u="none" strike="noStrike" dirty="0" smtClean="0">
                          <a:solidFill>
                            <a:srgbClr val="FF0000"/>
                          </a:solidFill>
                          <a:latin typeface="+mn-lt"/>
                        </a:rPr>
                        <a:t>425,00</a:t>
                      </a:r>
                      <a:endParaRPr lang="es-ES" sz="1100" b="0" i="0" u="none" strike="noStrike" dirty="0">
                        <a:solidFill>
                          <a:srgbClr val="FF0000"/>
                        </a:solidFill>
                        <a:latin typeface="+mn-lt"/>
                      </a:endParaRPr>
                    </a:p>
                  </a:txBody>
                  <a:tcPr marL="9525" marR="9525" marT="9525" marB="0" anchor="ctr"/>
                </a:tc>
                <a:tc>
                  <a:txBody>
                    <a:bodyPr/>
                    <a:lstStyle/>
                    <a:p>
                      <a:pPr algn="ctr" fontAlgn="b"/>
                      <a:endParaRPr lang="es-ES" sz="1100" b="0" i="0" u="none" strike="noStrike" dirty="0">
                        <a:solidFill>
                          <a:schemeClr val="tx1"/>
                        </a:solidFill>
                        <a:latin typeface="+mn-lt"/>
                      </a:endParaRPr>
                    </a:p>
                  </a:txBody>
                  <a:tcPr marL="9525" marR="9525" marT="9525" marB="0" anchor="ctr"/>
                </a:tc>
                <a:tc>
                  <a:txBody>
                    <a:bodyPr/>
                    <a:lstStyle/>
                    <a:p>
                      <a:pPr algn="ctr" fontAlgn="b"/>
                      <a:endParaRPr lang="es-ES" sz="1100" b="0" i="0" u="none" strike="noStrike" dirty="0">
                        <a:solidFill>
                          <a:schemeClr val="tx1"/>
                        </a:solidFill>
                        <a:latin typeface="+mn-lt"/>
                      </a:endParaRPr>
                    </a:p>
                  </a:txBody>
                  <a:tcPr marL="9525" marR="9525" marT="9525" marB="0" anchor="ctr"/>
                </a:tc>
                <a:tc>
                  <a:txBody>
                    <a:bodyPr/>
                    <a:lstStyle/>
                    <a:p>
                      <a:pPr algn="ctr" fontAlgn="b"/>
                      <a:endParaRPr lang="es-ES" sz="1100" b="0" i="0" u="none" strike="noStrike" dirty="0">
                        <a:solidFill>
                          <a:schemeClr val="tx1"/>
                        </a:solidFill>
                        <a:latin typeface="+mn-lt"/>
                      </a:endParaRPr>
                    </a:p>
                  </a:txBody>
                  <a:tcPr marL="9525" marR="9525" marT="9525" marB="0" anchor="ctr"/>
                </a:tc>
              </a:tr>
              <a:tr h="274289">
                <a:tc>
                  <a:txBody>
                    <a:bodyPr/>
                    <a:lstStyle/>
                    <a:p>
                      <a:pPr algn="r" fontAlgn="ctr"/>
                      <a:r>
                        <a:rPr lang="es-PY" sz="1200" u="none" strike="noStrike" dirty="0" smtClean="0">
                          <a:effectLst>
                            <a:outerShdw blurRad="38100" dist="38100" dir="2700000" algn="tl">
                              <a:srgbClr val="000000">
                                <a:alpha val="43137"/>
                              </a:srgbClr>
                            </a:outerShdw>
                          </a:effectLst>
                          <a:latin typeface="+mn-lt"/>
                        </a:rPr>
                        <a:t>TOTAL GENERAL</a:t>
                      </a:r>
                      <a:r>
                        <a:rPr lang="es-PY" sz="1200" u="none" strike="noStrike" baseline="0" dirty="0" smtClean="0">
                          <a:effectLst>
                            <a:outerShdw blurRad="38100" dist="38100" dir="2700000" algn="tl">
                              <a:srgbClr val="000000">
                                <a:alpha val="43137"/>
                              </a:srgbClr>
                            </a:outerShdw>
                          </a:effectLst>
                          <a:latin typeface="+mn-lt"/>
                        </a:rPr>
                        <a:t> </a:t>
                      </a:r>
                      <a:r>
                        <a:rPr lang="es-PY" sz="1200" u="none" strike="noStrike" dirty="0" smtClean="0">
                          <a:effectLst>
                            <a:outerShdw blurRad="38100" dist="38100" dir="2700000" algn="tl">
                              <a:srgbClr val="000000">
                                <a:alpha val="43137"/>
                              </a:srgbClr>
                            </a:outerShdw>
                          </a:effectLst>
                          <a:latin typeface="+mn-lt"/>
                        </a:rPr>
                        <a:t>(Km)</a:t>
                      </a:r>
                      <a:endParaRPr lang="es-PY" sz="1200" b="1" i="0" u="none" strike="noStrike" dirty="0">
                        <a:solidFill>
                          <a:schemeClr val="tx1"/>
                        </a:solidFill>
                        <a:effectLst>
                          <a:outerShdw blurRad="38100" dist="38100" dir="2700000" algn="tl">
                            <a:srgbClr val="000000">
                              <a:alpha val="43137"/>
                            </a:srgbClr>
                          </a:outerShdw>
                        </a:effectLst>
                        <a:latin typeface="+mn-lt"/>
                      </a:endParaRPr>
                    </a:p>
                  </a:txBody>
                  <a:tcPr marL="5624" marR="5624" marT="5624" marB="0" anchor="ctr"/>
                </a:tc>
                <a:tc>
                  <a:txBody>
                    <a:bodyPr/>
                    <a:lstStyle/>
                    <a:p>
                      <a:pPr algn="ctr" fontAlgn="b"/>
                      <a:r>
                        <a:rPr lang="es-ES" sz="1200" u="none" strike="noStrike" dirty="0" smtClean="0">
                          <a:effectLst>
                            <a:outerShdw blurRad="38100" dist="38100" dir="2700000" algn="tl">
                              <a:srgbClr val="000000">
                                <a:alpha val="43137"/>
                              </a:srgbClr>
                            </a:outerShdw>
                          </a:effectLst>
                          <a:latin typeface="+mn-lt"/>
                        </a:rPr>
                        <a:t>5.562,46 </a:t>
                      </a:r>
                      <a:endParaRPr lang="es-ES" sz="1200" b="1" i="0" u="none" strike="noStrike" dirty="0">
                        <a:solidFill>
                          <a:srgbClr val="000000"/>
                        </a:solidFill>
                        <a:effectLst>
                          <a:outerShdw blurRad="38100" dist="38100" dir="2700000" algn="tl">
                            <a:srgbClr val="000000">
                              <a:alpha val="43137"/>
                            </a:srgbClr>
                          </a:outerShdw>
                        </a:effectLst>
                        <a:latin typeface="+mn-lt"/>
                      </a:endParaRPr>
                    </a:p>
                  </a:txBody>
                  <a:tcPr marL="9525" marR="9525" marT="9525" marB="0" anchor="ctr"/>
                </a:tc>
                <a:tc>
                  <a:txBody>
                    <a:bodyPr/>
                    <a:lstStyle/>
                    <a:p>
                      <a:pPr algn="ctr" fontAlgn="b"/>
                      <a:r>
                        <a:rPr lang="es-ES" sz="1200" u="none" strike="noStrike" dirty="0" smtClean="0">
                          <a:effectLst>
                            <a:outerShdw blurRad="38100" dist="38100" dir="2700000" algn="tl">
                              <a:srgbClr val="000000">
                                <a:alpha val="43137"/>
                              </a:srgbClr>
                            </a:outerShdw>
                          </a:effectLst>
                          <a:latin typeface="+mn-lt"/>
                        </a:rPr>
                        <a:t>107,05 </a:t>
                      </a:r>
                      <a:endParaRPr lang="es-ES" sz="1200" b="1" i="0" u="none" strike="noStrike" dirty="0">
                        <a:solidFill>
                          <a:srgbClr val="000000"/>
                        </a:solidFill>
                        <a:effectLst>
                          <a:outerShdw blurRad="38100" dist="38100" dir="2700000" algn="tl">
                            <a:srgbClr val="000000">
                              <a:alpha val="43137"/>
                            </a:srgbClr>
                          </a:outerShdw>
                        </a:effectLst>
                        <a:latin typeface="+mn-lt"/>
                      </a:endParaRPr>
                    </a:p>
                  </a:txBody>
                  <a:tcPr marL="9525" marR="9525" marT="9525" marB="0" anchor="ctr"/>
                </a:tc>
                <a:tc>
                  <a:txBody>
                    <a:bodyPr/>
                    <a:lstStyle/>
                    <a:p>
                      <a:pPr algn="ctr" fontAlgn="b"/>
                      <a:r>
                        <a:rPr lang="es-ES" sz="1200" u="none" strike="noStrike" dirty="0" smtClean="0">
                          <a:effectLst>
                            <a:outerShdw blurRad="38100" dist="38100" dir="2700000" algn="tl">
                              <a:srgbClr val="000000">
                                <a:alpha val="43137"/>
                              </a:srgbClr>
                            </a:outerShdw>
                          </a:effectLst>
                          <a:latin typeface="+mn-lt"/>
                        </a:rPr>
                        <a:t>285,71 </a:t>
                      </a:r>
                      <a:endParaRPr lang="es-ES" sz="1200" b="1" i="0" u="none" strike="noStrike" dirty="0">
                        <a:solidFill>
                          <a:srgbClr val="000000"/>
                        </a:solidFill>
                        <a:effectLst>
                          <a:outerShdw blurRad="38100" dist="38100" dir="2700000" algn="tl">
                            <a:srgbClr val="000000">
                              <a:alpha val="43137"/>
                            </a:srgbClr>
                          </a:outerShdw>
                        </a:effectLst>
                        <a:latin typeface="+mn-lt"/>
                      </a:endParaRPr>
                    </a:p>
                  </a:txBody>
                  <a:tcPr marL="9525" marR="9525" marT="9525" marB="0" anchor="ctr"/>
                </a:tc>
                <a:tc>
                  <a:txBody>
                    <a:bodyPr/>
                    <a:lstStyle/>
                    <a:p>
                      <a:pPr algn="ctr" fontAlgn="b"/>
                      <a:r>
                        <a:rPr lang="es-ES" sz="1200" u="none" strike="noStrike" dirty="0" smtClean="0">
                          <a:effectLst>
                            <a:outerShdw blurRad="38100" dist="38100" dir="2700000" algn="tl">
                              <a:srgbClr val="000000">
                                <a:alpha val="43137"/>
                              </a:srgbClr>
                            </a:outerShdw>
                          </a:effectLst>
                          <a:latin typeface="+mn-lt"/>
                        </a:rPr>
                        <a:t>1.430,09 </a:t>
                      </a:r>
                      <a:endParaRPr lang="es-ES" sz="1200" b="1" i="0" u="none" strike="noStrike" dirty="0">
                        <a:solidFill>
                          <a:srgbClr val="000000"/>
                        </a:solidFill>
                        <a:effectLst>
                          <a:outerShdw blurRad="38100" dist="38100" dir="2700000" algn="tl">
                            <a:srgbClr val="000000">
                              <a:alpha val="43137"/>
                            </a:srgbClr>
                          </a:outerShdw>
                        </a:effectLst>
                        <a:latin typeface="+mn-lt"/>
                      </a:endParaRPr>
                    </a:p>
                  </a:txBody>
                  <a:tcPr marL="9525" marR="9525" marT="9525" marB="0" anchor="ctr"/>
                </a:tc>
                <a:tc>
                  <a:txBody>
                    <a:bodyPr/>
                    <a:lstStyle/>
                    <a:p>
                      <a:pPr algn="ctr" fontAlgn="b"/>
                      <a:r>
                        <a:rPr lang="es-ES" sz="1200" u="none" strike="noStrike" dirty="0" smtClean="0">
                          <a:effectLst>
                            <a:outerShdw blurRad="38100" dist="38100" dir="2700000" algn="tl">
                              <a:srgbClr val="000000">
                                <a:alpha val="43137"/>
                              </a:srgbClr>
                            </a:outerShdw>
                          </a:effectLst>
                          <a:latin typeface="+mn-lt"/>
                        </a:rPr>
                        <a:t>2.529,30 </a:t>
                      </a:r>
                      <a:endParaRPr lang="es-ES" sz="1200" b="1" i="0" u="none" strike="noStrike" dirty="0">
                        <a:solidFill>
                          <a:srgbClr val="000000"/>
                        </a:solidFill>
                        <a:effectLst>
                          <a:outerShdw blurRad="38100" dist="38100" dir="2700000" algn="tl">
                            <a:srgbClr val="000000">
                              <a:alpha val="43137"/>
                            </a:srgbClr>
                          </a:outerShdw>
                        </a:effectLst>
                        <a:latin typeface="+mn-lt"/>
                      </a:endParaRPr>
                    </a:p>
                  </a:txBody>
                  <a:tcPr marL="9525" marR="9525" marT="9525" marB="0" anchor="ctr"/>
                </a:tc>
                <a:tc>
                  <a:txBody>
                    <a:bodyPr/>
                    <a:lstStyle/>
                    <a:p>
                      <a:pPr algn="ctr" fontAlgn="b"/>
                      <a:r>
                        <a:rPr lang="es-ES" sz="1200" u="none" strike="noStrike" dirty="0" smtClean="0">
                          <a:effectLst>
                            <a:outerShdw blurRad="38100" dist="38100" dir="2700000" algn="tl">
                              <a:srgbClr val="000000">
                                <a:alpha val="43137"/>
                              </a:srgbClr>
                            </a:outerShdw>
                          </a:effectLst>
                          <a:latin typeface="+mn-lt"/>
                        </a:rPr>
                        <a:t>1.203,88 </a:t>
                      </a:r>
                      <a:endParaRPr lang="es-ES" sz="1200" b="1" i="0" u="none" strike="noStrike" dirty="0">
                        <a:solidFill>
                          <a:srgbClr val="000000"/>
                        </a:solidFill>
                        <a:effectLst>
                          <a:outerShdw blurRad="38100" dist="38100" dir="2700000" algn="tl">
                            <a:srgbClr val="000000">
                              <a:alpha val="43137"/>
                            </a:srgbClr>
                          </a:outerShdw>
                        </a:effectLst>
                        <a:latin typeface="+mn-lt"/>
                      </a:endParaRPr>
                    </a:p>
                  </a:txBody>
                  <a:tcPr marL="9525" marR="9525" marT="9525" marB="0" anchor="ctr"/>
                </a:tc>
              </a:tr>
            </a:tbl>
          </a:graphicData>
        </a:graphic>
      </p:graphicFrame>
      <p:sp>
        <p:nvSpPr>
          <p:cNvPr id="3" name="2 Título"/>
          <p:cNvSpPr>
            <a:spLocks noGrp="1"/>
          </p:cNvSpPr>
          <p:nvPr>
            <p:ph type="title"/>
          </p:nvPr>
        </p:nvSpPr>
        <p:spPr/>
        <p:txBody>
          <a:bodyPr>
            <a:noAutofit/>
          </a:bodyPr>
          <a:lstStyle/>
          <a:p>
            <a:r>
              <a:rPr lang="es-ES" sz="2800" b="1" u="sng" dirty="0" smtClean="0">
                <a:effectLst>
                  <a:outerShdw blurRad="38100" dist="38100" dir="2700000" algn="tl">
                    <a:srgbClr val="000000">
                      <a:alpha val="43137"/>
                    </a:srgbClr>
                  </a:outerShdw>
                </a:effectLst>
              </a:rPr>
              <a:t>1. MEJORAMIENTO DE CAMINOS VECINALES</a:t>
            </a:r>
            <a:br>
              <a:rPr lang="es-ES" sz="2800" b="1" u="sng" dirty="0" smtClean="0">
                <a:effectLst>
                  <a:outerShdw blurRad="38100" dist="38100" dir="2700000" algn="tl">
                    <a:srgbClr val="000000">
                      <a:alpha val="43137"/>
                    </a:srgbClr>
                  </a:outerShdw>
                </a:effectLst>
              </a:rPr>
            </a:br>
            <a:r>
              <a:rPr lang="es-ES" sz="2800" b="1" dirty="0" smtClean="0">
                <a:effectLst>
                  <a:outerShdw blurRad="38100" dist="38100" dir="2700000" algn="tl">
                    <a:srgbClr val="000000">
                      <a:alpha val="43137"/>
                    </a:srgbClr>
                  </a:outerShdw>
                </a:effectLst>
              </a:rPr>
              <a:t>LONGITUD POR AÑO</a:t>
            </a:r>
            <a:endParaRPr lang="es-E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3. PUENTES DE HºAº</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1772816"/>
          <a:ext cx="8280000" cy="5004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ES" sz="1400" b="1" u="none" strike="noStrike" noProof="0" dirty="0" smtClean="0">
                          <a:latin typeface="+mn-lt"/>
                        </a:rPr>
                        <a:t>SUSTITUCIÓN DE PUENTES DE MADERA POR PUENTES DE HºAº</a:t>
                      </a:r>
                      <a:endParaRPr lang="es-ES" sz="1400" b="1" i="0" u="none" strike="noStrike" noProof="0" dirty="0">
                        <a:solidFill>
                          <a:srgbClr val="000000"/>
                        </a:solidFill>
                        <a:latin typeface="+mn-lt"/>
                      </a:endParaRPr>
                    </a:p>
                  </a:txBody>
                  <a:tcPr marL="9525" marR="9525" marT="9525" marB="0" anchor="ctr"/>
                </a:tc>
                <a:tc>
                  <a:txBody>
                    <a:bodyPr/>
                    <a:lstStyle/>
                    <a:p>
                      <a:pPr algn="ctr" fontAlgn="b"/>
                      <a:r>
                        <a:rPr lang="es-ES" sz="1400" b="1" u="none" strike="noStrike" noProof="0" dirty="0" smtClean="0">
                          <a:latin typeface="+mn-lt"/>
                        </a:rPr>
                        <a:t>LONGITUD (ml)</a:t>
                      </a:r>
                      <a:endParaRPr lang="es-ES" sz="1400" b="1" i="0" u="none" strike="noStrike" noProof="0" dirty="0">
                        <a:solidFill>
                          <a:srgbClr val="000000"/>
                        </a:solidFill>
                        <a:latin typeface="+mn-lt"/>
                      </a:endParaRPr>
                    </a:p>
                  </a:txBody>
                  <a:tcPr marL="9525" marR="9525" marT="9525" marB="0" anchor="ctr"/>
                </a:tc>
              </a:tr>
              <a:tr h="360000">
                <a:tc>
                  <a:txBody>
                    <a:bodyPr/>
                    <a:lstStyle/>
                    <a:p>
                      <a:pPr algn="l" fontAlgn="ctr"/>
                      <a:r>
                        <a:rPr lang="es-PY" sz="1400" b="1" i="0" u="none" strike="noStrike" dirty="0" smtClean="0">
                          <a:solidFill>
                            <a:schemeClr val="tx1"/>
                          </a:solidFill>
                          <a:latin typeface="+mn-lt"/>
                        </a:rPr>
                        <a:t>06. SIN PROYECTO DE PUENTE DE HºAº EN LA DCV</a:t>
                      </a:r>
                      <a:endParaRPr lang="es-PY" sz="1400" b="1" i="0" u="none" strike="noStrike" dirty="0">
                        <a:solidFill>
                          <a:schemeClr val="tx1"/>
                        </a:solidFill>
                        <a:latin typeface="+mn-lt"/>
                      </a:endParaRPr>
                    </a:p>
                  </a:txBody>
                  <a:tcPr marL="9525" marR="9525" marT="9525" marB="0" anchor="ctr"/>
                </a:tc>
                <a:tc>
                  <a:txBody>
                    <a:bodyPr/>
                    <a:lstStyle/>
                    <a:p>
                      <a:pPr algn="r" fontAlgn="ctr"/>
                      <a:r>
                        <a:rPr lang="es-ES" sz="1400" b="1" i="0" u="none" strike="noStrike" dirty="0" smtClean="0">
                          <a:solidFill>
                            <a:schemeClr val="tx1"/>
                          </a:solidFill>
                          <a:latin typeface="+mn-lt"/>
                        </a:rPr>
                        <a:t>2.595,00</a:t>
                      </a:r>
                      <a:endParaRPr lang="es-ES" sz="1400" b="1" i="0" u="none" strike="noStrike" dirty="0">
                        <a:solidFill>
                          <a:schemeClr val="tx1"/>
                        </a:solidFill>
                        <a:latin typeface="+mn-lt"/>
                      </a:endParaRPr>
                    </a:p>
                  </a:txBody>
                  <a:tcPr marL="9525" marR="9525" marT="9525" marB="0" anchor="ctr"/>
                </a:tc>
              </a:tr>
              <a:tr h="360000">
                <a:tc>
                  <a:txBody>
                    <a:bodyPr/>
                    <a:lstStyle/>
                    <a:p>
                      <a:pPr algn="l" fontAlgn="ctr"/>
                      <a:r>
                        <a:rPr lang="es-ES" sz="1400" b="1" i="0" u="none" strike="noStrike" dirty="0" smtClean="0">
                          <a:solidFill>
                            <a:schemeClr val="tx1"/>
                          </a:solidFill>
                          <a:latin typeface="+mn-lt"/>
                        </a:rPr>
                        <a:t>07 DPTO. ITAPÚA</a:t>
                      </a:r>
                      <a:endParaRPr lang="es-ES" sz="1400" b="1" i="0" u="none" strike="noStrike" dirty="0">
                        <a:solidFill>
                          <a:schemeClr val="tx1"/>
                        </a:solidFill>
                        <a:latin typeface="+mn-lt"/>
                      </a:endParaRPr>
                    </a:p>
                  </a:txBody>
                  <a:tcPr marL="9525" marR="9525" marT="9525" marB="0" anchor="ctr"/>
                </a:tc>
                <a:tc>
                  <a:txBody>
                    <a:bodyPr/>
                    <a:lstStyle/>
                    <a:p>
                      <a:pPr algn="r" fontAlgn="ctr"/>
                      <a:r>
                        <a:rPr lang="es-ES" sz="1400" b="1" i="0" u="none" strike="noStrike" dirty="0" smtClean="0">
                          <a:solidFill>
                            <a:schemeClr val="tx1"/>
                          </a:solidFill>
                          <a:latin typeface="+mn-lt"/>
                        </a:rPr>
                        <a:t>250,00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ES" sz="1100" b="0" i="0" u="none" strike="noStrike">
                          <a:solidFill>
                            <a:schemeClr val="tx1"/>
                          </a:solidFill>
                          <a:latin typeface="+mn-lt"/>
                        </a:rPr>
                        <a:t>Centro Urbano Leandro Oviedo - A Empalme Ruta I</a:t>
                      </a:r>
                    </a:p>
                  </a:txBody>
                  <a:tcPr marL="9525" marR="9525" marT="9525" marB="0" anchor="ctr"/>
                </a:tc>
                <a:tc>
                  <a:txBody>
                    <a:bodyPr/>
                    <a:lstStyle/>
                    <a:p>
                      <a:pPr algn="r" fontAlgn="ctr"/>
                      <a:r>
                        <a:rPr lang="es-ES" sz="1100" b="0" i="0" u="none" strike="noStrike">
                          <a:solidFill>
                            <a:schemeClr val="tx1"/>
                          </a:solidFill>
                          <a:latin typeface="+mn-lt"/>
                        </a:rPr>
                        <a:t>12,00</a:t>
                      </a:r>
                    </a:p>
                  </a:txBody>
                  <a:tcPr marL="9525" marR="9525" marT="9525" marB="0" anchor="ctr"/>
                </a:tc>
              </a:tr>
              <a:tr h="216000">
                <a:tc>
                  <a:txBody>
                    <a:bodyPr/>
                    <a:lstStyle/>
                    <a:p>
                      <a:pPr algn="l" fontAlgn="ctr"/>
                      <a:r>
                        <a:rPr lang="pt-BR" sz="1100" b="0" i="0" u="none" strike="noStrike">
                          <a:solidFill>
                            <a:schemeClr val="tx1"/>
                          </a:solidFill>
                          <a:latin typeface="+mn-lt"/>
                        </a:rPr>
                        <a:t>Centro Urbano General Artigas - Empalme Via 137</a:t>
                      </a:r>
                    </a:p>
                  </a:txBody>
                  <a:tcPr marL="9525" marR="9525" marT="9525" marB="0" anchor="ctr"/>
                </a:tc>
                <a:tc>
                  <a:txBody>
                    <a:bodyPr/>
                    <a:lstStyle/>
                    <a:p>
                      <a:pPr algn="r" fontAlgn="ctr"/>
                      <a:r>
                        <a:rPr lang="es-ES" sz="1100" b="0" i="0" u="none" strike="noStrike">
                          <a:solidFill>
                            <a:schemeClr val="tx1"/>
                          </a:solidFill>
                          <a:latin typeface="+mn-lt"/>
                        </a:rPr>
                        <a:t>7,00</a:t>
                      </a:r>
                    </a:p>
                  </a:txBody>
                  <a:tcPr marL="9525" marR="9525" marT="9525" marB="0" anchor="ctr"/>
                </a:tc>
              </a:tr>
              <a:tr h="216000">
                <a:tc>
                  <a:txBody>
                    <a:bodyPr/>
                    <a:lstStyle/>
                    <a:p>
                      <a:pPr algn="l" fontAlgn="ctr"/>
                      <a:r>
                        <a:rPr lang="pt-BR" sz="1100" b="0" i="0" u="none" strike="noStrike">
                          <a:solidFill>
                            <a:schemeClr val="tx1"/>
                          </a:solidFill>
                          <a:latin typeface="+mn-lt"/>
                        </a:rPr>
                        <a:t>Centro Urbano General Artigas - Empalme Via 138</a:t>
                      </a:r>
                    </a:p>
                  </a:txBody>
                  <a:tcPr marL="9525" marR="9525" marT="9525" marB="0" anchor="ctr"/>
                </a:tc>
                <a:tc>
                  <a:txBody>
                    <a:bodyPr/>
                    <a:lstStyle/>
                    <a:p>
                      <a:pPr algn="r" fontAlgn="ctr"/>
                      <a:r>
                        <a:rPr lang="es-ES" sz="1100" b="0" i="0" u="none" strike="noStrike">
                          <a:solidFill>
                            <a:schemeClr val="tx1"/>
                          </a:solidFill>
                          <a:latin typeface="+mn-lt"/>
                        </a:rPr>
                        <a:t>7,00</a:t>
                      </a:r>
                    </a:p>
                  </a:txBody>
                  <a:tcPr marL="9525" marR="9525" marT="9525" marB="0" anchor="ctr"/>
                </a:tc>
              </a:tr>
              <a:tr h="216000">
                <a:tc>
                  <a:txBody>
                    <a:bodyPr/>
                    <a:lstStyle/>
                    <a:p>
                      <a:pPr algn="l" fontAlgn="ctr"/>
                      <a:r>
                        <a:rPr lang="es-ES" sz="1100" b="0" i="0" u="none" strike="noStrike">
                          <a:solidFill>
                            <a:schemeClr val="tx1"/>
                          </a:solidFill>
                          <a:latin typeface="+mn-lt"/>
                        </a:rPr>
                        <a:t>Artigas Fram - Empalme Ruta I</a:t>
                      </a:r>
                    </a:p>
                  </a:txBody>
                  <a:tcPr marL="9525" marR="9525" marT="9525" marB="0" anchor="ctr"/>
                </a:tc>
                <a:tc>
                  <a:txBody>
                    <a:bodyPr/>
                    <a:lstStyle/>
                    <a:p>
                      <a:pPr algn="r" fontAlgn="ctr"/>
                      <a:r>
                        <a:rPr lang="es-ES" sz="1100" b="0" i="0" u="none" strike="noStrike">
                          <a:solidFill>
                            <a:schemeClr val="tx1"/>
                          </a:solidFill>
                          <a:latin typeface="+mn-lt"/>
                        </a:rPr>
                        <a:t>7,00</a:t>
                      </a:r>
                    </a:p>
                  </a:txBody>
                  <a:tcPr marL="9525" marR="9525" marT="9525" marB="0" anchor="ctr"/>
                </a:tc>
              </a:tr>
              <a:tr h="216000">
                <a:tc>
                  <a:txBody>
                    <a:bodyPr/>
                    <a:lstStyle/>
                    <a:p>
                      <a:pPr algn="l" fontAlgn="ctr"/>
                      <a:r>
                        <a:rPr lang="es-ES" sz="1100" b="0" i="0" u="none" strike="noStrike">
                          <a:solidFill>
                            <a:schemeClr val="tx1"/>
                          </a:solidFill>
                          <a:latin typeface="+mn-lt"/>
                        </a:rPr>
                        <a:t>Guazu Ycua - Gral Artigas</a:t>
                      </a:r>
                    </a:p>
                  </a:txBody>
                  <a:tcPr marL="9525" marR="9525" marT="9525" marB="0" anchor="ctr"/>
                </a:tc>
                <a:tc>
                  <a:txBody>
                    <a:bodyPr/>
                    <a:lstStyle/>
                    <a:p>
                      <a:pPr algn="r" fontAlgn="ctr"/>
                      <a:r>
                        <a:rPr lang="es-ES" sz="1100" b="0" i="0" u="none" strike="noStrike">
                          <a:solidFill>
                            <a:schemeClr val="tx1"/>
                          </a:solidFill>
                          <a:latin typeface="+mn-lt"/>
                        </a:rPr>
                        <a:t>20,00</a:t>
                      </a:r>
                    </a:p>
                  </a:txBody>
                  <a:tcPr marL="9525" marR="9525" marT="9525" marB="0" anchor="ctr"/>
                </a:tc>
              </a:tr>
              <a:tr h="216000">
                <a:tc>
                  <a:txBody>
                    <a:bodyPr/>
                    <a:lstStyle/>
                    <a:p>
                      <a:pPr algn="l" fontAlgn="ctr"/>
                      <a:r>
                        <a:rPr lang="es-ES" sz="1100" b="0" i="0" u="none" strike="noStrike">
                          <a:solidFill>
                            <a:schemeClr val="tx1"/>
                          </a:solidFill>
                          <a:latin typeface="+mn-lt"/>
                        </a:rPr>
                        <a:t>Empalme 121 - Empalme 141</a:t>
                      </a:r>
                    </a:p>
                  </a:txBody>
                  <a:tcPr marL="9525" marR="9525" marT="9525" marB="0" anchor="ctr"/>
                </a:tc>
                <a:tc>
                  <a:txBody>
                    <a:bodyPr/>
                    <a:lstStyle/>
                    <a:p>
                      <a:pPr algn="r" fontAlgn="ctr"/>
                      <a:r>
                        <a:rPr lang="es-ES" sz="1100" b="0" i="0" u="none" strike="noStrike">
                          <a:solidFill>
                            <a:schemeClr val="tx1"/>
                          </a:solidFill>
                          <a:latin typeface="+mn-lt"/>
                        </a:rPr>
                        <a:t>6,00</a:t>
                      </a:r>
                    </a:p>
                  </a:txBody>
                  <a:tcPr marL="9525" marR="9525" marT="9525" marB="0" anchor="ctr"/>
                </a:tc>
              </a:tr>
              <a:tr h="216000">
                <a:tc>
                  <a:txBody>
                    <a:bodyPr/>
                    <a:lstStyle/>
                    <a:p>
                      <a:pPr algn="l" fontAlgn="ctr"/>
                      <a:r>
                        <a:rPr lang="es-ES" sz="1100" b="0" i="0" u="none" strike="noStrike" dirty="0">
                          <a:solidFill>
                            <a:schemeClr val="tx1"/>
                          </a:solidFill>
                          <a:latin typeface="+mn-lt"/>
                        </a:rPr>
                        <a:t>Empalme 121 - Empalme 142</a:t>
                      </a:r>
                    </a:p>
                  </a:txBody>
                  <a:tcPr marL="9525" marR="9525" marT="9525" marB="0" anchor="ctr"/>
                </a:tc>
                <a:tc>
                  <a:txBody>
                    <a:bodyPr/>
                    <a:lstStyle/>
                    <a:p>
                      <a:pPr algn="r" fontAlgn="ctr"/>
                      <a:r>
                        <a:rPr lang="es-ES" sz="1100" b="0" i="0" u="none" strike="noStrike">
                          <a:solidFill>
                            <a:schemeClr val="tx1"/>
                          </a:solidFill>
                          <a:latin typeface="+mn-lt"/>
                        </a:rPr>
                        <a:t>9,00</a:t>
                      </a:r>
                    </a:p>
                  </a:txBody>
                  <a:tcPr marL="9525" marR="9525" marT="9525" marB="0" anchor="ctr"/>
                </a:tc>
              </a:tr>
              <a:tr h="216000">
                <a:tc>
                  <a:txBody>
                    <a:bodyPr/>
                    <a:lstStyle/>
                    <a:p>
                      <a:pPr algn="l" fontAlgn="ctr"/>
                      <a:r>
                        <a:rPr lang="es-ES" sz="1100" b="0" i="0" u="none" strike="noStrike">
                          <a:solidFill>
                            <a:schemeClr val="tx1"/>
                          </a:solidFill>
                          <a:latin typeface="+mn-lt"/>
                        </a:rPr>
                        <a:t>Lapachal - Ruta Vi</a:t>
                      </a:r>
                    </a:p>
                  </a:txBody>
                  <a:tcPr marL="9525" marR="9525" marT="9525" marB="0" anchor="ctr"/>
                </a:tc>
                <a:tc>
                  <a:txBody>
                    <a:bodyPr/>
                    <a:lstStyle/>
                    <a:p>
                      <a:pPr algn="r" fontAlgn="ctr"/>
                      <a:r>
                        <a:rPr lang="es-ES" sz="1100" b="0" i="0" u="none" strike="noStrike">
                          <a:solidFill>
                            <a:schemeClr val="tx1"/>
                          </a:solidFill>
                          <a:latin typeface="+mn-lt"/>
                        </a:rPr>
                        <a:t>29,00</a:t>
                      </a:r>
                    </a:p>
                  </a:txBody>
                  <a:tcPr marL="9525" marR="9525" marT="9525" marB="0" anchor="ctr"/>
                </a:tc>
              </a:tr>
              <a:tr h="216000">
                <a:tc>
                  <a:txBody>
                    <a:bodyPr/>
                    <a:lstStyle/>
                    <a:p>
                      <a:pPr algn="l" fontAlgn="ctr"/>
                      <a:r>
                        <a:rPr lang="es-ES" sz="1100" b="0" i="0" u="none" strike="noStrike">
                          <a:solidFill>
                            <a:schemeClr val="tx1"/>
                          </a:solidFill>
                          <a:latin typeface="+mn-lt"/>
                        </a:rPr>
                        <a:t>Morena - Empalme 608</a:t>
                      </a:r>
                    </a:p>
                  </a:txBody>
                  <a:tcPr marL="9525" marR="9525" marT="9525" marB="0" anchor="ctr"/>
                </a:tc>
                <a:tc>
                  <a:txBody>
                    <a:bodyPr/>
                    <a:lstStyle/>
                    <a:p>
                      <a:pPr algn="r" fontAlgn="ctr"/>
                      <a:r>
                        <a:rPr lang="es-ES" sz="1100" b="0" i="0" u="none" strike="noStrike">
                          <a:solidFill>
                            <a:schemeClr val="tx1"/>
                          </a:solidFill>
                          <a:latin typeface="+mn-lt"/>
                        </a:rPr>
                        <a:t>18,00</a:t>
                      </a:r>
                    </a:p>
                  </a:txBody>
                  <a:tcPr marL="9525" marR="9525" marT="9525" marB="0" anchor="ctr"/>
                </a:tc>
              </a:tr>
              <a:tr h="216000">
                <a:tc>
                  <a:txBody>
                    <a:bodyPr/>
                    <a:lstStyle/>
                    <a:p>
                      <a:pPr algn="l" fontAlgn="ctr"/>
                      <a:r>
                        <a:rPr lang="es-ES" sz="1100" b="0" i="0" u="none" strike="noStrike">
                          <a:solidFill>
                            <a:schemeClr val="tx1"/>
                          </a:solidFill>
                          <a:latin typeface="+mn-lt"/>
                        </a:rPr>
                        <a:t>Morena - Empalme 609</a:t>
                      </a:r>
                    </a:p>
                  </a:txBody>
                  <a:tcPr marL="9525" marR="9525" marT="9525" marB="0" anchor="ctr"/>
                </a:tc>
                <a:tc>
                  <a:txBody>
                    <a:bodyPr/>
                    <a:lstStyle/>
                    <a:p>
                      <a:pPr algn="r" fontAlgn="ctr"/>
                      <a:r>
                        <a:rPr lang="es-ES" sz="1100" b="0" i="0" u="none" strike="noStrike">
                          <a:solidFill>
                            <a:schemeClr val="tx1"/>
                          </a:solidFill>
                          <a:latin typeface="+mn-lt"/>
                        </a:rPr>
                        <a:t>22,00</a:t>
                      </a:r>
                    </a:p>
                  </a:txBody>
                  <a:tcPr marL="9525" marR="9525" marT="9525" marB="0" anchor="ctr"/>
                </a:tc>
              </a:tr>
              <a:tr h="216000">
                <a:tc>
                  <a:txBody>
                    <a:bodyPr/>
                    <a:lstStyle/>
                    <a:p>
                      <a:pPr algn="l" fontAlgn="ctr"/>
                      <a:r>
                        <a:rPr lang="es-ES" sz="1100" b="0" i="0" u="none" strike="noStrike">
                          <a:solidFill>
                            <a:schemeClr val="tx1"/>
                          </a:solidFill>
                          <a:latin typeface="+mn-lt"/>
                        </a:rPr>
                        <a:t>Santa Librada - Empalme 1607</a:t>
                      </a:r>
                    </a:p>
                  </a:txBody>
                  <a:tcPr marL="9525" marR="9525" marT="9525" marB="0" anchor="ctr"/>
                </a:tc>
                <a:tc>
                  <a:txBody>
                    <a:bodyPr/>
                    <a:lstStyle/>
                    <a:p>
                      <a:pPr algn="r" fontAlgn="ctr"/>
                      <a:r>
                        <a:rPr lang="es-ES" sz="1100" b="0" i="0" u="none" strike="noStrike">
                          <a:solidFill>
                            <a:schemeClr val="tx1"/>
                          </a:solidFill>
                          <a:latin typeface="+mn-lt"/>
                        </a:rPr>
                        <a:t>20,00</a:t>
                      </a:r>
                    </a:p>
                  </a:txBody>
                  <a:tcPr marL="9525" marR="9525" marT="9525" marB="0" anchor="ctr"/>
                </a:tc>
              </a:tr>
              <a:tr h="216000">
                <a:tc>
                  <a:txBody>
                    <a:bodyPr/>
                    <a:lstStyle/>
                    <a:p>
                      <a:pPr algn="l" fontAlgn="ctr"/>
                      <a:r>
                        <a:rPr lang="es-ES" sz="1100" b="0" i="0" u="none" strike="noStrike">
                          <a:solidFill>
                            <a:schemeClr val="tx1"/>
                          </a:solidFill>
                          <a:latin typeface="+mn-lt"/>
                        </a:rPr>
                        <a:t>Edelira K65 - Edelira Km54</a:t>
                      </a:r>
                    </a:p>
                  </a:txBody>
                  <a:tcPr marL="9525" marR="9525" marT="9525" marB="0" anchor="ctr"/>
                </a:tc>
                <a:tc>
                  <a:txBody>
                    <a:bodyPr/>
                    <a:lstStyle/>
                    <a:p>
                      <a:pPr algn="r" fontAlgn="ctr"/>
                      <a:r>
                        <a:rPr lang="es-ES" sz="1100" b="0" i="0" u="none" strike="noStrike">
                          <a:solidFill>
                            <a:schemeClr val="tx1"/>
                          </a:solidFill>
                          <a:latin typeface="+mn-lt"/>
                        </a:rPr>
                        <a:t>7,00</a:t>
                      </a:r>
                    </a:p>
                  </a:txBody>
                  <a:tcPr marL="9525" marR="9525" marT="9525" marB="0" anchor="ctr"/>
                </a:tc>
              </a:tr>
              <a:tr h="216000">
                <a:tc>
                  <a:txBody>
                    <a:bodyPr/>
                    <a:lstStyle/>
                    <a:p>
                      <a:pPr algn="l" fontAlgn="ctr"/>
                      <a:r>
                        <a:rPr lang="es-ES" sz="1100" b="0" i="0" u="none" strike="noStrike">
                          <a:solidFill>
                            <a:schemeClr val="tx1"/>
                          </a:solidFill>
                          <a:latin typeface="+mn-lt"/>
                        </a:rPr>
                        <a:t>Edelira K65 - Edelira Km55</a:t>
                      </a:r>
                    </a:p>
                  </a:txBody>
                  <a:tcPr marL="9525" marR="9525" marT="9525" marB="0" anchor="ctr"/>
                </a:tc>
                <a:tc>
                  <a:txBody>
                    <a:bodyPr/>
                    <a:lstStyle/>
                    <a:p>
                      <a:pPr algn="r" fontAlgn="ctr"/>
                      <a:r>
                        <a:rPr lang="es-ES" sz="1100" b="0" i="0" u="none" strike="noStrike">
                          <a:solidFill>
                            <a:schemeClr val="tx1"/>
                          </a:solidFill>
                          <a:latin typeface="+mn-lt"/>
                        </a:rPr>
                        <a:t>12,00</a:t>
                      </a:r>
                    </a:p>
                  </a:txBody>
                  <a:tcPr marL="9525" marR="9525" marT="9525" marB="0" anchor="ctr"/>
                </a:tc>
              </a:tr>
              <a:tr h="216000">
                <a:tc>
                  <a:txBody>
                    <a:bodyPr/>
                    <a:lstStyle/>
                    <a:p>
                      <a:pPr algn="l" fontAlgn="ctr"/>
                      <a:r>
                        <a:rPr lang="es-ES" sz="1100" b="0" i="0" u="none" strike="noStrike">
                          <a:solidFill>
                            <a:schemeClr val="tx1"/>
                          </a:solidFill>
                          <a:latin typeface="+mn-lt"/>
                        </a:rPr>
                        <a:t>Edelira - Edelira Km54</a:t>
                      </a:r>
                    </a:p>
                  </a:txBody>
                  <a:tcPr marL="9525" marR="9525" marT="9525" marB="0" anchor="ctr"/>
                </a:tc>
                <a:tc>
                  <a:txBody>
                    <a:bodyPr/>
                    <a:lstStyle/>
                    <a:p>
                      <a:pPr algn="r" fontAlgn="ctr"/>
                      <a:r>
                        <a:rPr lang="es-ES" sz="1100" b="0" i="0" u="none" strike="noStrike">
                          <a:solidFill>
                            <a:schemeClr val="tx1"/>
                          </a:solidFill>
                          <a:latin typeface="+mn-lt"/>
                        </a:rPr>
                        <a:t>12,00</a:t>
                      </a:r>
                    </a:p>
                  </a:txBody>
                  <a:tcPr marL="9525" marR="9525" marT="9525" marB="0" anchor="ctr"/>
                </a:tc>
              </a:tr>
              <a:tr h="216000">
                <a:tc>
                  <a:txBody>
                    <a:bodyPr/>
                    <a:lstStyle/>
                    <a:p>
                      <a:pPr algn="l" fontAlgn="ctr"/>
                      <a:r>
                        <a:rPr lang="es-ES" sz="1100" b="0" i="0" u="none" strike="noStrike">
                          <a:solidFill>
                            <a:schemeClr val="tx1"/>
                          </a:solidFill>
                          <a:latin typeface="+mn-lt"/>
                        </a:rPr>
                        <a:t>Edelira - Edelira Km55</a:t>
                      </a:r>
                    </a:p>
                  </a:txBody>
                  <a:tcPr marL="9525" marR="9525" marT="9525" marB="0" anchor="ctr"/>
                </a:tc>
                <a:tc>
                  <a:txBody>
                    <a:bodyPr/>
                    <a:lstStyle/>
                    <a:p>
                      <a:pPr algn="r" fontAlgn="ctr"/>
                      <a:r>
                        <a:rPr lang="es-ES" sz="1100" b="0" i="0" u="none" strike="noStrike">
                          <a:solidFill>
                            <a:schemeClr val="tx1"/>
                          </a:solidFill>
                          <a:latin typeface="+mn-lt"/>
                        </a:rPr>
                        <a:t>12,00</a:t>
                      </a:r>
                    </a:p>
                  </a:txBody>
                  <a:tcPr marL="9525" marR="9525" marT="9525" marB="0" anchor="ctr"/>
                </a:tc>
              </a:tr>
              <a:tr h="216000">
                <a:tc>
                  <a:txBody>
                    <a:bodyPr/>
                    <a:lstStyle/>
                    <a:p>
                      <a:pPr algn="l" fontAlgn="ctr"/>
                      <a:r>
                        <a:rPr lang="es-ES" sz="1100" b="0" i="0" u="none" strike="noStrike">
                          <a:solidFill>
                            <a:schemeClr val="tx1"/>
                          </a:solidFill>
                          <a:latin typeface="+mn-lt"/>
                        </a:rPr>
                        <a:t>Ruta Vi - Empalme 1617</a:t>
                      </a:r>
                    </a:p>
                  </a:txBody>
                  <a:tcPr marL="9525" marR="9525" marT="9525" marB="0" anchor="ctr"/>
                </a:tc>
                <a:tc>
                  <a:txBody>
                    <a:bodyPr/>
                    <a:lstStyle/>
                    <a:p>
                      <a:pPr algn="r" fontAlgn="ctr"/>
                      <a:r>
                        <a:rPr lang="es-ES" sz="1100" b="0" i="0" u="none" strike="noStrike">
                          <a:solidFill>
                            <a:schemeClr val="tx1"/>
                          </a:solidFill>
                          <a:latin typeface="+mn-lt"/>
                        </a:rPr>
                        <a:t>10,00</a:t>
                      </a:r>
                    </a:p>
                  </a:txBody>
                  <a:tcPr marL="9525" marR="9525" marT="9525" marB="0" anchor="ctr"/>
                </a:tc>
              </a:tr>
              <a:tr h="216000">
                <a:tc>
                  <a:txBody>
                    <a:bodyPr/>
                    <a:lstStyle/>
                    <a:p>
                      <a:pPr algn="l" fontAlgn="ctr"/>
                      <a:r>
                        <a:rPr lang="es-ES" sz="1100" b="0" i="0" u="none" strike="noStrike">
                          <a:solidFill>
                            <a:schemeClr val="tx1"/>
                          </a:solidFill>
                          <a:latin typeface="+mn-lt"/>
                        </a:rPr>
                        <a:t>San Rafael - Empalme 127</a:t>
                      </a:r>
                    </a:p>
                  </a:txBody>
                  <a:tcPr marL="9525" marR="9525" marT="9525" marB="0" anchor="ctr"/>
                </a:tc>
                <a:tc>
                  <a:txBody>
                    <a:bodyPr/>
                    <a:lstStyle/>
                    <a:p>
                      <a:pPr algn="r" fontAlgn="ctr"/>
                      <a:r>
                        <a:rPr lang="es-ES" sz="1100" b="0" i="0" u="none" strike="noStrike">
                          <a:solidFill>
                            <a:schemeClr val="tx1"/>
                          </a:solidFill>
                          <a:latin typeface="+mn-lt"/>
                        </a:rPr>
                        <a:t>10,00</a:t>
                      </a:r>
                    </a:p>
                  </a:txBody>
                  <a:tcPr marL="9525" marR="9525" marT="9525" marB="0" anchor="ctr"/>
                </a:tc>
              </a:tr>
              <a:tr h="216000">
                <a:tc>
                  <a:txBody>
                    <a:bodyPr/>
                    <a:lstStyle/>
                    <a:p>
                      <a:pPr algn="l" fontAlgn="ctr"/>
                      <a:r>
                        <a:rPr lang="es-ES" sz="1100" b="0" i="0" u="none" strike="noStrike">
                          <a:solidFill>
                            <a:schemeClr val="tx1"/>
                          </a:solidFill>
                          <a:latin typeface="+mn-lt"/>
                        </a:rPr>
                        <a:t>Empalme 1710 - Empalme 4005</a:t>
                      </a:r>
                    </a:p>
                  </a:txBody>
                  <a:tcPr marL="9525" marR="9525" marT="9525" marB="0" anchor="ctr"/>
                </a:tc>
                <a:tc>
                  <a:txBody>
                    <a:bodyPr/>
                    <a:lstStyle/>
                    <a:p>
                      <a:pPr algn="r" fontAlgn="ctr"/>
                      <a:r>
                        <a:rPr lang="es-ES" sz="1100" b="0" i="0" u="none" strike="noStrike" dirty="0">
                          <a:solidFill>
                            <a:schemeClr val="tx1"/>
                          </a:solidFill>
                          <a:latin typeface="+mn-lt"/>
                        </a:rPr>
                        <a:t>30,00</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3. PUENTES DE HºAº</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1772816"/>
          <a:ext cx="8280000" cy="4068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ES" sz="1400" b="1" u="none" strike="noStrike" noProof="0" dirty="0" smtClean="0">
                          <a:latin typeface="+mn-lt"/>
                        </a:rPr>
                        <a:t>SUSTITUCIÓN DE PUENTES DE MADERA POR PUENTES DE HºAº</a:t>
                      </a:r>
                      <a:endParaRPr lang="es-ES" sz="1400" b="1" i="0" u="none" strike="noStrike" noProof="0" dirty="0">
                        <a:solidFill>
                          <a:srgbClr val="000000"/>
                        </a:solidFill>
                        <a:latin typeface="+mn-lt"/>
                      </a:endParaRPr>
                    </a:p>
                  </a:txBody>
                  <a:tcPr marL="9525" marR="9525" marT="9525" marB="0" anchor="ctr"/>
                </a:tc>
                <a:tc>
                  <a:txBody>
                    <a:bodyPr/>
                    <a:lstStyle/>
                    <a:p>
                      <a:pPr algn="ctr" fontAlgn="b"/>
                      <a:r>
                        <a:rPr lang="es-ES" sz="1400" b="1" u="none" strike="noStrike" noProof="0" dirty="0" smtClean="0">
                          <a:latin typeface="+mn-lt"/>
                        </a:rPr>
                        <a:t>LONGITUD (ml)</a:t>
                      </a:r>
                      <a:endParaRPr lang="es-ES" sz="1400" b="1" i="0" u="none" strike="noStrike" noProof="0" dirty="0">
                        <a:solidFill>
                          <a:srgbClr val="000000"/>
                        </a:solidFill>
                        <a:latin typeface="+mn-lt"/>
                      </a:endParaRPr>
                    </a:p>
                  </a:txBody>
                  <a:tcPr marL="9525" marR="9525" marT="9525" marB="0" anchor="ctr"/>
                </a:tc>
              </a:tr>
              <a:tr h="396000">
                <a:tc>
                  <a:txBody>
                    <a:bodyPr/>
                    <a:lstStyle/>
                    <a:p>
                      <a:pPr algn="l" fontAlgn="ctr"/>
                      <a:r>
                        <a:rPr lang="es-PY" sz="1400" b="1" i="0" u="none" strike="noStrike" dirty="0" smtClean="0">
                          <a:solidFill>
                            <a:schemeClr val="tx1"/>
                          </a:solidFill>
                          <a:latin typeface="+mn-lt"/>
                        </a:rPr>
                        <a:t>06. SIN PROYECTO DE PUENTE DE HºAº EN LA DCV</a:t>
                      </a:r>
                      <a:endParaRPr lang="es-PY" sz="1400" b="1" i="0" u="none" strike="noStrike" dirty="0">
                        <a:solidFill>
                          <a:schemeClr val="tx1"/>
                        </a:solidFill>
                        <a:latin typeface="+mn-lt"/>
                      </a:endParaRPr>
                    </a:p>
                  </a:txBody>
                  <a:tcPr marL="9525" marR="9525" marT="9525" marB="0" anchor="ctr"/>
                </a:tc>
                <a:tc>
                  <a:txBody>
                    <a:bodyPr/>
                    <a:lstStyle/>
                    <a:p>
                      <a:pPr algn="r" fontAlgn="ctr"/>
                      <a:r>
                        <a:rPr lang="es-ES" sz="1400" b="1" i="0" u="none" strike="noStrike" dirty="0" smtClean="0">
                          <a:solidFill>
                            <a:schemeClr val="tx1"/>
                          </a:solidFill>
                          <a:latin typeface="+mn-lt"/>
                        </a:rPr>
                        <a:t>2.595,00</a:t>
                      </a:r>
                      <a:endParaRPr lang="es-ES" sz="1400" b="1" i="0" u="none" strike="noStrike" dirty="0">
                        <a:solidFill>
                          <a:schemeClr val="tx1"/>
                        </a:solidFill>
                        <a:latin typeface="+mn-lt"/>
                      </a:endParaRPr>
                    </a:p>
                  </a:txBody>
                  <a:tcPr marL="9525" marR="9525" marT="9525" marB="0" anchor="ctr"/>
                </a:tc>
              </a:tr>
              <a:tr h="396000">
                <a:tc>
                  <a:txBody>
                    <a:bodyPr/>
                    <a:lstStyle/>
                    <a:p>
                      <a:pPr algn="l" fontAlgn="ctr"/>
                      <a:r>
                        <a:rPr lang="es-ES" sz="1400" b="1" i="0" u="none" strike="noStrike" dirty="0" smtClean="0">
                          <a:solidFill>
                            <a:schemeClr val="tx1"/>
                          </a:solidFill>
                          <a:latin typeface="+mn-lt"/>
                        </a:rPr>
                        <a:t>08 DPTO. MISIONES</a:t>
                      </a:r>
                      <a:endParaRPr lang="es-ES" sz="1400" b="1" i="0" u="none" strike="noStrike" dirty="0">
                        <a:solidFill>
                          <a:schemeClr val="tx1"/>
                        </a:solidFill>
                        <a:latin typeface="+mn-lt"/>
                      </a:endParaRPr>
                    </a:p>
                  </a:txBody>
                  <a:tcPr marL="9525" marR="9525" marT="9525" marB="0" anchor="ctr"/>
                </a:tc>
                <a:tc>
                  <a:txBody>
                    <a:bodyPr/>
                    <a:lstStyle/>
                    <a:p>
                      <a:pPr algn="r" fontAlgn="ctr"/>
                      <a:r>
                        <a:rPr lang="es-ES" sz="1400" b="1" i="0" u="none" strike="noStrike" dirty="0" smtClean="0">
                          <a:solidFill>
                            <a:schemeClr val="tx1"/>
                          </a:solidFill>
                          <a:latin typeface="+mn-lt"/>
                        </a:rPr>
                        <a:t>140,00</a:t>
                      </a:r>
                      <a:endParaRPr lang="es-ES" sz="1400" b="1" i="0" u="none" strike="noStrike" dirty="0">
                        <a:solidFill>
                          <a:schemeClr val="tx1"/>
                        </a:solidFill>
                        <a:latin typeface="+mn-lt"/>
                      </a:endParaRPr>
                    </a:p>
                  </a:txBody>
                  <a:tcPr marL="9525" marR="9525" marT="9525" marB="0" anchor="ctr"/>
                </a:tc>
              </a:tr>
              <a:tr h="288000">
                <a:tc>
                  <a:txBody>
                    <a:bodyPr/>
                    <a:lstStyle/>
                    <a:p>
                      <a:pPr algn="l" fontAlgn="ctr"/>
                      <a:r>
                        <a:rPr lang="es-ES" sz="1100" b="0" i="0" u="none" strike="noStrike" dirty="0" err="1">
                          <a:solidFill>
                            <a:schemeClr val="tx1"/>
                          </a:solidFill>
                          <a:latin typeface="+mn-lt"/>
                        </a:rPr>
                        <a:t>Arasape</a:t>
                      </a:r>
                      <a:r>
                        <a:rPr lang="es-ES" sz="1100" b="0" i="0" u="none" strike="noStrike" dirty="0">
                          <a:solidFill>
                            <a:schemeClr val="tx1"/>
                          </a:solidFill>
                          <a:latin typeface="+mn-lt"/>
                        </a:rPr>
                        <a:t> - Santo Tomas</a:t>
                      </a:r>
                    </a:p>
                  </a:txBody>
                  <a:tcPr marL="9525" marR="9525" marT="9525" marB="0" anchor="ctr"/>
                </a:tc>
                <a:tc>
                  <a:txBody>
                    <a:bodyPr/>
                    <a:lstStyle/>
                    <a:p>
                      <a:pPr algn="r" fontAlgn="ctr"/>
                      <a:r>
                        <a:rPr lang="es-ES" sz="1100" b="0" i="0" u="none" strike="noStrike">
                          <a:solidFill>
                            <a:schemeClr val="tx1"/>
                          </a:solidFill>
                          <a:latin typeface="+mn-lt"/>
                        </a:rPr>
                        <a:t>45,00</a:t>
                      </a:r>
                    </a:p>
                  </a:txBody>
                  <a:tcPr marL="9525" marR="9525" marT="9525" marB="0" anchor="ctr"/>
                </a:tc>
              </a:tr>
              <a:tr h="288000">
                <a:tc>
                  <a:txBody>
                    <a:bodyPr/>
                    <a:lstStyle/>
                    <a:p>
                      <a:pPr algn="l" fontAlgn="ctr"/>
                      <a:r>
                        <a:rPr lang="es-ES" sz="1100" b="0" i="0" u="none" strike="noStrike" dirty="0">
                          <a:solidFill>
                            <a:schemeClr val="tx1"/>
                          </a:solidFill>
                          <a:latin typeface="+mn-lt"/>
                        </a:rPr>
                        <a:t>Compañía San Pedro - </a:t>
                      </a:r>
                      <a:r>
                        <a:rPr lang="es-ES" sz="1100" b="0" i="0" u="none" strike="noStrike" dirty="0" err="1">
                          <a:solidFill>
                            <a:schemeClr val="tx1"/>
                          </a:solidFill>
                          <a:latin typeface="+mn-lt"/>
                        </a:rPr>
                        <a:t>Ysypo</a:t>
                      </a:r>
                      <a:endParaRPr lang="es-ES" sz="1100" b="0" i="0" u="none" strike="noStrike" dirty="0">
                        <a:solidFill>
                          <a:schemeClr val="tx1"/>
                        </a:solidFill>
                        <a:latin typeface="+mn-lt"/>
                      </a:endParaRPr>
                    </a:p>
                  </a:txBody>
                  <a:tcPr marL="9525" marR="9525" marT="9525" marB="0" anchor="ctr"/>
                </a:tc>
                <a:tc>
                  <a:txBody>
                    <a:bodyPr/>
                    <a:lstStyle/>
                    <a:p>
                      <a:pPr algn="r" fontAlgn="ctr"/>
                      <a:r>
                        <a:rPr lang="es-ES" sz="1100" b="0" i="0" u="none" strike="noStrike">
                          <a:solidFill>
                            <a:schemeClr val="tx1"/>
                          </a:solidFill>
                          <a:latin typeface="+mn-lt"/>
                        </a:rPr>
                        <a:t>7,00</a:t>
                      </a:r>
                    </a:p>
                  </a:txBody>
                  <a:tcPr marL="9525" marR="9525" marT="9525" marB="0" anchor="ctr"/>
                </a:tc>
              </a:tr>
              <a:tr h="288000">
                <a:tc>
                  <a:txBody>
                    <a:bodyPr/>
                    <a:lstStyle/>
                    <a:p>
                      <a:pPr algn="l" fontAlgn="ctr"/>
                      <a:r>
                        <a:rPr lang="es-ES" sz="1100" b="0" i="0" u="none" strike="noStrike" dirty="0">
                          <a:solidFill>
                            <a:schemeClr val="tx1"/>
                          </a:solidFill>
                          <a:latin typeface="+mn-lt"/>
                        </a:rPr>
                        <a:t>Ruta 1 - Tañarandy</a:t>
                      </a:r>
                    </a:p>
                  </a:txBody>
                  <a:tcPr marL="9525" marR="9525" marT="9525" marB="0" anchor="ctr"/>
                </a:tc>
                <a:tc>
                  <a:txBody>
                    <a:bodyPr/>
                    <a:lstStyle/>
                    <a:p>
                      <a:pPr algn="r" fontAlgn="ctr"/>
                      <a:r>
                        <a:rPr lang="es-ES" sz="1100" b="0" i="0" u="none" strike="noStrike">
                          <a:solidFill>
                            <a:schemeClr val="tx1"/>
                          </a:solidFill>
                          <a:latin typeface="+mn-lt"/>
                        </a:rPr>
                        <a:t>6,00</a:t>
                      </a:r>
                    </a:p>
                  </a:txBody>
                  <a:tcPr marL="9525" marR="9525" marT="9525" marB="0" anchor="ctr"/>
                </a:tc>
              </a:tr>
              <a:tr h="288000">
                <a:tc>
                  <a:txBody>
                    <a:bodyPr/>
                    <a:lstStyle/>
                    <a:p>
                      <a:pPr algn="l" fontAlgn="ctr"/>
                      <a:r>
                        <a:rPr lang="es-ES" sz="1100" b="0" i="0" u="none" strike="noStrike" dirty="0">
                          <a:solidFill>
                            <a:schemeClr val="tx1"/>
                          </a:solidFill>
                          <a:latin typeface="+mn-lt"/>
                        </a:rPr>
                        <a:t>Tañarandy - Empalme V080503</a:t>
                      </a:r>
                    </a:p>
                  </a:txBody>
                  <a:tcPr marL="9525" marR="9525" marT="9525" marB="0" anchor="ctr"/>
                </a:tc>
                <a:tc>
                  <a:txBody>
                    <a:bodyPr/>
                    <a:lstStyle/>
                    <a:p>
                      <a:pPr algn="r" fontAlgn="ctr"/>
                      <a:r>
                        <a:rPr lang="es-ES" sz="1100" b="0" i="0" u="none" strike="noStrike">
                          <a:solidFill>
                            <a:schemeClr val="tx1"/>
                          </a:solidFill>
                          <a:latin typeface="+mn-lt"/>
                        </a:rPr>
                        <a:t>6,00</a:t>
                      </a:r>
                    </a:p>
                  </a:txBody>
                  <a:tcPr marL="9525" marR="9525" marT="9525" marB="0" anchor="ctr"/>
                </a:tc>
              </a:tr>
              <a:tr h="288000">
                <a:tc>
                  <a:txBody>
                    <a:bodyPr/>
                    <a:lstStyle/>
                    <a:p>
                      <a:pPr algn="l" fontAlgn="ctr"/>
                      <a:r>
                        <a:rPr lang="es-ES" sz="1100" b="0" i="0" u="none" strike="noStrike" dirty="0">
                          <a:solidFill>
                            <a:schemeClr val="tx1"/>
                          </a:solidFill>
                          <a:latin typeface="+mn-lt"/>
                        </a:rPr>
                        <a:t>Ruta 1 San Blas - </a:t>
                      </a:r>
                      <a:r>
                        <a:rPr lang="es-ES" sz="1100" b="0" i="0" u="none" strike="noStrike" dirty="0" err="1">
                          <a:solidFill>
                            <a:schemeClr val="tx1"/>
                          </a:solidFill>
                          <a:latin typeface="+mn-lt"/>
                        </a:rPr>
                        <a:t>Hector</a:t>
                      </a:r>
                      <a:r>
                        <a:rPr lang="es-ES" sz="1100" b="0" i="0" u="none" strike="noStrike" dirty="0">
                          <a:solidFill>
                            <a:schemeClr val="tx1"/>
                          </a:solidFill>
                          <a:latin typeface="+mn-lt"/>
                        </a:rPr>
                        <a:t> </a:t>
                      </a:r>
                      <a:r>
                        <a:rPr lang="es-ES" sz="1100" b="0" i="0" u="none" strike="noStrike" dirty="0" err="1">
                          <a:solidFill>
                            <a:schemeClr val="tx1"/>
                          </a:solidFill>
                          <a:latin typeface="+mn-lt"/>
                        </a:rPr>
                        <a:t>Cue</a:t>
                      </a:r>
                      <a:r>
                        <a:rPr lang="es-ES" sz="1100" b="0" i="0" u="none" strike="noStrike" dirty="0">
                          <a:solidFill>
                            <a:schemeClr val="tx1"/>
                          </a:solidFill>
                          <a:latin typeface="+mn-lt"/>
                        </a:rPr>
                        <a:t> Ruta A Santa </a:t>
                      </a:r>
                      <a:r>
                        <a:rPr lang="es-ES" sz="1100" b="0" i="0" u="none" strike="noStrike" dirty="0" err="1">
                          <a:solidFill>
                            <a:schemeClr val="tx1"/>
                          </a:solidFill>
                          <a:latin typeface="+mn-lt"/>
                        </a:rPr>
                        <a:t>Maria</a:t>
                      </a:r>
                      <a:endParaRPr lang="es-ES" sz="1100" b="0" i="0" u="none" strike="noStrike" dirty="0">
                        <a:solidFill>
                          <a:schemeClr val="tx1"/>
                        </a:solidFill>
                        <a:latin typeface="+mn-lt"/>
                      </a:endParaRPr>
                    </a:p>
                  </a:txBody>
                  <a:tcPr marL="9525" marR="9525" marT="9525" marB="0" anchor="ctr"/>
                </a:tc>
                <a:tc>
                  <a:txBody>
                    <a:bodyPr/>
                    <a:lstStyle/>
                    <a:p>
                      <a:pPr algn="r" fontAlgn="ctr"/>
                      <a:r>
                        <a:rPr lang="es-ES" sz="1100" b="0" i="0" u="none" strike="noStrike">
                          <a:solidFill>
                            <a:schemeClr val="tx1"/>
                          </a:solidFill>
                          <a:latin typeface="+mn-lt"/>
                        </a:rPr>
                        <a:t>17,00</a:t>
                      </a:r>
                    </a:p>
                  </a:txBody>
                  <a:tcPr marL="9525" marR="9525" marT="9525" marB="0" anchor="ctr"/>
                </a:tc>
              </a:tr>
              <a:tr h="288000">
                <a:tc>
                  <a:txBody>
                    <a:bodyPr/>
                    <a:lstStyle/>
                    <a:p>
                      <a:pPr algn="l" fontAlgn="ctr"/>
                      <a:r>
                        <a:rPr lang="es-ES" sz="1100" b="0" i="0" u="none" strike="noStrike" dirty="0">
                          <a:solidFill>
                            <a:schemeClr val="tx1"/>
                          </a:solidFill>
                          <a:latin typeface="+mn-lt"/>
                        </a:rPr>
                        <a:t>San Patricio Santa Teresa - </a:t>
                      </a:r>
                      <a:r>
                        <a:rPr lang="es-ES" sz="1100" b="0" i="0" u="none" strike="noStrike" dirty="0" err="1">
                          <a:solidFill>
                            <a:schemeClr val="tx1"/>
                          </a:solidFill>
                          <a:latin typeface="+mn-lt"/>
                        </a:rPr>
                        <a:t>Concepcion</a:t>
                      </a:r>
                      <a:r>
                        <a:rPr lang="es-ES" sz="1100" b="0" i="0" u="none" strike="noStrike" dirty="0">
                          <a:solidFill>
                            <a:schemeClr val="tx1"/>
                          </a:solidFill>
                          <a:latin typeface="+mn-lt"/>
                        </a:rPr>
                        <a:t> Empalme V080503</a:t>
                      </a:r>
                    </a:p>
                  </a:txBody>
                  <a:tcPr marL="9525" marR="9525" marT="9525" marB="0" anchor="ctr"/>
                </a:tc>
                <a:tc>
                  <a:txBody>
                    <a:bodyPr/>
                    <a:lstStyle/>
                    <a:p>
                      <a:pPr algn="r" fontAlgn="ctr"/>
                      <a:r>
                        <a:rPr lang="es-ES" sz="1100" b="0" i="0" u="none" strike="noStrike">
                          <a:solidFill>
                            <a:schemeClr val="tx1"/>
                          </a:solidFill>
                          <a:latin typeface="+mn-lt"/>
                        </a:rPr>
                        <a:t>5,00</a:t>
                      </a:r>
                    </a:p>
                  </a:txBody>
                  <a:tcPr marL="9525" marR="9525" marT="9525" marB="0" anchor="ctr"/>
                </a:tc>
              </a:tr>
              <a:tr h="288000">
                <a:tc>
                  <a:txBody>
                    <a:bodyPr/>
                    <a:lstStyle/>
                    <a:p>
                      <a:pPr algn="l" fontAlgn="ctr"/>
                      <a:r>
                        <a:rPr lang="es-ES" sz="1100" b="0" i="0" u="none" strike="noStrike" dirty="0">
                          <a:solidFill>
                            <a:schemeClr val="tx1"/>
                          </a:solidFill>
                          <a:latin typeface="+mn-lt"/>
                        </a:rPr>
                        <a:t>San Patricio Santa Teresa - </a:t>
                      </a:r>
                      <a:r>
                        <a:rPr lang="es-ES" sz="1100" b="0" i="0" u="none" strike="noStrike" dirty="0" err="1">
                          <a:solidFill>
                            <a:schemeClr val="tx1"/>
                          </a:solidFill>
                          <a:latin typeface="+mn-lt"/>
                        </a:rPr>
                        <a:t>Concepcion</a:t>
                      </a:r>
                      <a:r>
                        <a:rPr lang="es-ES" sz="1100" b="0" i="0" u="none" strike="noStrike" dirty="0">
                          <a:solidFill>
                            <a:schemeClr val="tx1"/>
                          </a:solidFill>
                          <a:latin typeface="+mn-lt"/>
                        </a:rPr>
                        <a:t> Empalme V080504</a:t>
                      </a:r>
                    </a:p>
                  </a:txBody>
                  <a:tcPr marL="9525" marR="9525" marT="9525" marB="0" anchor="ctr"/>
                </a:tc>
                <a:tc>
                  <a:txBody>
                    <a:bodyPr/>
                    <a:lstStyle/>
                    <a:p>
                      <a:pPr algn="r" fontAlgn="ctr"/>
                      <a:r>
                        <a:rPr lang="es-ES" sz="1100" b="0" i="0" u="none" strike="noStrike">
                          <a:solidFill>
                            <a:schemeClr val="tx1"/>
                          </a:solidFill>
                          <a:latin typeface="+mn-lt"/>
                        </a:rPr>
                        <a:t>5,00</a:t>
                      </a:r>
                    </a:p>
                  </a:txBody>
                  <a:tcPr marL="9525" marR="9525" marT="9525" marB="0" anchor="ctr"/>
                </a:tc>
              </a:tr>
              <a:tr h="288000">
                <a:tc>
                  <a:txBody>
                    <a:bodyPr/>
                    <a:lstStyle/>
                    <a:p>
                      <a:pPr algn="l" fontAlgn="ctr"/>
                      <a:r>
                        <a:rPr lang="es-ES" sz="1100" b="0" i="0" u="none" strike="noStrike" dirty="0">
                          <a:solidFill>
                            <a:schemeClr val="tx1"/>
                          </a:solidFill>
                          <a:latin typeface="+mn-lt"/>
                        </a:rPr>
                        <a:t>San Antonio - San Felipe - Santiago</a:t>
                      </a:r>
                    </a:p>
                  </a:txBody>
                  <a:tcPr marL="9525" marR="9525" marT="9525" marB="0" anchor="ctr"/>
                </a:tc>
                <a:tc>
                  <a:txBody>
                    <a:bodyPr/>
                    <a:lstStyle/>
                    <a:p>
                      <a:pPr algn="r" fontAlgn="ctr"/>
                      <a:r>
                        <a:rPr lang="es-ES" sz="1100" b="0" i="0" u="none" strike="noStrike">
                          <a:solidFill>
                            <a:schemeClr val="tx1"/>
                          </a:solidFill>
                          <a:latin typeface="+mn-lt"/>
                        </a:rPr>
                        <a:t>33,00</a:t>
                      </a:r>
                    </a:p>
                  </a:txBody>
                  <a:tcPr marL="9525" marR="9525" marT="9525" marB="0" anchor="ctr"/>
                </a:tc>
              </a:tr>
              <a:tr h="288000">
                <a:tc>
                  <a:txBody>
                    <a:bodyPr/>
                    <a:lstStyle/>
                    <a:p>
                      <a:pPr algn="l" fontAlgn="ctr"/>
                      <a:r>
                        <a:rPr lang="es-ES" sz="1100" b="0" i="0" u="none" strike="noStrike" dirty="0">
                          <a:solidFill>
                            <a:schemeClr val="tx1"/>
                          </a:solidFill>
                          <a:latin typeface="+mn-lt"/>
                        </a:rPr>
                        <a:t>Panchito </a:t>
                      </a:r>
                      <a:r>
                        <a:rPr lang="es-ES" sz="1100" b="0" i="0" u="none" strike="noStrike" dirty="0" err="1">
                          <a:solidFill>
                            <a:schemeClr val="tx1"/>
                          </a:solidFill>
                          <a:latin typeface="+mn-lt"/>
                        </a:rPr>
                        <a:t>Lopez</a:t>
                      </a:r>
                      <a:r>
                        <a:rPr lang="es-ES" sz="1100" b="0" i="0" u="none" strike="noStrike" dirty="0">
                          <a:solidFill>
                            <a:schemeClr val="tx1"/>
                          </a:solidFill>
                          <a:latin typeface="+mn-lt"/>
                        </a:rPr>
                        <a:t> -Empalme V081003</a:t>
                      </a:r>
                    </a:p>
                  </a:txBody>
                  <a:tcPr marL="9525" marR="9525" marT="9525" marB="0" anchor="ctr"/>
                </a:tc>
                <a:tc>
                  <a:txBody>
                    <a:bodyPr/>
                    <a:lstStyle/>
                    <a:p>
                      <a:pPr algn="r" fontAlgn="ctr"/>
                      <a:r>
                        <a:rPr lang="es-ES" sz="1100" b="0" i="0" u="none" strike="noStrike">
                          <a:solidFill>
                            <a:schemeClr val="tx1"/>
                          </a:solidFill>
                          <a:latin typeface="+mn-lt"/>
                        </a:rPr>
                        <a:t>5,00</a:t>
                      </a:r>
                    </a:p>
                  </a:txBody>
                  <a:tcPr marL="9525" marR="9525" marT="9525" marB="0" anchor="ctr"/>
                </a:tc>
              </a:tr>
              <a:tr h="288000">
                <a:tc>
                  <a:txBody>
                    <a:bodyPr/>
                    <a:lstStyle/>
                    <a:p>
                      <a:pPr algn="l" fontAlgn="ctr"/>
                      <a:r>
                        <a:rPr lang="es-ES" sz="1100" b="0" i="0" u="none" strike="noStrike" dirty="0">
                          <a:solidFill>
                            <a:schemeClr val="tx1"/>
                          </a:solidFill>
                          <a:latin typeface="+mn-lt"/>
                        </a:rPr>
                        <a:t>Empalme V081003 - Cerrito </a:t>
                      </a:r>
                      <a:r>
                        <a:rPr lang="es-ES" sz="1100" b="0" i="0" u="none" strike="noStrike" dirty="0" err="1">
                          <a:solidFill>
                            <a:schemeClr val="tx1"/>
                          </a:solidFill>
                          <a:latin typeface="+mn-lt"/>
                        </a:rPr>
                        <a:t>Ñeembucu</a:t>
                      </a:r>
                      <a:endParaRPr lang="es-ES" sz="1100" b="0" i="0" u="none" strike="noStrike" dirty="0">
                        <a:solidFill>
                          <a:schemeClr val="tx1"/>
                        </a:solidFill>
                        <a:latin typeface="+mn-lt"/>
                      </a:endParaRPr>
                    </a:p>
                  </a:txBody>
                  <a:tcPr marL="9525" marR="9525" marT="9525" marB="0" anchor="ctr"/>
                </a:tc>
                <a:tc>
                  <a:txBody>
                    <a:bodyPr/>
                    <a:lstStyle/>
                    <a:p>
                      <a:pPr algn="r" fontAlgn="ctr"/>
                      <a:r>
                        <a:rPr lang="es-ES" sz="1100" b="0" i="0" u="none" strike="noStrike" dirty="0">
                          <a:solidFill>
                            <a:schemeClr val="tx1"/>
                          </a:solidFill>
                          <a:latin typeface="+mn-lt"/>
                        </a:rPr>
                        <a:t>11,00</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3. PUENTES DE HºAº</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1772816"/>
          <a:ext cx="8280000" cy="4644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ES" sz="1400" b="1" u="none" strike="noStrike" noProof="0" dirty="0" smtClean="0">
                          <a:latin typeface="+mn-lt"/>
                        </a:rPr>
                        <a:t>SUSTITUCIÓN DE PUENTES DE MADERA POR PUENTES DE HºAº</a:t>
                      </a:r>
                      <a:endParaRPr lang="es-ES" sz="1400" b="1" i="0" u="none" strike="noStrike" noProof="0" dirty="0">
                        <a:solidFill>
                          <a:srgbClr val="000000"/>
                        </a:solidFill>
                        <a:latin typeface="+mn-lt"/>
                      </a:endParaRPr>
                    </a:p>
                  </a:txBody>
                  <a:tcPr marL="9525" marR="9525" marT="9525" marB="0" anchor="ctr"/>
                </a:tc>
                <a:tc>
                  <a:txBody>
                    <a:bodyPr/>
                    <a:lstStyle/>
                    <a:p>
                      <a:pPr algn="ctr" fontAlgn="b"/>
                      <a:r>
                        <a:rPr lang="es-ES" sz="1400" b="1" u="none" strike="noStrike" noProof="0" dirty="0" smtClean="0">
                          <a:latin typeface="+mn-lt"/>
                        </a:rPr>
                        <a:t>LONGITUD (ml)</a:t>
                      </a:r>
                      <a:endParaRPr lang="es-ES" sz="1400" b="1" i="0" u="none" strike="noStrike" noProof="0" dirty="0">
                        <a:solidFill>
                          <a:srgbClr val="000000"/>
                        </a:solidFill>
                        <a:latin typeface="+mn-lt"/>
                      </a:endParaRPr>
                    </a:p>
                  </a:txBody>
                  <a:tcPr marL="9525" marR="9525" marT="9525" marB="0" anchor="ctr"/>
                </a:tc>
              </a:tr>
              <a:tr h="396000">
                <a:tc>
                  <a:txBody>
                    <a:bodyPr/>
                    <a:lstStyle/>
                    <a:p>
                      <a:pPr algn="l" fontAlgn="ctr"/>
                      <a:r>
                        <a:rPr lang="es-PY" sz="1400" b="1" i="0" u="none" strike="noStrike" dirty="0" smtClean="0">
                          <a:solidFill>
                            <a:schemeClr val="tx1"/>
                          </a:solidFill>
                          <a:latin typeface="+mn-lt"/>
                        </a:rPr>
                        <a:t>06. SIN PROYECTO DE PUENTE DE HºAº EN LA DCV</a:t>
                      </a:r>
                      <a:endParaRPr lang="es-PY" sz="1400" b="1" i="0" u="none" strike="noStrike" dirty="0">
                        <a:solidFill>
                          <a:schemeClr val="tx1"/>
                        </a:solidFill>
                        <a:latin typeface="+mn-lt"/>
                      </a:endParaRPr>
                    </a:p>
                  </a:txBody>
                  <a:tcPr marL="9525" marR="9525" marT="9525" marB="0" anchor="ctr"/>
                </a:tc>
                <a:tc>
                  <a:txBody>
                    <a:bodyPr/>
                    <a:lstStyle/>
                    <a:p>
                      <a:pPr algn="r" fontAlgn="ctr"/>
                      <a:r>
                        <a:rPr lang="es-ES" sz="1400" b="1" i="0" u="none" strike="noStrike" dirty="0" smtClean="0">
                          <a:solidFill>
                            <a:schemeClr val="tx1"/>
                          </a:solidFill>
                          <a:latin typeface="+mn-lt"/>
                        </a:rPr>
                        <a:t>2.595,00</a:t>
                      </a:r>
                      <a:endParaRPr lang="es-ES" sz="1400" b="1" i="0" u="none" strike="noStrike" dirty="0">
                        <a:solidFill>
                          <a:schemeClr val="tx1"/>
                        </a:solidFill>
                        <a:latin typeface="+mn-lt"/>
                      </a:endParaRPr>
                    </a:p>
                  </a:txBody>
                  <a:tcPr marL="9525" marR="9525" marT="9525" marB="0" anchor="ctr"/>
                </a:tc>
              </a:tr>
              <a:tr h="396000">
                <a:tc>
                  <a:txBody>
                    <a:bodyPr/>
                    <a:lstStyle/>
                    <a:p>
                      <a:pPr algn="l" fontAlgn="ctr"/>
                      <a:r>
                        <a:rPr lang="es-ES" sz="1400" b="1" i="0" u="none" strike="noStrike" dirty="0" smtClean="0">
                          <a:solidFill>
                            <a:schemeClr val="tx1"/>
                          </a:solidFill>
                          <a:latin typeface="+mn-lt"/>
                        </a:rPr>
                        <a:t>09 DPTO. PARAGUARI</a:t>
                      </a:r>
                      <a:endParaRPr lang="es-ES" sz="1400" b="1" i="0" u="none" strike="noStrike" dirty="0">
                        <a:solidFill>
                          <a:schemeClr val="tx1"/>
                        </a:solidFill>
                        <a:latin typeface="+mn-lt"/>
                      </a:endParaRPr>
                    </a:p>
                  </a:txBody>
                  <a:tcPr marL="9525" marR="9525" marT="9525" marB="0" anchor="ctr"/>
                </a:tc>
                <a:tc>
                  <a:txBody>
                    <a:bodyPr/>
                    <a:lstStyle/>
                    <a:p>
                      <a:pPr algn="r" fontAlgn="ctr"/>
                      <a:r>
                        <a:rPr lang="es-ES" sz="1400" b="1" i="0" u="none" strike="noStrike" dirty="0" smtClean="0">
                          <a:solidFill>
                            <a:schemeClr val="tx1"/>
                          </a:solidFill>
                          <a:latin typeface="+mn-lt"/>
                        </a:rPr>
                        <a:t>156,00</a:t>
                      </a:r>
                      <a:endParaRPr lang="es-ES" sz="1400" b="1" i="0" u="none" strike="noStrike" dirty="0">
                        <a:solidFill>
                          <a:schemeClr val="tx1"/>
                        </a:solidFill>
                        <a:latin typeface="+mn-lt"/>
                      </a:endParaRPr>
                    </a:p>
                  </a:txBody>
                  <a:tcPr marL="9525" marR="9525" marT="9525" marB="0" anchor="ctr"/>
                </a:tc>
              </a:tr>
              <a:tr h="288000">
                <a:tc>
                  <a:txBody>
                    <a:bodyPr/>
                    <a:lstStyle/>
                    <a:p>
                      <a:pPr algn="l" fontAlgn="ctr"/>
                      <a:r>
                        <a:rPr lang="es-ES" sz="1100" b="0" i="0" u="none" strike="noStrike" dirty="0">
                          <a:solidFill>
                            <a:schemeClr val="tx1"/>
                          </a:solidFill>
                          <a:latin typeface="+mn-lt"/>
                        </a:rPr>
                        <a:t>Azcurra Este - Empalme V 090907</a:t>
                      </a:r>
                    </a:p>
                  </a:txBody>
                  <a:tcPr marL="9525" marR="9525" marT="9525" marB="0" anchor="ctr"/>
                </a:tc>
                <a:tc>
                  <a:txBody>
                    <a:bodyPr/>
                    <a:lstStyle/>
                    <a:p>
                      <a:pPr algn="r" fontAlgn="ctr"/>
                      <a:r>
                        <a:rPr lang="es-ES" sz="1100" b="0" i="0" u="none" strike="noStrike">
                          <a:solidFill>
                            <a:schemeClr val="tx1"/>
                          </a:solidFill>
                          <a:latin typeface="+mn-lt"/>
                        </a:rPr>
                        <a:t>12,00</a:t>
                      </a:r>
                    </a:p>
                  </a:txBody>
                  <a:tcPr marL="9525" marR="9525" marT="9525" marB="0" anchor="ctr"/>
                </a:tc>
              </a:tr>
              <a:tr h="288000">
                <a:tc>
                  <a:txBody>
                    <a:bodyPr/>
                    <a:lstStyle/>
                    <a:p>
                      <a:pPr algn="l" fontAlgn="ctr"/>
                      <a:r>
                        <a:rPr lang="es-ES" sz="1100" b="0" i="0" u="none" strike="noStrike" dirty="0">
                          <a:solidFill>
                            <a:schemeClr val="tx1"/>
                          </a:solidFill>
                          <a:latin typeface="+mn-lt"/>
                        </a:rPr>
                        <a:t>Comando </a:t>
                      </a:r>
                      <a:r>
                        <a:rPr lang="es-ES" sz="1100" b="0" i="0" u="none" strike="noStrike" dirty="0" err="1">
                          <a:solidFill>
                            <a:schemeClr val="tx1"/>
                          </a:solidFill>
                          <a:latin typeface="+mn-lt"/>
                        </a:rPr>
                        <a:t>Artilleria</a:t>
                      </a:r>
                      <a:r>
                        <a:rPr lang="es-ES" sz="1100" b="0" i="0" u="none" strike="noStrike" dirty="0">
                          <a:solidFill>
                            <a:schemeClr val="tx1"/>
                          </a:solidFill>
                          <a:latin typeface="+mn-lt"/>
                        </a:rPr>
                        <a:t> - </a:t>
                      </a:r>
                      <a:r>
                        <a:rPr lang="es-ES" sz="1100" b="0" i="0" u="none" strike="noStrike" dirty="0" err="1">
                          <a:solidFill>
                            <a:schemeClr val="tx1"/>
                          </a:solidFill>
                          <a:latin typeface="+mn-lt"/>
                        </a:rPr>
                        <a:t>Mbatovi</a:t>
                      </a:r>
                      <a:r>
                        <a:rPr lang="es-ES" sz="1100" b="0" i="0" u="none" strike="noStrike" dirty="0">
                          <a:solidFill>
                            <a:schemeClr val="tx1"/>
                          </a:solidFill>
                          <a:latin typeface="+mn-lt"/>
                        </a:rPr>
                        <a:t> Norte</a:t>
                      </a:r>
                    </a:p>
                  </a:txBody>
                  <a:tcPr marL="9525" marR="9525" marT="9525" marB="0" anchor="ctr"/>
                </a:tc>
                <a:tc>
                  <a:txBody>
                    <a:bodyPr/>
                    <a:lstStyle/>
                    <a:p>
                      <a:pPr algn="r" fontAlgn="ctr"/>
                      <a:r>
                        <a:rPr lang="es-ES" sz="1100" b="0" i="0" u="none" strike="noStrike">
                          <a:solidFill>
                            <a:schemeClr val="tx1"/>
                          </a:solidFill>
                          <a:latin typeface="+mn-lt"/>
                        </a:rPr>
                        <a:t>20,00</a:t>
                      </a:r>
                    </a:p>
                  </a:txBody>
                  <a:tcPr marL="9525" marR="9525" marT="9525" marB="0" anchor="ctr"/>
                </a:tc>
              </a:tr>
              <a:tr h="288000">
                <a:tc>
                  <a:txBody>
                    <a:bodyPr/>
                    <a:lstStyle/>
                    <a:p>
                      <a:pPr algn="l" fontAlgn="ctr"/>
                      <a:r>
                        <a:rPr lang="es-ES" sz="1100" b="0" i="0" u="none" strike="noStrike" dirty="0" err="1">
                          <a:solidFill>
                            <a:schemeClr val="tx1"/>
                          </a:solidFill>
                          <a:latin typeface="+mn-lt"/>
                        </a:rPr>
                        <a:t>Sapucai</a:t>
                      </a:r>
                      <a:r>
                        <a:rPr lang="es-ES" sz="1100" b="0" i="0" u="none" strike="noStrike" dirty="0">
                          <a:solidFill>
                            <a:schemeClr val="tx1"/>
                          </a:solidFill>
                          <a:latin typeface="+mn-lt"/>
                        </a:rPr>
                        <a:t> - </a:t>
                      </a:r>
                      <a:r>
                        <a:rPr lang="es-ES" sz="1100" b="0" i="0" u="none" strike="noStrike" dirty="0" err="1">
                          <a:solidFill>
                            <a:schemeClr val="tx1"/>
                          </a:solidFill>
                          <a:latin typeface="+mn-lt"/>
                        </a:rPr>
                        <a:t>Guazu</a:t>
                      </a:r>
                      <a:r>
                        <a:rPr lang="es-ES" sz="1100" b="0" i="0" u="none" strike="noStrike" dirty="0">
                          <a:solidFill>
                            <a:schemeClr val="tx1"/>
                          </a:solidFill>
                          <a:latin typeface="+mn-lt"/>
                        </a:rPr>
                        <a:t> Cua</a:t>
                      </a:r>
                    </a:p>
                  </a:txBody>
                  <a:tcPr marL="9525" marR="9525" marT="9525" marB="0" anchor="ctr"/>
                </a:tc>
                <a:tc>
                  <a:txBody>
                    <a:bodyPr/>
                    <a:lstStyle/>
                    <a:p>
                      <a:pPr algn="r" fontAlgn="ctr"/>
                      <a:r>
                        <a:rPr lang="es-ES" sz="1100" b="0" i="0" u="none" strike="noStrike">
                          <a:solidFill>
                            <a:schemeClr val="tx1"/>
                          </a:solidFill>
                          <a:latin typeface="+mn-lt"/>
                        </a:rPr>
                        <a:t>12,00</a:t>
                      </a:r>
                    </a:p>
                  </a:txBody>
                  <a:tcPr marL="9525" marR="9525" marT="9525" marB="0" anchor="ctr"/>
                </a:tc>
              </a:tr>
              <a:tr h="288000">
                <a:tc>
                  <a:txBody>
                    <a:bodyPr/>
                    <a:lstStyle/>
                    <a:p>
                      <a:pPr algn="l" fontAlgn="ctr"/>
                      <a:r>
                        <a:rPr lang="es-PY" sz="1100" b="0" i="0" u="none" strike="noStrike" dirty="0">
                          <a:solidFill>
                            <a:schemeClr val="tx1"/>
                          </a:solidFill>
                          <a:latin typeface="+mn-lt"/>
                        </a:rPr>
                        <a:t>Acahay - Ruta Acahay </a:t>
                      </a:r>
                      <a:r>
                        <a:rPr lang="es-PY" sz="1100" b="0" i="0" u="none" strike="noStrike" dirty="0" err="1">
                          <a:solidFill>
                            <a:schemeClr val="tx1"/>
                          </a:solidFill>
                          <a:latin typeface="+mn-lt"/>
                        </a:rPr>
                        <a:t>Carapegua</a:t>
                      </a:r>
                      <a:r>
                        <a:rPr lang="es-PY" sz="1100" b="0" i="0" u="none" strike="noStrike" dirty="0">
                          <a:solidFill>
                            <a:schemeClr val="tx1"/>
                          </a:solidFill>
                          <a:latin typeface="+mn-lt"/>
                        </a:rPr>
                        <a:t> Yeguarizo</a:t>
                      </a:r>
                    </a:p>
                  </a:txBody>
                  <a:tcPr marL="9525" marR="9525" marT="9525" marB="0" anchor="ctr"/>
                </a:tc>
                <a:tc>
                  <a:txBody>
                    <a:bodyPr/>
                    <a:lstStyle/>
                    <a:p>
                      <a:pPr algn="r" fontAlgn="ctr"/>
                      <a:r>
                        <a:rPr lang="es-ES" sz="1100" b="0" i="0" u="none" strike="noStrike">
                          <a:solidFill>
                            <a:schemeClr val="tx1"/>
                          </a:solidFill>
                          <a:latin typeface="+mn-lt"/>
                        </a:rPr>
                        <a:t>17,00</a:t>
                      </a:r>
                    </a:p>
                  </a:txBody>
                  <a:tcPr marL="9525" marR="9525" marT="9525" marB="0" anchor="ctr"/>
                </a:tc>
              </a:tr>
              <a:tr h="288000">
                <a:tc>
                  <a:txBody>
                    <a:bodyPr/>
                    <a:lstStyle/>
                    <a:p>
                      <a:pPr algn="l" fontAlgn="ctr"/>
                      <a:r>
                        <a:rPr lang="es-ES" sz="1100" b="0" i="0" u="none" strike="noStrike" dirty="0" err="1">
                          <a:solidFill>
                            <a:schemeClr val="tx1"/>
                          </a:solidFill>
                          <a:latin typeface="+mn-lt"/>
                        </a:rPr>
                        <a:t>Caapucu</a:t>
                      </a:r>
                      <a:r>
                        <a:rPr lang="es-ES" sz="1100" b="0" i="0" u="none" strike="noStrike" dirty="0">
                          <a:solidFill>
                            <a:schemeClr val="tx1"/>
                          </a:solidFill>
                          <a:latin typeface="+mn-lt"/>
                        </a:rPr>
                        <a:t> - </a:t>
                      </a:r>
                      <a:r>
                        <a:rPr lang="es-ES" sz="1100" b="0" i="0" u="none" strike="noStrike" dirty="0" err="1">
                          <a:solidFill>
                            <a:schemeClr val="tx1"/>
                          </a:solidFill>
                          <a:latin typeface="+mn-lt"/>
                        </a:rPr>
                        <a:t>Yagaretecua</a:t>
                      </a:r>
                      <a:r>
                        <a:rPr lang="es-ES" sz="1100" b="0" i="0" u="none" strike="noStrike" dirty="0">
                          <a:solidFill>
                            <a:schemeClr val="tx1"/>
                          </a:solidFill>
                          <a:latin typeface="+mn-lt"/>
                        </a:rPr>
                        <a:t> Este</a:t>
                      </a:r>
                    </a:p>
                  </a:txBody>
                  <a:tcPr marL="9525" marR="9525" marT="9525" marB="0" anchor="ctr"/>
                </a:tc>
                <a:tc>
                  <a:txBody>
                    <a:bodyPr/>
                    <a:lstStyle/>
                    <a:p>
                      <a:pPr algn="r" fontAlgn="ctr"/>
                      <a:r>
                        <a:rPr lang="es-ES" sz="1100" b="0" i="0" u="none" strike="noStrike">
                          <a:solidFill>
                            <a:schemeClr val="tx1"/>
                          </a:solidFill>
                          <a:latin typeface="+mn-lt"/>
                        </a:rPr>
                        <a:t>26,00</a:t>
                      </a:r>
                    </a:p>
                  </a:txBody>
                  <a:tcPr marL="9525" marR="9525" marT="9525" marB="0" anchor="ctr"/>
                </a:tc>
              </a:tr>
              <a:tr h="288000">
                <a:tc>
                  <a:txBody>
                    <a:bodyPr/>
                    <a:lstStyle/>
                    <a:p>
                      <a:pPr algn="l" fontAlgn="ctr"/>
                      <a:r>
                        <a:rPr lang="es-PY" sz="1100" b="0" i="0" u="none" strike="noStrike" dirty="0">
                          <a:solidFill>
                            <a:schemeClr val="tx1"/>
                          </a:solidFill>
                          <a:latin typeface="+mn-lt"/>
                        </a:rPr>
                        <a:t>Costa Pucu Sur - Isla Naranja Norte</a:t>
                      </a:r>
                    </a:p>
                  </a:txBody>
                  <a:tcPr marL="9525" marR="9525" marT="9525" marB="0" anchor="ctr"/>
                </a:tc>
                <a:tc>
                  <a:txBody>
                    <a:bodyPr/>
                    <a:lstStyle/>
                    <a:p>
                      <a:pPr algn="r" fontAlgn="ctr"/>
                      <a:r>
                        <a:rPr lang="es-ES" sz="1100" b="0" i="0" u="none" strike="noStrike">
                          <a:solidFill>
                            <a:schemeClr val="tx1"/>
                          </a:solidFill>
                          <a:latin typeface="+mn-lt"/>
                        </a:rPr>
                        <a:t>12,00</a:t>
                      </a:r>
                    </a:p>
                  </a:txBody>
                  <a:tcPr marL="9525" marR="9525" marT="9525" marB="0" anchor="ctr"/>
                </a:tc>
              </a:tr>
              <a:tr h="288000">
                <a:tc>
                  <a:txBody>
                    <a:bodyPr/>
                    <a:lstStyle/>
                    <a:p>
                      <a:pPr algn="l" fontAlgn="ctr"/>
                      <a:r>
                        <a:rPr lang="es-ES" sz="1100" b="0" i="0" u="none" strike="noStrike" dirty="0">
                          <a:solidFill>
                            <a:schemeClr val="tx1"/>
                          </a:solidFill>
                          <a:latin typeface="+mn-lt"/>
                        </a:rPr>
                        <a:t>Arroyo Pora - </a:t>
                      </a:r>
                      <a:r>
                        <a:rPr lang="es-ES" sz="1100" b="0" i="0" u="none" strike="noStrike" dirty="0" err="1">
                          <a:solidFill>
                            <a:schemeClr val="tx1"/>
                          </a:solidFill>
                          <a:latin typeface="+mn-lt"/>
                        </a:rPr>
                        <a:t>Guazu</a:t>
                      </a:r>
                      <a:r>
                        <a:rPr lang="es-ES" sz="1100" b="0" i="0" u="none" strike="noStrike" dirty="0">
                          <a:solidFill>
                            <a:schemeClr val="tx1"/>
                          </a:solidFill>
                          <a:latin typeface="+mn-lt"/>
                        </a:rPr>
                        <a:t> Cua</a:t>
                      </a:r>
                    </a:p>
                  </a:txBody>
                  <a:tcPr marL="9525" marR="9525" marT="9525" marB="0" anchor="ctr"/>
                </a:tc>
                <a:tc>
                  <a:txBody>
                    <a:bodyPr/>
                    <a:lstStyle/>
                    <a:p>
                      <a:pPr algn="r" fontAlgn="ctr"/>
                      <a:r>
                        <a:rPr lang="es-ES" sz="1100" b="0" i="0" u="none" strike="noStrike">
                          <a:solidFill>
                            <a:schemeClr val="tx1"/>
                          </a:solidFill>
                          <a:latin typeface="+mn-lt"/>
                        </a:rPr>
                        <a:t>12,00</a:t>
                      </a:r>
                    </a:p>
                  </a:txBody>
                  <a:tcPr marL="9525" marR="9525" marT="9525" marB="0" anchor="ctr"/>
                </a:tc>
              </a:tr>
              <a:tr h="288000">
                <a:tc>
                  <a:txBody>
                    <a:bodyPr/>
                    <a:lstStyle/>
                    <a:p>
                      <a:pPr algn="l" fontAlgn="ctr"/>
                      <a:r>
                        <a:rPr lang="es-ES" sz="1100" b="0" i="0" u="none" strike="noStrike" dirty="0">
                          <a:solidFill>
                            <a:schemeClr val="tx1"/>
                          </a:solidFill>
                          <a:latin typeface="+mn-lt"/>
                        </a:rPr>
                        <a:t>Empalme V091306 - Potrero Ybate</a:t>
                      </a:r>
                    </a:p>
                  </a:txBody>
                  <a:tcPr marL="9525" marR="9525" marT="9525" marB="0" anchor="ctr"/>
                </a:tc>
                <a:tc>
                  <a:txBody>
                    <a:bodyPr/>
                    <a:lstStyle/>
                    <a:p>
                      <a:pPr algn="r" fontAlgn="ctr"/>
                      <a:r>
                        <a:rPr lang="es-ES" sz="1100" b="0" i="0" u="none" strike="noStrike">
                          <a:solidFill>
                            <a:schemeClr val="tx1"/>
                          </a:solidFill>
                          <a:latin typeface="+mn-lt"/>
                        </a:rPr>
                        <a:t>7,00</a:t>
                      </a:r>
                    </a:p>
                  </a:txBody>
                  <a:tcPr marL="9525" marR="9525" marT="9525" marB="0" anchor="ctr"/>
                </a:tc>
              </a:tr>
              <a:tr h="288000">
                <a:tc>
                  <a:txBody>
                    <a:bodyPr/>
                    <a:lstStyle/>
                    <a:p>
                      <a:pPr algn="l" fontAlgn="ctr"/>
                      <a:r>
                        <a:rPr lang="pt-BR" sz="1100" b="0" i="0" u="none" strike="noStrike" dirty="0" err="1">
                          <a:solidFill>
                            <a:schemeClr val="tx1"/>
                          </a:solidFill>
                          <a:latin typeface="+mn-lt"/>
                        </a:rPr>
                        <a:t>Ruta</a:t>
                      </a:r>
                      <a:r>
                        <a:rPr lang="pt-BR" sz="1100" b="0" i="0" u="none" strike="noStrike" dirty="0">
                          <a:solidFill>
                            <a:schemeClr val="tx1"/>
                          </a:solidFill>
                          <a:latin typeface="+mn-lt"/>
                        </a:rPr>
                        <a:t> 1 - </a:t>
                      </a:r>
                      <a:r>
                        <a:rPr lang="pt-BR" sz="1100" b="0" i="0" u="none" strike="noStrike" dirty="0" err="1">
                          <a:solidFill>
                            <a:schemeClr val="tx1"/>
                          </a:solidFill>
                          <a:latin typeface="+mn-lt"/>
                        </a:rPr>
                        <a:t>Itape</a:t>
                      </a:r>
                      <a:r>
                        <a:rPr lang="pt-BR" sz="1100" b="0" i="0" u="none" strike="noStrike" dirty="0">
                          <a:solidFill>
                            <a:schemeClr val="tx1"/>
                          </a:solidFill>
                          <a:latin typeface="+mn-lt"/>
                        </a:rPr>
                        <a:t> </a:t>
                      </a:r>
                      <a:r>
                        <a:rPr lang="pt-BR" sz="1100" b="0" i="0" u="none" strike="noStrike" dirty="0" err="1">
                          <a:solidFill>
                            <a:schemeClr val="tx1"/>
                          </a:solidFill>
                          <a:latin typeface="+mn-lt"/>
                        </a:rPr>
                        <a:t>Curucao</a:t>
                      </a:r>
                      <a:r>
                        <a:rPr lang="pt-BR" sz="1100" b="0" i="0" u="none" strike="noStrike" dirty="0">
                          <a:solidFill>
                            <a:schemeClr val="tx1"/>
                          </a:solidFill>
                          <a:latin typeface="+mn-lt"/>
                        </a:rPr>
                        <a:t> Norte</a:t>
                      </a:r>
                    </a:p>
                  </a:txBody>
                  <a:tcPr marL="9525" marR="9525" marT="9525" marB="0" anchor="ctr"/>
                </a:tc>
                <a:tc>
                  <a:txBody>
                    <a:bodyPr/>
                    <a:lstStyle/>
                    <a:p>
                      <a:pPr algn="r" fontAlgn="ctr"/>
                      <a:r>
                        <a:rPr lang="es-ES" sz="1100" b="0" i="0" u="none" strike="noStrike">
                          <a:solidFill>
                            <a:schemeClr val="tx1"/>
                          </a:solidFill>
                          <a:latin typeface="+mn-lt"/>
                        </a:rPr>
                        <a:t>7,00</a:t>
                      </a:r>
                    </a:p>
                  </a:txBody>
                  <a:tcPr marL="9525" marR="9525" marT="9525" marB="0" anchor="ctr"/>
                </a:tc>
              </a:tr>
              <a:tr h="288000">
                <a:tc>
                  <a:txBody>
                    <a:bodyPr/>
                    <a:lstStyle/>
                    <a:p>
                      <a:pPr algn="l" fontAlgn="ctr"/>
                      <a:r>
                        <a:rPr lang="es-ES" sz="1100" b="0" i="0" u="none" strike="noStrike" dirty="0" err="1">
                          <a:solidFill>
                            <a:schemeClr val="tx1"/>
                          </a:solidFill>
                          <a:latin typeface="+mn-lt"/>
                        </a:rPr>
                        <a:t>Ybycui</a:t>
                      </a:r>
                      <a:r>
                        <a:rPr lang="es-ES" sz="1100" b="0" i="0" u="none" strike="noStrike" dirty="0">
                          <a:solidFill>
                            <a:schemeClr val="tx1"/>
                          </a:solidFill>
                          <a:latin typeface="+mn-lt"/>
                        </a:rPr>
                        <a:t> - Empalme V091611</a:t>
                      </a:r>
                    </a:p>
                  </a:txBody>
                  <a:tcPr marL="9525" marR="9525" marT="9525" marB="0" anchor="ctr"/>
                </a:tc>
                <a:tc>
                  <a:txBody>
                    <a:bodyPr/>
                    <a:lstStyle/>
                    <a:p>
                      <a:pPr algn="r" fontAlgn="ctr"/>
                      <a:r>
                        <a:rPr lang="es-ES" sz="1100" b="0" i="0" u="none" strike="noStrike">
                          <a:solidFill>
                            <a:schemeClr val="tx1"/>
                          </a:solidFill>
                          <a:latin typeface="+mn-lt"/>
                        </a:rPr>
                        <a:t>17,00</a:t>
                      </a:r>
                    </a:p>
                  </a:txBody>
                  <a:tcPr marL="9525" marR="9525" marT="9525" marB="0" anchor="ctr"/>
                </a:tc>
              </a:tr>
              <a:tr h="288000">
                <a:tc>
                  <a:txBody>
                    <a:bodyPr/>
                    <a:lstStyle/>
                    <a:p>
                      <a:pPr algn="l" fontAlgn="ctr"/>
                      <a:r>
                        <a:rPr lang="es-ES" sz="1100" b="0" i="0" u="none" strike="noStrike" dirty="0" err="1">
                          <a:solidFill>
                            <a:schemeClr val="tx1"/>
                          </a:solidFill>
                          <a:latin typeface="+mn-lt"/>
                        </a:rPr>
                        <a:t>Pirayu</a:t>
                      </a:r>
                      <a:r>
                        <a:rPr lang="es-ES" sz="1100" b="0" i="0" u="none" strike="noStrike" dirty="0">
                          <a:solidFill>
                            <a:schemeClr val="tx1"/>
                          </a:solidFill>
                          <a:latin typeface="+mn-lt"/>
                        </a:rPr>
                        <a:t> Este - Empalme V090901</a:t>
                      </a:r>
                    </a:p>
                  </a:txBody>
                  <a:tcPr marL="9525" marR="9525" marT="9525" marB="0" anchor="ctr"/>
                </a:tc>
                <a:tc>
                  <a:txBody>
                    <a:bodyPr/>
                    <a:lstStyle/>
                    <a:p>
                      <a:pPr algn="r" fontAlgn="ctr"/>
                      <a:r>
                        <a:rPr lang="es-ES" sz="1100" b="0" i="0" u="none" strike="noStrike">
                          <a:solidFill>
                            <a:schemeClr val="tx1"/>
                          </a:solidFill>
                          <a:latin typeface="+mn-lt"/>
                        </a:rPr>
                        <a:t>8,00</a:t>
                      </a:r>
                    </a:p>
                  </a:txBody>
                  <a:tcPr marL="9525" marR="9525" marT="9525" marB="0" anchor="ctr"/>
                </a:tc>
              </a:tr>
              <a:tr h="288000">
                <a:tc>
                  <a:txBody>
                    <a:bodyPr/>
                    <a:lstStyle/>
                    <a:p>
                      <a:pPr algn="l" fontAlgn="ctr"/>
                      <a:r>
                        <a:rPr lang="es-ES" sz="1100" b="0" i="0" u="none" strike="noStrike" dirty="0" err="1">
                          <a:solidFill>
                            <a:schemeClr val="tx1"/>
                          </a:solidFill>
                          <a:latin typeface="+mn-lt"/>
                        </a:rPr>
                        <a:t>Pirayu</a:t>
                      </a:r>
                      <a:r>
                        <a:rPr lang="es-ES" sz="1100" b="0" i="0" u="none" strike="noStrike" dirty="0">
                          <a:solidFill>
                            <a:schemeClr val="tx1"/>
                          </a:solidFill>
                          <a:latin typeface="+mn-lt"/>
                        </a:rPr>
                        <a:t> Este - Empalme V090902</a:t>
                      </a:r>
                    </a:p>
                  </a:txBody>
                  <a:tcPr marL="9525" marR="9525" marT="9525" marB="0" anchor="ctr"/>
                </a:tc>
                <a:tc>
                  <a:txBody>
                    <a:bodyPr/>
                    <a:lstStyle/>
                    <a:p>
                      <a:pPr algn="r" fontAlgn="ctr"/>
                      <a:r>
                        <a:rPr lang="es-ES" sz="1100" b="0" i="0" u="none" strike="noStrike" dirty="0">
                          <a:solidFill>
                            <a:schemeClr val="tx1"/>
                          </a:solidFill>
                          <a:latin typeface="+mn-lt"/>
                        </a:rPr>
                        <a:t>6,00</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3. PUENTES DE HºAº</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1772816"/>
          <a:ext cx="8280000" cy="3780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ES" sz="1400" b="1" u="none" strike="noStrike" noProof="0" dirty="0" smtClean="0">
                          <a:latin typeface="+mn-lt"/>
                        </a:rPr>
                        <a:t>SUSTITUCIÓN DE PUENTES DE MADERA POR PUENTES DE HºAº</a:t>
                      </a:r>
                      <a:endParaRPr lang="es-ES" sz="1400" b="1" i="0" u="none" strike="noStrike" noProof="0" dirty="0">
                        <a:solidFill>
                          <a:srgbClr val="000000"/>
                        </a:solidFill>
                        <a:latin typeface="+mn-lt"/>
                      </a:endParaRPr>
                    </a:p>
                  </a:txBody>
                  <a:tcPr marL="9525" marR="9525" marT="9525" marB="0" anchor="ctr"/>
                </a:tc>
                <a:tc>
                  <a:txBody>
                    <a:bodyPr/>
                    <a:lstStyle/>
                    <a:p>
                      <a:pPr algn="ctr" fontAlgn="b"/>
                      <a:r>
                        <a:rPr lang="es-ES" sz="1400" b="1" u="none" strike="noStrike" noProof="0" dirty="0" smtClean="0">
                          <a:latin typeface="+mn-lt"/>
                        </a:rPr>
                        <a:t>LONGITUD (ml)</a:t>
                      </a:r>
                      <a:endParaRPr lang="es-ES" sz="1400" b="1" i="0" u="none" strike="noStrike" noProof="0" dirty="0">
                        <a:solidFill>
                          <a:srgbClr val="000000"/>
                        </a:solidFill>
                        <a:latin typeface="+mn-lt"/>
                      </a:endParaRPr>
                    </a:p>
                  </a:txBody>
                  <a:tcPr marL="9525" marR="9525" marT="9525" marB="0" anchor="ctr"/>
                </a:tc>
              </a:tr>
              <a:tr h="396000">
                <a:tc>
                  <a:txBody>
                    <a:bodyPr/>
                    <a:lstStyle/>
                    <a:p>
                      <a:pPr algn="l" fontAlgn="ctr"/>
                      <a:r>
                        <a:rPr lang="es-PY" sz="1400" b="1" i="0" u="none" strike="noStrike" dirty="0" smtClean="0">
                          <a:solidFill>
                            <a:schemeClr val="tx1"/>
                          </a:solidFill>
                          <a:latin typeface="+mn-lt"/>
                        </a:rPr>
                        <a:t>06. SIN PROYECTO DE PUENTE DE HºAº EN LA DCV</a:t>
                      </a:r>
                      <a:endParaRPr lang="es-PY" sz="1400" b="1" i="0" u="none" strike="noStrike" dirty="0">
                        <a:solidFill>
                          <a:schemeClr val="tx1"/>
                        </a:solidFill>
                        <a:latin typeface="+mn-lt"/>
                      </a:endParaRPr>
                    </a:p>
                  </a:txBody>
                  <a:tcPr marL="9525" marR="9525" marT="9525" marB="0" anchor="ctr"/>
                </a:tc>
                <a:tc>
                  <a:txBody>
                    <a:bodyPr/>
                    <a:lstStyle/>
                    <a:p>
                      <a:pPr algn="r" fontAlgn="ctr"/>
                      <a:r>
                        <a:rPr lang="es-ES" sz="1400" b="1" i="0" u="none" strike="noStrike" dirty="0" smtClean="0">
                          <a:solidFill>
                            <a:schemeClr val="tx1"/>
                          </a:solidFill>
                          <a:latin typeface="+mn-lt"/>
                        </a:rPr>
                        <a:t>2.595,00</a:t>
                      </a:r>
                      <a:endParaRPr lang="es-ES" sz="1400" b="1" i="0" u="none" strike="noStrike" dirty="0">
                        <a:solidFill>
                          <a:schemeClr val="tx1"/>
                        </a:solidFill>
                        <a:latin typeface="+mn-lt"/>
                      </a:endParaRPr>
                    </a:p>
                  </a:txBody>
                  <a:tcPr marL="9525" marR="9525" marT="9525" marB="0" anchor="ctr"/>
                </a:tc>
              </a:tr>
              <a:tr h="396000">
                <a:tc>
                  <a:txBody>
                    <a:bodyPr/>
                    <a:lstStyle/>
                    <a:p>
                      <a:pPr algn="l" fontAlgn="ctr"/>
                      <a:r>
                        <a:rPr lang="es-ES" sz="1400" b="1" i="0" u="none" strike="noStrike" dirty="0" smtClean="0">
                          <a:solidFill>
                            <a:schemeClr val="tx1"/>
                          </a:solidFill>
                          <a:latin typeface="+mn-lt"/>
                        </a:rPr>
                        <a:t>10 DPTO. ALTO PARANÁ</a:t>
                      </a:r>
                      <a:endParaRPr lang="es-ES" sz="1400" b="1" i="0" u="none" strike="noStrike" dirty="0">
                        <a:solidFill>
                          <a:schemeClr val="tx1"/>
                        </a:solidFill>
                        <a:latin typeface="+mn-lt"/>
                      </a:endParaRPr>
                    </a:p>
                  </a:txBody>
                  <a:tcPr marL="9525" marR="9525" marT="9525" marB="0" anchor="ctr"/>
                </a:tc>
                <a:tc>
                  <a:txBody>
                    <a:bodyPr/>
                    <a:lstStyle/>
                    <a:p>
                      <a:pPr algn="r" fontAlgn="ctr"/>
                      <a:r>
                        <a:rPr lang="es-ES" sz="1400" b="1" i="0" u="none" strike="noStrike" dirty="0" smtClean="0">
                          <a:solidFill>
                            <a:schemeClr val="tx1"/>
                          </a:solidFill>
                          <a:latin typeface="+mn-lt"/>
                        </a:rPr>
                        <a:t>170,00</a:t>
                      </a:r>
                      <a:endParaRPr lang="es-ES" sz="1400" b="1" i="0" u="none" strike="noStrike" dirty="0">
                        <a:solidFill>
                          <a:schemeClr val="tx1"/>
                        </a:solidFill>
                        <a:latin typeface="+mn-lt"/>
                      </a:endParaRPr>
                    </a:p>
                  </a:txBody>
                  <a:tcPr marL="9525" marR="9525" marT="9525" marB="0" anchor="ctr"/>
                </a:tc>
              </a:tr>
              <a:tr h="288000">
                <a:tc>
                  <a:txBody>
                    <a:bodyPr/>
                    <a:lstStyle/>
                    <a:p>
                      <a:pPr algn="l" fontAlgn="ctr"/>
                      <a:r>
                        <a:rPr lang="es-ES" sz="1100" b="0" i="0" u="none" strike="noStrike" dirty="0">
                          <a:solidFill>
                            <a:schemeClr val="tx1"/>
                          </a:solidFill>
                          <a:latin typeface="+mn-lt"/>
                        </a:rPr>
                        <a:t>Col. </a:t>
                      </a:r>
                      <a:r>
                        <a:rPr lang="es-ES" sz="1100" b="0" i="0" u="none" strike="noStrike" dirty="0" err="1">
                          <a:solidFill>
                            <a:schemeClr val="tx1"/>
                          </a:solidFill>
                          <a:latin typeface="+mn-lt"/>
                        </a:rPr>
                        <a:t>Caatimiri</a:t>
                      </a:r>
                      <a:r>
                        <a:rPr lang="es-ES" sz="1100" b="0" i="0" u="none" strike="noStrike" dirty="0">
                          <a:solidFill>
                            <a:schemeClr val="tx1"/>
                          </a:solidFill>
                          <a:latin typeface="+mn-lt"/>
                        </a:rPr>
                        <a:t> - Arroyo </a:t>
                      </a:r>
                      <a:r>
                        <a:rPr lang="es-ES" sz="1100" b="0" i="0" u="none" strike="noStrike" dirty="0" err="1">
                          <a:solidFill>
                            <a:schemeClr val="tx1"/>
                          </a:solidFill>
                          <a:latin typeface="+mn-lt"/>
                        </a:rPr>
                        <a:t>Guazu</a:t>
                      </a:r>
                      <a:endParaRPr lang="es-ES" sz="1100" b="0" i="0" u="none" strike="noStrike" dirty="0">
                        <a:solidFill>
                          <a:schemeClr val="tx1"/>
                        </a:solidFill>
                        <a:latin typeface="+mn-lt"/>
                      </a:endParaRPr>
                    </a:p>
                  </a:txBody>
                  <a:tcPr marL="9525" marR="9525" marT="9525" marB="0" anchor="ctr"/>
                </a:tc>
                <a:tc>
                  <a:txBody>
                    <a:bodyPr/>
                    <a:lstStyle/>
                    <a:p>
                      <a:pPr algn="r" fontAlgn="ctr"/>
                      <a:r>
                        <a:rPr lang="es-ES" sz="1100" b="0" i="0" u="none" strike="noStrike">
                          <a:solidFill>
                            <a:schemeClr val="tx1"/>
                          </a:solidFill>
                          <a:latin typeface="+mn-lt"/>
                        </a:rPr>
                        <a:t>15,00</a:t>
                      </a:r>
                    </a:p>
                  </a:txBody>
                  <a:tcPr marL="9525" marR="9525" marT="9525" marB="0" anchor="ctr"/>
                </a:tc>
              </a:tr>
              <a:tr h="288000">
                <a:tc>
                  <a:txBody>
                    <a:bodyPr/>
                    <a:lstStyle/>
                    <a:p>
                      <a:pPr algn="l" fontAlgn="ctr"/>
                      <a:r>
                        <a:rPr lang="es-ES" sz="1100" b="0" i="0" u="none" strike="noStrike" dirty="0">
                          <a:solidFill>
                            <a:schemeClr val="tx1"/>
                          </a:solidFill>
                          <a:latin typeface="+mn-lt"/>
                        </a:rPr>
                        <a:t>Itakyry - Col Alegre</a:t>
                      </a:r>
                    </a:p>
                  </a:txBody>
                  <a:tcPr marL="9525" marR="9525" marT="9525" marB="0" anchor="ctr"/>
                </a:tc>
                <a:tc>
                  <a:txBody>
                    <a:bodyPr/>
                    <a:lstStyle/>
                    <a:p>
                      <a:pPr algn="r" fontAlgn="ctr"/>
                      <a:r>
                        <a:rPr lang="es-ES" sz="1100" b="0" i="0" u="none" strike="noStrike">
                          <a:solidFill>
                            <a:schemeClr val="tx1"/>
                          </a:solidFill>
                          <a:latin typeface="+mn-lt"/>
                        </a:rPr>
                        <a:t>20,00</a:t>
                      </a:r>
                    </a:p>
                  </a:txBody>
                  <a:tcPr marL="9525" marR="9525" marT="9525" marB="0" anchor="ctr"/>
                </a:tc>
              </a:tr>
              <a:tr h="288000">
                <a:tc>
                  <a:txBody>
                    <a:bodyPr/>
                    <a:lstStyle/>
                    <a:p>
                      <a:pPr algn="l" fontAlgn="ctr"/>
                      <a:r>
                        <a:rPr lang="es-ES" sz="1100" b="0" i="0" u="none" strike="noStrike" dirty="0">
                          <a:solidFill>
                            <a:schemeClr val="tx1"/>
                          </a:solidFill>
                          <a:latin typeface="+mn-lt"/>
                        </a:rPr>
                        <a:t>San Antonio - Cristo Rey</a:t>
                      </a:r>
                    </a:p>
                  </a:txBody>
                  <a:tcPr marL="9525" marR="9525" marT="9525" marB="0" anchor="ctr"/>
                </a:tc>
                <a:tc>
                  <a:txBody>
                    <a:bodyPr/>
                    <a:lstStyle/>
                    <a:p>
                      <a:pPr algn="r" fontAlgn="ctr"/>
                      <a:r>
                        <a:rPr lang="es-ES" sz="1100" b="0" i="0" u="none" strike="noStrike">
                          <a:solidFill>
                            <a:schemeClr val="tx1"/>
                          </a:solidFill>
                          <a:latin typeface="+mn-lt"/>
                        </a:rPr>
                        <a:t>50,00</a:t>
                      </a:r>
                    </a:p>
                  </a:txBody>
                  <a:tcPr marL="9525" marR="9525" marT="9525" marB="0" anchor="ctr"/>
                </a:tc>
              </a:tr>
              <a:tr h="288000">
                <a:tc>
                  <a:txBody>
                    <a:bodyPr/>
                    <a:lstStyle/>
                    <a:p>
                      <a:pPr algn="l" fontAlgn="ctr"/>
                      <a:r>
                        <a:rPr lang="es-ES" sz="1100" b="0" i="0" u="none" strike="noStrike" dirty="0">
                          <a:solidFill>
                            <a:schemeClr val="tx1"/>
                          </a:solidFill>
                          <a:latin typeface="+mn-lt"/>
                        </a:rPr>
                        <a:t>Calle 20 Monday</a:t>
                      </a:r>
                    </a:p>
                  </a:txBody>
                  <a:tcPr marL="9525" marR="9525" marT="9525" marB="0" anchor="ctr"/>
                </a:tc>
                <a:tc>
                  <a:txBody>
                    <a:bodyPr/>
                    <a:lstStyle/>
                    <a:p>
                      <a:pPr algn="r" fontAlgn="ctr"/>
                      <a:r>
                        <a:rPr lang="es-ES" sz="1100" b="0" i="0" u="none" strike="noStrike">
                          <a:solidFill>
                            <a:schemeClr val="tx1"/>
                          </a:solidFill>
                          <a:latin typeface="+mn-lt"/>
                        </a:rPr>
                        <a:t>16,00</a:t>
                      </a:r>
                    </a:p>
                  </a:txBody>
                  <a:tcPr marL="9525" marR="9525" marT="9525" marB="0" anchor="ctr"/>
                </a:tc>
              </a:tr>
              <a:tr h="288000">
                <a:tc>
                  <a:txBody>
                    <a:bodyPr/>
                    <a:lstStyle/>
                    <a:p>
                      <a:pPr algn="l" fontAlgn="ctr"/>
                      <a:r>
                        <a:rPr lang="es-ES" sz="1100" b="0" i="0" u="none" strike="noStrike" dirty="0">
                          <a:solidFill>
                            <a:schemeClr val="tx1"/>
                          </a:solidFill>
                          <a:latin typeface="+mn-lt"/>
                        </a:rPr>
                        <a:t>Calle 18 Monday</a:t>
                      </a:r>
                    </a:p>
                  </a:txBody>
                  <a:tcPr marL="9525" marR="9525" marT="9525" marB="0" anchor="ctr"/>
                </a:tc>
                <a:tc>
                  <a:txBody>
                    <a:bodyPr/>
                    <a:lstStyle/>
                    <a:p>
                      <a:pPr algn="r" fontAlgn="ctr"/>
                      <a:r>
                        <a:rPr lang="es-ES" sz="1100" b="0" i="0" u="none" strike="noStrike">
                          <a:solidFill>
                            <a:schemeClr val="tx1"/>
                          </a:solidFill>
                          <a:latin typeface="+mn-lt"/>
                        </a:rPr>
                        <a:t>8,00</a:t>
                      </a:r>
                    </a:p>
                  </a:txBody>
                  <a:tcPr marL="9525" marR="9525" marT="9525" marB="0" anchor="ctr"/>
                </a:tc>
              </a:tr>
              <a:tr h="288000">
                <a:tc>
                  <a:txBody>
                    <a:bodyPr/>
                    <a:lstStyle/>
                    <a:p>
                      <a:pPr algn="l" fontAlgn="ctr"/>
                      <a:r>
                        <a:rPr lang="es-ES" sz="1100" b="0" i="0" u="none" strike="noStrike" dirty="0" err="1">
                          <a:solidFill>
                            <a:schemeClr val="tx1"/>
                          </a:solidFill>
                          <a:latin typeface="+mn-lt"/>
                        </a:rPr>
                        <a:t>Caarendy</a:t>
                      </a:r>
                      <a:r>
                        <a:rPr lang="es-ES" sz="1100" b="0" i="0" u="none" strike="noStrike" dirty="0">
                          <a:solidFill>
                            <a:schemeClr val="tx1"/>
                          </a:solidFill>
                          <a:latin typeface="+mn-lt"/>
                        </a:rPr>
                        <a:t> </a:t>
                      </a:r>
                      <a:r>
                        <a:rPr lang="es-ES" sz="1100" b="0" i="0" u="none" strike="noStrike" dirty="0" err="1">
                          <a:solidFill>
                            <a:schemeClr val="tx1"/>
                          </a:solidFill>
                          <a:latin typeface="+mn-lt"/>
                        </a:rPr>
                        <a:t>Guazu</a:t>
                      </a:r>
                      <a:r>
                        <a:rPr lang="es-ES" sz="1100" b="0" i="0" u="none" strike="noStrike" dirty="0">
                          <a:solidFill>
                            <a:schemeClr val="tx1"/>
                          </a:solidFill>
                          <a:latin typeface="+mn-lt"/>
                        </a:rPr>
                        <a:t> - Santa Rosa</a:t>
                      </a:r>
                    </a:p>
                  </a:txBody>
                  <a:tcPr marL="9525" marR="9525" marT="9525" marB="0" anchor="ctr"/>
                </a:tc>
                <a:tc>
                  <a:txBody>
                    <a:bodyPr/>
                    <a:lstStyle/>
                    <a:p>
                      <a:pPr algn="r" fontAlgn="ctr"/>
                      <a:r>
                        <a:rPr lang="es-ES" sz="1100" b="0" i="0" u="none" strike="noStrike">
                          <a:solidFill>
                            <a:schemeClr val="tx1"/>
                          </a:solidFill>
                          <a:latin typeface="+mn-lt"/>
                        </a:rPr>
                        <a:t>12,00</a:t>
                      </a:r>
                    </a:p>
                  </a:txBody>
                  <a:tcPr marL="9525" marR="9525" marT="9525" marB="0" anchor="ctr"/>
                </a:tc>
              </a:tr>
              <a:tr h="288000">
                <a:tc>
                  <a:txBody>
                    <a:bodyPr/>
                    <a:lstStyle/>
                    <a:p>
                      <a:pPr algn="l" fontAlgn="ctr"/>
                      <a:r>
                        <a:rPr lang="fi-FI" sz="1100" b="0" i="0" u="none" strike="noStrike" dirty="0">
                          <a:solidFill>
                            <a:schemeClr val="tx1"/>
                          </a:solidFill>
                          <a:latin typeface="+mn-lt"/>
                        </a:rPr>
                        <a:t>Loma Tajy - Villa San Juan</a:t>
                      </a:r>
                    </a:p>
                  </a:txBody>
                  <a:tcPr marL="9525" marR="9525" marT="9525" marB="0" anchor="ctr"/>
                </a:tc>
                <a:tc>
                  <a:txBody>
                    <a:bodyPr/>
                    <a:lstStyle/>
                    <a:p>
                      <a:pPr algn="r" fontAlgn="ctr"/>
                      <a:r>
                        <a:rPr lang="es-ES" sz="1100" b="0" i="0" u="none" strike="noStrike">
                          <a:solidFill>
                            <a:schemeClr val="tx1"/>
                          </a:solidFill>
                          <a:latin typeface="+mn-lt"/>
                        </a:rPr>
                        <a:t>12,00</a:t>
                      </a:r>
                    </a:p>
                  </a:txBody>
                  <a:tcPr marL="9525" marR="9525" marT="9525" marB="0" anchor="ctr"/>
                </a:tc>
              </a:tr>
              <a:tr h="288000">
                <a:tc>
                  <a:txBody>
                    <a:bodyPr/>
                    <a:lstStyle/>
                    <a:p>
                      <a:pPr algn="l" fontAlgn="ctr"/>
                      <a:r>
                        <a:rPr lang="es-PY" sz="1100" b="0" i="0" u="none" strike="noStrike" dirty="0">
                          <a:solidFill>
                            <a:schemeClr val="tx1"/>
                          </a:solidFill>
                          <a:latin typeface="+mn-lt"/>
                        </a:rPr>
                        <a:t>Empalme 211 Mbaracayu - 3 De Mayo</a:t>
                      </a:r>
                    </a:p>
                  </a:txBody>
                  <a:tcPr marL="9525" marR="9525" marT="9525" marB="0" anchor="ctr"/>
                </a:tc>
                <a:tc>
                  <a:txBody>
                    <a:bodyPr/>
                    <a:lstStyle/>
                    <a:p>
                      <a:pPr algn="r" fontAlgn="ctr"/>
                      <a:r>
                        <a:rPr lang="es-ES" sz="1100" b="0" i="0" u="none" strike="noStrike">
                          <a:solidFill>
                            <a:schemeClr val="tx1"/>
                          </a:solidFill>
                          <a:latin typeface="+mn-lt"/>
                        </a:rPr>
                        <a:t>30,00</a:t>
                      </a:r>
                    </a:p>
                  </a:txBody>
                  <a:tcPr marL="9525" marR="9525" marT="9525" marB="0" anchor="ctr"/>
                </a:tc>
              </a:tr>
              <a:tr h="288000">
                <a:tc>
                  <a:txBody>
                    <a:bodyPr/>
                    <a:lstStyle/>
                    <a:p>
                      <a:pPr algn="l" fontAlgn="ctr"/>
                      <a:r>
                        <a:rPr lang="es-ES" sz="1100" b="0" i="0" u="none" strike="noStrike" dirty="0">
                          <a:solidFill>
                            <a:schemeClr val="tx1"/>
                          </a:solidFill>
                          <a:latin typeface="+mn-lt"/>
                        </a:rPr>
                        <a:t>Empalme Ruta Ande Col. Mbarete - Emp. Ruta Vi</a:t>
                      </a:r>
                    </a:p>
                  </a:txBody>
                  <a:tcPr marL="9525" marR="9525" marT="9525" marB="0" anchor="ctr"/>
                </a:tc>
                <a:tc>
                  <a:txBody>
                    <a:bodyPr/>
                    <a:lstStyle/>
                    <a:p>
                      <a:pPr algn="r" fontAlgn="ctr"/>
                      <a:r>
                        <a:rPr lang="es-ES" sz="1100" b="0" i="0" u="none" strike="noStrike" dirty="0">
                          <a:solidFill>
                            <a:schemeClr val="tx1"/>
                          </a:solidFill>
                          <a:latin typeface="+mn-lt"/>
                        </a:rPr>
                        <a:t>7,00</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3. PUENTES DE HºAº</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1772816"/>
          <a:ext cx="8280000" cy="4068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ES" sz="1400" b="1" u="none" strike="noStrike" noProof="0" dirty="0" smtClean="0">
                          <a:latin typeface="+mn-lt"/>
                        </a:rPr>
                        <a:t>SUSTITUCIÓN DE PUENTES DE MADERA POR PUENTES DE HºAº</a:t>
                      </a:r>
                      <a:endParaRPr lang="es-ES" sz="1400" b="1" i="0" u="none" strike="noStrike" noProof="0" dirty="0">
                        <a:solidFill>
                          <a:srgbClr val="000000"/>
                        </a:solidFill>
                        <a:latin typeface="+mn-lt"/>
                      </a:endParaRPr>
                    </a:p>
                  </a:txBody>
                  <a:tcPr marL="9525" marR="9525" marT="9525" marB="0" anchor="ctr"/>
                </a:tc>
                <a:tc>
                  <a:txBody>
                    <a:bodyPr/>
                    <a:lstStyle/>
                    <a:p>
                      <a:pPr algn="ctr" fontAlgn="b"/>
                      <a:r>
                        <a:rPr lang="es-ES" sz="1400" b="1" u="none" strike="noStrike" noProof="0" dirty="0" smtClean="0">
                          <a:latin typeface="+mn-lt"/>
                        </a:rPr>
                        <a:t>LONGITUD (ml)</a:t>
                      </a:r>
                      <a:endParaRPr lang="es-ES" sz="1400" b="1" i="0" u="none" strike="noStrike" noProof="0" dirty="0">
                        <a:solidFill>
                          <a:srgbClr val="000000"/>
                        </a:solidFill>
                        <a:latin typeface="+mn-lt"/>
                      </a:endParaRPr>
                    </a:p>
                  </a:txBody>
                  <a:tcPr marL="9525" marR="9525" marT="9525" marB="0" anchor="ctr"/>
                </a:tc>
              </a:tr>
              <a:tr h="396000">
                <a:tc>
                  <a:txBody>
                    <a:bodyPr/>
                    <a:lstStyle/>
                    <a:p>
                      <a:pPr algn="l" fontAlgn="ctr"/>
                      <a:r>
                        <a:rPr lang="es-PY" sz="1400" b="1" i="0" u="none" strike="noStrike" dirty="0" smtClean="0">
                          <a:solidFill>
                            <a:schemeClr val="tx1"/>
                          </a:solidFill>
                          <a:latin typeface="+mn-lt"/>
                        </a:rPr>
                        <a:t>06. SIN PROYECTO DE PUENTE DE HºAº EN LA DCV</a:t>
                      </a:r>
                      <a:endParaRPr lang="es-PY" sz="1400" b="1" i="0" u="none" strike="noStrike" dirty="0">
                        <a:solidFill>
                          <a:schemeClr val="tx1"/>
                        </a:solidFill>
                        <a:latin typeface="+mn-lt"/>
                      </a:endParaRPr>
                    </a:p>
                  </a:txBody>
                  <a:tcPr marL="9525" marR="9525" marT="9525" marB="0" anchor="ctr"/>
                </a:tc>
                <a:tc>
                  <a:txBody>
                    <a:bodyPr/>
                    <a:lstStyle/>
                    <a:p>
                      <a:pPr algn="r" fontAlgn="ctr"/>
                      <a:r>
                        <a:rPr lang="es-ES" sz="1400" b="1" i="0" u="none" strike="noStrike" dirty="0" smtClean="0">
                          <a:solidFill>
                            <a:schemeClr val="tx1"/>
                          </a:solidFill>
                          <a:latin typeface="+mn-lt"/>
                        </a:rPr>
                        <a:t>2.595,00</a:t>
                      </a:r>
                      <a:endParaRPr lang="es-ES" sz="1400" b="1" i="0" u="none" strike="noStrike" dirty="0">
                        <a:solidFill>
                          <a:schemeClr val="tx1"/>
                        </a:solidFill>
                        <a:latin typeface="+mn-lt"/>
                      </a:endParaRPr>
                    </a:p>
                  </a:txBody>
                  <a:tcPr marL="9525" marR="9525" marT="9525" marB="0" anchor="ctr"/>
                </a:tc>
              </a:tr>
              <a:tr h="396000">
                <a:tc>
                  <a:txBody>
                    <a:bodyPr/>
                    <a:lstStyle/>
                    <a:p>
                      <a:pPr algn="l" fontAlgn="ctr"/>
                      <a:r>
                        <a:rPr lang="es-ES" sz="1400" b="1" i="0" u="none" strike="noStrike" dirty="0" smtClean="0">
                          <a:solidFill>
                            <a:schemeClr val="tx1"/>
                          </a:solidFill>
                          <a:latin typeface="+mn-lt"/>
                        </a:rPr>
                        <a:t>12 DPTO. ÑEEMBUCÚ</a:t>
                      </a:r>
                      <a:endParaRPr lang="es-ES" sz="1400" b="1" i="0" u="none" strike="noStrike" dirty="0">
                        <a:solidFill>
                          <a:schemeClr val="tx1"/>
                        </a:solidFill>
                        <a:latin typeface="+mn-lt"/>
                      </a:endParaRPr>
                    </a:p>
                  </a:txBody>
                  <a:tcPr marL="9525" marR="9525" marT="9525" marB="0" anchor="ctr"/>
                </a:tc>
                <a:tc>
                  <a:txBody>
                    <a:bodyPr/>
                    <a:lstStyle/>
                    <a:p>
                      <a:pPr algn="r" fontAlgn="ctr"/>
                      <a:r>
                        <a:rPr lang="es-ES" sz="1400" b="1" i="0" u="none" strike="noStrike" dirty="0" smtClean="0">
                          <a:solidFill>
                            <a:schemeClr val="tx1"/>
                          </a:solidFill>
                          <a:latin typeface="+mn-lt"/>
                        </a:rPr>
                        <a:t>156,00</a:t>
                      </a:r>
                      <a:endParaRPr lang="es-ES" sz="1400" b="1" i="0" u="none" strike="noStrike" dirty="0">
                        <a:solidFill>
                          <a:schemeClr val="tx1"/>
                        </a:solidFill>
                        <a:latin typeface="+mn-lt"/>
                      </a:endParaRPr>
                    </a:p>
                  </a:txBody>
                  <a:tcPr marL="9525" marR="9525" marT="9525" marB="0" anchor="ctr"/>
                </a:tc>
              </a:tr>
              <a:tr h="288000">
                <a:tc>
                  <a:txBody>
                    <a:bodyPr/>
                    <a:lstStyle/>
                    <a:p>
                      <a:pPr algn="l" fontAlgn="ctr"/>
                      <a:r>
                        <a:rPr lang="es-PY" sz="1100" b="0" i="0" u="none" strike="noStrike" dirty="0">
                          <a:solidFill>
                            <a:schemeClr val="tx1"/>
                          </a:solidFill>
                          <a:latin typeface="+mn-lt"/>
                        </a:rPr>
                        <a:t>Pilar - Isla </a:t>
                      </a:r>
                      <a:r>
                        <a:rPr lang="es-PY" sz="1100" b="0" i="0" u="none" strike="noStrike" dirty="0" err="1">
                          <a:solidFill>
                            <a:schemeClr val="tx1"/>
                          </a:solidFill>
                          <a:latin typeface="+mn-lt"/>
                        </a:rPr>
                        <a:t>Umbu</a:t>
                      </a:r>
                      <a:r>
                        <a:rPr lang="es-PY" sz="1100" b="0" i="0" u="none" strike="noStrike" dirty="0">
                          <a:solidFill>
                            <a:schemeClr val="tx1"/>
                          </a:solidFill>
                          <a:latin typeface="+mn-lt"/>
                        </a:rPr>
                        <a:t> - Mayor </a:t>
                      </a:r>
                      <a:r>
                        <a:rPr lang="es-PY" sz="1100" b="0" i="0" u="none" strike="noStrike" dirty="0" err="1">
                          <a:solidFill>
                            <a:schemeClr val="tx1"/>
                          </a:solidFill>
                          <a:latin typeface="+mn-lt"/>
                        </a:rPr>
                        <a:t>Martinez</a:t>
                      </a:r>
                      <a:r>
                        <a:rPr lang="es-PY" sz="1100" b="0" i="0" u="none" strike="noStrike" dirty="0">
                          <a:solidFill>
                            <a:schemeClr val="tx1"/>
                          </a:solidFill>
                          <a:latin typeface="+mn-lt"/>
                        </a:rPr>
                        <a:t> - Puerto Ita Cora</a:t>
                      </a:r>
                    </a:p>
                  </a:txBody>
                  <a:tcPr marL="9525" marR="9525" marT="9525" marB="0" anchor="ctr"/>
                </a:tc>
                <a:tc>
                  <a:txBody>
                    <a:bodyPr/>
                    <a:lstStyle/>
                    <a:p>
                      <a:pPr algn="r" fontAlgn="ctr"/>
                      <a:r>
                        <a:rPr lang="es-ES" sz="1100" b="0" i="0" u="none" strike="noStrike">
                          <a:solidFill>
                            <a:schemeClr val="tx1"/>
                          </a:solidFill>
                          <a:latin typeface="+mn-lt"/>
                        </a:rPr>
                        <a:t>24,00</a:t>
                      </a:r>
                    </a:p>
                  </a:txBody>
                  <a:tcPr marL="9525" marR="9525" marT="9525" marB="0" anchor="ctr"/>
                </a:tc>
              </a:tr>
              <a:tr h="288000">
                <a:tc>
                  <a:txBody>
                    <a:bodyPr/>
                    <a:lstStyle/>
                    <a:p>
                      <a:pPr algn="l" fontAlgn="ctr"/>
                      <a:r>
                        <a:rPr lang="es-PY" sz="1100" b="0" i="0" u="none" strike="noStrike" dirty="0">
                          <a:solidFill>
                            <a:schemeClr val="tx1"/>
                          </a:solidFill>
                          <a:latin typeface="+mn-lt"/>
                        </a:rPr>
                        <a:t>Cerrito - Emp. Ruta </a:t>
                      </a:r>
                      <a:r>
                        <a:rPr lang="es-PY" sz="1100" b="0" i="0" u="none" strike="noStrike" dirty="0" err="1">
                          <a:solidFill>
                            <a:schemeClr val="tx1"/>
                          </a:solidFill>
                          <a:latin typeface="+mn-lt"/>
                        </a:rPr>
                        <a:t>Villabín</a:t>
                      </a:r>
                      <a:r>
                        <a:rPr lang="es-PY" sz="1100" b="0" i="0" u="none" strike="noStrike" dirty="0">
                          <a:solidFill>
                            <a:schemeClr val="tx1"/>
                          </a:solidFill>
                          <a:latin typeface="+mn-lt"/>
                        </a:rPr>
                        <a:t> - Laureles</a:t>
                      </a:r>
                    </a:p>
                  </a:txBody>
                  <a:tcPr marL="9525" marR="9525" marT="9525" marB="0" anchor="ctr"/>
                </a:tc>
                <a:tc>
                  <a:txBody>
                    <a:bodyPr/>
                    <a:lstStyle/>
                    <a:p>
                      <a:pPr algn="r" fontAlgn="ctr"/>
                      <a:r>
                        <a:rPr lang="es-ES" sz="1100" b="0" i="0" u="none" strike="noStrike">
                          <a:solidFill>
                            <a:schemeClr val="tx1"/>
                          </a:solidFill>
                          <a:latin typeface="+mn-lt"/>
                        </a:rPr>
                        <a:t>30,00</a:t>
                      </a:r>
                    </a:p>
                  </a:txBody>
                  <a:tcPr marL="9525" marR="9525" marT="9525" marB="0" anchor="ctr"/>
                </a:tc>
              </a:tr>
              <a:tr h="288000">
                <a:tc>
                  <a:txBody>
                    <a:bodyPr/>
                    <a:lstStyle/>
                    <a:p>
                      <a:pPr algn="l" fontAlgn="ctr"/>
                      <a:r>
                        <a:rPr lang="es-ES" sz="1100" b="0" i="0" u="none" strike="noStrike" dirty="0">
                          <a:solidFill>
                            <a:schemeClr val="tx1"/>
                          </a:solidFill>
                          <a:latin typeface="+mn-lt"/>
                        </a:rPr>
                        <a:t>Cerrito - </a:t>
                      </a:r>
                      <a:r>
                        <a:rPr lang="es-ES" sz="1100" b="0" i="0" u="none" strike="noStrike" dirty="0" err="1">
                          <a:solidFill>
                            <a:schemeClr val="tx1"/>
                          </a:solidFill>
                          <a:latin typeface="+mn-lt"/>
                        </a:rPr>
                        <a:t>Tacuruty</a:t>
                      </a:r>
                      <a:endParaRPr lang="es-ES" sz="1100" b="0" i="0" u="none" strike="noStrike" dirty="0">
                        <a:solidFill>
                          <a:schemeClr val="tx1"/>
                        </a:solidFill>
                        <a:latin typeface="+mn-lt"/>
                      </a:endParaRPr>
                    </a:p>
                  </a:txBody>
                  <a:tcPr marL="9525" marR="9525" marT="9525" marB="0" anchor="ctr"/>
                </a:tc>
                <a:tc>
                  <a:txBody>
                    <a:bodyPr/>
                    <a:lstStyle/>
                    <a:p>
                      <a:pPr algn="r" fontAlgn="ctr"/>
                      <a:r>
                        <a:rPr lang="es-ES" sz="1100" b="0" i="0" u="none" strike="noStrike">
                          <a:solidFill>
                            <a:schemeClr val="tx1"/>
                          </a:solidFill>
                          <a:latin typeface="+mn-lt"/>
                        </a:rPr>
                        <a:t>5,00</a:t>
                      </a:r>
                    </a:p>
                  </a:txBody>
                  <a:tcPr marL="9525" marR="9525" marT="9525" marB="0" anchor="ctr"/>
                </a:tc>
              </a:tr>
              <a:tr h="288000">
                <a:tc>
                  <a:txBody>
                    <a:bodyPr/>
                    <a:lstStyle/>
                    <a:p>
                      <a:pPr algn="l" fontAlgn="ctr"/>
                      <a:r>
                        <a:rPr lang="es-ES" sz="1100" b="0" i="0" u="none" strike="noStrike" dirty="0">
                          <a:solidFill>
                            <a:schemeClr val="tx1"/>
                          </a:solidFill>
                          <a:latin typeface="+mn-lt"/>
                        </a:rPr>
                        <a:t>Cerrito - Isla </a:t>
                      </a:r>
                      <a:r>
                        <a:rPr lang="es-ES" sz="1100" b="0" i="0" u="none" strike="noStrike" dirty="0" err="1">
                          <a:solidFill>
                            <a:schemeClr val="tx1"/>
                          </a:solidFill>
                          <a:latin typeface="+mn-lt"/>
                        </a:rPr>
                        <a:t>Ro'Y</a:t>
                      </a:r>
                      <a:endParaRPr lang="es-ES" sz="1100" b="0" i="0" u="none" strike="noStrike" dirty="0">
                        <a:solidFill>
                          <a:schemeClr val="tx1"/>
                        </a:solidFill>
                        <a:latin typeface="+mn-lt"/>
                      </a:endParaRPr>
                    </a:p>
                  </a:txBody>
                  <a:tcPr marL="9525" marR="9525" marT="9525" marB="0" anchor="ctr"/>
                </a:tc>
                <a:tc>
                  <a:txBody>
                    <a:bodyPr/>
                    <a:lstStyle/>
                    <a:p>
                      <a:pPr algn="r" fontAlgn="ctr"/>
                      <a:r>
                        <a:rPr lang="es-ES" sz="1100" b="0" i="0" u="none" strike="noStrike">
                          <a:solidFill>
                            <a:schemeClr val="tx1"/>
                          </a:solidFill>
                          <a:latin typeface="+mn-lt"/>
                        </a:rPr>
                        <a:t>22,00</a:t>
                      </a:r>
                    </a:p>
                  </a:txBody>
                  <a:tcPr marL="9525" marR="9525" marT="9525" marB="0" anchor="ctr"/>
                </a:tc>
              </a:tr>
              <a:tr h="288000">
                <a:tc>
                  <a:txBody>
                    <a:bodyPr/>
                    <a:lstStyle/>
                    <a:p>
                      <a:pPr algn="l" fontAlgn="ctr"/>
                      <a:r>
                        <a:rPr lang="es-ES" sz="1100" b="0" i="0" u="none" strike="noStrike" dirty="0" err="1">
                          <a:solidFill>
                            <a:schemeClr val="tx1"/>
                          </a:solidFill>
                          <a:latin typeface="+mn-lt"/>
                        </a:rPr>
                        <a:t>Guazu</a:t>
                      </a:r>
                      <a:r>
                        <a:rPr lang="es-ES" sz="1100" b="0" i="0" u="none" strike="noStrike" dirty="0">
                          <a:solidFill>
                            <a:schemeClr val="tx1"/>
                          </a:solidFill>
                          <a:latin typeface="+mn-lt"/>
                        </a:rPr>
                        <a:t> Cua - Apipé</a:t>
                      </a:r>
                    </a:p>
                  </a:txBody>
                  <a:tcPr marL="9525" marR="9525" marT="9525" marB="0" anchor="ctr"/>
                </a:tc>
                <a:tc>
                  <a:txBody>
                    <a:bodyPr/>
                    <a:lstStyle/>
                    <a:p>
                      <a:pPr algn="r" fontAlgn="ctr"/>
                      <a:r>
                        <a:rPr lang="es-ES" sz="1100" b="0" i="0" u="none" strike="noStrike">
                          <a:solidFill>
                            <a:schemeClr val="tx1"/>
                          </a:solidFill>
                          <a:latin typeface="+mn-lt"/>
                        </a:rPr>
                        <a:t>8,00</a:t>
                      </a:r>
                    </a:p>
                  </a:txBody>
                  <a:tcPr marL="9525" marR="9525" marT="9525" marB="0" anchor="ctr"/>
                </a:tc>
              </a:tr>
              <a:tr h="288000">
                <a:tc>
                  <a:txBody>
                    <a:bodyPr/>
                    <a:lstStyle/>
                    <a:p>
                      <a:pPr algn="l" fontAlgn="ctr"/>
                      <a:r>
                        <a:rPr lang="es-ES" sz="1100" b="0" i="0" u="none" strike="noStrike" dirty="0">
                          <a:solidFill>
                            <a:schemeClr val="tx1"/>
                          </a:solidFill>
                          <a:latin typeface="+mn-lt"/>
                        </a:rPr>
                        <a:t>Ruta 4 - Tacuaras</a:t>
                      </a:r>
                    </a:p>
                  </a:txBody>
                  <a:tcPr marL="9525" marR="9525" marT="9525" marB="0" anchor="ctr"/>
                </a:tc>
                <a:tc>
                  <a:txBody>
                    <a:bodyPr/>
                    <a:lstStyle/>
                    <a:p>
                      <a:pPr algn="r" fontAlgn="ctr"/>
                      <a:r>
                        <a:rPr lang="es-ES" sz="1100" b="0" i="0" u="none" strike="noStrike">
                          <a:solidFill>
                            <a:schemeClr val="tx1"/>
                          </a:solidFill>
                          <a:latin typeface="+mn-lt"/>
                        </a:rPr>
                        <a:t>35,00</a:t>
                      </a:r>
                    </a:p>
                  </a:txBody>
                  <a:tcPr marL="9525" marR="9525" marT="9525" marB="0" anchor="ctr"/>
                </a:tc>
              </a:tr>
              <a:tr h="288000">
                <a:tc>
                  <a:txBody>
                    <a:bodyPr/>
                    <a:lstStyle/>
                    <a:p>
                      <a:pPr algn="l" fontAlgn="ctr"/>
                      <a:r>
                        <a:rPr lang="es-ES" sz="1100" b="0" i="0" u="none" strike="noStrike" dirty="0">
                          <a:solidFill>
                            <a:schemeClr val="tx1"/>
                          </a:solidFill>
                          <a:latin typeface="+mn-lt"/>
                        </a:rPr>
                        <a:t>Humaitá - </a:t>
                      </a:r>
                      <a:r>
                        <a:rPr lang="es-ES" sz="1100" b="0" i="0" u="none" strike="noStrike" dirty="0" err="1">
                          <a:solidFill>
                            <a:schemeClr val="tx1"/>
                          </a:solidFill>
                          <a:latin typeface="+mn-lt"/>
                        </a:rPr>
                        <a:t>Tuyucué</a:t>
                      </a:r>
                      <a:r>
                        <a:rPr lang="es-ES" sz="1100" b="0" i="0" u="none" strike="noStrike" dirty="0">
                          <a:solidFill>
                            <a:schemeClr val="tx1"/>
                          </a:solidFill>
                          <a:latin typeface="+mn-lt"/>
                        </a:rPr>
                        <a:t> - Loma</a:t>
                      </a:r>
                    </a:p>
                  </a:txBody>
                  <a:tcPr marL="9525" marR="9525" marT="9525" marB="0" anchor="ctr"/>
                </a:tc>
                <a:tc>
                  <a:txBody>
                    <a:bodyPr/>
                    <a:lstStyle/>
                    <a:p>
                      <a:pPr algn="r" fontAlgn="ctr"/>
                      <a:r>
                        <a:rPr lang="es-ES" sz="1100" b="0" i="0" u="none" strike="noStrike">
                          <a:solidFill>
                            <a:schemeClr val="tx1"/>
                          </a:solidFill>
                          <a:latin typeface="+mn-lt"/>
                        </a:rPr>
                        <a:t>10,00</a:t>
                      </a:r>
                    </a:p>
                  </a:txBody>
                  <a:tcPr marL="9525" marR="9525" marT="9525" marB="0" anchor="ctr"/>
                </a:tc>
              </a:tr>
              <a:tr h="288000">
                <a:tc>
                  <a:txBody>
                    <a:bodyPr/>
                    <a:lstStyle/>
                    <a:p>
                      <a:pPr algn="l" fontAlgn="ctr"/>
                      <a:r>
                        <a:rPr lang="es-ES" sz="1100" b="0" i="0" u="none" strike="noStrike" dirty="0">
                          <a:solidFill>
                            <a:schemeClr val="tx1"/>
                          </a:solidFill>
                          <a:latin typeface="+mn-lt"/>
                        </a:rPr>
                        <a:t>Pilar - Valle </a:t>
                      </a:r>
                      <a:r>
                        <a:rPr lang="es-ES" sz="1100" b="0" i="0" u="none" strike="noStrike" dirty="0" err="1">
                          <a:solidFill>
                            <a:schemeClr val="tx1"/>
                          </a:solidFill>
                          <a:latin typeface="+mn-lt"/>
                        </a:rPr>
                        <a:t>Apu'A</a:t>
                      </a:r>
                      <a:r>
                        <a:rPr lang="es-ES" sz="1100" b="0" i="0" u="none" strike="noStrike" dirty="0">
                          <a:solidFill>
                            <a:schemeClr val="tx1"/>
                          </a:solidFill>
                          <a:latin typeface="+mn-lt"/>
                        </a:rPr>
                        <a:t> - Potrero Pirú</a:t>
                      </a:r>
                    </a:p>
                  </a:txBody>
                  <a:tcPr marL="9525" marR="9525" marT="9525" marB="0" anchor="ctr"/>
                </a:tc>
                <a:tc>
                  <a:txBody>
                    <a:bodyPr/>
                    <a:lstStyle/>
                    <a:p>
                      <a:pPr algn="r" fontAlgn="ctr"/>
                      <a:r>
                        <a:rPr lang="es-ES" sz="1100" b="0" i="0" u="none" strike="noStrike">
                          <a:solidFill>
                            <a:schemeClr val="tx1"/>
                          </a:solidFill>
                          <a:latin typeface="+mn-lt"/>
                        </a:rPr>
                        <a:t>12,00</a:t>
                      </a:r>
                    </a:p>
                  </a:txBody>
                  <a:tcPr marL="9525" marR="9525" marT="9525" marB="0" anchor="ctr"/>
                </a:tc>
              </a:tr>
              <a:tr h="288000">
                <a:tc>
                  <a:txBody>
                    <a:bodyPr/>
                    <a:lstStyle/>
                    <a:p>
                      <a:pPr algn="l" fontAlgn="ctr"/>
                      <a:r>
                        <a:rPr lang="es-PY" sz="1100" b="0" i="0" u="none" strike="noStrike" dirty="0">
                          <a:solidFill>
                            <a:schemeClr val="tx1"/>
                          </a:solidFill>
                          <a:latin typeface="+mn-lt"/>
                        </a:rPr>
                        <a:t>San Juan Ñeembucú - Caballero Potrero</a:t>
                      </a:r>
                    </a:p>
                  </a:txBody>
                  <a:tcPr marL="9525" marR="9525" marT="9525" marB="0" anchor="ctr"/>
                </a:tc>
                <a:tc>
                  <a:txBody>
                    <a:bodyPr/>
                    <a:lstStyle/>
                    <a:p>
                      <a:pPr algn="r" fontAlgn="ctr"/>
                      <a:r>
                        <a:rPr lang="es-ES" sz="1100" b="0" i="0" u="none" strike="noStrike">
                          <a:solidFill>
                            <a:schemeClr val="tx1"/>
                          </a:solidFill>
                          <a:latin typeface="+mn-lt"/>
                        </a:rPr>
                        <a:t>5,00</a:t>
                      </a:r>
                    </a:p>
                  </a:txBody>
                  <a:tcPr marL="9525" marR="9525" marT="9525" marB="0" anchor="ctr"/>
                </a:tc>
              </a:tr>
              <a:tr h="288000">
                <a:tc>
                  <a:txBody>
                    <a:bodyPr/>
                    <a:lstStyle/>
                    <a:p>
                      <a:pPr algn="l" fontAlgn="ctr"/>
                      <a:r>
                        <a:rPr lang="es-ES" sz="1100" b="0" i="0" u="none" strike="noStrike" dirty="0">
                          <a:solidFill>
                            <a:schemeClr val="tx1"/>
                          </a:solidFill>
                          <a:latin typeface="+mn-lt"/>
                        </a:rPr>
                        <a:t>San Lorenzo - </a:t>
                      </a:r>
                      <a:r>
                        <a:rPr lang="es-ES" sz="1100" b="0" i="0" u="none" strike="noStrike" dirty="0" err="1">
                          <a:solidFill>
                            <a:schemeClr val="tx1"/>
                          </a:solidFill>
                          <a:latin typeface="+mn-lt"/>
                        </a:rPr>
                        <a:t>Caradayty</a:t>
                      </a:r>
                      <a:r>
                        <a:rPr lang="es-ES" sz="1100" b="0" i="0" u="none" strike="noStrike" dirty="0">
                          <a:solidFill>
                            <a:schemeClr val="tx1"/>
                          </a:solidFill>
                          <a:latin typeface="+mn-lt"/>
                        </a:rPr>
                        <a:t> - </a:t>
                      </a:r>
                      <a:r>
                        <a:rPr lang="es-ES" sz="1100" b="0" i="0" u="none" strike="noStrike" dirty="0" err="1">
                          <a:solidFill>
                            <a:schemeClr val="tx1"/>
                          </a:solidFill>
                          <a:latin typeface="+mn-lt"/>
                        </a:rPr>
                        <a:t>Malvina</a:t>
                      </a:r>
                      <a:endParaRPr lang="es-ES" sz="1100" b="0" i="0" u="none" strike="noStrike" dirty="0">
                        <a:solidFill>
                          <a:schemeClr val="tx1"/>
                        </a:solidFill>
                        <a:latin typeface="+mn-lt"/>
                      </a:endParaRPr>
                    </a:p>
                  </a:txBody>
                  <a:tcPr marL="9525" marR="9525" marT="9525" marB="0" anchor="ctr"/>
                </a:tc>
                <a:tc>
                  <a:txBody>
                    <a:bodyPr/>
                    <a:lstStyle/>
                    <a:p>
                      <a:pPr algn="r" fontAlgn="ctr"/>
                      <a:r>
                        <a:rPr lang="es-ES" sz="1100" b="0" i="0" u="none" strike="noStrike" dirty="0">
                          <a:solidFill>
                            <a:schemeClr val="tx1"/>
                          </a:solidFill>
                          <a:latin typeface="+mn-lt"/>
                        </a:rPr>
                        <a:t>5,00</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3. PUENTES DE HºAº</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1772816"/>
          <a:ext cx="8280000" cy="2340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ES" sz="1400" b="1" u="none" strike="noStrike" noProof="0" dirty="0" smtClean="0">
                          <a:latin typeface="+mn-lt"/>
                        </a:rPr>
                        <a:t>SUSTITUCIÓN DE PUENTES DE MADERA POR PUENTES DE HºAº</a:t>
                      </a:r>
                      <a:endParaRPr lang="es-ES" sz="1400" b="1" i="0" u="none" strike="noStrike" noProof="0" dirty="0">
                        <a:solidFill>
                          <a:srgbClr val="000000"/>
                        </a:solidFill>
                        <a:latin typeface="+mn-lt"/>
                      </a:endParaRPr>
                    </a:p>
                  </a:txBody>
                  <a:tcPr marL="9525" marR="9525" marT="9525" marB="0" anchor="ctr"/>
                </a:tc>
                <a:tc>
                  <a:txBody>
                    <a:bodyPr/>
                    <a:lstStyle/>
                    <a:p>
                      <a:pPr algn="ctr" fontAlgn="b"/>
                      <a:r>
                        <a:rPr lang="es-ES" sz="1400" b="1" u="none" strike="noStrike" noProof="0" dirty="0" smtClean="0">
                          <a:latin typeface="+mn-lt"/>
                        </a:rPr>
                        <a:t>LONGITUD (ml)</a:t>
                      </a:r>
                      <a:endParaRPr lang="es-ES" sz="1400" b="1" i="0" u="none" strike="noStrike" noProof="0" dirty="0">
                        <a:solidFill>
                          <a:srgbClr val="000000"/>
                        </a:solidFill>
                        <a:latin typeface="+mn-lt"/>
                      </a:endParaRPr>
                    </a:p>
                  </a:txBody>
                  <a:tcPr marL="9525" marR="9525" marT="9525" marB="0" anchor="ctr"/>
                </a:tc>
              </a:tr>
              <a:tr h="396000">
                <a:tc>
                  <a:txBody>
                    <a:bodyPr/>
                    <a:lstStyle/>
                    <a:p>
                      <a:pPr algn="l" fontAlgn="ctr"/>
                      <a:r>
                        <a:rPr lang="es-PY" sz="1400" b="1" i="0" u="none" strike="noStrike" dirty="0" smtClean="0">
                          <a:solidFill>
                            <a:schemeClr val="tx1"/>
                          </a:solidFill>
                          <a:latin typeface="+mn-lt"/>
                        </a:rPr>
                        <a:t>06. SIN PROYECTO DE PUENTE DE HºAº EN LA DCV</a:t>
                      </a:r>
                      <a:endParaRPr lang="es-PY" sz="1400" b="1" i="0" u="none" strike="noStrike" dirty="0">
                        <a:solidFill>
                          <a:schemeClr val="tx1"/>
                        </a:solidFill>
                        <a:latin typeface="+mn-lt"/>
                      </a:endParaRPr>
                    </a:p>
                  </a:txBody>
                  <a:tcPr marL="9525" marR="9525" marT="9525" marB="0" anchor="ctr"/>
                </a:tc>
                <a:tc>
                  <a:txBody>
                    <a:bodyPr/>
                    <a:lstStyle/>
                    <a:p>
                      <a:pPr algn="r" fontAlgn="ctr"/>
                      <a:r>
                        <a:rPr lang="es-ES" sz="1400" b="1" i="0" u="none" strike="noStrike" dirty="0" smtClean="0">
                          <a:solidFill>
                            <a:schemeClr val="tx1"/>
                          </a:solidFill>
                          <a:latin typeface="+mn-lt"/>
                        </a:rPr>
                        <a:t>2.595,00</a:t>
                      </a:r>
                      <a:endParaRPr lang="es-ES" sz="1400" b="1" i="0" u="none" strike="noStrike" dirty="0">
                        <a:solidFill>
                          <a:schemeClr val="tx1"/>
                        </a:solidFill>
                        <a:latin typeface="+mn-lt"/>
                      </a:endParaRPr>
                    </a:p>
                  </a:txBody>
                  <a:tcPr marL="9525" marR="9525" marT="9525" marB="0" anchor="ctr"/>
                </a:tc>
              </a:tr>
              <a:tr h="396000">
                <a:tc>
                  <a:txBody>
                    <a:bodyPr/>
                    <a:lstStyle/>
                    <a:p>
                      <a:pPr algn="l" fontAlgn="ctr"/>
                      <a:r>
                        <a:rPr lang="es-ES" sz="1400" b="1" i="0" u="none" strike="noStrike" dirty="0" smtClean="0">
                          <a:solidFill>
                            <a:schemeClr val="tx1"/>
                          </a:solidFill>
                          <a:latin typeface="+mn-lt"/>
                        </a:rPr>
                        <a:t>13 DPTO. AMAMBAY</a:t>
                      </a:r>
                      <a:endParaRPr lang="es-ES" sz="1400" b="1" i="0" u="none" strike="noStrike" dirty="0">
                        <a:solidFill>
                          <a:schemeClr val="tx1"/>
                        </a:solidFill>
                        <a:latin typeface="+mn-lt"/>
                      </a:endParaRPr>
                    </a:p>
                  </a:txBody>
                  <a:tcPr marL="9525" marR="9525" marT="9525" marB="0" anchor="ctr"/>
                </a:tc>
                <a:tc>
                  <a:txBody>
                    <a:bodyPr/>
                    <a:lstStyle/>
                    <a:p>
                      <a:pPr algn="r" fontAlgn="ctr"/>
                      <a:r>
                        <a:rPr lang="es-ES" sz="1400" b="1" i="0" u="none" strike="noStrike" dirty="0" smtClean="0">
                          <a:solidFill>
                            <a:schemeClr val="tx1"/>
                          </a:solidFill>
                          <a:latin typeface="+mn-lt"/>
                        </a:rPr>
                        <a:t>59,00</a:t>
                      </a:r>
                      <a:endParaRPr lang="es-ES" sz="1400" b="1" i="0" u="none" strike="noStrike" dirty="0">
                        <a:solidFill>
                          <a:schemeClr val="tx1"/>
                        </a:solidFill>
                        <a:latin typeface="+mn-lt"/>
                      </a:endParaRPr>
                    </a:p>
                  </a:txBody>
                  <a:tcPr marL="9525" marR="9525" marT="9525" marB="0" anchor="ctr"/>
                </a:tc>
              </a:tr>
              <a:tr h="288000">
                <a:tc>
                  <a:txBody>
                    <a:bodyPr/>
                    <a:lstStyle/>
                    <a:p>
                      <a:pPr algn="l" fontAlgn="ctr"/>
                      <a:r>
                        <a:rPr lang="es-ES" sz="1100" b="0" i="0" u="none" strike="noStrike" dirty="0">
                          <a:solidFill>
                            <a:schemeClr val="tx1"/>
                          </a:solidFill>
                          <a:latin typeface="+mn-lt"/>
                        </a:rPr>
                        <a:t>Ruta 5 - Cerro </a:t>
                      </a:r>
                      <a:r>
                        <a:rPr lang="es-ES" sz="1100" b="0" i="0" u="none" strike="noStrike" dirty="0" err="1">
                          <a:solidFill>
                            <a:schemeClr val="tx1"/>
                          </a:solidFill>
                          <a:latin typeface="+mn-lt"/>
                        </a:rPr>
                        <a:t>Corá</a:t>
                      </a:r>
                      <a:endParaRPr lang="es-ES" sz="1100" b="0" i="0" u="none" strike="noStrike" dirty="0">
                        <a:solidFill>
                          <a:schemeClr val="tx1"/>
                        </a:solidFill>
                        <a:latin typeface="+mn-lt"/>
                      </a:endParaRPr>
                    </a:p>
                  </a:txBody>
                  <a:tcPr marL="9525" marR="9525" marT="9525" marB="0" anchor="ctr"/>
                </a:tc>
                <a:tc>
                  <a:txBody>
                    <a:bodyPr/>
                    <a:lstStyle/>
                    <a:p>
                      <a:pPr algn="r" fontAlgn="ctr"/>
                      <a:r>
                        <a:rPr lang="es-ES" sz="1100" b="0" i="0" u="none" strike="noStrike">
                          <a:solidFill>
                            <a:schemeClr val="tx1"/>
                          </a:solidFill>
                          <a:latin typeface="+mn-lt"/>
                        </a:rPr>
                        <a:t>12,00</a:t>
                      </a:r>
                    </a:p>
                  </a:txBody>
                  <a:tcPr marL="9525" marR="9525" marT="9525" marB="0" anchor="ctr"/>
                </a:tc>
              </a:tr>
              <a:tr h="288000">
                <a:tc>
                  <a:txBody>
                    <a:bodyPr/>
                    <a:lstStyle/>
                    <a:p>
                      <a:pPr algn="l" fontAlgn="ctr"/>
                      <a:r>
                        <a:rPr lang="es-ES" sz="1100" b="0" i="0" u="none" strike="noStrike" dirty="0">
                          <a:solidFill>
                            <a:schemeClr val="tx1"/>
                          </a:solidFill>
                          <a:latin typeface="+mn-lt"/>
                        </a:rPr>
                        <a:t>María Auxiliadora - Naranja Jai</a:t>
                      </a:r>
                    </a:p>
                  </a:txBody>
                  <a:tcPr marL="9525" marR="9525" marT="9525" marB="0" anchor="ctr"/>
                </a:tc>
                <a:tc>
                  <a:txBody>
                    <a:bodyPr/>
                    <a:lstStyle/>
                    <a:p>
                      <a:pPr algn="r" fontAlgn="ctr"/>
                      <a:r>
                        <a:rPr lang="es-ES" sz="1100" b="0" i="0" u="none" strike="noStrike">
                          <a:solidFill>
                            <a:schemeClr val="tx1"/>
                          </a:solidFill>
                          <a:latin typeface="+mn-lt"/>
                        </a:rPr>
                        <a:t>6,00</a:t>
                      </a:r>
                    </a:p>
                  </a:txBody>
                  <a:tcPr marL="9525" marR="9525" marT="9525" marB="0" anchor="ctr"/>
                </a:tc>
              </a:tr>
              <a:tr h="288000">
                <a:tc>
                  <a:txBody>
                    <a:bodyPr/>
                    <a:lstStyle/>
                    <a:p>
                      <a:pPr algn="l" fontAlgn="ctr"/>
                      <a:r>
                        <a:rPr lang="pt-BR" sz="1100" b="0" i="0" u="none" strike="noStrike" dirty="0">
                          <a:solidFill>
                            <a:schemeClr val="tx1"/>
                          </a:solidFill>
                          <a:latin typeface="+mn-lt"/>
                        </a:rPr>
                        <a:t>Spence - Cerro </a:t>
                      </a:r>
                      <a:r>
                        <a:rPr lang="pt-BR" sz="1100" b="0" i="0" u="none" strike="noStrike" dirty="0" err="1">
                          <a:solidFill>
                            <a:schemeClr val="tx1"/>
                          </a:solidFill>
                          <a:latin typeface="+mn-lt"/>
                        </a:rPr>
                        <a:t>Coraí</a:t>
                      </a:r>
                      <a:r>
                        <a:rPr lang="pt-BR" sz="1100" b="0" i="0" u="none" strike="noStrike" dirty="0">
                          <a:solidFill>
                            <a:schemeClr val="tx1"/>
                          </a:solidFill>
                          <a:latin typeface="+mn-lt"/>
                        </a:rPr>
                        <a:t> - Amaro Cué</a:t>
                      </a:r>
                    </a:p>
                  </a:txBody>
                  <a:tcPr marL="9525" marR="9525" marT="9525" marB="0" anchor="ctr"/>
                </a:tc>
                <a:tc>
                  <a:txBody>
                    <a:bodyPr/>
                    <a:lstStyle/>
                    <a:p>
                      <a:pPr algn="r" fontAlgn="ctr"/>
                      <a:r>
                        <a:rPr lang="es-ES" sz="1100" b="0" i="0" u="none" strike="noStrike">
                          <a:solidFill>
                            <a:schemeClr val="tx1"/>
                          </a:solidFill>
                          <a:latin typeface="+mn-lt"/>
                        </a:rPr>
                        <a:t>21,00</a:t>
                      </a:r>
                    </a:p>
                  </a:txBody>
                  <a:tcPr marL="9525" marR="9525" marT="9525" marB="0" anchor="ctr"/>
                </a:tc>
              </a:tr>
              <a:tr h="288000">
                <a:tc>
                  <a:txBody>
                    <a:bodyPr/>
                    <a:lstStyle/>
                    <a:p>
                      <a:pPr algn="l" fontAlgn="ctr"/>
                      <a:r>
                        <a:rPr lang="es-ES" sz="1100" b="0" i="0" u="none" strike="noStrike" dirty="0">
                          <a:solidFill>
                            <a:schemeClr val="tx1"/>
                          </a:solidFill>
                          <a:latin typeface="+mn-lt"/>
                        </a:rPr>
                        <a:t>Ruta Cap. Bado - Col. San Carlos</a:t>
                      </a:r>
                    </a:p>
                  </a:txBody>
                  <a:tcPr marL="9525" marR="9525" marT="9525" marB="0" anchor="ctr"/>
                </a:tc>
                <a:tc>
                  <a:txBody>
                    <a:bodyPr/>
                    <a:lstStyle/>
                    <a:p>
                      <a:pPr algn="r" fontAlgn="ctr"/>
                      <a:r>
                        <a:rPr lang="es-ES" sz="1100" b="0" i="0" u="none" strike="noStrike" dirty="0">
                          <a:solidFill>
                            <a:schemeClr val="tx1"/>
                          </a:solidFill>
                          <a:latin typeface="+mn-lt"/>
                        </a:rPr>
                        <a:t>20,00</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dirty="0" smtClean="0">
                <a:solidFill>
                  <a:srgbClr val="FF0000"/>
                </a:solidFill>
                <a:effectLst>
                  <a:outerShdw blurRad="38100" dist="38100" dir="2700000" algn="tl">
                    <a:srgbClr val="000000">
                      <a:alpha val="43137"/>
                    </a:srgbClr>
                  </a:outerShdw>
                </a:effectLst>
              </a:rPr>
              <a:t>3. PUENTES DE HºAº</a:t>
            </a:r>
            <a:endParaRPr lang="es-ES" sz="3200"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67544" y="1772816"/>
          <a:ext cx="8280000" cy="5004000"/>
        </p:xfrm>
        <a:graphic>
          <a:graphicData uri="http://schemas.openxmlformats.org/drawingml/2006/table">
            <a:tbl>
              <a:tblPr firstRow="1" bandRow="1">
                <a:tableStyleId>{85BE263C-DBD7-4A20-BB59-AAB30ACAA65A}</a:tableStyleId>
              </a:tblPr>
              <a:tblGrid>
                <a:gridCol w="6840000"/>
                <a:gridCol w="1440000"/>
              </a:tblGrid>
              <a:tr h="396000">
                <a:tc>
                  <a:txBody>
                    <a:bodyPr/>
                    <a:lstStyle/>
                    <a:p>
                      <a:pPr algn="ctr" fontAlgn="b"/>
                      <a:r>
                        <a:rPr lang="es-ES" sz="1400" b="1" u="none" strike="noStrike" noProof="0" dirty="0" smtClean="0">
                          <a:latin typeface="+mn-lt"/>
                        </a:rPr>
                        <a:t>SUSTITUCIÓN DE PUENTES DE MADERA POR PUENTES DE HºAº</a:t>
                      </a:r>
                      <a:endParaRPr lang="es-ES" sz="1400" b="1" i="0" u="none" strike="noStrike" noProof="0" dirty="0">
                        <a:solidFill>
                          <a:srgbClr val="000000"/>
                        </a:solidFill>
                        <a:latin typeface="+mn-lt"/>
                      </a:endParaRPr>
                    </a:p>
                  </a:txBody>
                  <a:tcPr marL="9525" marR="9525" marT="9525" marB="0" anchor="ctr"/>
                </a:tc>
                <a:tc>
                  <a:txBody>
                    <a:bodyPr/>
                    <a:lstStyle/>
                    <a:p>
                      <a:pPr algn="ctr" fontAlgn="b"/>
                      <a:r>
                        <a:rPr lang="es-ES" sz="1400" b="1" u="none" strike="noStrike" noProof="0" dirty="0" smtClean="0">
                          <a:latin typeface="+mn-lt"/>
                        </a:rPr>
                        <a:t>LONGITUD (ml)</a:t>
                      </a:r>
                      <a:endParaRPr lang="es-ES" sz="1400" b="1" i="0" u="none" strike="noStrike" noProof="0" dirty="0">
                        <a:solidFill>
                          <a:srgbClr val="000000"/>
                        </a:solidFill>
                        <a:latin typeface="+mn-lt"/>
                      </a:endParaRPr>
                    </a:p>
                  </a:txBody>
                  <a:tcPr marL="9525" marR="9525" marT="9525" marB="0" anchor="ctr"/>
                </a:tc>
              </a:tr>
              <a:tr h="360000">
                <a:tc>
                  <a:txBody>
                    <a:bodyPr/>
                    <a:lstStyle/>
                    <a:p>
                      <a:pPr algn="l" fontAlgn="ctr"/>
                      <a:r>
                        <a:rPr lang="es-PY" sz="1400" b="1" i="0" u="none" strike="noStrike" dirty="0" smtClean="0">
                          <a:solidFill>
                            <a:schemeClr val="tx1"/>
                          </a:solidFill>
                          <a:latin typeface="+mn-lt"/>
                        </a:rPr>
                        <a:t>06. SIN PROYECTO DE PUENTE DE HºAº EN LA DCV</a:t>
                      </a:r>
                      <a:endParaRPr lang="es-PY" sz="1400" b="1" i="0" u="none" strike="noStrike" dirty="0">
                        <a:solidFill>
                          <a:schemeClr val="tx1"/>
                        </a:solidFill>
                        <a:latin typeface="+mn-lt"/>
                      </a:endParaRPr>
                    </a:p>
                  </a:txBody>
                  <a:tcPr marL="9525" marR="9525" marT="9525" marB="0" anchor="ctr"/>
                </a:tc>
                <a:tc>
                  <a:txBody>
                    <a:bodyPr/>
                    <a:lstStyle/>
                    <a:p>
                      <a:pPr algn="r" fontAlgn="ctr"/>
                      <a:r>
                        <a:rPr lang="es-ES" sz="1400" b="1" i="0" u="none" strike="noStrike" dirty="0" smtClean="0">
                          <a:solidFill>
                            <a:schemeClr val="tx1"/>
                          </a:solidFill>
                          <a:latin typeface="+mn-lt"/>
                        </a:rPr>
                        <a:t>2.595,00</a:t>
                      </a:r>
                      <a:endParaRPr lang="es-ES" sz="1400" b="1" i="0" u="none" strike="noStrike" dirty="0">
                        <a:solidFill>
                          <a:schemeClr val="tx1"/>
                        </a:solidFill>
                        <a:latin typeface="+mn-lt"/>
                      </a:endParaRPr>
                    </a:p>
                  </a:txBody>
                  <a:tcPr marL="9525" marR="9525" marT="9525" marB="0" anchor="ctr"/>
                </a:tc>
              </a:tr>
              <a:tr h="360000">
                <a:tc>
                  <a:txBody>
                    <a:bodyPr/>
                    <a:lstStyle/>
                    <a:p>
                      <a:pPr algn="l" fontAlgn="ctr"/>
                      <a:r>
                        <a:rPr lang="es-ES" sz="1400" b="1" i="0" u="none" strike="noStrike" dirty="0" smtClean="0">
                          <a:solidFill>
                            <a:schemeClr val="tx1"/>
                          </a:solidFill>
                          <a:latin typeface="+mn-lt"/>
                        </a:rPr>
                        <a:t>14 DPTO. CANINDEYÚ</a:t>
                      </a:r>
                      <a:endParaRPr lang="es-ES" sz="1400" b="1" i="0" u="none" strike="noStrike" dirty="0">
                        <a:solidFill>
                          <a:schemeClr val="tx1"/>
                        </a:solidFill>
                        <a:latin typeface="+mn-lt"/>
                      </a:endParaRPr>
                    </a:p>
                  </a:txBody>
                  <a:tcPr marL="9525" marR="9525" marT="9525" marB="0" anchor="ctr"/>
                </a:tc>
                <a:tc>
                  <a:txBody>
                    <a:bodyPr/>
                    <a:lstStyle/>
                    <a:p>
                      <a:pPr algn="r" fontAlgn="ctr"/>
                      <a:r>
                        <a:rPr lang="es-ES" sz="1400" b="1" i="0" u="none" strike="noStrike" dirty="0" smtClean="0">
                          <a:solidFill>
                            <a:schemeClr val="tx1"/>
                          </a:solidFill>
                          <a:latin typeface="+mn-lt"/>
                        </a:rPr>
                        <a:t>367,00</a:t>
                      </a:r>
                      <a:endParaRPr lang="es-ES" sz="1400" b="1" i="0" u="none" strike="noStrike" dirty="0">
                        <a:solidFill>
                          <a:schemeClr val="tx1"/>
                        </a:solidFill>
                        <a:latin typeface="+mn-lt"/>
                      </a:endParaRPr>
                    </a:p>
                  </a:txBody>
                  <a:tcPr marL="9525" marR="9525" marT="9525" marB="0" anchor="ctr"/>
                </a:tc>
              </a:tr>
              <a:tr h="216000">
                <a:tc>
                  <a:txBody>
                    <a:bodyPr/>
                    <a:lstStyle/>
                    <a:p>
                      <a:pPr algn="l" fontAlgn="ctr"/>
                      <a:r>
                        <a:rPr lang="es-ES" sz="1100" b="0" i="0" u="none" strike="noStrike" dirty="0">
                          <a:solidFill>
                            <a:schemeClr val="tx1"/>
                          </a:solidFill>
                          <a:latin typeface="+mn-lt"/>
                        </a:rPr>
                        <a:t>Villa Ygatimi - Col. 1º De Mayo - </a:t>
                      </a:r>
                      <a:r>
                        <a:rPr lang="es-ES" sz="1100" b="0" i="0" u="none" strike="noStrike" dirty="0" err="1">
                          <a:solidFill>
                            <a:schemeClr val="tx1"/>
                          </a:solidFill>
                          <a:latin typeface="+mn-lt"/>
                        </a:rPr>
                        <a:t>Karupera</a:t>
                      </a:r>
                      <a:r>
                        <a:rPr lang="es-ES" sz="1100" b="0" i="0" u="none" strike="noStrike" dirty="0">
                          <a:solidFill>
                            <a:schemeClr val="tx1"/>
                          </a:solidFill>
                          <a:latin typeface="+mn-lt"/>
                        </a:rPr>
                        <a:t> -Yvypyta</a:t>
                      </a:r>
                    </a:p>
                  </a:txBody>
                  <a:tcPr marL="9525" marR="9525" marT="9525" marB="0" anchor="ctr"/>
                </a:tc>
                <a:tc>
                  <a:txBody>
                    <a:bodyPr/>
                    <a:lstStyle/>
                    <a:p>
                      <a:pPr algn="r" fontAlgn="ctr"/>
                      <a:r>
                        <a:rPr lang="es-ES" sz="1100" b="0" i="0" u="none" strike="noStrike">
                          <a:solidFill>
                            <a:schemeClr val="tx1"/>
                          </a:solidFill>
                          <a:latin typeface="+mn-lt"/>
                        </a:rPr>
                        <a:t>22,00</a:t>
                      </a:r>
                    </a:p>
                  </a:txBody>
                  <a:tcPr marL="9525" marR="9525" marT="9525" marB="0" anchor="ctr"/>
                </a:tc>
              </a:tr>
              <a:tr h="216000">
                <a:tc>
                  <a:txBody>
                    <a:bodyPr/>
                    <a:lstStyle/>
                    <a:p>
                      <a:pPr algn="l" fontAlgn="ctr"/>
                      <a:r>
                        <a:rPr lang="es-ES" sz="1100" b="0" i="0" u="none" strike="noStrike">
                          <a:solidFill>
                            <a:schemeClr val="tx1"/>
                          </a:solidFill>
                          <a:latin typeface="+mn-lt"/>
                        </a:rPr>
                        <a:t>Villa Ygatimi - San Marcos - Caaguy Pora - Americana Cue - Ypau - Itanara</a:t>
                      </a:r>
                    </a:p>
                  </a:txBody>
                  <a:tcPr marL="9525" marR="9525" marT="9525" marB="0" anchor="ctr"/>
                </a:tc>
                <a:tc>
                  <a:txBody>
                    <a:bodyPr/>
                    <a:lstStyle/>
                    <a:p>
                      <a:pPr algn="r" fontAlgn="ctr"/>
                      <a:r>
                        <a:rPr lang="es-ES" sz="1100" b="0" i="0" u="none" strike="noStrike">
                          <a:solidFill>
                            <a:schemeClr val="tx1"/>
                          </a:solidFill>
                          <a:latin typeface="+mn-lt"/>
                        </a:rPr>
                        <a:t>39,00</a:t>
                      </a:r>
                    </a:p>
                  </a:txBody>
                  <a:tcPr marL="9525" marR="9525" marT="9525" marB="0" anchor="ctr"/>
                </a:tc>
              </a:tr>
              <a:tr h="216000">
                <a:tc>
                  <a:txBody>
                    <a:bodyPr/>
                    <a:lstStyle/>
                    <a:p>
                      <a:pPr algn="l" fontAlgn="ctr"/>
                      <a:r>
                        <a:rPr lang="es-ES" sz="1100" b="0" i="0" u="none" strike="noStrike" dirty="0">
                          <a:solidFill>
                            <a:schemeClr val="tx1"/>
                          </a:solidFill>
                          <a:latin typeface="+mn-lt"/>
                        </a:rPr>
                        <a:t>Acceso A 7 Monte</a:t>
                      </a:r>
                    </a:p>
                  </a:txBody>
                  <a:tcPr marL="9525" marR="9525" marT="9525" marB="0" anchor="ctr"/>
                </a:tc>
                <a:tc>
                  <a:txBody>
                    <a:bodyPr/>
                    <a:lstStyle/>
                    <a:p>
                      <a:pPr algn="r" fontAlgn="ctr"/>
                      <a:r>
                        <a:rPr lang="es-ES" sz="1100" b="0" i="0" u="none" strike="noStrike">
                          <a:solidFill>
                            <a:schemeClr val="tx1"/>
                          </a:solidFill>
                          <a:latin typeface="+mn-lt"/>
                        </a:rPr>
                        <a:t>28,00</a:t>
                      </a:r>
                    </a:p>
                  </a:txBody>
                  <a:tcPr marL="9525" marR="9525" marT="9525" marB="0" anchor="ctr"/>
                </a:tc>
              </a:tr>
              <a:tr h="216000">
                <a:tc>
                  <a:txBody>
                    <a:bodyPr/>
                    <a:lstStyle/>
                    <a:p>
                      <a:pPr algn="l" fontAlgn="ctr"/>
                      <a:r>
                        <a:rPr lang="es-ES" sz="1100" b="0" i="0" u="none" strike="noStrike" dirty="0">
                          <a:solidFill>
                            <a:schemeClr val="tx1"/>
                          </a:solidFill>
                          <a:latin typeface="+mn-lt"/>
                        </a:rPr>
                        <a:t>Colonia Nueva Durango - 4 Encuadre - Colonia Luz Bella</a:t>
                      </a:r>
                    </a:p>
                  </a:txBody>
                  <a:tcPr marL="9525" marR="9525" marT="9525" marB="0" anchor="ctr"/>
                </a:tc>
                <a:tc>
                  <a:txBody>
                    <a:bodyPr/>
                    <a:lstStyle/>
                    <a:p>
                      <a:pPr algn="r" fontAlgn="ctr"/>
                      <a:r>
                        <a:rPr lang="es-ES" sz="1100" b="0" i="0" u="none" strike="noStrike">
                          <a:solidFill>
                            <a:schemeClr val="tx1"/>
                          </a:solidFill>
                          <a:latin typeface="+mn-lt"/>
                        </a:rPr>
                        <a:t>52,00</a:t>
                      </a:r>
                    </a:p>
                  </a:txBody>
                  <a:tcPr marL="9525" marR="9525" marT="9525" marB="0" anchor="ctr"/>
                </a:tc>
              </a:tr>
              <a:tr h="216000">
                <a:tc>
                  <a:txBody>
                    <a:bodyPr/>
                    <a:lstStyle/>
                    <a:p>
                      <a:pPr algn="l" fontAlgn="ctr"/>
                      <a:r>
                        <a:rPr lang="es-PY" sz="1100" b="0" i="0" u="none" strike="noStrike" dirty="0">
                          <a:solidFill>
                            <a:schemeClr val="tx1"/>
                          </a:solidFill>
                          <a:latin typeface="+mn-lt"/>
                        </a:rPr>
                        <a:t>Luz Bella - </a:t>
                      </a:r>
                      <a:r>
                        <a:rPr lang="es-PY" sz="1100" b="0" i="0" u="none" strike="noStrike" dirty="0" err="1">
                          <a:solidFill>
                            <a:schemeClr val="tx1"/>
                          </a:solidFill>
                          <a:latin typeface="+mn-lt"/>
                        </a:rPr>
                        <a:t>Manduará</a:t>
                      </a:r>
                      <a:r>
                        <a:rPr lang="es-PY" sz="1100" b="0" i="0" u="none" strike="noStrike" dirty="0">
                          <a:solidFill>
                            <a:schemeClr val="tx1"/>
                          </a:solidFill>
                          <a:latin typeface="+mn-lt"/>
                        </a:rPr>
                        <a:t> - Yasy Kañy (Empalme Ruta 10)</a:t>
                      </a:r>
                    </a:p>
                  </a:txBody>
                  <a:tcPr marL="9525" marR="9525" marT="9525" marB="0" anchor="ctr"/>
                </a:tc>
                <a:tc>
                  <a:txBody>
                    <a:bodyPr/>
                    <a:lstStyle/>
                    <a:p>
                      <a:pPr algn="r" fontAlgn="ctr"/>
                      <a:r>
                        <a:rPr lang="es-ES" sz="1100" b="0" i="0" u="none" strike="noStrike">
                          <a:solidFill>
                            <a:schemeClr val="tx1"/>
                          </a:solidFill>
                          <a:latin typeface="+mn-lt"/>
                        </a:rPr>
                        <a:t>17,00</a:t>
                      </a:r>
                    </a:p>
                  </a:txBody>
                  <a:tcPr marL="9525" marR="9525" marT="9525" marB="0" anchor="ctr"/>
                </a:tc>
              </a:tr>
              <a:tr h="216000">
                <a:tc>
                  <a:txBody>
                    <a:bodyPr/>
                    <a:lstStyle/>
                    <a:p>
                      <a:pPr algn="l" fontAlgn="ctr"/>
                      <a:r>
                        <a:rPr lang="es-ES" sz="1100" b="0" i="0" u="none" strike="noStrike">
                          <a:solidFill>
                            <a:schemeClr val="tx1"/>
                          </a:solidFill>
                          <a:latin typeface="+mn-lt"/>
                        </a:rPr>
                        <a:t>4A Linea Acepar</a:t>
                      </a:r>
                    </a:p>
                  </a:txBody>
                  <a:tcPr marL="9525" marR="9525" marT="9525" marB="0" anchor="ctr"/>
                </a:tc>
                <a:tc>
                  <a:txBody>
                    <a:bodyPr/>
                    <a:lstStyle/>
                    <a:p>
                      <a:pPr algn="r" fontAlgn="ctr"/>
                      <a:r>
                        <a:rPr lang="es-ES" sz="1100" b="0" i="0" u="none" strike="noStrike">
                          <a:solidFill>
                            <a:schemeClr val="tx1"/>
                          </a:solidFill>
                          <a:latin typeface="+mn-lt"/>
                        </a:rPr>
                        <a:t>30,00</a:t>
                      </a:r>
                    </a:p>
                  </a:txBody>
                  <a:tcPr marL="9525" marR="9525" marT="9525" marB="0" anchor="ctr"/>
                </a:tc>
              </a:tr>
              <a:tr h="216000">
                <a:tc>
                  <a:txBody>
                    <a:bodyPr/>
                    <a:lstStyle/>
                    <a:p>
                      <a:pPr algn="l" fontAlgn="ctr"/>
                      <a:r>
                        <a:rPr lang="es-ES" sz="1100" b="0" i="0" u="none" strike="noStrike">
                          <a:solidFill>
                            <a:schemeClr val="tx1"/>
                          </a:solidFill>
                          <a:latin typeface="+mn-lt"/>
                        </a:rPr>
                        <a:t>5A Linea Acepar</a:t>
                      </a:r>
                    </a:p>
                  </a:txBody>
                  <a:tcPr marL="9525" marR="9525" marT="9525" marB="0" anchor="ctr"/>
                </a:tc>
                <a:tc>
                  <a:txBody>
                    <a:bodyPr/>
                    <a:lstStyle/>
                    <a:p>
                      <a:pPr algn="r" fontAlgn="ctr"/>
                      <a:r>
                        <a:rPr lang="es-ES" sz="1100" b="0" i="0" u="none" strike="noStrike">
                          <a:solidFill>
                            <a:schemeClr val="tx1"/>
                          </a:solidFill>
                          <a:latin typeface="+mn-lt"/>
                        </a:rPr>
                        <a:t>41,00</a:t>
                      </a:r>
                    </a:p>
                  </a:txBody>
                  <a:tcPr marL="9525" marR="9525" marT="9525" marB="0" anchor="ctr"/>
                </a:tc>
              </a:tr>
              <a:tr h="216000">
                <a:tc>
                  <a:txBody>
                    <a:bodyPr/>
                    <a:lstStyle/>
                    <a:p>
                      <a:pPr algn="l" fontAlgn="ctr"/>
                      <a:r>
                        <a:rPr lang="es-ES" sz="1100" b="0" i="0" u="none" strike="noStrike" dirty="0">
                          <a:solidFill>
                            <a:schemeClr val="tx1"/>
                          </a:solidFill>
                          <a:latin typeface="+mn-lt"/>
                        </a:rPr>
                        <a:t>3A </a:t>
                      </a:r>
                      <a:r>
                        <a:rPr lang="es-ES" sz="1100" b="0" i="0" u="none" strike="noStrike" dirty="0" err="1">
                          <a:solidFill>
                            <a:schemeClr val="tx1"/>
                          </a:solidFill>
                          <a:latin typeface="+mn-lt"/>
                        </a:rPr>
                        <a:t>Linea</a:t>
                      </a:r>
                      <a:r>
                        <a:rPr lang="es-ES" sz="1100" b="0" i="0" u="none" strike="noStrike" dirty="0">
                          <a:solidFill>
                            <a:schemeClr val="tx1"/>
                          </a:solidFill>
                          <a:latin typeface="+mn-lt"/>
                        </a:rPr>
                        <a:t> Acepar</a:t>
                      </a:r>
                    </a:p>
                  </a:txBody>
                  <a:tcPr marL="9525" marR="9525" marT="9525" marB="0" anchor="ctr"/>
                </a:tc>
                <a:tc>
                  <a:txBody>
                    <a:bodyPr/>
                    <a:lstStyle/>
                    <a:p>
                      <a:pPr algn="r" fontAlgn="ctr"/>
                      <a:r>
                        <a:rPr lang="es-ES" sz="1100" b="0" i="0" u="none" strike="noStrike">
                          <a:solidFill>
                            <a:schemeClr val="tx1"/>
                          </a:solidFill>
                          <a:latin typeface="+mn-lt"/>
                        </a:rPr>
                        <a:t>15,00</a:t>
                      </a:r>
                    </a:p>
                  </a:txBody>
                  <a:tcPr marL="9525" marR="9525" marT="9525" marB="0" anchor="ctr"/>
                </a:tc>
              </a:tr>
              <a:tr h="216000">
                <a:tc>
                  <a:txBody>
                    <a:bodyPr/>
                    <a:lstStyle/>
                    <a:p>
                      <a:pPr algn="l" fontAlgn="ctr"/>
                      <a:r>
                        <a:rPr lang="es-ES" sz="1100" b="0" i="0" u="none" strike="noStrike">
                          <a:solidFill>
                            <a:schemeClr val="tx1"/>
                          </a:solidFill>
                          <a:latin typeface="+mn-lt"/>
                        </a:rPr>
                        <a:t>6A Linea Acepar</a:t>
                      </a:r>
                    </a:p>
                  </a:txBody>
                  <a:tcPr marL="9525" marR="9525" marT="9525" marB="0" anchor="ctr"/>
                </a:tc>
                <a:tc>
                  <a:txBody>
                    <a:bodyPr/>
                    <a:lstStyle/>
                    <a:p>
                      <a:pPr algn="r" fontAlgn="ctr"/>
                      <a:r>
                        <a:rPr lang="es-ES" sz="1100" b="0" i="0" u="none" strike="noStrike">
                          <a:solidFill>
                            <a:schemeClr val="tx1"/>
                          </a:solidFill>
                          <a:latin typeface="+mn-lt"/>
                        </a:rPr>
                        <a:t>12,00</a:t>
                      </a:r>
                    </a:p>
                  </a:txBody>
                  <a:tcPr marL="9525" marR="9525" marT="9525" marB="0" anchor="ctr"/>
                </a:tc>
              </a:tr>
              <a:tr h="216000">
                <a:tc>
                  <a:txBody>
                    <a:bodyPr/>
                    <a:lstStyle/>
                    <a:p>
                      <a:pPr algn="l" fontAlgn="ctr"/>
                      <a:r>
                        <a:rPr lang="es-ES" sz="1100" b="0" i="0" u="none" strike="noStrike" dirty="0">
                          <a:solidFill>
                            <a:schemeClr val="tx1"/>
                          </a:solidFill>
                          <a:latin typeface="+mn-lt"/>
                        </a:rPr>
                        <a:t>2A </a:t>
                      </a:r>
                      <a:r>
                        <a:rPr lang="es-ES" sz="1100" b="0" i="0" u="none" strike="noStrike" dirty="0" err="1">
                          <a:solidFill>
                            <a:schemeClr val="tx1"/>
                          </a:solidFill>
                          <a:latin typeface="+mn-lt"/>
                        </a:rPr>
                        <a:t>Linea</a:t>
                      </a:r>
                      <a:r>
                        <a:rPr lang="es-ES" sz="1100" b="0" i="0" u="none" strike="noStrike" dirty="0">
                          <a:solidFill>
                            <a:schemeClr val="tx1"/>
                          </a:solidFill>
                          <a:latin typeface="+mn-lt"/>
                        </a:rPr>
                        <a:t> Acepar</a:t>
                      </a:r>
                    </a:p>
                  </a:txBody>
                  <a:tcPr marL="9525" marR="9525" marT="9525" marB="0" anchor="ctr"/>
                </a:tc>
                <a:tc>
                  <a:txBody>
                    <a:bodyPr/>
                    <a:lstStyle/>
                    <a:p>
                      <a:pPr algn="r" fontAlgn="ctr"/>
                      <a:r>
                        <a:rPr lang="es-ES" sz="1100" b="0" i="0" u="none" strike="noStrike">
                          <a:solidFill>
                            <a:schemeClr val="tx1"/>
                          </a:solidFill>
                          <a:latin typeface="+mn-lt"/>
                        </a:rPr>
                        <a:t>7,00</a:t>
                      </a:r>
                    </a:p>
                  </a:txBody>
                  <a:tcPr marL="9525" marR="9525" marT="9525" marB="0" anchor="ctr"/>
                </a:tc>
              </a:tr>
              <a:tr h="216000">
                <a:tc>
                  <a:txBody>
                    <a:bodyPr/>
                    <a:lstStyle/>
                    <a:p>
                      <a:pPr algn="l" fontAlgn="ctr"/>
                      <a:r>
                        <a:rPr lang="es-PY" sz="1100" b="0" i="0" u="none" strike="noStrike">
                          <a:solidFill>
                            <a:schemeClr val="tx1"/>
                          </a:solidFill>
                          <a:latin typeface="+mn-lt"/>
                        </a:rPr>
                        <a:t>Empalme Ruta 10 - Colonia Ybypyta - Britez Cue - Ybyrarobana - Empalme Ruta 10</a:t>
                      </a:r>
                    </a:p>
                  </a:txBody>
                  <a:tcPr marL="9525" marR="9525" marT="9525" marB="0" anchor="ctr"/>
                </a:tc>
                <a:tc>
                  <a:txBody>
                    <a:bodyPr/>
                    <a:lstStyle/>
                    <a:p>
                      <a:pPr algn="r" fontAlgn="ctr"/>
                      <a:r>
                        <a:rPr lang="es-ES" sz="1100" b="0" i="0" u="none" strike="noStrike">
                          <a:solidFill>
                            <a:schemeClr val="tx1"/>
                          </a:solidFill>
                          <a:latin typeface="+mn-lt"/>
                        </a:rPr>
                        <a:t>10,00</a:t>
                      </a:r>
                    </a:p>
                  </a:txBody>
                  <a:tcPr marL="9525" marR="9525" marT="9525" marB="0" anchor="ctr"/>
                </a:tc>
              </a:tr>
              <a:tr h="216000">
                <a:tc>
                  <a:txBody>
                    <a:bodyPr/>
                    <a:lstStyle/>
                    <a:p>
                      <a:pPr algn="l" fontAlgn="ctr"/>
                      <a:r>
                        <a:rPr lang="es-PY" sz="1100" b="0" i="0" u="none" strike="noStrike" dirty="0">
                          <a:solidFill>
                            <a:schemeClr val="tx1"/>
                          </a:solidFill>
                          <a:latin typeface="+mn-lt"/>
                        </a:rPr>
                        <a:t>Empalme Ruta 10 - Colonia </a:t>
                      </a:r>
                      <a:r>
                        <a:rPr lang="es-PY" sz="1100" b="0" i="0" u="none" strike="noStrike" dirty="0" err="1">
                          <a:solidFill>
                            <a:schemeClr val="tx1"/>
                          </a:solidFill>
                          <a:latin typeface="+mn-lt"/>
                        </a:rPr>
                        <a:t>Ybypyta</a:t>
                      </a:r>
                      <a:r>
                        <a:rPr lang="es-PY" sz="1100" b="0" i="0" u="none" strike="noStrike" dirty="0">
                          <a:solidFill>
                            <a:schemeClr val="tx1"/>
                          </a:solidFill>
                          <a:latin typeface="+mn-lt"/>
                        </a:rPr>
                        <a:t> - </a:t>
                      </a:r>
                      <a:r>
                        <a:rPr lang="es-PY" sz="1100" b="0" i="0" u="none" strike="noStrike" dirty="0" err="1">
                          <a:solidFill>
                            <a:schemeClr val="tx1"/>
                          </a:solidFill>
                          <a:latin typeface="+mn-lt"/>
                        </a:rPr>
                        <a:t>Britez</a:t>
                      </a:r>
                      <a:r>
                        <a:rPr lang="es-PY" sz="1100" b="0" i="0" u="none" strike="noStrike" dirty="0">
                          <a:solidFill>
                            <a:schemeClr val="tx1"/>
                          </a:solidFill>
                          <a:latin typeface="+mn-lt"/>
                        </a:rPr>
                        <a:t> </a:t>
                      </a:r>
                      <a:r>
                        <a:rPr lang="es-PY" sz="1100" b="0" i="0" u="none" strike="noStrike" dirty="0" err="1">
                          <a:solidFill>
                            <a:schemeClr val="tx1"/>
                          </a:solidFill>
                          <a:latin typeface="+mn-lt"/>
                        </a:rPr>
                        <a:t>Cue</a:t>
                      </a:r>
                      <a:r>
                        <a:rPr lang="es-PY" sz="1100" b="0" i="0" u="none" strike="noStrike" dirty="0">
                          <a:solidFill>
                            <a:schemeClr val="tx1"/>
                          </a:solidFill>
                          <a:latin typeface="+mn-lt"/>
                        </a:rPr>
                        <a:t> - </a:t>
                      </a:r>
                      <a:r>
                        <a:rPr lang="es-PY" sz="1100" b="0" i="0" u="none" strike="noStrike" dirty="0" err="1">
                          <a:solidFill>
                            <a:schemeClr val="tx1"/>
                          </a:solidFill>
                          <a:latin typeface="+mn-lt"/>
                        </a:rPr>
                        <a:t>Ybyrarobana</a:t>
                      </a:r>
                      <a:r>
                        <a:rPr lang="es-PY" sz="1100" b="0" i="0" u="none" strike="noStrike" dirty="0">
                          <a:solidFill>
                            <a:schemeClr val="tx1"/>
                          </a:solidFill>
                          <a:latin typeface="+mn-lt"/>
                        </a:rPr>
                        <a:t> - Empalme Ruta 11</a:t>
                      </a:r>
                    </a:p>
                  </a:txBody>
                  <a:tcPr marL="9525" marR="9525" marT="9525" marB="0" anchor="ctr"/>
                </a:tc>
                <a:tc>
                  <a:txBody>
                    <a:bodyPr/>
                    <a:lstStyle/>
                    <a:p>
                      <a:pPr algn="r" fontAlgn="ctr"/>
                      <a:r>
                        <a:rPr lang="es-ES" sz="1100" b="0" i="0" u="none" strike="noStrike">
                          <a:solidFill>
                            <a:schemeClr val="tx1"/>
                          </a:solidFill>
                          <a:latin typeface="+mn-lt"/>
                        </a:rPr>
                        <a:t>18,00</a:t>
                      </a:r>
                    </a:p>
                  </a:txBody>
                  <a:tcPr marL="9525" marR="9525" marT="9525" marB="0" anchor="ctr"/>
                </a:tc>
              </a:tr>
              <a:tr h="216000">
                <a:tc>
                  <a:txBody>
                    <a:bodyPr/>
                    <a:lstStyle/>
                    <a:p>
                      <a:pPr algn="l" fontAlgn="ctr"/>
                      <a:r>
                        <a:rPr lang="es-ES" sz="1100" b="0" i="0" u="none" strike="noStrike" dirty="0">
                          <a:solidFill>
                            <a:schemeClr val="tx1"/>
                          </a:solidFill>
                          <a:latin typeface="+mn-lt"/>
                        </a:rPr>
                        <a:t>Corpus Christi - Cerro Pyta - Fortuna - </a:t>
                      </a:r>
                      <a:r>
                        <a:rPr lang="es-ES" sz="1100" b="0" i="0" u="none" strike="noStrike" dirty="0" err="1">
                          <a:solidFill>
                            <a:schemeClr val="tx1"/>
                          </a:solidFill>
                          <a:latin typeface="+mn-lt"/>
                        </a:rPr>
                        <a:t>Ybyrarobana</a:t>
                      </a:r>
                      <a:endParaRPr lang="es-ES" sz="1100" b="0" i="0" u="none" strike="noStrike" dirty="0">
                        <a:solidFill>
                          <a:schemeClr val="tx1"/>
                        </a:solidFill>
                        <a:latin typeface="+mn-lt"/>
                      </a:endParaRPr>
                    </a:p>
                  </a:txBody>
                  <a:tcPr marL="9525" marR="9525" marT="9525" marB="0" anchor="ctr"/>
                </a:tc>
                <a:tc>
                  <a:txBody>
                    <a:bodyPr/>
                    <a:lstStyle/>
                    <a:p>
                      <a:pPr algn="r" fontAlgn="ctr"/>
                      <a:r>
                        <a:rPr lang="es-ES" sz="1100" b="0" i="0" u="none" strike="noStrike">
                          <a:solidFill>
                            <a:schemeClr val="tx1"/>
                          </a:solidFill>
                          <a:latin typeface="+mn-lt"/>
                        </a:rPr>
                        <a:t>28,00</a:t>
                      </a:r>
                    </a:p>
                  </a:txBody>
                  <a:tcPr marL="9525" marR="9525" marT="9525" marB="0" anchor="ctr"/>
                </a:tc>
              </a:tr>
              <a:tr h="216000">
                <a:tc>
                  <a:txBody>
                    <a:bodyPr/>
                    <a:lstStyle/>
                    <a:p>
                      <a:pPr algn="l" fontAlgn="ctr"/>
                      <a:r>
                        <a:rPr lang="es-ES" sz="1100" b="0" i="0" u="none" strike="noStrike">
                          <a:solidFill>
                            <a:schemeClr val="tx1"/>
                          </a:solidFill>
                          <a:latin typeface="+mn-lt"/>
                        </a:rPr>
                        <a:t>Mareco Cue - Cerro Porteño - Santa Lucía</a:t>
                      </a:r>
                    </a:p>
                  </a:txBody>
                  <a:tcPr marL="9525" marR="9525" marT="9525" marB="0" anchor="ctr"/>
                </a:tc>
                <a:tc>
                  <a:txBody>
                    <a:bodyPr/>
                    <a:lstStyle/>
                    <a:p>
                      <a:pPr algn="r" fontAlgn="ctr"/>
                      <a:r>
                        <a:rPr lang="es-ES" sz="1100" b="0" i="0" u="none" strike="noStrike">
                          <a:solidFill>
                            <a:schemeClr val="tx1"/>
                          </a:solidFill>
                          <a:latin typeface="+mn-lt"/>
                        </a:rPr>
                        <a:t>11,00</a:t>
                      </a:r>
                    </a:p>
                  </a:txBody>
                  <a:tcPr marL="9525" marR="9525" marT="9525" marB="0" anchor="ctr"/>
                </a:tc>
              </a:tr>
              <a:tr h="216000">
                <a:tc>
                  <a:txBody>
                    <a:bodyPr/>
                    <a:lstStyle/>
                    <a:p>
                      <a:pPr algn="l" fontAlgn="ctr"/>
                      <a:r>
                        <a:rPr lang="es-ES" sz="1100" b="0" i="0" u="none" strike="noStrike" dirty="0">
                          <a:solidFill>
                            <a:schemeClr val="tx1"/>
                          </a:solidFill>
                          <a:latin typeface="+mn-lt"/>
                        </a:rPr>
                        <a:t>Arena Blanca - Colonia Alborada - Alborada</a:t>
                      </a:r>
                    </a:p>
                  </a:txBody>
                  <a:tcPr marL="9525" marR="9525" marT="9525" marB="0" anchor="ctr"/>
                </a:tc>
                <a:tc>
                  <a:txBody>
                    <a:bodyPr/>
                    <a:lstStyle/>
                    <a:p>
                      <a:pPr algn="r" fontAlgn="ctr"/>
                      <a:r>
                        <a:rPr lang="es-ES" sz="1100" b="0" i="0" u="none" strike="noStrike">
                          <a:solidFill>
                            <a:schemeClr val="tx1"/>
                          </a:solidFill>
                          <a:latin typeface="+mn-lt"/>
                        </a:rPr>
                        <a:t>25,00</a:t>
                      </a:r>
                    </a:p>
                  </a:txBody>
                  <a:tcPr marL="9525" marR="9525" marT="9525" marB="0" anchor="ctr"/>
                </a:tc>
              </a:tr>
              <a:tr h="216000">
                <a:tc>
                  <a:txBody>
                    <a:bodyPr/>
                    <a:lstStyle/>
                    <a:p>
                      <a:pPr algn="l" fontAlgn="ctr"/>
                      <a:r>
                        <a:rPr lang="es-ES" sz="1100" b="0" i="0" u="none" strike="noStrike">
                          <a:solidFill>
                            <a:schemeClr val="tx1"/>
                          </a:solidFill>
                          <a:latin typeface="+mn-lt"/>
                        </a:rPr>
                        <a:t>Agricola Paraguay - Nueva Asunción</a:t>
                      </a:r>
                    </a:p>
                  </a:txBody>
                  <a:tcPr marL="9525" marR="9525" marT="9525" marB="0" anchor="ctr"/>
                </a:tc>
                <a:tc>
                  <a:txBody>
                    <a:bodyPr/>
                    <a:lstStyle/>
                    <a:p>
                      <a:pPr algn="r" fontAlgn="ctr"/>
                      <a:r>
                        <a:rPr lang="es-ES" sz="1100" b="0" i="0" u="none" strike="noStrike">
                          <a:solidFill>
                            <a:schemeClr val="tx1"/>
                          </a:solidFill>
                          <a:latin typeface="+mn-lt"/>
                        </a:rPr>
                        <a:t>12,00</a:t>
                      </a:r>
                    </a:p>
                  </a:txBody>
                  <a:tcPr marL="9525" marR="9525" marT="9525" marB="0" anchor="ctr"/>
                </a:tc>
              </a:tr>
              <a:tr h="216000">
                <a:tc>
                  <a:txBody>
                    <a:bodyPr/>
                    <a:lstStyle/>
                    <a:p>
                      <a:pPr algn="l" fontAlgn="ctr"/>
                      <a:r>
                        <a:rPr lang="es-ES" sz="1100" b="0" i="0" u="none" strike="noStrike">
                          <a:solidFill>
                            <a:schemeClr val="tx1"/>
                          </a:solidFill>
                          <a:latin typeface="+mn-lt"/>
                        </a:rPr>
                        <a:t>2 Dpto. Concepción</a:t>
                      </a:r>
                    </a:p>
                  </a:txBody>
                  <a:tcPr marL="9525" marR="9525" marT="9525" marB="0" anchor="ctr"/>
                </a:tc>
                <a:tc>
                  <a:txBody>
                    <a:bodyPr/>
                    <a:lstStyle/>
                    <a:p>
                      <a:pPr algn="r" fontAlgn="ctr"/>
                      <a:r>
                        <a:rPr lang="es-ES" sz="1100" b="0" i="0" u="none" strike="noStrike">
                          <a:solidFill>
                            <a:schemeClr val="tx1"/>
                          </a:solidFill>
                          <a:latin typeface="+mn-lt"/>
                        </a:rPr>
                        <a:t>6,00</a:t>
                      </a:r>
                    </a:p>
                  </a:txBody>
                  <a:tcPr marL="9525" marR="9525" marT="9525" marB="0" anchor="ctr"/>
                </a:tc>
              </a:tr>
              <a:tr h="216000">
                <a:tc>
                  <a:txBody>
                    <a:bodyPr/>
                    <a:lstStyle/>
                    <a:p>
                      <a:pPr algn="l" fontAlgn="ctr"/>
                      <a:r>
                        <a:rPr lang="es-PY" sz="1100" b="0" i="0" u="none" strike="noStrike" dirty="0">
                          <a:solidFill>
                            <a:schemeClr val="tx1"/>
                          </a:solidFill>
                          <a:latin typeface="+mn-lt"/>
                        </a:rPr>
                        <a:t>Ruta V - Calle 12 Norte</a:t>
                      </a:r>
                    </a:p>
                  </a:txBody>
                  <a:tcPr marL="9525" marR="9525" marT="9525" marB="0" anchor="ctr"/>
                </a:tc>
                <a:tc>
                  <a:txBody>
                    <a:bodyPr/>
                    <a:lstStyle/>
                    <a:p>
                      <a:pPr algn="r" fontAlgn="ctr"/>
                      <a:r>
                        <a:rPr lang="es-ES" sz="1100" b="0" i="0" u="none" strike="noStrike" dirty="0">
                          <a:solidFill>
                            <a:schemeClr val="tx1"/>
                          </a:solidFill>
                          <a:latin typeface="+mn-lt"/>
                        </a:rPr>
                        <a:t>6,00</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764704"/>
            <a:ext cx="8229600" cy="1143000"/>
          </a:xfrm>
        </p:spPr>
        <p:txBody>
          <a:bodyPr>
            <a:noAutofit/>
          </a:bodyPr>
          <a:lstStyle/>
          <a:p>
            <a:r>
              <a:rPr lang="es-ES" sz="2800" b="1" u="sng" dirty="0" smtClean="0">
                <a:effectLst>
                  <a:outerShdw blurRad="38100" dist="38100" dir="2700000" algn="tl">
                    <a:srgbClr val="000000">
                      <a:alpha val="43137"/>
                    </a:srgbClr>
                  </a:outerShdw>
                </a:effectLst>
              </a:rPr>
              <a:t>1. MEJORAMIENTO DE CAMINOS VECINALES</a:t>
            </a:r>
            <a:br>
              <a:rPr lang="es-ES" sz="2800" b="1" u="sng" dirty="0" smtClean="0">
                <a:effectLst>
                  <a:outerShdw blurRad="38100" dist="38100" dir="2700000" algn="tl">
                    <a:srgbClr val="000000">
                      <a:alpha val="43137"/>
                    </a:srgbClr>
                  </a:outerShdw>
                </a:effectLst>
              </a:rPr>
            </a:br>
            <a:r>
              <a:rPr lang="es-ES" sz="2800" b="1" dirty="0" smtClean="0">
                <a:effectLst>
                  <a:outerShdw blurRad="38100" dist="38100" dir="2700000" algn="tl">
                    <a:srgbClr val="000000">
                      <a:alpha val="43137"/>
                    </a:srgbClr>
                  </a:outerShdw>
                </a:effectLst>
              </a:rPr>
              <a:t>COSTO POR AÑO</a:t>
            </a:r>
            <a:endParaRPr lang="es-ES" sz="2800" b="1" dirty="0">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0" y="1772816"/>
          <a:ext cx="9144000" cy="5296791"/>
        </p:xfrm>
        <a:graphic>
          <a:graphicData uri="http://schemas.openxmlformats.org/drawingml/2006/table">
            <a:tbl>
              <a:tblPr firstRow="1" lastRow="1" bandRow="1">
                <a:tableStyleId>{85BE263C-DBD7-4A20-BB59-AAB30ACAA65A}</a:tableStyleId>
              </a:tblPr>
              <a:tblGrid>
                <a:gridCol w="3564000"/>
                <a:gridCol w="720000"/>
                <a:gridCol w="720000"/>
                <a:gridCol w="828000"/>
                <a:gridCol w="828000"/>
                <a:gridCol w="828000"/>
                <a:gridCol w="828000"/>
                <a:gridCol w="828000"/>
              </a:tblGrid>
              <a:tr h="215996">
                <a:tc rowSpan="2">
                  <a:txBody>
                    <a:bodyPr/>
                    <a:lstStyle/>
                    <a:p>
                      <a:pPr algn="ctr" fontAlgn="ctr"/>
                      <a:r>
                        <a:rPr lang="es-ES" sz="1400" b="1" u="none" strike="noStrike" dirty="0">
                          <a:solidFill>
                            <a:schemeClr val="bg1"/>
                          </a:solidFill>
                          <a:effectLst/>
                          <a:latin typeface="+mn-lt"/>
                        </a:rPr>
                        <a:t>PROYECTO</a:t>
                      </a:r>
                      <a:endParaRPr lang="es-ES" sz="1400" b="1" i="0" u="none" strike="noStrike" dirty="0">
                        <a:solidFill>
                          <a:schemeClr val="bg1"/>
                        </a:solidFill>
                        <a:effectLst/>
                        <a:latin typeface="+mn-lt"/>
                      </a:endParaRPr>
                    </a:p>
                  </a:txBody>
                  <a:tcPr marL="8828" marR="8828" marT="9525" marB="0" anchor="ctr">
                    <a:lnR w="19050" cap="flat" cmpd="sng" algn="ctr">
                      <a:solidFill>
                        <a:schemeClr val="tx1"/>
                      </a:solidFill>
                      <a:prstDash val="solid"/>
                      <a:round/>
                      <a:headEnd type="none" w="med" len="med"/>
                      <a:tailEnd type="none" w="med" len="med"/>
                    </a:lnR>
                  </a:tcPr>
                </a:tc>
                <a:tc gridSpan="2">
                  <a:txBody>
                    <a:bodyPr/>
                    <a:lstStyle/>
                    <a:p>
                      <a:pPr algn="ctr" fontAlgn="b"/>
                      <a:r>
                        <a:rPr lang="es-ES" sz="1400" b="1" u="none" strike="noStrike" dirty="0">
                          <a:solidFill>
                            <a:schemeClr val="bg1"/>
                          </a:solidFill>
                          <a:effectLst/>
                          <a:latin typeface="+mn-lt"/>
                        </a:rPr>
                        <a:t>COSTO </a:t>
                      </a:r>
                      <a:r>
                        <a:rPr lang="es-ES" sz="1400" b="1" u="none" strike="noStrike" dirty="0" smtClean="0">
                          <a:solidFill>
                            <a:schemeClr val="bg1"/>
                          </a:solidFill>
                          <a:effectLst/>
                          <a:latin typeface="+mn-lt"/>
                        </a:rPr>
                        <a:t>DISEÑO</a:t>
                      </a:r>
                    </a:p>
                    <a:p>
                      <a:pPr algn="ctr" fontAlgn="b"/>
                      <a:r>
                        <a:rPr lang="es-ES" sz="1400" b="1" u="none" strike="noStrike" dirty="0" smtClean="0">
                          <a:solidFill>
                            <a:schemeClr val="bg1"/>
                          </a:solidFill>
                          <a:effectLst/>
                          <a:latin typeface="+mn-lt"/>
                        </a:rPr>
                        <a:t>(US$)</a:t>
                      </a:r>
                      <a:endParaRPr lang="es-ES" sz="1400" b="1" i="0" u="none" strike="noStrike" dirty="0">
                        <a:solidFill>
                          <a:schemeClr val="bg1"/>
                        </a:solidFill>
                        <a:effectLst/>
                        <a:latin typeface="+mn-lt"/>
                      </a:endParaRPr>
                    </a:p>
                  </a:txBody>
                  <a:tcPr marL="8828" marR="8828"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25400" cmpd="sng">
                      <a:noFill/>
                    </a:lnB>
                  </a:tcPr>
                </a:tc>
                <a:tc hMerge="1">
                  <a:txBody>
                    <a:bodyPr/>
                    <a:lstStyle/>
                    <a:p>
                      <a:endParaRPr lang="es-ES"/>
                    </a:p>
                  </a:txBody>
                  <a:tcPr/>
                </a:tc>
                <a:tc gridSpan="5">
                  <a:txBody>
                    <a:bodyPr/>
                    <a:lstStyle/>
                    <a:p>
                      <a:pPr algn="ctr" fontAlgn="b"/>
                      <a:r>
                        <a:rPr lang="es-ES" sz="1400" b="1" u="none" strike="noStrike" dirty="0">
                          <a:solidFill>
                            <a:schemeClr val="bg1"/>
                          </a:solidFill>
                          <a:effectLst/>
                          <a:latin typeface="+mn-lt"/>
                        </a:rPr>
                        <a:t>COSTO </a:t>
                      </a:r>
                      <a:r>
                        <a:rPr lang="es-ES" sz="1400" b="1" u="none" strike="noStrike" dirty="0" smtClean="0">
                          <a:solidFill>
                            <a:schemeClr val="bg1"/>
                          </a:solidFill>
                          <a:effectLst/>
                          <a:latin typeface="+mn-lt"/>
                        </a:rPr>
                        <a:t>OBRAS</a:t>
                      </a:r>
                    </a:p>
                    <a:p>
                      <a:pPr algn="ctr" fontAlgn="b"/>
                      <a:r>
                        <a:rPr lang="es-ES" sz="1400" b="1" u="none" strike="noStrike" dirty="0" smtClean="0">
                          <a:solidFill>
                            <a:schemeClr val="bg1"/>
                          </a:solidFill>
                          <a:effectLst/>
                          <a:latin typeface="+mn-lt"/>
                        </a:rPr>
                        <a:t>(US$)</a:t>
                      </a:r>
                      <a:endParaRPr lang="es-ES" sz="1400" b="1" i="0" u="none" strike="noStrike" dirty="0">
                        <a:solidFill>
                          <a:schemeClr val="bg1"/>
                        </a:solidFill>
                        <a:effectLst/>
                        <a:latin typeface="+mn-lt"/>
                      </a:endParaRPr>
                    </a:p>
                  </a:txBody>
                  <a:tcPr marL="8828" marR="8828" marT="9525" marB="0" anchor="ctr">
                    <a:lnL w="19050" cap="flat" cmpd="sng" algn="ctr">
                      <a:solidFill>
                        <a:schemeClr val="tx1"/>
                      </a:solidFill>
                      <a:prstDash val="solid"/>
                      <a:round/>
                      <a:headEnd type="none" w="med" len="med"/>
                      <a:tailEnd type="none" w="med" len="med"/>
                    </a:lnL>
                    <a:lnB w="25400" cmpd="sng">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52000">
                <a:tc vMerge="1">
                  <a:txBody>
                    <a:bodyPr/>
                    <a:lstStyle/>
                    <a:p>
                      <a:endParaRPr lang="es-ES"/>
                    </a:p>
                  </a:txBody>
                  <a:tcPr/>
                </a:tc>
                <a:tc>
                  <a:txBody>
                    <a:bodyPr/>
                    <a:lstStyle/>
                    <a:p>
                      <a:pPr algn="ctr" fontAlgn="ctr"/>
                      <a:r>
                        <a:rPr lang="es-ES" sz="1400" b="1" u="none" strike="noStrike" dirty="0" smtClean="0">
                          <a:solidFill>
                            <a:schemeClr val="bg1"/>
                          </a:solidFill>
                          <a:effectLst/>
                          <a:latin typeface="+mn-lt"/>
                        </a:rPr>
                        <a:t>2014</a:t>
                      </a:r>
                      <a:endParaRPr lang="es-ES" sz="1400" b="1" i="0" u="none" strike="noStrike" dirty="0">
                        <a:solidFill>
                          <a:schemeClr val="bg1"/>
                        </a:solidFill>
                        <a:effectLst/>
                        <a:latin typeface="+mn-lt"/>
                      </a:endParaRPr>
                    </a:p>
                  </a:txBody>
                  <a:tcPr marL="8828" marR="8828" marT="9525" marB="0" anchor="ctr">
                    <a:lnL w="19050" cap="flat" cmpd="sng" algn="ctr">
                      <a:solidFill>
                        <a:schemeClr val="tx1"/>
                      </a:solidFill>
                      <a:prstDash val="solid"/>
                      <a:round/>
                      <a:headEnd type="none" w="med" len="med"/>
                      <a:tailEnd type="none" w="med" len="med"/>
                    </a:lnL>
                    <a:lnR>
                      <a:noFill/>
                    </a:lnR>
                    <a:lnT w="25400" cmpd="sng">
                      <a:noFill/>
                    </a:lnT>
                    <a:lnB w="190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s-ES" sz="1400" b="1" u="none" strike="noStrike" dirty="0" smtClean="0">
                          <a:solidFill>
                            <a:schemeClr val="bg1"/>
                          </a:solidFill>
                          <a:effectLst/>
                          <a:latin typeface="+mn-lt"/>
                        </a:rPr>
                        <a:t>2015</a:t>
                      </a:r>
                      <a:endParaRPr lang="es-ES" sz="1400" b="1" i="0" u="none" strike="noStrike" dirty="0">
                        <a:solidFill>
                          <a:schemeClr val="bg1"/>
                        </a:solidFill>
                        <a:effectLst/>
                        <a:latin typeface="+mn-lt"/>
                      </a:endParaRPr>
                    </a:p>
                  </a:txBody>
                  <a:tcPr marL="8828" marR="8828" marT="9525" marB="0" anchor="ctr">
                    <a:lnL>
                      <a:noFill/>
                    </a:lnL>
                    <a:lnR w="19050" cap="flat" cmpd="sng" algn="ctr">
                      <a:solidFill>
                        <a:schemeClr val="tx1"/>
                      </a:solidFill>
                      <a:prstDash val="solid"/>
                      <a:round/>
                      <a:headEnd type="none" w="med" len="med"/>
                      <a:tailEnd type="none" w="med" len="med"/>
                    </a:lnR>
                    <a:lnT w="25400" cmpd="sng">
                      <a:noFill/>
                    </a:lnT>
                    <a:lnB w="190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s-ES" sz="1400" b="1" u="none" strike="noStrike" dirty="0">
                          <a:solidFill>
                            <a:schemeClr val="bg1"/>
                          </a:solidFill>
                          <a:effectLst/>
                          <a:latin typeface="+mn-lt"/>
                        </a:rPr>
                        <a:t>2014</a:t>
                      </a:r>
                      <a:endParaRPr lang="es-ES" sz="1400" b="1" i="0" u="none" strike="noStrike" dirty="0">
                        <a:solidFill>
                          <a:schemeClr val="bg1"/>
                        </a:solidFill>
                        <a:effectLst/>
                        <a:latin typeface="+mn-lt"/>
                      </a:endParaRPr>
                    </a:p>
                  </a:txBody>
                  <a:tcPr marL="8828" marR="8828" marT="9525" marB="0" anchor="ctr">
                    <a:lnL w="19050" cap="flat" cmpd="sng" algn="ctr">
                      <a:solidFill>
                        <a:schemeClr val="tx1"/>
                      </a:solidFill>
                      <a:prstDash val="solid"/>
                      <a:round/>
                      <a:headEnd type="none" w="med" len="med"/>
                      <a:tailEnd type="none" w="med" len="med"/>
                    </a:lnL>
                    <a:lnR>
                      <a:noFill/>
                    </a:lnR>
                    <a:lnT w="25400" cmpd="sng">
                      <a:noFill/>
                    </a:lnT>
                    <a:lnB w="190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s-ES" sz="1400" b="1" u="none" strike="noStrike" dirty="0">
                          <a:solidFill>
                            <a:schemeClr val="bg1"/>
                          </a:solidFill>
                          <a:effectLst/>
                          <a:latin typeface="+mn-lt"/>
                        </a:rPr>
                        <a:t>2015</a:t>
                      </a:r>
                      <a:endParaRPr lang="es-ES" sz="1400" b="1" i="0" u="none" strike="noStrike" dirty="0">
                        <a:solidFill>
                          <a:schemeClr val="bg1"/>
                        </a:solidFill>
                        <a:effectLst/>
                        <a:latin typeface="+mn-lt"/>
                      </a:endParaRPr>
                    </a:p>
                  </a:txBody>
                  <a:tcPr marL="8828" marR="8828" marT="9525" marB="0" anchor="ctr">
                    <a:lnL>
                      <a:noFill/>
                    </a:lnL>
                    <a:lnR>
                      <a:noFill/>
                    </a:lnR>
                    <a:lnT w="25400" cmpd="sng">
                      <a:noFill/>
                    </a:lnT>
                    <a:lnB w="190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s-ES" sz="1400" b="1" u="none" strike="noStrike" dirty="0">
                          <a:solidFill>
                            <a:schemeClr val="bg1"/>
                          </a:solidFill>
                          <a:effectLst/>
                          <a:latin typeface="+mn-lt"/>
                        </a:rPr>
                        <a:t>2016</a:t>
                      </a:r>
                      <a:endParaRPr lang="es-ES" sz="1400" b="1" i="0" u="none" strike="noStrike" dirty="0">
                        <a:solidFill>
                          <a:schemeClr val="bg1"/>
                        </a:solidFill>
                        <a:effectLst/>
                        <a:latin typeface="+mn-lt"/>
                      </a:endParaRPr>
                    </a:p>
                  </a:txBody>
                  <a:tcPr marL="8828" marR="8828" marT="9525" marB="0" anchor="ctr">
                    <a:lnL>
                      <a:noFill/>
                    </a:lnL>
                    <a:lnR>
                      <a:noFill/>
                    </a:lnR>
                    <a:lnT w="25400" cmpd="sng">
                      <a:noFill/>
                    </a:lnT>
                    <a:lnB w="190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s-ES" sz="1400" b="1" u="none" strike="noStrike" dirty="0">
                          <a:solidFill>
                            <a:schemeClr val="bg1"/>
                          </a:solidFill>
                          <a:effectLst/>
                          <a:latin typeface="+mn-lt"/>
                        </a:rPr>
                        <a:t>2017</a:t>
                      </a:r>
                      <a:endParaRPr lang="es-ES" sz="1400" b="1" i="0" u="none" strike="noStrike" dirty="0">
                        <a:solidFill>
                          <a:schemeClr val="bg1"/>
                        </a:solidFill>
                        <a:effectLst/>
                        <a:latin typeface="+mn-lt"/>
                      </a:endParaRPr>
                    </a:p>
                  </a:txBody>
                  <a:tcPr marL="8828" marR="8828" marT="9525" marB="0" anchor="ctr">
                    <a:lnL>
                      <a:noFill/>
                    </a:lnL>
                    <a:lnR>
                      <a:noFill/>
                    </a:lnR>
                    <a:lnT w="25400" cmpd="sng">
                      <a:noFill/>
                    </a:lnT>
                    <a:lnB w="190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s-ES" sz="1400" b="1" u="none" strike="noStrike" dirty="0">
                          <a:solidFill>
                            <a:schemeClr val="bg1"/>
                          </a:solidFill>
                          <a:effectLst/>
                          <a:latin typeface="+mn-lt"/>
                        </a:rPr>
                        <a:t>2018</a:t>
                      </a:r>
                      <a:endParaRPr lang="es-ES" sz="1400" b="1" i="0" u="none" strike="noStrike" dirty="0">
                        <a:solidFill>
                          <a:schemeClr val="bg1"/>
                        </a:solidFill>
                        <a:effectLst/>
                        <a:latin typeface="+mn-lt"/>
                      </a:endParaRPr>
                    </a:p>
                  </a:txBody>
                  <a:tcPr marL="8828" marR="8828" marT="9525" marB="0" anchor="ctr">
                    <a:lnL>
                      <a:noFill/>
                    </a:lnL>
                    <a:lnT w="25400" cmpd="sng">
                      <a:noFill/>
                    </a:lnT>
                    <a:lnB w="19050" cap="flat" cmpd="sng" algn="ctr">
                      <a:solidFill>
                        <a:schemeClr val="tx1"/>
                      </a:solidFill>
                      <a:prstDash val="solid"/>
                      <a:round/>
                      <a:headEnd type="none" w="med" len="med"/>
                      <a:tailEnd type="none" w="med" len="med"/>
                    </a:lnB>
                    <a:solidFill>
                      <a:schemeClr val="accent2"/>
                    </a:solidFill>
                  </a:tcPr>
                </a:tc>
              </a:tr>
              <a:tr h="252000">
                <a:tc>
                  <a:txBody>
                    <a:bodyPr/>
                    <a:lstStyle/>
                    <a:p>
                      <a:pPr algn="l" fontAlgn="ctr"/>
                      <a:r>
                        <a:rPr lang="es-ES" sz="1100" b="1" u="none" strike="noStrike" dirty="0" smtClean="0">
                          <a:latin typeface="+mn-lt"/>
                        </a:rPr>
                        <a:t>A. REGIÓN ORIENTAL</a:t>
                      </a:r>
                      <a:endParaRPr lang="es-ES" sz="1100" b="1" i="0" u="none" strike="noStrike" dirty="0">
                        <a:solidFill>
                          <a:srgbClr val="000000"/>
                        </a:solidFill>
                        <a:latin typeface="+mn-lt"/>
                      </a:endParaRPr>
                    </a:p>
                  </a:txBody>
                  <a:tcPr marL="8828" marR="8828" marT="9525" marB="0" anchor="ctr">
                    <a:lnR w="19050" cap="flat" cmpd="sng" algn="ctr">
                      <a:solidFill>
                        <a:schemeClr val="tx1"/>
                      </a:solidFill>
                      <a:prstDash val="solid"/>
                      <a:round/>
                      <a:headEnd type="none" w="med" len="med"/>
                      <a:tailEnd type="none" w="med" len="med"/>
                    </a:lnR>
                  </a:tcPr>
                </a:tc>
                <a:tc>
                  <a:txBody>
                    <a:bodyPr/>
                    <a:lstStyle/>
                    <a:p>
                      <a:pPr algn="ctr" fontAlgn="ctr"/>
                      <a:r>
                        <a:rPr lang="es-ES" sz="1100" b="1" u="none" strike="noStrike" dirty="0" smtClean="0">
                          <a:latin typeface="+mn-lt"/>
                        </a:rPr>
                        <a:t>1.581.434</a:t>
                      </a:r>
                      <a:endParaRPr lang="es-ES" sz="1100" b="1" i="0" u="none" strike="noStrike" dirty="0">
                        <a:solidFill>
                          <a:srgbClr val="000000"/>
                        </a:solidFill>
                        <a:latin typeface="+mn-lt"/>
                      </a:endParaRPr>
                    </a:p>
                  </a:txBody>
                  <a:tcPr marL="8828" marR="8828" marT="9525"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fontAlgn="ctr"/>
                      <a:r>
                        <a:rPr lang="es-ES" sz="1100" b="1" i="0" u="none" strike="noStrike" dirty="0" smtClean="0">
                          <a:solidFill>
                            <a:srgbClr val="000000"/>
                          </a:solidFill>
                          <a:latin typeface="+mn-lt"/>
                        </a:rPr>
                        <a:t>3.588.362</a:t>
                      </a:r>
                      <a:endParaRPr lang="es-ES" sz="1100" b="1" i="0" u="none" strike="noStrike" dirty="0">
                        <a:solidFill>
                          <a:srgbClr val="000000"/>
                        </a:solidFill>
                        <a:latin typeface="+mn-lt"/>
                      </a:endParaRPr>
                    </a:p>
                  </a:txBody>
                  <a:tcPr marL="8828" marR="8828" marT="9525"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fontAlgn="ctr"/>
                      <a:r>
                        <a:rPr lang="es-ES" sz="1100" b="1" u="none" strike="noStrike" dirty="0" smtClean="0">
                          <a:latin typeface="+mn-lt"/>
                        </a:rPr>
                        <a:t>14.403.060</a:t>
                      </a:r>
                      <a:endParaRPr lang="es-ES" sz="1100" b="1" i="0" u="none" strike="noStrike" dirty="0">
                        <a:solidFill>
                          <a:srgbClr val="000000"/>
                        </a:solidFill>
                        <a:latin typeface="+mn-lt"/>
                      </a:endParaRPr>
                    </a:p>
                  </a:txBody>
                  <a:tcPr marL="8828" marR="8828" marT="9525"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fontAlgn="ctr"/>
                      <a:r>
                        <a:rPr lang="es-ES" sz="1100" b="1" u="none" strike="noStrike" dirty="0" smtClean="0">
                          <a:latin typeface="+mn-lt"/>
                        </a:rPr>
                        <a:t>49.689.840</a:t>
                      </a:r>
                      <a:endParaRPr lang="es-ES" sz="1100" b="1" i="0" u="none" strike="noStrike" dirty="0">
                        <a:solidFill>
                          <a:srgbClr val="000000"/>
                        </a:solidFill>
                        <a:latin typeface="+mn-lt"/>
                      </a:endParaRPr>
                    </a:p>
                  </a:txBody>
                  <a:tcPr marL="8828" marR="8828" marT="9525" marB="0" anchor="ctr">
                    <a:lnT w="19050" cap="flat" cmpd="sng" algn="ctr">
                      <a:solidFill>
                        <a:schemeClr val="tx1"/>
                      </a:solidFill>
                      <a:prstDash val="solid"/>
                      <a:round/>
                      <a:headEnd type="none" w="med" len="med"/>
                      <a:tailEnd type="none" w="med" len="med"/>
                    </a:lnT>
                  </a:tcPr>
                </a:tc>
                <a:tc>
                  <a:txBody>
                    <a:bodyPr/>
                    <a:lstStyle/>
                    <a:p>
                      <a:pPr algn="ctr" fontAlgn="ctr"/>
                      <a:r>
                        <a:rPr lang="es-ES" sz="1100" b="1" u="none" strike="noStrike" dirty="0" smtClean="0">
                          <a:latin typeface="+mn-lt"/>
                        </a:rPr>
                        <a:t>106.628.200</a:t>
                      </a:r>
                      <a:endParaRPr lang="es-ES" sz="1100" b="1" i="0" u="none" strike="noStrike" dirty="0">
                        <a:solidFill>
                          <a:srgbClr val="000000"/>
                        </a:solidFill>
                        <a:latin typeface="+mn-lt"/>
                      </a:endParaRPr>
                    </a:p>
                  </a:txBody>
                  <a:tcPr marL="8828" marR="8828" marT="9525" marB="0" anchor="ctr">
                    <a:lnT w="19050" cap="flat" cmpd="sng" algn="ctr">
                      <a:solidFill>
                        <a:schemeClr val="tx1"/>
                      </a:solidFill>
                      <a:prstDash val="solid"/>
                      <a:round/>
                      <a:headEnd type="none" w="med" len="med"/>
                      <a:tailEnd type="none" w="med" len="med"/>
                    </a:lnT>
                  </a:tcPr>
                </a:tc>
                <a:tc>
                  <a:txBody>
                    <a:bodyPr/>
                    <a:lstStyle/>
                    <a:p>
                      <a:pPr algn="ctr" fontAlgn="ctr"/>
                      <a:r>
                        <a:rPr lang="es-ES" sz="1100" b="1" u="none" strike="noStrike" dirty="0" smtClean="0">
                          <a:latin typeface="+mn-lt"/>
                        </a:rPr>
                        <a:t>225.485.300</a:t>
                      </a:r>
                      <a:endParaRPr lang="es-ES" sz="1100" b="1" i="0" u="none" strike="noStrike" dirty="0">
                        <a:solidFill>
                          <a:srgbClr val="000000"/>
                        </a:solidFill>
                        <a:latin typeface="+mn-lt"/>
                      </a:endParaRPr>
                    </a:p>
                  </a:txBody>
                  <a:tcPr marL="8828" marR="8828" marT="9525" marB="0" anchor="ctr">
                    <a:lnT w="19050" cap="flat" cmpd="sng" algn="ctr">
                      <a:solidFill>
                        <a:schemeClr val="tx1"/>
                      </a:solidFill>
                      <a:prstDash val="solid"/>
                      <a:round/>
                      <a:headEnd type="none" w="med" len="med"/>
                      <a:tailEnd type="none" w="med" len="med"/>
                    </a:lnT>
                  </a:tcPr>
                </a:tc>
                <a:tc>
                  <a:txBody>
                    <a:bodyPr/>
                    <a:lstStyle/>
                    <a:p>
                      <a:pPr algn="ctr" fontAlgn="ctr"/>
                      <a:r>
                        <a:rPr lang="es-ES" sz="1100" b="1" u="none" strike="noStrike" dirty="0" smtClean="0">
                          <a:latin typeface="+mn-lt"/>
                        </a:rPr>
                        <a:t>115.875.800</a:t>
                      </a:r>
                      <a:endParaRPr lang="es-ES" sz="1100" b="1" i="0" u="none" strike="noStrike" dirty="0">
                        <a:solidFill>
                          <a:srgbClr val="000000"/>
                        </a:solidFill>
                        <a:latin typeface="+mn-lt"/>
                      </a:endParaRPr>
                    </a:p>
                  </a:txBody>
                  <a:tcPr marL="8828" marR="8828" marT="9525" marB="0" anchor="ctr">
                    <a:lnT w="19050" cap="flat" cmpd="sng" algn="ctr">
                      <a:solidFill>
                        <a:schemeClr val="tx1"/>
                      </a:solidFill>
                      <a:prstDash val="solid"/>
                      <a:round/>
                      <a:headEnd type="none" w="med" len="med"/>
                      <a:tailEnd type="none" w="med" len="med"/>
                    </a:lnT>
                  </a:tcPr>
                </a:tc>
              </a:tr>
              <a:tr h="252000">
                <a:tc>
                  <a:txBody>
                    <a:bodyPr/>
                    <a:lstStyle/>
                    <a:p>
                      <a:pPr algn="l" fontAlgn="ctr"/>
                      <a:r>
                        <a:rPr lang="es-PY" sz="1100" u="none" strike="noStrike" dirty="0">
                          <a:latin typeface="+mn-lt"/>
                        </a:rPr>
                        <a:t>Proyecto 01. Obras de la Muestra BID - Dpto. Concepción</a:t>
                      </a:r>
                      <a:endParaRPr lang="es-PY" sz="1100" b="0" i="0" u="none" strike="noStrike" dirty="0">
                        <a:solidFill>
                          <a:srgbClr val="5E636A"/>
                        </a:solidFill>
                        <a:latin typeface="+mn-lt"/>
                      </a:endParaRPr>
                    </a:p>
                  </a:txBody>
                  <a:tcPr marL="8828" marR="8828" marT="9525" marB="0" anchor="ctr">
                    <a:lnR w="19050" cap="flat" cmpd="sng" algn="ctr">
                      <a:solidFill>
                        <a:schemeClr val="tx1"/>
                      </a:solidFill>
                      <a:prstDash val="solid"/>
                      <a:round/>
                      <a:headEnd type="none" w="med" len="med"/>
                      <a:tailEnd type="none" w="med" len="med"/>
                    </a:lnR>
                  </a:tcPr>
                </a:tc>
                <a:tc>
                  <a:txBody>
                    <a:bodyPr/>
                    <a:lstStyle/>
                    <a:p>
                      <a:pPr algn="ctr" fontAlgn="ctr"/>
                      <a:r>
                        <a:rPr lang="es-ES" sz="1100" b="0" i="0" u="none" strike="noStrike" dirty="0">
                          <a:solidFill>
                            <a:schemeClr val="tx1"/>
                          </a:solidFill>
                          <a:latin typeface="+mn-lt"/>
                        </a:rPr>
                        <a:t> </a:t>
                      </a:r>
                    </a:p>
                  </a:txBody>
                  <a:tcPr marL="9525" marR="9525" marT="9525" marB="0" anchor="ctr">
                    <a:lnL w="19050" cap="flat" cmpd="sng" algn="ctr">
                      <a:solidFill>
                        <a:schemeClr val="tx1"/>
                      </a:solidFill>
                      <a:prstDash val="solid"/>
                      <a:round/>
                      <a:headEnd type="none" w="med" len="med"/>
                      <a:tailEnd type="none" w="med" len="med"/>
                    </a:lnL>
                  </a:tcPr>
                </a:tc>
                <a:tc>
                  <a:txBody>
                    <a:bodyPr/>
                    <a:lstStyle/>
                    <a:p>
                      <a:pPr algn="ctr" fontAlgn="ctr"/>
                      <a:r>
                        <a:rPr lang="es-ES" sz="1100" b="0" i="0" u="none" strike="noStrike" dirty="0">
                          <a:solidFill>
                            <a:schemeClr val="tx1"/>
                          </a:solidFill>
                          <a:latin typeface="+mn-lt"/>
                        </a:rPr>
                        <a:t> </a:t>
                      </a: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ctr"/>
                      <a:r>
                        <a:rPr lang="es-ES" sz="1100" u="none" strike="noStrike" dirty="0">
                          <a:latin typeface="+mn-lt"/>
                        </a:rPr>
                        <a:t>2.820.300</a:t>
                      </a:r>
                      <a:endParaRPr lang="es-ES" sz="1100" b="0" i="0" u="none" strike="noStrike" dirty="0">
                        <a:solidFill>
                          <a:srgbClr val="5E636A"/>
                        </a:solidFill>
                        <a:latin typeface="+mn-lt"/>
                      </a:endParaRPr>
                    </a:p>
                  </a:txBody>
                  <a:tcPr marL="8828" marR="8828" marT="9525" marB="0" anchor="ctr">
                    <a:lnL w="19050" cap="flat" cmpd="sng" algn="ctr">
                      <a:solidFill>
                        <a:schemeClr val="tx1"/>
                      </a:solidFill>
                      <a:prstDash val="solid"/>
                      <a:round/>
                      <a:headEnd type="none" w="med" len="med"/>
                      <a:tailEnd type="none" w="med" len="med"/>
                    </a:lnL>
                  </a:tcPr>
                </a:tc>
                <a:tc>
                  <a:txBody>
                    <a:bodyPr/>
                    <a:lstStyle/>
                    <a:p>
                      <a:pPr algn="ctr" fontAlgn="ctr"/>
                      <a:r>
                        <a:rPr lang="es-ES" sz="1100" u="none" strike="noStrike">
                          <a:latin typeface="+mn-lt"/>
                        </a:rPr>
                        <a:t> </a:t>
                      </a:r>
                      <a:endParaRPr lang="es-ES" sz="1100" b="0" i="0" u="none" strike="noStrike">
                        <a:solidFill>
                          <a:srgbClr val="5E636A"/>
                        </a:solidFill>
                        <a:latin typeface="+mn-lt"/>
                      </a:endParaRPr>
                    </a:p>
                  </a:txBody>
                  <a:tcPr marL="8828" marR="8828" marT="9525" marB="0" anchor="ctr"/>
                </a:tc>
                <a:tc>
                  <a:txBody>
                    <a:bodyPr/>
                    <a:lstStyle/>
                    <a:p>
                      <a:pPr algn="ctr" fontAlgn="ctr"/>
                      <a:r>
                        <a:rPr lang="es-ES" sz="1100" u="none" strike="noStrike" dirty="0">
                          <a:latin typeface="+mn-lt"/>
                        </a:rPr>
                        <a:t> </a:t>
                      </a:r>
                      <a:endParaRPr lang="es-ES" sz="1100" b="0" i="0" u="none" strike="noStrike" dirty="0">
                        <a:solidFill>
                          <a:srgbClr val="5E636A"/>
                        </a:solidFill>
                        <a:latin typeface="+mn-lt"/>
                      </a:endParaRPr>
                    </a:p>
                  </a:txBody>
                  <a:tcPr marL="8828" marR="8828" marT="9525" marB="0" anchor="ctr"/>
                </a:tc>
                <a:tc>
                  <a:txBody>
                    <a:bodyPr/>
                    <a:lstStyle/>
                    <a:p>
                      <a:pPr algn="ctr" fontAlgn="ctr"/>
                      <a:r>
                        <a:rPr lang="es-ES" sz="1100" u="none" strike="noStrike" dirty="0">
                          <a:latin typeface="+mn-lt"/>
                        </a:rPr>
                        <a:t> </a:t>
                      </a:r>
                      <a:endParaRPr lang="es-ES" sz="1100" b="0" i="0" u="none" strike="noStrike" dirty="0">
                        <a:solidFill>
                          <a:srgbClr val="5E636A"/>
                        </a:solidFill>
                        <a:latin typeface="+mn-lt"/>
                      </a:endParaRPr>
                    </a:p>
                  </a:txBody>
                  <a:tcPr marL="8828" marR="8828" marT="9525" marB="0" anchor="ctr"/>
                </a:tc>
                <a:tc>
                  <a:txBody>
                    <a:bodyPr/>
                    <a:lstStyle/>
                    <a:p>
                      <a:pPr algn="ctr" fontAlgn="ctr"/>
                      <a:r>
                        <a:rPr lang="es-ES" sz="1100" u="none" strike="noStrike" dirty="0">
                          <a:solidFill>
                            <a:schemeClr val="tx1"/>
                          </a:solidFill>
                          <a:latin typeface="+mn-lt"/>
                        </a:rPr>
                        <a:t> </a:t>
                      </a:r>
                      <a:endParaRPr lang="es-ES" sz="1100" b="0" i="0" u="none" strike="noStrike" dirty="0">
                        <a:solidFill>
                          <a:schemeClr val="tx1"/>
                        </a:solidFill>
                        <a:latin typeface="+mn-lt"/>
                      </a:endParaRPr>
                    </a:p>
                  </a:txBody>
                  <a:tcPr marL="8828" marR="8828" marT="9525" marB="0" anchor="ctr"/>
                </a:tc>
              </a:tr>
              <a:tr h="252000">
                <a:tc>
                  <a:txBody>
                    <a:bodyPr/>
                    <a:lstStyle/>
                    <a:p>
                      <a:pPr algn="l" fontAlgn="ctr"/>
                      <a:r>
                        <a:rPr lang="es-PY" sz="1100" u="none" strike="noStrike" dirty="0">
                          <a:latin typeface="+mn-lt"/>
                        </a:rPr>
                        <a:t>Proyecto 02. Obras de la Muestra BID - Varios Dptos.</a:t>
                      </a:r>
                      <a:endParaRPr lang="es-PY" sz="1100" b="0" i="0" u="none" strike="noStrike" dirty="0">
                        <a:solidFill>
                          <a:srgbClr val="5E636A"/>
                        </a:solidFill>
                        <a:latin typeface="+mn-lt"/>
                      </a:endParaRPr>
                    </a:p>
                  </a:txBody>
                  <a:tcPr marL="8828" marR="8828" marT="9525" marB="0" anchor="ctr">
                    <a:lnR w="19050" cap="flat" cmpd="sng" algn="ctr">
                      <a:solidFill>
                        <a:schemeClr val="tx1"/>
                      </a:solidFill>
                      <a:prstDash val="solid"/>
                      <a:round/>
                      <a:headEnd type="none" w="med" len="med"/>
                      <a:tailEnd type="none" w="med" len="med"/>
                    </a:lnR>
                  </a:tcPr>
                </a:tc>
                <a:tc>
                  <a:txBody>
                    <a:bodyPr/>
                    <a:lstStyle/>
                    <a:p>
                      <a:pPr algn="ctr" fontAlgn="ctr"/>
                      <a:r>
                        <a:rPr lang="es-ES" sz="1100" b="0" i="0" u="none" strike="noStrike" dirty="0">
                          <a:solidFill>
                            <a:schemeClr val="tx1"/>
                          </a:solidFill>
                          <a:latin typeface="+mn-lt"/>
                        </a:rPr>
                        <a:t> </a:t>
                      </a:r>
                    </a:p>
                  </a:txBody>
                  <a:tcPr marL="9525" marR="9525" marT="9525" marB="0" anchor="ctr">
                    <a:lnL w="19050" cap="flat" cmpd="sng" algn="ctr">
                      <a:solidFill>
                        <a:schemeClr val="tx1"/>
                      </a:solidFill>
                      <a:prstDash val="solid"/>
                      <a:round/>
                      <a:headEnd type="none" w="med" len="med"/>
                      <a:tailEnd type="none" w="med" len="med"/>
                    </a:lnL>
                  </a:tcPr>
                </a:tc>
                <a:tc>
                  <a:txBody>
                    <a:bodyPr/>
                    <a:lstStyle/>
                    <a:p>
                      <a:pPr algn="ctr" fontAlgn="ctr"/>
                      <a:r>
                        <a:rPr lang="es-ES" sz="1100" b="0" i="0" u="none" strike="noStrike" dirty="0">
                          <a:solidFill>
                            <a:schemeClr val="tx1"/>
                          </a:solidFill>
                          <a:latin typeface="+mn-lt"/>
                        </a:rPr>
                        <a:t> </a:t>
                      </a: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ctr"/>
                      <a:r>
                        <a:rPr lang="es-ES" sz="1100" u="none" strike="noStrike" dirty="0">
                          <a:latin typeface="+mn-lt"/>
                        </a:rPr>
                        <a:t>3.475.200</a:t>
                      </a:r>
                      <a:endParaRPr lang="es-ES" sz="1100" b="0" i="0" u="none" strike="noStrike" dirty="0">
                        <a:solidFill>
                          <a:srgbClr val="5E636A"/>
                        </a:solidFill>
                        <a:latin typeface="+mn-lt"/>
                      </a:endParaRPr>
                    </a:p>
                  </a:txBody>
                  <a:tcPr marL="8828" marR="8828" marT="9525" marB="0" anchor="ctr">
                    <a:lnL w="19050" cap="flat" cmpd="sng" algn="ctr">
                      <a:solidFill>
                        <a:schemeClr val="tx1"/>
                      </a:solidFill>
                      <a:prstDash val="solid"/>
                      <a:round/>
                      <a:headEnd type="none" w="med" len="med"/>
                      <a:tailEnd type="none" w="med" len="med"/>
                    </a:lnL>
                  </a:tcPr>
                </a:tc>
                <a:tc>
                  <a:txBody>
                    <a:bodyPr/>
                    <a:lstStyle/>
                    <a:p>
                      <a:pPr algn="ctr" fontAlgn="ctr"/>
                      <a:r>
                        <a:rPr lang="es-ES" sz="1100" u="none" strike="noStrike" dirty="0">
                          <a:latin typeface="+mn-lt"/>
                        </a:rPr>
                        <a:t>13.900.800</a:t>
                      </a:r>
                      <a:endParaRPr lang="es-ES" sz="1100" b="0" i="0" u="none" strike="noStrike" dirty="0">
                        <a:solidFill>
                          <a:srgbClr val="5E636A"/>
                        </a:solidFill>
                        <a:latin typeface="+mn-lt"/>
                      </a:endParaRPr>
                    </a:p>
                  </a:txBody>
                  <a:tcPr marL="8828" marR="8828" marT="9525" marB="0" anchor="ctr"/>
                </a:tc>
                <a:tc>
                  <a:txBody>
                    <a:bodyPr/>
                    <a:lstStyle/>
                    <a:p>
                      <a:pPr algn="ctr" fontAlgn="ctr"/>
                      <a:r>
                        <a:rPr lang="es-ES" sz="1100" u="none" strike="noStrike" dirty="0">
                          <a:latin typeface="+mn-lt"/>
                        </a:rPr>
                        <a:t>5.792.000</a:t>
                      </a:r>
                      <a:endParaRPr lang="es-ES" sz="1100" b="0" i="0" u="none" strike="noStrike" dirty="0">
                        <a:solidFill>
                          <a:srgbClr val="5E636A"/>
                        </a:solidFill>
                        <a:latin typeface="+mn-lt"/>
                      </a:endParaRPr>
                    </a:p>
                  </a:txBody>
                  <a:tcPr marL="8828" marR="8828" marT="9525" marB="0" anchor="ctr"/>
                </a:tc>
                <a:tc>
                  <a:txBody>
                    <a:bodyPr/>
                    <a:lstStyle/>
                    <a:p>
                      <a:pPr algn="ctr" fontAlgn="ctr"/>
                      <a:endParaRPr lang="es-ES" sz="1100" b="0" i="0" u="none" strike="noStrike" dirty="0">
                        <a:solidFill>
                          <a:srgbClr val="5E636A"/>
                        </a:solidFill>
                        <a:latin typeface="+mn-lt"/>
                      </a:endParaRPr>
                    </a:p>
                  </a:txBody>
                  <a:tcPr marL="8828" marR="8828" marT="9525" marB="0" anchor="ctr"/>
                </a:tc>
                <a:tc>
                  <a:txBody>
                    <a:bodyPr/>
                    <a:lstStyle/>
                    <a:p>
                      <a:pPr algn="ctr" fontAlgn="ctr"/>
                      <a:endParaRPr lang="es-ES" sz="1100" b="0" i="0" u="none" strike="noStrike" dirty="0">
                        <a:solidFill>
                          <a:schemeClr val="tx1"/>
                        </a:solidFill>
                        <a:latin typeface="+mn-lt"/>
                      </a:endParaRPr>
                    </a:p>
                  </a:txBody>
                  <a:tcPr marL="8828" marR="8828" marT="9525" marB="0" anchor="ctr"/>
                </a:tc>
              </a:tr>
              <a:tr h="252000">
                <a:tc>
                  <a:txBody>
                    <a:bodyPr/>
                    <a:lstStyle/>
                    <a:p>
                      <a:pPr algn="l" fontAlgn="ctr"/>
                      <a:r>
                        <a:rPr lang="es-PY" sz="1100" u="none" strike="noStrike" dirty="0">
                          <a:latin typeface="+mn-lt"/>
                        </a:rPr>
                        <a:t>Proyecto 03. Tramos Priorizados Concepción</a:t>
                      </a:r>
                      <a:endParaRPr lang="es-PY" sz="1100" b="0" i="0" u="none" strike="noStrike" dirty="0">
                        <a:solidFill>
                          <a:srgbClr val="5E636A"/>
                        </a:solidFill>
                        <a:latin typeface="+mn-lt"/>
                      </a:endParaRPr>
                    </a:p>
                  </a:txBody>
                  <a:tcPr marL="8828" marR="8828" marT="9525" marB="0" anchor="ctr">
                    <a:lnR w="19050" cap="flat" cmpd="sng" algn="ctr">
                      <a:solidFill>
                        <a:schemeClr val="tx1"/>
                      </a:solidFill>
                      <a:prstDash val="solid"/>
                      <a:round/>
                      <a:headEnd type="none" w="med" len="med"/>
                      <a:tailEnd type="none" w="med" len="med"/>
                    </a:lnR>
                  </a:tcPr>
                </a:tc>
                <a:tc>
                  <a:txBody>
                    <a:bodyPr/>
                    <a:lstStyle/>
                    <a:p>
                      <a:pPr algn="ctr" fontAlgn="ctr"/>
                      <a:r>
                        <a:rPr lang="es-ES" sz="1100" b="0" i="0" u="none" strike="noStrike" dirty="0">
                          <a:solidFill>
                            <a:schemeClr val="tx1"/>
                          </a:solidFill>
                          <a:latin typeface="+mn-lt"/>
                        </a:rPr>
                        <a:t> </a:t>
                      </a:r>
                    </a:p>
                  </a:txBody>
                  <a:tcPr marL="9525" marR="9525" marT="9525" marB="0" anchor="ctr">
                    <a:lnL w="19050" cap="flat" cmpd="sng" algn="ctr">
                      <a:solidFill>
                        <a:schemeClr val="tx1"/>
                      </a:solidFill>
                      <a:prstDash val="solid"/>
                      <a:round/>
                      <a:headEnd type="none" w="med" len="med"/>
                      <a:tailEnd type="none" w="med" len="med"/>
                    </a:lnL>
                  </a:tcPr>
                </a:tc>
                <a:tc>
                  <a:txBody>
                    <a:bodyPr/>
                    <a:lstStyle/>
                    <a:p>
                      <a:pPr algn="ctr" fontAlgn="ctr"/>
                      <a:r>
                        <a:rPr lang="es-ES" sz="1100" b="0" i="0" u="none" strike="noStrike" dirty="0">
                          <a:solidFill>
                            <a:schemeClr val="tx1"/>
                          </a:solidFill>
                          <a:latin typeface="+mn-lt"/>
                        </a:rPr>
                        <a:t> </a:t>
                      </a: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ctr"/>
                      <a:r>
                        <a:rPr lang="es-ES" sz="1100" u="none" strike="noStrike" dirty="0">
                          <a:latin typeface="+mn-lt"/>
                        </a:rPr>
                        <a:t>2.065.500</a:t>
                      </a:r>
                      <a:endParaRPr lang="es-ES" sz="1100" b="0" i="0" u="none" strike="noStrike" dirty="0">
                        <a:solidFill>
                          <a:srgbClr val="5E636A"/>
                        </a:solidFill>
                        <a:latin typeface="+mn-lt"/>
                      </a:endParaRPr>
                    </a:p>
                  </a:txBody>
                  <a:tcPr marL="8828" marR="8828" marT="9525" marB="0" anchor="ctr">
                    <a:lnL w="19050" cap="flat" cmpd="sng" algn="ctr">
                      <a:solidFill>
                        <a:schemeClr val="tx1"/>
                      </a:solidFill>
                      <a:prstDash val="solid"/>
                      <a:round/>
                      <a:headEnd type="none" w="med" len="med"/>
                      <a:tailEnd type="none" w="med" len="med"/>
                    </a:lnL>
                  </a:tcPr>
                </a:tc>
                <a:tc>
                  <a:txBody>
                    <a:bodyPr/>
                    <a:lstStyle/>
                    <a:p>
                      <a:pPr algn="ctr" fontAlgn="ctr"/>
                      <a:r>
                        <a:rPr lang="es-ES" sz="1100" u="none" strike="noStrike" dirty="0">
                          <a:latin typeface="+mn-lt"/>
                        </a:rPr>
                        <a:t>8.262.000</a:t>
                      </a:r>
                      <a:endParaRPr lang="es-ES" sz="1100" b="0" i="0" u="none" strike="noStrike" dirty="0">
                        <a:solidFill>
                          <a:srgbClr val="5E636A"/>
                        </a:solidFill>
                        <a:latin typeface="+mn-lt"/>
                      </a:endParaRPr>
                    </a:p>
                  </a:txBody>
                  <a:tcPr marL="8828" marR="8828" marT="9525" marB="0" anchor="ctr"/>
                </a:tc>
                <a:tc>
                  <a:txBody>
                    <a:bodyPr/>
                    <a:lstStyle/>
                    <a:p>
                      <a:pPr algn="ctr" fontAlgn="ctr"/>
                      <a:r>
                        <a:rPr lang="es-ES" sz="1100" u="none" strike="noStrike" dirty="0">
                          <a:latin typeface="+mn-lt"/>
                        </a:rPr>
                        <a:t>3.442.500</a:t>
                      </a:r>
                      <a:endParaRPr lang="es-ES" sz="1100" b="0" i="0" u="none" strike="noStrike" dirty="0">
                        <a:solidFill>
                          <a:srgbClr val="5E636A"/>
                        </a:solidFill>
                        <a:latin typeface="+mn-lt"/>
                      </a:endParaRPr>
                    </a:p>
                  </a:txBody>
                  <a:tcPr marL="8828" marR="8828" marT="9525" marB="0" anchor="ctr"/>
                </a:tc>
                <a:tc>
                  <a:txBody>
                    <a:bodyPr/>
                    <a:lstStyle/>
                    <a:p>
                      <a:pPr algn="ctr" fontAlgn="ctr"/>
                      <a:r>
                        <a:rPr lang="es-ES" sz="1100" u="none" strike="noStrike" dirty="0">
                          <a:latin typeface="+mn-lt"/>
                        </a:rPr>
                        <a:t> </a:t>
                      </a:r>
                      <a:endParaRPr lang="es-ES" sz="1100" b="0" i="0" u="none" strike="noStrike" dirty="0">
                        <a:solidFill>
                          <a:srgbClr val="5E636A"/>
                        </a:solidFill>
                        <a:latin typeface="+mn-lt"/>
                      </a:endParaRPr>
                    </a:p>
                  </a:txBody>
                  <a:tcPr marL="8828" marR="8828" marT="9525" marB="0" anchor="ctr"/>
                </a:tc>
                <a:tc>
                  <a:txBody>
                    <a:bodyPr/>
                    <a:lstStyle/>
                    <a:p>
                      <a:pPr algn="ctr" fontAlgn="ctr"/>
                      <a:r>
                        <a:rPr lang="es-ES" sz="1100" u="none" strike="noStrike" dirty="0">
                          <a:solidFill>
                            <a:schemeClr val="tx1"/>
                          </a:solidFill>
                          <a:latin typeface="+mn-lt"/>
                        </a:rPr>
                        <a:t> </a:t>
                      </a:r>
                      <a:endParaRPr lang="es-ES" sz="1100" b="0" i="0" u="none" strike="noStrike" dirty="0">
                        <a:solidFill>
                          <a:schemeClr val="tx1"/>
                        </a:solidFill>
                        <a:latin typeface="+mn-lt"/>
                      </a:endParaRPr>
                    </a:p>
                  </a:txBody>
                  <a:tcPr marL="8828" marR="8828" marT="9525" marB="0" anchor="ctr"/>
                </a:tc>
              </a:tr>
              <a:tr h="252000">
                <a:tc>
                  <a:txBody>
                    <a:bodyPr/>
                    <a:lstStyle/>
                    <a:p>
                      <a:pPr algn="l" fontAlgn="ctr"/>
                      <a:r>
                        <a:rPr lang="es-PY" sz="1100" u="none" strike="noStrike" dirty="0">
                          <a:latin typeface="+mn-lt"/>
                        </a:rPr>
                        <a:t>Proyecto 04. Tramos Priorizados Varios Dptos.</a:t>
                      </a:r>
                      <a:endParaRPr lang="es-PY" sz="1100" b="0" i="0" u="none" strike="noStrike" dirty="0">
                        <a:solidFill>
                          <a:srgbClr val="5E636A"/>
                        </a:solidFill>
                        <a:latin typeface="+mn-lt"/>
                      </a:endParaRPr>
                    </a:p>
                  </a:txBody>
                  <a:tcPr marL="8828" marR="8828" marT="9525" marB="0" anchor="ctr">
                    <a:lnR w="19050" cap="flat" cmpd="sng" algn="ctr">
                      <a:solidFill>
                        <a:schemeClr val="tx1"/>
                      </a:solidFill>
                      <a:prstDash val="solid"/>
                      <a:round/>
                      <a:headEnd type="none" w="med" len="med"/>
                      <a:tailEnd type="none" w="med" len="med"/>
                    </a:lnR>
                  </a:tcPr>
                </a:tc>
                <a:tc>
                  <a:txBody>
                    <a:bodyPr/>
                    <a:lstStyle/>
                    <a:p>
                      <a:pPr algn="ctr" fontAlgn="ctr"/>
                      <a:r>
                        <a:rPr lang="es-ES" sz="1100" b="0" i="0" u="none" strike="noStrike" dirty="0">
                          <a:solidFill>
                            <a:schemeClr val="tx1"/>
                          </a:solidFill>
                          <a:latin typeface="+mn-lt"/>
                        </a:rPr>
                        <a:t> </a:t>
                      </a:r>
                    </a:p>
                  </a:txBody>
                  <a:tcPr marL="9525" marR="9525" marT="9525" marB="0" anchor="ctr">
                    <a:lnL w="19050" cap="flat" cmpd="sng" algn="ctr">
                      <a:solidFill>
                        <a:schemeClr val="tx1"/>
                      </a:solidFill>
                      <a:prstDash val="solid"/>
                      <a:round/>
                      <a:headEnd type="none" w="med" len="med"/>
                      <a:tailEnd type="none" w="med" len="med"/>
                    </a:lnL>
                  </a:tcPr>
                </a:tc>
                <a:tc>
                  <a:txBody>
                    <a:bodyPr/>
                    <a:lstStyle/>
                    <a:p>
                      <a:pPr algn="ctr" fontAlgn="ctr"/>
                      <a:r>
                        <a:rPr lang="es-ES" sz="1100" b="0" i="0" u="none" strike="noStrike" dirty="0">
                          <a:solidFill>
                            <a:schemeClr val="tx1"/>
                          </a:solidFill>
                          <a:latin typeface="+mn-lt"/>
                        </a:rPr>
                        <a:t> </a:t>
                      </a: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ctr"/>
                      <a:r>
                        <a:rPr lang="es-ES" sz="1100" u="none" strike="noStrike" dirty="0">
                          <a:latin typeface="+mn-lt"/>
                        </a:rPr>
                        <a:t>2.208.060</a:t>
                      </a:r>
                      <a:endParaRPr lang="es-ES" sz="1100" b="0" i="0" u="none" strike="noStrike" dirty="0">
                        <a:solidFill>
                          <a:srgbClr val="5E636A"/>
                        </a:solidFill>
                        <a:latin typeface="+mn-lt"/>
                      </a:endParaRPr>
                    </a:p>
                  </a:txBody>
                  <a:tcPr marL="8828" marR="8828" marT="9525" marB="0" anchor="ctr">
                    <a:lnL w="19050" cap="flat" cmpd="sng" algn="ctr">
                      <a:solidFill>
                        <a:schemeClr val="tx1"/>
                      </a:solidFill>
                      <a:prstDash val="solid"/>
                      <a:round/>
                      <a:headEnd type="none" w="med" len="med"/>
                      <a:tailEnd type="none" w="med" len="med"/>
                    </a:lnL>
                  </a:tcPr>
                </a:tc>
                <a:tc>
                  <a:txBody>
                    <a:bodyPr/>
                    <a:lstStyle/>
                    <a:p>
                      <a:pPr algn="ctr" fontAlgn="ctr"/>
                      <a:r>
                        <a:rPr lang="es-ES" sz="1100" u="none" strike="noStrike" dirty="0">
                          <a:latin typeface="+mn-lt"/>
                        </a:rPr>
                        <a:t>12.191.040</a:t>
                      </a:r>
                      <a:endParaRPr lang="es-ES" sz="1100" b="0" i="0" u="none" strike="noStrike" dirty="0">
                        <a:solidFill>
                          <a:srgbClr val="5E636A"/>
                        </a:solidFill>
                        <a:latin typeface="+mn-lt"/>
                      </a:endParaRPr>
                    </a:p>
                  </a:txBody>
                  <a:tcPr marL="8828" marR="8828" marT="9525" marB="0" anchor="ctr"/>
                </a:tc>
                <a:tc>
                  <a:txBody>
                    <a:bodyPr/>
                    <a:lstStyle/>
                    <a:p>
                      <a:pPr algn="ctr" fontAlgn="ctr"/>
                      <a:r>
                        <a:rPr lang="es-ES" sz="1100" u="none" strike="noStrike" dirty="0">
                          <a:latin typeface="+mn-lt"/>
                        </a:rPr>
                        <a:t>13.756.500</a:t>
                      </a:r>
                      <a:endParaRPr lang="es-ES" sz="1100" b="0" i="0" u="none" strike="noStrike" dirty="0">
                        <a:solidFill>
                          <a:srgbClr val="5E636A"/>
                        </a:solidFill>
                        <a:latin typeface="+mn-lt"/>
                      </a:endParaRPr>
                    </a:p>
                  </a:txBody>
                  <a:tcPr marL="8828" marR="8828" marT="9525" marB="0" anchor="ctr"/>
                </a:tc>
                <a:tc>
                  <a:txBody>
                    <a:bodyPr/>
                    <a:lstStyle/>
                    <a:p>
                      <a:pPr algn="ctr" fontAlgn="ctr"/>
                      <a:r>
                        <a:rPr lang="es-ES" sz="1100" u="none" strike="noStrike" dirty="0">
                          <a:latin typeface="+mn-lt"/>
                        </a:rPr>
                        <a:t>8.956.800</a:t>
                      </a:r>
                      <a:endParaRPr lang="es-ES" sz="1100" b="0" i="0" u="none" strike="noStrike" dirty="0">
                        <a:solidFill>
                          <a:srgbClr val="5E636A"/>
                        </a:solidFill>
                        <a:latin typeface="+mn-lt"/>
                      </a:endParaRPr>
                    </a:p>
                  </a:txBody>
                  <a:tcPr marL="8828" marR="8828" marT="9525" marB="0" anchor="ctr"/>
                </a:tc>
                <a:tc>
                  <a:txBody>
                    <a:bodyPr/>
                    <a:lstStyle/>
                    <a:p>
                      <a:pPr algn="ctr" fontAlgn="ctr"/>
                      <a:endParaRPr lang="es-ES" sz="1100" b="0" i="0" u="none" strike="noStrike" dirty="0">
                        <a:solidFill>
                          <a:schemeClr val="tx1"/>
                        </a:solidFill>
                        <a:latin typeface="+mn-lt"/>
                      </a:endParaRPr>
                    </a:p>
                  </a:txBody>
                  <a:tcPr marL="8828" marR="8828" marT="9525" marB="0" anchor="ctr"/>
                </a:tc>
              </a:tr>
              <a:tr h="252000">
                <a:tc>
                  <a:txBody>
                    <a:bodyPr/>
                    <a:lstStyle/>
                    <a:p>
                      <a:pPr algn="l" fontAlgn="ctr"/>
                      <a:r>
                        <a:rPr lang="es-PY" sz="1100" u="none" strike="noStrike" dirty="0">
                          <a:latin typeface="+mn-lt"/>
                        </a:rPr>
                        <a:t>Proyecto 05. Nueva Operación BID/AECI</a:t>
                      </a:r>
                      <a:endParaRPr lang="es-PY" sz="1100" b="0" i="0" u="none" strike="noStrike" dirty="0">
                        <a:solidFill>
                          <a:srgbClr val="5E636A"/>
                        </a:solidFill>
                        <a:latin typeface="+mn-lt"/>
                      </a:endParaRPr>
                    </a:p>
                  </a:txBody>
                  <a:tcPr marL="8828" marR="8828" marT="9525" marB="0" anchor="ctr">
                    <a:lnR w="19050" cap="flat" cmpd="sng" algn="ctr">
                      <a:solidFill>
                        <a:schemeClr val="tx1"/>
                      </a:solidFill>
                      <a:prstDash val="solid"/>
                      <a:round/>
                      <a:headEnd type="none" w="med" len="med"/>
                      <a:tailEnd type="none" w="med" len="med"/>
                    </a:lnR>
                  </a:tcPr>
                </a:tc>
                <a:tc>
                  <a:txBody>
                    <a:bodyPr/>
                    <a:lstStyle/>
                    <a:p>
                      <a:pPr algn="ctr" fontAlgn="ctr"/>
                      <a:r>
                        <a:rPr lang="es-ES" sz="1100" b="0" i="0" u="none" strike="noStrike">
                          <a:solidFill>
                            <a:schemeClr val="tx1"/>
                          </a:solidFill>
                          <a:latin typeface="+mn-lt"/>
                        </a:rPr>
                        <a:t>54.310</a:t>
                      </a:r>
                    </a:p>
                  </a:txBody>
                  <a:tcPr marL="9525" marR="9525" marT="9525" marB="0" anchor="ctr">
                    <a:lnL w="19050" cap="flat" cmpd="sng" algn="ctr">
                      <a:solidFill>
                        <a:schemeClr val="tx1"/>
                      </a:solidFill>
                      <a:prstDash val="solid"/>
                      <a:round/>
                      <a:headEnd type="none" w="med" len="med"/>
                      <a:tailEnd type="none" w="med" len="med"/>
                    </a:lnL>
                  </a:tcPr>
                </a:tc>
                <a:tc>
                  <a:txBody>
                    <a:bodyPr/>
                    <a:lstStyle/>
                    <a:p>
                      <a:pPr algn="ctr" fontAlgn="ctr"/>
                      <a:r>
                        <a:rPr lang="es-ES" sz="1100" b="0" i="0" u="none" strike="noStrike" dirty="0">
                          <a:solidFill>
                            <a:schemeClr val="tx1"/>
                          </a:solidFill>
                          <a:latin typeface="+mn-lt"/>
                        </a:rPr>
                        <a:t>81.464</a:t>
                      </a: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ctr"/>
                      <a:r>
                        <a:rPr lang="es-ES" sz="1100" u="none" strike="noStrike" dirty="0">
                          <a:latin typeface="+mn-lt"/>
                        </a:rPr>
                        <a:t> </a:t>
                      </a:r>
                      <a:endParaRPr lang="es-ES" sz="1100" b="0" i="0" u="none" strike="noStrike" dirty="0">
                        <a:solidFill>
                          <a:srgbClr val="5E636A"/>
                        </a:solidFill>
                        <a:latin typeface="+mn-lt"/>
                      </a:endParaRPr>
                    </a:p>
                  </a:txBody>
                  <a:tcPr marL="8828" marR="8828" marT="9525" marB="0" anchor="ctr">
                    <a:lnL w="19050" cap="flat" cmpd="sng" algn="ctr">
                      <a:solidFill>
                        <a:schemeClr val="tx1"/>
                      </a:solidFill>
                      <a:prstDash val="solid"/>
                      <a:round/>
                      <a:headEnd type="none" w="med" len="med"/>
                      <a:tailEnd type="none" w="med" len="med"/>
                    </a:lnL>
                  </a:tcPr>
                </a:tc>
                <a:tc>
                  <a:txBody>
                    <a:bodyPr/>
                    <a:lstStyle/>
                    <a:p>
                      <a:pPr algn="ctr" fontAlgn="ctr"/>
                      <a:r>
                        <a:rPr lang="es-ES" sz="1100" u="none" strike="noStrike" dirty="0">
                          <a:latin typeface="+mn-lt"/>
                        </a:rPr>
                        <a:t> </a:t>
                      </a:r>
                      <a:endParaRPr lang="es-ES" sz="1100" b="0" i="0" u="none" strike="noStrike" dirty="0">
                        <a:solidFill>
                          <a:srgbClr val="5E636A"/>
                        </a:solidFill>
                        <a:latin typeface="+mn-lt"/>
                      </a:endParaRPr>
                    </a:p>
                  </a:txBody>
                  <a:tcPr marL="8828" marR="8828" marT="9525" marB="0" anchor="ctr"/>
                </a:tc>
                <a:tc>
                  <a:txBody>
                    <a:bodyPr/>
                    <a:lstStyle/>
                    <a:p>
                      <a:pPr algn="ctr" fontAlgn="ctr"/>
                      <a:r>
                        <a:rPr lang="es-ES" sz="1100" u="none" strike="noStrike" dirty="0">
                          <a:latin typeface="+mn-lt"/>
                        </a:rPr>
                        <a:t>18.654.000</a:t>
                      </a:r>
                      <a:endParaRPr lang="es-ES" sz="1100" b="0" i="0" u="none" strike="noStrike" dirty="0">
                        <a:solidFill>
                          <a:srgbClr val="5E636A"/>
                        </a:solidFill>
                        <a:latin typeface="+mn-lt"/>
                      </a:endParaRPr>
                    </a:p>
                  </a:txBody>
                  <a:tcPr marL="8828" marR="8828" marT="9525" marB="0" anchor="ctr"/>
                </a:tc>
                <a:tc>
                  <a:txBody>
                    <a:bodyPr/>
                    <a:lstStyle/>
                    <a:p>
                      <a:pPr algn="ctr" fontAlgn="ctr"/>
                      <a:r>
                        <a:rPr lang="es-ES" sz="1100" u="none" strike="noStrike" dirty="0" smtClean="0">
                          <a:latin typeface="+mn-lt"/>
                        </a:rPr>
                        <a:t>40.879.600</a:t>
                      </a:r>
                      <a:endParaRPr lang="es-ES" sz="1100" b="0" i="0" u="none" strike="noStrike" dirty="0">
                        <a:solidFill>
                          <a:srgbClr val="5E636A"/>
                        </a:solidFill>
                        <a:latin typeface="+mn-lt"/>
                      </a:endParaRPr>
                    </a:p>
                  </a:txBody>
                  <a:tcPr marL="8828" marR="8828" marT="9525" marB="0" anchor="ctr"/>
                </a:tc>
                <a:tc>
                  <a:txBody>
                    <a:bodyPr/>
                    <a:lstStyle/>
                    <a:p>
                      <a:pPr algn="ctr" fontAlgn="ctr"/>
                      <a:r>
                        <a:rPr lang="es-ES" sz="1100" b="0" i="0" u="none" strike="noStrike" dirty="0" smtClean="0">
                          <a:solidFill>
                            <a:schemeClr val="tx1"/>
                          </a:solidFill>
                          <a:latin typeface="+mn-lt"/>
                        </a:rPr>
                        <a:t>18.962.400</a:t>
                      </a:r>
                      <a:endParaRPr lang="es-ES" sz="1100" b="0" i="0" u="none" strike="noStrike" dirty="0">
                        <a:solidFill>
                          <a:schemeClr val="tx1"/>
                        </a:solidFill>
                        <a:latin typeface="+mn-lt"/>
                      </a:endParaRPr>
                    </a:p>
                  </a:txBody>
                  <a:tcPr marL="8828" marR="8828" marT="9525" marB="0" anchor="ctr"/>
                </a:tc>
              </a:tr>
              <a:tr h="252000">
                <a:tc>
                  <a:txBody>
                    <a:bodyPr/>
                    <a:lstStyle/>
                    <a:p>
                      <a:pPr algn="l" fontAlgn="ctr"/>
                      <a:r>
                        <a:rPr lang="es-PY" sz="1100" u="none" strike="noStrike" dirty="0">
                          <a:latin typeface="+mn-lt"/>
                        </a:rPr>
                        <a:t>Proyecto 06. Nueva Operación CAF</a:t>
                      </a:r>
                      <a:endParaRPr lang="es-PY" sz="1100" b="0" i="0" u="none" strike="noStrike" dirty="0">
                        <a:solidFill>
                          <a:srgbClr val="5E636A"/>
                        </a:solidFill>
                        <a:latin typeface="+mn-lt"/>
                      </a:endParaRPr>
                    </a:p>
                  </a:txBody>
                  <a:tcPr marL="8828" marR="8828" marT="9525" marB="0" anchor="ctr">
                    <a:lnR w="19050" cap="flat" cmpd="sng" algn="ctr">
                      <a:solidFill>
                        <a:schemeClr val="tx1"/>
                      </a:solidFill>
                      <a:prstDash val="solid"/>
                      <a:round/>
                      <a:headEnd type="none" w="med" len="med"/>
                      <a:tailEnd type="none" w="med" len="med"/>
                    </a:lnR>
                  </a:tcPr>
                </a:tc>
                <a:tc>
                  <a:txBody>
                    <a:bodyPr/>
                    <a:lstStyle/>
                    <a:p>
                      <a:pPr algn="ctr" fontAlgn="ctr"/>
                      <a:r>
                        <a:rPr lang="es-ES" sz="1100" b="0" i="0" u="none" strike="noStrike">
                          <a:solidFill>
                            <a:schemeClr val="tx1"/>
                          </a:solidFill>
                          <a:latin typeface="+mn-lt"/>
                        </a:rPr>
                        <a:t> </a:t>
                      </a:r>
                    </a:p>
                  </a:txBody>
                  <a:tcPr marL="9525" marR="9525" marT="9525" marB="0" anchor="ctr">
                    <a:lnL w="19050" cap="flat" cmpd="sng" algn="ctr">
                      <a:solidFill>
                        <a:schemeClr val="tx1"/>
                      </a:solidFill>
                      <a:prstDash val="solid"/>
                      <a:round/>
                      <a:headEnd type="none" w="med" len="med"/>
                      <a:tailEnd type="none" w="med" len="med"/>
                    </a:lnL>
                  </a:tcPr>
                </a:tc>
                <a:tc>
                  <a:txBody>
                    <a:bodyPr/>
                    <a:lstStyle/>
                    <a:p>
                      <a:pPr algn="ctr" fontAlgn="ctr"/>
                      <a:r>
                        <a:rPr lang="es-ES" sz="1100" b="0" i="0" u="none" strike="noStrike" dirty="0">
                          <a:solidFill>
                            <a:schemeClr val="tx1"/>
                          </a:solidFill>
                          <a:latin typeface="+mn-lt"/>
                        </a:rPr>
                        <a:t> </a:t>
                      </a: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ctr"/>
                      <a:endParaRPr lang="es-ES" sz="1100" b="0" i="0" u="none" strike="noStrike" dirty="0">
                        <a:solidFill>
                          <a:srgbClr val="5E636A"/>
                        </a:solidFill>
                        <a:latin typeface="+mn-lt"/>
                      </a:endParaRPr>
                    </a:p>
                  </a:txBody>
                  <a:tcPr marL="8828" marR="8828" marT="9525" marB="0" anchor="ctr">
                    <a:lnL w="19050" cap="flat" cmpd="sng" algn="ctr">
                      <a:solidFill>
                        <a:schemeClr val="tx1"/>
                      </a:solidFill>
                      <a:prstDash val="solid"/>
                      <a:round/>
                      <a:headEnd type="none" w="med" len="med"/>
                      <a:tailEnd type="none" w="med" len="med"/>
                    </a:lnL>
                  </a:tcPr>
                </a:tc>
                <a:tc>
                  <a:txBody>
                    <a:bodyPr/>
                    <a:lstStyle/>
                    <a:p>
                      <a:pPr algn="ctr" fontAlgn="ctr"/>
                      <a:endParaRPr lang="es-ES" sz="1100" b="0" i="0" u="none" strike="noStrike" dirty="0">
                        <a:solidFill>
                          <a:srgbClr val="5E636A"/>
                        </a:solidFill>
                        <a:latin typeface="+mn-lt"/>
                      </a:endParaRPr>
                    </a:p>
                  </a:txBody>
                  <a:tcPr marL="8828" marR="8828" marT="9525" marB="0" anchor="ctr"/>
                </a:tc>
                <a:tc>
                  <a:txBody>
                    <a:bodyPr/>
                    <a:lstStyle/>
                    <a:p>
                      <a:pPr algn="ctr" fontAlgn="ctr"/>
                      <a:r>
                        <a:rPr lang="es-ES" sz="1100" u="none" strike="noStrike" dirty="0">
                          <a:latin typeface="+mn-lt"/>
                        </a:rPr>
                        <a:t>24.553.200</a:t>
                      </a:r>
                      <a:endParaRPr lang="es-ES" sz="1100" b="0" i="0" u="none" strike="noStrike" dirty="0">
                        <a:solidFill>
                          <a:srgbClr val="5E636A"/>
                        </a:solidFill>
                        <a:latin typeface="+mn-lt"/>
                      </a:endParaRPr>
                    </a:p>
                  </a:txBody>
                  <a:tcPr marL="8828" marR="8828" marT="9525" marB="0" anchor="ctr"/>
                </a:tc>
                <a:tc>
                  <a:txBody>
                    <a:bodyPr/>
                    <a:lstStyle/>
                    <a:p>
                      <a:pPr algn="ctr" fontAlgn="ctr"/>
                      <a:r>
                        <a:rPr lang="es-ES" sz="1100" u="none" strike="noStrike" dirty="0">
                          <a:latin typeface="+mn-lt"/>
                        </a:rPr>
                        <a:t>22.913.600</a:t>
                      </a:r>
                      <a:endParaRPr lang="es-ES" sz="1100" b="0" i="0" u="none" strike="noStrike" dirty="0">
                        <a:solidFill>
                          <a:srgbClr val="5E636A"/>
                        </a:solidFill>
                        <a:latin typeface="+mn-lt"/>
                      </a:endParaRPr>
                    </a:p>
                  </a:txBody>
                  <a:tcPr marL="8828" marR="8828" marT="9525" marB="0" anchor="ctr"/>
                </a:tc>
                <a:tc>
                  <a:txBody>
                    <a:bodyPr/>
                    <a:lstStyle/>
                    <a:p>
                      <a:pPr algn="ctr" fontAlgn="ctr"/>
                      <a:r>
                        <a:rPr lang="es-ES" sz="1100" u="none" strike="noStrike" dirty="0">
                          <a:solidFill>
                            <a:schemeClr val="tx1"/>
                          </a:solidFill>
                          <a:latin typeface="+mn-lt"/>
                        </a:rPr>
                        <a:t>4.363.200</a:t>
                      </a:r>
                      <a:endParaRPr lang="es-ES" sz="1100" b="0" i="0" u="none" strike="noStrike" dirty="0">
                        <a:solidFill>
                          <a:schemeClr val="tx1"/>
                        </a:solidFill>
                        <a:latin typeface="+mn-lt"/>
                      </a:endParaRPr>
                    </a:p>
                  </a:txBody>
                  <a:tcPr marL="8828" marR="8828" marT="9525" marB="0" anchor="ctr"/>
                </a:tc>
              </a:tr>
              <a:tr h="252000">
                <a:tc>
                  <a:txBody>
                    <a:bodyPr/>
                    <a:lstStyle/>
                    <a:p>
                      <a:pPr algn="l" fontAlgn="ctr"/>
                      <a:r>
                        <a:rPr lang="es-PY" sz="1100" u="none" strike="noStrike" dirty="0">
                          <a:latin typeface="+mn-lt"/>
                        </a:rPr>
                        <a:t>Proyecto 07. Tramos del PVP Sin Financiamiento, para Diseño</a:t>
                      </a:r>
                      <a:endParaRPr lang="es-PY" sz="1100" b="0" i="0" u="none" strike="noStrike" dirty="0">
                        <a:solidFill>
                          <a:srgbClr val="5E636A"/>
                        </a:solidFill>
                        <a:latin typeface="+mn-lt"/>
                      </a:endParaRPr>
                    </a:p>
                  </a:txBody>
                  <a:tcPr marL="8828" marR="8828" marT="9525" marB="0" anchor="ctr">
                    <a:lnR w="19050" cap="flat" cmpd="sng" algn="ctr">
                      <a:solidFill>
                        <a:schemeClr val="tx1"/>
                      </a:solidFill>
                      <a:prstDash val="solid"/>
                      <a:round/>
                      <a:headEnd type="none" w="med" len="med"/>
                      <a:tailEnd type="none" w="med" len="med"/>
                    </a:lnR>
                  </a:tcPr>
                </a:tc>
                <a:tc>
                  <a:txBody>
                    <a:bodyPr/>
                    <a:lstStyle/>
                    <a:p>
                      <a:pPr algn="ctr" fontAlgn="ctr"/>
                      <a:r>
                        <a:rPr lang="es-ES" sz="1100" b="0" i="0" u="none" strike="noStrike" dirty="0" smtClean="0">
                          <a:solidFill>
                            <a:schemeClr val="tx1"/>
                          </a:solidFill>
                          <a:latin typeface="+mn-lt"/>
                        </a:rPr>
                        <a:t>927.124</a:t>
                      </a:r>
                      <a:endParaRPr lang="es-ES" sz="1100" b="0" i="0" u="none" strike="noStrike" dirty="0">
                        <a:solidFill>
                          <a:schemeClr val="tx1"/>
                        </a:solidFill>
                        <a:latin typeface="+mn-lt"/>
                      </a:endParaRPr>
                    </a:p>
                  </a:txBody>
                  <a:tcPr marL="9525" marR="9525" marT="9525" marB="0" anchor="ctr">
                    <a:lnL w="19050" cap="flat" cmpd="sng" algn="ctr">
                      <a:solidFill>
                        <a:schemeClr val="tx1"/>
                      </a:solidFill>
                      <a:prstDash val="solid"/>
                      <a:round/>
                      <a:headEnd type="none" w="med" len="med"/>
                      <a:tailEnd type="none" w="med" len="med"/>
                    </a:lnL>
                  </a:tcPr>
                </a:tc>
                <a:tc>
                  <a:txBody>
                    <a:bodyPr/>
                    <a:lstStyle/>
                    <a:p>
                      <a:pPr algn="ctr" fontAlgn="ctr"/>
                      <a:r>
                        <a:rPr lang="es-ES" sz="1100" b="0" i="0" u="none" strike="noStrike" dirty="0" smtClean="0">
                          <a:solidFill>
                            <a:schemeClr val="tx1"/>
                          </a:solidFill>
                          <a:latin typeface="+mn-lt"/>
                        </a:rPr>
                        <a:t>1.901.406</a:t>
                      </a:r>
                      <a:endParaRPr lang="es-ES" sz="1100" b="0" i="0" u="none" strike="noStrike" dirty="0">
                        <a:solidFill>
                          <a:schemeClr val="tx1"/>
                        </a:solidFill>
                        <a:latin typeface="+mn-lt"/>
                      </a:endParaRP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ctr"/>
                      <a:r>
                        <a:rPr lang="es-ES" sz="1100" u="none" strike="noStrike">
                          <a:latin typeface="+mn-lt"/>
                        </a:rPr>
                        <a:t> </a:t>
                      </a:r>
                      <a:endParaRPr lang="es-ES" sz="1100" b="0" i="0" u="none" strike="noStrike">
                        <a:solidFill>
                          <a:srgbClr val="5E636A"/>
                        </a:solidFill>
                        <a:latin typeface="+mn-lt"/>
                      </a:endParaRPr>
                    </a:p>
                  </a:txBody>
                  <a:tcPr marL="8828" marR="8828" marT="9525" marB="0" anchor="ctr">
                    <a:lnL w="19050" cap="flat" cmpd="sng" algn="ctr">
                      <a:solidFill>
                        <a:schemeClr val="tx1"/>
                      </a:solidFill>
                      <a:prstDash val="solid"/>
                      <a:round/>
                      <a:headEnd type="none" w="med" len="med"/>
                      <a:tailEnd type="none" w="med" len="med"/>
                    </a:lnL>
                  </a:tcPr>
                </a:tc>
                <a:tc>
                  <a:txBody>
                    <a:bodyPr/>
                    <a:lstStyle/>
                    <a:p>
                      <a:pPr algn="ctr" fontAlgn="ctr"/>
                      <a:r>
                        <a:rPr lang="es-ES" sz="1100" u="none" strike="noStrike" dirty="0">
                          <a:latin typeface="+mn-lt"/>
                        </a:rPr>
                        <a:t> </a:t>
                      </a:r>
                      <a:endParaRPr lang="es-ES" sz="1100" b="0" i="0" u="none" strike="noStrike" dirty="0">
                        <a:solidFill>
                          <a:srgbClr val="5E636A"/>
                        </a:solidFill>
                        <a:latin typeface="+mn-lt"/>
                      </a:endParaRPr>
                    </a:p>
                  </a:txBody>
                  <a:tcPr marL="8828" marR="8828" marT="9525" marB="0" anchor="ctr"/>
                </a:tc>
                <a:tc>
                  <a:txBody>
                    <a:bodyPr/>
                    <a:lstStyle/>
                    <a:p>
                      <a:pPr algn="ctr" fontAlgn="ctr"/>
                      <a:r>
                        <a:rPr lang="es-ES" sz="1100" u="none" strike="noStrike" dirty="0">
                          <a:latin typeface="+mn-lt"/>
                        </a:rPr>
                        <a:t> </a:t>
                      </a:r>
                      <a:endParaRPr lang="es-ES" sz="1100" b="0" i="0" u="none" strike="noStrike" dirty="0">
                        <a:solidFill>
                          <a:srgbClr val="5E636A"/>
                        </a:solidFill>
                        <a:latin typeface="+mn-lt"/>
                      </a:endParaRPr>
                    </a:p>
                  </a:txBody>
                  <a:tcPr marL="8828" marR="8828" marT="9525" marB="0" anchor="ctr"/>
                </a:tc>
                <a:tc>
                  <a:txBody>
                    <a:bodyPr/>
                    <a:lstStyle/>
                    <a:p>
                      <a:pPr algn="ctr" fontAlgn="ctr"/>
                      <a:r>
                        <a:rPr lang="es-ES" sz="1100" u="none" strike="noStrike" dirty="0" smtClean="0">
                          <a:latin typeface="+mn-lt"/>
                        </a:rPr>
                        <a:t>75.858.000</a:t>
                      </a:r>
                      <a:endParaRPr lang="es-ES" sz="1100" b="0" i="0" u="none" strike="noStrike" dirty="0">
                        <a:solidFill>
                          <a:srgbClr val="5E636A"/>
                        </a:solidFill>
                        <a:latin typeface="+mn-lt"/>
                      </a:endParaRPr>
                    </a:p>
                  </a:txBody>
                  <a:tcPr marL="8828" marR="8828" marT="9525" marB="0" anchor="ctr"/>
                </a:tc>
                <a:tc>
                  <a:txBody>
                    <a:bodyPr/>
                    <a:lstStyle/>
                    <a:p>
                      <a:pPr algn="ctr" fontAlgn="ctr"/>
                      <a:r>
                        <a:rPr lang="es-ES" sz="1100" u="none" strike="noStrike" dirty="0" smtClean="0">
                          <a:solidFill>
                            <a:schemeClr val="tx1"/>
                          </a:solidFill>
                          <a:latin typeface="+mn-lt"/>
                        </a:rPr>
                        <a:t>50.572.000</a:t>
                      </a:r>
                      <a:endParaRPr lang="es-ES" sz="1100" b="0" i="0" u="none" strike="noStrike" dirty="0">
                        <a:solidFill>
                          <a:schemeClr val="tx1"/>
                        </a:solidFill>
                        <a:latin typeface="+mn-lt"/>
                      </a:endParaRPr>
                    </a:p>
                  </a:txBody>
                  <a:tcPr marL="8828" marR="8828" marT="9525" marB="0" anchor="ctr"/>
                </a:tc>
              </a:tr>
              <a:tr h="360550">
                <a:tc>
                  <a:txBody>
                    <a:bodyPr/>
                    <a:lstStyle/>
                    <a:p>
                      <a:pPr algn="l" fontAlgn="ctr"/>
                      <a:r>
                        <a:rPr lang="es-PY" sz="1100" u="none" strike="noStrike" dirty="0">
                          <a:latin typeface="+mn-lt"/>
                        </a:rPr>
                        <a:t>Proyecto 08. Tramos a construir con Financiamiento de Bonos Soberanos, DFI Llamado 154_11</a:t>
                      </a:r>
                      <a:endParaRPr lang="es-PY" sz="1100" b="0" i="0" u="none" strike="noStrike" dirty="0">
                        <a:solidFill>
                          <a:srgbClr val="5E636A"/>
                        </a:solidFill>
                        <a:latin typeface="+mn-lt"/>
                      </a:endParaRPr>
                    </a:p>
                  </a:txBody>
                  <a:tcPr marL="8828" marR="8828" marT="9525" marB="0" anchor="ctr">
                    <a:lnR w="19050" cap="flat" cmpd="sng" algn="ctr">
                      <a:solidFill>
                        <a:schemeClr val="tx1"/>
                      </a:solidFill>
                      <a:prstDash val="solid"/>
                      <a:round/>
                      <a:headEnd type="none" w="med" len="med"/>
                      <a:tailEnd type="none" w="med" len="med"/>
                    </a:lnR>
                  </a:tcPr>
                </a:tc>
                <a:tc>
                  <a:txBody>
                    <a:bodyPr/>
                    <a:lstStyle/>
                    <a:p>
                      <a:pPr algn="ctr" fontAlgn="ctr"/>
                      <a:endParaRPr lang="es-ES" sz="1100" b="0" i="0" u="none" strike="noStrike">
                        <a:solidFill>
                          <a:schemeClr val="tx1"/>
                        </a:solidFill>
                        <a:latin typeface="+mn-lt"/>
                      </a:endParaRPr>
                    </a:p>
                  </a:txBody>
                  <a:tcPr marL="8828" marR="8828" marT="9525" marB="0" anchor="ctr">
                    <a:lnL w="19050" cap="flat" cmpd="sng" algn="ctr">
                      <a:solidFill>
                        <a:schemeClr val="tx1"/>
                      </a:solidFill>
                      <a:prstDash val="solid"/>
                      <a:round/>
                      <a:headEnd type="none" w="med" len="med"/>
                      <a:tailEnd type="none" w="med" len="med"/>
                    </a:lnL>
                  </a:tcPr>
                </a:tc>
                <a:tc>
                  <a:txBody>
                    <a:bodyPr/>
                    <a:lstStyle/>
                    <a:p>
                      <a:pPr algn="ctr" fontAlgn="ctr"/>
                      <a:endParaRPr lang="es-ES" sz="1100" b="0" i="0" u="none" strike="noStrike" dirty="0">
                        <a:solidFill>
                          <a:schemeClr val="tx1"/>
                        </a:solidFill>
                        <a:latin typeface="+mn-lt"/>
                      </a:endParaRPr>
                    </a:p>
                  </a:txBody>
                  <a:tcPr marL="8828" marR="8828" marT="9525" marB="0" anchor="ctr">
                    <a:lnR w="19050" cap="flat" cmpd="sng" algn="ctr">
                      <a:solidFill>
                        <a:schemeClr val="tx1"/>
                      </a:solidFill>
                      <a:prstDash val="solid"/>
                      <a:round/>
                      <a:headEnd type="none" w="med" len="med"/>
                      <a:tailEnd type="none" w="med" len="med"/>
                    </a:lnR>
                  </a:tcPr>
                </a:tc>
                <a:tc>
                  <a:txBody>
                    <a:bodyPr/>
                    <a:lstStyle/>
                    <a:p>
                      <a:pPr algn="ctr" fontAlgn="ctr"/>
                      <a:r>
                        <a:rPr lang="es-ES" sz="1100" u="none" strike="noStrike">
                          <a:latin typeface="+mn-lt"/>
                        </a:rPr>
                        <a:t>3.834.000</a:t>
                      </a:r>
                      <a:endParaRPr lang="es-ES" sz="1100" b="0" i="0" u="none" strike="noStrike">
                        <a:solidFill>
                          <a:srgbClr val="5E636A"/>
                        </a:solidFill>
                        <a:latin typeface="+mn-lt"/>
                      </a:endParaRPr>
                    </a:p>
                  </a:txBody>
                  <a:tcPr marL="8828" marR="8828" marT="9525" marB="0" anchor="ctr">
                    <a:lnL w="19050" cap="flat" cmpd="sng" algn="ctr">
                      <a:solidFill>
                        <a:schemeClr val="tx1"/>
                      </a:solidFill>
                      <a:prstDash val="solid"/>
                      <a:round/>
                      <a:headEnd type="none" w="med" len="med"/>
                      <a:tailEnd type="none" w="med" len="med"/>
                    </a:lnL>
                  </a:tcPr>
                </a:tc>
                <a:tc>
                  <a:txBody>
                    <a:bodyPr/>
                    <a:lstStyle/>
                    <a:p>
                      <a:pPr algn="ctr" fontAlgn="ctr"/>
                      <a:r>
                        <a:rPr lang="es-ES" sz="1100" u="none" strike="noStrike" dirty="0">
                          <a:latin typeface="+mn-lt"/>
                        </a:rPr>
                        <a:t>15.336.000</a:t>
                      </a:r>
                      <a:endParaRPr lang="es-ES" sz="1100" b="0" i="0" u="none" strike="noStrike" dirty="0">
                        <a:solidFill>
                          <a:srgbClr val="5E636A"/>
                        </a:solidFill>
                        <a:latin typeface="+mn-lt"/>
                      </a:endParaRPr>
                    </a:p>
                  </a:txBody>
                  <a:tcPr marL="8828" marR="8828" marT="9525" marB="0" anchor="ctr"/>
                </a:tc>
                <a:tc>
                  <a:txBody>
                    <a:bodyPr/>
                    <a:lstStyle/>
                    <a:p>
                      <a:pPr algn="ctr" fontAlgn="ctr"/>
                      <a:r>
                        <a:rPr lang="es-ES" sz="1100" u="none" strike="noStrike" dirty="0">
                          <a:latin typeface="+mn-lt"/>
                        </a:rPr>
                        <a:t>20.430.000</a:t>
                      </a:r>
                      <a:endParaRPr lang="es-ES" sz="1100" b="0" i="0" u="none" strike="noStrike" dirty="0">
                        <a:solidFill>
                          <a:srgbClr val="5E636A"/>
                        </a:solidFill>
                        <a:latin typeface="+mn-lt"/>
                      </a:endParaRPr>
                    </a:p>
                  </a:txBody>
                  <a:tcPr marL="8828" marR="8828" marT="9525" marB="0" anchor="ctr"/>
                </a:tc>
                <a:tc>
                  <a:txBody>
                    <a:bodyPr/>
                    <a:lstStyle/>
                    <a:p>
                      <a:pPr algn="ctr" fontAlgn="ctr"/>
                      <a:r>
                        <a:rPr lang="es-ES" sz="1100" u="none" strike="noStrike" dirty="0" smtClean="0">
                          <a:latin typeface="+mn-lt"/>
                        </a:rPr>
                        <a:t>31.740.000</a:t>
                      </a:r>
                      <a:endParaRPr lang="es-ES" sz="1100" b="0" i="0" u="none" strike="noStrike" dirty="0">
                        <a:solidFill>
                          <a:srgbClr val="5E636A"/>
                        </a:solidFill>
                        <a:latin typeface="+mn-lt"/>
                      </a:endParaRPr>
                    </a:p>
                  </a:txBody>
                  <a:tcPr marL="8828" marR="8828" marT="9525" marB="0" anchor="ctr"/>
                </a:tc>
                <a:tc>
                  <a:txBody>
                    <a:bodyPr/>
                    <a:lstStyle/>
                    <a:p>
                      <a:pPr algn="ctr" fontAlgn="ctr"/>
                      <a:r>
                        <a:rPr lang="es-ES" sz="1100" u="none" strike="noStrike" dirty="0" smtClean="0">
                          <a:solidFill>
                            <a:schemeClr val="tx1"/>
                          </a:solidFill>
                          <a:latin typeface="+mn-lt"/>
                        </a:rPr>
                        <a:t>15.220.000</a:t>
                      </a:r>
                      <a:endParaRPr lang="es-ES" sz="1100" b="0" i="0" u="none" strike="noStrike" dirty="0">
                        <a:solidFill>
                          <a:schemeClr val="tx1"/>
                        </a:solidFill>
                        <a:latin typeface="+mn-lt"/>
                      </a:endParaRPr>
                    </a:p>
                  </a:txBody>
                  <a:tcPr marL="8828" marR="8828" marT="9525" marB="0" anchor="ctr"/>
                </a:tc>
              </a:tr>
              <a:tr h="252000">
                <a:tc>
                  <a:txBody>
                    <a:bodyPr/>
                    <a:lstStyle/>
                    <a:p>
                      <a:pPr algn="l" fontAlgn="ctr"/>
                      <a:r>
                        <a:rPr lang="es-PY" sz="1100" u="none" strike="noStrike" dirty="0">
                          <a:latin typeface="+mn-lt"/>
                        </a:rPr>
                        <a:t>Proyecto 09. Tramos Críticos a Diseñar ROR</a:t>
                      </a:r>
                      <a:endParaRPr lang="es-PY" sz="1100" b="0" i="0" u="none" strike="noStrike" dirty="0">
                        <a:solidFill>
                          <a:srgbClr val="5E636A"/>
                        </a:solidFill>
                        <a:latin typeface="+mn-lt"/>
                      </a:endParaRPr>
                    </a:p>
                  </a:txBody>
                  <a:tcPr marL="8828" marR="8828" marT="9525" marB="0" anchor="ctr">
                    <a:lnR w="19050" cap="flat" cmpd="sng" algn="ctr">
                      <a:solidFill>
                        <a:schemeClr val="tx1"/>
                      </a:solidFill>
                      <a:prstDash val="solid"/>
                      <a:round/>
                      <a:headEnd type="none" w="med" len="med"/>
                      <a:tailEnd type="none" w="med" len="med"/>
                    </a:lnR>
                  </a:tcPr>
                </a:tc>
                <a:tc>
                  <a:txBody>
                    <a:bodyPr/>
                    <a:lstStyle/>
                    <a:p>
                      <a:pPr algn="ctr" fontAlgn="ctr"/>
                      <a:r>
                        <a:rPr lang="es-ES" sz="1100" u="none" strike="noStrike" dirty="0">
                          <a:solidFill>
                            <a:schemeClr val="tx1"/>
                          </a:solidFill>
                          <a:latin typeface="+mn-lt"/>
                        </a:rPr>
                        <a:t>600.000</a:t>
                      </a:r>
                      <a:endParaRPr lang="es-ES" sz="1100" b="0" i="0" u="none" strike="noStrike" dirty="0">
                        <a:solidFill>
                          <a:schemeClr val="tx1"/>
                        </a:solidFill>
                        <a:latin typeface="+mn-lt"/>
                      </a:endParaRPr>
                    </a:p>
                  </a:txBody>
                  <a:tcPr marL="8828" marR="8828" marT="9525" marB="0" anchor="ctr">
                    <a:lnL w="19050" cap="flat" cmpd="sng" algn="ctr">
                      <a:solidFill>
                        <a:schemeClr val="tx1"/>
                      </a:solidFill>
                      <a:prstDash val="solid"/>
                      <a:round/>
                      <a:headEnd type="none" w="med" len="med"/>
                      <a:tailEnd type="none" w="med" len="med"/>
                    </a:lnL>
                  </a:tcPr>
                </a:tc>
                <a:tc>
                  <a:txBody>
                    <a:bodyPr/>
                    <a:lstStyle/>
                    <a:p>
                      <a:pPr algn="ctr" fontAlgn="ctr"/>
                      <a:r>
                        <a:rPr lang="es-ES" sz="1100" u="none" strike="noStrike" dirty="0">
                          <a:solidFill>
                            <a:schemeClr val="tx1"/>
                          </a:solidFill>
                          <a:latin typeface="+mn-lt"/>
                        </a:rPr>
                        <a:t>1.604.592</a:t>
                      </a:r>
                      <a:endParaRPr lang="es-ES" sz="1100" b="0" i="0" u="none" strike="noStrike" dirty="0">
                        <a:solidFill>
                          <a:schemeClr val="tx1"/>
                        </a:solidFill>
                        <a:latin typeface="+mn-lt"/>
                      </a:endParaRPr>
                    </a:p>
                  </a:txBody>
                  <a:tcPr marL="8828" marR="8828" marT="9525" marB="0" anchor="ctr">
                    <a:lnR w="19050" cap="flat" cmpd="sng" algn="ctr">
                      <a:solidFill>
                        <a:schemeClr val="tx1"/>
                      </a:solidFill>
                      <a:prstDash val="solid"/>
                      <a:round/>
                      <a:headEnd type="none" w="med" len="med"/>
                      <a:tailEnd type="none" w="med" len="med"/>
                    </a:lnR>
                  </a:tcPr>
                </a:tc>
                <a:tc>
                  <a:txBody>
                    <a:bodyPr/>
                    <a:lstStyle/>
                    <a:p>
                      <a:pPr algn="ctr" fontAlgn="ctr"/>
                      <a:r>
                        <a:rPr lang="es-ES" sz="1100" u="none" strike="noStrike">
                          <a:latin typeface="+mn-lt"/>
                        </a:rPr>
                        <a:t> </a:t>
                      </a:r>
                      <a:endParaRPr lang="es-ES" sz="1100" b="0" i="0" u="none" strike="noStrike">
                        <a:solidFill>
                          <a:srgbClr val="5E636A"/>
                        </a:solidFill>
                        <a:latin typeface="+mn-lt"/>
                      </a:endParaRPr>
                    </a:p>
                  </a:txBody>
                  <a:tcPr marL="8828" marR="8828" marT="9525" marB="0" anchor="ctr">
                    <a:lnL w="19050" cap="flat" cmpd="sng" algn="ctr">
                      <a:solidFill>
                        <a:schemeClr val="tx1"/>
                      </a:solidFill>
                      <a:prstDash val="solid"/>
                      <a:round/>
                      <a:headEnd type="none" w="med" len="med"/>
                      <a:tailEnd type="none" w="med" len="med"/>
                    </a:lnL>
                  </a:tcPr>
                </a:tc>
                <a:tc>
                  <a:txBody>
                    <a:bodyPr/>
                    <a:lstStyle/>
                    <a:p>
                      <a:pPr algn="ctr" fontAlgn="ctr"/>
                      <a:r>
                        <a:rPr lang="es-ES" sz="1100" u="none" strike="noStrike" dirty="0">
                          <a:latin typeface="+mn-lt"/>
                        </a:rPr>
                        <a:t> </a:t>
                      </a:r>
                      <a:endParaRPr lang="es-ES" sz="1100" b="0" i="0" u="none" strike="noStrike" dirty="0">
                        <a:solidFill>
                          <a:srgbClr val="5E636A"/>
                        </a:solidFill>
                        <a:latin typeface="+mn-lt"/>
                      </a:endParaRPr>
                    </a:p>
                  </a:txBody>
                  <a:tcPr marL="8828" marR="8828" marT="9525" marB="0" anchor="ctr"/>
                </a:tc>
                <a:tc>
                  <a:txBody>
                    <a:bodyPr/>
                    <a:lstStyle/>
                    <a:p>
                      <a:pPr algn="ctr" fontAlgn="ctr"/>
                      <a:r>
                        <a:rPr lang="es-ES" sz="1100" u="none" strike="noStrike" dirty="0">
                          <a:latin typeface="+mn-lt"/>
                        </a:rPr>
                        <a:t>20.000.000</a:t>
                      </a:r>
                      <a:endParaRPr lang="es-ES" sz="1100" b="0" i="0" u="none" strike="noStrike" dirty="0">
                        <a:solidFill>
                          <a:srgbClr val="5E636A"/>
                        </a:solidFill>
                        <a:latin typeface="+mn-lt"/>
                      </a:endParaRPr>
                    </a:p>
                  </a:txBody>
                  <a:tcPr marL="8828" marR="8828" marT="9525" marB="0" anchor="ctr"/>
                </a:tc>
                <a:tc>
                  <a:txBody>
                    <a:bodyPr/>
                    <a:lstStyle/>
                    <a:p>
                      <a:pPr algn="ctr" fontAlgn="ctr"/>
                      <a:r>
                        <a:rPr lang="es-ES" sz="1100" u="none" strike="noStrike" dirty="0" smtClean="0">
                          <a:latin typeface="+mn-lt"/>
                        </a:rPr>
                        <a:t>45.137.300</a:t>
                      </a:r>
                      <a:endParaRPr lang="es-ES" sz="1100" b="0" i="0" u="none" strike="noStrike" dirty="0">
                        <a:solidFill>
                          <a:srgbClr val="5E636A"/>
                        </a:solidFill>
                        <a:latin typeface="+mn-lt"/>
                      </a:endParaRPr>
                    </a:p>
                  </a:txBody>
                  <a:tcPr marL="8828" marR="8828" marT="9525" marB="0" anchor="ctr"/>
                </a:tc>
                <a:tc>
                  <a:txBody>
                    <a:bodyPr/>
                    <a:lstStyle/>
                    <a:p>
                      <a:pPr algn="ctr" fontAlgn="ctr"/>
                      <a:r>
                        <a:rPr lang="es-ES" sz="1100" u="none" strike="noStrike" dirty="0" smtClean="0">
                          <a:solidFill>
                            <a:schemeClr val="tx1"/>
                          </a:solidFill>
                          <a:latin typeface="+mn-lt"/>
                        </a:rPr>
                        <a:t>26.758.200</a:t>
                      </a:r>
                      <a:endParaRPr lang="es-ES" sz="1100" b="0" i="0" u="none" strike="noStrike" dirty="0">
                        <a:solidFill>
                          <a:schemeClr val="tx1"/>
                        </a:solidFill>
                        <a:latin typeface="+mn-lt"/>
                      </a:endParaRPr>
                    </a:p>
                  </a:txBody>
                  <a:tcPr marL="8828" marR="8828" marT="9525" marB="0" anchor="ctr"/>
                </a:tc>
              </a:tr>
              <a:tr h="215996">
                <a:tc>
                  <a:txBody>
                    <a:bodyPr/>
                    <a:lstStyle/>
                    <a:p>
                      <a:pPr algn="l" fontAlgn="ctr"/>
                      <a:r>
                        <a:rPr lang="es-ES" sz="1100" b="1" u="none" strike="noStrike" dirty="0" smtClean="0">
                          <a:latin typeface="+mn-lt"/>
                        </a:rPr>
                        <a:t>B. REGIÓN OCCIDENTAL</a:t>
                      </a:r>
                      <a:endParaRPr lang="es-ES" sz="1100" b="1" i="0" u="none" strike="noStrike" dirty="0">
                        <a:solidFill>
                          <a:srgbClr val="000000"/>
                        </a:solidFill>
                        <a:latin typeface="+mn-lt"/>
                      </a:endParaRPr>
                    </a:p>
                  </a:txBody>
                  <a:tcPr marL="8828" marR="8828" marT="9525" marB="0" anchor="ctr">
                    <a:lnR w="19050" cap="flat" cmpd="sng" algn="ctr">
                      <a:solidFill>
                        <a:schemeClr val="tx1"/>
                      </a:solidFill>
                      <a:prstDash val="solid"/>
                      <a:round/>
                      <a:headEnd type="none" w="med" len="med"/>
                      <a:tailEnd type="none" w="med" len="med"/>
                    </a:lnR>
                  </a:tcPr>
                </a:tc>
                <a:tc>
                  <a:txBody>
                    <a:bodyPr/>
                    <a:lstStyle/>
                    <a:p>
                      <a:pPr algn="ctr" fontAlgn="ctr"/>
                      <a:r>
                        <a:rPr lang="es-ES" sz="1100" b="1" u="none" strike="noStrike" dirty="0" smtClean="0">
                          <a:latin typeface="+mn-lt"/>
                        </a:rPr>
                        <a:t>2.100.000</a:t>
                      </a:r>
                      <a:endParaRPr lang="es-ES" sz="1100" b="1" i="0" u="none" strike="noStrike" dirty="0">
                        <a:solidFill>
                          <a:srgbClr val="000000"/>
                        </a:solidFill>
                        <a:latin typeface="+mn-lt"/>
                      </a:endParaRPr>
                    </a:p>
                  </a:txBody>
                  <a:tcPr marL="8828" marR="8828" marT="9525" marB="0" anchor="ctr">
                    <a:lnL w="19050" cap="flat" cmpd="sng" algn="ctr">
                      <a:solidFill>
                        <a:schemeClr val="tx1"/>
                      </a:solidFill>
                      <a:prstDash val="solid"/>
                      <a:round/>
                      <a:headEnd type="none" w="med" len="med"/>
                      <a:tailEnd type="none" w="med" len="med"/>
                    </a:lnL>
                  </a:tcPr>
                </a:tc>
                <a:tc>
                  <a:txBody>
                    <a:bodyPr/>
                    <a:lstStyle/>
                    <a:p>
                      <a:pPr algn="ctr" fontAlgn="ctr"/>
                      <a:r>
                        <a:rPr lang="es-ES" sz="1100" b="1" u="none" strike="noStrike" dirty="0" smtClean="0">
                          <a:latin typeface="+mn-lt"/>
                        </a:rPr>
                        <a:t>750.000</a:t>
                      </a:r>
                      <a:endParaRPr lang="es-ES" sz="1100" b="1" i="0" u="none" strike="noStrike" dirty="0">
                        <a:solidFill>
                          <a:srgbClr val="000000"/>
                        </a:solidFill>
                        <a:latin typeface="+mn-lt"/>
                      </a:endParaRPr>
                    </a:p>
                  </a:txBody>
                  <a:tcPr marL="8828" marR="8828" marT="9525" marB="0" anchor="ctr">
                    <a:lnR w="19050" cap="flat" cmpd="sng" algn="ctr">
                      <a:solidFill>
                        <a:schemeClr val="tx1"/>
                      </a:solidFill>
                      <a:prstDash val="solid"/>
                      <a:round/>
                      <a:headEnd type="none" w="med" len="med"/>
                      <a:tailEnd type="none" w="med" len="med"/>
                    </a:lnR>
                  </a:tcPr>
                </a:tc>
                <a:tc>
                  <a:txBody>
                    <a:bodyPr/>
                    <a:lstStyle/>
                    <a:p>
                      <a:pPr algn="ctr" fontAlgn="ctr"/>
                      <a:r>
                        <a:rPr lang="es-ES" sz="1100" b="1" u="none" strike="noStrike" dirty="0" smtClean="0">
                          <a:latin typeface="+mn-lt"/>
                        </a:rPr>
                        <a:t> 8.400.000</a:t>
                      </a:r>
                      <a:endParaRPr lang="es-ES" sz="1100" b="1" i="0" u="none" strike="noStrike" dirty="0">
                        <a:solidFill>
                          <a:srgbClr val="000000"/>
                        </a:solidFill>
                        <a:latin typeface="+mn-lt"/>
                      </a:endParaRPr>
                    </a:p>
                  </a:txBody>
                  <a:tcPr marL="8828" marR="8828" marT="9525" marB="0" anchor="ctr">
                    <a:lnL w="19050" cap="flat" cmpd="sng" algn="ctr">
                      <a:solidFill>
                        <a:schemeClr val="tx1"/>
                      </a:solidFill>
                      <a:prstDash val="solid"/>
                      <a:round/>
                      <a:headEnd type="none" w="med" len="med"/>
                      <a:tailEnd type="none" w="med" len="med"/>
                    </a:lnL>
                  </a:tcPr>
                </a:tc>
                <a:tc>
                  <a:txBody>
                    <a:bodyPr/>
                    <a:lstStyle/>
                    <a:p>
                      <a:pPr algn="ctr" fontAlgn="ctr"/>
                      <a:r>
                        <a:rPr lang="es-ES" sz="1100" b="1" u="none" strike="noStrike" dirty="0" smtClean="0">
                          <a:latin typeface="+mn-lt"/>
                        </a:rPr>
                        <a:t>2.975.000 </a:t>
                      </a:r>
                      <a:endParaRPr lang="es-ES" sz="1100" b="1" i="0" u="none" strike="noStrike" dirty="0">
                        <a:solidFill>
                          <a:srgbClr val="000000"/>
                        </a:solidFill>
                        <a:latin typeface="+mn-lt"/>
                      </a:endParaRPr>
                    </a:p>
                  </a:txBody>
                  <a:tcPr marL="8828" marR="8828" marT="9525" marB="0" anchor="ctr"/>
                </a:tc>
                <a:tc>
                  <a:txBody>
                    <a:bodyPr/>
                    <a:lstStyle/>
                    <a:p>
                      <a:pPr algn="ctr" fontAlgn="ctr"/>
                      <a:r>
                        <a:rPr lang="es-ES" sz="1100" b="1" i="0" u="none" strike="noStrike" dirty="0" smtClean="0">
                          <a:solidFill>
                            <a:srgbClr val="000000"/>
                          </a:solidFill>
                          <a:latin typeface="+mn-lt"/>
                        </a:rPr>
                        <a:t>54.000.000</a:t>
                      </a:r>
                      <a:endParaRPr lang="es-ES" sz="1100" b="1" i="0" u="none" strike="noStrike" dirty="0">
                        <a:solidFill>
                          <a:srgbClr val="000000"/>
                        </a:solidFill>
                        <a:latin typeface="+mn-lt"/>
                      </a:endParaRPr>
                    </a:p>
                  </a:txBody>
                  <a:tcPr marL="8828" marR="8828" marT="9525" marB="0" anchor="ctr"/>
                </a:tc>
                <a:tc>
                  <a:txBody>
                    <a:bodyPr/>
                    <a:lstStyle/>
                    <a:p>
                      <a:pPr algn="ctr" fontAlgn="ctr"/>
                      <a:r>
                        <a:rPr lang="es-ES" sz="1100" b="1" i="0" u="none" strike="noStrike" dirty="0" smtClean="0">
                          <a:solidFill>
                            <a:srgbClr val="000000"/>
                          </a:solidFill>
                          <a:latin typeface="+mn-lt"/>
                        </a:rPr>
                        <a:t>58.500.000</a:t>
                      </a:r>
                      <a:endParaRPr lang="es-ES" sz="1100" b="1" i="0" u="none" strike="noStrike" dirty="0">
                        <a:solidFill>
                          <a:srgbClr val="000000"/>
                        </a:solidFill>
                        <a:latin typeface="+mn-lt"/>
                      </a:endParaRPr>
                    </a:p>
                  </a:txBody>
                  <a:tcPr marL="8828" marR="8828" marT="9525" marB="0" anchor="ctr"/>
                </a:tc>
                <a:tc>
                  <a:txBody>
                    <a:bodyPr/>
                    <a:lstStyle/>
                    <a:p>
                      <a:pPr algn="ctr" fontAlgn="ctr"/>
                      <a:r>
                        <a:rPr lang="es-ES" sz="1100" b="1" i="0" u="none" strike="noStrike" dirty="0" smtClean="0">
                          <a:solidFill>
                            <a:schemeClr val="tx1"/>
                          </a:solidFill>
                          <a:latin typeface="+mn-lt"/>
                        </a:rPr>
                        <a:t>15.000.000</a:t>
                      </a:r>
                      <a:endParaRPr lang="es-ES" sz="1100" b="1" i="0" u="none" strike="noStrike" dirty="0">
                        <a:solidFill>
                          <a:schemeClr val="tx1"/>
                        </a:solidFill>
                        <a:latin typeface="+mn-lt"/>
                      </a:endParaRPr>
                    </a:p>
                  </a:txBody>
                  <a:tcPr marL="8828" marR="8828" marT="9525" marB="0" anchor="ctr"/>
                </a:tc>
              </a:tr>
              <a:tr h="252000">
                <a:tc>
                  <a:txBody>
                    <a:bodyPr/>
                    <a:lstStyle/>
                    <a:p>
                      <a:pPr algn="l" fontAlgn="ctr"/>
                      <a:r>
                        <a:rPr lang="es-PY" sz="1100" u="none" strike="noStrike" dirty="0">
                          <a:latin typeface="+mn-lt"/>
                        </a:rPr>
                        <a:t>Proyecto 10. Tramos Críticos a Diseñar ROC</a:t>
                      </a:r>
                      <a:endParaRPr lang="es-PY" sz="1100" b="0" i="0" u="none" strike="noStrike" dirty="0">
                        <a:solidFill>
                          <a:srgbClr val="5E636A"/>
                        </a:solidFill>
                        <a:latin typeface="+mn-lt"/>
                      </a:endParaRPr>
                    </a:p>
                  </a:txBody>
                  <a:tcPr marL="8828" marR="8828" marT="9525" marB="0" anchor="ctr">
                    <a:lnR w="19050" cap="flat" cmpd="sng" algn="ctr">
                      <a:solidFill>
                        <a:schemeClr val="tx1"/>
                      </a:solidFill>
                      <a:prstDash val="solid"/>
                      <a:round/>
                      <a:headEnd type="none" w="med" len="med"/>
                      <a:tailEnd type="none" w="med" len="med"/>
                    </a:lnR>
                  </a:tcPr>
                </a:tc>
                <a:tc>
                  <a:txBody>
                    <a:bodyPr/>
                    <a:lstStyle/>
                    <a:p>
                      <a:pPr algn="ctr" fontAlgn="ctr"/>
                      <a:r>
                        <a:rPr lang="es-ES" sz="1100" u="none" strike="noStrike" dirty="0">
                          <a:latin typeface="+mn-lt"/>
                        </a:rPr>
                        <a:t>2.100.000</a:t>
                      </a:r>
                      <a:endParaRPr lang="es-ES" sz="1100" b="0" i="0" u="none" strike="noStrike" dirty="0">
                        <a:solidFill>
                          <a:srgbClr val="5E636A"/>
                        </a:solidFill>
                        <a:latin typeface="+mn-lt"/>
                      </a:endParaRPr>
                    </a:p>
                  </a:txBody>
                  <a:tcPr marL="8828" marR="8828" marT="9525" marB="0" anchor="ctr">
                    <a:lnL w="19050" cap="flat" cmpd="sng" algn="ctr">
                      <a:solidFill>
                        <a:schemeClr val="tx1"/>
                      </a:solidFill>
                      <a:prstDash val="solid"/>
                      <a:round/>
                      <a:headEnd type="none" w="med" len="med"/>
                      <a:tailEnd type="none" w="med" len="med"/>
                    </a:lnL>
                  </a:tcPr>
                </a:tc>
                <a:tc>
                  <a:txBody>
                    <a:bodyPr/>
                    <a:lstStyle/>
                    <a:p>
                      <a:pPr algn="ctr" fontAlgn="ctr"/>
                      <a:r>
                        <a:rPr lang="es-ES" sz="1100" u="none" strike="noStrike" dirty="0">
                          <a:latin typeface="+mn-lt"/>
                        </a:rPr>
                        <a:t>750.000</a:t>
                      </a:r>
                      <a:endParaRPr lang="es-ES" sz="1100" b="0" i="0" u="none" strike="noStrike" dirty="0">
                        <a:solidFill>
                          <a:srgbClr val="5E636A"/>
                        </a:solidFill>
                        <a:latin typeface="+mn-lt"/>
                      </a:endParaRPr>
                    </a:p>
                  </a:txBody>
                  <a:tcPr marL="8828" marR="8828" marT="9525" marB="0" anchor="ctr">
                    <a:lnR w="19050" cap="flat" cmpd="sng" algn="ctr">
                      <a:solidFill>
                        <a:schemeClr val="tx1"/>
                      </a:solidFill>
                      <a:prstDash val="solid"/>
                      <a:round/>
                      <a:headEnd type="none" w="med" len="med"/>
                      <a:tailEnd type="none" w="med" len="med"/>
                    </a:lnR>
                  </a:tcPr>
                </a:tc>
                <a:tc>
                  <a:txBody>
                    <a:bodyPr/>
                    <a:lstStyle/>
                    <a:p>
                      <a:pPr algn="ctr" fontAlgn="ctr"/>
                      <a:endParaRPr lang="es-ES" sz="1100" b="0" i="0" u="none" strike="noStrike">
                        <a:solidFill>
                          <a:srgbClr val="5E636A"/>
                        </a:solidFill>
                        <a:latin typeface="+mn-lt"/>
                      </a:endParaRPr>
                    </a:p>
                  </a:txBody>
                  <a:tcPr marL="8828" marR="8828" marT="9525" marB="0" anchor="ctr">
                    <a:lnL w="19050" cap="flat" cmpd="sng" algn="ctr">
                      <a:solidFill>
                        <a:schemeClr val="tx1"/>
                      </a:solidFill>
                      <a:prstDash val="solid"/>
                      <a:round/>
                      <a:headEnd type="none" w="med" len="med"/>
                      <a:tailEnd type="none" w="med" len="med"/>
                    </a:lnL>
                  </a:tcPr>
                </a:tc>
                <a:tc>
                  <a:txBody>
                    <a:bodyPr/>
                    <a:lstStyle/>
                    <a:p>
                      <a:pPr algn="ctr" fontAlgn="ctr"/>
                      <a:endParaRPr lang="es-ES" sz="1100" b="0" i="0" u="none" strike="noStrike">
                        <a:solidFill>
                          <a:srgbClr val="5E636A"/>
                        </a:solidFill>
                        <a:latin typeface="+mn-lt"/>
                      </a:endParaRPr>
                    </a:p>
                  </a:txBody>
                  <a:tcPr marL="8828" marR="8828" marT="9525" marB="0" anchor="ctr"/>
                </a:tc>
                <a:tc>
                  <a:txBody>
                    <a:bodyPr/>
                    <a:lstStyle/>
                    <a:p>
                      <a:pPr algn="ctr" fontAlgn="ctr"/>
                      <a:r>
                        <a:rPr lang="es-ES" sz="1100" u="none" strike="noStrike">
                          <a:latin typeface="+mn-lt"/>
                        </a:rPr>
                        <a:t>54.000.000</a:t>
                      </a:r>
                      <a:endParaRPr lang="es-ES" sz="1100" b="0" i="0" u="none" strike="noStrike">
                        <a:solidFill>
                          <a:srgbClr val="5E636A"/>
                        </a:solidFill>
                        <a:latin typeface="+mn-lt"/>
                      </a:endParaRPr>
                    </a:p>
                  </a:txBody>
                  <a:tcPr marL="8828" marR="8828" marT="9525" marB="0" anchor="ctr"/>
                </a:tc>
                <a:tc>
                  <a:txBody>
                    <a:bodyPr/>
                    <a:lstStyle/>
                    <a:p>
                      <a:pPr algn="ctr" fontAlgn="ctr"/>
                      <a:r>
                        <a:rPr lang="es-ES" sz="1100" u="none" strike="noStrike" dirty="0">
                          <a:latin typeface="+mn-lt"/>
                        </a:rPr>
                        <a:t>58.500.000</a:t>
                      </a:r>
                      <a:endParaRPr lang="es-ES" sz="1100" b="0" i="0" u="none" strike="noStrike" dirty="0">
                        <a:solidFill>
                          <a:srgbClr val="5E636A"/>
                        </a:solidFill>
                        <a:latin typeface="+mn-lt"/>
                      </a:endParaRPr>
                    </a:p>
                  </a:txBody>
                  <a:tcPr marL="8828" marR="8828" marT="9525" marB="0" anchor="ctr"/>
                </a:tc>
                <a:tc>
                  <a:txBody>
                    <a:bodyPr/>
                    <a:lstStyle/>
                    <a:p>
                      <a:pPr algn="ctr" fontAlgn="ctr"/>
                      <a:r>
                        <a:rPr lang="es-ES" sz="1100" u="none" strike="noStrike" dirty="0">
                          <a:solidFill>
                            <a:schemeClr val="tx1"/>
                          </a:solidFill>
                          <a:latin typeface="+mn-lt"/>
                        </a:rPr>
                        <a:t>15.000.000</a:t>
                      </a:r>
                      <a:endParaRPr lang="es-ES" sz="1100" b="0" i="0" u="none" strike="noStrike" dirty="0">
                        <a:solidFill>
                          <a:schemeClr val="tx1"/>
                        </a:solidFill>
                        <a:latin typeface="+mn-lt"/>
                      </a:endParaRPr>
                    </a:p>
                  </a:txBody>
                  <a:tcPr marL="8828" marR="8828" marT="9525" marB="0" anchor="ctr"/>
                </a:tc>
              </a:tr>
              <a:tr h="252000">
                <a:tc>
                  <a:txBody>
                    <a:bodyPr/>
                    <a:lstStyle/>
                    <a:p>
                      <a:pPr algn="l" fontAlgn="b"/>
                      <a:r>
                        <a:rPr lang="es-ES" sz="1100" u="none" strike="noStrike" kern="1200" dirty="0">
                          <a:latin typeface="+mn-lt"/>
                        </a:rPr>
                        <a:t>1. Mejoramiento</a:t>
                      </a:r>
                      <a:endParaRPr lang="es-ES" sz="1100" b="0" i="0" u="none" strike="noStrike" kern="1200" dirty="0">
                        <a:solidFill>
                          <a:srgbClr val="5E636A"/>
                        </a:solidFill>
                        <a:latin typeface="+mn-lt"/>
                        <a:ea typeface="+mn-ea"/>
                        <a:cs typeface="+mn-cs"/>
                      </a:endParaRPr>
                    </a:p>
                  </a:txBody>
                  <a:tcPr marL="8828" marR="8828" marT="9525" marB="0" anchor="ctr">
                    <a:lnR w="19050" cap="flat" cmpd="sng" algn="ctr">
                      <a:solidFill>
                        <a:schemeClr val="tx1"/>
                      </a:solidFill>
                      <a:prstDash val="solid"/>
                      <a:round/>
                      <a:headEnd type="none" w="med" len="med"/>
                      <a:tailEnd type="none" w="med" len="med"/>
                    </a:lnR>
                  </a:tcPr>
                </a:tc>
                <a:tc>
                  <a:txBody>
                    <a:bodyPr/>
                    <a:lstStyle/>
                    <a:p>
                      <a:pPr algn="ctr" fontAlgn="ctr"/>
                      <a:r>
                        <a:rPr lang="es-ES" sz="1100" u="none" strike="noStrike">
                          <a:latin typeface="+mn-lt"/>
                        </a:rPr>
                        <a:t>1.500.000</a:t>
                      </a:r>
                      <a:endParaRPr lang="es-ES" sz="1100" b="0" i="0" u="none" strike="noStrike">
                        <a:solidFill>
                          <a:srgbClr val="5E636A"/>
                        </a:solidFill>
                        <a:latin typeface="+mn-lt"/>
                      </a:endParaRPr>
                    </a:p>
                  </a:txBody>
                  <a:tcPr marL="8828" marR="8828" marT="9525" marB="0" anchor="ctr">
                    <a:lnL w="19050" cap="flat" cmpd="sng" algn="ctr">
                      <a:solidFill>
                        <a:schemeClr val="tx1"/>
                      </a:solidFill>
                      <a:prstDash val="solid"/>
                      <a:round/>
                      <a:headEnd type="none" w="med" len="med"/>
                      <a:tailEnd type="none" w="med" len="med"/>
                    </a:lnL>
                  </a:tcPr>
                </a:tc>
                <a:tc>
                  <a:txBody>
                    <a:bodyPr/>
                    <a:lstStyle/>
                    <a:p>
                      <a:pPr algn="ctr" fontAlgn="ctr"/>
                      <a:endParaRPr lang="es-ES" sz="1100" b="0" i="0" u="none" strike="noStrike" dirty="0">
                        <a:solidFill>
                          <a:srgbClr val="5E636A"/>
                        </a:solidFill>
                        <a:latin typeface="+mn-lt"/>
                      </a:endParaRPr>
                    </a:p>
                  </a:txBody>
                  <a:tcPr marL="8828" marR="8828" marT="9525" marB="0" anchor="ctr">
                    <a:lnR w="19050" cap="flat" cmpd="sng" algn="ctr">
                      <a:solidFill>
                        <a:schemeClr val="tx1"/>
                      </a:solidFill>
                      <a:prstDash val="solid"/>
                      <a:round/>
                      <a:headEnd type="none" w="med" len="med"/>
                      <a:tailEnd type="none" w="med" len="med"/>
                    </a:lnR>
                  </a:tcPr>
                </a:tc>
                <a:tc>
                  <a:txBody>
                    <a:bodyPr/>
                    <a:lstStyle/>
                    <a:p>
                      <a:pPr algn="ctr" fontAlgn="ctr"/>
                      <a:endParaRPr lang="es-ES" sz="1100" b="0" i="0" u="none" strike="noStrike">
                        <a:solidFill>
                          <a:srgbClr val="5E636A"/>
                        </a:solidFill>
                        <a:latin typeface="+mn-lt"/>
                      </a:endParaRPr>
                    </a:p>
                  </a:txBody>
                  <a:tcPr marL="8828" marR="8828" marT="9525" marB="0" anchor="ctr">
                    <a:lnL w="19050" cap="flat" cmpd="sng" algn="ctr">
                      <a:solidFill>
                        <a:schemeClr val="tx1"/>
                      </a:solidFill>
                      <a:prstDash val="solid"/>
                      <a:round/>
                      <a:headEnd type="none" w="med" len="med"/>
                      <a:tailEnd type="none" w="med" len="med"/>
                    </a:lnL>
                  </a:tcPr>
                </a:tc>
                <a:tc>
                  <a:txBody>
                    <a:bodyPr/>
                    <a:lstStyle/>
                    <a:p>
                      <a:pPr algn="ctr" fontAlgn="ctr"/>
                      <a:endParaRPr lang="es-ES" sz="1100" b="0" i="0" u="none" strike="noStrike">
                        <a:solidFill>
                          <a:srgbClr val="5E636A"/>
                        </a:solidFill>
                        <a:latin typeface="+mn-lt"/>
                      </a:endParaRPr>
                    </a:p>
                  </a:txBody>
                  <a:tcPr marL="8828" marR="8828" marT="9525" marB="0" anchor="ctr"/>
                </a:tc>
                <a:tc>
                  <a:txBody>
                    <a:bodyPr/>
                    <a:lstStyle/>
                    <a:p>
                      <a:pPr algn="ctr" fontAlgn="ctr"/>
                      <a:r>
                        <a:rPr lang="es-ES" sz="1100" u="none" strike="noStrike">
                          <a:latin typeface="+mn-lt"/>
                        </a:rPr>
                        <a:t>36.000.000</a:t>
                      </a:r>
                      <a:endParaRPr lang="es-ES" sz="1100" b="0" i="0" u="none" strike="noStrike">
                        <a:solidFill>
                          <a:srgbClr val="5E636A"/>
                        </a:solidFill>
                        <a:latin typeface="+mn-lt"/>
                      </a:endParaRPr>
                    </a:p>
                  </a:txBody>
                  <a:tcPr marL="8828" marR="8828" marT="9525" marB="0" anchor="ctr"/>
                </a:tc>
                <a:tc>
                  <a:txBody>
                    <a:bodyPr/>
                    <a:lstStyle/>
                    <a:p>
                      <a:pPr algn="ctr" fontAlgn="ctr"/>
                      <a:r>
                        <a:rPr lang="es-ES" sz="1100" u="none" strike="noStrike" dirty="0">
                          <a:latin typeface="+mn-lt"/>
                        </a:rPr>
                        <a:t>24.000.000</a:t>
                      </a:r>
                      <a:endParaRPr lang="es-ES" sz="1100" b="0" i="0" u="none" strike="noStrike" dirty="0">
                        <a:solidFill>
                          <a:srgbClr val="5E636A"/>
                        </a:solidFill>
                        <a:latin typeface="+mn-lt"/>
                      </a:endParaRPr>
                    </a:p>
                  </a:txBody>
                  <a:tcPr marL="8828" marR="8828" marT="9525" marB="0" anchor="ctr"/>
                </a:tc>
                <a:tc>
                  <a:txBody>
                    <a:bodyPr/>
                    <a:lstStyle/>
                    <a:p>
                      <a:pPr algn="ctr" fontAlgn="ctr"/>
                      <a:endParaRPr lang="es-ES" sz="1100" b="0" i="0" u="none" strike="noStrike" dirty="0">
                        <a:solidFill>
                          <a:schemeClr val="tx1"/>
                        </a:solidFill>
                        <a:latin typeface="+mn-lt"/>
                      </a:endParaRPr>
                    </a:p>
                  </a:txBody>
                  <a:tcPr marL="8828" marR="8828" marT="9525" marB="0" anchor="ctr"/>
                </a:tc>
              </a:tr>
              <a:tr h="252000">
                <a:tc>
                  <a:txBody>
                    <a:bodyPr/>
                    <a:lstStyle/>
                    <a:p>
                      <a:pPr algn="l" fontAlgn="b"/>
                      <a:r>
                        <a:rPr lang="es-ES" sz="1100" u="none" strike="noStrike" kern="1200" dirty="0">
                          <a:latin typeface="+mn-lt"/>
                        </a:rPr>
                        <a:t>2. Tramos Críticos</a:t>
                      </a:r>
                      <a:endParaRPr lang="es-ES" sz="1100" b="0" i="0" u="none" strike="noStrike" kern="1200" dirty="0">
                        <a:solidFill>
                          <a:srgbClr val="5E636A"/>
                        </a:solidFill>
                        <a:latin typeface="+mn-lt"/>
                        <a:ea typeface="+mn-ea"/>
                        <a:cs typeface="+mn-cs"/>
                      </a:endParaRPr>
                    </a:p>
                  </a:txBody>
                  <a:tcPr marL="8828" marR="8828" marT="9525" marB="0" anchor="ctr">
                    <a:lnR w="19050" cap="flat" cmpd="sng" algn="ctr">
                      <a:solidFill>
                        <a:schemeClr val="tx1"/>
                      </a:solidFill>
                      <a:prstDash val="solid"/>
                      <a:round/>
                      <a:headEnd type="none" w="med" len="med"/>
                      <a:tailEnd type="none" w="med" len="med"/>
                    </a:lnR>
                  </a:tcPr>
                </a:tc>
                <a:tc>
                  <a:txBody>
                    <a:bodyPr/>
                    <a:lstStyle/>
                    <a:p>
                      <a:pPr algn="ctr" fontAlgn="ctr"/>
                      <a:r>
                        <a:rPr lang="es-ES" sz="1100" u="none" strike="noStrike" dirty="0">
                          <a:latin typeface="+mn-lt"/>
                        </a:rPr>
                        <a:t>600.000</a:t>
                      </a:r>
                      <a:endParaRPr lang="es-ES" sz="1100" b="0" i="0" u="none" strike="noStrike" dirty="0">
                        <a:solidFill>
                          <a:srgbClr val="5E636A"/>
                        </a:solidFill>
                        <a:latin typeface="+mn-lt"/>
                      </a:endParaRPr>
                    </a:p>
                  </a:txBody>
                  <a:tcPr marL="8828" marR="8828" marT="9525" marB="0" anchor="ctr">
                    <a:lnL w="19050" cap="flat" cmpd="sng" algn="ctr">
                      <a:solidFill>
                        <a:schemeClr val="tx1"/>
                      </a:solidFill>
                      <a:prstDash val="solid"/>
                      <a:round/>
                      <a:headEnd type="none" w="med" len="med"/>
                      <a:tailEnd type="none" w="med" len="med"/>
                    </a:lnL>
                  </a:tcPr>
                </a:tc>
                <a:tc>
                  <a:txBody>
                    <a:bodyPr/>
                    <a:lstStyle/>
                    <a:p>
                      <a:pPr algn="ctr" fontAlgn="ctr"/>
                      <a:r>
                        <a:rPr lang="es-ES" sz="1100" u="none" strike="noStrike" dirty="0">
                          <a:latin typeface="+mn-lt"/>
                        </a:rPr>
                        <a:t>750.000</a:t>
                      </a:r>
                      <a:endParaRPr lang="es-ES" sz="1100" b="0" i="0" u="none" strike="noStrike" dirty="0">
                        <a:solidFill>
                          <a:srgbClr val="5E636A"/>
                        </a:solidFill>
                        <a:latin typeface="+mn-lt"/>
                      </a:endParaRPr>
                    </a:p>
                  </a:txBody>
                  <a:tcPr marL="8828" marR="8828" marT="9525" marB="0" anchor="ctr">
                    <a:lnR w="19050" cap="flat" cmpd="sng" algn="ctr">
                      <a:solidFill>
                        <a:schemeClr val="tx1"/>
                      </a:solidFill>
                      <a:prstDash val="solid"/>
                      <a:round/>
                      <a:headEnd type="none" w="med" len="med"/>
                      <a:tailEnd type="none" w="med" len="med"/>
                    </a:lnR>
                  </a:tcPr>
                </a:tc>
                <a:tc>
                  <a:txBody>
                    <a:bodyPr/>
                    <a:lstStyle/>
                    <a:p>
                      <a:pPr algn="ctr" fontAlgn="ctr"/>
                      <a:endParaRPr lang="es-ES" sz="1100" b="0" i="0" u="none" strike="noStrike" dirty="0">
                        <a:solidFill>
                          <a:srgbClr val="5E636A"/>
                        </a:solidFill>
                        <a:latin typeface="+mn-lt"/>
                      </a:endParaRPr>
                    </a:p>
                  </a:txBody>
                  <a:tcPr marL="8828" marR="8828" marT="9525" marB="0" anchor="ctr">
                    <a:lnL w="19050" cap="flat" cmpd="sng" algn="ctr">
                      <a:solidFill>
                        <a:schemeClr val="tx1"/>
                      </a:solidFill>
                      <a:prstDash val="solid"/>
                      <a:round/>
                      <a:headEnd type="none" w="med" len="med"/>
                      <a:tailEnd type="none" w="med" len="med"/>
                    </a:lnL>
                  </a:tcPr>
                </a:tc>
                <a:tc>
                  <a:txBody>
                    <a:bodyPr/>
                    <a:lstStyle/>
                    <a:p>
                      <a:pPr algn="ctr" fontAlgn="ctr"/>
                      <a:endParaRPr lang="es-ES" sz="1100" b="0" i="0" u="none" strike="noStrike" dirty="0">
                        <a:solidFill>
                          <a:srgbClr val="5E636A"/>
                        </a:solidFill>
                        <a:latin typeface="+mn-lt"/>
                      </a:endParaRPr>
                    </a:p>
                  </a:txBody>
                  <a:tcPr marL="8828" marR="8828" marT="9525" marB="0" anchor="ctr"/>
                </a:tc>
                <a:tc>
                  <a:txBody>
                    <a:bodyPr/>
                    <a:lstStyle/>
                    <a:p>
                      <a:pPr algn="ctr" fontAlgn="ctr"/>
                      <a:r>
                        <a:rPr lang="es-ES" sz="1100" u="none" strike="noStrike" dirty="0">
                          <a:latin typeface="+mn-lt"/>
                        </a:rPr>
                        <a:t>18.000.000</a:t>
                      </a:r>
                      <a:endParaRPr lang="es-ES" sz="1100" b="0" i="0" u="none" strike="noStrike" dirty="0">
                        <a:solidFill>
                          <a:srgbClr val="5E636A"/>
                        </a:solidFill>
                        <a:latin typeface="+mn-lt"/>
                      </a:endParaRPr>
                    </a:p>
                  </a:txBody>
                  <a:tcPr marL="8828" marR="8828" marT="9525" marB="0" anchor="ctr"/>
                </a:tc>
                <a:tc>
                  <a:txBody>
                    <a:bodyPr/>
                    <a:lstStyle/>
                    <a:p>
                      <a:pPr algn="ctr" fontAlgn="ctr"/>
                      <a:r>
                        <a:rPr lang="es-ES" sz="1100" u="none" strike="noStrike" dirty="0">
                          <a:latin typeface="+mn-lt"/>
                        </a:rPr>
                        <a:t>34.500.000</a:t>
                      </a:r>
                      <a:endParaRPr lang="es-ES" sz="1100" b="0" i="0" u="none" strike="noStrike" dirty="0">
                        <a:solidFill>
                          <a:srgbClr val="5E636A"/>
                        </a:solidFill>
                        <a:latin typeface="+mn-lt"/>
                      </a:endParaRPr>
                    </a:p>
                  </a:txBody>
                  <a:tcPr marL="8828" marR="8828" marT="9525" marB="0" anchor="ctr"/>
                </a:tc>
                <a:tc>
                  <a:txBody>
                    <a:bodyPr/>
                    <a:lstStyle/>
                    <a:p>
                      <a:pPr algn="ctr" fontAlgn="ctr"/>
                      <a:r>
                        <a:rPr lang="es-ES" sz="1100" u="none" strike="noStrike" dirty="0">
                          <a:solidFill>
                            <a:schemeClr val="tx1"/>
                          </a:solidFill>
                          <a:latin typeface="+mn-lt"/>
                        </a:rPr>
                        <a:t>15.000.000</a:t>
                      </a:r>
                      <a:endParaRPr lang="es-ES" sz="1100" b="0" i="0" u="none" strike="noStrike" dirty="0">
                        <a:solidFill>
                          <a:schemeClr val="tx1"/>
                        </a:solidFill>
                        <a:latin typeface="+mn-lt"/>
                      </a:endParaRPr>
                    </a:p>
                  </a:txBody>
                  <a:tcPr marL="8828" marR="8828" marT="9525" marB="0" anchor="ctr"/>
                </a:tc>
              </a:tr>
              <a:tr h="252000">
                <a:tc>
                  <a:txBody>
                    <a:bodyPr/>
                    <a:lstStyle/>
                    <a:p>
                      <a:pPr algn="l" fontAlgn="b"/>
                      <a:r>
                        <a:rPr lang="es-ES" sz="1100" u="none" strike="noStrike" kern="1200" dirty="0">
                          <a:solidFill>
                            <a:schemeClr val="tx1"/>
                          </a:solidFill>
                          <a:latin typeface="+mn-lt"/>
                        </a:rPr>
                        <a:t>3</a:t>
                      </a:r>
                      <a:r>
                        <a:rPr lang="es-ES" sz="1100" u="none" strike="noStrike" kern="1200" dirty="0" smtClean="0">
                          <a:solidFill>
                            <a:schemeClr val="tx1"/>
                          </a:solidFill>
                          <a:latin typeface="+mn-lt"/>
                        </a:rPr>
                        <a:t>. Transitabilidad</a:t>
                      </a:r>
                      <a:endParaRPr lang="es-ES" sz="1100" b="0" i="0" u="none" strike="noStrike" kern="1200" dirty="0">
                        <a:solidFill>
                          <a:schemeClr val="tx1"/>
                        </a:solidFill>
                        <a:latin typeface="+mn-lt"/>
                        <a:ea typeface="+mn-ea"/>
                        <a:cs typeface="+mn-cs"/>
                      </a:endParaRPr>
                    </a:p>
                  </a:txBody>
                  <a:tcPr marL="8828" marR="8828" marT="9525"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endParaRPr lang="es-ES" sz="1100" b="0" i="0" u="none" strike="noStrike" dirty="0">
                        <a:solidFill>
                          <a:schemeClr val="tx1"/>
                        </a:solidFill>
                        <a:latin typeface="+mn-lt"/>
                      </a:endParaRPr>
                    </a:p>
                  </a:txBody>
                  <a:tcPr marL="8828" marR="8828" marT="9525"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ctr" fontAlgn="ctr"/>
                      <a:endParaRPr lang="es-ES" sz="1100" b="0" i="0" u="none" strike="noStrike" dirty="0">
                        <a:solidFill>
                          <a:schemeClr val="tx1"/>
                        </a:solidFill>
                        <a:latin typeface="+mn-lt"/>
                      </a:endParaRPr>
                    </a:p>
                  </a:txBody>
                  <a:tcPr marL="8828" marR="8828" marT="9525"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s-ES" sz="1100" b="0" i="0" u="none" strike="noStrike" dirty="0" smtClean="0">
                          <a:solidFill>
                            <a:schemeClr val="tx1"/>
                          </a:solidFill>
                          <a:latin typeface="+mn-lt"/>
                        </a:rPr>
                        <a:t>8.400.000</a:t>
                      </a:r>
                      <a:endParaRPr lang="es-ES" sz="1100" b="0" i="0" u="none" strike="noStrike" dirty="0">
                        <a:solidFill>
                          <a:schemeClr val="tx1"/>
                        </a:solidFill>
                        <a:latin typeface="+mn-lt"/>
                      </a:endParaRPr>
                    </a:p>
                  </a:txBody>
                  <a:tcPr marL="8828" marR="8828" marT="9525"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ctr" fontAlgn="ctr"/>
                      <a:r>
                        <a:rPr lang="es-ES" sz="1100" b="0" i="0" u="none" strike="noStrike" dirty="0" smtClean="0">
                          <a:solidFill>
                            <a:schemeClr val="tx1"/>
                          </a:solidFill>
                          <a:latin typeface="+mn-lt"/>
                        </a:rPr>
                        <a:t>2.975.000</a:t>
                      </a:r>
                      <a:endParaRPr lang="es-ES" sz="1100" b="0" i="0" u="none" strike="noStrike" dirty="0">
                        <a:solidFill>
                          <a:schemeClr val="tx1"/>
                        </a:solidFill>
                        <a:latin typeface="+mn-lt"/>
                      </a:endParaRPr>
                    </a:p>
                  </a:txBody>
                  <a:tcPr marL="8828" marR="8828" marT="9525" marB="0" anchor="ctr">
                    <a:lnB w="19050" cap="flat" cmpd="sng" algn="ctr">
                      <a:solidFill>
                        <a:schemeClr val="tx1"/>
                      </a:solidFill>
                      <a:prstDash val="solid"/>
                      <a:round/>
                      <a:headEnd type="none" w="med" len="med"/>
                      <a:tailEnd type="none" w="med" len="med"/>
                    </a:lnB>
                  </a:tcPr>
                </a:tc>
                <a:tc>
                  <a:txBody>
                    <a:bodyPr/>
                    <a:lstStyle/>
                    <a:p>
                      <a:pPr algn="ctr" fontAlgn="ctr"/>
                      <a:endParaRPr lang="es-ES" sz="1100" b="0" i="0" u="none" strike="noStrike" dirty="0">
                        <a:solidFill>
                          <a:schemeClr val="tx1"/>
                        </a:solidFill>
                        <a:latin typeface="+mn-lt"/>
                      </a:endParaRPr>
                    </a:p>
                  </a:txBody>
                  <a:tcPr marL="8828" marR="8828" marT="9525" marB="0" anchor="ctr">
                    <a:lnB w="19050" cap="flat" cmpd="sng" algn="ctr">
                      <a:solidFill>
                        <a:schemeClr val="tx1"/>
                      </a:solidFill>
                      <a:prstDash val="solid"/>
                      <a:round/>
                      <a:headEnd type="none" w="med" len="med"/>
                      <a:tailEnd type="none" w="med" len="med"/>
                    </a:lnB>
                  </a:tcPr>
                </a:tc>
                <a:tc>
                  <a:txBody>
                    <a:bodyPr/>
                    <a:lstStyle/>
                    <a:p>
                      <a:pPr algn="ctr" fontAlgn="ctr"/>
                      <a:endParaRPr lang="es-ES" sz="1100" b="0" i="0" u="none" strike="noStrike" dirty="0">
                        <a:solidFill>
                          <a:schemeClr val="tx1"/>
                        </a:solidFill>
                        <a:latin typeface="+mn-lt"/>
                      </a:endParaRPr>
                    </a:p>
                  </a:txBody>
                  <a:tcPr marL="8828" marR="8828" marT="9525" marB="0" anchor="ctr">
                    <a:lnB w="19050" cap="flat" cmpd="sng" algn="ctr">
                      <a:solidFill>
                        <a:schemeClr val="tx1"/>
                      </a:solidFill>
                      <a:prstDash val="solid"/>
                      <a:round/>
                      <a:headEnd type="none" w="med" len="med"/>
                      <a:tailEnd type="none" w="med" len="med"/>
                    </a:lnB>
                  </a:tcPr>
                </a:tc>
                <a:tc>
                  <a:txBody>
                    <a:bodyPr/>
                    <a:lstStyle/>
                    <a:p>
                      <a:pPr algn="ctr" fontAlgn="ctr"/>
                      <a:endParaRPr lang="es-ES" sz="1100" b="0" i="0" u="none" strike="noStrike" dirty="0">
                        <a:solidFill>
                          <a:schemeClr val="tx1"/>
                        </a:solidFill>
                        <a:latin typeface="+mn-lt"/>
                      </a:endParaRPr>
                    </a:p>
                  </a:txBody>
                  <a:tcPr marL="8828" marR="8828" marT="9525" marB="0" anchor="ctr">
                    <a:lnB w="19050" cap="flat" cmpd="sng" algn="ctr">
                      <a:solidFill>
                        <a:schemeClr val="tx1"/>
                      </a:solidFill>
                      <a:prstDash val="solid"/>
                      <a:round/>
                      <a:headEnd type="none" w="med" len="med"/>
                      <a:tailEnd type="none" w="med" len="med"/>
                    </a:lnB>
                  </a:tcPr>
                </a:tc>
              </a:tr>
              <a:tr h="252000">
                <a:tc>
                  <a:txBody>
                    <a:bodyPr/>
                    <a:lstStyle/>
                    <a:p>
                      <a:pPr algn="l" fontAlgn="ctr"/>
                      <a:r>
                        <a:rPr lang="es-ES" sz="1200" u="none" strike="noStrike" dirty="0" smtClean="0">
                          <a:effectLst>
                            <a:outerShdw blurRad="38100" dist="38100" dir="2700000" algn="tl">
                              <a:srgbClr val="000000">
                                <a:alpha val="43137"/>
                              </a:srgbClr>
                            </a:outerShdw>
                          </a:effectLst>
                          <a:latin typeface="+mn-lt"/>
                        </a:rPr>
                        <a:t>TOTAL POR</a:t>
                      </a:r>
                      <a:r>
                        <a:rPr lang="es-ES" sz="1200" u="none" strike="noStrike" baseline="0" dirty="0" smtClean="0">
                          <a:effectLst>
                            <a:outerShdw blurRad="38100" dist="38100" dir="2700000" algn="tl">
                              <a:srgbClr val="000000">
                                <a:alpha val="43137"/>
                              </a:srgbClr>
                            </a:outerShdw>
                          </a:effectLst>
                          <a:latin typeface="+mn-lt"/>
                        </a:rPr>
                        <a:t> AÑO (US$)</a:t>
                      </a:r>
                      <a:endParaRPr lang="es-ES" sz="1200" b="1" i="0" u="none" strike="noStrike" dirty="0">
                        <a:solidFill>
                          <a:srgbClr val="000000"/>
                        </a:solidFill>
                        <a:effectLst>
                          <a:outerShdw blurRad="38100" dist="38100" dir="2700000" algn="tl">
                            <a:srgbClr val="000000">
                              <a:alpha val="43137"/>
                            </a:srgbClr>
                          </a:outerShdw>
                        </a:effectLst>
                        <a:latin typeface="+mn-lt"/>
                      </a:endParaRPr>
                    </a:p>
                  </a:txBody>
                  <a:tcPr marL="8828" marR="8828" marT="9525"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s-ES" sz="1200" b="1" i="0" u="none" strike="noStrike" dirty="0" smtClean="0">
                          <a:solidFill>
                            <a:srgbClr val="000000"/>
                          </a:solidFill>
                          <a:effectLst>
                            <a:outerShdw blurRad="38100" dist="38100" dir="2700000" algn="tl">
                              <a:srgbClr val="000000">
                                <a:alpha val="43137"/>
                              </a:srgbClr>
                            </a:outerShdw>
                          </a:effectLst>
                          <a:latin typeface="+mn-lt"/>
                        </a:rPr>
                        <a:t>3.681.434</a:t>
                      </a:r>
                      <a:endParaRPr lang="es-ES" sz="1200" b="1" i="0" u="none" strike="noStrike" dirty="0">
                        <a:solidFill>
                          <a:srgbClr val="000000"/>
                        </a:solidFill>
                        <a:effectLst>
                          <a:outerShdw blurRad="38100" dist="38100" dir="2700000" algn="tl">
                            <a:srgbClr val="000000">
                              <a:alpha val="43137"/>
                            </a:srgbClr>
                          </a:outerShdw>
                        </a:effectLst>
                        <a:latin typeface="+mn-lt"/>
                      </a:endParaRPr>
                    </a:p>
                  </a:txBody>
                  <a:tcPr marL="8828" marR="8828" marT="9525"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s-ES" sz="1200" b="1" i="0" u="none" strike="noStrike" dirty="0" smtClean="0">
                          <a:solidFill>
                            <a:srgbClr val="000000"/>
                          </a:solidFill>
                          <a:effectLst>
                            <a:outerShdw blurRad="38100" dist="38100" dir="2700000" algn="tl">
                              <a:srgbClr val="000000">
                                <a:alpha val="43137"/>
                              </a:srgbClr>
                            </a:outerShdw>
                          </a:effectLst>
                          <a:latin typeface="+mn-lt"/>
                        </a:rPr>
                        <a:t>4.338.362</a:t>
                      </a:r>
                      <a:endParaRPr lang="es-ES" sz="1200" b="1" i="0" u="none" strike="noStrike" dirty="0">
                        <a:solidFill>
                          <a:srgbClr val="000000"/>
                        </a:solidFill>
                        <a:effectLst>
                          <a:outerShdw blurRad="38100" dist="38100" dir="2700000" algn="tl">
                            <a:srgbClr val="000000">
                              <a:alpha val="43137"/>
                            </a:srgbClr>
                          </a:outerShdw>
                        </a:effectLst>
                        <a:latin typeface="+mn-lt"/>
                      </a:endParaRPr>
                    </a:p>
                  </a:txBody>
                  <a:tcPr marL="8828" marR="8828" marT="9525"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s-ES" sz="1200" u="none" strike="noStrike" dirty="0" smtClean="0">
                          <a:effectLst>
                            <a:outerShdw blurRad="38100" dist="38100" dir="2700000" algn="tl">
                              <a:srgbClr val="000000">
                                <a:alpha val="43137"/>
                              </a:srgbClr>
                            </a:outerShdw>
                          </a:effectLst>
                          <a:latin typeface="+mn-lt"/>
                        </a:rPr>
                        <a:t>22.803.060</a:t>
                      </a:r>
                      <a:endParaRPr lang="es-ES" sz="1200" b="1" i="0" u="none" strike="noStrike" dirty="0">
                        <a:solidFill>
                          <a:srgbClr val="000000"/>
                        </a:solidFill>
                        <a:effectLst>
                          <a:outerShdw blurRad="38100" dist="38100" dir="2700000" algn="tl">
                            <a:srgbClr val="000000">
                              <a:alpha val="43137"/>
                            </a:srgbClr>
                          </a:outerShdw>
                        </a:effectLst>
                        <a:latin typeface="+mn-lt"/>
                      </a:endParaRPr>
                    </a:p>
                  </a:txBody>
                  <a:tcPr marL="8828" marR="8828" marT="9525"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s-ES" sz="1200" u="none" strike="noStrike" dirty="0" smtClean="0">
                          <a:effectLst>
                            <a:outerShdw blurRad="38100" dist="38100" dir="2700000" algn="tl">
                              <a:srgbClr val="000000">
                                <a:alpha val="43137"/>
                              </a:srgbClr>
                            </a:outerShdw>
                          </a:effectLst>
                          <a:latin typeface="+mn-lt"/>
                        </a:rPr>
                        <a:t>52.664.840</a:t>
                      </a:r>
                      <a:endParaRPr lang="es-ES" sz="1200" b="1" i="0" u="none" strike="noStrike" dirty="0">
                        <a:solidFill>
                          <a:srgbClr val="000000"/>
                        </a:solidFill>
                        <a:effectLst>
                          <a:outerShdw blurRad="38100" dist="38100" dir="2700000" algn="tl">
                            <a:srgbClr val="000000">
                              <a:alpha val="43137"/>
                            </a:srgbClr>
                          </a:outerShdw>
                        </a:effectLst>
                        <a:latin typeface="+mn-lt"/>
                      </a:endParaRPr>
                    </a:p>
                  </a:txBody>
                  <a:tcPr marL="8828" marR="8828" marT="9525"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s-ES" sz="1200" u="none" strike="noStrike" dirty="0" smtClean="0">
                          <a:effectLst>
                            <a:outerShdw blurRad="38100" dist="38100" dir="2700000" algn="tl">
                              <a:srgbClr val="000000">
                                <a:alpha val="43137"/>
                              </a:srgbClr>
                            </a:outerShdw>
                          </a:effectLst>
                          <a:latin typeface="+mn-lt"/>
                        </a:rPr>
                        <a:t>160.628.200</a:t>
                      </a:r>
                      <a:endParaRPr lang="es-ES" sz="1200" b="1" i="0" u="none" strike="noStrike" dirty="0">
                        <a:solidFill>
                          <a:srgbClr val="000000"/>
                        </a:solidFill>
                        <a:effectLst>
                          <a:outerShdw blurRad="38100" dist="38100" dir="2700000" algn="tl">
                            <a:srgbClr val="000000">
                              <a:alpha val="43137"/>
                            </a:srgbClr>
                          </a:outerShdw>
                        </a:effectLst>
                        <a:latin typeface="+mn-lt"/>
                      </a:endParaRPr>
                    </a:p>
                  </a:txBody>
                  <a:tcPr marL="8828" marR="8828" marT="9525"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s-ES" sz="1200" u="none" strike="noStrike" dirty="0" smtClean="0">
                          <a:effectLst>
                            <a:outerShdw blurRad="38100" dist="38100" dir="2700000" algn="tl">
                              <a:srgbClr val="000000">
                                <a:alpha val="43137"/>
                              </a:srgbClr>
                            </a:outerShdw>
                          </a:effectLst>
                          <a:latin typeface="+mn-lt"/>
                        </a:rPr>
                        <a:t>283.985.300</a:t>
                      </a:r>
                      <a:endParaRPr lang="es-ES" sz="1200" b="1" i="0" u="none" strike="noStrike" dirty="0">
                        <a:solidFill>
                          <a:srgbClr val="000000"/>
                        </a:solidFill>
                        <a:effectLst>
                          <a:outerShdw blurRad="38100" dist="38100" dir="2700000" algn="tl">
                            <a:srgbClr val="000000">
                              <a:alpha val="43137"/>
                            </a:srgbClr>
                          </a:outerShdw>
                        </a:effectLst>
                        <a:latin typeface="+mn-lt"/>
                      </a:endParaRPr>
                    </a:p>
                  </a:txBody>
                  <a:tcPr marL="8828" marR="8828" marT="9525"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s-ES" sz="1200" u="none" strike="noStrike" dirty="0" smtClean="0">
                          <a:effectLst>
                            <a:outerShdw blurRad="38100" dist="38100" dir="2700000" algn="tl">
                              <a:srgbClr val="000000">
                                <a:alpha val="43137"/>
                              </a:srgbClr>
                            </a:outerShdw>
                          </a:effectLst>
                          <a:latin typeface="+mn-lt"/>
                        </a:rPr>
                        <a:t>130.875.800</a:t>
                      </a:r>
                      <a:endParaRPr lang="es-ES" sz="1200" b="1" i="0" u="none" strike="noStrike" dirty="0">
                        <a:solidFill>
                          <a:srgbClr val="000000"/>
                        </a:solidFill>
                        <a:effectLst>
                          <a:outerShdw blurRad="38100" dist="38100" dir="2700000" algn="tl">
                            <a:srgbClr val="000000">
                              <a:alpha val="43137"/>
                            </a:srgbClr>
                          </a:outerShdw>
                        </a:effectLst>
                        <a:latin typeface="+mn-lt"/>
                      </a:endParaRPr>
                    </a:p>
                  </a:txBody>
                  <a:tcPr marL="8828" marR="8828" marT="9525"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252000">
                <a:tc>
                  <a:txBody>
                    <a:bodyPr/>
                    <a:lstStyle/>
                    <a:p>
                      <a:pPr algn="l" fontAlgn="ctr"/>
                      <a:r>
                        <a:rPr lang="es-ES" sz="1200" u="none" strike="noStrike" dirty="0" smtClean="0">
                          <a:effectLst>
                            <a:outerShdw blurRad="38100" dist="38100" dir="2700000" algn="tl">
                              <a:srgbClr val="000000">
                                <a:alpha val="43137"/>
                              </a:srgbClr>
                            </a:outerShdw>
                          </a:effectLst>
                          <a:latin typeface="+mn-lt"/>
                        </a:rPr>
                        <a:t>TOTAL</a:t>
                      </a:r>
                      <a:r>
                        <a:rPr lang="es-ES" sz="1200" u="none" strike="noStrike" baseline="0" dirty="0" smtClean="0">
                          <a:effectLst>
                            <a:outerShdw blurRad="38100" dist="38100" dir="2700000" algn="tl">
                              <a:srgbClr val="000000">
                                <a:alpha val="43137"/>
                              </a:srgbClr>
                            </a:outerShdw>
                          </a:effectLst>
                          <a:latin typeface="+mn-lt"/>
                        </a:rPr>
                        <a:t> POR TIPO (US$)</a:t>
                      </a:r>
                      <a:endParaRPr lang="es-ES" sz="1200" b="1" i="0" u="none" strike="noStrike" dirty="0">
                        <a:solidFill>
                          <a:srgbClr val="000000"/>
                        </a:solidFill>
                        <a:effectLst>
                          <a:outerShdw blurRad="38100" dist="38100" dir="2700000" algn="tl">
                            <a:srgbClr val="000000">
                              <a:alpha val="43137"/>
                            </a:srgbClr>
                          </a:outerShdw>
                        </a:effectLst>
                        <a:latin typeface="+mn-lt"/>
                      </a:endParaRPr>
                    </a:p>
                  </a:txBody>
                  <a:tcPr marL="8828" marR="8828" marT="9525"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gridSpan="2">
                  <a:txBody>
                    <a:bodyPr/>
                    <a:lstStyle/>
                    <a:p>
                      <a:pPr algn="ctr" fontAlgn="ctr"/>
                      <a:r>
                        <a:rPr lang="es-ES" sz="1200" u="none" strike="noStrike" dirty="0" smtClean="0">
                          <a:effectLst>
                            <a:outerShdw blurRad="38100" dist="38100" dir="2700000" algn="tl">
                              <a:srgbClr val="000000">
                                <a:alpha val="43137"/>
                              </a:srgbClr>
                            </a:outerShdw>
                          </a:effectLst>
                          <a:latin typeface="+mn-lt"/>
                        </a:rPr>
                        <a:t>8.019.796</a:t>
                      </a:r>
                      <a:endParaRPr lang="es-ES" sz="1200" b="1" i="0" u="none" strike="noStrike" dirty="0">
                        <a:solidFill>
                          <a:srgbClr val="000000"/>
                        </a:solidFill>
                        <a:effectLst>
                          <a:outerShdw blurRad="38100" dist="38100" dir="2700000" algn="tl">
                            <a:srgbClr val="000000">
                              <a:alpha val="43137"/>
                            </a:srgbClr>
                          </a:outerShdw>
                        </a:effectLst>
                        <a:latin typeface="+mn-lt"/>
                      </a:endParaRPr>
                    </a:p>
                  </a:txBody>
                  <a:tcPr marL="8828" marR="8828"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hMerge="1">
                  <a:txBody>
                    <a:bodyPr/>
                    <a:lstStyle/>
                    <a:p>
                      <a:pPr algn="ctr" fontAlgn="ctr"/>
                      <a:endParaRPr lang="es-ES" sz="1100" b="1" i="0" u="none" strike="noStrike" dirty="0">
                        <a:solidFill>
                          <a:srgbClr val="000000"/>
                        </a:solidFill>
                        <a:latin typeface="Arial Narrow"/>
                      </a:endParaRPr>
                    </a:p>
                  </a:txBody>
                  <a:tcPr marL="9525" marR="9525" marT="9525" marB="0" anchor="ctr"/>
                </a:tc>
                <a:tc gridSpan="5">
                  <a:txBody>
                    <a:bodyPr/>
                    <a:lstStyle/>
                    <a:p>
                      <a:pPr algn="ctr" fontAlgn="ctr"/>
                      <a:r>
                        <a:rPr lang="es-ES" sz="1200" u="none" strike="noStrike" dirty="0" smtClean="0">
                          <a:effectLst>
                            <a:outerShdw blurRad="38100" dist="38100" dir="2700000" algn="tl">
                              <a:srgbClr val="000000">
                                <a:alpha val="43137"/>
                              </a:srgbClr>
                            </a:outerShdw>
                          </a:effectLst>
                          <a:latin typeface="+mn-lt"/>
                        </a:rPr>
                        <a:t>650.957.200</a:t>
                      </a:r>
                      <a:endParaRPr lang="es-ES" sz="1200" b="1" i="0" u="none" strike="noStrike" dirty="0">
                        <a:solidFill>
                          <a:srgbClr val="000000"/>
                        </a:solidFill>
                        <a:effectLst>
                          <a:outerShdw blurRad="38100" dist="38100" dir="2700000" algn="tl">
                            <a:srgbClr val="000000">
                              <a:alpha val="43137"/>
                            </a:srgbClr>
                          </a:outerShdw>
                        </a:effectLst>
                        <a:latin typeface="+mn-lt"/>
                      </a:endParaRPr>
                    </a:p>
                  </a:txBody>
                  <a:tcPr marL="8828" marR="8828" marT="9525"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hMerge="1">
                  <a:txBody>
                    <a:bodyPr/>
                    <a:lstStyle/>
                    <a:p>
                      <a:pPr algn="ctr" fontAlgn="ctr"/>
                      <a:endParaRPr lang="es-ES" sz="1100" b="1" i="0" u="none" strike="noStrike" dirty="0">
                        <a:solidFill>
                          <a:srgbClr val="000000"/>
                        </a:solidFill>
                        <a:latin typeface="Arial Narrow"/>
                      </a:endParaRPr>
                    </a:p>
                  </a:txBody>
                  <a:tcPr marL="9525" marR="9525" marT="9525" marB="0" anchor="ctr"/>
                </a:tc>
                <a:tc hMerge="1">
                  <a:txBody>
                    <a:bodyPr/>
                    <a:lstStyle/>
                    <a:p>
                      <a:pPr algn="ctr" fontAlgn="ctr"/>
                      <a:endParaRPr lang="es-ES" sz="1100" b="1" i="0" u="none" strike="noStrike" dirty="0">
                        <a:solidFill>
                          <a:srgbClr val="000000"/>
                        </a:solidFill>
                        <a:latin typeface="Arial Narrow"/>
                      </a:endParaRPr>
                    </a:p>
                  </a:txBody>
                  <a:tcPr marL="9525" marR="9525" marT="9525" marB="0" anchor="ctr"/>
                </a:tc>
                <a:tc hMerge="1">
                  <a:txBody>
                    <a:bodyPr/>
                    <a:lstStyle/>
                    <a:p>
                      <a:pPr algn="ctr" fontAlgn="ctr"/>
                      <a:endParaRPr lang="es-ES" sz="1100" b="1" i="0" u="none" strike="noStrike" dirty="0">
                        <a:solidFill>
                          <a:srgbClr val="000000"/>
                        </a:solidFill>
                        <a:latin typeface="Arial Narrow"/>
                      </a:endParaRPr>
                    </a:p>
                  </a:txBody>
                  <a:tcPr marL="9525" marR="9525" marT="9525" marB="0" anchor="ctr"/>
                </a:tc>
                <a:tc hMerge="1">
                  <a:txBody>
                    <a:bodyPr/>
                    <a:lstStyle/>
                    <a:p>
                      <a:pPr algn="ctr" fontAlgn="ctr"/>
                      <a:endParaRPr lang="es-ES" sz="1100" b="1" i="0" u="none" strike="noStrike" dirty="0">
                        <a:solidFill>
                          <a:srgbClr val="000000"/>
                        </a:solidFill>
                        <a:latin typeface="Arial Narrow"/>
                      </a:endParaRPr>
                    </a:p>
                  </a:txBody>
                  <a:tcPr marL="9525" marR="9525" marT="9525" marB="0" anchor="ctr"/>
                </a:tc>
              </a:tr>
              <a:tr h="252000">
                <a:tc>
                  <a:txBody>
                    <a:bodyPr/>
                    <a:lstStyle/>
                    <a:p>
                      <a:pPr algn="r" fontAlgn="ctr"/>
                      <a:r>
                        <a:rPr lang="es-ES" sz="1200" u="none" strike="noStrike" dirty="0" smtClean="0">
                          <a:effectLst>
                            <a:outerShdw blurRad="38100" dist="38100" dir="2700000" algn="tl">
                              <a:srgbClr val="000000">
                                <a:alpha val="43137"/>
                              </a:srgbClr>
                            </a:outerShdw>
                          </a:effectLst>
                          <a:latin typeface="+mn-lt"/>
                        </a:rPr>
                        <a:t>TOTAL</a:t>
                      </a:r>
                      <a:r>
                        <a:rPr lang="es-ES" sz="1200" u="none" strike="noStrike" baseline="0" dirty="0" smtClean="0">
                          <a:effectLst>
                            <a:outerShdw blurRad="38100" dist="38100" dir="2700000" algn="tl">
                              <a:srgbClr val="000000">
                                <a:alpha val="43137"/>
                              </a:srgbClr>
                            </a:outerShdw>
                          </a:effectLst>
                          <a:latin typeface="+mn-lt"/>
                        </a:rPr>
                        <a:t> MEJORAMIENTO (US$)</a:t>
                      </a:r>
                      <a:endParaRPr lang="es-ES" sz="1200" b="1" i="0" u="none" strike="noStrike" dirty="0">
                        <a:solidFill>
                          <a:srgbClr val="000000"/>
                        </a:solidFill>
                        <a:effectLst>
                          <a:outerShdw blurRad="38100" dist="38100" dir="2700000" algn="tl">
                            <a:srgbClr val="000000">
                              <a:alpha val="43137"/>
                            </a:srgbClr>
                          </a:outerShdw>
                        </a:effectLst>
                        <a:latin typeface="+mn-lt"/>
                      </a:endParaRPr>
                    </a:p>
                  </a:txBody>
                  <a:tcPr marL="8828" marR="8828" marT="9525" marB="0" anchor="ctr"/>
                </a:tc>
                <a:tc gridSpan="7">
                  <a:txBody>
                    <a:bodyPr/>
                    <a:lstStyle/>
                    <a:p>
                      <a:pPr algn="ctr" fontAlgn="ctr"/>
                      <a:r>
                        <a:rPr lang="es-ES" sz="1200" u="none" strike="noStrike" dirty="0" smtClean="0">
                          <a:effectLst>
                            <a:outerShdw blurRad="38100" dist="38100" dir="2700000" algn="tl">
                              <a:srgbClr val="000000">
                                <a:alpha val="43137"/>
                              </a:srgbClr>
                            </a:outerShdw>
                          </a:effectLst>
                          <a:latin typeface="+mn-lt"/>
                        </a:rPr>
                        <a:t>658.976.996</a:t>
                      </a:r>
                      <a:endParaRPr lang="es-ES" sz="1200" b="1" i="0" u="none" strike="noStrike" dirty="0">
                        <a:solidFill>
                          <a:srgbClr val="000000"/>
                        </a:solidFill>
                        <a:effectLst>
                          <a:outerShdw blurRad="38100" dist="38100" dir="2700000" algn="tl">
                            <a:srgbClr val="000000">
                              <a:alpha val="43137"/>
                            </a:srgbClr>
                          </a:outerShdw>
                        </a:effectLst>
                        <a:latin typeface="+mn-lt"/>
                      </a:endParaRPr>
                    </a:p>
                  </a:txBody>
                  <a:tcPr marL="8828" marR="8828" marT="9525" marB="0" anchor="ctr"/>
                </a:tc>
                <a:tc hMerge="1">
                  <a:txBody>
                    <a:bodyPr/>
                    <a:lstStyle/>
                    <a:p>
                      <a:pPr algn="ctr" fontAlgn="ctr"/>
                      <a:endParaRPr lang="es-ES" sz="1100" b="1" i="0" u="none" strike="noStrike" dirty="0">
                        <a:solidFill>
                          <a:srgbClr val="000000"/>
                        </a:solidFill>
                        <a:latin typeface="Arial Narrow"/>
                      </a:endParaRPr>
                    </a:p>
                  </a:txBody>
                  <a:tcPr marL="9525" marR="9525" marT="9525" marB="0" anchor="ctr"/>
                </a:tc>
                <a:tc hMerge="1">
                  <a:txBody>
                    <a:bodyPr/>
                    <a:lstStyle/>
                    <a:p>
                      <a:pPr algn="ctr" fontAlgn="ctr"/>
                      <a:endParaRPr lang="es-ES" sz="1100" b="1" i="0" u="none" strike="noStrike" dirty="0">
                        <a:solidFill>
                          <a:srgbClr val="000000"/>
                        </a:solidFill>
                        <a:latin typeface="Arial Narrow"/>
                      </a:endParaRPr>
                    </a:p>
                  </a:txBody>
                  <a:tcPr marL="9525" marR="9525" marT="9525" marB="0" anchor="ctr"/>
                </a:tc>
                <a:tc hMerge="1">
                  <a:txBody>
                    <a:bodyPr/>
                    <a:lstStyle/>
                    <a:p>
                      <a:pPr algn="ctr" fontAlgn="ctr"/>
                      <a:endParaRPr lang="es-ES" sz="1100" b="1" i="0" u="none" strike="noStrike" dirty="0">
                        <a:solidFill>
                          <a:srgbClr val="000000"/>
                        </a:solidFill>
                        <a:latin typeface="Arial Narrow"/>
                      </a:endParaRPr>
                    </a:p>
                  </a:txBody>
                  <a:tcPr marL="9525" marR="9525" marT="9525" marB="0" anchor="ctr"/>
                </a:tc>
                <a:tc hMerge="1">
                  <a:txBody>
                    <a:bodyPr/>
                    <a:lstStyle/>
                    <a:p>
                      <a:pPr algn="ctr" fontAlgn="ctr"/>
                      <a:endParaRPr lang="es-ES" sz="1100" b="1" i="0" u="none" strike="noStrike" dirty="0">
                        <a:solidFill>
                          <a:srgbClr val="000000"/>
                        </a:solidFill>
                        <a:latin typeface="Arial Narrow"/>
                      </a:endParaRPr>
                    </a:p>
                  </a:txBody>
                  <a:tcPr marL="9525" marR="9525" marT="9525" marB="0" anchor="ctr"/>
                </a:tc>
                <a:tc hMerge="1">
                  <a:txBody>
                    <a:bodyPr/>
                    <a:lstStyle/>
                    <a:p>
                      <a:pPr algn="ctr" fontAlgn="ctr"/>
                      <a:endParaRPr lang="es-ES" sz="1100" b="1" i="0" u="none" strike="noStrike" dirty="0">
                        <a:solidFill>
                          <a:srgbClr val="000000"/>
                        </a:solidFill>
                        <a:latin typeface="Arial Narrow"/>
                      </a:endParaRPr>
                    </a:p>
                  </a:txBody>
                  <a:tcPr marL="9525" marR="9525" marT="9525" marB="0" anchor="ctr"/>
                </a:tc>
                <a:tc hMerge="1">
                  <a:txBody>
                    <a:bodyPr/>
                    <a:lstStyle/>
                    <a:p>
                      <a:pPr algn="ctr" fontAlgn="ctr"/>
                      <a:endParaRPr lang="es-ES" sz="1100" b="1" i="0" u="none" strike="noStrike" dirty="0">
                        <a:solidFill>
                          <a:srgbClr val="000000"/>
                        </a:solidFill>
                        <a:latin typeface="Arial Narrow"/>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file>

<file path=customXml/item2.xml><?xml version="1.0" encoding="utf-8"?>
<ct:contentTypeSchema xmlns:ct="http://schemas.microsoft.com/office/2006/metadata/contentType" xmlns:ma="http://schemas.microsoft.com/office/2006/metadata/properties/metaAttributes" ct:_="" ma:_="" ma:contentTypeName="ez-Disclosure Operations" ma:contentTypeID="0x0101001A458A224826124E8B45B1D613300CFC00BCF8896E1841C842949D0F901AA0D771" ma:contentTypeVersion="6" ma:contentTypeDescription="A content type to manage public (operations) IDB documents" ma:contentTypeScope="" ma:versionID="0102ec3d50b4e7ef566a89942b7337f4">
  <xsd:schema xmlns:xsd="http://www.w3.org/2001/XMLSchema" xmlns:xs="http://www.w3.org/2001/XMLSchema" xmlns:p="http://schemas.microsoft.com/office/2006/metadata/properties" xmlns:ns2="cdc7663a-08f0-4737-9e8c-148ce897a09c" targetNamespace="http://schemas.microsoft.com/office/2006/metadata/properties" ma:root="true" ma:fieldsID="4a2b00a3559290db0aee23e76ac17fb8" ns2:_="">
    <xsd:import namespace="cdc7663a-08f0-4737-9e8c-148ce897a09c"/>
    <xsd:element name="properties">
      <xsd:complexType>
        <xsd:sequence>
          <xsd:element name="documentManagement">
            <xsd:complexType>
              <xsd:all>
                <xsd:element ref="ns2:_dlc_DocId" minOccurs="0"/>
                <xsd:element ref="ns2:_dlc_DocIdUrl" minOccurs="0"/>
                <xsd:element ref="ns2:_dlc_DocIdPersistId" minOccurs="0"/>
                <xsd:element ref="ns2:e46fe2894295491da65140ffd2369f49" minOccurs="0"/>
                <xsd:element ref="ns2:TaxCatchAll" minOccurs="0"/>
                <xsd:element ref="ns2:TaxCatchAllLabel" minOccurs="0"/>
                <xsd:element ref="ns2:Access_x0020_to_x0020_Information_x00a0_Policy"/>
                <xsd:element ref="ns2:b26cdb1da78c4bb4b1c1bac2f6ac5911" minOccurs="0"/>
                <xsd:element ref="ns2:Project_x0020_Number"/>
                <xsd:element ref="ns2:Webtopic" minOccurs="0"/>
                <xsd:element ref="ns2:Approval_x0020_Number" minOccurs="0"/>
                <xsd:element ref="ns2:Disclosure_x0020_Activity"/>
                <xsd:element ref="ns2:Document_x0020_Author" minOccurs="0"/>
                <xsd:element ref="ns2:Other_x0020_Author" minOccurs="0"/>
                <xsd:element ref="ns2:g511464f9e53401d84b16fa9b379a574" minOccurs="0"/>
                <xsd:element ref="ns2:nddeef1749674d76abdbe4b239a70bc6" minOccurs="0"/>
                <xsd:element ref="ns2:b2ec7cfb18674cb8803df6b262e8b107" minOccurs="0"/>
                <xsd:element ref="ns2:Document_x0020_Language_x0020_IDB"/>
                <xsd:element ref="ns2:Division_x0020_or_x0020_Unit"/>
                <xsd:element ref="ns2:Identifier" minOccurs="0"/>
                <xsd:element ref="ns2:Fiscal_x0020_Year_x0020_IDB" minOccurs="0"/>
                <xsd:element ref="ns2:ic46d7e087fd4a108fb86518ca413cc6" minOccurs="0"/>
                <xsd:element ref="ns2:Operation_x0020_Type" minOccurs="0"/>
                <xsd:element ref="ns2:Package_x0020_Code" minOccurs="0"/>
                <xsd:element ref="ns2:Phase" minOccurs="0"/>
                <xsd:element ref="ns2:Business_x0020_Area" minOccurs="0"/>
                <xsd:element ref="ns2:Key_x0020_Document" minOccurs="0"/>
                <xsd:element ref="ns2:Project_x0020_Document_x0020_Type" minOccurs="0"/>
                <xsd:element ref="ns2:Abstract" minOccurs="0"/>
                <xsd:element ref="ns2:Migration_x0020_Info" minOccurs="0"/>
                <xsd:element ref="ns2:SISCOR_x0020_Number" minOccurs="0"/>
                <xsd:element ref="ns2:IDBDocs_x0020_Number" minOccurs="0"/>
                <xsd:element ref="ns2:Editor1" minOccurs="0"/>
                <xsd:element ref="ns2:Issue_x0020_Date" minOccurs="0"/>
                <xsd:element ref="ns2:Publishing_x0020_House" minOccurs="0"/>
                <xsd:element ref="ns2:KP_x0020_Topics" minOccurs="0"/>
                <xsd:element ref="ns2:Region" minOccurs="0"/>
                <xsd:element ref="ns2:Publication_x0020_Type" minOccurs="0"/>
                <xsd:element ref="ns2:Disclosed" minOccurs="0"/>
                <xsd:element ref="ns2:Record_x0020_Number" minOccurs="0"/>
                <xsd:element ref="ns2:Related_x0020_SisCor_x0020_Number" minOccurs="0"/>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c7663a-08f0-4737-9e8c-148ce897a09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e46fe2894295491da65140ffd2369f49" ma:index="11" ma:taxonomy="true" ma:internalName="e46fe2894295491da65140ffd2369f49" ma:taxonomyFieldName="Function_x0020_Operations_x0020_IDB" ma:displayName="Function Operations IDB" ma:readOnly="false" ma:default="" ma:fieldId="{e46fe289-4295-491d-a651-40ffd2369f49}" ma:sspId="ae61f9b1-e23d-4f49-b3d7-56b991556c4b" ma:termSetId="90662247-c2d7-4c02-8f80-a99fdf3aec79"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304e1e40-5c2d-4772-8def-99c6b9ea1318}" ma:internalName="TaxCatchAll" ma:showField="CatchAllData" ma:web="233f10b4-5a4f-4cf6-afe0-2b7183415a0c">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304e1e40-5c2d-4772-8def-99c6b9ea1318}" ma:internalName="TaxCatchAllLabel" ma:readOnly="true" ma:showField="CatchAllDataLabel" ma:web="233f10b4-5a4f-4cf6-afe0-2b7183415a0c">
      <xsd:complexType>
        <xsd:complexContent>
          <xsd:extension base="dms:MultiChoiceLookup">
            <xsd:sequence>
              <xsd:element name="Value" type="dms:Lookup" maxOccurs="unbounded" minOccurs="0" nillable="true"/>
            </xsd:sequence>
          </xsd:extension>
        </xsd:complexContent>
      </xsd:complexType>
    </xsd:element>
    <xsd:element name="Access_x0020_to_x0020_Information_x00a0_Policy" ma:index="15" ma:displayName="Access to Information Policy" ma:default="Confidential" ma:format="Dropdown" ma:internalName="Access_x0020_to_x0020_Information_x00A0_Policy">
      <xsd:simpleType>
        <xsd:restriction base="dms:Choice">
          <xsd:enumeration value="Confidential"/>
          <xsd:enumeration value="Disclosed Over Time - 5 years"/>
          <xsd:enumeration value="Disclosed Over Time - 10 years"/>
          <xsd:enumeration value="Disclosed Over Time - 20 years"/>
          <xsd:enumeration value="Public"/>
          <xsd:enumeration value="Public - Simultaneous Disclosure"/>
        </xsd:restriction>
      </xsd:simpleType>
    </xsd:element>
    <xsd:element name="b26cdb1da78c4bb4b1c1bac2f6ac5911" ma:index="16" nillable="true" ma:taxonomy="true" ma:internalName="b26cdb1da78c4bb4b1c1bac2f6ac5911" ma:taxonomyFieldName="Series_x0020_Operations_x0020_IDB" ma:displayName="Series Operations IDB" ma:default="" ma:fieldId="{b26cdb1d-a78c-4bb4-b1c1-bac2f6ac5911}" ma:sspId="ae61f9b1-e23d-4f49-b3d7-56b991556c4b" ma:termSetId="aa8fb583-e935-416d-8a2e-4b97a8eb0684" ma:anchorId="00000000-0000-0000-0000-000000000000" ma:open="false" ma:isKeyword="false">
      <xsd:complexType>
        <xsd:sequence>
          <xsd:element ref="pc:Terms" minOccurs="0" maxOccurs="1"/>
        </xsd:sequence>
      </xsd:complexType>
    </xsd:element>
    <xsd:element name="Project_x0020_Number" ma:index="18" ma:displayName="Project Number" ma:internalName="Project_x0020_Number" ma:readOnly="false">
      <xsd:simpleType>
        <xsd:restriction base="dms:Text">
          <xsd:maxLength value="255"/>
        </xsd:restriction>
      </xsd:simpleType>
    </xsd:element>
    <xsd:element name="Webtopic" ma:index="19" nillable="true" ma:displayName="Webtopic" ma:internalName="Webtopic">
      <xsd:simpleType>
        <xsd:restriction base="dms:Text">
          <xsd:maxLength value="255"/>
        </xsd:restriction>
      </xsd:simpleType>
    </xsd:element>
    <xsd:element name="Approval_x0020_Number" ma:index="20" nillable="true" ma:displayName="Approval Number" ma:internalName="Approval_x0020_Number">
      <xsd:simpleType>
        <xsd:restriction base="dms:Text">
          <xsd:maxLength value="255"/>
        </xsd:restriction>
      </xsd:simpleType>
    </xsd:element>
    <xsd:element name="Disclosure_x0020_Activity" ma:index="21" ma:displayName="Disclosure Activity" ma:internalName="Disclosure_x0020_Activity" ma:readOnly="false">
      <xsd:simpleType>
        <xsd:restriction base="dms:Text">
          <xsd:maxLength value="255"/>
        </xsd:restriction>
      </xsd:simpleType>
    </xsd:element>
    <xsd:element name="Document_x0020_Author" ma:index="22" nillable="true" ma:displayName="Document Author" ma:internalName="Document_x0020_Author">
      <xsd:simpleType>
        <xsd:restriction base="dms:Text">
          <xsd:maxLength value="255"/>
        </xsd:restriction>
      </xsd:simpleType>
    </xsd:element>
    <xsd:element name="Other_x0020_Author" ma:index="23" nillable="true" ma:displayName="Other Author" ma:internalName="Other_x0020_Author">
      <xsd:simpleType>
        <xsd:restriction base="dms:Text">
          <xsd:maxLength value="255"/>
        </xsd:restriction>
      </xsd:simpleType>
    </xsd:element>
    <xsd:element name="g511464f9e53401d84b16fa9b379a574" ma:index="24" nillable="true" ma:taxonomy="true" ma:internalName="g511464f9e53401d84b16fa9b379a574" ma:taxonomyFieldName="Fund_x0020_IDB" ma:displayName="Fund IDB" ma:default="" ma:fieldId="{0511464f-9e53-401d-84b1-6fa9b379a574}" ma:taxonomyMulti="true" ma:sspId="ae61f9b1-e23d-4f49-b3d7-56b991556c4b" ma:termSetId="69abb71a-f64f-4893-ac0e-66eb1be268a8" ma:anchorId="00000000-0000-0000-0000-000000000000" ma:open="false" ma:isKeyword="false">
      <xsd:complexType>
        <xsd:sequence>
          <xsd:element ref="pc:Terms" minOccurs="0" maxOccurs="1"/>
        </xsd:sequence>
      </xsd:complexType>
    </xsd:element>
    <xsd:element name="nddeef1749674d76abdbe4b239a70bc6" ma:index="26" nillable="true" ma:taxonomy="true" ma:internalName="nddeef1749674d76abdbe4b239a70bc6" ma:taxonomyFieldName="Sector_x0020_IDB" ma:displayName="Sector IDB" ma:default="" ma:fieldId="{7ddeef17-4967-4d76-abdb-e4b239a70bc6}" ma:taxonomyMulti="true" ma:sspId="ae61f9b1-e23d-4f49-b3d7-56b991556c4b" ma:termSetId="12408410-0417-4253-a5ed-d52c55de15dc" ma:anchorId="00000000-0000-0000-0000-000000000000" ma:open="true" ma:isKeyword="false">
      <xsd:complexType>
        <xsd:sequence>
          <xsd:element ref="pc:Terms" minOccurs="0" maxOccurs="1"/>
        </xsd:sequence>
      </xsd:complexType>
    </xsd:element>
    <xsd:element name="b2ec7cfb18674cb8803df6b262e8b107" ma:index="28" nillable="true" ma:taxonomy="true" ma:internalName="b2ec7cfb18674cb8803df6b262e8b107" ma:taxonomyFieldName="Sub_x002d_Sector" ma:displayName="Sub-Sector" ma:default="" ma:fieldId="{b2ec7cfb-1867-4cb8-803d-f6b262e8b107}" ma:taxonomyMulti="true" ma:sspId="ae61f9b1-e23d-4f49-b3d7-56b991556c4b" ma:termSetId="73c9b9c8-b29b-461e-b5a6-c7e93795fb05" ma:anchorId="00000000-0000-0000-0000-000000000000" ma:open="false" ma:isKeyword="false">
      <xsd:complexType>
        <xsd:sequence>
          <xsd:element ref="pc:Terms" minOccurs="0" maxOccurs="1"/>
        </xsd:sequence>
      </xsd:complexType>
    </xsd:element>
    <xsd:element name="Document_x0020_Language_x0020_IDB" ma:index="30" ma:displayName="Document Language IDB" ma:format="Dropdown" ma:internalName="Document_x0020_Language_x0020_IDB" ma:readOnly="false">
      <xsd:simpleType>
        <xsd:restriction base="dms:Choice">
          <xsd:enumeration value="English"/>
          <xsd:enumeration value="French"/>
          <xsd:enumeration value="Italian"/>
          <xsd:enumeration value="Japanese"/>
          <xsd:enumeration value="Korean"/>
          <xsd:enumeration value="Other"/>
          <xsd:enumeration value="Portuguese"/>
          <xsd:enumeration value="Spanish"/>
        </xsd:restriction>
      </xsd:simpleType>
    </xsd:element>
    <xsd:element name="Division_x0020_or_x0020_Unit" ma:index="31" ma:displayName="Division or Unit" ma:internalName="Division_x0020_or_x0020_Unit" ma:readOnly="false">
      <xsd:simpleType>
        <xsd:restriction base="dms:Text">
          <xsd:maxLength value="255"/>
        </xsd:restriction>
      </xsd:simpleType>
    </xsd:element>
    <xsd:element name="Identifier" ma:index="32" nillable="true" ma:displayName="Identifier" ma:internalName="Identifier">
      <xsd:simpleType>
        <xsd:restriction base="dms:Text">
          <xsd:maxLength value="255"/>
        </xsd:restriction>
      </xsd:simpleType>
    </xsd:element>
    <xsd:element name="Fiscal_x0020_Year_x0020_IDB" ma:index="33" nillable="true" ma:displayName="Fiscal Year IDB" ma:internalName="Fiscal_x0020_Year_x0020_IDB">
      <xsd:simpleType>
        <xsd:restriction base="dms:Text">
          <xsd:maxLength value="255"/>
        </xsd:restriction>
      </xsd:simpleType>
    </xsd:element>
    <xsd:element name="ic46d7e087fd4a108fb86518ca413cc6" ma:index="34" nillable="true" ma:taxonomy="true" ma:internalName="ic46d7e087fd4a108fb86518ca413cc6" ma:taxonomyFieldName="Country" ma:displayName="Country" ma:default="" ma:fieldId="{2c46d7e0-87fd-4a10-8fb8-6518ca413cc6}" ma:taxonomyMulti="true" ma:sspId="ae61f9b1-e23d-4f49-b3d7-56b991556c4b" ma:termSetId="e1cf2cf4-6e0f-476b-b38c-a4927f870e86" ma:anchorId="00000000-0000-0000-0000-000000000000" ma:open="false" ma:isKeyword="false">
      <xsd:complexType>
        <xsd:sequence>
          <xsd:element ref="pc:Terms" minOccurs="0" maxOccurs="1"/>
        </xsd:sequence>
      </xsd:complexType>
    </xsd:element>
    <xsd:element name="Operation_x0020_Type" ma:index="36" nillable="true" ma:displayName="Operation Type" ma:internalName="Operation_x0020_Type">
      <xsd:simpleType>
        <xsd:restriction base="dms:Text">
          <xsd:maxLength value="255"/>
        </xsd:restriction>
      </xsd:simpleType>
    </xsd:element>
    <xsd:element name="Package_x0020_Code" ma:index="37" nillable="true" ma:displayName="Package Code" ma:internalName="Package_x0020_Code">
      <xsd:simpleType>
        <xsd:restriction base="dms:Text">
          <xsd:maxLength value="255"/>
        </xsd:restriction>
      </xsd:simpleType>
    </xsd:element>
    <xsd:element name="Phase" ma:index="38" nillable="true" ma:displayName="Phase" ma:internalName="Phase">
      <xsd:simpleType>
        <xsd:restriction base="dms:Text">
          <xsd:maxLength value="255"/>
        </xsd:restriction>
      </xsd:simpleType>
    </xsd:element>
    <xsd:element name="Business_x0020_Area" ma:index="39" nillable="true" ma:displayName="Business Area" ma:internalName="Business_x0020_Area">
      <xsd:simpleType>
        <xsd:restriction base="dms:Text">
          <xsd:maxLength value="255"/>
        </xsd:restriction>
      </xsd:simpleType>
    </xsd:element>
    <xsd:element name="Key_x0020_Document" ma:index="40" nillable="true" ma:displayName="Key Document" ma:default="0" ma:internalName="Key_x0020_Document">
      <xsd:simpleType>
        <xsd:restriction base="dms:Boolean"/>
      </xsd:simpleType>
    </xsd:element>
    <xsd:element name="Project_x0020_Document_x0020_Type" ma:index="41" nillable="true" ma:displayName="Project Document Type" ma:internalName="Project_x0020_Document_x0020_Type">
      <xsd:simpleType>
        <xsd:restriction base="dms:Text">
          <xsd:maxLength value="255"/>
        </xsd:restriction>
      </xsd:simpleType>
    </xsd:element>
    <xsd:element name="Abstract" ma:index="42" nillable="true" ma:displayName="Abstract" ma:internalName="Abstract">
      <xsd:simpleType>
        <xsd:restriction base="dms:Note"/>
      </xsd:simpleType>
    </xsd:element>
    <xsd:element name="Migration_x0020_Info" ma:index="43" nillable="true" ma:displayName="Migration Info" ma:internalName="Migration_x0020_Info">
      <xsd:simpleType>
        <xsd:restriction base="dms:Note"/>
      </xsd:simpleType>
    </xsd:element>
    <xsd:element name="SISCOR_x0020_Number" ma:index="44" nillable="true" ma:displayName="SISCOR Number" ma:internalName="SISCOR_x0020_Number">
      <xsd:simpleType>
        <xsd:restriction base="dms:Text">
          <xsd:maxLength value="255"/>
        </xsd:restriction>
      </xsd:simpleType>
    </xsd:element>
    <xsd:element name="IDBDocs_x0020_Number" ma:index="45" nillable="true" ma:displayName="IDBDocs Number" ma:internalName="IDBDocs_x0020_Number">
      <xsd:simpleType>
        <xsd:restriction base="dms:Text">
          <xsd:maxLength value="255"/>
        </xsd:restriction>
      </xsd:simpleType>
    </xsd:element>
    <xsd:element name="Editor1" ma:index="46" nillable="true" ma:displayName="Editor" ma:internalName="Editor1">
      <xsd:simpleType>
        <xsd:restriction base="dms:Text">
          <xsd:maxLength value="255"/>
        </xsd:restriction>
      </xsd:simpleType>
    </xsd:element>
    <xsd:element name="Issue_x0020_Date" ma:index="47" nillable="true" ma:displayName="Issue Date" ma:format="DateOnly" ma:internalName="Issue_x0020_Date">
      <xsd:simpleType>
        <xsd:restriction base="dms:DateTime"/>
      </xsd:simpleType>
    </xsd:element>
    <xsd:element name="Publishing_x0020_House" ma:index="48" nillable="true" ma:displayName="Publishing House" ma:internalName="Publishing_x0020_House">
      <xsd:simpleType>
        <xsd:restriction base="dms:Text">
          <xsd:maxLength value="255"/>
        </xsd:restriction>
      </xsd:simpleType>
    </xsd:element>
    <xsd:element name="KP_x0020_Topics" ma:index="49" nillable="true" ma:displayName="KP Topics" ma:internalName="KP_x0020_Topics">
      <xsd:simpleType>
        <xsd:restriction base="dms:Text">
          <xsd:maxLength value="255"/>
        </xsd:restriction>
      </xsd:simpleType>
    </xsd:element>
    <xsd:element name="Region" ma:index="50" nillable="true" ma:displayName="Region" ma:internalName="Region">
      <xsd:simpleType>
        <xsd:restriction base="dms:Text">
          <xsd:maxLength value="255"/>
        </xsd:restriction>
      </xsd:simpleType>
    </xsd:element>
    <xsd:element name="Publication_x0020_Type" ma:index="51" nillable="true" ma:displayName="Publication Type" ma:internalName="Publication_x0020_Type">
      <xsd:simpleType>
        <xsd:restriction base="dms:Text">
          <xsd:maxLength value="255"/>
        </xsd:restriction>
      </xsd:simpleType>
    </xsd:element>
    <xsd:element name="Disclosed" ma:index="52" nillable="true" ma:displayName="Disclosed" ma:default="0" ma:internalName="Disclosed">
      <xsd:simpleType>
        <xsd:restriction base="dms:Boolean"/>
      </xsd:simpleType>
    </xsd:element>
    <xsd:element name="Record_x0020_Number" ma:index="53" nillable="true" ma:displayName="Record Number" ma:internalName="Record_x0020_Number">
      <xsd:simpleType>
        <xsd:restriction base="dms:Text">
          <xsd:maxLength value="255"/>
        </xsd:restriction>
      </xsd:simpleType>
    </xsd:element>
    <xsd:element name="Related_x0020_SisCor_x0020_Number" ma:index="54" nillable="true" ma:displayName="Related SisCor Number" ma:internalName="Related_x0020_SisCor_x0020_Number">
      <xsd:simpleType>
        <xsd:restriction base="dms:Text">
          <xsd:maxLength value="255"/>
        </xsd:restriction>
      </xsd:simpleType>
    </xsd:element>
    <xsd:element name="TaxKeywordTaxHTField" ma:index="55" nillable="true" ma:taxonomy="true" ma:internalName="TaxKeywordTaxHTField" ma:taxonomyFieldName="TaxKeyword" ma:displayName="Tags" ma:fieldId="{23f27201-bee3-471e-b2e7-b64fd8b7ca38}" ma:taxonomyMulti="true" ma:sspId="ae61f9b1-e23d-4f49-b3d7-56b991556c4b"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ae61f9b1-e23d-4f49-b3d7-56b991556c4b" ContentTypeId="0x0101001A458A224826124E8B45B1D613300CFC"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Project_x0020_Document_x0020_Type xmlns="cdc7663a-08f0-4737-9e8c-148ce897a09c" xsi:nil="true"/>
    <Business_x0020_Area xmlns="cdc7663a-08f0-4737-9e8c-148ce897a09c" xsi:nil="true"/>
    <IDBDocs_x0020_Number xmlns="cdc7663a-08f0-4737-9e8c-148ce897a09c">39005707</IDBDocs_x0020_Number>
    <TaxCatchAll xmlns="cdc7663a-08f0-4737-9e8c-148ce897a09c">
      <Value>38</Value>
      <Value>81</Value>
    </TaxCatchAll>
    <Issue_x0020_Date xmlns="cdc7663a-08f0-4737-9e8c-148ce897a09c" xsi:nil="true"/>
    <Phase xmlns="cdc7663a-08f0-4737-9e8c-148ce897a09c" xsi:nil="true"/>
    <SISCOR_x0020_Number xmlns="cdc7663a-08f0-4737-9e8c-148ce897a09c" xsi:nil="true"/>
    <Disclosed xmlns="cdc7663a-08f0-4737-9e8c-148ce897a09c">false</Disclosed>
    <Publication_x0020_Type xmlns="cdc7663a-08f0-4737-9e8c-148ce897a09c" xsi:nil="true"/>
    <Division_x0020_or_x0020_Unit xmlns="cdc7663a-08f0-4737-9e8c-148ce897a09c">INE/TSP</Division_x0020_or_x0020_Unit>
    <Approval_x0020_Number xmlns="cdc7663a-08f0-4737-9e8c-148ce897a09c" xsi:nil="true"/>
    <Document_x0020_Author xmlns="cdc7663a-08f0-4737-9e8c-148ce897a09c">Lenci Pousada, Vera Lucia</Document_x0020_Author>
    <Disclosure_x0020_Activity xmlns="cdc7663a-08f0-4737-9e8c-148ce897a09c">Loan Proposal</Disclosure_x0020_Activity>
    <Fiscal_x0020_Year_x0020_IDB xmlns="cdc7663a-08f0-4737-9e8c-148ce897a09c">2014</Fiscal_x0020_Year_x0020_IDB>
    <Webtopic xmlns="cdc7663a-08f0-4737-9e8c-148ce897a09c">Transportation</Webtopic>
    <Other_x0020_Author xmlns="cdc7663a-08f0-4737-9e8c-148ce897a09c" xsi:nil="true"/>
    <Abstract xmlns="cdc7663a-08f0-4737-9e8c-148ce897a09c" xsi:nil="true"/>
    <Project_x0020_Number xmlns="cdc7663a-08f0-4737-9e8c-148ce897a09c">N/A</Project_x0020_Number>
    <Package_x0020_Code xmlns="cdc7663a-08f0-4737-9e8c-148ce897a09c" xsi:nil="true"/>
    <Key_x0020_Document xmlns="cdc7663a-08f0-4737-9e8c-148ce897a09c">false</Key_x0020_Document>
    <Migration_x0020_Info xmlns="cdc7663a-08f0-4737-9e8c-148ce897a09c">&lt;Data&gt;&lt;APPLICATION&gt;MS POWERPOINT&lt;/APPLICATION&gt;&lt;STAGE_CODE&gt;LP&lt;/STAGE_CODE&gt;&lt;USER_STAGE&gt;Loan Proposal&lt;/USER_STAGE&gt;&lt;PD_OBJ_TYPE&gt;0&lt;/PD_OBJ_TYPE&gt;&lt;MAKERECORD&gt;N&lt;/MAKERECORD&gt;&lt;/Data&gt;</Migration_x0020_Info>
    <Operation_x0020_Type xmlns="cdc7663a-08f0-4737-9e8c-148ce897a09c" xsi:nil="true"/>
    <KP_x0020_Topics xmlns="cdc7663a-08f0-4737-9e8c-148ce897a09c" xsi:nil="true"/>
    <Record_x0020_Number xmlns="cdc7663a-08f0-4737-9e8c-148ce897a09c" xsi:nil="true"/>
    <TaxKeywordTaxHTField xmlns="cdc7663a-08f0-4737-9e8c-148ce897a09c">
      <Terms xmlns="http://schemas.microsoft.com/office/infopath/2007/PartnerControls"/>
    </TaxKeywordTaxHTField>
    <Editor1 xmlns="cdc7663a-08f0-4737-9e8c-148ce897a09c" xsi:nil="true"/>
    <Region xmlns="cdc7663a-08f0-4737-9e8c-148ce897a09c" xsi:nil="true"/>
    <Document_x0020_Language_x0020_IDB xmlns="cdc7663a-08f0-4737-9e8c-148ce897a09c">Spanish</Document_x0020_Language_x0020_IDB>
    <Identifier xmlns="cdc7663a-08f0-4737-9e8c-148ce897a09c">Virginia Navas #2457 TECFILE</Identifier>
    <Publishing_x0020_House xmlns="cdc7663a-08f0-4737-9e8c-148ce897a09c" xsi:nil="true"/>
    <Access_x0020_to_x0020_Information_x00a0_Policy xmlns="cdc7663a-08f0-4737-9e8c-148ce897a09c">Confidential</Access_x0020_to_x0020_Information_x00a0_Policy>
    <b26cdb1da78c4bb4b1c1bac2f6ac5911 xmlns="cdc7663a-08f0-4737-9e8c-148ce897a09c">
      <Terms xmlns="http://schemas.microsoft.com/office/infopath/2007/PartnerControls"/>
    </b26cdb1da78c4bb4b1c1bac2f6ac5911>
    <ic46d7e087fd4a108fb86518ca413cc6 xmlns="cdc7663a-08f0-4737-9e8c-148ce897a09c">
      <Terms xmlns="http://schemas.microsoft.com/office/infopath/2007/PartnerControls">
        <TermInfo xmlns="http://schemas.microsoft.com/office/infopath/2007/PartnerControls">
          <TermName xmlns="http://schemas.microsoft.com/office/infopath/2007/PartnerControls">Paraguay</TermName>
          <TermId xmlns="http://schemas.microsoft.com/office/infopath/2007/PartnerControls">50282442-27e7-4526-9d04-55bf5da33a10</TermId>
        </TermInfo>
      </Terms>
    </ic46d7e087fd4a108fb86518ca413cc6>
    <e46fe2894295491da65140ffd2369f49 xmlns="cdc7663a-08f0-4737-9e8c-148ce897a09c">
      <Terms xmlns="http://schemas.microsoft.com/office/infopath/2007/PartnerControls">
        <TermInfo xmlns="http://schemas.microsoft.com/office/infopath/2007/PartnerControls">
          <TermName xmlns="http://schemas.microsoft.com/office/infopath/2007/PartnerControls">IDBDocs</TermName>
          <TermId xmlns="http://schemas.microsoft.com/office/infopath/2007/PartnerControls">cca77002-e150-4b2d-ab1f-1d7a7cdcae16</TermId>
        </TermInfo>
      </Terms>
    </e46fe2894295491da65140ffd2369f49>
    <b2ec7cfb18674cb8803df6b262e8b107 xmlns="cdc7663a-08f0-4737-9e8c-148ce897a09c">
      <Terms xmlns="http://schemas.microsoft.com/office/infopath/2007/PartnerControls"/>
    </b2ec7cfb18674cb8803df6b262e8b107>
    <g511464f9e53401d84b16fa9b379a574 xmlns="cdc7663a-08f0-4737-9e8c-148ce897a09c">
      <Terms xmlns="http://schemas.microsoft.com/office/infopath/2007/PartnerControls"/>
    </g511464f9e53401d84b16fa9b379a574>
    <Related_x0020_SisCor_x0020_Number xmlns="cdc7663a-08f0-4737-9e8c-148ce897a09c" xsi:nil="true"/>
    <nddeef1749674d76abdbe4b239a70bc6 xmlns="cdc7663a-08f0-4737-9e8c-148ce897a09c">
      <Terms xmlns="http://schemas.microsoft.com/office/infopath/2007/PartnerControls"/>
    </nddeef1749674d76abdbe4b239a70bc6>
    <_dlc_DocId xmlns="cdc7663a-08f0-4737-9e8c-148ce897a09c" xsi:nil="true"/>
  </documentManagement>
</p:properties>
</file>

<file path=customXml/item6.xml><?xml version="1.0" encoding="utf-8"?>
<?mso-contentType ?>
<FormUrls xmlns="http://schemas.microsoft.com/sharepoint/v3/contenttype/forms/url">
  <Display>_catalogs/masterpage/ECMForms/DisclosureOperationsCT/View.aspx</Display>
  <Edit>_catalogs/masterpage/ECMForms/DisclosureOperationsCT/Edit.aspx</Edit>
</FormUrls>
</file>

<file path=customXml/itemProps1.xml><?xml version="1.0" encoding="utf-8"?>
<ds:datastoreItem xmlns:ds="http://schemas.openxmlformats.org/officeDocument/2006/customXml" ds:itemID="{5DA53000-877E-46E4-B382-4DF2195BB1E5}"/>
</file>

<file path=customXml/itemProps2.xml><?xml version="1.0" encoding="utf-8"?>
<ds:datastoreItem xmlns:ds="http://schemas.openxmlformats.org/officeDocument/2006/customXml" ds:itemID="{F5E85246-7C43-479B-B9A5-C0C46BEB0521}"/>
</file>

<file path=customXml/itemProps3.xml><?xml version="1.0" encoding="utf-8"?>
<ds:datastoreItem xmlns:ds="http://schemas.openxmlformats.org/officeDocument/2006/customXml" ds:itemID="{E8ACF98B-5823-4287-9B40-F148C994ED76}"/>
</file>

<file path=customXml/itemProps4.xml><?xml version="1.0" encoding="utf-8"?>
<ds:datastoreItem xmlns:ds="http://schemas.openxmlformats.org/officeDocument/2006/customXml" ds:itemID="{E61413FF-CA88-4981-87BD-8BAA0C631FAA}"/>
</file>

<file path=customXml/itemProps5.xml><?xml version="1.0" encoding="utf-8"?>
<ds:datastoreItem xmlns:ds="http://schemas.openxmlformats.org/officeDocument/2006/customXml" ds:itemID="{AAC5C055-71AE-4C3F-81A2-3DCD67D2A533}"/>
</file>

<file path=customXml/itemProps6.xml><?xml version="1.0" encoding="utf-8"?>
<ds:datastoreItem xmlns:ds="http://schemas.openxmlformats.org/officeDocument/2006/customXml" ds:itemID="{F6097347-7FE9-4D75-8EE6-EADBEA6F9C51}"/>
</file>

<file path=docProps/app.xml><?xml version="1.0" encoding="utf-8"?>
<Properties xmlns="http://schemas.openxmlformats.org/officeDocument/2006/extended-properties" xmlns:vt="http://schemas.openxmlformats.org/officeDocument/2006/docPropsVTypes">
  <Template/>
  <TotalTime>3246</TotalTime>
  <Words>9295</Words>
  <Application>Microsoft Office PowerPoint</Application>
  <PresentationFormat>Presentación en pantalla (4:3)</PresentationFormat>
  <Paragraphs>2375</Paragraphs>
  <Slides>86</Slides>
  <Notes>1</Notes>
  <HiddenSlides>0</HiddenSlides>
  <MMClips>0</MMClips>
  <ScaleCrop>false</ScaleCrop>
  <HeadingPairs>
    <vt:vector size="4" baseType="variant">
      <vt:variant>
        <vt:lpstr>Tema</vt:lpstr>
      </vt:variant>
      <vt:variant>
        <vt:i4>1</vt:i4>
      </vt:variant>
      <vt:variant>
        <vt:lpstr>Títulos de diapositiva</vt:lpstr>
      </vt:variant>
      <vt:variant>
        <vt:i4>86</vt:i4>
      </vt:variant>
    </vt:vector>
  </HeadingPairs>
  <TitlesOfParts>
    <vt:vector size="87" baseType="lpstr">
      <vt:lpstr>Tema de Office</vt:lpstr>
      <vt:lpstr>Diapositiva 1</vt:lpstr>
      <vt:lpstr>I – INFORMACIÓN GENERAL</vt:lpstr>
      <vt:lpstr>II – IDENTIFICACIÓN DEL PROYECTO</vt:lpstr>
      <vt:lpstr>III – OBJETIVOS DEL PROYECTO</vt:lpstr>
      <vt:lpstr>RESUMEN EJECUTIVO</vt:lpstr>
      <vt:lpstr>1. MEJORAMIENTO DE CAMINOS VECINALES RESUMEN DE LONGITUD Y COSTO POR TIPO DE FINANCIAMIENTO</vt:lpstr>
      <vt:lpstr>1. MEJORAMIENTO DE CAMINOS VECINALES RESUMEN DE LONGITUD Y COSTO POR TIPO DE OBRA</vt:lpstr>
      <vt:lpstr>1. MEJORAMIENTO DE CAMINOS VECINALES LONGITUD POR AÑO</vt:lpstr>
      <vt:lpstr>1. MEJORAMIENTO DE CAMINOS VECINALES COSTO POR AÑO</vt:lpstr>
      <vt:lpstr>2. MANTENIMIENTO DE CAMINOS VECINALES RESUMEN DE LONGITUD Y COSTO</vt:lpstr>
      <vt:lpstr>3. SUSTITUCIÓN DE PUENTES DE MADERA POR PUENTES DE HºAº RESUMEN DE LONGITUD Y COSTO</vt:lpstr>
      <vt:lpstr>1.A MEJORAMIENTO DE CAMINOS VECINALES PROYECTO 1</vt:lpstr>
      <vt:lpstr>Diapositiva 13</vt:lpstr>
      <vt:lpstr>1.A MEJORAMIENTO DE CAMINOS VECINALES PROYECTO 2</vt:lpstr>
      <vt:lpstr>Diapositiva 15</vt:lpstr>
      <vt:lpstr>1.A MEJORAMIENTO DE CAMINOS VECINALES  PROYECTO 3</vt:lpstr>
      <vt:lpstr>Diapositiva 17</vt:lpstr>
      <vt:lpstr>1.A MEJORAMIENTO DE CAMINOS VECINALES  PROYECTO 4</vt:lpstr>
      <vt:lpstr>1.A MEJORAMIENTO DE CAMINOS VECINALES  PROYECTO 4</vt:lpstr>
      <vt:lpstr>1.A MEJORAMIENTO DE CAMINOS VECINALES  PROYECTO 4</vt:lpstr>
      <vt:lpstr>Diapositiva 21</vt:lpstr>
      <vt:lpstr>1.A MEJORAMIENTO DE CAMINOS VECINALES  PROYECTO 5</vt:lpstr>
      <vt:lpstr>1.A MEJORAMIENTO DE CAMINOS VECINALES  PROYECTO 5</vt:lpstr>
      <vt:lpstr>Diapositiva 24</vt:lpstr>
      <vt:lpstr>1.A MEJORAMIENTO DE CAMINOS VECINALES  PROYECTO 6</vt:lpstr>
      <vt:lpstr>1.A MEJORAMIENTO DE CAMINOS VECINALES  PROYECTO 6</vt:lpstr>
      <vt:lpstr>1.A MEJORAMIENTO DE CAMINOS VECINALES  PROYECTO 6</vt:lpstr>
      <vt:lpstr>Diapositiva 28</vt:lpstr>
      <vt:lpstr>1.A MEJORAMIENTO DE CAMINOS VECINALES  PROYECTO 7</vt:lpstr>
      <vt:lpstr>1.A MEJORAMIENTO DE CAMINOS VECINALES  PROYECTO 7</vt:lpstr>
      <vt:lpstr>1.A MEJORAMIENTO DE CAMINOS VECINALES  PROYECTO 7</vt:lpstr>
      <vt:lpstr>Diapositiva 32</vt:lpstr>
      <vt:lpstr>1.A MEJORAMIENTO DE CAMINOS VECINALES  PROYECTO 8</vt:lpstr>
      <vt:lpstr>1.A MEJORAMIENTO DE CAMINOS VECINALES  PROYECTO 8</vt:lpstr>
      <vt:lpstr>1.A MEJORAMIENTO DE CAMINOS VECINALES  PROYECTO 9</vt:lpstr>
      <vt:lpstr>1.A MEJORAMIENTO DE CAMINOS VECINALES  PROYECTO 9</vt:lpstr>
      <vt:lpstr>1.A MEJORAMIENTO DE CAMINOS VECINALES  PROYECTO 9</vt:lpstr>
      <vt:lpstr>1.A MEJORAMIENTO DE CAMINOS VECINALES  PROYECTO 9</vt:lpstr>
      <vt:lpstr>1.A MEJORAMIENTO DE CAMINOS VECINALES  PROYECTO 9</vt:lpstr>
      <vt:lpstr>1.A MEJORAMIENTO DE CAMINOS VECINALES  PROYECTO 9</vt:lpstr>
      <vt:lpstr>1.A MEJORAMIENTO DE CAMINOS VECINALES  PROYECTO 9</vt:lpstr>
      <vt:lpstr>1.A MEJORAMIENTO DE CAMINOS VECINALES  PROYECTO 9</vt:lpstr>
      <vt:lpstr>1.A MEJORAMIENTO DE CAMINOS VECINALES  PROYECTO 9</vt:lpstr>
      <vt:lpstr>1.A MEJORAMIENTO DE CAMINOS VECINALES  PROYECTO 9</vt:lpstr>
      <vt:lpstr>1.A MEJORAMIENTO DE CAMINOS VECINALES  PROYECTO 9</vt:lpstr>
      <vt:lpstr>1.B MEJORAMIENTO DE CAMINOS VECINALES  PROYECTO 10</vt:lpstr>
      <vt:lpstr>1.B MEJORAMIENTO DE CAMINOS VECINALES  PROYECTO 10</vt:lpstr>
      <vt:lpstr>1.B MEJORAMIENTO DE CAMINOS VECINALES  PROYECTO 10</vt:lpstr>
      <vt:lpstr>Diapositiva 49</vt:lpstr>
      <vt:lpstr>1.C MEJORAMIENTO DE CAMINOS VECINALES  EMPEDRADOS EN EJECUCIÓN - VIALIDAD</vt:lpstr>
      <vt:lpstr>1.C MEJORAMIENTO DE CAMINOS VECINALES  EMPEDRADOS EN EJECUCIÓN - VIALIDAD</vt:lpstr>
      <vt:lpstr>1.C MEJORAMIENTO DE CAMINOS VECINALES  EMPEDRADOS EN EJECUCIÓN - VIALIDAD</vt:lpstr>
      <vt:lpstr>1.C MEJORAMIENTO DE CAMINOS VECINALES  EMPEDRADOS EN EJECUCIÓN - VIALIDAD</vt:lpstr>
      <vt:lpstr>1.C MEJORAMIENTO DE CAMINOS VECINALES  EMPEDRADOS EN EJECUCIÓN - VIALIDAD</vt:lpstr>
      <vt:lpstr>1.C MEJORAMIENTO DE CAMINOS VECINALES  EMPEDRADOS EN EJECUCIÓN - VIALIDAD</vt:lpstr>
      <vt:lpstr>1.C MEJORAMIENTO DE CAMINOS VECINALES  EMPEDRADOS EN EJECUCIÓN - VIALIDAD</vt:lpstr>
      <vt:lpstr>1.D MEJORAMIENTO DE CAMINOS VECINALES  EMPEDRADOS – ENRIPIADOS EN EJECUCIÓN – VIALIDAD – FINANCIAMIENTO BIRF</vt:lpstr>
      <vt:lpstr>3. PUENTES DE HºAº</vt:lpstr>
      <vt:lpstr>3. PUENTES DE HºAº</vt:lpstr>
      <vt:lpstr>3. PUENTES DE HºAº</vt:lpstr>
      <vt:lpstr>3. PUENTES DE HºAº</vt:lpstr>
      <vt:lpstr>3. PUENTES DE HºAº</vt:lpstr>
      <vt:lpstr>3. PUENTES DE HºAº</vt:lpstr>
      <vt:lpstr>3. PUENTES DE HºAº</vt:lpstr>
      <vt:lpstr>3. PUENTES DE HºAº</vt:lpstr>
      <vt:lpstr>3. PUENTES DE HºAº</vt:lpstr>
      <vt:lpstr>3. PUENTES DE HºAº</vt:lpstr>
      <vt:lpstr>3. PUENTES DE HºAº</vt:lpstr>
      <vt:lpstr>3. PUENTES DE HºAº</vt:lpstr>
      <vt:lpstr>3. PUENTES DE HºAº</vt:lpstr>
      <vt:lpstr>3. PUENTES DE HºAº</vt:lpstr>
      <vt:lpstr>3. PUENTES DE HºAº</vt:lpstr>
      <vt:lpstr>3. PUENTES DE HºAº</vt:lpstr>
      <vt:lpstr>3. PUENTES DE HºAº</vt:lpstr>
      <vt:lpstr>3. PUENTES DE HºAº</vt:lpstr>
      <vt:lpstr>3. PUENTES DE HºAº</vt:lpstr>
      <vt:lpstr>3. PUENTES DE HºAº</vt:lpstr>
      <vt:lpstr>3. PUENTES DE HºAº</vt:lpstr>
      <vt:lpstr>3. PUENTES DE HºAº</vt:lpstr>
      <vt:lpstr>3. PUENTES DE HºAº</vt:lpstr>
      <vt:lpstr>3. PUENTES DE HºAº</vt:lpstr>
      <vt:lpstr>3. PUENTES DE HºAº</vt:lpstr>
      <vt:lpstr>3. PUENTES DE HºAº</vt:lpstr>
      <vt:lpstr>3. PUENTES DE HºAº</vt:lpstr>
      <vt:lpstr>3. PUENTES DE HºAº</vt:lpstr>
      <vt:lpstr>3. PUENTES DE HºAº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EEO_11_ Plan Nacional de Caminos Vecinales</dc:title>
  <dc:creator>hcano</dc:creator>
  <cp:keywords/>
  <cp:lastModifiedBy>rsegovia</cp:lastModifiedBy>
  <cp:revision>311</cp:revision>
  <dcterms:created xsi:type="dcterms:W3CDTF">2013-04-29T19:25:37Z</dcterms:created>
  <dcterms:modified xsi:type="dcterms:W3CDTF">2014-08-21T11:57:02Z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0x0101001A458A224826124E8B45B1D613300CFC00BCF8896E1841C842949D0F901AA0D771</vt:lpwstr>
  </property>
  <property fmtid="{D5CDD505-2E9C-101B-9397-08002B2CF9AE}" pid="3" name="TaxKeyword">
    <vt:lpwstr/>
  </property>
  <property fmtid="{D5CDD505-2E9C-101B-9397-08002B2CF9AE}" pid="4" name="Sub_x002d_Sector">
    <vt:lpwstr/>
  </property>
  <property fmtid="{D5CDD505-2E9C-101B-9397-08002B2CF9AE}" pid="7" name="Fund IDB">
    <vt:lpwstr/>
  </property>
  <property fmtid="{D5CDD505-2E9C-101B-9397-08002B2CF9AE}" pid="8" name="Country">
    <vt:lpwstr>38;#Paraguay|50282442-27e7-4526-9d04-55bf5da33a10</vt:lpwstr>
  </property>
  <property fmtid="{D5CDD505-2E9C-101B-9397-08002B2CF9AE}" pid="9" name="Series_x0020_Operations_x0020_IDB">
    <vt:lpwstr/>
  </property>
  <property fmtid="{D5CDD505-2E9C-101B-9397-08002B2CF9AE}" pid="10" name="Sector IDB">
    <vt:lpwstr/>
  </property>
  <property fmtid="{D5CDD505-2E9C-101B-9397-08002B2CF9AE}" pid="11" name="Function Operations IDB">
    <vt:lpwstr>81;#IDBDocs|cca77002-e150-4b2d-ab1f-1d7a7cdcae16</vt:lpwstr>
  </property>
  <property fmtid="{D5CDD505-2E9C-101B-9397-08002B2CF9AE}" pid="14" name="From:">
    <vt:lpwstr/>
  </property>
  <property fmtid="{D5CDD505-2E9C-101B-9397-08002B2CF9AE}" pid="15" name="To:">
    <vt:lpwstr/>
  </property>
  <property fmtid="{D5CDD505-2E9C-101B-9397-08002B2CF9AE}" pid="16" name="Series Operations IDB">
    <vt:lpwstr/>
  </property>
  <property fmtid="{D5CDD505-2E9C-101B-9397-08002B2CF9AE}" pid="17" name="Sub-Sector">
    <vt:lpwstr/>
  </property>
</Properties>
</file>