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embeddings/oleObject1.bin" ContentType="application/vnd.openxmlformats-officedocument.oleObject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25"/>
  </p:notesMasterIdLst>
  <p:handoutMasterIdLst>
    <p:handoutMasterId r:id="rId26"/>
  </p:handoutMasterIdLst>
  <p:sldIdLst>
    <p:sldId id="1176" r:id="rId2"/>
    <p:sldId id="1177" r:id="rId3"/>
    <p:sldId id="1468" r:id="rId4"/>
    <p:sldId id="1470" r:id="rId5"/>
    <p:sldId id="1471" r:id="rId6"/>
    <p:sldId id="1474" r:id="rId7"/>
    <p:sldId id="1472" r:id="rId8"/>
    <p:sldId id="1505" r:id="rId9"/>
    <p:sldId id="1477" r:id="rId10"/>
    <p:sldId id="1504" r:id="rId11"/>
    <p:sldId id="1513" r:id="rId12"/>
    <p:sldId id="1488" r:id="rId13"/>
    <p:sldId id="1517" r:id="rId14"/>
    <p:sldId id="1490" r:id="rId15"/>
    <p:sldId id="1479" r:id="rId16"/>
    <p:sldId id="1492" r:id="rId17"/>
    <p:sldId id="1481" r:id="rId18"/>
    <p:sldId id="1482" r:id="rId19"/>
    <p:sldId id="1484" r:id="rId20"/>
    <p:sldId id="1486" r:id="rId21"/>
    <p:sldId id="1507" r:id="rId22"/>
    <p:sldId id="1514" r:id="rId23"/>
    <p:sldId id="1515" r:id="rId24"/>
  </p:sldIdLst>
  <p:sldSz cx="9144000" cy="6858000" type="screen4x3"/>
  <p:notesSz cx="6858000" cy="9698038"/>
  <p:defaultTextStyle>
    <a:defPPr>
      <a:defRPr lang="es-ES_tradnl"/>
    </a:defPPr>
    <a:lvl1pPr algn="just" rtl="0" eaLnBrk="0" fontAlgn="base" hangingPunct="0">
      <a:spcBef>
        <a:spcPct val="50000"/>
      </a:spcBef>
      <a:spcAft>
        <a:spcPct val="0"/>
      </a:spcAft>
      <a:buFont typeface="Wingdings" charset="0"/>
      <a:buChar char="ü"/>
      <a:defRPr sz="2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just" rtl="0" eaLnBrk="0" fontAlgn="base" hangingPunct="0">
      <a:spcBef>
        <a:spcPct val="50000"/>
      </a:spcBef>
      <a:spcAft>
        <a:spcPct val="0"/>
      </a:spcAft>
      <a:buFont typeface="Wingdings" charset="0"/>
      <a:buChar char="ü"/>
      <a:defRPr sz="2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just" rtl="0" eaLnBrk="0" fontAlgn="base" hangingPunct="0">
      <a:spcBef>
        <a:spcPct val="50000"/>
      </a:spcBef>
      <a:spcAft>
        <a:spcPct val="0"/>
      </a:spcAft>
      <a:buFont typeface="Wingdings" charset="0"/>
      <a:buChar char="ü"/>
      <a:defRPr sz="2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just" rtl="0" eaLnBrk="0" fontAlgn="base" hangingPunct="0">
      <a:spcBef>
        <a:spcPct val="50000"/>
      </a:spcBef>
      <a:spcAft>
        <a:spcPct val="0"/>
      </a:spcAft>
      <a:buFont typeface="Wingdings" charset="0"/>
      <a:buChar char="ü"/>
      <a:defRPr sz="2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just" rtl="0" eaLnBrk="0" fontAlgn="base" hangingPunct="0">
      <a:spcBef>
        <a:spcPct val="50000"/>
      </a:spcBef>
      <a:spcAft>
        <a:spcPct val="0"/>
      </a:spcAft>
      <a:buFont typeface="Wingdings" charset="0"/>
      <a:buChar char="ü"/>
      <a:defRPr sz="2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2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2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2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2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05F92"/>
    <a:srgbClr val="326398"/>
    <a:srgbClr val="366BA6"/>
    <a:srgbClr val="315F91"/>
    <a:srgbClr val="336397"/>
    <a:srgbClr val="33659B"/>
    <a:srgbClr val="3568A1"/>
    <a:srgbClr val="356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0" autoAdjust="0"/>
    <p:restoredTop sz="94639" autoAdjust="0"/>
  </p:normalViewPr>
  <p:slideViewPr>
    <p:cSldViewPr snapToGrid="0">
      <p:cViewPr varScale="1">
        <p:scale>
          <a:sx n="130" d="100"/>
          <a:sy n="130" d="100"/>
        </p:scale>
        <p:origin x="-1368" y="-104"/>
      </p:cViewPr>
      <p:guideLst>
        <p:guide orient="horz" pos="2163"/>
        <p:guide pos="2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39" d="100"/>
          <a:sy n="39" d="100"/>
        </p:scale>
        <p:origin x="-1494" y="-96"/>
      </p:cViewPr>
      <p:guideLst>
        <p:guide orient="horz" pos="3055"/>
        <p:guide pos="215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1" Type="http://schemas.openxmlformats.org/officeDocument/2006/relationships/slide" Target="slides/slide20.xml"/><Relationship Id="rId3" Type="http://schemas.openxmlformats.org/officeDocument/2006/relationships/slide" Target="slides/slide2.xml"/><Relationship Id="rId34" Type="http://schemas.openxmlformats.org/officeDocument/2006/relationships/customXml" Target="../customXml/item3.xml"/><Relationship Id="rId2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33" Type="http://schemas.openxmlformats.org/officeDocument/2006/relationships/customXml" Target="../customXml/item2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4" Type="http://schemas.openxmlformats.org/officeDocument/2006/relationships/slide" Target="slides/slide23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2" Type="http://schemas.openxmlformats.org/officeDocument/2006/relationships/customXml" Target="../customXml/item1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36" Type="http://schemas.openxmlformats.org/officeDocument/2006/relationships/customXml" Target="../customXml/item5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9" Type="http://schemas.openxmlformats.org/officeDocument/2006/relationships/slide" Target="slides/slide8.xml"/><Relationship Id="rId22" Type="http://schemas.openxmlformats.org/officeDocument/2006/relationships/slide" Target="slides/slide21.xml"/><Relationship Id="rId27" Type="http://schemas.openxmlformats.org/officeDocument/2006/relationships/printerSettings" Target="printerSettings/printerSettings1.bin"/><Relationship Id="rId30" Type="http://schemas.openxmlformats.org/officeDocument/2006/relationships/theme" Target="theme/theme1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389688" y="9301163"/>
            <a:ext cx="398462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pPr algn="r" defTabSz="912813">
              <a:spcBef>
                <a:spcPct val="0"/>
              </a:spcBef>
              <a:buFontTx/>
              <a:buNone/>
            </a:pPr>
            <a:fld id="{67459B6B-9B6F-174B-901C-B29D35FF1248}" type="slidenum">
              <a:rPr lang="es-ES_tradnl" sz="1400" i="1"/>
              <a:pPr algn="r" defTabSz="912813">
                <a:spcBef>
                  <a:spcPct val="0"/>
                </a:spcBef>
                <a:buFontTx/>
                <a:buNone/>
              </a:pPr>
              <a:t>‹#›</a:t>
            </a:fld>
            <a:endParaRPr lang="es-ES_tradnl" sz="1400" i="1"/>
          </a:p>
        </p:txBody>
      </p:sp>
    </p:spTree>
    <p:extLst>
      <p:ext uri="{BB962C8B-B14F-4D97-AF65-F5344CB8AC3E}">
        <p14:creationId xmlns:p14="http://schemas.microsoft.com/office/powerpoint/2010/main" val="3721128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40000"/>
              </a:lnSpc>
              <a:spcBef>
                <a:spcPct val="0"/>
              </a:spcBef>
              <a:buFontTx/>
              <a:buNone/>
              <a:defRPr sz="1200" b="1"/>
            </a:lvl1pPr>
          </a:lstStyle>
          <a:p>
            <a:endParaRPr lang="es-ES_tradnl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1125" y="0"/>
            <a:ext cx="290195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40000"/>
              </a:lnSpc>
              <a:spcBef>
                <a:spcPct val="0"/>
              </a:spcBef>
              <a:buFontTx/>
              <a:buNone/>
              <a:defRPr sz="1200" b="1"/>
            </a:lvl1pPr>
          </a:lstStyle>
          <a:p>
            <a:endParaRPr lang="es-ES_tradnl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2988" y="752475"/>
            <a:ext cx="4814887" cy="3611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1388" y="4591050"/>
            <a:ext cx="5019675" cy="43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82100"/>
            <a:ext cx="2979738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40000"/>
              </a:lnSpc>
              <a:spcBef>
                <a:spcPct val="0"/>
              </a:spcBef>
              <a:buFontTx/>
              <a:buNone/>
              <a:defRPr sz="1200" b="1"/>
            </a:lvl1pPr>
          </a:lstStyle>
          <a:p>
            <a:endParaRPr lang="es-ES_tradnl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1125" y="9182100"/>
            <a:ext cx="290195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40000"/>
              </a:lnSpc>
              <a:spcBef>
                <a:spcPct val="0"/>
              </a:spcBef>
              <a:buFontTx/>
              <a:buNone/>
              <a:defRPr sz="1200" b="1"/>
            </a:lvl1pPr>
          </a:lstStyle>
          <a:p>
            <a:fld id="{313E33AA-8DE0-024A-93E6-C24236C19783}" type="slidenum">
              <a:rPr lang="es-ES_tradnl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4568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7D1100-6AE3-3647-BFA3-6DF7E4163D1C}" type="slidenum">
              <a:rPr lang="es-ES_tradnl"/>
              <a:pPr/>
              <a:t>1</a:t>
            </a:fld>
            <a:endParaRPr lang="es-ES_tradnl"/>
          </a:p>
        </p:txBody>
      </p:sp>
      <p:sp>
        <p:nvSpPr>
          <p:cNvPr id="131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727075"/>
            <a:ext cx="4849812" cy="36369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06925"/>
            <a:ext cx="5032375" cy="4364038"/>
          </a:xfrm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AC4E16-EBD9-884A-9920-7769273D0B92}" type="slidenum">
              <a:rPr lang="es-ES_tradnl"/>
              <a:pPr/>
              <a:t>2</a:t>
            </a:fld>
            <a:endParaRPr lang="es-ES_tradnl"/>
          </a:p>
        </p:txBody>
      </p:sp>
      <p:sp>
        <p:nvSpPr>
          <p:cNvPr id="131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727075"/>
            <a:ext cx="4849812" cy="36369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06925"/>
            <a:ext cx="5032375" cy="4364038"/>
          </a:xfrm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7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C" noProof="0" smtClean="0"/>
              <a:t>Click to edit Master title style</a:t>
            </a:r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s-EC" noProof="0" smtClean="0"/>
              <a:t>Click to edit Master subtitle style</a:t>
            </a:r>
          </a:p>
        </p:txBody>
      </p:sp>
      <p:sp>
        <p:nvSpPr>
          <p:cNvPr id="1739780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173978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173978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2FA99EB-F5E5-604B-89E1-F2CF1F1ADB3B}" type="slidenum">
              <a:rPr lang="es-EC"/>
              <a:pPr/>
              <a:t>‹#›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5CBC4-3F3E-8647-AA35-09D89B7E789B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934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BFFDB-20D0-394A-99DC-E5C273527F50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4045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85AE09-2454-3547-B343-58F3CF9613A1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8A9AB78-3B7A-384F-BFD3-B1905B78F881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1007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761C01-F9B7-D948-ACFD-E69FE96FC663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520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CCDC4-2883-EF4D-B515-0A65C07FB33F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6604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32680-239D-1643-BCA9-48F8214D9443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119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CACDE-959E-AF42-ABB1-E7027863C04B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326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1863B-F471-6A4C-ACC3-2AA65B87F3F8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8821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47CA6-35AC-CD40-9212-C753DCA6B4D2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8330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BE18A-61D9-BF48-BC64-42C3F6EBB8F7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641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36AFC-9B91-A34B-A3B5-F71138DFBE4B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84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26EF9-46B2-E94C-85CC-6FAE6B134DAE}" type="slidenum">
              <a:rPr lang="es-EC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287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C"/>
              <a:t>Click to edit Master title style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C"/>
              <a:t>Click to edit Master text styles</a:t>
            </a:r>
          </a:p>
          <a:p>
            <a:pPr lvl="1"/>
            <a:r>
              <a:rPr lang="es-EC"/>
              <a:t>Second level</a:t>
            </a:r>
          </a:p>
          <a:p>
            <a:pPr lvl="2"/>
            <a:r>
              <a:rPr lang="es-EC"/>
              <a:t>Third level</a:t>
            </a:r>
          </a:p>
          <a:p>
            <a:pPr lvl="3"/>
            <a:r>
              <a:rPr lang="es-EC"/>
              <a:t>Fourth level</a:t>
            </a:r>
          </a:p>
          <a:p>
            <a:pPr lvl="4"/>
            <a:r>
              <a:rPr lang="es-EC"/>
              <a:t>Fifth level</a:t>
            </a:r>
          </a:p>
        </p:txBody>
      </p:sp>
      <p:sp>
        <p:nvSpPr>
          <p:cNvPr id="1738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FontTx/>
              <a:buNone/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C"/>
          </a:p>
        </p:txBody>
      </p:sp>
      <p:sp>
        <p:nvSpPr>
          <p:cNvPr id="1738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C"/>
          </a:p>
        </p:txBody>
      </p:sp>
      <p:sp>
        <p:nvSpPr>
          <p:cNvPr id="1738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8D38521-B2C7-A14F-B4F7-C8268AF4CEA6}" type="slidenum">
              <a:rPr lang="es-EC"/>
              <a:pPr/>
              <a:t>‹#›</a:t>
            </a:fld>
            <a:endParaRPr lang="es-EC"/>
          </a:p>
        </p:txBody>
      </p:sp>
      <p:pic>
        <p:nvPicPr>
          <p:cNvPr id="1738761" name="Picture 9" descr="Walsh environmental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6508750"/>
            <a:ext cx="1238250" cy="2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5" Type="http://schemas.openxmlformats.org/officeDocument/2006/relationships/slide" Target="slide2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" Target="slide2.xml"/><Relationship Id="rId3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Relationship Id="rId3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14.xml"/><Relationship Id="rId12" Type="http://schemas.openxmlformats.org/officeDocument/2006/relationships/slide" Target="slide15.xml"/><Relationship Id="rId13" Type="http://schemas.openxmlformats.org/officeDocument/2006/relationships/slide" Target="slide17.xml"/><Relationship Id="rId14" Type="http://schemas.openxmlformats.org/officeDocument/2006/relationships/slide" Target="slide18.xml"/><Relationship Id="rId15" Type="http://schemas.openxmlformats.org/officeDocument/2006/relationships/slide" Target="slide19.xml"/><Relationship Id="rId16" Type="http://schemas.openxmlformats.org/officeDocument/2006/relationships/slide" Target="slide20.xml"/><Relationship Id="rId17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6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9.xml"/><Relationship Id="rId9" Type="http://schemas.openxmlformats.org/officeDocument/2006/relationships/slide" Target="slide10.xml"/><Relationship Id="rId10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4.xml"/><Relationship Id="rId3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2" name="Text Box 4"/>
          <p:cNvSpPr txBox="1">
            <a:spLocks noChangeArrowheads="1"/>
          </p:cNvSpPr>
          <p:nvPr/>
        </p:nvSpPr>
        <p:spPr bwMode="auto">
          <a:xfrm>
            <a:off x="914401" y="6018977"/>
            <a:ext cx="35738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sz="2000" b="1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Milagro</a:t>
            </a:r>
            <a:r>
              <a:rPr lang="en-US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, </a:t>
            </a:r>
            <a:r>
              <a:rPr lang="en-US" sz="2000" b="1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Agosto</a:t>
            </a:r>
            <a:r>
              <a:rPr lang="en-US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</a:t>
            </a:r>
            <a:r>
              <a:rPr lang="en-US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del 2003</a:t>
            </a:r>
            <a:endParaRPr lang="es-AR" sz="1600" b="1" dirty="0">
              <a:solidFill>
                <a:schemeClr val="folHlink"/>
              </a:solidFill>
            </a:endParaRPr>
          </a:p>
        </p:txBody>
      </p:sp>
      <p:sp>
        <p:nvSpPr>
          <p:cNvPr id="1312774" name="Text Box 6"/>
          <p:cNvSpPr txBox="1">
            <a:spLocks noChangeArrowheads="1"/>
          </p:cNvSpPr>
          <p:nvPr/>
        </p:nvSpPr>
        <p:spPr bwMode="auto">
          <a:xfrm>
            <a:off x="617538" y="198509"/>
            <a:ext cx="80899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ES" sz="4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TÉRMINOS DE REFERENCIA PARA LA ELABORACIÓN DEL ESTUDIO DE IMPACTO Y PLAN DE MANEJO AMBIENTAL </a:t>
            </a:r>
            <a:r>
              <a:rPr lang="es-ES" sz="4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LA CONSTRUCCIÓN Y OPERACIÓN DE LA PLANTA INDUSTRIAL DE FUNDICIÓN Y LAMINACIÓN DE ACERO MILAGRO</a:t>
            </a:r>
            <a:endParaRPr lang="es-AR" sz="40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77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260" name="Rectangle 4"/>
          <p:cNvSpPr>
            <a:spLocks noChangeArrowheads="1"/>
          </p:cNvSpPr>
          <p:nvPr/>
        </p:nvSpPr>
        <p:spPr bwMode="auto">
          <a:xfrm>
            <a:off x="0" y="52070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MAPEO DE GEOLOGÍA, SISMOLOGÍA, GEOMORFOLOGÍA E HIDROGEOLOGIA</a:t>
            </a:r>
            <a:endParaRPr lang="en-US" sz="36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144261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11604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s-EC" sz="1800">
                <a:latin typeface="Verdana" charset="0"/>
              </a:rPr>
              <a:t>FISICOS</a:t>
            </a:r>
            <a:endParaRPr lang="en-US" sz="1800">
              <a:latin typeface="Verdana" charset="0"/>
            </a:endParaRPr>
          </a:p>
        </p:txBody>
      </p:sp>
      <p:graphicFrame>
        <p:nvGraphicFramePr>
          <p:cNvPr id="2144262" name="Object 6"/>
          <p:cNvGraphicFramePr>
            <a:graphicFrameLocks noChangeAspect="1"/>
          </p:cNvGraphicFramePr>
          <p:nvPr/>
        </p:nvGraphicFramePr>
        <p:xfrm>
          <a:off x="7362825" y="3228975"/>
          <a:ext cx="1393825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287" name="PhotoHouse" r:id="rId3" imgW="3228571" imgH="4504762" progId="CorelPhotoHouse.Document">
                  <p:embed/>
                </p:oleObj>
              </mc:Choice>
              <mc:Fallback>
                <p:oleObj name="PhotoHouse" r:id="rId3" imgW="3228571" imgH="4504762" progId="CorelPhotoHouse.Document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2825" y="3228975"/>
                        <a:ext cx="1393825" cy="194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44263" name="Rectangle 7"/>
          <p:cNvSpPr>
            <a:spLocks noChangeArrowheads="1"/>
          </p:cNvSpPr>
          <p:nvPr/>
        </p:nvSpPr>
        <p:spPr bwMode="auto">
          <a:xfrm>
            <a:off x="431800" y="2235200"/>
            <a:ext cx="6604000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C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Los estudios geológicos, sismológicos,  hidrogeológicos y geomorfológicos se realizarán mediante la revisión de </a:t>
            </a:r>
            <a:r>
              <a:rPr lang="es-E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los estudios regionales ejecutados por instituciones públicas y otras instituciones del sector </a:t>
            </a:r>
            <a:r>
              <a:rPr lang="es-E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agroindustrial o industrial </a:t>
            </a:r>
            <a:r>
              <a:rPr lang="es-E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de  diversos estudios para la construcción de obras civiles.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Se presentará la cartografía generalizada y actualizada con base en fotointerpretación y control de campo en puntos críticos o de interés geológico, geomorfológico e hidrogeológico.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La información que se recopilará para el estudio será corroborada en el campo en una forma general y se utilizará para la preparación de los mapas temáticos.</a:t>
            </a:r>
            <a:r>
              <a:rPr lang="es-E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</a:t>
            </a:r>
          </a:p>
        </p:txBody>
      </p:sp>
      <p:sp>
        <p:nvSpPr>
          <p:cNvPr id="2144264" name="AutoShape 8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522" name="Rectangle 2"/>
          <p:cNvSpPr>
            <a:spLocks noChangeArrowheads="1"/>
          </p:cNvSpPr>
          <p:nvPr/>
        </p:nvSpPr>
        <p:spPr bwMode="auto">
          <a:xfrm>
            <a:off x="228600" y="0"/>
            <a:ext cx="8915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MAPEO DE SUELOS Y CLIMA</a:t>
            </a:r>
            <a:endParaRPr lang="en-US" sz="36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155523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1604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s-EC" sz="1800">
                <a:latin typeface="Verdana" charset="0"/>
              </a:rPr>
              <a:t>FISICOS</a:t>
            </a:r>
            <a:endParaRPr lang="en-US" sz="1800">
              <a:latin typeface="Verdana" charset="0"/>
            </a:endParaRPr>
          </a:p>
        </p:txBody>
      </p:sp>
      <p:sp>
        <p:nvSpPr>
          <p:cNvPr id="2155525" name="Rectangle 5"/>
          <p:cNvSpPr>
            <a:spLocks noChangeArrowheads="1"/>
          </p:cNvSpPr>
          <p:nvPr/>
        </p:nvSpPr>
        <p:spPr bwMode="auto">
          <a:xfrm>
            <a:off x="355600" y="1181100"/>
            <a:ext cx="8102600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Los suelos se cartografiarán basándose en la interpretación de las imágenes satelitales en combinación con la información de los Mapas Topográficos de la Región.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La investigación de campo consistirá en la descripción de perfiles de calicatas, abiertas en lugares representativos de cada </a:t>
            </a:r>
            <a:r>
              <a:rPr lang="es-ES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subpaisaje</a:t>
            </a:r>
            <a:r>
              <a:rPr lang="es-E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C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Se realizarán los siguientes análisis de Suelos: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</a:pPr>
            <a:r>
              <a:rPr lang="es-EC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Agronómicos (para determinar fertilidad)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</a:pPr>
            <a:r>
              <a:rPr lang="es-EC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Ambientales (para determinar contaminación previa)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</a:pPr>
            <a:r>
              <a:rPr lang="es-EC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Geotécnicos (para determinar requerimientos constructivos)  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Se caracterizará los suelos basándose en información disponible del área e información que se recolectará en la campaña de campo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La </a:t>
            </a:r>
            <a:r>
              <a:rPr lang="es-E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información meteorológica proveniente de varias estaciones climatológicas cercanas al área del proyecto o en zonas similares será recopilada para generar el mapa climatológico de la región.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En estas estaciones se recopilará información sobre la temperatura, humedad relativa y velocidad del viento de la zona de estudio</a:t>
            </a:r>
            <a:endParaRPr lang="es-EC" sz="2000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endParaRPr lang="en-US" sz="1800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155526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600" name="Rectangle 16"/>
          <p:cNvSpPr>
            <a:spLocks noChangeArrowheads="1"/>
          </p:cNvSpPr>
          <p:nvPr/>
        </p:nvSpPr>
        <p:spPr bwMode="auto">
          <a:xfrm>
            <a:off x="-80963" y="204788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7501" dir="3723739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15599" name="Picture 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6129" y="520014"/>
            <a:ext cx="8220742" cy="58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5601" name="AutoShape 1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4209" y="0"/>
            <a:ext cx="8384583" cy="61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s-ES" b="1" kern="0" dirty="0" smtClean="0">
                <a:solidFill>
                  <a:schemeClr val="folHlink"/>
                </a:solidFill>
              </a:rPr>
              <a:t>MAPA DE MUESTREO DE AGUA Y SUELO</a:t>
            </a:r>
            <a:endParaRPr lang="es-ES" b="1" kern="0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888" y="1809750"/>
            <a:ext cx="7073900" cy="4292600"/>
          </a:xfrm>
        </p:spPr>
        <p:txBody>
          <a:bodyPr/>
          <a:lstStyle/>
          <a:p>
            <a:pPr lvl="1" algn="just">
              <a:lnSpc>
                <a:spcPct val="80000"/>
              </a:lnSpc>
            </a:pPr>
            <a:r>
              <a:rPr lang="es-ES" sz="1600" dirty="0"/>
              <a:t>La información hidrológica incluirá los siguientes aspectos:</a:t>
            </a:r>
            <a:endParaRPr lang="es-EC" sz="1600" dirty="0"/>
          </a:p>
          <a:p>
            <a:pPr lvl="2" algn="just">
              <a:lnSpc>
                <a:spcPct val="80000"/>
              </a:lnSpc>
            </a:pPr>
            <a:r>
              <a:rPr lang="es-ES" sz="1600" dirty="0"/>
              <a:t>Inventario de cuerpos de Agua</a:t>
            </a:r>
          </a:p>
          <a:p>
            <a:pPr lvl="2" algn="just">
              <a:lnSpc>
                <a:spcPct val="80000"/>
              </a:lnSpc>
            </a:pPr>
            <a:r>
              <a:rPr lang="es-ES" sz="1600" dirty="0"/>
              <a:t>Caudales característicos de las corrientes</a:t>
            </a:r>
          </a:p>
          <a:p>
            <a:pPr lvl="2" algn="just">
              <a:lnSpc>
                <a:spcPct val="80000"/>
              </a:lnSpc>
            </a:pPr>
            <a:r>
              <a:rPr lang="es-ES" sz="1600" dirty="0"/>
              <a:t>Inventario de usos y consumos de agua de las corrientes que se utilizarán para el proyecto</a:t>
            </a:r>
          </a:p>
          <a:p>
            <a:pPr lvl="2" algn="just">
              <a:lnSpc>
                <a:spcPct val="80000"/>
              </a:lnSpc>
            </a:pPr>
            <a:r>
              <a:rPr lang="es-ES" sz="1600" dirty="0"/>
              <a:t>Caudales y volúmenes estimados de agua requeridos por el proyecto</a:t>
            </a:r>
          </a:p>
          <a:p>
            <a:pPr lvl="2" algn="just">
              <a:lnSpc>
                <a:spcPct val="80000"/>
              </a:lnSpc>
            </a:pPr>
            <a:r>
              <a:rPr lang="es-ES" sz="1600" dirty="0"/>
              <a:t>Localización en un mapa, a escala adecuada, de los sitios de captación, conducción y disposición de aguas residuales (esto será presentado en el PMA). </a:t>
            </a:r>
          </a:p>
          <a:p>
            <a:pPr lvl="1" algn="just">
              <a:lnSpc>
                <a:spcPct val="80000"/>
              </a:lnSpc>
            </a:pPr>
            <a:r>
              <a:rPr lang="es-ES" sz="1600" dirty="0"/>
              <a:t>Se incorporarán datos históricos para obtener la variación estacional en los parámetros de calidad de agua. </a:t>
            </a:r>
            <a:endParaRPr lang="es-EC" sz="1600" dirty="0"/>
          </a:p>
          <a:p>
            <a:pPr lvl="1" algn="just">
              <a:lnSpc>
                <a:spcPct val="80000"/>
              </a:lnSpc>
            </a:pPr>
            <a:r>
              <a:rPr lang="es-EC" sz="1600" dirty="0"/>
              <a:t>Los análisis de Agua serán:</a:t>
            </a:r>
            <a:r>
              <a:rPr lang="es-EC" sz="1400" dirty="0"/>
              <a:t> </a:t>
            </a:r>
          </a:p>
          <a:p>
            <a:pPr lvl="2" algn="just">
              <a:lnSpc>
                <a:spcPct val="80000"/>
              </a:lnSpc>
            </a:pPr>
            <a:r>
              <a:rPr lang="es-EC" sz="1600" dirty="0"/>
              <a:t>In situ (medición de pH, temperatura, conductividad y oxígeno disuelto)</a:t>
            </a:r>
          </a:p>
          <a:p>
            <a:pPr lvl="2" algn="just">
              <a:lnSpc>
                <a:spcPct val="80000"/>
              </a:lnSpc>
            </a:pPr>
            <a:r>
              <a:rPr lang="es-EC" sz="1600" dirty="0"/>
              <a:t>Laboratorio </a:t>
            </a:r>
            <a:r>
              <a:rPr lang="es-EC" sz="1600" dirty="0" smtClean="0"/>
              <a:t>(Acreditado por el Ministerio de Ambiente)</a:t>
            </a:r>
            <a:endParaRPr lang="es-ES" sz="1400" dirty="0"/>
          </a:p>
          <a:p>
            <a:pPr algn="just">
              <a:lnSpc>
                <a:spcPct val="80000"/>
              </a:lnSpc>
            </a:pPr>
            <a:endParaRPr lang="es-ES" sz="1600" dirty="0">
              <a:solidFill>
                <a:schemeClr val="folHlink"/>
              </a:solidFill>
            </a:endParaRPr>
          </a:p>
          <a:p>
            <a:pPr lvl="1" algn="just">
              <a:lnSpc>
                <a:spcPct val="80000"/>
              </a:lnSpc>
            </a:pPr>
            <a:r>
              <a:rPr lang="es-ES" sz="1600" dirty="0">
                <a:solidFill>
                  <a:schemeClr val="folHlink"/>
                </a:solidFill>
                <a:hlinkClick r:id="rId2" action="ppaction://hlinksldjump"/>
              </a:rPr>
              <a:t>Ver Figura 4, Muestras de </a:t>
            </a:r>
            <a:r>
              <a:rPr lang="es-ES" sz="1600" dirty="0" smtClean="0">
                <a:solidFill>
                  <a:schemeClr val="folHlink"/>
                </a:solidFill>
                <a:hlinkClick r:id="rId2" action="ppaction://hlinksldjump"/>
              </a:rPr>
              <a:t>Agua </a:t>
            </a:r>
            <a:r>
              <a:rPr lang="es-ES" sz="1600" dirty="0">
                <a:solidFill>
                  <a:schemeClr val="folHlink"/>
                </a:solidFill>
                <a:hlinkClick r:id="rId2" action="ppaction://hlinksldjump"/>
              </a:rPr>
              <a:t>Propuestas y Figura 5, </a:t>
            </a:r>
            <a:r>
              <a:rPr lang="es-ES" sz="1600" dirty="0" smtClean="0">
                <a:solidFill>
                  <a:schemeClr val="folHlink"/>
                </a:solidFill>
                <a:hlinkClick r:id="rId2" action="ppaction://hlinksldjump"/>
              </a:rPr>
              <a:t>Muestras de Sedimentos</a:t>
            </a:r>
            <a:endParaRPr lang="es-ES" sz="1600" dirty="0">
              <a:solidFill>
                <a:schemeClr val="folHlink"/>
              </a:solidFill>
            </a:endParaRPr>
          </a:p>
        </p:txBody>
      </p:sp>
      <p:sp>
        <p:nvSpPr>
          <p:cNvPr id="2118660" name="Rectangle 4"/>
          <p:cNvSpPr>
            <a:spLocks noChangeArrowheads="1"/>
          </p:cNvSpPr>
          <p:nvPr/>
        </p:nvSpPr>
        <p:spPr bwMode="auto">
          <a:xfrm>
            <a:off x="431800" y="1651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MAPEO CALIDAD DE AGUA, HIDROLOGIA Y SEDIMENTOS</a:t>
            </a:r>
            <a:endParaRPr lang="en-US" sz="36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118661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11604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s-EC" sz="1800">
                <a:latin typeface="Verdana" charset="0"/>
              </a:rPr>
              <a:t>FISICOS</a:t>
            </a:r>
            <a:endParaRPr lang="en-US" sz="1800">
              <a:latin typeface="Verdana" charset="0"/>
            </a:endParaRPr>
          </a:p>
        </p:txBody>
      </p:sp>
      <p:pic>
        <p:nvPicPr>
          <p:cNvPr id="2118662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925" y="2836863"/>
            <a:ext cx="15017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8663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9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106" y="1818952"/>
            <a:ext cx="6681137" cy="4292600"/>
          </a:xfrm>
        </p:spPr>
        <p:txBody>
          <a:bodyPr/>
          <a:lstStyle/>
          <a:p>
            <a:pPr lvl="1" algn="just">
              <a:lnSpc>
                <a:spcPct val="80000"/>
              </a:lnSpc>
            </a:pPr>
            <a:r>
              <a:rPr lang="es-ES" sz="1600" dirty="0"/>
              <a:t>La </a:t>
            </a:r>
            <a:r>
              <a:rPr lang="es-ES" sz="1600" dirty="0" smtClean="0"/>
              <a:t>información de calidad de aire </a:t>
            </a:r>
            <a:r>
              <a:rPr lang="es-ES" sz="1600" dirty="0"/>
              <a:t>incluirá los siguientes aspectos:</a:t>
            </a:r>
            <a:endParaRPr lang="es-EC" sz="1600" dirty="0"/>
          </a:p>
          <a:p>
            <a:pPr lvl="2" algn="just">
              <a:lnSpc>
                <a:spcPct val="80000"/>
              </a:lnSpc>
            </a:pPr>
            <a:r>
              <a:rPr lang="es-ES" sz="1600" dirty="0" smtClean="0"/>
              <a:t>Medición de condiciones actuales de calidad de aire </a:t>
            </a:r>
            <a:endParaRPr lang="es-ES" sz="1600" dirty="0"/>
          </a:p>
          <a:p>
            <a:pPr lvl="2" algn="just">
              <a:lnSpc>
                <a:spcPct val="80000"/>
              </a:lnSpc>
            </a:pPr>
            <a:r>
              <a:rPr lang="es-ES" sz="1600" dirty="0" smtClean="0"/>
              <a:t>Medición de ruido ambiental</a:t>
            </a:r>
            <a:endParaRPr lang="es-ES" sz="1600" dirty="0"/>
          </a:p>
          <a:p>
            <a:pPr lvl="2" algn="just">
              <a:lnSpc>
                <a:spcPct val="80000"/>
              </a:lnSpc>
            </a:pPr>
            <a:r>
              <a:rPr lang="es-ES" sz="1600" dirty="0" smtClean="0"/>
              <a:t>Identificación de receptores sensibles (Escuela, Iglesia, Moradores)</a:t>
            </a:r>
            <a:endParaRPr lang="es-ES" sz="1600" dirty="0"/>
          </a:p>
          <a:p>
            <a:pPr lvl="2" algn="just">
              <a:lnSpc>
                <a:spcPct val="80000"/>
              </a:lnSpc>
            </a:pPr>
            <a:r>
              <a:rPr lang="es-ES" sz="1600" dirty="0" smtClean="0"/>
              <a:t>Modelo de emisiones de contaminantes de la fundición y hornos de laminado. </a:t>
            </a:r>
          </a:p>
          <a:p>
            <a:pPr lvl="2" algn="just">
              <a:lnSpc>
                <a:spcPct val="80000"/>
              </a:lnSpc>
            </a:pPr>
            <a:r>
              <a:rPr lang="es-ES" sz="1600" dirty="0"/>
              <a:t>Identificación de fuentes de emisiones </a:t>
            </a:r>
            <a:r>
              <a:rPr lang="es-ES" sz="1600" dirty="0" smtClean="0"/>
              <a:t>aledañas</a:t>
            </a:r>
            <a:endParaRPr lang="es-EC" sz="1600" dirty="0"/>
          </a:p>
          <a:p>
            <a:pPr lvl="1" algn="just">
              <a:lnSpc>
                <a:spcPct val="80000"/>
              </a:lnSpc>
            </a:pPr>
            <a:r>
              <a:rPr lang="es-EC" sz="1600" dirty="0" smtClean="0"/>
              <a:t>La medición de Calidad de Aire se realizará en la Escuela Ana Petronila Ponce </a:t>
            </a:r>
          </a:p>
          <a:p>
            <a:pPr lvl="1" algn="just">
              <a:lnSpc>
                <a:spcPct val="80000"/>
              </a:lnSpc>
            </a:pPr>
            <a:r>
              <a:rPr lang="es-EC" sz="1600" dirty="0" smtClean="0"/>
              <a:t>Las mediciones de Ruído de Fondo serán distribuidos en el interior y receptores sensibles adyacentes a la planta industrial, se incluye una medición en la Escuela Ana Petronila Ponce.</a:t>
            </a:r>
          </a:p>
          <a:p>
            <a:pPr lvl="1" algn="just">
              <a:lnSpc>
                <a:spcPct val="80000"/>
              </a:lnSpc>
            </a:pPr>
            <a:r>
              <a:rPr lang="es-EC" sz="1600" dirty="0" smtClean="0"/>
              <a:t>Las mediciones serán realizadas por un Laboratorio (Acreditado por el Ministerio de Ambiente)</a:t>
            </a:r>
            <a:endParaRPr lang="es-ES" sz="1400" dirty="0"/>
          </a:p>
        </p:txBody>
      </p:sp>
      <p:sp>
        <p:nvSpPr>
          <p:cNvPr id="2118660" name="Rectangle 4"/>
          <p:cNvSpPr>
            <a:spLocks noChangeArrowheads="1"/>
          </p:cNvSpPr>
          <p:nvPr/>
        </p:nvSpPr>
        <p:spPr bwMode="auto">
          <a:xfrm>
            <a:off x="431800" y="330740"/>
            <a:ext cx="8229600" cy="142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36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CARACTERIZACIÓN DE </a:t>
            </a:r>
            <a:r>
              <a:rPr lang="es-ES_tradnl" sz="36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CALIDAD DE </a:t>
            </a:r>
            <a:r>
              <a:rPr lang="es-ES_tradnl" sz="36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AIRE, Y RUIDO</a:t>
            </a:r>
            <a:endParaRPr lang="en-US" sz="36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118661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11604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s-EC" sz="1800">
                <a:latin typeface="Verdana" charset="0"/>
              </a:rPr>
              <a:t>FISICOS</a:t>
            </a:r>
            <a:endParaRPr lang="en-US" sz="1800">
              <a:latin typeface="Verdana" charset="0"/>
            </a:endParaRPr>
          </a:p>
        </p:txBody>
      </p:sp>
      <p:sp>
        <p:nvSpPr>
          <p:cNvPr id="2118663" name="AutoShape 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371" name="Rectangle 3"/>
          <p:cNvSpPr>
            <a:spLocks noGrp="1" noChangeArrowheads="1"/>
          </p:cNvSpPr>
          <p:nvPr>
            <p:ph type="title"/>
          </p:nvPr>
        </p:nvSpPr>
        <p:spPr>
          <a:xfrm>
            <a:off x="252413" y="228600"/>
            <a:ext cx="8229600" cy="1371600"/>
          </a:xfrm>
        </p:spPr>
        <p:txBody>
          <a:bodyPr/>
          <a:lstStyle/>
          <a:p>
            <a:r>
              <a:rPr lang="es-ES_tradnl" sz="4000" b="1" dirty="0">
                <a:solidFill>
                  <a:schemeClr val="folHlink"/>
                </a:solidFill>
              </a:rPr>
              <a:t>	</a:t>
            </a:r>
            <a:r>
              <a:rPr lang="es-ES_tradnl" sz="4000" b="1" dirty="0" smtClean="0">
                <a:solidFill>
                  <a:schemeClr val="folHlink"/>
                </a:solidFill>
              </a:rPr>
              <a:t>MAPEO </a:t>
            </a:r>
            <a:r>
              <a:rPr lang="es-ES_tradnl" sz="4000" b="1" dirty="0">
                <a:solidFill>
                  <a:schemeClr val="folHlink"/>
                </a:solidFill>
              </a:rPr>
              <a:t>DE FLORA Y FAUNA</a:t>
            </a:r>
            <a:endParaRPr lang="en-US" sz="4000" b="1" dirty="0">
              <a:solidFill>
                <a:schemeClr val="folHlink"/>
              </a:solidFill>
            </a:endParaRPr>
          </a:p>
        </p:txBody>
      </p:sp>
      <p:sp>
        <p:nvSpPr>
          <p:cNvPr id="21063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97000"/>
            <a:ext cx="4575192" cy="49022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C" sz="1800" dirty="0"/>
              <a:t>METODOLOGÍA</a:t>
            </a:r>
          </a:p>
          <a:p>
            <a:pPr lvl="1" algn="just">
              <a:lnSpc>
                <a:spcPct val="80000"/>
              </a:lnSpc>
            </a:pPr>
            <a:r>
              <a:rPr lang="es-EC" sz="1600" dirty="0"/>
              <a:t>Se muestrearán principalmente: bosques </a:t>
            </a:r>
            <a:r>
              <a:rPr lang="es-EC" sz="1600" dirty="0" smtClean="0"/>
              <a:t>remanente en estero Los Monos y cultivos industriales y de subsistencia.</a:t>
            </a:r>
          </a:p>
          <a:p>
            <a:pPr lvl="1" algn="just">
              <a:lnSpc>
                <a:spcPct val="80000"/>
              </a:lnSpc>
            </a:pPr>
            <a:r>
              <a:rPr lang="es-ES" sz="1600" dirty="0" smtClean="0"/>
              <a:t>Se </a:t>
            </a:r>
            <a:r>
              <a:rPr lang="es-ES" sz="1600" dirty="0"/>
              <a:t>establecerán </a:t>
            </a:r>
            <a:r>
              <a:rPr lang="es-ES" sz="1600" dirty="0" smtClean="0"/>
              <a:t>listados de especies para definir </a:t>
            </a:r>
            <a:r>
              <a:rPr lang="es-ES_tradnl" sz="1600" dirty="0" smtClean="0"/>
              <a:t>la flora y fauna remanente.</a:t>
            </a:r>
            <a:endParaRPr lang="es-EC" sz="1600" i="1" dirty="0" smtClean="0"/>
          </a:p>
          <a:p>
            <a:pPr lvl="1">
              <a:lnSpc>
                <a:spcPct val="80000"/>
              </a:lnSpc>
            </a:pPr>
            <a:r>
              <a:rPr lang="es-EC" sz="1600" dirty="0" smtClean="0"/>
              <a:t>Fase de Campo: </a:t>
            </a:r>
          </a:p>
          <a:p>
            <a:pPr lvl="2">
              <a:lnSpc>
                <a:spcPct val="80000"/>
              </a:lnSpc>
            </a:pPr>
            <a:r>
              <a:rPr lang="es-EC" sz="1400" dirty="0" smtClean="0"/>
              <a:t>Puntos </a:t>
            </a:r>
            <a:r>
              <a:rPr lang="es-EC" sz="1400" dirty="0"/>
              <a:t>de Observación </a:t>
            </a:r>
          </a:p>
          <a:p>
            <a:pPr lvl="2">
              <a:lnSpc>
                <a:spcPct val="80000"/>
              </a:lnSpc>
            </a:pPr>
            <a:r>
              <a:rPr lang="es-EC" sz="1400" dirty="0"/>
              <a:t>Inventarios Generales </a:t>
            </a:r>
          </a:p>
          <a:p>
            <a:pPr lvl="2">
              <a:lnSpc>
                <a:spcPct val="80000"/>
              </a:lnSpc>
            </a:pPr>
            <a:r>
              <a:rPr lang="es-EC" sz="1400" dirty="0"/>
              <a:t>Zonas de Vida</a:t>
            </a:r>
          </a:p>
          <a:p>
            <a:pPr lvl="2">
              <a:lnSpc>
                <a:spcPct val="80000"/>
              </a:lnSpc>
            </a:pPr>
            <a:r>
              <a:rPr lang="es-EC" sz="1400" dirty="0"/>
              <a:t>Muestras </a:t>
            </a:r>
            <a:r>
              <a:rPr lang="es-EC" sz="1400" dirty="0" smtClean="0"/>
              <a:t>cualitativas </a:t>
            </a:r>
            <a:r>
              <a:rPr lang="es-EC" sz="1400" dirty="0"/>
              <a:t>de flora y fauna</a:t>
            </a:r>
          </a:p>
          <a:p>
            <a:pPr lvl="2">
              <a:lnSpc>
                <a:spcPct val="80000"/>
              </a:lnSpc>
            </a:pPr>
            <a:r>
              <a:rPr lang="es-EC" sz="1400" dirty="0"/>
              <a:t>Identificación de zonas sensibles </a:t>
            </a:r>
            <a:r>
              <a:rPr lang="es-EC" sz="1400" dirty="0" smtClean="0"/>
              <a:t>(estero Los Monos)</a:t>
            </a:r>
            <a:endParaRPr lang="es-EC" sz="1400" dirty="0"/>
          </a:p>
          <a:p>
            <a:pPr lvl="1">
              <a:lnSpc>
                <a:spcPct val="80000"/>
              </a:lnSpc>
            </a:pPr>
            <a:r>
              <a:rPr lang="en-US" sz="1600" dirty="0" err="1"/>
              <a:t>Fase</a:t>
            </a:r>
            <a:r>
              <a:rPr lang="en-US" sz="1600" dirty="0"/>
              <a:t> de </a:t>
            </a:r>
            <a:r>
              <a:rPr lang="es-EC" sz="1600" dirty="0" smtClean="0"/>
              <a:t>Laboratorio</a:t>
            </a:r>
          </a:p>
          <a:p>
            <a:pPr lvl="2">
              <a:lnSpc>
                <a:spcPct val="80000"/>
              </a:lnSpc>
            </a:pPr>
            <a:r>
              <a:rPr lang="es-ES" sz="1400" dirty="0" smtClean="0"/>
              <a:t>Los </a:t>
            </a:r>
            <a:r>
              <a:rPr lang="es-ES" sz="1400" dirty="0"/>
              <a:t>nombres comunes y científicos registrados en el campo se identificarán mediante el uso de colecciones botánicas y fáusticas</a:t>
            </a:r>
            <a:endParaRPr lang="en-US" sz="1400" dirty="0"/>
          </a:p>
        </p:txBody>
      </p:sp>
      <p:sp>
        <p:nvSpPr>
          <p:cNvPr id="2106374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11953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s-ES_tradnl" sz="1800">
                <a:latin typeface="Verdana" charset="0"/>
              </a:rPr>
              <a:t>BIÓTICO</a:t>
            </a:r>
            <a:endParaRPr lang="en-US" sz="1800">
              <a:latin typeface="Verdana" charset="0"/>
            </a:endParaRPr>
          </a:p>
        </p:txBody>
      </p:sp>
      <p:sp>
        <p:nvSpPr>
          <p:cNvPr id="2106377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6379" name="Rectangle 11"/>
          <p:cNvSpPr>
            <a:spLocks noChangeArrowheads="1"/>
          </p:cNvSpPr>
          <p:nvPr/>
        </p:nvSpPr>
        <p:spPr bwMode="auto">
          <a:xfrm>
            <a:off x="4877414" y="3989388"/>
            <a:ext cx="412279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7501" dir="3723739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61938" indent="-261938"/>
            <a:r>
              <a:rPr lang="es-E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El estudio de la flora y vegetación para el presente proyecto, se efectuará en los sitios seleccionados de la zona de influencia del </a:t>
            </a:r>
            <a:r>
              <a:rPr lang="es-E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proyecto</a:t>
            </a:r>
            <a:endParaRPr lang="es-EC" sz="16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06380" name="Picture 12" descr="Newspri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3625" y="1189038"/>
            <a:ext cx="1920875" cy="2724150"/>
          </a:xfr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3781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43" y="599599"/>
            <a:ext cx="8229600" cy="5821967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3782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69226" y="-1"/>
            <a:ext cx="6555575" cy="61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s-ES" b="1" kern="0" dirty="0" smtClean="0">
                <a:solidFill>
                  <a:schemeClr val="folHlink"/>
                </a:solidFill>
              </a:rPr>
              <a:t>MAPA DE MUESTREO BIÓTICO</a:t>
            </a:r>
            <a:endParaRPr lang="es-ES" b="1" kern="0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b="1">
                <a:solidFill>
                  <a:schemeClr val="folHlink"/>
                </a:solidFill>
              </a:rPr>
              <a:t>AVIFAUNA</a:t>
            </a:r>
            <a:r>
              <a:rPr lang="es-ES_tradnl" sz="4000"/>
              <a:t> </a:t>
            </a:r>
            <a:r>
              <a:rPr lang="es-ES_tradnl" sz="4000" b="1">
                <a:solidFill>
                  <a:schemeClr val="folHlink"/>
                </a:solidFill>
              </a:rPr>
              <a:t>(AVES)</a:t>
            </a:r>
            <a:r>
              <a:rPr lang="es-ES_tradnl" sz="4000"/>
              <a:t> </a:t>
            </a:r>
            <a:endParaRPr lang="en-US" sz="4000"/>
          </a:p>
        </p:txBody>
      </p:sp>
      <p:sp>
        <p:nvSpPr>
          <p:cNvPr id="2108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1150" y="2212975"/>
            <a:ext cx="4673600" cy="3340100"/>
          </a:xfrm>
        </p:spPr>
        <p:txBody>
          <a:bodyPr/>
          <a:lstStyle/>
          <a:p>
            <a:pPr algn="just"/>
            <a:r>
              <a:rPr lang="es-ES_tradnl" sz="1800" dirty="0"/>
              <a:t>Puntos cuantitativos (grabaciones estandarizadas durante las mañanas, en el área de influencia del proyecto)</a:t>
            </a:r>
            <a:r>
              <a:rPr lang="es-ES" sz="1800" dirty="0"/>
              <a:t> </a:t>
            </a:r>
          </a:p>
          <a:p>
            <a:pPr algn="just"/>
            <a:r>
              <a:rPr lang="es-ES" sz="1800" dirty="0"/>
              <a:t>En la fase de Laboratorio y Gabinete  se procederá a examinar las grabaciones estandarizadas en base a comparaciones hechas con registros disponibles de cantos de aves (cintas de cantos de aves, libros guías y experiencia del ornitólogo). </a:t>
            </a:r>
            <a:endParaRPr lang="en-US" sz="1800" dirty="0"/>
          </a:p>
        </p:txBody>
      </p:sp>
      <p:pic>
        <p:nvPicPr>
          <p:cNvPr id="2108420" name="Picture 4" descr="foto#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6975" y="2446338"/>
            <a:ext cx="3806825" cy="2671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08421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11953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s-ES_tradnl" sz="1800">
                <a:latin typeface="Verdana" charset="0"/>
              </a:rPr>
              <a:t>BIÓTICO</a:t>
            </a:r>
            <a:endParaRPr lang="en-US" sz="1800">
              <a:latin typeface="Verdana" charset="0"/>
            </a:endParaRPr>
          </a:p>
        </p:txBody>
      </p:sp>
      <p:sp>
        <p:nvSpPr>
          <p:cNvPr id="2108425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352" y="174844"/>
            <a:ext cx="8610600" cy="1371600"/>
          </a:xfrm>
        </p:spPr>
        <p:txBody>
          <a:bodyPr/>
          <a:lstStyle/>
          <a:p>
            <a:r>
              <a:rPr lang="es-ES_tradnl" sz="3200" b="1" dirty="0">
                <a:solidFill>
                  <a:schemeClr val="folHlink"/>
                </a:solidFill>
              </a:rPr>
              <a:t>MASTOFAUNA (MAMÍFEROS) HERPETOFAUNA (ANFIBIOS Y REPTILES)</a:t>
            </a:r>
            <a:r>
              <a:rPr lang="es-ES_tradnl" sz="3600" b="1" dirty="0">
                <a:solidFill>
                  <a:schemeClr val="folHlink"/>
                </a:solidFill>
              </a:rPr>
              <a:t> </a:t>
            </a:r>
            <a:endParaRPr lang="en-US" sz="3600" b="1" dirty="0">
              <a:solidFill>
                <a:schemeClr val="folHlink"/>
              </a:solidFill>
            </a:endParaRPr>
          </a:p>
        </p:txBody>
      </p:sp>
      <p:sp>
        <p:nvSpPr>
          <p:cNvPr id="2109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1003" y="2753607"/>
            <a:ext cx="4133850" cy="343952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C" sz="2000" dirty="0"/>
              <a:t>Puntos cualitativos (entrevistas, reconocimiento de especies dominantes del </a:t>
            </a:r>
            <a:r>
              <a:rPr lang="es-EC" sz="2000" dirty="0" smtClean="0"/>
              <a:t>área)</a:t>
            </a:r>
            <a:endParaRPr lang="es-EC" sz="2000" dirty="0"/>
          </a:p>
          <a:p>
            <a:pPr>
              <a:lnSpc>
                <a:spcPct val="80000"/>
              </a:lnSpc>
            </a:pPr>
            <a:r>
              <a:rPr lang="es-EC" sz="2000" dirty="0" smtClean="0"/>
              <a:t>Transectos de observación de 500 metros</a:t>
            </a:r>
            <a:endParaRPr lang="es-EC" sz="2000" dirty="0"/>
          </a:p>
          <a:p>
            <a:pPr>
              <a:lnSpc>
                <a:spcPct val="80000"/>
              </a:lnSpc>
            </a:pPr>
            <a:r>
              <a:rPr lang="es-EC" sz="2000" dirty="0" smtClean="0"/>
              <a:t>Puntos </a:t>
            </a:r>
            <a:r>
              <a:rPr lang="es-EC" sz="2000" dirty="0"/>
              <a:t>cualitativos (entrevistas, reconocimiento de especies dominantes del área)</a:t>
            </a:r>
          </a:p>
          <a:p>
            <a:pPr>
              <a:lnSpc>
                <a:spcPct val="80000"/>
              </a:lnSpc>
            </a:pPr>
            <a:r>
              <a:rPr lang="es-EC" sz="2000" dirty="0" smtClean="0"/>
              <a:t>Transectos de observación de 500 metros (</a:t>
            </a:r>
            <a:r>
              <a:rPr lang="es-EC" sz="2000" dirty="0"/>
              <a:t>Transectos en el área de influencia del proyecto</a:t>
            </a:r>
            <a:r>
              <a:rPr lang="es-EC" sz="2000" dirty="0" smtClean="0"/>
              <a:t>)</a:t>
            </a:r>
            <a:endParaRPr lang="es-ES" sz="2000" dirty="0"/>
          </a:p>
        </p:txBody>
      </p:sp>
      <p:sp>
        <p:nvSpPr>
          <p:cNvPr id="2109444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11953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s-ES_tradnl" sz="1800">
                <a:latin typeface="Verdana" charset="0"/>
              </a:rPr>
              <a:t>BIÓTICO</a:t>
            </a:r>
            <a:endParaRPr lang="en-US" sz="1800">
              <a:latin typeface="Verdana" charset="0"/>
            </a:endParaRPr>
          </a:p>
        </p:txBody>
      </p:sp>
      <p:pic>
        <p:nvPicPr>
          <p:cNvPr id="2109446" name="Picture 6" descr="DCP_249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2363" y="1600200"/>
            <a:ext cx="3402012" cy="2247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09448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09449" name="Picture 9" descr="DCP_253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7675" y="4022402"/>
            <a:ext cx="15271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50" name="Picture 10" descr="metodologia de trampe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163" y="4000500"/>
            <a:ext cx="1712912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600" b="1">
                <a:solidFill>
                  <a:schemeClr val="folHlink"/>
                </a:solidFill>
              </a:rPr>
              <a:t>MACROINVERTEBRADOS ACUÁTICOS</a:t>
            </a:r>
            <a:r>
              <a:rPr lang="en-US" sz="3600" b="1">
                <a:solidFill>
                  <a:schemeClr val="folHlink"/>
                </a:solidFill>
              </a:rPr>
              <a:t> E ICTIOFAUNA</a:t>
            </a:r>
          </a:p>
        </p:txBody>
      </p:sp>
      <p:sp>
        <p:nvSpPr>
          <p:cNvPr id="2111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6688" y="1771650"/>
            <a:ext cx="4867275" cy="4471988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es-ES" sz="1600" dirty="0"/>
              <a:t>En la fase de campo se muestrearán </a:t>
            </a:r>
            <a:r>
              <a:rPr lang="es-ES" sz="1600" dirty="0" smtClean="0"/>
              <a:t>el único cuerpo </a:t>
            </a:r>
            <a:r>
              <a:rPr lang="es-ES" sz="1600" dirty="0"/>
              <a:t>de </a:t>
            </a:r>
            <a:r>
              <a:rPr lang="es-ES" sz="1600" dirty="0" smtClean="0"/>
              <a:t>agua en </a:t>
            </a:r>
            <a:r>
              <a:rPr lang="es-ES" sz="1600" dirty="0"/>
              <a:t>la zona de influencia del </a:t>
            </a:r>
            <a:r>
              <a:rPr lang="es-ES" sz="1600" dirty="0" smtClean="0"/>
              <a:t>proyecto (Estero de los Monos).</a:t>
            </a:r>
            <a:endParaRPr lang="es-ES" sz="1600" dirty="0"/>
          </a:p>
          <a:p>
            <a:pPr algn="just">
              <a:lnSpc>
                <a:spcPct val="80000"/>
              </a:lnSpc>
            </a:pPr>
            <a:r>
              <a:rPr lang="es-ES" sz="1600" dirty="0" smtClean="0"/>
              <a:t>El Estero de los Monos se muestreará para </a:t>
            </a:r>
            <a:r>
              <a:rPr lang="es-ES" sz="1600" dirty="0" err="1"/>
              <a:t>macroinvertebrados</a:t>
            </a:r>
            <a:r>
              <a:rPr lang="es-ES" sz="1600" dirty="0"/>
              <a:t> acuáticos, utilizando una red tipo “D-net” </a:t>
            </a:r>
          </a:p>
          <a:p>
            <a:pPr algn="just">
              <a:lnSpc>
                <a:spcPct val="80000"/>
              </a:lnSpc>
            </a:pPr>
            <a:r>
              <a:rPr lang="es-ES" sz="1600" dirty="0" smtClean="0"/>
              <a:t>El Estero de los Monos se muestreará para peces, </a:t>
            </a:r>
            <a:r>
              <a:rPr lang="es-ES" sz="1600" dirty="0"/>
              <a:t>se </a:t>
            </a:r>
            <a:r>
              <a:rPr lang="es-ES" sz="1600" dirty="0" smtClean="0"/>
              <a:t>muestreará </a:t>
            </a:r>
            <a:r>
              <a:rPr lang="es-ES" sz="1600" dirty="0"/>
              <a:t>utilizando, principalmente: red de arrastre y atarraya</a:t>
            </a:r>
          </a:p>
          <a:p>
            <a:pPr algn="just">
              <a:lnSpc>
                <a:spcPct val="80000"/>
              </a:lnSpc>
            </a:pPr>
            <a:r>
              <a:rPr lang="es-ES" sz="1600" dirty="0"/>
              <a:t>Los datos recopilados son expresados como la captura por unidad de esfuerzo (CPUE) y corresponden a una hora de esfuerzo en cada punto de muestreo utilizando las técnicas de pesca antes mencionadas. </a:t>
            </a:r>
          </a:p>
          <a:p>
            <a:pPr marL="0" indent="0" algn="just">
              <a:lnSpc>
                <a:spcPct val="80000"/>
              </a:lnSpc>
              <a:buNone/>
            </a:pPr>
            <a:endParaRPr lang="es-ES" sz="1600" dirty="0"/>
          </a:p>
          <a:p>
            <a:pPr algn="just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2111493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38750" y="1811338"/>
            <a:ext cx="3459163" cy="2420937"/>
          </a:xfrm>
          <a:noFill/>
          <a:ln/>
        </p:spPr>
      </p:pic>
      <p:sp>
        <p:nvSpPr>
          <p:cNvPr id="2111492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11953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s-ES_tradnl" sz="1800">
                <a:latin typeface="Verdana" charset="0"/>
              </a:rPr>
              <a:t>BIÓTICO</a:t>
            </a:r>
            <a:endParaRPr lang="en-US" sz="1800">
              <a:latin typeface="Verdana" charset="0"/>
            </a:endParaRPr>
          </a:p>
        </p:txBody>
      </p:sp>
      <p:sp>
        <p:nvSpPr>
          <p:cNvPr id="2111497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11498" name="Picture 10" descr="Muestreo de macroinvertebrados estero parotoyacu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3200" y="4346575"/>
            <a:ext cx="3427413" cy="2263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2" name="Rectangle 6"/>
          <p:cNvSpPr>
            <a:spLocks noChangeArrowheads="1"/>
          </p:cNvSpPr>
          <p:nvPr/>
        </p:nvSpPr>
        <p:spPr bwMode="auto">
          <a:xfrm>
            <a:off x="161925" y="361950"/>
            <a:ext cx="406400" cy="6151563"/>
          </a:xfrm>
          <a:prstGeom prst="rect">
            <a:avLst/>
          </a:prstGeom>
          <a:gradFill rotWithShape="1">
            <a:gsLst>
              <a:gs pos="0">
                <a:srgbClr val="0066FF">
                  <a:alpha val="64000"/>
                </a:srgbClr>
              </a:gs>
              <a:gs pos="100000">
                <a:srgbClr val="003399">
                  <a:alpha val="53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7501" dir="3723739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14825" name="Rectangle 9"/>
          <p:cNvSpPr>
            <a:spLocks noGrp="1" noChangeArrowheads="1"/>
          </p:cNvSpPr>
          <p:nvPr>
            <p:ph type="title"/>
          </p:nvPr>
        </p:nvSpPr>
        <p:spPr>
          <a:xfrm>
            <a:off x="3536950" y="257175"/>
            <a:ext cx="2009775" cy="446088"/>
          </a:xfrm>
        </p:spPr>
        <p:txBody>
          <a:bodyPr/>
          <a:lstStyle/>
          <a:p>
            <a:r>
              <a:rPr lang="en-US" sz="2800" b="1">
                <a:solidFill>
                  <a:schemeClr val="folHlink"/>
                </a:solidFill>
              </a:rPr>
              <a:t>Contenido</a:t>
            </a:r>
            <a:endParaRPr lang="es-ES" sz="2800" b="1">
              <a:solidFill>
                <a:schemeClr val="folHlink"/>
              </a:solidFill>
            </a:endParaRPr>
          </a:p>
        </p:txBody>
      </p:sp>
      <p:sp>
        <p:nvSpPr>
          <p:cNvPr id="131482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768350" y="1111250"/>
            <a:ext cx="8064500" cy="4352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sz="1600" b="1">
                <a:hlinkClick r:id="rId3" action="ppaction://hlinksldjump"/>
              </a:rPr>
              <a:t>FICHA TÉCNICA</a:t>
            </a:r>
            <a:endParaRPr lang="es-ES" sz="1600" b="1"/>
          </a:p>
          <a:p>
            <a:pPr>
              <a:lnSpc>
                <a:spcPct val="80000"/>
              </a:lnSpc>
            </a:pPr>
            <a:r>
              <a:rPr lang="es-ES" sz="1600" b="1">
                <a:hlinkClick r:id="rId4" action="ppaction://hlinksldjump"/>
              </a:rPr>
              <a:t>ANTECEDENTES</a:t>
            </a:r>
            <a:endParaRPr lang="es-ES_tradnl" sz="1600" b="1"/>
          </a:p>
          <a:p>
            <a:pPr>
              <a:lnSpc>
                <a:spcPct val="80000"/>
              </a:lnSpc>
            </a:pPr>
            <a:r>
              <a:rPr lang="es-ES" sz="1600" b="1">
                <a:hlinkClick r:id="rId5" action="ppaction://hlinksldjump"/>
              </a:rPr>
              <a:t>OBJETIVOS GENERALES</a:t>
            </a:r>
            <a:endParaRPr lang="es-ES_tradnl" sz="1600" b="1"/>
          </a:p>
          <a:p>
            <a:pPr>
              <a:lnSpc>
                <a:spcPct val="80000"/>
              </a:lnSpc>
            </a:pPr>
            <a:r>
              <a:rPr lang="es-ES_tradnl" sz="1600" b="1">
                <a:hlinkClick r:id="rId6" action="ppaction://hlinksldjump"/>
              </a:rPr>
              <a:t>MARCO LEGAL E INSTITUCIONAL</a:t>
            </a:r>
            <a:endParaRPr lang="es-ES" sz="1600" b="1"/>
          </a:p>
          <a:p>
            <a:pPr>
              <a:lnSpc>
                <a:spcPct val="80000"/>
              </a:lnSpc>
            </a:pPr>
            <a:r>
              <a:rPr lang="es-ES_tradnl" sz="1600" b="1">
                <a:hlinkClick r:id="rId7" action="ppaction://hlinksldjump"/>
              </a:rPr>
              <a:t>DESCRIPCIÓN DEL PROYECTO</a:t>
            </a:r>
            <a:endParaRPr lang="es-ES" sz="1600" b="1"/>
          </a:p>
          <a:p>
            <a:pPr>
              <a:lnSpc>
                <a:spcPct val="80000"/>
              </a:lnSpc>
            </a:pPr>
            <a:r>
              <a:rPr lang="es-ES_tradnl" sz="1600" b="1">
                <a:hlinkClick r:id="rId8" action="ppaction://hlinksldjump"/>
              </a:rPr>
              <a:t>METODOLOGÍA</a:t>
            </a:r>
            <a:endParaRPr lang="es-ES_tradnl" sz="1600" b="1"/>
          </a:p>
          <a:p>
            <a:pPr>
              <a:lnSpc>
                <a:spcPct val="80000"/>
              </a:lnSpc>
            </a:pPr>
            <a:r>
              <a:rPr lang="es-ES" sz="1600" b="1">
                <a:hlinkClick r:id="rId9" action="ppaction://hlinksldjump"/>
              </a:rPr>
              <a:t>MAPEO DE GEOLOGÍA, SISMOLOGÍA, GEOMORFOLOGÍA E HIDROGEOLOGIA</a:t>
            </a:r>
            <a:endParaRPr lang="es-ES" sz="1600" b="1"/>
          </a:p>
          <a:p>
            <a:pPr>
              <a:lnSpc>
                <a:spcPct val="80000"/>
              </a:lnSpc>
            </a:pPr>
            <a:r>
              <a:rPr lang="es-ES" sz="1600" b="1">
                <a:hlinkClick r:id="rId10" action="ppaction://hlinksldjump"/>
              </a:rPr>
              <a:t>MAPEO DE SUELOS Y CLIMA</a:t>
            </a:r>
            <a:endParaRPr lang="es-ES" sz="1600" b="1"/>
          </a:p>
          <a:p>
            <a:pPr>
              <a:lnSpc>
                <a:spcPct val="80000"/>
              </a:lnSpc>
            </a:pPr>
            <a:r>
              <a:rPr lang="es-ES" sz="1600" b="1">
                <a:hlinkClick r:id="rId11" action="ppaction://hlinksldjump"/>
              </a:rPr>
              <a:t>MAPEO CALIDAD DE AGUA, HIDROLOGIA Y SEDIMENTOS</a:t>
            </a:r>
            <a:endParaRPr lang="es-ES" sz="1600" b="1"/>
          </a:p>
          <a:p>
            <a:pPr>
              <a:lnSpc>
                <a:spcPct val="80000"/>
              </a:lnSpc>
            </a:pPr>
            <a:r>
              <a:rPr lang="es-ES_tradnl" sz="1600" b="1">
                <a:hlinkClick r:id="rId12" action="ppaction://hlinksldjump"/>
              </a:rPr>
              <a:t>MAPEO DE FLORA Y FAUNA</a:t>
            </a:r>
            <a:endParaRPr lang="es-ES_tradnl" sz="1600" b="1"/>
          </a:p>
          <a:p>
            <a:pPr lvl="1">
              <a:lnSpc>
                <a:spcPct val="80000"/>
              </a:lnSpc>
            </a:pPr>
            <a:r>
              <a:rPr lang="es-ES_tradnl" sz="1600" b="1">
                <a:hlinkClick r:id="rId13" action="ppaction://hlinksldjump"/>
              </a:rPr>
              <a:t>AVIFAUNA (AVES) </a:t>
            </a:r>
            <a:endParaRPr lang="es-ES_tradnl" sz="1600" b="1"/>
          </a:p>
          <a:p>
            <a:pPr lvl="1">
              <a:lnSpc>
                <a:spcPct val="80000"/>
              </a:lnSpc>
            </a:pPr>
            <a:r>
              <a:rPr lang="es-ES_tradnl" sz="1600" b="1">
                <a:hlinkClick r:id="rId14" action="ppaction://hlinksldjump"/>
              </a:rPr>
              <a:t>MASTOFAUNA (MAMÍFEROS)  Y HERPETOFAUNA (ANFIBIOS Y REPTILES) </a:t>
            </a:r>
            <a:endParaRPr lang="es-ES_tradnl" sz="1600" b="1"/>
          </a:p>
          <a:p>
            <a:pPr lvl="1">
              <a:lnSpc>
                <a:spcPct val="80000"/>
              </a:lnSpc>
            </a:pPr>
            <a:r>
              <a:rPr lang="es-ES_tradnl" sz="1600" b="1">
                <a:hlinkClick r:id="rId15" action="ppaction://hlinksldjump"/>
              </a:rPr>
              <a:t>MACROINVERTEBRADOS ACUÁTICOS  E ICTIOFAUNA (PECES) </a:t>
            </a:r>
            <a:endParaRPr lang="es-ES_tradnl" sz="1600" b="1"/>
          </a:p>
          <a:p>
            <a:pPr>
              <a:lnSpc>
                <a:spcPct val="80000"/>
              </a:lnSpc>
            </a:pPr>
            <a:r>
              <a:rPr lang="en-US" sz="1600" b="1">
                <a:hlinkClick r:id="rId16" action="ppaction://hlinksldjump"/>
              </a:rPr>
              <a:t>SOCIO-ECONÓMICO Y </a:t>
            </a:r>
            <a:r>
              <a:rPr lang="es-ES_tradnl" sz="1600" b="1">
                <a:hlinkClick r:id="rId16" action="ppaction://hlinksldjump"/>
              </a:rPr>
              <a:t>ARQUEOLÓGICO</a:t>
            </a:r>
            <a:endParaRPr lang="es-ES_tradnl" sz="1600" b="1"/>
          </a:p>
          <a:p>
            <a:pPr>
              <a:lnSpc>
                <a:spcPct val="80000"/>
              </a:lnSpc>
            </a:pPr>
            <a:r>
              <a:rPr lang="es-ES" sz="1600" b="1">
                <a:solidFill>
                  <a:schemeClr val="folHlink"/>
                </a:solidFill>
                <a:hlinkClick r:id="rId17" action="ppaction://hlinksldjump"/>
              </a:rPr>
              <a:t>EVALUACIÓN DE IMPACTOS, RIESGOS Y FORMULACIÓN DEL PLAN DE </a:t>
            </a:r>
            <a:br>
              <a:rPr lang="es-ES" sz="1600" b="1">
                <a:solidFill>
                  <a:schemeClr val="folHlink"/>
                </a:solidFill>
                <a:hlinkClick r:id="rId17" action="ppaction://hlinksldjump"/>
              </a:rPr>
            </a:br>
            <a:r>
              <a:rPr lang="es-ES" sz="1600" b="1">
                <a:solidFill>
                  <a:schemeClr val="folHlink"/>
                </a:solidFill>
                <a:hlinkClick r:id="rId17" action="ppaction://hlinksldjump"/>
              </a:rPr>
              <a:t>MANEJO AMBIENTAL</a:t>
            </a:r>
            <a:endParaRPr lang="es-ES_tradnl" sz="1600" b="1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48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folHlink"/>
                </a:solidFill>
              </a:rPr>
              <a:t>SOCIO-ECONÓMICO Y </a:t>
            </a:r>
            <a:r>
              <a:rPr lang="es-ES_tradnl" sz="3600" b="1">
                <a:solidFill>
                  <a:schemeClr val="folHlink"/>
                </a:solidFill>
              </a:rPr>
              <a:t>ARQUEOLÓGICO</a:t>
            </a:r>
            <a:endParaRPr lang="en-US" sz="3600" b="1">
              <a:solidFill>
                <a:schemeClr val="folHlink"/>
              </a:solidFill>
            </a:endParaRPr>
          </a:p>
        </p:txBody>
      </p:sp>
      <p:sp>
        <p:nvSpPr>
          <p:cNvPr id="2113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1733550"/>
            <a:ext cx="3381375" cy="438785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s-ES_tradnl" sz="1800" dirty="0"/>
              <a:t>Recopilación de información oficial (INDA, INEC)</a:t>
            </a:r>
          </a:p>
          <a:p>
            <a:pPr algn="just">
              <a:lnSpc>
                <a:spcPct val="90000"/>
              </a:lnSpc>
            </a:pPr>
            <a:r>
              <a:rPr lang="es-ES_tradnl" sz="1800" dirty="0"/>
              <a:t>Entrevistas y encuestas a pobladores y unidades familiares de la zona</a:t>
            </a:r>
          </a:p>
          <a:p>
            <a:pPr algn="just">
              <a:lnSpc>
                <a:spcPct val="90000"/>
              </a:lnSpc>
            </a:pPr>
            <a:r>
              <a:rPr lang="es-ES" sz="1800" dirty="0"/>
              <a:t>En la zona están asentadas, en su mayoría, </a:t>
            </a:r>
            <a:r>
              <a:rPr lang="es-ES" sz="1800" dirty="0" smtClean="0"/>
              <a:t>hogares dedicadas a actividades agrícolas.</a:t>
            </a:r>
          </a:p>
          <a:p>
            <a:pPr algn="just">
              <a:lnSpc>
                <a:spcPct val="90000"/>
              </a:lnSpc>
            </a:pPr>
            <a:r>
              <a:rPr lang="es-ES_tradnl" sz="1800" dirty="0" smtClean="0"/>
              <a:t>El proyecto no interseca áreas protegidas</a:t>
            </a:r>
            <a:endParaRPr lang="es-ES" sz="1800" dirty="0"/>
          </a:p>
        </p:txBody>
      </p:sp>
      <p:sp>
        <p:nvSpPr>
          <p:cNvPr id="2113540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40227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s-ES_tradnl" sz="1800">
                <a:latin typeface="Verdana" charset="0"/>
              </a:rPr>
              <a:t>SOCIO-ECONÓMICO y CULTURAL</a:t>
            </a:r>
            <a:endParaRPr lang="en-US" sz="1800">
              <a:latin typeface="Verdana" charset="0"/>
            </a:endParaRPr>
          </a:p>
        </p:txBody>
      </p:sp>
      <p:pic>
        <p:nvPicPr>
          <p:cNvPr id="2113541" name="Picture 5" descr="DCP_098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87800" y="1704975"/>
            <a:ext cx="2743200" cy="2579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13544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3545" name="Rectangle 9"/>
          <p:cNvSpPr>
            <a:spLocks noGrp="1" noChangeArrowheads="1"/>
          </p:cNvSpPr>
          <p:nvPr>
            <p:ph sz="quarter" idx="3"/>
          </p:nvPr>
        </p:nvSpPr>
        <p:spPr>
          <a:xfrm>
            <a:off x="4543425" y="4381500"/>
            <a:ext cx="4286250" cy="2224088"/>
          </a:xfrm>
        </p:spPr>
        <p:txBody>
          <a:bodyPr/>
          <a:lstStyle/>
          <a:p>
            <a:pPr algn="just"/>
            <a:r>
              <a:rPr lang="es-ES" sz="1600"/>
              <a:t>Diagnóstico Arqueológico: </a:t>
            </a:r>
            <a:endParaRPr lang="es-ES_tradnl" sz="1600"/>
          </a:p>
          <a:p>
            <a:pPr lvl="1" algn="just"/>
            <a:r>
              <a:rPr lang="es-ES_tradnl" sz="1600"/>
              <a:t>Pruebas de pala </a:t>
            </a:r>
          </a:p>
          <a:p>
            <a:pPr lvl="1" algn="just"/>
            <a:r>
              <a:rPr lang="es-ES_tradnl" sz="1600"/>
              <a:t>Entrevistas a pobladores</a:t>
            </a:r>
          </a:p>
          <a:p>
            <a:pPr lvl="1" algn="just"/>
            <a:r>
              <a:rPr lang="es-ES" sz="1600"/>
              <a:t>Elaboración de Informe</a:t>
            </a:r>
          </a:p>
          <a:p>
            <a:pPr algn="just"/>
            <a:r>
              <a:rPr lang="es-ES" sz="1600"/>
              <a:t>Entrega del diagnostico al Instituto Nacional de Patrimonio Cultural (INPC).  </a:t>
            </a:r>
          </a:p>
          <a:p>
            <a:pPr algn="just"/>
            <a:r>
              <a:rPr lang="es-ES" sz="1600"/>
              <a:t>Copia del visto bueno del INPC será incluido en el EIA.</a:t>
            </a:r>
          </a:p>
        </p:txBody>
      </p:sp>
      <p:pic>
        <p:nvPicPr>
          <p:cNvPr id="2113546" name="Picture 10" descr="SCAN9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813" y="3048000"/>
            <a:ext cx="1862137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547" name="Picture 11" descr="Newsprin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9113" y="1689100"/>
            <a:ext cx="18764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354"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 dirty="0">
                <a:solidFill>
                  <a:schemeClr val="folHlink"/>
                </a:solidFill>
              </a:rPr>
              <a:t>EVALUACIÓN DE IMPACTOS, RIESGOS Y FORMULACIÓN DEL PLAN DE </a:t>
            </a:r>
            <a:br>
              <a:rPr lang="es-ES" sz="2800" b="1" dirty="0">
                <a:solidFill>
                  <a:schemeClr val="folHlink"/>
                </a:solidFill>
              </a:rPr>
            </a:br>
            <a:r>
              <a:rPr lang="es-ES" sz="2800" b="1" dirty="0">
                <a:solidFill>
                  <a:schemeClr val="folHlink"/>
                </a:solidFill>
              </a:rPr>
              <a:t>MANEJO AMBIENTAL</a:t>
            </a:r>
          </a:p>
        </p:txBody>
      </p:sp>
      <p:sp>
        <p:nvSpPr>
          <p:cNvPr id="21473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2600" y="1871663"/>
            <a:ext cx="8229600" cy="4397375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s-ES" sz="1900" dirty="0"/>
              <a:t>Con los datos de Línea Base Ambiental se procede a: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s-ES" sz="1900" dirty="0"/>
          </a:p>
          <a:p>
            <a:pPr lvl="1">
              <a:lnSpc>
                <a:spcPct val="90000"/>
              </a:lnSpc>
            </a:pPr>
            <a:r>
              <a:rPr lang="es-ES" sz="1900" dirty="0"/>
              <a:t>Determinar el área de influencia y las áreas sensibles para cada componente ambiental</a:t>
            </a:r>
          </a:p>
          <a:p>
            <a:pPr lvl="1">
              <a:lnSpc>
                <a:spcPct val="90000"/>
              </a:lnSpc>
            </a:pPr>
            <a:r>
              <a:rPr lang="es-ES_tradnl" sz="1900" dirty="0"/>
              <a:t>Identificar y evaluar los impactos potenciales </a:t>
            </a:r>
          </a:p>
          <a:p>
            <a:pPr lvl="1">
              <a:lnSpc>
                <a:spcPct val="90000"/>
              </a:lnSpc>
            </a:pPr>
            <a:r>
              <a:rPr lang="es-ES_tradnl" sz="1900" dirty="0"/>
              <a:t>Evaluar los riesgos para el proyecto</a:t>
            </a:r>
            <a:endParaRPr lang="es-ES" sz="1900" dirty="0"/>
          </a:p>
          <a:p>
            <a:pPr lvl="1">
              <a:lnSpc>
                <a:spcPct val="90000"/>
              </a:lnSpc>
            </a:pPr>
            <a:r>
              <a:rPr lang="es-ES_tradnl" sz="1900" dirty="0"/>
              <a:t>Elaborar el Plan de Manejo </a:t>
            </a:r>
            <a:r>
              <a:rPr lang="es-ES_tradnl" sz="1900" dirty="0" smtClean="0"/>
              <a:t>Ambiental</a:t>
            </a:r>
            <a:endParaRPr lang="es-ES_tradnl" sz="1900" dirty="0"/>
          </a:p>
          <a:p>
            <a:pPr>
              <a:lnSpc>
                <a:spcPct val="90000"/>
              </a:lnSpc>
            </a:pPr>
            <a:endParaRPr lang="es-ES_tradnl" sz="1900" dirty="0"/>
          </a:p>
          <a:p>
            <a:pPr>
              <a:lnSpc>
                <a:spcPct val="90000"/>
              </a:lnSpc>
            </a:pPr>
            <a:r>
              <a:rPr lang="es-ES_tradnl" sz="1900" dirty="0"/>
              <a:t>El EIA/PMA se presenta a las comunidades mediante un proceso de consulta y participación en el que se recogen sus inquietudes y criterios.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s-ES_tradnl" sz="1900" dirty="0"/>
          </a:p>
          <a:p>
            <a:pPr>
              <a:lnSpc>
                <a:spcPct val="90000"/>
              </a:lnSpc>
            </a:pPr>
            <a:r>
              <a:rPr lang="es-ES_tradnl" sz="1900" dirty="0"/>
              <a:t>El EIA/PMA se presenta </a:t>
            </a:r>
            <a:r>
              <a:rPr lang="es-ES_tradnl" sz="1900" dirty="0" smtClean="0"/>
              <a:t>al </a:t>
            </a:r>
            <a:r>
              <a:rPr lang="es-ES_tradnl" sz="1900" dirty="0"/>
              <a:t>Ministerio del Ambiente </a:t>
            </a:r>
            <a:r>
              <a:rPr lang="es-ES_tradnl" sz="1900" dirty="0" smtClean="0"/>
              <a:t>Regional Guayas para </a:t>
            </a:r>
            <a:r>
              <a:rPr lang="es-ES_tradnl" sz="1900" dirty="0"/>
              <a:t>su </a:t>
            </a:r>
            <a:r>
              <a:rPr lang="es-ES_tradnl" sz="1900" dirty="0" smtClean="0"/>
              <a:t>evaluación y aprobación</a:t>
            </a:r>
            <a:r>
              <a:rPr lang="es-ES_tradnl" sz="1900" dirty="0"/>
              <a:t>.</a:t>
            </a:r>
          </a:p>
        </p:txBody>
      </p:sp>
      <p:sp>
        <p:nvSpPr>
          <p:cNvPr id="214733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 dirty="0" smtClean="0">
                <a:solidFill>
                  <a:schemeClr val="folHlink"/>
                </a:solidFill>
              </a:rPr>
              <a:t>PLAN </a:t>
            </a:r>
            <a:r>
              <a:rPr lang="es-ES" sz="2800" b="1" dirty="0">
                <a:solidFill>
                  <a:schemeClr val="folHlink"/>
                </a:solidFill>
              </a:rPr>
              <a:t>DE </a:t>
            </a:r>
            <a:br>
              <a:rPr lang="es-ES" sz="2800" b="1" dirty="0">
                <a:solidFill>
                  <a:schemeClr val="folHlink"/>
                </a:solidFill>
              </a:rPr>
            </a:br>
            <a:r>
              <a:rPr lang="es-ES" sz="2800" b="1" dirty="0">
                <a:solidFill>
                  <a:schemeClr val="folHlink"/>
                </a:solidFill>
              </a:rPr>
              <a:t>MANEJO AMBIENTAL</a:t>
            </a:r>
          </a:p>
        </p:txBody>
      </p:sp>
      <p:sp>
        <p:nvSpPr>
          <p:cNvPr id="21473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2600" y="1871663"/>
            <a:ext cx="8229600" cy="4397375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s-ES" sz="1900" dirty="0" smtClean="0"/>
              <a:t>El Plan de Manejo Ambiental la extensión de la ley ambiental definida específicamente para el proyecto contempla los siguientes planes:</a:t>
            </a:r>
            <a:endParaRPr lang="es-ES" sz="1900" dirty="0"/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s-ES" sz="1900" dirty="0"/>
          </a:p>
          <a:p>
            <a:pPr lvl="1">
              <a:lnSpc>
                <a:spcPct val="90000"/>
              </a:lnSpc>
            </a:pPr>
            <a:r>
              <a:rPr lang="es-ES" sz="1900" dirty="0" smtClean="0"/>
              <a:t>Plan de Contingencia y Respuesta a Emergencias</a:t>
            </a:r>
          </a:p>
          <a:p>
            <a:pPr lvl="1">
              <a:lnSpc>
                <a:spcPct val="90000"/>
              </a:lnSpc>
            </a:pPr>
            <a:r>
              <a:rPr lang="es-ES" sz="1900" dirty="0" smtClean="0"/>
              <a:t>Plan de Capacitación</a:t>
            </a:r>
          </a:p>
          <a:p>
            <a:pPr lvl="1">
              <a:lnSpc>
                <a:spcPct val="90000"/>
              </a:lnSpc>
            </a:pPr>
            <a:r>
              <a:rPr lang="es-ES" sz="1900" dirty="0" smtClean="0"/>
              <a:t>Plan de Salud Ocupacional y Seguridad Industrial</a:t>
            </a:r>
          </a:p>
          <a:p>
            <a:pPr lvl="1">
              <a:lnSpc>
                <a:spcPct val="90000"/>
              </a:lnSpc>
            </a:pPr>
            <a:r>
              <a:rPr lang="es-ES" sz="1900" dirty="0" smtClean="0"/>
              <a:t>Plan de Manejo de Desechos</a:t>
            </a:r>
          </a:p>
          <a:p>
            <a:pPr lvl="1">
              <a:lnSpc>
                <a:spcPct val="90000"/>
              </a:lnSpc>
            </a:pPr>
            <a:r>
              <a:rPr lang="es-ES" sz="1900" dirty="0" smtClean="0"/>
              <a:t>Plan de Relaciones Comunitarias</a:t>
            </a:r>
          </a:p>
          <a:p>
            <a:pPr lvl="1">
              <a:lnSpc>
                <a:spcPct val="90000"/>
              </a:lnSpc>
            </a:pPr>
            <a:r>
              <a:rPr lang="es-ES" sz="1900" dirty="0" smtClean="0"/>
              <a:t>Plan de Cierre, Abandono y Rehabilitación de Áreas Afectadas</a:t>
            </a:r>
          </a:p>
          <a:p>
            <a:pPr lvl="1">
              <a:lnSpc>
                <a:spcPct val="90000"/>
              </a:lnSpc>
            </a:pPr>
            <a:r>
              <a:rPr lang="es-ES" sz="1900" dirty="0" smtClean="0"/>
              <a:t>Plan de Monitoreo y Seguimiento</a:t>
            </a:r>
            <a:endParaRPr lang="es-ES" sz="1900" dirty="0"/>
          </a:p>
          <a:p>
            <a:pPr>
              <a:lnSpc>
                <a:spcPct val="90000"/>
              </a:lnSpc>
            </a:pPr>
            <a:endParaRPr lang="es-ES_tradnl" sz="1900" dirty="0"/>
          </a:p>
        </p:txBody>
      </p:sp>
      <p:sp>
        <p:nvSpPr>
          <p:cNvPr id="214733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7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 dirty="0" smtClean="0">
                <a:solidFill>
                  <a:schemeClr val="folHlink"/>
                </a:solidFill>
              </a:rPr>
              <a:t>Preguntas y Discusión</a:t>
            </a:r>
            <a:endParaRPr lang="es-ES" sz="2800" b="1" dirty="0">
              <a:solidFill>
                <a:schemeClr val="folHlink"/>
              </a:solidFill>
            </a:endParaRPr>
          </a:p>
        </p:txBody>
      </p:sp>
      <p:sp>
        <p:nvSpPr>
          <p:cNvPr id="21473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2600" y="1871663"/>
            <a:ext cx="8229600" cy="4397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_tradnl" sz="1900" dirty="0" smtClean="0"/>
              <a:t>Personas de contacto </a:t>
            </a:r>
            <a:r>
              <a:rPr lang="es-ES_tradnl" sz="1900" dirty="0" err="1" smtClean="0"/>
              <a:t>Adelca</a:t>
            </a:r>
            <a:r>
              <a:rPr lang="es-ES_tradnl" sz="1900" dirty="0" smtClean="0"/>
              <a:t> Litoral:</a:t>
            </a:r>
          </a:p>
          <a:p>
            <a:pPr lvl="1">
              <a:lnSpc>
                <a:spcPct val="90000"/>
              </a:lnSpc>
            </a:pPr>
            <a:r>
              <a:rPr lang="es-ES_tradnl" sz="1500" dirty="0" smtClean="0"/>
              <a:t>Javier </a:t>
            </a:r>
            <a:r>
              <a:rPr lang="es-ES_tradnl" sz="1500" dirty="0" err="1" smtClean="0"/>
              <a:t>Villalva</a:t>
            </a:r>
            <a:r>
              <a:rPr lang="es-ES_tradnl" sz="1500" dirty="0" smtClean="0"/>
              <a:t> (Coordinador de Ambiente)</a:t>
            </a:r>
          </a:p>
          <a:p>
            <a:pPr lvl="1">
              <a:lnSpc>
                <a:spcPct val="90000"/>
              </a:lnSpc>
            </a:pPr>
            <a:r>
              <a:rPr lang="es-ES_tradnl" sz="1500" dirty="0" smtClean="0"/>
              <a:t>Karina </a:t>
            </a:r>
            <a:r>
              <a:rPr lang="es-ES_tradnl" sz="1500" dirty="0" err="1" smtClean="0"/>
              <a:t>Pachacama</a:t>
            </a:r>
            <a:r>
              <a:rPr lang="es-ES_tradnl" sz="1500" dirty="0" smtClean="0"/>
              <a:t> (Relaciones Comunitarias</a:t>
            </a:r>
          </a:p>
          <a:p>
            <a:pPr lvl="1">
              <a:lnSpc>
                <a:spcPct val="90000"/>
              </a:lnSpc>
            </a:pPr>
            <a:r>
              <a:rPr lang="es-ES_tradnl" sz="1600" dirty="0" smtClean="0"/>
              <a:t>Personas </a:t>
            </a:r>
            <a:r>
              <a:rPr lang="es-ES_tradnl" sz="1600" dirty="0"/>
              <a:t>de contacto </a:t>
            </a:r>
            <a:r>
              <a:rPr lang="es-ES_tradnl" sz="1600" dirty="0" err="1"/>
              <a:t>Adelca</a:t>
            </a:r>
            <a:r>
              <a:rPr lang="es-ES_tradnl" sz="1600" dirty="0"/>
              <a:t> Litoral: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s-ES_tradnl" sz="1500" dirty="0"/>
          </a:p>
          <a:p>
            <a:pPr marL="457200" lvl="1" indent="0">
              <a:lnSpc>
                <a:spcPct val="90000"/>
              </a:lnSpc>
              <a:buNone/>
            </a:pPr>
            <a:endParaRPr lang="es-ES_tradnl" sz="1500" dirty="0" smtClean="0"/>
          </a:p>
          <a:p>
            <a:pPr lvl="1">
              <a:lnSpc>
                <a:spcPct val="90000"/>
              </a:lnSpc>
            </a:pPr>
            <a:r>
              <a:rPr lang="es-ES_tradnl" sz="1600" dirty="0" smtClean="0"/>
              <a:t>Formas </a:t>
            </a:r>
            <a:r>
              <a:rPr lang="es-ES_tradnl" sz="1600" dirty="0"/>
              <a:t>de contacto </a:t>
            </a:r>
            <a:r>
              <a:rPr lang="es-ES_tradnl" sz="1600" dirty="0" err="1"/>
              <a:t>Adelca</a:t>
            </a:r>
            <a:r>
              <a:rPr lang="es-ES_tradnl" sz="1600" dirty="0"/>
              <a:t> Litoral</a:t>
            </a:r>
            <a:r>
              <a:rPr lang="es-ES_tradnl" sz="1600" dirty="0" smtClean="0"/>
              <a:t>:</a:t>
            </a:r>
            <a:endParaRPr lang="es-ES_tradnl" sz="1500" dirty="0" smtClean="0"/>
          </a:p>
          <a:p>
            <a:pPr lvl="1">
              <a:lnSpc>
                <a:spcPct val="90000"/>
              </a:lnSpc>
            </a:pPr>
            <a:r>
              <a:rPr lang="es-ES_tradnl" sz="1500" dirty="0" smtClean="0"/>
              <a:t>Teléfono:  (02) 396 8130</a:t>
            </a:r>
          </a:p>
          <a:p>
            <a:pPr lvl="1">
              <a:lnSpc>
                <a:spcPct val="90000"/>
              </a:lnSpc>
            </a:pPr>
            <a:r>
              <a:rPr lang="es-ES_tradnl" sz="1500" dirty="0" smtClean="0"/>
              <a:t>Más información de </a:t>
            </a:r>
            <a:r>
              <a:rPr lang="es-ES_tradnl" sz="1500" dirty="0" err="1" smtClean="0"/>
              <a:t>Adelca</a:t>
            </a:r>
            <a:r>
              <a:rPr lang="es-ES_tradnl" sz="1500" dirty="0" smtClean="0"/>
              <a:t> Litoral. Página web: </a:t>
            </a:r>
            <a:r>
              <a:rPr lang="es-ES_tradnl" sz="1500" dirty="0" err="1" smtClean="0"/>
              <a:t>www.adelca.com</a:t>
            </a:r>
            <a:endParaRPr lang="es-ES_tradnl" sz="1500" dirty="0"/>
          </a:p>
        </p:txBody>
      </p:sp>
      <p:sp>
        <p:nvSpPr>
          <p:cNvPr id="214733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4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058" name="Rectangle 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folHlink"/>
                </a:solidFill>
              </a:rPr>
              <a:t>FICHA TÉCNICA </a:t>
            </a:r>
          </a:p>
        </p:txBody>
      </p:sp>
      <p:graphicFrame>
        <p:nvGraphicFramePr>
          <p:cNvPr id="2091071" name="Group 6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776689"/>
              </p:ext>
            </p:extLst>
          </p:nvPr>
        </p:nvGraphicFramePr>
        <p:xfrm>
          <a:off x="519113" y="2005013"/>
          <a:ext cx="8229600" cy="392938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646113">
                <a:tc>
                  <a:txBody>
                    <a:bodyPr/>
                    <a:lstStyle/>
                    <a:p>
                      <a:pPr marL="287338" marR="0" lvl="0" indent="-287338" algn="just" defTabSz="9207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Proyecto:</a:t>
                      </a: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Estudio de Impacto y Plan de Manejo Ambiental para la Construcción y Operación de la Planta Industrial de Fundición y Laminación.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287338" marR="0" lvl="0" indent="-287338" algn="just" defTabSz="9207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>
                          <a:tab pos="5486400" algn="l"/>
                        </a:tabLst>
                      </a:pP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Ubicación Cartográfica: </a:t>
                      </a: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  <a:hlinkClick r:id="rId2" action="ppaction://hlinksldjump"/>
                        </a:rPr>
                        <a:t>Ver Mapa de Ubicación</a:t>
                      </a:r>
                      <a:endParaRPr kumimoji="0" lang="es-ES_tradnl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287338" marR="0" lvl="0" indent="-287338" algn="just" defTabSz="9207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>
                          <a:tab pos="5486400" algn="l"/>
                        </a:tabLst>
                      </a:pP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Fase:</a:t>
                      </a: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Prospección Geofísica</a:t>
                      </a:r>
                      <a:endParaRPr kumimoji="0" lang="es-ES_tradnl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287338" marR="0" lvl="0" indent="-287338" algn="just" defTabSz="9207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>
                          <a:tab pos="5486400" algn="l"/>
                        </a:tabLst>
                      </a:pP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Superficie:</a:t>
                      </a: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66 hectáreas</a:t>
                      </a:r>
                      <a:endParaRPr kumimoji="0" lang="es-ES_tradnl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287338" marR="0" lvl="0" indent="-287338" algn="just" defTabSz="9207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>
                          <a:tab pos="5486400" algn="l"/>
                        </a:tabLst>
                      </a:pP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Razón Social:</a:t>
                      </a: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s-ES_tradnl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Adelca</a:t>
                      </a:r>
                      <a:r>
                        <a:rPr kumimoji="0" 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Litoral S.A.</a:t>
                      </a:r>
                      <a:endParaRPr kumimoji="0" lang="es-ES_tradnl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287338" marR="0" lvl="0" indent="-287338" algn="just" defTabSz="9207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>
                          <a:tab pos="5486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Consultora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Ambiental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: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Walsh Environmental Scientists and Engineers (WALSH-Ecuador)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287338" marR="0" lvl="0" indent="-287338" algn="just" defTabSz="9207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>
                          <a:tab pos="5486400" algn="l"/>
                        </a:tabLst>
                      </a:pP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Calificación </a:t>
                      </a:r>
                      <a:r>
                        <a:rPr kumimoji="0" 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Ministerio de Ambiente:</a:t>
                      </a:r>
                      <a:r>
                        <a:rPr kumimoji="0" 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Tipo A, Grado 4 (No. 025)</a:t>
                      </a:r>
                      <a:endParaRPr kumimoji="0" lang="es-ES_tradnl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91068" name="AutoShape 6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4085" name="Picture 5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4432"/>
            <a:ext cx="9146068" cy="54321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94086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417736" y="0"/>
            <a:ext cx="4308529" cy="61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s-ES" b="1" kern="0" dirty="0" smtClean="0">
                <a:solidFill>
                  <a:schemeClr val="folHlink"/>
                </a:solidFill>
              </a:rPr>
              <a:t>MAPA PARROQUIAL</a:t>
            </a:r>
            <a:endParaRPr lang="es-ES" b="1" kern="0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folHlink"/>
                </a:solidFill>
              </a:rPr>
              <a:t>ANTECEDENTES</a:t>
            </a:r>
          </a:p>
        </p:txBody>
      </p:sp>
      <p:sp>
        <p:nvSpPr>
          <p:cNvPr id="209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263" y="1481138"/>
            <a:ext cx="8221662" cy="4718050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endParaRPr lang="es-ES_tradnl" sz="2400" dirty="0" smtClean="0"/>
          </a:p>
          <a:p>
            <a:pPr algn="just">
              <a:lnSpc>
                <a:spcPct val="80000"/>
              </a:lnSpc>
            </a:pPr>
            <a:r>
              <a:rPr lang="es-ES_tradnl" sz="2400" dirty="0" smtClean="0"/>
              <a:t>La </a:t>
            </a:r>
            <a:r>
              <a:rPr lang="es-ES_tradnl" sz="2400" dirty="0"/>
              <a:t>Compañía </a:t>
            </a:r>
            <a:r>
              <a:rPr lang="es-ES_tradnl" sz="2400" dirty="0" err="1" smtClean="0"/>
              <a:t>Adelca</a:t>
            </a:r>
            <a:r>
              <a:rPr lang="es-ES_tradnl" sz="2400" dirty="0" smtClean="0"/>
              <a:t> Litoral S.A. </a:t>
            </a:r>
            <a:r>
              <a:rPr lang="es-ES_tradnl" sz="2400" dirty="0"/>
              <a:t>ha planificado en el </a:t>
            </a:r>
            <a:r>
              <a:rPr lang="es-ES_tradnl" sz="2400" dirty="0" smtClean="0"/>
              <a:t>construir y operar una planta industrial de acero</a:t>
            </a:r>
            <a:endParaRPr lang="es-ES" sz="2400" dirty="0"/>
          </a:p>
          <a:p>
            <a:pPr algn="just">
              <a:lnSpc>
                <a:spcPct val="80000"/>
              </a:lnSpc>
            </a:pPr>
            <a:r>
              <a:rPr lang="es-ES_tradnl" sz="2400" dirty="0"/>
              <a:t>Los Términos de Referencia (</a:t>
            </a:r>
            <a:r>
              <a:rPr lang="es-ES_tradnl" sz="2400" dirty="0" err="1" smtClean="0"/>
              <a:t>TdRs</a:t>
            </a:r>
            <a:r>
              <a:rPr lang="es-ES_tradnl" sz="2400" dirty="0"/>
              <a:t>) para el Estudio de Impacto Ambiental </a:t>
            </a:r>
            <a:r>
              <a:rPr lang="es-ES_tradnl" sz="2400" dirty="0" smtClean="0"/>
              <a:t>presentados </a:t>
            </a:r>
            <a:r>
              <a:rPr lang="es-ES_tradnl" sz="2400" dirty="0"/>
              <a:t>ante la Subsecretaría de Protección Ambiental (SPA) </a:t>
            </a:r>
            <a:r>
              <a:rPr lang="es-ES_tradnl" sz="2400" dirty="0" smtClean="0"/>
              <a:t>Regional Guayas del Ministerio </a:t>
            </a:r>
            <a:r>
              <a:rPr lang="es-ES_tradnl" sz="2400" dirty="0"/>
              <a:t>del Ambiente, para obtener la aprobación previa a la investigación de línea base.</a:t>
            </a:r>
          </a:p>
          <a:p>
            <a:pPr algn="just">
              <a:lnSpc>
                <a:spcPct val="80000"/>
              </a:lnSpc>
            </a:pPr>
            <a:r>
              <a:rPr lang="es-ES_tradnl" sz="2400" dirty="0"/>
              <a:t>El Estudio de Impacto y Plan de Manejo Ambiental (EIA/PMA) será presentado a ambas instancias para su aprobación previo al inicio del proyecto.</a:t>
            </a:r>
          </a:p>
          <a:p>
            <a:pPr algn="just">
              <a:lnSpc>
                <a:spcPct val="80000"/>
              </a:lnSpc>
            </a:pPr>
            <a:r>
              <a:rPr lang="es-ES" sz="2400" dirty="0"/>
              <a:t>Las comunidades serán informadas de los </a:t>
            </a:r>
            <a:r>
              <a:rPr lang="es-ES" sz="2400" dirty="0" err="1"/>
              <a:t>TDRs</a:t>
            </a:r>
            <a:r>
              <a:rPr lang="es-ES" sz="2400" dirty="0"/>
              <a:t> y de los resultados del estudio</a:t>
            </a:r>
          </a:p>
        </p:txBody>
      </p:sp>
      <p:sp>
        <p:nvSpPr>
          <p:cNvPr id="2098180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>
                <a:solidFill>
                  <a:schemeClr val="folHlink"/>
                </a:solidFill>
              </a:rPr>
              <a:t>OBJETIVOS</a:t>
            </a:r>
          </a:p>
        </p:txBody>
      </p:sp>
      <p:sp>
        <p:nvSpPr>
          <p:cNvPr id="210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458913"/>
            <a:ext cx="4191000" cy="4775200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es-ES" sz="1600" dirty="0"/>
              <a:t>Dar cumplimiento con lo establecido en el </a:t>
            </a:r>
            <a:r>
              <a:rPr lang="es-ES" sz="1600" dirty="0" smtClean="0"/>
              <a:t>Texto Unificado de la Legislación Ambiental Secundaria, Decreto Ejecutivo 3516 publicado </a:t>
            </a:r>
            <a:r>
              <a:rPr lang="es-ES" sz="1600" dirty="0"/>
              <a:t>en el Registro Oficial No. </a:t>
            </a:r>
            <a:r>
              <a:rPr lang="es-ES" sz="1600" dirty="0" smtClean="0"/>
              <a:t>725, </a:t>
            </a:r>
            <a:r>
              <a:rPr lang="es-ES" sz="1600" dirty="0"/>
              <a:t>el </a:t>
            </a:r>
            <a:r>
              <a:rPr lang="es-ES" sz="1600" dirty="0" smtClean="0"/>
              <a:t>16 </a:t>
            </a:r>
            <a:r>
              <a:rPr lang="es-ES" sz="1600" dirty="0"/>
              <a:t>de </a:t>
            </a:r>
            <a:r>
              <a:rPr lang="es-ES" sz="1600" dirty="0" smtClean="0"/>
              <a:t>diciembre </a:t>
            </a:r>
            <a:r>
              <a:rPr lang="es-ES" sz="1600" dirty="0"/>
              <a:t>del </a:t>
            </a:r>
            <a:r>
              <a:rPr lang="es-ES" sz="1600" dirty="0" smtClean="0"/>
              <a:t>2002 ratificación y suplemento 31 marzo del 2003.</a:t>
            </a:r>
          </a:p>
          <a:p>
            <a:pPr algn="just">
              <a:lnSpc>
                <a:spcPct val="80000"/>
              </a:lnSpc>
            </a:pPr>
            <a:endParaRPr lang="es-ES" sz="1600" dirty="0" smtClean="0"/>
          </a:p>
          <a:p>
            <a:pPr algn="just">
              <a:lnSpc>
                <a:spcPct val="80000"/>
              </a:lnSpc>
            </a:pPr>
            <a:r>
              <a:rPr lang="es-ES" sz="1600" dirty="0" smtClean="0"/>
              <a:t>Diagnosticar </a:t>
            </a:r>
            <a:r>
              <a:rPr lang="es-ES" sz="1600" dirty="0"/>
              <a:t>la situación ambiental y socioeconómica del área del proyecto de </a:t>
            </a:r>
            <a:r>
              <a:rPr lang="es-ES" sz="1600" dirty="0" smtClean="0"/>
              <a:t>la planta industrial, </a:t>
            </a:r>
            <a:r>
              <a:rPr lang="es-ES" sz="1600" dirty="0"/>
              <a:t>y encontrar soluciones que técnica y económicamente sean factibles de aplicar para la mitigación de impactos ambientales que se pudieran generar como consecuencia de las actividades.</a:t>
            </a:r>
          </a:p>
          <a:p>
            <a:pPr algn="just">
              <a:lnSpc>
                <a:spcPct val="80000"/>
              </a:lnSpc>
            </a:pPr>
            <a:endParaRPr lang="es-ES" sz="1600" dirty="0"/>
          </a:p>
          <a:p>
            <a:pPr algn="just">
              <a:lnSpc>
                <a:spcPct val="80000"/>
              </a:lnSpc>
            </a:pPr>
            <a:r>
              <a:rPr lang="es-ES" sz="1600" dirty="0"/>
              <a:t>Presentar el EIA y PMA a las comunidades afectadas por el proyecto, de acuerdo con el Reglamento de Consulta y Participación para la Realización de Actividades </a:t>
            </a:r>
            <a:r>
              <a:rPr lang="es-ES" sz="1600" dirty="0" smtClean="0"/>
              <a:t>de Desarrollo (A.M. 066)</a:t>
            </a:r>
            <a:r>
              <a:rPr lang="es-ES" sz="1600" dirty="0"/>
              <a:t>. </a:t>
            </a:r>
          </a:p>
        </p:txBody>
      </p:sp>
      <p:sp>
        <p:nvSpPr>
          <p:cNvPr id="2101252" name="Rectangle 4"/>
          <p:cNvSpPr>
            <a:spLocks noChangeArrowheads="1"/>
          </p:cNvSpPr>
          <p:nvPr/>
        </p:nvSpPr>
        <p:spPr bwMode="auto">
          <a:xfrm>
            <a:off x="4867275" y="1435100"/>
            <a:ext cx="3752850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Asegurar que el proyecto propuesto sea compatible con prácticas de manejo ambiental aceptadas, con los requerimientos establecidos en el Ecuador para la actividad </a:t>
            </a:r>
            <a:r>
              <a:rPr lang="es-ES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industrial, </a:t>
            </a:r>
            <a:r>
              <a:rPr lang="es-E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con las políticas y estándares ambientales de la Compañía.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None/>
            </a:pPr>
            <a:endParaRPr lang="es-ES" sz="1600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Evaluar las implicaciones socioeconómicas y culturales del proyecto para asegurar que las preocupaciones de las poblaciones posiblemente afectadas sean tomadas en cuenta en la planificación y ejecución de las actividades.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None/>
            </a:pPr>
            <a:endParaRPr lang="es-ES" sz="1600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Presentar medidas para prevenir, mitigar, minimizar, eliminar y compensar posibles efectos ambientales adversos.</a:t>
            </a:r>
          </a:p>
        </p:txBody>
      </p:sp>
      <p:sp>
        <p:nvSpPr>
          <p:cNvPr id="210125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15938" y="509588"/>
            <a:ext cx="7894637" cy="1009650"/>
          </a:xfrm>
        </p:spPr>
        <p:txBody>
          <a:bodyPr/>
          <a:lstStyle/>
          <a:p>
            <a:r>
              <a:rPr lang="es-ES_tradnl" sz="4000" b="1" dirty="0">
                <a:solidFill>
                  <a:schemeClr val="folHlink"/>
                </a:solidFill>
              </a:rPr>
              <a:t>MARCO LEGAL E INSTITUCIONAL</a:t>
            </a:r>
            <a:endParaRPr lang="es-ES" sz="4000" b="1" dirty="0">
              <a:solidFill>
                <a:schemeClr val="folHlink"/>
              </a:solidFill>
            </a:endParaRPr>
          </a:p>
        </p:txBody>
      </p:sp>
      <p:sp>
        <p:nvSpPr>
          <p:cNvPr id="209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49" y="1687513"/>
            <a:ext cx="4017783" cy="477577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sz="1400" dirty="0"/>
              <a:t>Constitución Política de la República </a:t>
            </a:r>
          </a:p>
          <a:p>
            <a:pPr>
              <a:lnSpc>
                <a:spcPct val="80000"/>
              </a:lnSpc>
            </a:pPr>
            <a:r>
              <a:rPr lang="es-ES" sz="1400" dirty="0" smtClean="0"/>
              <a:t>Patrimonio Natural y Cultural</a:t>
            </a:r>
            <a:endParaRPr lang="es-ES" sz="1400" dirty="0"/>
          </a:p>
          <a:p>
            <a:pPr>
              <a:lnSpc>
                <a:spcPct val="80000"/>
              </a:lnSpc>
            </a:pPr>
            <a:r>
              <a:rPr lang="es-ES" sz="1400" dirty="0" smtClean="0"/>
              <a:t>Ley de Preservación y Control Ambiental</a:t>
            </a:r>
            <a:endParaRPr lang="es-ES" sz="1400" dirty="0"/>
          </a:p>
          <a:p>
            <a:pPr>
              <a:lnSpc>
                <a:spcPct val="80000"/>
              </a:lnSpc>
            </a:pPr>
            <a:r>
              <a:rPr lang="es-ES" sz="1400" dirty="0" smtClean="0"/>
              <a:t>Ley de Gestión Ambiental</a:t>
            </a:r>
            <a:endParaRPr lang="es-ES" sz="1400" dirty="0"/>
          </a:p>
          <a:p>
            <a:pPr>
              <a:lnSpc>
                <a:spcPct val="80000"/>
              </a:lnSpc>
            </a:pPr>
            <a:r>
              <a:rPr lang="es-ES" sz="1400" dirty="0"/>
              <a:t>Ley Forestal y de Conservación de  Áreas Naturales y Vida Silvestre </a:t>
            </a:r>
          </a:p>
          <a:p>
            <a:pPr>
              <a:lnSpc>
                <a:spcPct val="80000"/>
              </a:lnSpc>
            </a:pPr>
            <a:r>
              <a:rPr lang="es-ES" sz="1400" dirty="0"/>
              <a:t>Ley de Patrimonio Cultural </a:t>
            </a:r>
          </a:p>
          <a:p>
            <a:pPr>
              <a:lnSpc>
                <a:spcPct val="80000"/>
              </a:lnSpc>
            </a:pPr>
            <a:r>
              <a:rPr lang="es-ES" sz="1400" dirty="0" smtClean="0"/>
              <a:t>Ley de Aguas</a:t>
            </a:r>
          </a:p>
          <a:p>
            <a:pPr>
              <a:lnSpc>
                <a:spcPct val="80000"/>
              </a:lnSpc>
            </a:pPr>
            <a:r>
              <a:rPr lang="es-ES" sz="1400" dirty="0" smtClean="0"/>
              <a:t>Ley Orgánica de Transporte, Tránsito y Seguridad Vial</a:t>
            </a:r>
          </a:p>
          <a:p>
            <a:pPr>
              <a:lnSpc>
                <a:spcPct val="80000"/>
              </a:lnSpc>
            </a:pPr>
            <a:r>
              <a:rPr lang="es-ES" sz="1400" dirty="0" smtClean="0"/>
              <a:t>Texto Unificado de la Legislación Ambiental Secundaria</a:t>
            </a:r>
          </a:p>
          <a:p>
            <a:pPr>
              <a:lnSpc>
                <a:spcPct val="80000"/>
              </a:lnSpc>
            </a:pPr>
            <a:r>
              <a:rPr lang="es-ES" sz="1400" dirty="0" smtClean="0"/>
              <a:t>Reglamento de Seguridad y Salud de los Trabajadores y Medio Ambiente de Trabajo</a:t>
            </a:r>
          </a:p>
          <a:p>
            <a:pPr>
              <a:lnSpc>
                <a:spcPct val="80000"/>
              </a:lnSpc>
            </a:pPr>
            <a:r>
              <a:rPr lang="es-ES" sz="1400" dirty="0" smtClean="0"/>
              <a:t>Reglamento de Aplicación de los Mecanismos de Participación Social (D.E. 1040)</a:t>
            </a:r>
          </a:p>
          <a:p>
            <a:pPr>
              <a:lnSpc>
                <a:spcPct val="80000"/>
              </a:lnSpc>
            </a:pPr>
            <a:r>
              <a:rPr lang="es-ES" sz="1400" dirty="0" smtClean="0"/>
              <a:t>Reglamento para la Prevención y Control de Contaminantes</a:t>
            </a:r>
          </a:p>
          <a:p>
            <a:pPr>
              <a:lnSpc>
                <a:spcPct val="80000"/>
              </a:lnSpc>
            </a:pPr>
            <a:r>
              <a:rPr lang="es-ES" sz="1400" dirty="0" smtClean="0"/>
              <a:t>Ordenanzas Seccionales Aplicables</a:t>
            </a:r>
          </a:p>
          <a:p>
            <a:pPr>
              <a:lnSpc>
                <a:spcPct val="80000"/>
              </a:lnSpc>
            </a:pPr>
            <a:r>
              <a:rPr lang="es-ES" sz="1400" dirty="0" smtClean="0"/>
              <a:t>Normas Técnicas</a:t>
            </a:r>
            <a:endParaRPr lang="es-ES" sz="1400" dirty="0"/>
          </a:p>
        </p:txBody>
      </p:sp>
      <p:sp>
        <p:nvSpPr>
          <p:cNvPr id="20992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05" name="Rectangle 5"/>
          <p:cNvSpPr>
            <a:spLocks noChangeArrowheads="1"/>
          </p:cNvSpPr>
          <p:nvPr/>
        </p:nvSpPr>
        <p:spPr bwMode="auto">
          <a:xfrm>
            <a:off x="4200525" y="1757363"/>
            <a:ext cx="4705350" cy="439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Las actividades a realizarse para el Estudio de Impacto y Plan de Manejo Ambiental de la </a:t>
            </a:r>
            <a:r>
              <a: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Planta Industrial de Acero, 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son parte </a:t>
            </a:r>
            <a:r>
              <a: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del programa de ampliación de la Empres </a:t>
            </a:r>
            <a:r>
              <a:rPr lang="es-ES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Adelca</a:t>
            </a:r>
            <a:r>
              <a: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cuya planta instalada se ubica en </a:t>
            </a:r>
            <a:r>
              <a:rPr lang="es-ES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Aloag</a:t>
            </a:r>
            <a:r>
              <a: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La 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Subsecretaría de </a:t>
            </a:r>
            <a:r>
              <a: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Calidad Ambiental 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Ambiental (</a:t>
            </a:r>
            <a:r>
              <a: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SCA) 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del Ministerio de </a:t>
            </a:r>
            <a:r>
              <a: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Ambiente,  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es </a:t>
            </a:r>
            <a:r>
              <a:rPr lang="es-ES_tradnl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el máximo ente regulador </a:t>
            </a:r>
            <a:endParaRPr lang="es-ES" sz="1600" b="1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El 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Ministerio del Ambiente es el encargado de la Gestión Ambiental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</a:pP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El Instituto Nacional de Patrimonio Cultural es la autoridad encargada de vigilar el Patrimonio Cultural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>
                <a:solidFill>
                  <a:schemeClr val="folHlink"/>
                </a:solidFill>
              </a:rPr>
              <a:t>DESCRIPCIÓN DEL PROYECTO</a:t>
            </a:r>
          </a:p>
        </p:txBody>
      </p:sp>
      <p:sp>
        <p:nvSpPr>
          <p:cNvPr id="2145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4500" y="1482725"/>
            <a:ext cx="8229600" cy="4778375"/>
          </a:xfrm>
          <a:noFill/>
          <a:ln/>
        </p:spPr>
        <p:txBody>
          <a:bodyPr/>
          <a:lstStyle/>
          <a:p>
            <a:pPr algn="just">
              <a:lnSpc>
                <a:spcPct val="90000"/>
              </a:lnSpc>
            </a:pPr>
            <a:endParaRPr lang="es-ES" sz="2400" dirty="0" smtClean="0"/>
          </a:p>
          <a:p>
            <a:pPr algn="just">
              <a:lnSpc>
                <a:spcPct val="90000"/>
              </a:lnSpc>
            </a:pPr>
            <a:r>
              <a:rPr lang="es-ES" sz="2400" dirty="0" smtClean="0"/>
              <a:t>El </a:t>
            </a:r>
            <a:r>
              <a:rPr lang="es-ES" sz="2400" dirty="0"/>
              <a:t>EIA/PMA será realizado </a:t>
            </a:r>
            <a:r>
              <a:rPr lang="es-ES" sz="2400" dirty="0" smtClean="0"/>
              <a:t>para </a:t>
            </a:r>
            <a:r>
              <a:rPr lang="es-ES" sz="2400" dirty="0"/>
              <a:t>la fase de </a:t>
            </a:r>
            <a:r>
              <a:rPr lang="es-ES" sz="2400" dirty="0" smtClean="0"/>
              <a:t>construcción y operación del la planta industrial de acero para fundición y laminación. </a:t>
            </a:r>
          </a:p>
          <a:p>
            <a:pPr algn="just">
              <a:lnSpc>
                <a:spcPct val="90000"/>
              </a:lnSpc>
            </a:pPr>
            <a:r>
              <a:rPr lang="es-ES" sz="2400" dirty="0" smtClean="0"/>
              <a:t>La extensión </a:t>
            </a:r>
            <a:r>
              <a:rPr lang="es-ES" sz="2400" dirty="0"/>
              <a:t>de </a:t>
            </a:r>
            <a:r>
              <a:rPr lang="es-ES" sz="2400" dirty="0" smtClean="0"/>
              <a:t>66 hectáreas y </a:t>
            </a:r>
            <a:r>
              <a:rPr lang="es-ES" sz="2400" dirty="0"/>
              <a:t>se realizará por etapas.</a:t>
            </a:r>
          </a:p>
          <a:p>
            <a:pPr algn="just">
              <a:lnSpc>
                <a:spcPct val="90000"/>
              </a:lnSpc>
            </a:pPr>
            <a:r>
              <a:rPr lang="es-ES" sz="2400" dirty="0"/>
              <a:t>La </a:t>
            </a:r>
            <a:r>
              <a:rPr lang="es-ES" sz="2400" dirty="0" smtClean="0"/>
              <a:t>planta industrial contempla lo siguiente:</a:t>
            </a:r>
          </a:p>
          <a:p>
            <a:pPr lvl="1" algn="just">
              <a:lnSpc>
                <a:spcPct val="90000"/>
              </a:lnSpc>
            </a:pPr>
            <a:r>
              <a:rPr lang="es-ES" sz="2000" dirty="0" smtClean="0"/>
              <a:t>Acopio y Selección de Chatarra de Acero</a:t>
            </a:r>
            <a:endParaRPr lang="es-ES" sz="2000" dirty="0"/>
          </a:p>
          <a:p>
            <a:pPr lvl="1" algn="just">
              <a:lnSpc>
                <a:spcPct val="90000"/>
              </a:lnSpc>
            </a:pPr>
            <a:r>
              <a:rPr lang="es-ES" sz="2000" dirty="0" smtClean="0"/>
              <a:t>Fundición y Producción de Palanquilla</a:t>
            </a:r>
          </a:p>
          <a:p>
            <a:pPr lvl="1" algn="just">
              <a:lnSpc>
                <a:spcPct val="90000"/>
              </a:lnSpc>
            </a:pPr>
            <a:r>
              <a:rPr lang="es-ES" sz="2000" dirty="0" smtClean="0"/>
              <a:t>Laminado de Palanquilla en Elementos Estructurales de Acero</a:t>
            </a:r>
          </a:p>
          <a:p>
            <a:pPr lvl="1" algn="just">
              <a:lnSpc>
                <a:spcPct val="90000"/>
              </a:lnSpc>
            </a:pPr>
            <a:r>
              <a:rPr lang="es-ES" sz="2000" dirty="0" smtClean="0"/>
              <a:t>Despacho de Producto </a:t>
            </a:r>
            <a:r>
              <a:rPr lang="es-ES" sz="2000" dirty="0"/>
              <a:t>T</a:t>
            </a:r>
            <a:r>
              <a:rPr lang="es-ES" sz="2000" dirty="0" smtClean="0"/>
              <a:t>erminado (varilla, platina, ángulos, etc.)</a:t>
            </a:r>
          </a:p>
          <a:p>
            <a:pPr lvl="1" algn="just">
              <a:lnSpc>
                <a:spcPct val="90000"/>
              </a:lnSpc>
            </a:pPr>
            <a:r>
              <a:rPr lang="es-ES" sz="2000" dirty="0" smtClean="0"/>
              <a:t>Disposición de Desechos Sólidos</a:t>
            </a:r>
            <a:endParaRPr lang="es-ES" sz="2000" dirty="0"/>
          </a:p>
          <a:p>
            <a:pPr algn="just">
              <a:lnSpc>
                <a:spcPct val="90000"/>
              </a:lnSpc>
            </a:pPr>
            <a:r>
              <a:rPr lang="es-ES" sz="2400" dirty="0" smtClean="0"/>
              <a:t>La planta industrial tiene una superficie de 29 hectáreas de construcción.</a:t>
            </a:r>
            <a:endParaRPr lang="es-ES" sz="2400" dirty="0"/>
          </a:p>
        </p:txBody>
      </p:sp>
      <p:sp>
        <p:nvSpPr>
          <p:cNvPr id="2145285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39825"/>
          </a:xfrm>
        </p:spPr>
        <p:txBody>
          <a:bodyPr/>
          <a:lstStyle/>
          <a:p>
            <a:r>
              <a:rPr lang="es-ES_tradnl" b="1">
                <a:solidFill>
                  <a:schemeClr val="folHlink"/>
                </a:solidFill>
              </a:rPr>
              <a:t>METODOLOGÍA</a:t>
            </a:r>
            <a:endParaRPr lang="en-US" b="1">
              <a:solidFill>
                <a:schemeClr val="folHlink"/>
              </a:solidFill>
            </a:endParaRPr>
          </a:p>
        </p:txBody>
      </p:sp>
      <p:sp>
        <p:nvSpPr>
          <p:cNvPr id="210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074737"/>
            <a:ext cx="8382000" cy="5192015"/>
          </a:xfrm>
        </p:spPr>
        <p:txBody>
          <a:bodyPr/>
          <a:lstStyle/>
          <a:p>
            <a:pPr algn="just"/>
            <a:endParaRPr lang="es-ES" sz="2400" dirty="0" smtClean="0"/>
          </a:p>
          <a:p>
            <a:pPr algn="just"/>
            <a:r>
              <a:rPr lang="es-ES" sz="2400" dirty="0" smtClean="0"/>
              <a:t>La </a:t>
            </a:r>
            <a:r>
              <a:rPr lang="es-ES" sz="2400" dirty="0"/>
              <a:t>metodología incluirá la revisión de la literatura publicada y de </a:t>
            </a:r>
            <a:r>
              <a:rPr lang="es-ES" sz="2400" dirty="0" smtClean="0"/>
              <a:t>estudios </a:t>
            </a:r>
            <a:r>
              <a:rPr lang="es-ES" sz="2400" dirty="0"/>
              <a:t>realizados en la </a:t>
            </a:r>
            <a:r>
              <a:rPr lang="es-ES" sz="2400" dirty="0" smtClean="0"/>
              <a:t>zona y por </a:t>
            </a:r>
            <a:r>
              <a:rPr lang="es-ES" sz="2400" dirty="0" err="1" smtClean="0"/>
              <a:t>Adelca</a:t>
            </a:r>
            <a:r>
              <a:rPr lang="es-ES" sz="2400" dirty="0" smtClean="0"/>
              <a:t>.</a:t>
            </a:r>
            <a:endParaRPr lang="es-ES" sz="2400" dirty="0"/>
          </a:p>
          <a:p>
            <a:pPr algn="just"/>
            <a:r>
              <a:rPr lang="es-ES" sz="2400" dirty="0"/>
              <a:t>La campaña de campo se realizará en el año </a:t>
            </a:r>
            <a:r>
              <a:rPr lang="es-ES" sz="2400" dirty="0" smtClean="0"/>
              <a:t>2014, </a:t>
            </a:r>
            <a:r>
              <a:rPr lang="es-ES" sz="2400" dirty="0"/>
              <a:t>con la ayuda</a:t>
            </a:r>
            <a:r>
              <a:rPr lang="es-EC" sz="2400" dirty="0"/>
              <a:t> de mapas de campo preliminares con puntos específicos para el muestreo de cada componente ambiental. </a:t>
            </a:r>
            <a:endParaRPr lang="es-ES" sz="2400" dirty="0"/>
          </a:p>
          <a:p>
            <a:pPr algn="just"/>
            <a:r>
              <a:rPr lang="es-ES" sz="2400" dirty="0"/>
              <a:t>En l</a:t>
            </a:r>
            <a:r>
              <a:rPr lang="es-ES" sz="2400" dirty="0" smtClean="0"/>
              <a:t>a colecta de información </a:t>
            </a:r>
            <a:r>
              <a:rPr lang="es-ES" sz="2400" dirty="0"/>
              <a:t>se recorrerá el área de influencia de la zona de </a:t>
            </a:r>
            <a:r>
              <a:rPr lang="es-ES" sz="2400" dirty="0" smtClean="0"/>
              <a:t>proyecto industrial, </a:t>
            </a:r>
            <a:r>
              <a:rPr lang="es-ES" sz="2400" dirty="0"/>
              <a:t>donde se llevará a cabo </a:t>
            </a:r>
            <a:r>
              <a:rPr lang="es-ES" sz="2400" dirty="0" smtClean="0"/>
              <a:t>la construcción y operación del mismo.</a:t>
            </a:r>
            <a:endParaRPr lang="es-EC" sz="2400" dirty="0"/>
          </a:p>
          <a:p>
            <a:r>
              <a:rPr lang="es-EC" sz="2400" dirty="0"/>
              <a:t>Se recolectará información de los componentes socio-ambientales (físico, biótico, socio-económico y cultural).</a:t>
            </a:r>
            <a:endParaRPr lang="en-US" sz="2400" dirty="0"/>
          </a:p>
        </p:txBody>
      </p:sp>
      <p:sp>
        <p:nvSpPr>
          <p:cNvPr id="2104325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69363" y="6573838"/>
            <a:ext cx="274637" cy="284162"/>
          </a:xfrm>
          <a:prstGeom prst="actionButtonBeginning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31765"/>
                  <a:invGamma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6666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56796" dir="3806097" algn="ctr" rotWithShape="0">
                  <a:schemeClr val="tx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261938" marR="0" indent="-261938" algn="just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charset="0"/>
          <a:buChar char="ü"/>
          <a:tabLst/>
          <a:defRPr kumimoji="0" lang="es-ES_tradnl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6666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56796" dir="3806097" algn="ctr" rotWithShape="0">
                  <a:schemeClr val="tx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261938" marR="0" indent="-261938" algn="just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charset="0"/>
          <a:buChar char="ü"/>
          <a:tabLst/>
          <a:defRPr kumimoji="0" lang="es-ES_tradnl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456731dbc904a5fb605ec556c33e883 xmlns="9c571b2f-e523-4ab2-ba2e-09e151a03ef4">
      <Terms xmlns="http://schemas.microsoft.com/office/infopath/2007/PartnerControls"/>
    </c456731dbc904a5fb605ec556c33e883>
    <Project_x0020_Document_x0020_Type xmlns="9c571b2f-e523-4ab2-ba2e-09e151a03ef4" xsi:nil="true"/>
    <Business_x0020_Area xmlns="9c571b2f-e523-4ab2-ba2e-09e151a03ef4" xsi:nil="true"/>
    <IDBDocs_x0020_Number xmlns="9c571b2f-e523-4ab2-ba2e-09e151a03ef4">39275858</IDBDocs_x0020_Number>
    <TaxCatchAll xmlns="9c571b2f-e523-4ab2-ba2e-09e151a03ef4">
      <Value>58</Value>
      <Value>1</Value>
      <Value>2</Value>
    </TaxCatchAll>
    <Phase xmlns="9c571b2f-e523-4ab2-ba2e-09e151a03ef4" xsi:nil="true"/>
    <SISCOR_x0020_Number xmlns="9c571b2f-e523-4ab2-ba2e-09e151a03ef4" xsi:nil="true"/>
    <Division_x0020_or_x0020_Unit xmlns="9c571b2f-e523-4ab2-ba2e-09e151a03ef4">SCF/CFI</Division_x0020_or_x0020_Unit>
    <o5138a91267540169645e33d09c9ddc6 xmlns="9c571b2f-e523-4ab2-ba2e-09e151a03ef4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Unclassified</TermName>
          <TermId xmlns="http://schemas.microsoft.com/office/infopath/2007/PartnerControls">a6dff32e-d477-44cd-a56b-85efe9e0a56c</TermId>
        </TermInfo>
      </Terms>
    </o5138a91267540169645e33d09c9ddc6>
    <Approval_x0020_Number xmlns="9c571b2f-e523-4ab2-ba2e-09e151a03ef4" xsi:nil="true"/>
    <Document_x0020_Author xmlns="9c571b2f-e523-4ab2-ba2e-09e151a03ef4">Barrero Zalles, Diana Maria</Document_x0020_Author>
    <e559ffcc31d34167856647188be35015 xmlns="9c571b2f-e523-4ab2-ba2e-09e151a03ef4">
      <Terms xmlns="http://schemas.microsoft.com/office/infopath/2007/PartnerControls"/>
    </e559ffcc31d34167856647188be35015>
    <Fiscal_x0020_Year_x0020_IDB xmlns="9c571b2f-e523-4ab2-ba2e-09e151a03ef4">2014</Fiscal_x0020_Year_x0020_IDB>
    <Other_x0020_Author xmlns="9c571b2f-e523-4ab2-ba2e-09e151a03ef4" xsi:nil="true"/>
    <fd0e48b6a66848a9885f717e5bbf40c4 xmlns="9c571b2f-e523-4ab2-ba2e-09e151a03ef4">
      <Terms xmlns="http://schemas.microsoft.com/office/infopath/2007/PartnerControls">
        <TermInfo xmlns="http://schemas.microsoft.com/office/infopath/2007/PartnerControls">
          <TermName xmlns="http://schemas.microsoft.com/office/infopath/2007/PartnerControls">IDBDocs</TermName>
          <TermId xmlns="http://schemas.microsoft.com/office/infopath/2007/PartnerControls">cca77002-e150-4b2d-ab1f-1d7a7cdcae16</TermId>
        </TermInfo>
      </Terms>
    </fd0e48b6a66848a9885f717e5bbf40c4>
    <Project_x0020_Number xmlns="9c571b2f-e523-4ab2-ba2e-09e151a03ef4">EC-L1144</Project_x0020_Number>
    <Access_x0020_to_x0020_Information_x00a0_Policy xmlns="9c571b2f-e523-4ab2-ba2e-09e151a03ef4">Confidential</Access_x0020_to_x0020_Information_x00a0_Policy>
    <Package_x0020_Code xmlns="9c571b2f-e523-4ab2-ba2e-09e151a03ef4" xsi:nil="true"/>
    <m555d3814edf4817b4410a4e57f94ce9 xmlns="9c571b2f-e523-4ab2-ba2e-09e151a03ef4">
      <Terms xmlns="http://schemas.microsoft.com/office/infopath/2007/PartnerControls"/>
    </m555d3814edf4817b4410a4e57f94ce9>
    <Key_x0020_Document xmlns="9c571b2f-e523-4ab2-ba2e-09e151a03ef4">false</Key_x0020_Document>
    <j8b96605ee2f4c4e988849e658583fee xmlns="9c571b2f-e523-4ab2-ba2e-09e151a03ef4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United States of America</TermName>
          <TermId xmlns="http://schemas.microsoft.com/office/infopath/2007/PartnerControls">24b29fed-1348-4600-9869-d4c0cdf7902e</TermId>
        </TermInfo>
      </Terms>
    </j8b96605ee2f4c4e988849e658583fee>
    <Migration_x0020_Info xmlns="9c571b2f-e523-4ab2-ba2e-09e151a03ef4">&lt;Data&gt;&lt;APPLICATION&gt;MS POWERPOINT&lt;/APPLICATION&gt;&lt;STAGE_CODE&gt;EIA&lt;/STAGE_CODE&gt;&lt;USER_STAGE&gt;Environmental Impact Assessments&lt;/USER_STAGE&gt;&lt;PD_OBJ_TYPE&gt;0&lt;/PD_OBJ_TYPE&gt;&lt;MAKERECORD&gt;N&lt;/MAKERECORD&gt;&lt;/Data&gt;</Migration_x0020_Info>
    <Operation_x0020_Type xmlns="9c571b2f-e523-4ab2-ba2e-09e151a03ef4" xsi:nil="true"/>
    <Record_x0020_Number xmlns="9c571b2f-e523-4ab2-ba2e-09e151a03ef4" xsi:nil="true"/>
    <Document_x0020_Language_x0020_IDB xmlns="9c571b2f-e523-4ab2-ba2e-09e151a03ef4">Spanish</Document_x0020_Language_x0020_IDB>
    <Identifier xmlns="9c571b2f-e523-4ab2-ba2e-09e151a03ef4"> </Identifier>
    <Disclosure_x0020_Activity xmlns="9c571b2f-e523-4ab2-ba2e-09e151a03ef4">Environmental Impact Assessments</Disclosure_x0020_Activity>
    <Webtopic xmlns="9c571b2f-e523-4ab2-ba2e-09e151a03ef4">Manufacturing</Webtopic>
    <Issue_x0020_Date xmlns="9c571b2f-e523-4ab2-ba2e-09e151a03ef4" xsi:nil="true"/>
    <Disclosed xmlns="9c571b2f-e523-4ab2-ba2e-09e151a03ef4">false</Disclosed>
    <Publication_x0020_Type xmlns="9c571b2f-e523-4ab2-ba2e-09e151a03ef4" xsi:nil="true"/>
    <Abstract xmlns="9c571b2f-e523-4ab2-ba2e-09e151a03ef4" xsi:nil="true"/>
    <KP_x0020_Topics xmlns="9c571b2f-e523-4ab2-ba2e-09e151a03ef4" xsi:nil="true"/>
    <Editor1 xmlns="9c571b2f-e523-4ab2-ba2e-09e151a03ef4" xsi:nil="true"/>
    <Region xmlns="9c571b2f-e523-4ab2-ba2e-09e151a03ef4" xsi:nil="true"/>
    <Publishing_x0020_House xmlns="9c571b2f-e523-4ab2-ba2e-09e151a03ef4" xsi:nil="true"/>
  </documentManagement>
</p:properties>
</file>

<file path=customXml/item3.xml><?xml version="1.0" encoding="utf-8"?>
<?mso-contentType ?>
<spe:Receivers xmlns:spe="http://schemas.microsoft.com/sharepoint/events"/>
</file>

<file path=customXml/item4.xml><?xml version="1.0" encoding="utf-8"?>
<?mso-contentType ?>
<SharedContentType xmlns="Microsoft.SharePoint.Taxonomy.ContentTypeSync" SourceId="cf0be0ad-272c-4e7f-a157-3f0abda6cde5" ContentTypeId="0x01010046CF21643EE8D14686A648AA6DAD0892" PreviousValue="false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ez-Disclosure Operations" ma:contentTypeID="0x01010046CF21643EE8D14686A648AA6DAD0892009587CE9FE3D13E4189B1E95DD61628B6" ma:contentTypeVersion="0" ma:contentTypeDescription="A content type to manage public (operations) IDB documents" ma:contentTypeScope="" ma:versionID="42cce9409239f931bf1c170cb6902144">
  <xsd:schema xmlns:xsd="http://www.w3.org/2001/XMLSchema" xmlns:xs="http://www.w3.org/2001/XMLSchema" xmlns:p="http://schemas.microsoft.com/office/2006/metadata/properties" xmlns:ns2="9c571b2f-e523-4ab2-ba2e-09e151a03ef4" targetNamespace="http://schemas.microsoft.com/office/2006/metadata/properties" ma:root="true" ma:fieldsID="e2af45e4a4ff33c06f6ae30fb386a4ca" ns2:_="">
    <xsd:import namespace="9c571b2f-e523-4ab2-ba2e-09e151a03ef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fd0e48b6a66848a9885f717e5bbf40c4" minOccurs="0"/>
                <xsd:element ref="ns2:TaxCatchAll" minOccurs="0"/>
                <xsd:element ref="ns2:TaxCatchAllLabel" minOccurs="0"/>
                <xsd:element ref="ns2:Access_x0020_to_x0020_Information_x00a0_Policy"/>
                <xsd:element ref="ns2:o5138a91267540169645e33d09c9ddc6" minOccurs="0"/>
                <xsd:element ref="ns2:Project_x0020_Number"/>
                <xsd:element ref="ns2:Webtopic" minOccurs="0"/>
                <xsd:element ref="ns2:Approval_x0020_Number" minOccurs="0"/>
                <xsd:element ref="ns2:Disclosure_x0020_Activity"/>
                <xsd:element ref="ns2:Document_x0020_Author" minOccurs="0"/>
                <xsd:element ref="ns2:Other_x0020_Author" minOccurs="0"/>
                <xsd:element ref="ns2:m555d3814edf4817b4410a4e57f94ce9" minOccurs="0"/>
                <xsd:element ref="ns2:e559ffcc31d34167856647188be35015" minOccurs="0"/>
                <xsd:element ref="ns2:c456731dbc904a5fb605ec556c33e883" minOccurs="0"/>
                <xsd:element ref="ns2:Document_x0020_Language_x0020_IDB"/>
                <xsd:element ref="ns2:Division_x0020_or_x0020_Unit"/>
                <xsd:element ref="ns2:Identifier" minOccurs="0"/>
                <xsd:element ref="ns2:j8b96605ee2f4c4e988849e658583fee" minOccurs="0"/>
                <xsd:element ref="ns2:Operation_x0020_Type" minOccurs="0"/>
                <xsd:element ref="ns2:Package_x0020_Code" minOccurs="0"/>
                <xsd:element ref="ns2:Phase" minOccurs="0"/>
                <xsd:element ref="ns2:Business_x0020_Area" minOccurs="0"/>
                <xsd:element ref="ns2:Key_x0020_Document" minOccurs="0"/>
                <xsd:element ref="ns2:Project_x0020_Document_x0020_Type" minOccurs="0"/>
                <xsd:element ref="ns2:Abstract" minOccurs="0"/>
                <xsd:element ref="ns2:Migration_x0020_Info" minOccurs="0"/>
                <xsd:element ref="ns2:SISCOR_x0020_Number" minOccurs="0"/>
                <xsd:element ref="ns2:IDBDocs_x0020_Number" minOccurs="0"/>
                <xsd:element ref="ns2:Editor1" minOccurs="0"/>
                <xsd:element ref="ns2:Issue_x0020_Date" minOccurs="0"/>
                <xsd:element ref="ns2:Publishing_x0020_House" minOccurs="0"/>
                <xsd:element ref="ns2:KP_x0020_Topics" minOccurs="0"/>
                <xsd:element ref="ns2:Region" minOccurs="0"/>
                <xsd:element ref="ns2:Publication_x0020_Type" minOccurs="0"/>
                <xsd:element ref="ns2:Fiscal_x0020_Year_x0020_IDB" minOccurs="0"/>
                <xsd:element ref="ns2:Disclosed" minOccurs="0"/>
                <xsd:element ref="ns2:Record_x0020_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71b2f-e523-4ab2-ba2e-09e151a03ef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fd0e48b6a66848a9885f717e5bbf40c4" ma:index="11" nillable="true" ma:taxonomy="true" ma:internalName="fd0e48b6a66848a9885f717e5bbf40c4" ma:taxonomyFieldName="Function_x0020_Operations_x0020_IDB" ma:displayName="Function Operations IDB" ma:default="" ma:fieldId="{fd0e48b6-a668-48a9-885f-717e5bbf40c4}" ma:sspId="cf0be0ad-272c-4e7f-a157-3f0abda6cde5" ma:termSetId="5afbb5f0-73fa-45d3-a56a-b084af06f56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008a4625-26f1-4cc5-a5e3-eb0bbc9d1506}" ma:internalName="TaxCatchAll" ma:showField="CatchAllData" ma:web="c1021d8e-3ef3-4f74-b492-16c0f5ef67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008a4625-26f1-4cc5-a5e3-eb0bbc9d1506}" ma:internalName="TaxCatchAllLabel" ma:readOnly="true" ma:showField="CatchAllDataLabel" ma:web="c1021d8e-3ef3-4f74-b492-16c0f5ef67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ccess_x0020_to_x0020_Information_x00a0_Policy" ma:index="15" ma:displayName="Access to Information Policy" ma:default="Confidential" ma:format="Dropdown" ma:internalName="Access_x0020_to_x0020_Information_x00A0_Policy">
      <xsd:simpleType>
        <xsd:restriction base="dms:Choice">
          <xsd:enumeration value="Confidential"/>
          <xsd:enumeration value="Disclosed Over Time – 5 years"/>
          <xsd:enumeration value="Disclosed Over Time – 20 years"/>
          <xsd:enumeration value="Disclosed Over Time – 10 years"/>
          <xsd:enumeration value="Public"/>
          <xsd:enumeration value="Public - Simultaneous Disclosure"/>
        </xsd:restriction>
      </xsd:simpleType>
    </xsd:element>
    <xsd:element name="o5138a91267540169645e33d09c9ddc6" ma:index="16" ma:taxonomy="true" ma:internalName="o5138a91267540169645e33d09c9ddc6" ma:taxonomyFieldName="Series_x0020_Operations_x0020_IDB" ma:displayName="Series Operations IDB" ma:readOnly="false" ma:default="" ma:fieldId="{85138a91-2675-4016-9645-e33d09c9ddc6}" ma:sspId="cf0be0ad-272c-4e7f-a157-3f0abda6cde5" ma:termSetId="3bc5da7b-2b03-4315-921b-8aab7897c5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Number" ma:index="18" ma:displayName="Project Number" ma:internalName="Project_x0020_Number" ma:readOnly="false">
      <xsd:simpleType>
        <xsd:restriction base="dms:Text">
          <xsd:maxLength value="255"/>
        </xsd:restriction>
      </xsd:simpleType>
    </xsd:element>
    <xsd:element name="Webtopic" ma:index="19" nillable="true" ma:displayName="Webtopic" ma:internalName="Webtopic">
      <xsd:simpleType>
        <xsd:restriction base="dms:Text">
          <xsd:maxLength value="255"/>
        </xsd:restriction>
      </xsd:simpleType>
    </xsd:element>
    <xsd:element name="Approval_x0020_Number" ma:index="20" nillable="true" ma:displayName="Approval Number" ma:description="Entered by the user or default value pulled from project number" ma:internalName="Approval_x0020_Number">
      <xsd:simpleType>
        <xsd:restriction base="dms:Text">
          <xsd:maxLength value="255"/>
        </xsd:restriction>
      </xsd:simpleType>
    </xsd:element>
    <xsd:element name="Disclosure_x0020_Activity" ma:index="21" ma:displayName="Disclosure Activity" ma:internalName="Disclosure_x0020_Activity" ma:readOnly="false">
      <xsd:simpleType>
        <xsd:restriction base="dms:Text">
          <xsd:maxLength value="255"/>
        </xsd:restriction>
      </xsd:simpleType>
    </xsd:element>
    <xsd:element name="Document_x0020_Author" ma:index="22" nillable="true" ma:displayName="Document Author" ma:internalName="Document_x0020_Author">
      <xsd:simpleType>
        <xsd:restriction base="dms:Text">
          <xsd:maxLength value="255"/>
        </xsd:restriction>
      </xsd:simpleType>
    </xsd:element>
    <xsd:element name="Other_x0020_Author" ma:index="23" nillable="true" ma:displayName="Other Author" ma:internalName="Other_x0020_Author">
      <xsd:simpleType>
        <xsd:restriction base="dms:Text">
          <xsd:maxLength value="255"/>
        </xsd:restriction>
      </xsd:simpleType>
    </xsd:element>
    <xsd:element name="m555d3814edf4817b4410a4e57f94ce9" ma:index="24" nillable="true" ma:taxonomy="true" ma:internalName="m555d3814edf4817b4410a4e57f94ce9" ma:taxonomyFieldName="Fund_x0020_IDB" ma:displayName="Fund IDB" ma:default="" ma:fieldId="{6555d381-4edf-4817-b441-0a4e57f94ce9}" ma:taxonomyMulti="true" ma:sspId="cf0be0ad-272c-4e7f-a157-3f0abda6cde5" ma:termSetId="932037b2-42e9-4373-86b7-1f7fc55d6c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559ffcc31d34167856647188be35015" ma:index="26" nillable="true" ma:taxonomy="true" ma:internalName="e559ffcc31d34167856647188be35015" ma:taxonomyFieldName="Sector_x0020_IDB" ma:displayName="Sector IDB" ma:default="" ma:fieldId="{e559ffcc-31d3-4167-8566-47188be35015}" ma:taxonomyMulti="true" ma:sspId="cf0be0ad-272c-4e7f-a157-3f0abda6cde5" ma:termSetId="2d74a730-652b-4815-b74c-000791e0ddf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c456731dbc904a5fb605ec556c33e883" ma:index="28" nillable="true" ma:taxonomy="true" ma:internalName="c456731dbc904a5fb605ec556c33e883" ma:taxonomyFieldName="Sub_x002d_Sector" ma:displayName="Sub-Sector" ma:default="" ma:fieldId="{c456731d-bc90-4a5f-b605-ec556c33e883}" ma:sspId="cf0be0ad-272c-4e7f-a157-3f0abda6cde5" ma:termSetId="b6d60bd7-2da3-4fd7-a377-d114adc2f2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_x0020_Language_x0020_IDB" ma:index="30" ma:displayName="Document Language IDB" ma:format="Dropdown" ma:internalName="Document_x0020_Language_x0020_IDB" ma:readOnly="false">
      <xsd:simpleType>
        <xsd:restriction base="dms:Choice">
          <xsd:enumeration value="English"/>
          <xsd:enumeration value="French"/>
          <xsd:enumeration value="Italian"/>
          <xsd:enumeration value="Japanese"/>
          <xsd:enumeration value="Korean"/>
          <xsd:enumeration value="Other"/>
          <xsd:enumeration value="Portuguese"/>
          <xsd:enumeration value="Spanish"/>
        </xsd:restriction>
      </xsd:simpleType>
    </xsd:element>
    <xsd:element name="Division_x0020_or_x0020_Unit" ma:index="31" ma:displayName="Division or Unit" ma:internalName="Division_x0020_or_x0020_Unit" ma:readOnly="false">
      <xsd:simpleType>
        <xsd:restriction base="dms:Text">
          <xsd:maxLength value="255"/>
        </xsd:restriction>
      </xsd:simpleType>
    </xsd:element>
    <xsd:element name="Identifier" ma:index="32" nillable="true" ma:displayName="Identifier" ma:internalName="Identifier">
      <xsd:simpleType>
        <xsd:restriction base="dms:Text">
          <xsd:maxLength value="255"/>
        </xsd:restriction>
      </xsd:simpleType>
    </xsd:element>
    <xsd:element name="j8b96605ee2f4c4e988849e658583fee" ma:index="33" nillable="true" ma:taxonomy="true" ma:internalName="j8b96605ee2f4c4e988849e658583fee" ma:taxonomyFieldName="Country" ma:displayName="Country" ma:default="" ma:fieldId="{38b96605-ee2f-4c4e-9888-49e658583fee}" ma:taxonomyMulti="true" ma:sspId="cf0be0ad-272c-4e7f-a157-3f0abda6cde5" ma:termSetId="2a7cd356-0181-422a-926d-b928cc7346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peration_x0020_Type" ma:index="35" nillable="true" ma:displayName="Operation Type" ma:internalName="Operation_x0020_Type">
      <xsd:simpleType>
        <xsd:restriction base="dms:Text">
          <xsd:maxLength value="255"/>
        </xsd:restriction>
      </xsd:simpleType>
    </xsd:element>
    <xsd:element name="Package_x0020_Code" ma:index="36" nillable="true" ma:displayName="Package Code" ma:internalName="Package_x0020_Code">
      <xsd:simpleType>
        <xsd:restriction base="dms:Text">
          <xsd:maxLength value="255"/>
        </xsd:restriction>
      </xsd:simpleType>
    </xsd:element>
    <xsd:element name="Phase" ma:index="37" nillable="true" ma:displayName="Phase" ma:internalName="Phase">
      <xsd:simpleType>
        <xsd:restriction base="dms:Text">
          <xsd:maxLength value="255"/>
        </xsd:restriction>
      </xsd:simpleType>
    </xsd:element>
    <xsd:element name="Business_x0020_Area" ma:index="38" nillable="true" ma:displayName="Business Area" ma:internalName="Business_x0020_Area">
      <xsd:simpleType>
        <xsd:restriction base="dms:Text">
          <xsd:maxLength value="255"/>
        </xsd:restriction>
      </xsd:simpleType>
    </xsd:element>
    <xsd:element name="Key_x0020_Document" ma:index="39" nillable="true" ma:displayName="Key Document" ma:default="0" ma:internalName="Key_x0020_Document">
      <xsd:simpleType>
        <xsd:restriction base="dms:Boolean"/>
      </xsd:simpleType>
    </xsd:element>
    <xsd:element name="Project_x0020_Document_x0020_Type" ma:index="40" nillable="true" ma:displayName="Project Document Type" ma:internalName="Project_x0020_Document_x0020_Type">
      <xsd:simpleType>
        <xsd:restriction base="dms:Text">
          <xsd:maxLength value="255"/>
        </xsd:restriction>
      </xsd:simpleType>
    </xsd:element>
    <xsd:element name="Abstract" ma:index="41" nillable="true" ma:displayName="Abstract" ma:internalName="Abstract">
      <xsd:simpleType>
        <xsd:restriction base="dms:Note">
          <xsd:maxLength value="255"/>
        </xsd:restriction>
      </xsd:simpleType>
    </xsd:element>
    <xsd:element name="Migration_x0020_Info" ma:index="42" nillable="true" ma:displayName="Migration Info" ma:internalName="Migration_x0020_Info">
      <xsd:simpleType>
        <xsd:restriction base="dms:Note"/>
      </xsd:simpleType>
    </xsd:element>
    <xsd:element name="SISCOR_x0020_Number" ma:index="43" nillable="true" ma:displayName="SISCOR Number" ma:internalName="SISCOR_x0020_Number">
      <xsd:simpleType>
        <xsd:restriction base="dms:Text">
          <xsd:maxLength value="255"/>
        </xsd:restriction>
      </xsd:simpleType>
    </xsd:element>
    <xsd:element name="IDBDocs_x0020_Number" ma:index="44" nillable="true" ma:displayName="IDBDocs Number" ma:description="Brought over as part of Migration" ma:internalName="IDBDocs_x0020_Number">
      <xsd:simpleType>
        <xsd:restriction base="dms:Text">
          <xsd:maxLength value="255"/>
        </xsd:restriction>
      </xsd:simpleType>
    </xsd:element>
    <xsd:element name="Editor1" ma:index="45" nillable="true" ma:displayName="Editor" ma:internalName="Editor1">
      <xsd:simpleType>
        <xsd:restriction base="dms:Text">
          <xsd:maxLength value="255"/>
        </xsd:restriction>
      </xsd:simpleType>
    </xsd:element>
    <xsd:element name="Issue_x0020_Date" ma:index="46" nillable="true" ma:displayName="Issue Date" ma:format="DateOnly" ma:internalName="Issue_x0020_Date">
      <xsd:simpleType>
        <xsd:restriction base="dms:DateTime"/>
      </xsd:simpleType>
    </xsd:element>
    <xsd:element name="Publishing_x0020_House" ma:index="47" nillable="true" ma:displayName="Publishing House" ma:internalName="Publishing_x0020_House">
      <xsd:simpleType>
        <xsd:restriction base="dms:Text">
          <xsd:maxLength value="255"/>
        </xsd:restriction>
      </xsd:simpleType>
    </xsd:element>
    <xsd:element name="KP_x0020_Topics" ma:index="48" nillable="true" ma:displayName="KP Topics" ma:internalName="KP_x0020_Topics">
      <xsd:simpleType>
        <xsd:restriction base="dms:Text">
          <xsd:maxLength value="255"/>
        </xsd:restriction>
      </xsd:simpleType>
    </xsd:element>
    <xsd:element name="Region" ma:index="49" nillable="true" ma:displayName="Region" ma:internalName="Region">
      <xsd:simpleType>
        <xsd:restriction base="dms:Text">
          <xsd:maxLength value="255"/>
        </xsd:restriction>
      </xsd:simpleType>
    </xsd:element>
    <xsd:element name="Publication_x0020_Type" ma:index="50" nillable="true" ma:displayName="Publication Type" ma:internalName="Publication_x0020_Type">
      <xsd:simpleType>
        <xsd:restriction base="dms:Text">
          <xsd:maxLength value="255"/>
        </xsd:restriction>
      </xsd:simpleType>
    </xsd:element>
    <xsd:element name="Fiscal_x0020_Year_x0020_IDB" ma:index="51" nillable="true" ma:displayName="Fiscal Year IDB" ma:default="=TEXT(TODAY(),&quot;yyyy&quot;)" ma:internalName="Fiscal_x0020_Year_x0020_IDB">
      <xsd:simpleType>
        <xsd:restriction base="dms:Text">
          <xsd:maxLength value="255"/>
        </xsd:restriction>
      </xsd:simpleType>
    </xsd:element>
    <xsd:element name="Disclosed" ma:index="52" nillable="true" ma:displayName="Disclosed" ma:default="0" ma:internalName="Disclosed">
      <xsd:simpleType>
        <xsd:restriction base="dms:Boolean"/>
      </xsd:simpleType>
    </xsd:element>
    <xsd:element name="Record_x0020_Number" ma:index="53" nillable="true" ma:displayName="Record Number" ma:internalName="Record_x0020_Numb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EAA336-643F-4EBE-BD24-A4D66164DBED}"/>
</file>

<file path=customXml/itemProps2.xml><?xml version="1.0" encoding="utf-8"?>
<ds:datastoreItem xmlns:ds="http://schemas.openxmlformats.org/officeDocument/2006/customXml" ds:itemID="{C0A74003-5E38-4D55-BB25-2A191F051738}"/>
</file>

<file path=customXml/itemProps3.xml><?xml version="1.0" encoding="utf-8"?>
<ds:datastoreItem xmlns:ds="http://schemas.openxmlformats.org/officeDocument/2006/customXml" ds:itemID="{1EC9B77A-0ACF-4FC1-B703-B7302BD2D052}"/>
</file>

<file path=customXml/itemProps4.xml><?xml version="1.0" encoding="utf-8"?>
<ds:datastoreItem xmlns:ds="http://schemas.openxmlformats.org/officeDocument/2006/customXml" ds:itemID="{630D0F60-F833-4DB9-950D-92E0ABE3CCE7}"/>
</file>

<file path=customXml/itemProps5.xml><?xml version="1.0" encoding="utf-8"?>
<ds:datastoreItem xmlns:ds="http://schemas.openxmlformats.org/officeDocument/2006/customXml" ds:itemID="{531FB71F-57F3-456F-B59A-4211D7EF7C30}"/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5226</TotalTime>
  <Words>2040</Words>
  <Application>Microsoft Macintosh PowerPoint</Application>
  <PresentationFormat>On-screen Show (4:3)</PresentationFormat>
  <Paragraphs>198</Paragraphs>
  <Slides>23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Textured</vt:lpstr>
      <vt:lpstr>PhotoHouse</vt:lpstr>
      <vt:lpstr>PowerPoint Presentation</vt:lpstr>
      <vt:lpstr>Contenido</vt:lpstr>
      <vt:lpstr>FICHA TÉCNICA </vt:lpstr>
      <vt:lpstr>PowerPoint Presentation</vt:lpstr>
      <vt:lpstr>ANTECEDENTES</vt:lpstr>
      <vt:lpstr>OBJETIVOS</vt:lpstr>
      <vt:lpstr>MARCO LEGAL E INSTITUCIONAL</vt:lpstr>
      <vt:lpstr>DESCRIPCIÓN DEL PROYECTO</vt:lpstr>
      <vt:lpstr>METODOLOGÍA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MAPEO DE FLORA Y FAUNA</vt:lpstr>
      <vt:lpstr>PowerPoint Presentation</vt:lpstr>
      <vt:lpstr>AVIFAUNA (AVES) </vt:lpstr>
      <vt:lpstr>MASTOFAUNA (MAMÍFEROS) HERPETOFAUNA (ANFIBIOS Y REPTILES) </vt:lpstr>
      <vt:lpstr>MACROINVERTEBRADOS ACUÁTICOS E ICTIOFAUNA</vt:lpstr>
      <vt:lpstr>SOCIO-ECONÓMICO Y ARQUEOLÓGICO</vt:lpstr>
      <vt:lpstr>EVALUACIÓN DE IMPACTOS, RIESGOS Y FORMULACIÓN DEL PLAN DE  MANEJO AMBIENTAL</vt:lpstr>
      <vt:lpstr>PLAN DE  MANEJO AMBIENTAL</vt:lpstr>
      <vt:lpstr>Preguntas y Discusión</vt:lpstr>
    </vt:vector>
  </TitlesOfParts>
  <Company>Perez Companc S.A.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Adelca EIA Anexo C3 Metodologia Socioec Socializacion de TDRs EIA PMA Anexo 4 PresentaciónTérminos de Referencia</dc:title>
  <dc:creator>Ecuador</dc:creator>
  <cp:lastModifiedBy>Michelle</cp:lastModifiedBy>
  <cp:revision>553</cp:revision>
  <cp:lastPrinted>2000-01-11T12:35:25Z</cp:lastPrinted>
  <dcterms:created xsi:type="dcterms:W3CDTF">2001-05-14T15:25:22Z</dcterms:created>
  <dcterms:modified xsi:type="dcterms:W3CDTF">2014-08-20T22:34:02Z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0x01010046CF21643EE8D14686A648AA6DAD0892009587CE9FE3D13E4189B1E95DD61628B6</vt:lpwstr>
  </property>
  <property fmtid="{D5CDD505-2E9C-101B-9397-08002B2CF9AE}" pid="3" name="TaxKeyword">
    <vt:lpwstr/>
  </property>
  <property fmtid="{D5CDD505-2E9C-101B-9397-08002B2CF9AE}" pid="4" name="Sub_x002d_Sector">
    <vt:lpwstr/>
  </property>
  <property fmtid="{D5CDD505-2E9C-101B-9397-08002B2CF9AE}" pid="5" name="TaxKeywordTaxHTField">
    <vt:lpwstr/>
  </property>
  <property fmtid="{D5CDD505-2E9C-101B-9397-08002B2CF9AE}" pid="6" name="Series Operations IDB">
    <vt:lpwstr>2;#Unclassified|a6dff32e-d477-44cd-a56b-85efe9e0a56c</vt:lpwstr>
  </property>
  <property fmtid="{D5CDD505-2E9C-101B-9397-08002B2CF9AE}" pid="8" name="Country">
    <vt:lpwstr>58;#United States of America|24b29fed-1348-4600-9869-d4c0cdf7902e</vt:lpwstr>
  </property>
  <property fmtid="{D5CDD505-2E9C-101B-9397-08002B2CF9AE}" pid="9" name="Fund IDB">
    <vt:lpwstr/>
  </property>
  <property fmtid="{D5CDD505-2E9C-101B-9397-08002B2CF9AE}" pid="10" name="To:">
    <vt:lpwstr/>
  </property>
  <property fmtid="{D5CDD505-2E9C-101B-9397-08002B2CF9AE}" pid="11" name="From:">
    <vt:lpwstr/>
  </property>
  <property fmtid="{D5CDD505-2E9C-101B-9397-08002B2CF9AE}" pid="12" name="Sector IDB">
    <vt:lpwstr/>
  </property>
  <property fmtid="{D5CDD505-2E9C-101B-9397-08002B2CF9AE}" pid="13" name="Function Operations IDB">
    <vt:lpwstr>1;#IDBDocs|cca77002-e150-4b2d-ab1f-1d7a7cdcae16</vt:lpwstr>
  </property>
  <property fmtid="{D5CDD505-2E9C-101B-9397-08002B2CF9AE}" pid="14" name="Sub-Sector">
    <vt:lpwstr/>
  </property>
</Properties>
</file>