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369" r:id="rId2"/>
    <p:sldId id="368" r:id="rId3"/>
    <p:sldId id="371" r:id="rId4"/>
    <p:sldId id="373" r:id="rId5"/>
    <p:sldId id="377" r:id="rId6"/>
    <p:sldId id="391" r:id="rId7"/>
    <p:sldId id="390" r:id="rId8"/>
    <p:sldId id="394" r:id="rId9"/>
    <p:sldId id="393" r:id="rId10"/>
    <p:sldId id="382" r:id="rId11"/>
    <p:sldId id="462" r:id="rId12"/>
    <p:sldId id="463" r:id="rId13"/>
    <p:sldId id="429" r:id="rId14"/>
    <p:sldId id="454" r:id="rId15"/>
    <p:sldId id="433" r:id="rId16"/>
    <p:sldId id="435" r:id="rId17"/>
    <p:sldId id="437" r:id="rId18"/>
    <p:sldId id="439" r:id="rId19"/>
    <p:sldId id="441" r:id="rId20"/>
    <p:sldId id="442" r:id="rId21"/>
    <p:sldId id="443" r:id="rId22"/>
    <p:sldId id="445" r:id="rId23"/>
    <p:sldId id="447" r:id="rId24"/>
    <p:sldId id="449" r:id="rId25"/>
    <p:sldId id="460" r:id="rId26"/>
    <p:sldId id="451" r:id="rId27"/>
    <p:sldId id="456" r:id="rId28"/>
    <p:sldId id="458" r:id="rId29"/>
    <p:sldId id="419" r:id="rId30"/>
    <p:sldId id="386" r:id="rId31"/>
  </p:sldIdLst>
  <p:sldSz cx="9144000" cy="6858000" type="screen4x3"/>
  <p:notesSz cx="6807200" cy="9906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1" autoAdjust="0"/>
    <p:restoredTop sz="94718" autoAdjust="0"/>
  </p:normalViewPr>
  <p:slideViewPr>
    <p:cSldViewPr>
      <p:cViewPr varScale="1">
        <p:scale>
          <a:sx n="100" d="100"/>
          <a:sy n="100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5142"/>
    </p:cViewPr>
  </p:sorterViewPr>
  <p:notesViewPr>
    <p:cSldViewPr>
      <p:cViewPr varScale="1">
        <p:scale>
          <a:sx n="62" d="100"/>
          <a:sy n="62" d="100"/>
        </p:scale>
        <p:origin x="334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42" Type="http://schemas.openxmlformats.org/officeDocument/2006/relationships/customXml" Target="../customXml/item5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43" Type="http://schemas.openxmlformats.org/officeDocument/2006/relationships/customXml" Target="../customXml/item6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9787" cy="495300"/>
          </a:xfrm>
          <a:prstGeom prst="rect">
            <a:avLst/>
          </a:prstGeom>
        </p:spPr>
        <p:txBody>
          <a:bodyPr vert="horz" lIns="91902" tIns="45951" rIns="91902" bIns="4595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5837" y="0"/>
            <a:ext cx="2949787" cy="495300"/>
          </a:xfrm>
          <a:prstGeom prst="rect">
            <a:avLst/>
          </a:prstGeom>
        </p:spPr>
        <p:txBody>
          <a:bodyPr vert="horz" lIns="91902" tIns="45951" rIns="91902" bIns="45951" rtlCol="0"/>
          <a:lstStyle>
            <a:lvl1pPr algn="r">
              <a:defRPr sz="1200"/>
            </a:lvl1pPr>
          </a:lstStyle>
          <a:p>
            <a:fld id="{DFB6E9B4-48A4-4B09-9FC0-BA3ACEBAF08D}" type="datetimeFigureOut">
              <a:rPr lang="pt-BR" smtClean="0"/>
              <a:pPr/>
              <a:t>09/09/2015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5" y="9408981"/>
            <a:ext cx="2949787" cy="495300"/>
          </a:xfrm>
          <a:prstGeom prst="rect">
            <a:avLst/>
          </a:prstGeom>
        </p:spPr>
        <p:txBody>
          <a:bodyPr vert="horz" lIns="91902" tIns="45951" rIns="91902" bIns="4595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5837" y="9408981"/>
            <a:ext cx="2949787" cy="495300"/>
          </a:xfrm>
          <a:prstGeom prst="rect">
            <a:avLst/>
          </a:prstGeom>
        </p:spPr>
        <p:txBody>
          <a:bodyPr vert="horz" lIns="91902" tIns="45951" rIns="91902" bIns="45951" rtlCol="0" anchor="b"/>
          <a:lstStyle>
            <a:lvl1pPr algn="r">
              <a:defRPr sz="1200"/>
            </a:lvl1pPr>
          </a:lstStyle>
          <a:p>
            <a:fld id="{819D200B-53E2-4FC2-8910-174024739E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738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9787" cy="495300"/>
          </a:xfrm>
          <a:prstGeom prst="rect">
            <a:avLst/>
          </a:prstGeom>
        </p:spPr>
        <p:txBody>
          <a:bodyPr vert="horz" lIns="91902" tIns="45951" rIns="91902" bIns="4595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5837" y="0"/>
            <a:ext cx="2949787" cy="495300"/>
          </a:xfrm>
          <a:prstGeom prst="rect">
            <a:avLst/>
          </a:prstGeom>
        </p:spPr>
        <p:txBody>
          <a:bodyPr vert="horz" lIns="91902" tIns="45951" rIns="91902" bIns="45951" rtlCol="0"/>
          <a:lstStyle>
            <a:lvl1pPr algn="r">
              <a:defRPr sz="1200"/>
            </a:lvl1pPr>
          </a:lstStyle>
          <a:p>
            <a:fld id="{0C30FCAD-53DC-4367-9379-FB7BB481BE8E}" type="datetimeFigureOut">
              <a:rPr lang="pt-BR" smtClean="0"/>
              <a:pPr/>
              <a:t>09/09/2015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02" tIns="45951" rIns="91902" bIns="4595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720" y="4705350"/>
            <a:ext cx="5445760" cy="4457700"/>
          </a:xfrm>
          <a:prstGeom prst="rect">
            <a:avLst/>
          </a:prstGeom>
        </p:spPr>
        <p:txBody>
          <a:bodyPr vert="horz" lIns="91902" tIns="45951" rIns="91902" bIns="45951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5" y="9408981"/>
            <a:ext cx="2949787" cy="495300"/>
          </a:xfrm>
          <a:prstGeom prst="rect">
            <a:avLst/>
          </a:prstGeom>
        </p:spPr>
        <p:txBody>
          <a:bodyPr vert="horz" lIns="91902" tIns="45951" rIns="91902" bIns="4595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5837" y="9408981"/>
            <a:ext cx="2949787" cy="495300"/>
          </a:xfrm>
          <a:prstGeom prst="rect">
            <a:avLst/>
          </a:prstGeom>
        </p:spPr>
        <p:txBody>
          <a:bodyPr vert="horz" lIns="91902" tIns="45951" rIns="91902" bIns="45951" rtlCol="0" anchor="b"/>
          <a:lstStyle>
            <a:lvl1pPr algn="r">
              <a:defRPr sz="1200"/>
            </a:lvl1pPr>
          </a:lstStyle>
          <a:p>
            <a:fld id="{55307164-903F-49AB-8098-E4047EA2248A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076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E16F5-3C26-4394-BBB0-72B791212851}" type="datetimeFigureOut">
              <a:rPr lang="pt-BR"/>
              <a:pPr>
                <a:defRPr/>
              </a:pPr>
              <a:t>09/09/2015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ABC6-2BD6-4890-BA77-89E5FA06C96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D0EF2-6A83-4FAF-A7CD-D61697F5412B}" type="datetimeFigureOut">
              <a:rPr lang="pt-BR"/>
              <a:pPr>
                <a:defRPr/>
              </a:pPr>
              <a:t>09/09/2015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9B57E-E1DB-455B-993E-0BD3EC2346F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687E-EDF1-4C5B-B41A-10DD3DCD56FC}" type="datetimeFigureOut">
              <a:rPr lang="pt-BR"/>
              <a:pPr>
                <a:defRPr/>
              </a:pPr>
              <a:t>09/09/2015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1500D-43A6-4C08-95D1-B8EE39D21E9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935F2-392E-4ABE-8F13-3DA01A0444D2}" type="datetimeFigureOut">
              <a:rPr lang="pt-BR"/>
              <a:pPr>
                <a:defRPr/>
              </a:pPr>
              <a:t>09/09/2015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6F3F0-923D-4C87-9CCE-568EC7FF7C2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B9D2B-86E2-4CAF-9767-984FC4CF8161}" type="datetimeFigureOut">
              <a:rPr lang="pt-BR"/>
              <a:pPr>
                <a:defRPr/>
              </a:pPr>
              <a:t>09/09/2015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348C1-03EB-4072-BA37-84EF81E4755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A8231-1664-4E8D-916F-E4CE6EDAF834}" type="datetimeFigureOut">
              <a:rPr lang="pt-BR"/>
              <a:pPr>
                <a:defRPr/>
              </a:pPr>
              <a:t>09/09/2015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3A81-0B09-44B7-A7FE-6528646E66A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B3AAD-FFD6-4420-85A9-A53A6D3C6497}" type="datetimeFigureOut">
              <a:rPr lang="pt-BR"/>
              <a:pPr>
                <a:defRPr/>
              </a:pPr>
              <a:t>09/09/2015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9CC1-C6B6-4F24-84DA-5F914609314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D71B2-53EA-4E4F-8B11-D541A18C11CA}" type="datetimeFigureOut">
              <a:rPr lang="pt-BR"/>
              <a:pPr>
                <a:defRPr/>
              </a:pPr>
              <a:t>09/09/2015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1B00-5012-4705-8460-643F382E5D5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E6095-221E-4EC4-88EC-03F3DE39545C}" type="datetimeFigureOut">
              <a:rPr lang="pt-BR"/>
              <a:pPr>
                <a:defRPr/>
              </a:pPr>
              <a:t>09/09/2015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6C306-2769-47F3-B5A1-B00522E3984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C1FC1-4380-40B7-B87C-7CAA47680A0C}" type="datetimeFigureOut">
              <a:rPr lang="pt-BR"/>
              <a:pPr>
                <a:defRPr/>
              </a:pPr>
              <a:t>09/09/2015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40414-6FF6-4DAE-800E-CFAF0122323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715DE-9B06-4781-BBAB-96D7E2B3DEC9}" type="datetimeFigureOut">
              <a:rPr lang="pt-BR"/>
              <a:pPr>
                <a:defRPr/>
              </a:pPr>
              <a:t>09/09/2015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3086D-6C56-4CA1-AA77-288015EB19C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296501-5EEB-451C-993E-4F017F6965BB}" type="datetimeFigureOut">
              <a:rPr lang="pt-BR"/>
              <a:pPr>
                <a:defRPr/>
              </a:pPr>
              <a:t>09/09/2015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A4C018-1648-467F-9C1C-6CF5074038F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fa.pa.gov.br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847529"/>
            <a:ext cx="8229600" cy="725487"/>
          </a:xfrm>
        </p:spPr>
        <p:txBody>
          <a:bodyPr/>
          <a:lstStyle/>
          <a:p>
            <a:pPr eaLnBrk="1" hangingPunct="1"/>
            <a:r>
              <a:rPr lang="pt-BR" sz="3600" b="1" dirty="0" smtClean="0"/>
              <a:t>A Secretaria de Estado da Fazenda</a:t>
            </a:r>
          </a:p>
        </p:txBody>
      </p:sp>
    </p:spTree>
    <p:extLst>
      <p:ext uri="{BB962C8B-B14F-4D97-AF65-F5344CB8AC3E}">
        <p14:creationId xmlns:p14="http://schemas.microsoft.com/office/powerpoint/2010/main" val="3390342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37786"/>
            <a:ext cx="91440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pt-BR" sz="2800" b="1" dirty="0" smtClean="0">
                <a:latin typeface="Arial"/>
              </a:rPr>
              <a:t>Programa de Ajuste Fiscal – PAF</a:t>
            </a:r>
          </a:p>
          <a:p>
            <a:pPr algn="ctr" eaLnBrk="0" hangingPunct="0"/>
            <a:r>
              <a:rPr lang="pt-BR" sz="2000" b="1" dirty="0" smtClean="0">
                <a:solidFill>
                  <a:srgbClr val="0000FF"/>
                </a:solidFill>
                <a:latin typeface="Arial"/>
                <a:cs typeface="Arial" pitchFamily="34" charset="0"/>
              </a:rPr>
              <a:t>Impactos do PROFISCO</a:t>
            </a:r>
            <a:endParaRPr lang="pt-BR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694639"/>
              </p:ext>
            </p:extLst>
          </p:nvPr>
        </p:nvGraphicFramePr>
        <p:xfrm>
          <a:off x="395536" y="1564102"/>
          <a:ext cx="8352926" cy="402513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39755"/>
                <a:gridCol w="3362511"/>
                <a:gridCol w="967056"/>
                <a:gridCol w="820901"/>
                <a:gridCol w="820901"/>
                <a:gridCol w="820901"/>
                <a:gridCol w="820901"/>
              </a:tblGrid>
              <a:tr h="276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METAS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Indicadores Fiscais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2011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2012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2013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b"/>
                </a:tc>
              </a:tr>
              <a:tr h="2769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pt-BR" sz="20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</a:rPr>
                        <a:t>Dívida Financeira / RLR</a:t>
                      </a:r>
                      <a:endParaRPr lang="pt-BR" sz="20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Realizado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0,32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0,24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0,25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</a:rPr>
                        <a:t>0,25</a:t>
                      </a:r>
                      <a:endParaRPr lang="pt-BR" sz="20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</a:tr>
              <a:tr h="2769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</a:rPr>
                        <a:t>Meta</a:t>
                      </a:r>
                      <a:endParaRPr lang="pt-BR" sz="20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</a:rPr>
                        <a:t>≤1</a:t>
                      </a:r>
                      <a:endParaRPr lang="pt-BR" sz="20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</a:rPr>
                        <a:t>≤1</a:t>
                      </a:r>
                      <a:endParaRPr lang="pt-BR" sz="20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</a:rPr>
                        <a:t>≤1</a:t>
                      </a:r>
                      <a:endParaRPr lang="pt-BR" sz="20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</a:rPr>
                        <a:t>≤1</a:t>
                      </a:r>
                      <a:endParaRPr lang="pt-BR" sz="20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</a:tr>
              <a:tr h="2769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Resultado Primário - Valor mínimo (em Milhões)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Realizado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738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785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</a:rPr>
                        <a:t>41</a:t>
                      </a:r>
                      <a:endParaRPr lang="pt-BR" sz="20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</a:rPr>
                        <a:t>74</a:t>
                      </a:r>
                      <a:endParaRPr lang="pt-BR" sz="20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</a:tr>
              <a:tr h="2769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Meta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51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134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127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</a:rPr>
                        <a:t>20</a:t>
                      </a:r>
                      <a:endParaRPr lang="pt-BR" sz="20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</a:tr>
              <a:tr h="2769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</a:rPr>
                        <a:t>Pessoal / RCL - Valor máximo (em %)</a:t>
                      </a:r>
                      <a:endParaRPr lang="pt-BR" sz="20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Realizado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53,29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55,03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56,69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</a:rPr>
                        <a:t>55,04</a:t>
                      </a:r>
                      <a:endParaRPr lang="pt-BR" sz="20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</a:tr>
              <a:tr h="2769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Meta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≤60%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≤60%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≤60%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</a:rPr>
                        <a:t>≤60%</a:t>
                      </a:r>
                      <a:endParaRPr lang="pt-BR" sz="20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</a:tr>
              <a:tr h="2769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4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Receita Própria - Valor mínimo (em Milhões) 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Realizado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6.928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9.017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9.845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</a:rPr>
                        <a:t>11.234</a:t>
                      </a:r>
                      <a:endParaRPr lang="pt-BR" sz="20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</a:tr>
              <a:tr h="2769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Meta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6.830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8.492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FF"/>
                          </a:solidFill>
                          <a:effectLst/>
                        </a:rPr>
                        <a:t>9.905</a:t>
                      </a:r>
                      <a:endParaRPr lang="pt-BR" sz="200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</a:rPr>
                        <a:t>11.290</a:t>
                      </a:r>
                      <a:endParaRPr lang="pt-BR" sz="20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</a:tr>
              <a:tr h="2769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Outras Despesas Correntes/ RLR - Valor máximo (em %)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Realizado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37,74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35,43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37,61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38,04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</a:tr>
              <a:tr h="2769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Meta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39,48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37,50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32,53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37,21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b"/>
                </a:tc>
              </a:tr>
              <a:tr h="2769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Investimentos / RLR - Valor máximo (em %)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Realizado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5,68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7,86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9,57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10,55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</a:tr>
              <a:tr h="2769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Meta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8,29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11,39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8,58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12,34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05" marR="14605" marT="14605" marB="14605" anchor="b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5877272"/>
            <a:ext cx="4248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200" dirty="0"/>
              <a:t>Fonte: Base de dados do Programa de Ajuste Fiscal – PAF</a:t>
            </a:r>
          </a:p>
          <a:p>
            <a:r>
              <a:rPr lang="pt-BR" sz="1200" dirty="0"/>
              <a:t>          Obs.: Dados de 2011 a 2013 realizados</a:t>
            </a:r>
          </a:p>
        </p:txBody>
      </p:sp>
    </p:spTree>
    <p:extLst>
      <p:ext uri="{BB962C8B-B14F-4D97-AF65-F5344CB8AC3E}">
        <p14:creationId xmlns:p14="http://schemas.microsoft.com/office/powerpoint/2010/main" val="2322329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do PROFISCO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385181"/>
              </p:ext>
            </p:extLst>
          </p:nvPr>
        </p:nvGraphicFramePr>
        <p:xfrm>
          <a:off x="467544" y="1628800"/>
          <a:ext cx="8352928" cy="4608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8472"/>
                <a:gridCol w="4104456"/>
              </a:tblGrid>
              <a:tr h="38404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8120" algn="l"/>
                        </a:tabLst>
                      </a:pPr>
                      <a:r>
                        <a:rPr lang="pt-BR" sz="2400" dirty="0" smtClean="0">
                          <a:effectLst/>
                          <a:latin typeface="+mj-lt"/>
                          <a:ea typeface="Times New Roman"/>
                        </a:rPr>
                        <a:t>Planejado                                      Realizado</a:t>
                      </a:r>
                      <a:endParaRPr lang="pt-BR" sz="2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680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98120" algn="l"/>
                        </a:tabLst>
                      </a:pPr>
                      <a:r>
                        <a:rPr lang="pt-BR" sz="1400" dirty="0">
                          <a:effectLst/>
                        </a:rPr>
                        <a:t>1 – Redução do custo da administração fazendária em relação à arrecadação própria de 0,037% em 2009 para 0,029% em 2014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98120" algn="l"/>
                        </a:tabLst>
                      </a:pPr>
                      <a:r>
                        <a:rPr lang="pt-BR" sz="1400" dirty="0">
                          <a:effectLst/>
                        </a:rPr>
                        <a:t>0,0321% de custo da administração fazendária em relação à arrecadação própria em dezembro de 2014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80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98120" algn="l"/>
                        </a:tabLst>
                      </a:pPr>
                      <a:r>
                        <a:rPr lang="pt-BR" sz="1400" dirty="0">
                          <a:effectLst/>
                        </a:rPr>
                        <a:t>2 – Incremento da arrecadação proveniente do segmento de comércio varejista de R$ 511 milhões em 2009 para R$ 870 milhões em 2014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98120" algn="l"/>
                        </a:tabLst>
                      </a:pPr>
                      <a:r>
                        <a:rPr lang="pt-BR" sz="1400" dirty="0">
                          <a:effectLst/>
                        </a:rPr>
                        <a:t>R$ 901 milhões de arrecadação proveniente do segmento de comércio varejista em dezembro de 2014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80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98120" algn="l"/>
                        </a:tabLst>
                      </a:pPr>
                      <a:r>
                        <a:rPr lang="pt-BR" sz="1400">
                          <a:effectLst/>
                        </a:rPr>
                        <a:t>3 – Aumento do número de serviços conclusivos disponibilizados ao contribuinte via web, de 63 em 2010 para 85 em 2014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98120" algn="l"/>
                        </a:tabLst>
                      </a:pPr>
                      <a:r>
                        <a:rPr lang="pt-BR" sz="1400" dirty="0">
                          <a:effectLst/>
                        </a:rPr>
                        <a:t>87 serviços conclusivos disponibilizados ao contribuinte, via web, em abril de 2015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521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98120" algn="l"/>
                        </a:tabLst>
                      </a:pPr>
                      <a:r>
                        <a:rPr lang="pt-BR" sz="1400" dirty="0">
                          <a:effectLst/>
                        </a:rPr>
                        <a:t>4 – Aumento do nível de satisfação dos usuários dos serviços da SEFA no critério de facilidade para conseguir o serviço, de 85,4% em 2009 para 88,0% em 2014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98120" algn="l"/>
                        </a:tabLst>
                      </a:pPr>
                      <a:r>
                        <a:rPr lang="pt-BR" sz="1400" dirty="0">
                          <a:effectLst/>
                        </a:rPr>
                        <a:t>94,97% dos usuários dos serviços da SEFA satisfeitos no critério de facilidade para conseguir o serviço, em setembro de 2014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80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98120" algn="l"/>
                        </a:tabLst>
                      </a:pPr>
                      <a:r>
                        <a:rPr lang="pt-BR" sz="1400">
                          <a:effectLst/>
                        </a:rPr>
                        <a:t>5 – Aumento da oferta de capacitação aos servidores fazendários de 668 oportunidades em 2011 para 960 em 2014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98120" algn="l"/>
                        </a:tabLst>
                      </a:pPr>
                      <a:r>
                        <a:rPr lang="pt-BR" sz="1400" dirty="0">
                          <a:effectLst/>
                        </a:rPr>
                        <a:t>1557 oportunidades de capacitação para os servidores fazendários em dezembro de 2014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3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824336"/>
            <a:ext cx="8229600" cy="892696"/>
          </a:xfrm>
        </p:spPr>
        <p:txBody>
          <a:bodyPr/>
          <a:lstStyle/>
          <a:p>
            <a:pPr marL="0" indent="0" algn="ctr">
              <a:buNone/>
            </a:pPr>
            <a:r>
              <a:rPr lang="pt-BR" sz="4400" dirty="0" smtClean="0"/>
              <a:t>Produtos do PROFISCO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18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57375"/>
            <a:ext cx="9144000" cy="15716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>
              <a:defRPr/>
            </a:pP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err="1" smtClean="0"/>
              <a:t>Produto</a:t>
            </a:r>
            <a:r>
              <a:rPr lang="es-ES" sz="4000" dirty="0" smtClean="0"/>
              <a:t>: </a:t>
            </a:r>
            <a:r>
              <a:rPr lang="pt-BR" sz="4000" dirty="0" smtClean="0"/>
              <a:t>Prêmio </a:t>
            </a:r>
            <a:r>
              <a:rPr lang="pt-BR" sz="4000" dirty="0"/>
              <a:t>Inovação e Qualidade da Gestão Fazendária - PQGFAZ</a:t>
            </a:r>
            <a:br>
              <a:rPr lang="pt-BR" sz="4000" dirty="0"/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42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250129" y="714375"/>
            <a:ext cx="8893871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 eaLnBrk="1" hangingPunct="1"/>
            <a:r>
              <a:rPr lang="pt-BR" sz="3000"/>
              <a:t>Pontuação Global por Categoria – 2012/2013</a:t>
            </a:r>
          </a:p>
        </p:txBody>
      </p:sp>
      <p:pic>
        <p:nvPicPr>
          <p:cNvPr id="512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457" y="1357313"/>
            <a:ext cx="591376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3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Modelo de controle de benefícios fiscais concedidos implementado.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Meta</a:t>
            </a:r>
            <a:r>
              <a:rPr lang="pt-BR" dirty="0" smtClean="0"/>
              <a:t>: Sistema </a:t>
            </a:r>
            <a:r>
              <a:rPr lang="pt-BR" dirty="0"/>
              <a:t>de controle de benefícios fiscais implantado até </a:t>
            </a:r>
            <a:r>
              <a:rPr lang="pt-BR" dirty="0" smtClean="0"/>
              <a:t>2014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Realizado</a:t>
            </a:r>
            <a:r>
              <a:rPr lang="pt-BR" dirty="0" smtClean="0"/>
              <a:t>: Sistema </a:t>
            </a:r>
            <a:r>
              <a:rPr lang="pt-BR" dirty="0"/>
              <a:t>de controle de benefícios fiscais implantado, via web, em </a:t>
            </a:r>
            <a:r>
              <a:rPr lang="pt-BR" dirty="0" smtClean="0"/>
              <a:t>2015</a:t>
            </a:r>
          </a:p>
          <a:p>
            <a:r>
              <a:rPr lang="pt-BR" dirty="0" smtClean="0">
                <a:solidFill>
                  <a:srgbClr val="0000FF"/>
                </a:solidFill>
              </a:rPr>
              <a:t>Comentário</a:t>
            </a:r>
            <a:r>
              <a:rPr lang="pt-BR" dirty="0" smtClean="0"/>
              <a:t>: </a:t>
            </a:r>
            <a:r>
              <a:rPr lang="pt-BR" sz="2400" dirty="0" smtClean="0"/>
              <a:t>Está disponível no Portal da SEFA: (1)  </a:t>
            </a:r>
            <a:r>
              <a:rPr lang="pt-BR" sz="2400" dirty="0"/>
              <a:t>ICMS e IPVA para pessoas com </a:t>
            </a:r>
            <a:r>
              <a:rPr lang="pt-BR" sz="2400" dirty="0" smtClean="0"/>
              <a:t>deficiência; (2) </a:t>
            </a:r>
            <a:r>
              <a:rPr lang="pt-BR" sz="2400" dirty="0"/>
              <a:t>ICMS para o setor </a:t>
            </a:r>
            <a:r>
              <a:rPr lang="pt-BR" sz="2400" dirty="0" smtClean="0"/>
              <a:t>florestal </a:t>
            </a:r>
            <a:r>
              <a:rPr lang="pt-BR" sz="2400" dirty="0"/>
              <a:t>e </a:t>
            </a:r>
            <a:r>
              <a:rPr lang="pt-BR" sz="2400" dirty="0" smtClean="0"/>
              <a:t>moveleiro; e (3) IPVA </a:t>
            </a:r>
            <a:r>
              <a:rPr lang="pt-BR" sz="2400" dirty="0"/>
              <a:t>para Partidos Políticos, Entidades Sindicais dos Trabalhadores, Instituições de Educação e Assistência Social sem fins </a:t>
            </a:r>
            <a:r>
              <a:rPr lang="pt-BR" sz="2400" dirty="0" smtClean="0"/>
              <a:t>lucrativos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28909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Modelo de fiscalização de trânsito </a:t>
            </a:r>
            <a:r>
              <a:rPr lang="pt-BR" sz="2800" dirty="0" smtClean="0"/>
              <a:t>implantado.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solidFill>
                  <a:srgbClr val="0000FF"/>
                </a:solidFill>
              </a:rPr>
              <a:t>Meta</a:t>
            </a:r>
            <a:r>
              <a:rPr lang="pt-BR" sz="2800" dirty="0" smtClean="0"/>
              <a:t>: </a:t>
            </a:r>
            <a:r>
              <a:rPr lang="pt-BR" sz="2800" dirty="0"/>
              <a:t>5000 Veículos fiscalizados no novo modelo de trânsito de mercadorias até </a:t>
            </a:r>
            <a:r>
              <a:rPr lang="pt-BR" sz="2800" dirty="0" smtClean="0"/>
              <a:t>2014</a:t>
            </a:r>
          </a:p>
          <a:p>
            <a:endParaRPr lang="pt-BR" sz="2800" dirty="0"/>
          </a:p>
          <a:p>
            <a:r>
              <a:rPr lang="pt-BR" sz="2800" dirty="0" smtClean="0">
                <a:solidFill>
                  <a:srgbClr val="0000FF"/>
                </a:solidFill>
              </a:rPr>
              <a:t>Realizado</a:t>
            </a:r>
            <a:r>
              <a:rPr lang="pt-BR" sz="2800" dirty="0" smtClean="0"/>
              <a:t>: </a:t>
            </a:r>
            <a:r>
              <a:rPr lang="pt-BR" sz="2800" dirty="0"/>
              <a:t>6570 Veículos fiscalizados no novo modelo de trânsito de mercadorias em dezembro de </a:t>
            </a:r>
            <a:r>
              <a:rPr lang="pt-BR" sz="2800" dirty="0" smtClean="0"/>
              <a:t>2014</a:t>
            </a:r>
          </a:p>
          <a:p>
            <a:r>
              <a:rPr lang="pt-BR" sz="2800" dirty="0" smtClean="0">
                <a:solidFill>
                  <a:srgbClr val="0000FF"/>
                </a:solidFill>
              </a:rPr>
              <a:t>Comentário</a:t>
            </a:r>
            <a:r>
              <a:rPr lang="pt-BR" sz="2800" dirty="0" smtClean="0"/>
              <a:t>: com </a:t>
            </a:r>
            <a:r>
              <a:rPr lang="pt-BR" sz="2800" dirty="0"/>
              <a:t>o novo procedimento de registro de documentos fiscais eletrônicos observa-se a redução do tempo médio de espera dos veículos fiscalizados de 13 horas para 35 minutos</a:t>
            </a:r>
          </a:p>
        </p:txBody>
      </p:sp>
    </p:spTree>
    <p:extLst>
      <p:ext uri="{BB962C8B-B14F-4D97-AF65-F5344CB8AC3E}">
        <p14:creationId xmlns:p14="http://schemas.microsoft.com/office/powerpoint/2010/main" val="781224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Modelo de fiscalização de estabelecimentos implantado.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solidFill>
                  <a:srgbClr val="0000FF"/>
                </a:solidFill>
              </a:rPr>
              <a:t>Meta</a:t>
            </a:r>
            <a:r>
              <a:rPr lang="pt-BR" sz="2800" dirty="0"/>
              <a:t>: 350 Auditores utilizam o sistema auditor eletrônico na fiscalização de estabelecimentos até 2014</a:t>
            </a:r>
            <a:endParaRPr lang="pt-BR" sz="2800" dirty="0" smtClean="0"/>
          </a:p>
          <a:p>
            <a:r>
              <a:rPr lang="pt-BR" sz="2800" dirty="0" smtClean="0">
                <a:solidFill>
                  <a:srgbClr val="0000FF"/>
                </a:solidFill>
              </a:rPr>
              <a:t>Realizado</a:t>
            </a:r>
            <a:r>
              <a:rPr lang="pt-BR" sz="2800" dirty="0" smtClean="0"/>
              <a:t>: </a:t>
            </a:r>
            <a:r>
              <a:rPr lang="pt-BR" sz="2800" dirty="0"/>
              <a:t>120 Auditores utilizam o sistema auditor eletrônico na fiscalização de estabelecimentos em abril de </a:t>
            </a:r>
            <a:r>
              <a:rPr lang="pt-BR" sz="2800" dirty="0" smtClean="0"/>
              <a:t>2015</a:t>
            </a:r>
          </a:p>
          <a:p>
            <a:endParaRPr lang="pt-BR" sz="1800" dirty="0" smtClean="0"/>
          </a:p>
          <a:p>
            <a:r>
              <a:rPr lang="pt-BR" sz="2400" dirty="0" smtClean="0">
                <a:solidFill>
                  <a:srgbClr val="0000FF"/>
                </a:solidFill>
              </a:rPr>
              <a:t>Comentário</a:t>
            </a:r>
            <a:r>
              <a:rPr lang="pt-BR" sz="2400" dirty="0" smtClean="0"/>
              <a:t>: interrupção </a:t>
            </a:r>
            <a:r>
              <a:rPr lang="pt-BR" sz="2400" dirty="0"/>
              <a:t>dos treinamentos no quarto trimestre de 2014, em função de falhas na </a:t>
            </a:r>
            <a:r>
              <a:rPr lang="pt-BR" sz="2400" dirty="0" smtClean="0"/>
              <a:t>ferramenta</a:t>
            </a:r>
          </a:p>
          <a:p>
            <a:r>
              <a:rPr lang="pt-BR" sz="2400" dirty="0" smtClean="0"/>
              <a:t>A SEF/MG solucionou os problemas. O novo cronograma </a:t>
            </a:r>
            <a:r>
              <a:rPr lang="pt-BR" sz="2400" dirty="0"/>
              <a:t>estabelece </a:t>
            </a:r>
            <a:r>
              <a:rPr lang="pt-BR" sz="2400" dirty="0" smtClean="0"/>
              <a:t>o alcance </a:t>
            </a:r>
            <a:r>
              <a:rPr lang="pt-BR" sz="2400" dirty="0"/>
              <a:t>da meta em abril de 2016. 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97271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Modelo de pesquisas, investigações e análises de ilícitos fiscais.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solidFill>
                  <a:srgbClr val="0000FF"/>
                </a:solidFill>
              </a:rPr>
              <a:t>Meta</a:t>
            </a:r>
            <a:r>
              <a:rPr lang="pt-BR" sz="2800" dirty="0" smtClean="0"/>
              <a:t>: </a:t>
            </a:r>
            <a:r>
              <a:rPr lang="pt-BR" sz="2800" dirty="0"/>
              <a:t>3 Ações</a:t>
            </a:r>
            <a:r>
              <a:rPr lang="pt-BR" sz="2800" b="1" dirty="0"/>
              <a:t> </a:t>
            </a:r>
            <a:r>
              <a:rPr lang="pt-BR" sz="2800" dirty="0"/>
              <a:t>estruturadas de fiscalização implantadas pelo novo modelo de pesquisas, investigações e análises de ilícitos fiscais até 2014</a:t>
            </a:r>
          </a:p>
          <a:p>
            <a:r>
              <a:rPr lang="pt-BR" sz="2800" dirty="0" smtClean="0">
                <a:solidFill>
                  <a:srgbClr val="0000FF"/>
                </a:solidFill>
              </a:rPr>
              <a:t>Realizado</a:t>
            </a:r>
            <a:r>
              <a:rPr lang="pt-BR" sz="2800" dirty="0" smtClean="0"/>
              <a:t>: </a:t>
            </a:r>
            <a:r>
              <a:rPr lang="pt-BR" sz="2800" dirty="0"/>
              <a:t>17 Ações</a:t>
            </a:r>
            <a:r>
              <a:rPr lang="pt-BR" sz="2800" b="1" dirty="0"/>
              <a:t> </a:t>
            </a:r>
            <a:r>
              <a:rPr lang="pt-BR" sz="2800" dirty="0"/>
              <a:t>estruturadas de fiscalização implantadas pelo novo modelo de pesquisas, investigações e análises de ilícitos fiscais em dezembro de </a:t>
            </a:r>
            <a:r>
              <a:rPr lang="pt-BR" sz="2800" dirty="0" smtClean="0"/>
              <a:t>2014</a:t>
            </a:r>
          </a:p>
          <a:p>
            <a:r>
              <a:rPr lang="pt-BR" sz="2800" dirty="0" smtClean="0">
                <a:solidFill>
                  <a:srgbClr val="0000FF"/>
                </a:solidFill>
              </a:rPr>
              <a:t>Comentários</a:t>
            </a:r>
            <a:r>
              <a:rPr lang="pt-BR" sz="2800" dirty="0" smtClean="0"/>
              <a:t>: </a:t>
            </a:r>
            <a:r>
              <a:rPr lang="pt-BR" sz="2000" dirty="0"/>
              <a:t>Em 2011, a SEFA aderiu ao Protocolo ICMS nº 66/2009, que instituiu o Sistema de Inteligência Fiscal (SIF</a:t>
            </a:r>
            <a:r>
              <a:rPr lang="pt-BR" sz="2000" dirty="0" smtClean="0"/>
              <a:t>)</a:t>
            </a:r>
          </a:p>
          <a:p>
            <a:r>
              <a:rPr lang="pt-BR" sz="2000" dirty="0"/>
              <a:t>o aplicativo desenvolvido pela unidade de inteligência que permite a extração de dados das memórias dos Emissores de Cupom Fiscal</a:t>
            </a:r>
            <a:endParaRPr lang="pt-BR" sz="2000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97271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Modelo de Nota fiscal eletrônica implantada.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solidFill>
                  <a:srgbClr val="0000FF"/>
                </a:solidFill>
              </a:rPr>
              <a:t>Meta</a:t>
            </a:r>
            <a:r>
              <a:rPr lang="pt-BR" sz="2800" dirty="0" smtClean="0"/>
              <a:t>: </a:t>
            </a:r>
            <a:r>
              <a:rPr lang="pt-BR" sz="2800" dirty="0"/>
              <a:t>674 Atividades econômicas de incidência do ICMS com Nota Fiscal eletrônica (NF-e) até 2014</a:t>
            </a:r>
          </a:p>
          <a:p>
            <a:r>
              <a:rPr lang="pt-BR" sz="2800" dirty="0" smtClean="0">
                <a:solidFill>
                  <a:srgbClr val="0000FF"/>
                </a:solidFill>
              </a:rPr>
              <a:t>Realizado</a:t>
            </a:r>
            <a:r>
              <a:rPr lang="pt-BR" sz="2800" dirty="0" smtClean="0"/>
              <a:t>: </a:t>
            </a:r>
            <a:r>
              <a:rPr lang="pt-BR" sz="2800" dirty="0"/>
              <a:t>674 Atividades econômicas de incidência do ICMS com Nota Fiscal eletrônica (NF-e) em dezembro de </a:t>
            </a:r>
            <a:r>
              <a:rPr lang="pt-BR" sz="2800" dirty="0" smtClean="0"/>
              <a:t>2013</a:t>
            </a:r>
          </a:p>
          <a:p>
            <a:r>
              <a:rPr lang="pt-BR" sz="2800" dirty="0" smtClean="0">
                <a:solidFill>
                  <a:srgbClr val="0000FF"/>
                </a:solidFill>
              </a:rPr>
              <a:t>Comentário</a:t>
            </a:r>
            <a:r>
              <a:rPr lang="pt-BR" sz="2800" dirty="0" smtClean="0"/>
              <a:t>: </a:t>
            </a:r>
            <a:r>
              <a:rPr lang="pt-BR" sz="2800" dirty="0"/>
              <a:t>Redução de tempo para emissão do documento fiscal - o processo de Autorização para Emissão de Documentos Fiscais – AIDF levava até 30 dias</a:t>
            </a:r>
          </a:p>
        </p:txBody>
      </p:sp>
    </p:spTree>
    <p:extLst>
      <p:ext uri="{BB962C8B-B14F-4D97-AF65-F5344CB8AC3E}">
        <p14:creationId xmlns:p14="http://schemas.microsoft.com/office/powerpoint/2010/main" val="149727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42792" y="1234846"/>
            <a:ext cx="784887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85000"/>
            </a:pPr>
            <a:r>
              <a:rPr lang="pt-BR" sz="3200" b="1" dirty="0" smtClean="0">
                <a:latin typeface="+mn-lt"/>
                <a:cs typeface="Arial" pitchFamily="34" charset="0"/>
              </a:rPr>
              <a:t>Projeto de Apoio à Modernização e Transparência da Gestão Fiscal do Estado do Pará (PROFISCO PA)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718248" y="5339302"/>
            <a:ext cx="400052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SzPct val="85000"/>
            </a:pPr>
            <a:r>
              <a:rPr lang="pt-BR" b="1" dirty="0" smtClean="0">
                <a:latin typeface="+mn-lt"/>
              </a:rPr>
              <a:t>Belém/PA, agosto de 2015. </a:t>
            </a:r>
            <a:endParaRPr lang="pt-BR" b="1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18856" y="3717032"/>
            <a:ext cx="669674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85000"/>
            </a:pPr>
            <a:r>
              <a:rPr lang="pt-BR" sz="2600" b="1" dirty="0" smtClean="0">
                <a:latin typeface="+mn-lt"/>
                <a:cs typeface="Arial" pitchFamily="34" charset="0"/>
              </a:rPr>
              <a:t>Relatório de Término do Projeto (PCR)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 bwMode="auto">
          <a:xfrm>
            <a:off x="395536" y="5877272"/>
            <a:ext cx="410864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Avenida Visconde de Souza Franco, 110, Reduto, Belém /PA ,</a:t>
            </a:r>
            <a:r>
              <a:rPr kumimoji="0" lang="pt-BR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66053-000</a:t>
            </a:r>
            <a:endParaRPr kumimoji="0" lang="pt-B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www.sefa.pa.gov.br</a:t>
            </a: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6560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857375"/>
            <a:ext cx="9144000" cy="15716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>
              <a:defRPr/>
            </a:pPr>
            <a:r>
              <a:rPr lang="es-ES" sz="4000" dirty="0" err="1" smtClean="0"/>
              <a:t>Produto</a:t>
            </a:r>
            <a:r>
              <a:rPr lang="es-ES" sz="4000" dirty="0" smtClean="0"/>
              <a:t>: </a:t>
            </a:r>
            <a:r>
              <a:rPr lang="pt-BR" sz="4000" dirty="0"/>
              <a:t>Sistema público de escrituração digital - SPED implantado.</a:t>
            </a:r>
          </a:p>
        </p:txBody>
      </p:sp>
    </p:spTree>
    <p:extLst>
      <p:ext uri="{BB962C8B-B14F-4D97-AF65-F5344CB8AC3E}">
        <p14:creationId xmlns:p14="http://schemas.microsoft.com/office/powerpoint/2010/main" val="41264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Sistema público de escrituração digital - SPED implantado.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solidFill>
                  <a:srgbClr val="0000FF"/>
                </a:solidFill>
              </a:rPr>
              <a:t>Meta</a:t>
            </a:r>
            <a:r>
              <a:rPr lang="pt-BR" sz="2800" dirty="0" smtClean="0"/>
              <a:t>: </a:t>
            </a:r>
            <a:r>
              <a:rPr lang="pt-BR" sz="2800" dirty="0"/>
              <a:t>80% da arrecadação do ICMS proveniente de contribuintes obrigados a utilizar o SPED (EFD) até </a:t>
            </a:r>
            <a:r>
              <a:rPr lang="pt-BR" sz="2800" dirty="0" smtClean="0"/>
              <a:t>2014</a:t>
            </a:r>
          </a:p>
          <a:p>
            <a:r>
              <a:rPr lang="pt-BR" sz="2800" dirty="0" smtClean="0">
                <a:solidFill>
                  <a:srgbClr val="0000FF"/>
                </a:solidFill>
              </a:rPr>
              <a:t>Realizado</a:t>
            </a:r>
            <a:r>
              <a:rPr lang="pt-BR" sz="2800" dirty="0" smtClean="0"/>
              <a:t>: 96,8% </a:t>
            </a:r>
            <a:r>
              <a:rPr lang="pt-BR" sz="2800" dirty="0"/>
              <a:t>da arrecadação do ICMS proveniente de contribuintes obrigados a utilizar o SPED (EFD) em dezembro de </a:t>
            </a:r>
            <a:r>
              <a:rPr lang="pt-BR" sz="2800" dirty="0" smtClean="0"/>
              <a:t>2012</a:t>
            </a:r>
          </a:p>
          <a:p>
            <a:r>
              <a:rPr lang="pt-BR" sz="2800" dirty="0" smtClean="0">
                <a:solidFill>
                  <a:srgbClr val="0000FF"/>
                </a:solidFill>
              </a:rPr>
              <a:t>Comentário</a:t>
            </a:r>
            <a:r>
              <a:rPr lang="pt-BR" sz="2800" dirty="0" smtClean="0"/>
              <a:t>: </a:t>
            </a:r>
            <a:r>
              <a:rPr lang="pt-BR" sz="2800" dirty="0"/>
              <a:t>A EFD abrange os contribuintes regularmente cadastrados e obrigados à escrituração dos livros fiscais necessários para a apuração do ICMS</a:t>
            </a:r>
          </a:p>
        </p:txBody>
      </p:sp>
    </p:spTree>
    <p:extLst>
      <p:ext uri="{BB962C8B-B14F-4D97-AF65-F5344CB8AC3E}">
        <p14:creationId xmlns:p14="http://schemas.microsoft.com/office/powerpoint/2010/main" val="3812714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Nota Fiscal Cidadã implantada.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r>
              <a:rPr lang="pt-BR" sz="2800" dirty="0" smtClean="0">
                <a:solidFill>
                  <a:srgbClr val="0000FF"/>
                </a:solidFill>
              </a:rPr>
              <a:t>Meta</a:t>
            </a:r>
            <a:r>
              <a:rPr lang="pt-BR" sz="2800" dirty="0" smtClean="0"/>
              <a:t>: </a:t>
            </a:r>
            <a:r>
              <a:rPr lang="pt-BR" sz="2800" dirty="0"/>
              <a:t>17 Segmentos econômicos com Nota Fiscal Cidadã implantada até 2014</a:t>
            </a:r>
          </a:p>
          <a:p>
            <a:r>
              <a:rPr lang="pt-BR" sz="2800" dirty="0" smtClean="0">
                <a:solidFill>
                  <a:srgbClr val="0000FF"/>
                </a:solidFill>
              </a:rPr>
              <a:t>Realizado</a:t>
            </a:r>
            <a:r>
              <a:rPr lang="pt-BR" sz="2800" dirty="0" smtClean="0"/>
              <a:t>: </a:t>
            </a:r>
            <a:r>
              <a:rPr lang="pt-BR" sz="2800" dirty="0"/>
              <a:t>20 Segmentos econômicos com Nota Fiscal Cidadã implantada em março de 2015</a:t>
            </a:r>
            <a:endParaRPr lang="pt-BR" sz="2800" dirty="0" smtClean="0"/>
          </a:p>
          <a:p>
            <a:r>
              <a:rPr lang="pt-BR" sz="2800" dirty="0" smtClean="0">
                <a:solidFill>
                  <a:srgbClr val="0000FF"/>
                </a:solidFill>
              </a:rPr>
              <a:t>Comentário</a:t>
            </a:r>
            <a:r>
              <a:rPr lang="pt-BR" sz="2800" dirty="0" smtClean="0"/>
              <a:t>: atualmente </a:t>
            </a:r>
            <a:r>
              <a:rPr lang="pt-BR" sz="2800" dirty="0"/>
              <a:t>estão enquadrados mais de 190 mil estabelecimentos comerciais de 20 segmentos </a:t>
            </a:r>
            <a:r>
              <a:rPr lang="pt-BR" sz="2800" dirty="0" smtClean="0"/>
              <a:t>econômicos</a:t>
            </a:r>
          </a:p>
          <a:p>
            <a:r>
              <a:rPr lang="pt-BR" sz="2800" dirty="0" smtClean="0"/>
              <a:t>Este Produto foi associado a Nota Fiscal do Consumidor Eletrônica - </a:t>
            </a:r>
            <a:r>
              <a:rPr lang="pt-BR" sz="2800" dirty="0" err="1" smtClean="0"/>
              <a:t>NFCe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12714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Novo sistema de controle da dívida pública implementado.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solidFill>
                  <a:srgbClr val="0000FF"/>
                </a:solidFill>
              </a:rPr>
              <a:t>Meta</a:t>
            </a:r>
            <a:r>
              <a:rPr lang="pt-BR" sz="2800" dirty="0" smtClean="0"/>
              <a:t>: </a:t>
            </a:r>
            <a:r>
              <a:rPr lang="pt-BR" sz="2800" dirty="0"/>
              <a:t>1 sistema de controle da dívida pública </a:t>
            </a:r>
            <a:endParaRPr lang="pt-BR" sz="2800" dirty="0" smtClean="0"/>
          </a:p>
          <a:p>
            <a:r>
              <a:rPr lang="pt-BR" sz="2800" dirty="0" smtClean="0">
                <a:solidFill>
                  <a:srgbClr val="0000FF"/>
                </a:solidFill>
              </a:rPr>
              <a:t>Realizado</a:t>
            </a:r>
            <a:r>
              <a:rPr lang="pt-BR" sz="2800" dirty="0" smtClean="0"/>
              <a:t>: </a:t>
            </a:r>
            <a:r>
              <a:rPr lang="pt-BR" sz="2800" dirty="0"/>
              <a:t>1 sistema de controle da dívida pública </a:t>
            </a:r>
            <a:endParaRPr lang="pt-BR" sz="2800" dirty="0" smtClean="0"/>
          </a:p>
          <a:p>
            <a:r>
              <a:rPr lang="pt-BR" sz="2800" dirty="0" smtClean="0">
                <a:solidFill>
                  <a:srgbClr val="0000FF"/>
                </a:solidFill>
              </a:rPr>
              <a:t>Comentário</a:t>
            </a:r>
            <a:r>
              <a:rPr lang="pt-BR" sz="2800" dirty="0" smtClean="0"/>
              <a:t>: </a:t>
            </a:r>
            <a:r>
              <a:rPr lang="pt-BR" sz="2800" dirty="0"/>
              <a:t>possibilita o controle informatizado dos contratos</a:t>
            </a:r>
          </a:p>
        </p:txBody>
      </p:sp>
    </p:spTree>
    <p:extLst>
      <p:ext uri="{BB962C8B-B14F-4D97-AF65-F5344CB8AC3E}">
        <p14:creationId xmlns:p14="http://schemas.microsoft.com/office/powerpoint/2010/main" val="3812714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Modelo de gestão do controle interno implantado.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solidFill>
                  <a:srgbClr val="0000FF"/>
                </a:solidFill>
              </a:rPr>
              <a:t>Meta</a:t>
            </a:r>
            <a:r>
              <a:rPr lang="pt-BR" sz="2800" dirty="0" smtClean="0"/>
              <a:t>: </a:t>
            </a:r>
            <a:r>
              <a:rPr lang="pt-BR" sz="2800" dirty="0"/>
              <a:t>1 Modelo de gestão do Controle Interno implantado até 2014</a:t>
            </a:r>
            <a:endParaRPr lang="pt-BR" sz="2800" dirty="0" smtClean="0"/>
          </a:p>
          <a:p>
            <a:r>
              <a:rPr lang="pt-BR" sz="2800" dirty="0" smtClean="0">
                <a:solidFill>
                  <a:srgbClr val="0000FF"/>
                </a:solidFill>
              </a:rPr>
              <a:t>Realizado</a:t>
            </a:r>
            <a:r>
              <a:rPr lang="pt-BR" sz="2800" dirty="0" smtClean="0"/>
              <a:t>: </a:t>
            </a:r>
            <a:r>
              <a:rPr lang="pt-BR" sz="2800" dirty="0"/>
              <a:t>1 Modelo de gestão do Controle Interno implantado em dezembro de 2014</a:t>
            </a:r>
            <a:endParaRPr lang="pt-BR" sz="2800" dirty="0" smtClean="0"/>
          </a:p>
          <a:p>
            <a:r>
              <a:rPr lang="pt-BR" sz="2800" dirty="0" smtClean="0">
                <a:solidFill>
                  <a:srgbClr val="0000FF"/>
                </a:solidFill>
              </a:rPr>
              <a:t>Comentário</a:t>
            </a:r>
            <a:r>
              <a:rPr lang="pt-BR" sz="2800" dirty="0" smtClean="0"/>
              <a:t>: essa </a:t>
            </a:r>
            <a:r>
              <a:rPr lang="pt-BR" sz="2800" dirty="0"/>
              <a:t>ação contribuiu para a redução de tempo médio de análise no setor (que passou de 2 para 1 dia)</a:t>
            </a:r>
          </a:p>
        </p:txBody>
      </p:sp>
    </p:spTree>
    <p:extLst>
      <p:ext uri="{BB962C8B-B14F-4D97-AF65-F5344CB8AC3E}">
        <p14:creationId xmlns:p14="http://schemas.microsoft.com/office/powerpoint/2010/main" val="3812714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Modelo de qualidade para o atendimento ao contribuinte implementado.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solidFill>
                  <a:srgbClr val="0000FF"/>
                </a:solidFill>
              </a:rPr>
              <a:t>Meta</a:t>
            </a:r>
            <a:r>
              <a:rPr lang="pt-BR" sz="2800" dirty="0" smtClean="0"/>
              <a:t>: </a:t>
            </a:r>
            <a:r>
              <a:rPr lang="pt-BR" sz="2800" dirty="0"/>
              <a:t>22 Postos de autoatendimento instalados no novo modelo de atendimento ao contribuinte até 2014</a:t>
            </a:r>
            <a:endParaRPr lang="pt-BR" sz="2800" dirty="0" smtClean="0"/>
          </a:p>
          <a:p>
            <a:r>
              <a:rPr lang="pt-BR" sz="2800" dirty="0" smtClean="0">
                <a:solidFill>
                  <a:srgbClr val="0000FF"/>
                </a:solidFill>
              </a:rPr>
              <a:t>Realizado</a:t>
            </a:r>
            <a:r>
              <a:rPr lang="pt-BR" sz="2800" dirty="0" smtClean="0"/>
              <a:t>: </a:t>
            </a:r>
            <a:r>
              <a:rPr lang="pt-BR" sz="2800" dirty="0"/>
              <a:t>20 Postos de autoatendimento instalados no novo modelo de atendimento ao contribuinte em abril de 2015</a:t>
            </a:r>
            <a:endParaRPr lang="pt-BR" sz="2800" dirty="0" smtClean="0"/>
          </a:p>
          <a:p>
            <a:r>
              <a:rPr lang="pt-BR" sz="2800" dirty="0" smtClean="0">
                <a:solidFill>
                  <a:srgbClr val="0000FF"/>
                </a:solidFill>
              </a:rPr>
              <a:t>Comentário</a:t>
            </a:r>
            <a:r>
              <a:rPr lang="pt-BR" sz="2800" dirty="0" smtClean="0"/>
              <a:t>: melhor acesso </a:t>
            </a:r>
            <a:r>
              <a:rPr lang="pt-BR" sz="2800" dirty="0"/>
              <a:t>aos serviços no portal </a:t>
            </a:r>
            <a:r>
              <a:rPr lang="pt-BR" sz="2800" dirty="0" smtClean="0"/>
              <a:t>SEFA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145532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Modelo de Sistemas aplicativos de apoio à gestão administrativa e tributária.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solidFill>
                  <a:srgbClr val="0000FF"/>
                </a:solidFill>
              </a:rPr>
              <a:t>Meta</a:t>
            </a:r>
            <a:r>
              <a:rPr lang="pt-BR" sz="2800" dirty="0" smtClean="0"/>
              <a:t>: </a:t>
            </a:r>
            <a:r>
              <a:rPr lang="pt-BR" sz="2800" dirty="0"/>
              <a:t>4 Módulos do Sistema de Administração Tributária (SIAT) operando em plataforma web até 2014</a:t>
            </a:r>
            <a:endParaRPr lang="pt-BR" sz="2800" dirty="0" smtClean="0"/>
          </a:p>
          <a:p>
            <a:r>
              <a:rPr lang="pt-BR" sz="2800" dirty="0" smtClean="0">
                <a:solidFill>
                  <a:srgbClr val="0000FF"/>
                </a:solidFill>
              </a:rPr>
              <a:t>Realizado</a:t>
            </a:r>
            <a:r>
              <a:rPr lang="pt-BR" sz="2800" dirty="0" smtClean="0"/>
              <a:t>: </a:t>
            </a:r>
            <a:r>
              <a:rPr lang="pt-BR" sz="2800" dirty="0"/>
              <a:t>2 Módulos do Sistema de Administração Tributária (SIAT) operando em plataforma web em abril de 2015</a:t>
            </a:r>
            <a:endParaRPr lang="pt-BR" sz="2800" dirty="0" smtClean="0"/>
          </a:p>
          <a:p>
            <a:r>
              <a:rPr lang="pt-BR" sz="2800" dirty="0" smtClean="0">
                <a:solidFill>
                  <a:srgbClr val="0000FF"/>
                </a:solidFill>
              </a:rPr>
              <a:t>Comentário</a:t>
            </a:r>
            <a:r>
              <a:rPr lang="pt-BR" sz="2800" dirty="0" smtClean="0"/>
              <a:t>: d</a:t>
            </a:r>
            <a:r>
              <a:rPr lang="pt-BR" sz="2400" dirty="0" smtClean="0"/>
              <a:t>os </a:t>
            </a:r>
            <a:r>
              <a:rPr lang="pt-BR" sz="2400" dirty="0"/>
              <a:t>quatro módulos propostos na meta, foram implantados o módulo de Recursos Humanos e o Controle de Acesso. O Módulo de Cadastro não foi desenvolvido em razão do surgimento do Projeto </a:t>
            </a:r>
            <a:r>
              <a:rPr lang="pt-BR" sz="2400" dirty="0" smtClean="0"/>
              <a:t>REDESIM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12714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Política de capacitação implementada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solidFill>
                  <a:srgbClr val="0000FF"/>
                </a:solidFill>
              </a:rPr>
              <a:t>Meta</a:t>
            </a:r>
            <a:r>
              <a:rPr lang="pt-BR" sz="2800" dirty="0" smtClean="0"/>
              <a:t>: </a:t>
            </a:r>
            <a:r>
              <a:rPr lang="pt-BR" sz="2800" dirty="0"/>
              <a:t>960 Servidores capacitados de acordo com as novas políticas de capacitação até 2014</a:t>
            </a:r>
            <a:endParaRPr lang="pt-BR" sz="2800" dirty="0" smtClean="0"/>
          </a:p>
          <a:p>
            <a:r>
              <a:rPr lang="pt-BR" sz="2800" dirty="0" smtClean="0">
                <a:solidFill>
                  <a:srgbClr val="0000FF"/>
                </a:solidFill>
              </a:rPr>
              <a:t>Realizado</a:t>
            </a:r>
            <a:r>
              <a:rPr lang="pt-BR" sz="2800" dirty="0" smtClean="0"/>
              <a:t>: </a:t>
            </a:r>
            <a:r>
              <a:rPr lang="pt-BR" sz="2800" dirty="0"/>
              <a:t>1498 Servidores capacitados de acordo com as novas políticas de capacitação em dezembro de 2014</a:t>
            </a:r>
            <a:endParaRPr lang="pt-BR" sz="2800" dirty="0" smtClean="0"/>
          </a:p>
          <a:p>
            <a:r>
              <a:rPr lang="pt-BR" sz="2800" dirty="0" smtClean="0">
                <a:solidFill>
                  <a:srgbClr val="0000FF"/>
                </a:solidFill>
              </a:rPr>
              <a:t>Comentário</a:t>
            </a:r>
            <a:r>
              <a:rPr lang="pt-BR" sz="2800" dirty="0" smtClean="0"/>
              <a:t>: os </a:t>
            </a:r>
            <a:r>
              <a:rPr lang="pt-BR" sz="2800" dirty="0"/>
              <a:t>3 Grupos Funcionais da SEFA foram beneficiados pelo Programa (Carreira da Administração Tributária; Grupo de Apoio e Grupo do Tesouro Estadual</a:t>
            </a:r>
            <a:r>
              <a:rPr lang="pt-BR" sz="2800" dirty="0" smtClean="0"/>
              <a:t>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06434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Programa de educação fiscal implementado.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>
                <a:solidFill>
                  <a:srgbClr val="0000FF"/>
                </a:solidFill>
              </a:rPr>
              <a:t>Meta</a:t>
            </a:r>
            <a:r>
              <a:rPr lang="pt-BR" sz="2800" dirty="0" smtClean="0"/>
              <a:t>: </a:t>
            </a:r>
            <a:r>
              <a:rPr lang="pt-BR" sz="2800" dirty="0"/>
              <a:t>90 municípios com Programa de educação fiscal implementado até 2014</a:t>
            </a:r>
            <a:endParaRPr lang="pt-BR" sz="2800" dirty="0" smtClean="0"/>
          </a:p>
          <a:p>
            <a:r>
              <a:rPr lang="pt-BR" sz="2800" dirty="0" smtClean="0">
                <a:solidFill>
                  <a:srgbClr val="0000FF"/>
                </a:solidFill>
              </a:rPr>
              <a:t>Realizado</a:t>
            </a:r>
            <a:r>
              <a:rPr lang="pt-BR" sz="2800" dirty="0" smtClean="0"/>
              <a:t>: </a:t>
            </a:r>
            <a:r>
              <a:rPr lang="pt-BR" sz="2800" dirty="0"/>
              <a:t>108 municípios com Programa de educação fiscal implementado em dezembro de 2014</a:t>
            </a:r>
            <a:endParaRPr lang="pt-BR" sz="2800" dirty="0" smtClean="0"/>
          </a:p>
          <a:p>
            <a:r>
              <a:rPr lang="pt-BR" sz="2800" dirty="0" smtClean="0">
                <a:solidFill>
                  <a:srgbClr val="0000FF"/>
                </a:solidFill>
              </a:rPr>
              <a:t>Comentário</a:t>
            </a:r>
            <a:r>
              <a:rPr lang="pt-BR" sz="2800" dirty="0" smtClean="0"/>
              <a:t>: participação diferenciada: (1) apenas </a:t>
            </a:r>
            <a:r>
              <a:rPr lang="pt-BR" sz="2800" dirty="0"/>
              <a:t>sensibilização, ou seja, apresentação do Programa quer com realização de alguma formação, </a:t>
            </a:r>
            <a:r>
              <a:rPr lang="pt-BR" sz="2800" dirty="0" smtClean="0"/>
              <a:t>(2) implantação de forma institucional</a:t>
            </a:r>
            <a:r>
              <a:rPr lang="pt-BR" sz="2800" dirty="0"/>
              <a:t>, com formalização do Programa Municipal e </a:t>
            </a:r>
            <a:r>
              <a:rPr lang="pt-BR" sz="2800" dirty="0" smtClean="0"/>
              <a:t>publicação de lei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064349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399257"/>
            <a:ext cx="8229600" cy="725487"/>
          </a:xfrm>
        </p:spPr>
        <p:txBody>
          <a:bodyPr/>
          <a:lstStyle/>
          <a:p>
            <a:pPr eaLnBrk="1" hangingPunct="1"/>
            <a:r>
              <a:rPr lang="pt-BR" sz="2800" b="1" dirty="0" smtClean="0"/>
              <a:t>Próximos desafios</a:t>
            </a:r>
          </a:p>
        </p:txBody>
      </p:sp>
      <p:sp>
        <p:nvSpPr>
          <p:cNvPr id="4" name="Rectangle 2" descr="Large confetti"/>
          <p:cNvSpPr txBox="1">
            <a:spLocks noChangeArrowheads="1"/>
          </p:cNvSpPr>
          <p:nvPr/>
        </p:nvSpPr>
        <p:spPr bwMode="auto">
          <a:xfrm>
            <a:off x="395536" y="1124744"/>
            <a:ext cx="822992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pt-BR" sz="20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Ações a serem priorizadas no PE 2016-2019 </a:t>
            </a:r>
            <a:r>
              <a:rPr lang="pt-BR" sz="2000" dirty="0" smtClean="0">
                <a:latin typeface="+mn-lt"/>
              </a:rPr>
              <a:t>PROFISCO</a:t>
            </a:r>
            <a:r>
              <a:rPr lang="pt-BR" sz="2000" dirty="0" smtClean="0">
                <a:latin typeface="+mn-lt"/>
                <a:cs typeface="Times New Roman" panose="02020603050405020304" pitchFamily="18" charset="0"/>
              </a:rPr>
              <a:t> (fonte de recursos que vai viabilizar a implementação dos novos projetos)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2743200" algn="ctr"/>
                <a:tab pos="5486400" algn="r"/>
              </a:tabLst>
            </a:pPr>
            <a:endParaRPr lang="pt-BR" sz="2000" dirty="0" smtClean="0">
              <a:latin typeface="+mn-lt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743200" algn="ctr"/>
                <a:tab pos="5486400" algn="r"/>
              </a:tabLst>
            </a:pPr>
            <a:r>
              <a:rPr lang="pt-BR" sz="2000" dirty="0" smtClean="0">
                <a:latin typeface="+mn-lt"/>
                <a:cs typeface="Times New Roman" panose="02020603050405020304" pitchFamily="18" charset="0"/>
              </a:rPr>
              <a:t>Aprimoramento dos canais de relacionamento com o contribuinte</a:t>
            </a:r>
          </a:p>
          <a:p>
            <a:pPr marL="457200" indent="-4572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743200" algn="ctr"/>
                <a:tab pos="5486400" algn="r"/>
              </a:tabLst>
            </a:pPr>
            <a:r>
              <a:rPr lang="pt-BR" sz="2000" dirty="0" smtClean="0">
                <a:latin typeface="+mn-lt"/>
                <a:cs typeface="Times New Roman" panose="02020603050405020304" pitchFamily="18" charset="0"/>
              </a:rPr>
              <a:t>Fortalecimento das ações de transparência fiscal (ITCF)</a:t>
            </a:r>
          </a:p>
          <a:p>
            <a:pPr marL="457200" indent="-4572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743200" algn="ctr"/>
                <a:tab pos="5486400" algn="r"/>
              </a:tabLst>
            </a:pPr>
            <a:r>
              <a:rPr lang="pt-BR" sz="2000" dirty="0" smtClean="0">
                <a:latin typeface="+mn-lt"/>
              </a:rPr>
              <a:t>Integração de cadastros nas esferas federal, estadual e municipal</a:t>
            </a:r>
          </a:p>
          <a:p>
            <a:pPr marL="457200" indent="-4572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743200" algn="ctr"/>
                <a:tab pos="5486400" algn="r"/>
              </a:tabLst>
            </a:pPr>
            <a:r>
              <a:rPr lang="pt-BR" sz="2000" dirty="0" smtClean="0">
                <a:latin typeface="+mn-lt"/>
              </a:rPr>
              <a:t>Aprimoramento do controle e da qualidade do gasto público</a:t>
            </a:r>
          </a:p>
          <a:p>
            <a:pPr marL="457200" indent="-4572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743200" algn="ctr"/>
                <a:tab pos="5486400" algn="r"/>
              </a:tabLst>
            </a:pPr>
            <a:r>
              <a:rPr lang="pt-BR" sz="2000" dirty="0" smtClean="0">
                <a:latin typeface="+mn-lt"/>
              </a:rPr>
              <a:t>Integração, segurança e tratamento da informação</a:t>
            </a:r>
          </a:p>
          <a:p>
            <a:pPr marL="457200" indent="-4572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743200" algn="ctr"/>
                <a:tab pos="5486400" algn="r"/>
              </a:tabLst>
            </a:pPr>
            <a:r>
              <a:rPr lang="pt-BR" sz="2000" dirty="0" smtClean="0">
                <a:latin typeface="+mn-lt"/>
              </a:rPr>
              <a:t>Fortalecimento do Programa de capacitação do servidor fazendário</a:t>
            </a:r>
          </a:p>
          <a:p>
            <a:pPr marL="457200" indent="-4572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tabLst>
                <a:tab pos="2743200" algn="ctr"/>
                <a:tab pos="5486400" algn="r"/>
              </a:tabLst>
            </a:pPr>
            <a:r>
              <a:rPr lang="pt-BR" sz="2000" dirty="0" smtClean="0">
                <a:latin typeface="+mn-lt"/>
              </a:rPr>
              <a:t>Aperfeiçoamento e fortalecimento da fiscalização itinerante</a:t>
            </a:r>
            <a:endParaRPr lang="pt-B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9822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35972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2571750" y="908720"/>
            <a:ext cx="3000375" cy="893762"/>
          </a:xfrm>
          <a:noFill/>
        </p:spPr>
        <p:txBody>
          <a:bodyPr/>
          <a:lstStyle/>
          <a:p>
            <a:pPr eaLnBrk="1" hangingPunct="1"/>
            <a:r>
              <a:rPr lang="pt-BR" sz="2800" b="1" dirty="0" smtClean="0">
                <a:latin typeface="+mn-lt"/>
              </a:rPr>
              <a:t>Para reflexão</a:t>
            </a:r>
          </a:p>
        </p:txBody>
      </p:sp>
      <p:sp>
        <p:nvSpPr>
          <p:cNvPr id="5" name="Rectangle 2" descr="Large confetti"/>
          <p:cNvSpPr txBox="1">
            <a:spLocks noChangeArrowheads="1"/>
          </p:cNvSpPr>
          <p:nvPr/>
        </p:nvSpPr>
        <p:spPr bwMode="auto">
          <a:xfrm>
            <a:off x="571500" y="2420888"/>
            <a:ext cx="7962900" cy="309634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pt-BR" sz="2800" kern="0" dirty="0">
                <a:latin typeface="+mn-lt"/>
                <a:ea typeface="+mj-ea"/>
              </a:rPr>
              <a:t>“Não haverá transformação efetiva da gestão pública sem uma vigorosa mudança alicerçada na organização de novas práticas de gestão, que, por sua vez, </a:t>
            </a:r>
            <a:r>
              <a:rPr lang="pt-BR" sz="2800" kern="0" dirty="0" smtClean="0">
                <a:latin typeface="+mn-lt"/>
                <a:ea typeface="+mj-ea"/>
              </a:rPr>
              <a:t>estabeleçam </a:t>
            </a:r>
            <a:r>
              <a:rPr lang="pt-BR" sz="2800" kern="0" dirty="0">
                <a:latin typeface="+mn-lt"/>
                <a:ea typeface="+mj-ea"/>
              </a:rPr>
              <a:t>novos hábitos e, por fim, substituam velhos por novos valores.” </a:t>
            </a:r>
          </a:p>
          <a:p>
            <a:pPr algn="r">
              <a:lnSpc>
                <a:spcPct val="150000"/>
              </a:lnSpc>
              <a:defRPr/>
            </a:pPr>
            <a:r>
              <a:rPr lang="pt-BR" sz="2400" dirty="0">
                <a:latin typeface="+mn-lt"/>
              </a:rPr>
              <a:t>Paulo Daniel</a:t>
            </a:r>
            <a:endParaRPr lang="pt-BR" sz="2400" kern="0" dirty="0">
              <a:latin typeface="+mn-lt"/>
              <a:ea typeface="+mj-ea"/>
            </a:endParaRPr>
          </a:p>
        </p:txBody>
      </p:sp>
      <p:pic>
        <p:nvPicPr>
          <p:cNvPr id="93188" name="Imagem 7" descr="untitledasd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2160" y="404664"/>
            <a:ext cx="2205038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23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09224"/>
            <a:ext cx="91440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pt-BR" sz="2800" b="1" dirty="0" smtClean="0">
                <a:latin typeface="Arial"/>
              </a:rPr>
              <a:t>Arrecadação - SEFA/PA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5" y="1556792"/>
            <a:ext cx="8395566" cy="413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914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09224"/>
            <a:ext cx="91440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2800" b="1" dirty="0"/>
              <a:t>Índice de </a:t>
            </a:r>
            <a:r>
              <a:rPr lang="pt-BR" sz="2800" b="1" dirty="0" smtClean="0"/>
              <a:t>desempenho </a:t>
            </a:r>
            <a:r>
              <a:rPr lang="pt-BR" sz="2800" b="1" dirty="0"/>
              <a:t>da </a:t>
            </a:r>
            <a:r>
              <a:rPr lang="pt-BR" sz="2800" b="1" dirty="0" smtClean="0"/>
              <a:t>arrecadação</a:t>
            </a:r>
            <a:endParaRPr lang="pt-BR" sz="2800" dirty="0"/>
          </a:p>
        </p:txBody>
      </p:sp>
      <p:pic>
        <p:nvPicPr>
          <p:cNvPr id="8" name="Imagem 7"/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1772816"/>
            <a:ext cx="8424935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689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847529"/>
            <a:ext cx="8229600" cy="725487"/>
          </a:xfrm>
        </p:spPr>
        <p:txBody>
          <a:bodyPr/>
          <a:lstStyle/>
          <a:p>
            <a:pPr eaLnBrk="1" hangingPunct="1"/>
            <a:r>
              <a:rPr lang="pt-BR" sz="3600" b="1" dirty="0" smtClean="0"/>
              <a:t>O PROFISCO</a:t>
            </a:r>
          </a:p>
        </p:txBody>
      </p:sp>
    </p:spTree>
    <p:extLst>
      <p:ext uri="{BB962C8B-B14F-4D97-AF65-F5344CB8AC3E}">
        <p14:creationId xmlns:p14="http://schemas.microsoft.com/office/powerpoint/2010/main" val="3186452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111225"/>
            <a:ext cx="8229600" cy="725487"/>
          </a:xfrm>
        </p:spPr>
        <p:txBody>
          <a:bodyPr/>
          <a:lstStyle/>
          <a:p>
            <a:pPr eaLnBrk="1" hangingPunct="1"/>
            <a:r>
              <a:rPr lang="pt-BR" sz="2800" b="1" dirty="0" smtClean="0"/>
              <a:t>O PROFISCO</a:t>
            </a:r>
          </a:p>
        </p:txBody>
      </p:sp>
      <p:sp>
        <p:nvSpPr>
          <p:cNvPr id="4" name="Rectangle 2" descr="Large confetti"/>
          <p:cNvSpPr txBox="1">
            <a:spLocks noChangeArrowheads="1"/>
          </p:cNvSpPr>
          <p:nvPr/>
        </p:nvSpPr>
        <p:spPr bwMode="auto">
          <a:xfrm>
            <a:off x="251520" y="980728"/>
            <a:ext cx="856895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2550" algn="just">
              <a:lnSpc>
                <a:spcPct val="130000"/>
              </a:lnSpc>
              <a:defRPr/>
            </a:pPr>
            <a:r>
              <a:rPr lang="pt-BR" sz="2800" b="1" kern="0" dirty="0" smtClean="0">
                <a:latin typeface="+mn-lt"/>
                <a:ea typeface="+mj-ea"/>
              </a:rPr>
              <a:t>Instrumento de empréstimo: </a:t>
            </a:r>
            <a:r>
              <a:rPr lang="pt-BR" sz="2800" kern="0" dirty="0" smtClean="0">
                <a:latin typeface="+mn-lt"/>
                <a:ea typeface="+mj-ea"/>
              </a:rPr>
              <a:t>Projeto de Investimento</a:t>
            </a:r>
          </a:p>
          <a:p>
            <a:pPr marL="82550" algn="just">
              <a:lnSpc>
                <a:spcPct val="130000"/>
              </a:lnSpc>
              <a:defRPr/>
            </a:pPr>
            <a:endParaRPr lang="pt-BR" sz="2800" kern="0" dirty="0" smtClean="0">
              <a:latin typeface="+mn-lt"/>
              <a:ea typeface="+mj-ea"/>
            </a:endParaRPr>
          </a:p>
          <a:p>
            <a:pPr marL="82550" algn="just">
              <a:lnSpc>
                <a:spcPct val="130000"/>
              </a:lnSpc>
              <a:defRPr/>
            </a:pPr>
            <a:r>
              <a:rPr lang="pt-BR" sz="2800" b="1" kern="0" dirty="0">
                <a:latin typeface="+mn-lt"/>
              </a:rPr>
              <a:t>Montante do </a:t>
            </a:r>
            <a:r>
              <a:rPr lang="pt-BR" sz="2800" b="1" kern="0" dirty="0" smtClean="0">
                <a:latin typeface="+mn-lt"/>
              </a:rPr>
              <a:t>Projeto</a:t>
            </a:r>
          </a:p>
          <a:p>
            <a:pPr marL="812800" lvl="2" indent="-273050" algn="just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t-BR" sz="2800" b="1" kern="0" dirty="0" smtClean="0">
                <a:latin typeface="+mn-lt"/>
              </a:rPr>
              <a:t>Financiamento do </a:t>
            </a:r>
            <a:r>
              <a:rPr lang="pt-BR" sz="2800" b="1" kern="0" dirty="0">
                <a:latin typeface="+mn-lt"/>
              </a:rPr>
              <a:t>BID: US$ 10.000.000,00</a:t>
            </a:r>
          </a:p>
          <a:p>
            <a:pPr marL="812800" lvl="2" indent="-273050" algn="just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t-BR" sz="2800" b="1" kern="0" dirty="0" smtClean="0">
                <a:latin typeface="+mn-lt"/>
              </a:rPr>
              <a:t>Contrapartida do Estado: </a:t>
            </a:r>
            <a:r>
              <a:rPr lang="pt-BR" sz="2800" kern="0" dirty="0">
                <a:latin typeface="+mn-lt"/>
              </a:rPr>
              <a:t>US$ </a:t>
            </a:r>
            <a:r>
              <a:rPr lang="pt-BR" sz="2800" kern="0" dirty="0" smtClean="0">
                <a:latin typeface="+mn-lt"/>
              </a:rPr>
              <a:t>4.000.000,00</a:t>
            </a:r>
            <a:endParaRPr lang="pt-BR" sz="2800" kern="0" dirty="0">
              <a:latin typeface="+mn-lt"/>
            </a:endParaRPr>
          </a:p>
          <a:p>
            <a:pPr marL="812800" lvl="2" indent="-273050" algn="just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t-BR" sz="2800" b="1" kern="0" dirty="0">
                <a:latin typeface="+mn-lt"/>
              </a:rPr>
              <a:t>Custo total do projeto: </a:t>
            </a:r>
            <a:r>
              <a:rPr lang="pt-BR" sz="2800" kern="0" dirty="0">
                <a:latin typeface="+mn-lt"/>
              </a:rPr>
              <a:t>US$ </a:t>
            </a:r>
            <a:r>
              <a:rPr lang="pt-BR" sz="2800" kern="0" dirty="0" smtClean="0">
                <a:latin typeface="+mn-lt"/>
              </a:rPr>
              <a:t>14.000.000,00</a:t>
            </a:r>
            <a:endParaRPr lang="pt-BR" sz="28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8979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ítulo 1"/>
          <p:cNvSpPr txBox="1">
            <a:spLocks/>
          </p:cNvSpPr>
          <p:nvPr/>
        </p:nvSpPr>
        <p:spPr>
          <a:xfrm>
            <a:off x="457200" y="620688"/>
            <a:ext cx="8229600" cy="6480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2800" b="1" dirty="0" smtClean="0"/>
              <a:t>Objetivo do PROFISCO</a:t>
            </a:r>
          </a:p>
        </p:txBody>
      </p:sp>
      <p:sp>
        <p:nvSpPr>
          <p:cNvPr id="41" name="Rectangle 2" descr="Large confetti"/>
          <p:cNvSpPr txBox="1">
            <a:spLocks noChangeArrowheads="1"/>
          </p:cNvSpPr>
          <p:nvPr/>
        </p:nvSpPr>
        <p:spPr bwMode="auto">
          <a:xfrm>
            <a:off x="590550" y="1988840"/>
            <a:ext cx="822992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255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2800" kern="0" dirty="0" smtClean="0">
                <a:latin typeface="+mn-lt"/>
                <a:ea typeface="+mj-ea"/>
              </a:rPr>
              <a:t>O PROFISCO PA tem por objetivo melhorar a eficiência e a transparência da gestão fiscal visando a:</a:t>
            </a:r>
          </a:p>
          <a:p>
            <a:pPr marL="628650" indent="-2730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kern="0" dirty="0" smtClean="0">
                <a:latin typeface="+mn-lt"/>
                <a:ea typeface="+mj-ea"/>
              </a:rPr>
              <a:t>Incrementar a receita própria do Estado;</a:t>
            </a:r>
          </a:p>
          <a:p>
            <a:pPr marL="628650" indent="-2730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kern="0" dirty="0" smtClean="0">
                <a:latin typeface="+mn-lt"/>
                <a:ea typeface="+mj-ea"/>
              </a:rPr>
              <a:t>Melhorar o controle do gasto público;</a:t>
            </a:r>
          </a:p>
          <a:p>
            <a:pPr marL="628650" indent="-2730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t-BR" sz="2800" kern="0" dirty="0" smtClean="0">
                <a:latin typeface="+mn-lt"/>
                <a:ea typeface="+mj-ea"/>
              </a:rPr>
              <a:t>Prover melhores serviços ao cidadão.</a:t>
            </a:r>
          </a:p>
        </p:txBody>
      </p:sp>
    </p:spTree>
    <p:extLst>
      <p:ext uri="{BB962C8B-B14F-4D97-AF65-F5344CB8AC3E}">
        <p14:creationId xmlns:p14="http://schemas.microsoft.com/office/powerpoint/2010/main" val="186150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aixaDeTexto 34"/>
          <p:cNvSpPr txBox="1"/>
          <p:nvPr/>
        </p:nvSpPr>
        <p:spPr>
          <a:xfrm>
            <a:off x="4220900" y="4509120"/>
            <a:ext cx="4068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pt-BR" sz="1200" b="1" u="sng" kern="0" dirty="0" smtClean="0">
                <a:latin typeface="+mn-lt"/>
              </a:rPr>
              <a:t>Obs</a:t>
            </a:r>
            <a:r>
              <a:rPr lang="pt-BR" sz="1200" b="1" kern="0" dirty="0" smtClean="0">
                <a:latin typeface="+mn-lt"/>
              </a:rPr>
              <a:t>.: Meses </a:t>
            </a:r>
            <a:r>
              <a:rPr lang="pt-BR" sz="1200" b="1" kern="0" dirty="0">
                <a:latin typeface="+mn-lt"/>
              </a:rPr>
              <a:t>de execução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  <a:defRPr/>
            </a:pPr>
            <a:r>
              <a:rPr lang="pt-BR" sz="1200" b="1" kern="0" dirty="0">
                <a:latin typeface="+mn-lt"/>
              </a:rPr>
              <a:t>Desde a aprovação:</a:t>
            </a:r>
            <a:r>
              <a:rPr lang="pt-BR" sz="1200" kern="0" dirty="0">
                <a:latin typeface="+mn-lt"/>
              </a:rPr>
              <a:t> 76 meses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  <a:defRPr/>
            </a:pPr>
            <a:r>
              <a:rPr lang="pt-BR" sz="1200" b="1" kern="0" dirty="0">
                <a:latin typeface="+mn-lt"/>
              </a:rPr>
              <a:t>Desde a efetividade do contrato:</a:t>
            </a:r>
            <a:r>
              <a:rPr lang="pt-BR" sz="1200" kern="0" dirty="0">
                <a:latin typeface="+mn-lt"/>
              </a:rPr>
              <a:t> 68 meses</a:t>
            </a:r>
          </a:p>
        </p:txBody>
      </p:sp>
      <p:cxnSp>
        <p:nvCxnSpPr>
          <p:cNvPr id="13" name="Conector reto 12"/>
          <p:cNvCxnSpPr/>
          <p:nvPr/>
        </p:nvCxnSpPr>
        <p:spPr>
          <a:xfrm flipV="1">
            <a:off x="1115616" y="1874442"/>
            <a:ext cx="0" cy="35223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/>
          <p:nvPr/>
        </p:nvCxnSpPr>
        <p:spPr>
          <a:xfrm flipV="1">
            <a:off x="2771800" y="3128972"/>
            <a:ext cx="0" cy="23162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52"/>
          <p:cNvSpPr txBox="1"/>
          <p:nvPr/>
        </p:nvSpPr>
        <p:spPr>
          <a:xfrm>
            <a:off x="2024325" y="616530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defRPr/>
            </a:pPr>
            <a:r>
              <a:rPr lang="pt-BR" sz="1200" b="1" u="sng" kern="0" dirty="0" smtClean="0">
                <a:latin typeface="+mn-lt"/>
              </a:rPr>
              <a:t>Obs</a:t>
            </a:r>
            <a:r>
              <a:rPr lang="pt-BR" sz="1200" b="1" kern="0" dirty="0" smtClean="0">
                <a:latin typeface="+mn-lt"/>
              </a:rPr>
              <a:t>.: Extensão acumulada do desembolso </a:t>
            </a:r>
            <a:r>
              <a:rPr lang="pt-BR" sz="1200" b="1" kern="0" dirty="0">
                <a:latin typeface="+mn-lt"/>
              </a:rPr>
              <a:t>(meses):</a:t>
            </a:r>
            <a:r>
              <a:rPr lang="pt-BR" sz="1200" kern="0" dirty="0">
                <a:latin typeface="+mn-lt"/>
              </a:rPr>
              <a:t> 24 meses</a:t>
            </a:r>
          </a:p>
        </p:txBody>
      </p:sp>
      <p:cxnSp>
        <p:nvCxnSpPr>
          <p:cNvPr id="57" name="Conector reto 56"/>
          <p:cNvCxnSpPr/>
          <p:nvPr/>
        </p:nvCxnSpPr>
        <p:spPr>
          <a:xfrm flipH="1" flipV="1">
            <a:off x="1921985" y="2515454"/>
            <a:ext cx="21294" cy="29297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/>
          <p:cNvCxnSpPr/>
          <p:nvPr/>
        </p:nvCxnSpPr>
        <p:spPr>
          <a:xfrm flipH="1" flipV="1">
            <a:off x="3817989" y="4365104"/>
            <a:ext cx="13042" cy="10339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1" name="Chave esquerda 5130"/>
          <p:cNvSpPr/>
          <p:nvPr/>
        </p:nvSpPr>
        <p:spPr>
          <a:xfrm rot="16200000">
            <a:off x="3260467" y="5223298"/>
            <a:ext cx="288032" cy="159598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5" name="Conector reto 84"/>
          <p:cNvCxnSpPr/>
          <p:nvPr/>
        </p:nvCxnSpPr>
        <p:spPr>
          <a:xfrm flipV="1">
            <a:off x="3177480" y="3765432"/>
            <a:ext cx="0" cy="16797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have esquerda 89"/>
          <p:cNvSpPr/>
          <p:nvPr/>
        </p:nvSpPr>
        <p:spPr>
          <a:xfrm rot="5400000">
            <a:off x="2461482" y="3627462"/>
            <a:ext cx="288032" cy="32034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145" name="Conector reto 5144"/>
          <p:cNvCxnSpPr/>
          <p:nvPr/>
        </p:nvCxnSpPr>
        <p:spPr>
          <a:xfrm flipH="1">
            <a:off x="2637957" y="4653136"/>
            <a:ext cx="1595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7" name="Conector reto 5146"/>
          <p:cNvCxnSpPr>
            <a:endCxn id="90" idx="1"/>
          </p:cNvCxnSpPr>
          <p:nvPr/>
        </p:nvCxnSpPr>
        <p:spPr>
          <a:xfrm flipH="1">
            <a:off x="2605498" y="4653136"/>
            <a:ext cx="32459" cy="4320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ítulo 1"/>
          <p:cNvSpPr txBox="1">
            <a:spLocks/>
          </p:cNvSpPr>
          <p:nvPr/>
        </p:nvSpPr>
        <p:spPr>
          <a:xfrm>
            <a:off x="457200" y="404664"/>
            <a:ext cx="8229600" cy="6480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2800" b="1" dirty="0" smtClean="0"/>
              <a:t>Marcos cronológicos do PROFISCO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1412776"/>
            <a:ext cx="5445213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600" b="1" kern="0" dirty="0" smtClean="0">
                <a:latin typeface="+mn-lt"/>
              </a:rPr>
              <a:t>Data da aprovação </a:t>
            </a:r>
            <a:r>
              <a:rPr lang="pt-BR" sz="1600" b="1" kern="0" dirty="0">
                <a:latin typeface="+mn-lt"/>
              </a:rPr>
              <a:t>pelo Diretório: </a:t>
            </a:r>
            <a:r>
              <a:rPr lang="pt-BR" kern="0" dirty="0">
                <a:latin typeface="+mn-lt"/>
              </a:rPr>
              <a:t>02 de dezembro de </a:t>
            </a:r>
            <a:r>
              <a:rPr lang="pt-BR" kern="0" dirty="0" smtClean="0">
                <a:latin typeface="+mn-lt"/>
              </a:rPr>
              <a:t>2008</a:t>
            </a:r>
            <a:endParaRPr lang="pt-BR" kern="0" dirty="0">
              <a:latin typeface="+mn-lt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691680" y="2005390"/>
            <a:ext cx="7200800" cy="5078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1600" b="1" kern="0" dirty="0" smtClean="0">
                <a:latin typeface="+mn-lt"/>
              </a:rPr>
              <a:t>Data de efetividade </a:t>
            </a:r>
            <a:r>
              <a:rPr lang="pt-BR" sz="1600" b="1" kern="0" dirty="0">
                <a:latin typeface="+mn-lt"/>
              </a:rPr>
              <a:t>do contrato de empréstimo: </a:t>
            </a:r>
            <a:r>
              <a:rPr lang="pt-BR" kern="0" dirty="0">
                <a:latin typeface="+mn-lt"/>
              </a:rPr>
              <a:t>28 de setembro de 2009</a:t>
            </a:r>
            <a:endParaRPr lang="pt-BR" sz="1600" kern="0" dirty="0">
              <a:latin typeface="+mn-lt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2300193" y="2618909"/>
            <a:ext cx="6592287" cy="5078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sz="1600" b="1" kern="0" dirty="0" smtClean="0">
                <a:latin typeface="+mn-lt"/>
              </a:rPr>
              <a:t>Data da elegibilidade </a:t>
            </a:r>
            <a:r>
              <a:rPr lang="pt-BR" sz="1600" b="1" kern="0" dirty="0">
                <a:latin typeface="+mn-lt"/>
              </a:rPr>
              <a:t>do primeiro desembolso:</a:t>
            </a:r>
            <a:r>
              <a:rPr lang="pt-BR" sz="1600" kern="0" dirty="0">
                <a:latin typeface="+mn-lt"/>
              </a:rPr>
              <a:t> </a:t>
            </a:r>
            <a:r>
              <a:rPr lang="pt-BR" kern="0" dirty="0">
                <a:latin typeface="+mn-lt"/>
              </a:rPr>
              <a:t>16 de novembro de 2009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3059832" y="3265239"/>
            <a:ext cx="5832648" cy="5078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algn="just">
              <a:lnSpc>
                <a:spcPct val="150000"/>
              </a:lnSpc>
              <a:defRPr/>
            </a:pPr>
            <a:r>
              <a:rPr lang="pt-BR" sz="1600" b="1" kern="0" dirty="0" smtClean="0">
                <a:latin typeface="+mn-lt"/>
              </a:rPr>
              <a:t>Data </a:t>
            </a:r>
            <a:r>
              <a:rPr lang="pt-BR" sz="1600" b="1" kern="0" dirty="0">
                <a:latin typeface="+mn-lt"/>
              </a:rPr>
              <a:t>original </a:t>
            </a:r>
            <a:r>
              <a:rPr lang="pt-BR" sz="1600" b="1" kern="0" dirty="0" smtClean="0">
                <a:latin typeface="+mn-lt"/>
              </a:rPr>
              <a:t>de </a:t>
            </a:r>
            <a:r>
              <a:rPr lang="pt-BR" sz="1600" b="1" kern="0" dirty="0">
                <a:latin typeface="+mn-lt"/>
              </a:rPr>
              <a:t>último desembolso: </a:t>
            </a:r>
            <a:r>
              <a:rPr lang="pt-BR" kern="0" dirty="0">
                <a:latin typeface="+mn-lt"/>
              </a:rPr>
              <a:t>28 de setembro de </a:t>
            </a:r>
            <a:r>
              <a:rPr lang="pt-BR" kern="0" dirty="0" smtClean="0">
                <a:latin typeface="+mn-lt"/>
              </a:rPr>
              <a:t>2013</a:t>
            </a:r>
            <a:endParaRPr lang="pt-BR" kern="0" dirty="0">
              <a:latin typeface="+mn-lt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3500627" y="3877598"/>
            <a:ext cx="5391853" cy="5078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algn="just">
              <a:lnSpc>
                <a:spcPct val="150000"/>
              </a:lnSpc>
              <a:defRPr/>
            </a:pPr>
            <a:r>
              <a:rPr lang="pt-BR" sz="1600" b="1" kern="0" dirty="0" smtClean="0">
                <a:latin typeface="+mn-lt"/>
              </a:rPr>
              <a:t>Data </a:t>
            </a:r>
            <a:r>
              <a:rPr lang="pt-BR" sz="1600" b="1" kern="0" dirty="0">
                <a:latin typeface="+mn-lt"/>
              </a:rPr>
              <a:t>atual </a:t>
            </a:r>
            <a:r>
              <a:rPr lang="pt-BR" sz="1600" b="1" kern="0" dirty="0" smtClean="0">
                <a:latin typeface="+mn-lt"/>
              </a:rPr>
              <a:t>de </a:t>
            </a:r>
            <a:r>
              <a:rPr lang="pt-BR" sz="1600" b="1" kern="0" dirty="0">
                <a:latin typeface="+mn-lt"/>
              </a:rPr>
              <a:t>último desembolso: </a:t>
            </a:r>
            <a:r>
              <a:rPr lang="pt-BR" kern="0" dirty="0">
                <a:latin typeface="+mn-lt"/>
              </a:rPr>
              <a:t>28 de setembro de </a:t>
            </a:r>
            <a:r>
              <a:rPr lang="pt-BR" kern="0" dirty="0" smtClean="0">
                <a:latin typeface="+mn-lt"/>
              </a:rPr>
              <a:t>2015</a:t>
            </a:r>
            <a:endParaRPr lang="pt-BR" kern="0" dirty="0">
              <a:latin typeface="+mn-lt"/>
            </a:endParaRPr>
          </a:p>
        </p:txBody>
      </p:sp>
      <p:grpSp>
        <p:nvGrpSpPr>
          <p:cNvPr id="2" name="Grupo 5"/>
          <p:cNvGrpSpPr/>
          <p:nvPr/>
        </p:nvGrpSpPr>
        <p:grpSpPr>
          <a:xfrm>
            <a:off x="1788760" y="5378450"/>
            <a:ext cx="805821" cy="483651"/>
            <a:chOff x="908690" y="976"/>
            <a:chExt cx="805821" cy="644616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3" name="Retângulo de cantos arredondados 32"/>
            <p:cNvSpPr/>
            <p:nvPr/>
          </p:nvSpPr>
          <p:spPr>
            <a:xfrm>
              <a:off x="908690" y="976"/>
              <a:ext cx="805821" cy="64461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tângulo 33"/>
            <p:cNvSpPr/>
            <p:nvPr/>
          </p:nvSpPr>
          <p:spPr>
            <a:xfrm>
              <a:off x="940158" y="32444"/>
              <a:ext cx="742885" cy="5816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1476" tIns="45738" rIns="91476" bIns="45738" spcCol="1270" anchor="ctr"/>
            <a:lstStyle/>
            <a:p>
              <a:pPr algn="ctr" defTabSz="106722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dirty="0" smtClean="0">
                  <a:cs typeface="Arial" pitchFamily="34" charset="0"/>
                </a:rPr>
                <a:t>2009</a:t>
              </a:r>
            </a:p>
          </p:txBody>
        </p:sp>
      </p:grpSp>
      <p:grpSp>
        <p:nvGrpSpPr>
          <p:cNvPr id="3" name="Grupo 10"/>
          <p:cNvGrpSpPr/>
          <p:nvPr/>
        </p:nvGrpSpPr>
        <p:grpSpPr>
          <a:xfrm>
            <a:off x="2606489" y="5373216"/>
            <a:ext cx="805821" cy="483651"/>
            <a:chOff x="908690" y="976"/>
            <a:chExt cx="805821" cy="64461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36" name="Retângulo de cantos arredondados 35"/>
            <p:cNvSpPr/>
            <p:nvPr/>
          </p:nvSpPr>
          <p:spPr>
            <a:xfrm>
              <a:off x="908690" y="976"/>
              <a:ext cx="805821" cy="64461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etângulo 36"/>
            <p:cNvSpPr/>
            <p:nvPr/>
          </p:nvSpPr>
          <p:spPr>
            <a:xfrm>
              <a:off x="940158" y="32444"/>
              <a:ext cx="742885" cy="5816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1476" tIns="45738" rIns="91476" bIns="45738" spcCol="1270" anchor="ctr"/>
            <a:lstStyle/>
            <a:p>
              <a:pPr algn="ctr" defTabSz="106722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dirty="0" smtClean="0">
                  <a:cs typeface="Arial" pitchFamily="34" charset="0"/>
                </a:rPr>
                <a:t>2013</a:t>
              </a:r>
              <a:endParaRPr lang="pt-BR" dirty="0">
                <a:cs typeface="Arial" pitchFamily="34" charset="0"/>
              </a:endParaRPr>
            </a:p>
          </p:txBody>
        </p:sp>
      </p:grpSp>
      <p:grpSp>
        <p:nvGrpSpPr>
          <p:cNvPr id="4" name="Grupo 13"/>
          <p:cNvGrpSpPr/>
          <p:nvPr/>
        </p:nvGrpSpPr>
        <p:grpSpPr>
          <a:xfrm>
            <a:off x="3428120" y="5373216"/>
            <a:ext cx="805821" cy="483651"/>
            <a:chOff x="908690" y="976"/>
            <a:chExt cx="805821" cy="64461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39" name="Retângulo de cantos arredondados 38"/>
            <p:cNvSpPr/>
            <p:nvPr/>
          </p:nvSpPr>
          <p:spPr>
            <a:xfrm>
              <a:off x="908690" y="976"/>
              <a:ext cx="805821" cy="64461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etângulo 39"/>
            <p:cNvSpPr/>
            <p:nvPr/>
          </p:nvSpPr>
          <p:spPr>
            <a:xfrm>
              <a:off x="940158" y="32444"/>
              <a:ext cx="742885" cy="5816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1476" tIns="45738" rIns="91476" bIns="45738" spcCol="1270" anchor="ctr"/>
            <a:lstStyle/>
            <a:p>
              <a:pPr algn="ctr" defTabSz="106722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dirty="0" smtClean="0">
                  <a:cs typeface="Arial" pitchFamily="34" charset="0"/>
                </a:rPr>
                <a:t>2015</a:t>
              </a:r>
              <a:endParaRPr lang="pt-BR" dirty="0">
                <a:cs typeface="Arial" pitchFamily="34" charset="0"/>
              </a:endParaRPr>
            </a:p>
          </p:txBody>
        </p:sp>
      </p:grpSp>
      <p:grpSp>
        <p:nvGrpSpPr>
          <p:cNvPr id="8" name="Grupo 25"/>
          <p:cNvGrpSpPr>
            <a:grpSpLocks/>
          </p:cNvGrpSpPr>
          <p:nvPr/>
        </p:nvGrpSpPr>
        <p:grpSpPr bwMode="auto">
          <a:xfrm>
            <a:off x="971600" y="5373231"/>
            <a:ext cx="806368" cy="483583"/>
            <a:chOff x="908690" y="976"/>
            <a:chExt cx="805821" cy="64461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51" name="Retângulo de cantos arredondados 50"/>
            <p:cNvSpPr/>
            <p:nvPr/>
          </p:nvSpPr>
          <p:spPr>
            <a:xfrm>
              <a:off x="908690" y="976"/>
              <a:ext cx="805821" cy="644616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etângulo 51"/>
            <p:cNvSpPr/>
            <p:nvPr/>
          </p:nvSpPr>
          <p:spPr>
            <a:xfrm>
              <a:off x="940827" y="32730"/>
              <a:ext cx="741546" cy="58110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1476" tIns="45738" rIns="91476" bIns="45738" spcCol="1270" anchor="ctr"/>
            <a:lstStyle/>
            <a:p>
              <a:pPr algn="ctr" defTabSz="106722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b="1" dirty="0" smtClean="0">
                  <a:cs typeface="Arial" pitchFamily="34" charset="0"/>
                </a:rPr>
                <a:t>2008</a:t>
              </a:r>
              <a:endParaRPr lang="pt-BR" b="1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912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_x0020_Document_x0020_Type xmlns="cdc7663a-08f0-4737-9e8c-148ce897a09c" xsi:nil="true"/>
    <Business_x0020_Area xmlns="cdc7663a-08f0-4737-9e8c-148ce897a09c" xsi:nil="true"/>
    <IDBDocs_x0020_Number xmlns="cdc7663a-08f0-4737-9e8c-148ce897a09c">39845418</IDBDocs_x0020_Number>
    <TaxCatchAll xmlns="cdc7663a-08f0-4737-9e8c-148ce897a09c">
      <Value>12</Value>
      <Value>30</Value>
      <Value>2</Value>
    </TaxCatchAll>
    <Phase xmlns="cdc7663a-08f0-4737-9e8c-148ce897a09c" xsi:nil="true"/>
    <SISCOR_x0020_Number xmlns="cdc7663a-08f0-4737-9e8c-148ce897a09c" xsi:nil="true"/>
    <Division_x0020_or_x0020_Unit xmlns="cdc7663a-08f0-4737-9e8c-148ce897a09c">IFD/FMM</Division_x0020_or_x0020_Unit>
    <Approval_x0020_Number xmlns="cdc7663a-08f0-4737-9e8c-148ce897a09c">2078/OC-BR</Approval_x0020_Number>
    <Document_x0020_Author xmlns="cdc7663a-08f0-4737-9e8c-148ce897a09c">Bakaj, Patricia Goes</Document_x0020_Author>
    <Fiscal_x0020_Year_x0020_IDB xmlns="cdc7663a-08f0-4737-9e8c-148ce897a09c">2015</Fiscal_x0020_Year_x0020_IDB>
    <Other_x0020_Author xmlns="cdc7663a-08f0-4737-9e8c-148ce897a09c" xsi:nil="true"/>
    <Project_x0020_Number xmlns="cdc7663a-08f0-4737-9e8c-148ce897a09c">BR-L1093</Project_x0020_Number>
    <Package_x0020_Code xmlns="cdc7663a-08f0-4737-9e8c-148ce897a09c" xsi:nil="true"/>
    <Key_x0020_Document xmlns="cdc7663a-08f0-4737-9e8c-148ce897a09c">false</Key_x0020_Document>
    <Migration_x0020_Info xmlns="cdc7663a-08f0-4737-9e8c-148ce897a09c">&lt;div class="ExternalClass54E232B655D943D1BBFCB1DEC25B4DEA"&gt;MS POWERPOINTPCRProject Completion Report0NPO-BR-L1093-Rpt-Perm98543070&lt;/div&gt;</Migration_x0020_Info>
    <Operation_x0020_Type xmlns="cdc7663a-08f0-4737-9e8c-148ce897a09c" xsi:nil="true"/>
    <Record_x0020_Number xmlns="cdc7663a-08f0-4737-9e8c-148ce897a09c" xsi:nil="true"/>
    <Document_x0020_Language_x0020_IDB xmlns="cdc7663a-08f0-4737-9e8c-148ce897a09c">Portuguese</Document_x0020_Language_x0020_IDB>
    <Identifier xmlns="cdc7663a-08f0-4737-9e8c-148ce897a09c"> TECFILE</Identifier>
    <Access_x0020_to_x0020_Information_x00a0_Policy xmlns="cdc7663a-08f0-4737-9e8c-148ce897a09c">Confidential</Access_x0020_to_x0020_Information_x00a0_Policy>
    <b26cdb1da78c4bb4b1c1bac2f6ac5911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Report</TermName>
          <TermId xmlns="http://schemas.microsoft.com/office/infopath/2007/PartnerControls">873abde9-d18a-4026-95d4-5687f3b4d845</TermId>
        </TermInfo>
      </Terms>
    </b26cdb1da78c4bb4b1c1bac2f6ac5911>
    <ic46d7e087fd4a108fb86518ca413cc6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Brazil</TermName>
          <TermId xmlns="http://schemas.microsoft.com/office/infopath/2007/PartnerControls">7deb27ec-6837-4974-9aa8-6cfbac841ef8</TermId>
        </TermInfo>
      </Terms>
    </ic46d7e087fd4a108fb86518ca413cc6>
    <e46fe2894295491da65140ffd2369f49 xmlns="cdc7663a-08f0-4737-9e8c-148ce897a09c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Monitoring and Reporting</TermName>
          <TermId xmlns="http://schemas.microsoft.com/office/infopath/2007/PartnerControls">df3c2aa1-d63e-41aa-b1f5-bb15dee691ca</TermId>
        </TermInfo>
      </Terms>
    </e46fe2894295491da65140ffd2369f49>
    <b2ec7cfb18674cb8803df6b262e8b107 xmlns="cdc7663a-08f0-4737-9e8c-148ce897a09c">
      <Terms xmlns="http://schemas.microsoft.com/office/infopath/2007/PartnerControls"/>
    </b2ec7cfb18674cb8803df6b262e8b107>
    <g511464f9e53401d84b16fa9b379a574 xmlns="cdc7663a-08f0-4737-9e8c-148ce897a09c">
      <Terms xmlns="http://schemas.microsoft.com/office/infopath/2007/PartnerControls"/>
    </g511464f9e53401d84b16fa9b379a574>
    <nddeef1749674d76abdbe4b239a70bc6 xmlns="cdc7663a-08f0-4737-9e8c-148ce897a09c">
      <Terms xmlns="http://schemas.microsoft.com/office/infopath/2007/PartnerControls"/>
    </nddeef1749674d76abdbe4b239a70bc6>
    <Abstract xmlns="cdc7663a-08f0-4737-9e8c-148ce897a09c" xsi:nil="true"/>
    <Editor1 xmlns="cdc7663a-08f0-4737-9e8c-148ce897a09c" xsi:nil="true"/>
    <Disclosure_x0020_Activity xmlns="cdc7663a-08f0-4737-9e8c-148ce897a09c">Project Completion Report</Disclosure_x0020_Activity>
    <Region xmlns="cdc7663a-08f0-4737-9e8c-148ce897a09c" xsi:nil="true"/>
    <_dlc_DocId xmlns="cdc7663a-08f0-4737-9e8c-148ce897a09c">EZSHARE-1190195958-386</_dlc_DocId>
    <Publication_x0020_Type xmlns="cdc7663a-08f0-4737-9e8c-148ce897a09c" xsi:nil="true"/>
    <Issue_x0020_Date xmlns="cdc7663a-08f0-4737-9e8c-148ce897a09c" xsi:nil="true"/>
    <Webtopic xmlns="cdc7663a-08f0-4737-9e8c-148ce897a09c">Urban Development</Webtopic>
    <Publishing_x0020_House xmlns="cdc7663a-08f0-4737-9e8c-148ce897a09c" xsi:nil="true"/>
    <Disclosed xmlns="cdc7663a-08f0-4737-9e8c-148ce897a09c">false</Disclosed>
    <KP_x0020_Topics xmlns="cdc7663a-08f0-4737-9e8c-148ce897a09c" xsi:nil="true"/>
    <_dlc_DocIdUrl xmlns="cdc7663a-08f0-4737-9e8c-148ce897a09c">
      <Url>https://idbg.sharepoint.com/teams/EZ-BR-LON/BR-L1093/_layouts/15/DocIdRedir.aspx?ID=EZSHARE-1190195958-386</Url>
      <Description>EZSHARE-1190195958-386</Description>
    </_dlc_DocIdUrl>
  </documentManagement>
</p:properties>
</file>

<file path=customXml/item3.xml><?xml version="1.0" encoding="utf-8"?>
<?mso-contentType ?>
<SharedContentType xmlns="Microsoft.SharePoint.Taxonomy.ContentTypeSync" SourceId="ae61f9b1-e23d-4f49-b3d7-56b991556c4b" ContentTypeId="0x0101001A458A224826124E8B45B1D613300CFC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ez-Disclosure Operations" ma:contentTypeID="0x0101001A458A224826124E8B45B1D613300CFC00201AB98451CC7B4E9B82280DE617E57C" ma:contentTypeVersion="28" ma:contentTypeDescription="A content type to manage public (operations) IDB documents" ma:contentTypeScope="" ma:versionID="baeafbb0359b4d9c39112be4ef0f0a4f">
  <xsd:schema xmlns:xsd="http://www.w3.org/2001/XMLSchema" xmlns:xs="http://www.w3.org/2001/XMLSchema" xmlns:p="http://schemas.microsoft.com/office/2006/metadata/properties" xmlns:ns2="cdc7663a-08f0-4737-9e8c-148ce897a09c" targetNamespace="http://schemas.microsoft.com/office/2006/metadata/properties" ma:root="true" ma:fieldsID="3a3b7225638c91ccf88b6b83c9c7d26f" ns2:_="">
    <xsd:import namespace="cdc7663a-08f0-4737-9e8c-148ce897a09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e46fe2894295491da65140ffd2369f49" minOccurs="0"/>
                <xsd:element ref="ns2:TaxCatchAll" minOccurs="0"/>
                <xsd:element ref="ns2:TaxCatchAllLabel" minOccurs="0"/>
                <xsd:element ref="ns2:Access_x0020_to_x0020_Information_x00a0_Policy"/>
                <xsd:element ref="ns2:b26cdb1da78c4bb4b1c1bac2f6ac5911" minOccurs="0"/>
                <xsd:element ref="ns2:Project_x0020_Number"/>
                <xsd:element ref="ns2:Webtopic" minOccurs="0"/>
                <xsd:element ref="ns2:Approval_x0020_Number" minOccurs="0"/>
                <xsd:element ref="ns2:Disclosure_x0020_Activity"/>
                <xsd:element ref="ns2:Document_x0020_Author" minOccurs="0"/>
                <xsd:element ref="ns2:Other_x0020_Author" minOccurs="0"/>
                <xsd:element ref="ns2:g511464f9e53401d84b16fa9b379a574" minOccurs="0"/>
                <xsd:element ref="ns2:nddeef1749674d76abdbe4b239a70bc6" minOccurs="0"/>
                <xsd:element ref="ns2:b2ec7cfb18674cb8803df6b262e8b107" minOccurs="0"/>
                <xsd:element ref="ns2:Document_x0020_Language_x0020_IDB"/>
                <xsd:element ref="ns2:Division_x0020_or_x0020_Unit"/>
                <xsd:element ref="ns2:Identifier" minOccurs="0"/>
                <xsd:element ref="ns2:Fiscal_x0020_Year_x0020_IDB" minOccurs="0"/>
                <xsd:element ref="ns2:ic46d7e087fd4a108fb86518ca413cc6" minOccurs="0"/>
                <xsd:element ref="ns2:Operation_x0020_Type" minOccurs="0"/>
                <xsd:element ref="ns2:Package_x0020_Code" minOccurs="0"/>
                <xsd:element ref="ns2:Phase" minOccurs="0"/>
                <xsd:element ref="ns2:Business_x0020_Area" minOccurs="0"/>
                <xsd:element ref="ns2:Key_x0020_Document" minOccurs="0"/>
                <xsd:element ref="ns2:Project_x0020_Document_x0020_Type" minOccurs="0"/>
                <xsd:element ref="ns2:Abstract" minOccurs="0"/>
                <xsd:element ref="ns2:Migration_x0020_Info" minOccurs="0"/>
                <xsd:element ref="ns2:SISCOR_x0020_Number" minOccurs="0"/>
                <xsd:element ref="ns2:IDBDocs_x0020_Number" minOccurs="0"/>
                <xsd:element ref="ns2:Editor1" minOccurs="0"/>
                <xsd:element ref="ns2:Issue_x0020_Date" minOccurs="0"/>
                <xsd:element ref="ns2:Publishing_x0020_House" minOccurs="0"/>
                <xsd:element ref="ns2:KP_x0020_Topics" minOccurs="0"/>
                <xsd:element ref="ns2:Region" minOccurs="0"/>
                <xsd:element ref="ns2:Publication_x0020_Type" minOccurs="0"/>
                <xsd:element ref="ns2:Disclosed" minOccurs="0"/>
                <xsd:element ref="ns2:Record_x0020_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7663a-08f0-4737-9e8c-148ce897a0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e46fe2894295491da65140ffd2369f49" ma:index="11" ma:taxonomy="true" ma:internalName="e46fe2894295491da65140ffd2369f49" ma:taxonomyFieldName="Function_x0020_Operations_x0020_IDB" ma:displayName="Function Operations IDB" ma:readOnly="false" ma:default="" ma:fieldId="{e46fe289-4295-491d-a651-40ffd2369f49}" ma:sspId="ae61f9b1-e23d-4f49-b3d7-56b991556c4b" ma:termSetId="90662247-c2d7-4c02-8f80-a99fdf3aec7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a21e8572-655e-4c0d-bfdb-c52ee7bb5839}" ma:internalName="TaxCatchAll" ma:showField="CatchAllData" ma:web="0ae48fe9-e043-4151-95b7-4d4bdf090f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a21e8572-655e-4c0d-bfdb-c52ee7bb5839}" ma:internalName="TaxCatchAllLabel" ma:readOnly="true" ma:showField="CatchAllDataLabel" ma:web="0ae48fe9-e043-4151-95b7-4d4bdf090f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ccess_x0020_to_x0020_Information_x00a0_Policy" ma:index="15" ma:displayName="Access to Information Policy" ma:default="Confidential" ma:format="Dropdown" ma:internalName="Access_x0020_to_x0020_Information_x00A0_Policy">
      <xsd:simpleType>
        <xsd:restriction base="dms:Choice">
          <xsd:enumeration value="Confidential"/>
          <xsd:enumeration value="Disclosed Over Time - 5 years"/>
          <xsd:enumeration value="Disclosed Over Time - 10 years"/>
          <xsd:enumeration value="Disclosed Over Time - 20 years"/>
          <xsd:enumeration value="Public"/>
          <xsd:enumeration value="Public - Simultaneous Disclosure"/>
        </xsd:restriction>
      </xsd:simpleType>
    </xsd:element>
    <xsd:element name="b26cdb1da78c4bb4b1c1bac2f6ac5911" ma:index="16" nillable="true" ma:taxonomy="true" ma:internalName="b26cdb1da78c4bb4b1c1bac2f6ac5911" ma:taxonomyFieldName="Series_x0020_Operations_x0020_IDB" ma:displayName="Series Operations IDB" ma:default="" ma:fieldId="{b26cdb1d-a78c-4bb4-b1c1-bac2f6ac5911}" ma:sspId="ae61f9b1-e23d-4f49-b3d7-56b991556c4b" ma:termSetId="aa8fb583-e935-416d-8a2e-4b97a8eb068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Number" ma:index="18" ma:displayName="Project Number" ma:internalName="Project_x0020_Number" ma:readOnly="false">
      <xsd:simpleType>
        <xsd:restriction base="dms:Text">
          <xsd:maxLength value="255"/>
        </xsd:restriction>
      </xsd:simpleType>
    </xsd:element>
    <xsd:element name="Webtopic" ma:index="19" nillable="true" ma:displayName="Webtopic" ma:internalName="Webtopic">
      <xsd:simpleType>
        <xsd:restriction base="dms:Text">
          <xsd:maxLength value="255"/>
        </xsd:restriction>
      </xsd:simpleType>
    </xsd:element>
    <xsd:element name="Approval_x0020_Number" ma:index="20" nillable="true" ma:displayName="Approval Number" ma:internalName="Approval_x0020_Number">
      <xsd:simpleType>
        <xsd:restriction base="dms:Text">
          <xsd:maxLength value="255"/>
        </xsd:restriction>
      </xsd:simpleType>
    </xsd:element>
    <xsd:element name="Disclosure_x0020_Activity" ma:index="21" ma:displayName="Disclosure Activity" ma:internalName="Disclosure_x0020_Activity" ma:readOnly="false">
      <xsd:simpleType>
        <xsd:restriction base="dms:Text">
          <xsd:maxLength value="255"/>
        </xsd:restriction>
      </xsd:simpleType>
    </xsd:element>
    <xsd:element name="Document_x0020_Author" ma:index="22" nillable="true" ma:displayName="Document Author" ma:internalName="Document_x0020_Author">
      <xsd:simpleType>
        <xsd:restriction base="dms:Text">
          <xsd:maxLength value="255"/>
        </xsd:restriction>
      </xsd:simpleType>
    </xsd:element>
    <xsd:element name="Other_x0020_Author" ma:index="23" nillable="true" ma:displayName="Other Author" ma:internalName="Other_x0020_Author">
      <xsd:simpleType>
        <xsd:restriction base="dms:Text">
          <xsd:maxLength value="255"/>
        </xsd:restriction>
      </xsd:simpleType>
    </xsd:element>
    <xsd:element name="g511464f9e53401d84b16fa9b379a574" ma:index="24" nillable="true" ma:taxonomy="true" ma:internalName="g511464f9e53401d84b16fa9b379a574" ma:taxonomyFieldName="Fund_x0020_IDB" ma:displayName="Fund IDB" ma:default="" ma:fieldId="{0511464f-9e53-401d-84b1-6fa9b379a574}" ma:taxonomyMulti="true" ma:sspId="ae61f9b1-e23d-4f49-b3d7-56b991556c4b" ma:termSetId="69abb71a-f64f-4893-ac0e-66eb1be268a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ddeef1749674d76abdbe4b239a70bc6" ma:index="26" nillable="true" ma:taxonomy="true" ma:internalName="nddeef1749674d76abdbe4b239a70bc6" ma:taxonomyFieldName="Sector_x0020_IDB" ma:displayName="Sector IDB" ma:default="" ma:fieldId="{7ddeef17-4967-4d76-abdb-e4b239a70bc6}" ma:taxonomyMulti="true" ma:sspId="ae61f9b1-e23d-4f49-b3d7-56b991556c4b" ma:termSetId="12408410-0417-4253-a5ed-d52c55de15d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b2ec7cfb18674cb8803df6b262e8b107" ma:index="28" nillable="true" ma:taxonomy="true" ma:internalName="b2ec7cfb18674cb8803df6b262e8b107" ma:taxonomyFieldName="Sub_x002d_Sector" ma:displayName="Sub-Sector" ma:default="" ma:fieldId="{b2ec7cfb-1867-4cb8-803d-f6b262e8b107}" ma:taxonomyMulti="true" ma:sspId="ae61f9b1-e23d-4f49-b3d7-56b991556c4b" ma:termSetId="73c9b9c8-b29b-461e-b5a6-c7e93795fb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_x0020_Language_x0020_IDB" ma:index="30" ma:displayName="Document Language IDB" ma:format="Dropdown" ma:internalName="Document_x0020_Language_x0020_IDB" ma:readOnly="false">
      <xsd:simpleType>
        <xsd:restriction base="dms:Choice">
          <xsd:enumeration value="English"/>
          <xsd:enumeration value="French"/>
          <xsd:enumeration value="Italian"/>
          <xsd:enumeration value="Japanese"/>
          <xsd:enumeration value="Korean"/>
          <xsd:enumeration value="Other"/>
          <xsd:enumeration value="Portuguese"/>
          <xsd:enumeration value="Spanish"/>
        </xsd:restriction>
      </xsd:simpleType>
    </xsd:element>
    <xsd:element name="Division_x0020_or_x0020_Unit" ma:index="31" ma:displayName="Division or Unit" ma:internalName="Division_x0020_or_x0020_Unit" ma:readOnly="false">
      <xsd:simpleType>
        <xsd:restriction base="dms:Text">
          <xsd:maxLength value="255"/>
        </xsd:restriction>
      </xsd:simpleType>
    </xsd:element>
    <xsd:element name="Identifier" ma:index="32" nillable="true" ma:displayName="Identifier" ma:internalName="Identifier">
      <xsd:simpleType>
        <xsd:restriction base="dms:Text">
          <xsd:maxLength value="255"/>
        </xsd:restriction>
      </xsd:simpleType>
    </xsd:element>
    <xsd:element name="Fiscal_x0020_Year_x0020_IDB" ma:index="33" nillable="true" ma:displayName="Fiscal Year IDB" ma:internalName="Fiscal_x0020_Year_x0020_IDB">
      <xsd:simpleType>
        <xsd:restriction base="dms:Text">
          <xsd:maxLength value="255"/>
        </xsd:restriction>
      </xsd:simpleType>
    </xsd:element>
    <xsd:element name="ic46d7e087fd4a108fb86518ca413cc6" ma:index="34" nillable="true" ma:taxonomy="true" ma:internalName="ic46d7e087fd4a108fb86518ca413cc6" ma:taxonomyFieldName="Country" ma:displayName="Country" ma:default="" ma:fieldId="{2c46d7e0-87fd-4a10-8fb8-6518ca413cc6}" ma:taxonomyMulti="true" ma:sspId="ae61f9b1-e23d-4f49-b3d7-56b991556c4b" ma:termSetId="e1cf2cf4-6e0f-476b-b38c-a4927f870e8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peration_x0020_Type" ma:index="36" nillable="true" ma:displayName="Operation Type" ma:internalName="Operation_x0020_Type">
      <xsd:simpleType>
        <xsd:restriction base="dms:Text">
          <xsd:maxLength value="255"/>
        </xsd:restriction>
      </xsd:simpleType>
    </xsd:element>
    <xsd:element name="Package_x0020_Code" ma:index="37" nillable="true" ma:displayName="Package Code" ma:internalName="Package_x0020_Code">
      <xsd:simpleType>
        <xsd:restriction base="dms:Text">
          <xsd:maxLength value="255"/>
        </xsd:restriction>
      </xsd:simpleType>
    </xsd:element>
    <xsd:element name="Phase" ma:index="38" nillable="true" ma:displayName="Phase" ma:internalName="Phase">
      <xsd:simpleType>
        <xsd:restriction base="dms:Text">
          <xsd:maxLength value="255"/>
        </xsd:restriction>
      </xsd:simpleType>
    </xsd:element>
    <xsd:element name="Business_x0020_Area" ma:index="39" nillable="true" ma:displayName="Business Area" ma:internalName="Business_x0020_Area">
      <xsd:simpleType>
        <xsd:restriction base="dms:Text">
          <xsd:maxLength value="255"/>
        </xsd:restriction>
      </xsd:simpleType>
    </xsd:element>
    <xsd:element name="Key_x0020_Document" ma:index="40" nillable="true" ma:displayName="Key Document" ma:default="0" ma:internalName="Key_x0020_Document">
      <xsd:simpleType>
        <xsd:restriction base="dms:Boolean"/>
      </xsd:simpleType>
    </xsd:element>
    <xsd:element name="Project_x0020_Document_x0020_Type" ma:index="41" nillable="true" ma:displayName="Project Document Type" ma:internalName="Project_x0020_Document_x0020_Type">
      <xsd:simpleType>
        <xsd:restriction base="dms:Text">
          <xsd:maxLength value="255"/>
        </xsd:restriction>
      </xsd:simpleType>
    </xsd:element>
    <xsd:element name="Abstract" ma:index="42" nillable="true" ma:displayName="Abstract" ma:internalName="Abstract">
      <xsd:simpleType>
        <xsd:restriction base="dms:Note"/>
      </xsd:simpleType>
    </xsd:element>
    <xsd:element name="Migration_x0020_Info" ma:index="43" nillable="true" ma:displayName="Migration Info" ma:internalName="Migration_x0020_Info">
      <xsd:simpleType>
        <xsd:restriction base="dms:Note"/>
      </xsd:simpleType>
    </xsd:element>
    <xsd:element name="SISCOR_x0020_Number" ma:index="44" nillable="true" ma:displayName="SISCOR Number" ma:internalName="SISCOR_x0020_Number">
      <xsd:simpleType>
        <xsd:restriction base="dms:Text">
          <xsd:maxLength value="255"/>
        </xsd:restriction>
      </xsd:simpleType>
    </xsd:element>
    <xsd:element name="IDBDocs_x0020_Number" ma:index="45" nillable="true" ma:displayName="IDBDocs Number" ma:internalName="IDBDocs_x0020_Number">
      <xsd:simpleType>
        <xsd:restriction base="dms:Text">
          <xsd:maxLength value="255"/>
        </xsd:restriction>
      </xsd:simpleType>
    </xsd:element>
    <xsd:element name="Editor1" ma:index="46" nillable="true" ma:displayName="Editor" ma:internalName="Editor1">
      <xsd:simpleType>
        <xsd:restriction base="dms:Text">
          <xsd:maxLength value="255"/>
        </xsd:restriction>
      </xsd:simpleType>
    </xsd:element>
    <xsd:element name="Issue_x0020_Date" ma:index="47" nillable="true" ma:displayName="Issue Date" ma:format="DateOnly" ma:internalName="Issue_x0020_Date">
      <xsd:simpleType>
        <xsd:restriction base="dms:DateTime"/>
      </xsd:simpleType>
    </xsd:element>
    <xsd:element name="Publishing_x0020_House" ma:index="48" nillable="true" ma:displayName="Publishing House" ma:internalName="Publishing_x0020_House">
      <xsd:simpleType>
        <xsd:restriction base="dms:Text">
          <xsd:maxLength value="255"/>
        </xsd:restriction>
      </xsd:simpleType>
    </xsd:element>
    <xsd:element name="KP_x0020_Topics" ma:index="49" nillable="true" ma:displayName="KP Topics" ma:internalName="KP_x0020_Topics">
      <xsd:simpleType>
        <xsd:restriction base="dms:Text">
          <xsd:maxLength value="255"/>
        </xsd:restriction>
      </xsd:simpleType>
    </xsd:element>
    <xsd:element name="Region" ma:index="50" nillable="true" ma:displayName="Region" ma:internalName="Region">
      <xsd:simpleType>
        <xsd:restriction base="dms:Text">
          <xsd:maxLength value="255"/>
        </xsd:restriction>
      </xsd:simpleType>
    </xsd:element>
    <xsd:element name="Publication_x0020_Type" ma:index="51" nillable="true" ma:displayName="Publication Type" ma:internalName="Publication_x0020_Type">
      <xsd:simpleType>
        <xsd:restriction base="dms:Text">
          <xsd:maxLength value="255"/>
        </xsd:restriction>
      </xsd:simpleType>
    </xsd:element>
    <xsd:element name="Disclosed" ma:index="52" nillable="true" ma:displayName="Disclosed" ma:default="0" ma:internalName="Disclosed">
      <xsd:simpleType>
        <xsd:restriction base="dms:Boolean"/>
      </xsd:simpleType>
    </xsd:element>
    <xsd:element name="Record_x0020_Number" ma:index="53" nillable="true" ma:displayName="Record Number" ma:internalName="Record_x0020_Numbe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FormUrls xmlns="http://schemas.microsoft.com/sharepoint/v3/contenttype/forms/url">
  <Display>_catalogs/masterpage/ECMForms/DisclosureOperationsCT/View.aspx</Display>
  <Edit>_catalogs/masterpage/ECMForms/DisclosureOperationsCT/Edit.aspx</Edit>
</FormUrls>
</file>

<file path=customXml/itemProps1.xml><?xml version="1.0" encoding="utf-8"?>
<ds:datastoreItem xmlns:ds="http://schemas.openxmlformats.org/officeDocument/2006/customXml" ds:itemID="{4EB3B810-5C52-4F2A-A6EF-502AEF694C23}"/>
</file>

<file path=customXml/itemProps2.xml><?xml version="1.0" encoding="utf-8"?>
<ds:datastoreItem xmlns:ds="http://schemas.openxmlformats.org/officeDocument/2006/customXml" ds:itemID="{A8030583-46BA-41E8-8264-4BAE3AA8DE34}"/>
</file>

<file path=customXml/itemProps3.xml><?xml version="1.0" encoding="utf-8"?>
<ds:datastoreItem xmlns:ds="http://schemas.openxmlformats.org/officeDocument/2006/customXml" ds:itemID="{B34AD79A-5A19-481F-A97D-B7C8E07E1907}"/>
</file>

<file path=customXml/itemProps4.xml><?xml version="1.0" encoding="utf-8"?>
<ds:datastoreItem xmlns:ds="http://schemas.openxmlformats.org/officeDocument/2006/customXml" ds:itemID="{F85A2A5E-1EB6-4F72-9A0C-49D944F24BB5}"/>
</file>

<file path=customXml/itemProps5.xml><?xml version="1.0" encoding="utf-8"?>
<ds:datastoreItem xmlns:ds="http://schemas.openxmlformats.org/officeDocument/2006/customXml" ds:itemID="{54999757-1577-44AD-86DC-9F3484378F12}"/>
</file>

<file path=customXml/itemProps6.xml><?xml version="1.0" encoding="utf-8"?>
<ds:datastoreItem xmlns:ds="http://schemas.openxmlformats.org/officeDocument/2006/customXml" ds:itemID="{2EC55FED-977A-4878-9721-38F1D19897E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5261</TotalTime>
  <Words>1657</Words>
  <Application>Microsoft Office PowerPoint</Application>
  <PresentationFormat>On-screen Show (4:3)</PresentationFormat>
  <Paragraphs>204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1_Tema do Office</vt:lpstr>
      <vt:lpstr>A Secretaria de Estado da Fazenda</vt:lpstr>
      <vt:lpstr>PowerPoint Presentation</vt:lpstr>
      <vt:lpstr>PowerPoint Presentation</vt:lpstr>
      <vt:lpstr>PowerPoint Presentation</vt:lpstr>
      <vt:lpstr>PowerPoint Presentation</vt:lpstr>
      <vt:lpstr>O PROFISCO</vt:lpstr>
      <vt:lpstr>O PROFISCO</vt:lpstr>
      <vt:lpstr>PowerPoint Presentation</vt:lpstr>
      <vt:lpstr>PowerPoint Presentation</vt:lpstr>
      <vt:lpstr>PowerPoint Presentation</vt:lpstr>
      <vt:lpstr>Resultados do PROFISCO</vt:lpstr>
      <vt:lpstr>PowerPoint Presentation</vt:lpstr>
      <vt:lpstr> Produto: Prêmio Inovação e Qualidade da Gestão Fazendária - PQGFAZ </vt:lpstr>
      <vt:lpstr>PowerPoint Presentation</vt:lpstr>
      <vt:lpstr>Modelo de controle de benefícios fiscais concedidos implementado.</vt:lpstr>
      <vt:lpstr>Modelo de fiscalização de trânsito implantado.</vt:lpstr>
      <vt:lpstr>Modelo de fiscalização de estabelecimentos implantado.</vt:lpstr>
      <vt:lpstr>Modelo de pesquisas, investigações e análises de ilícitos fiscais.</vt:lpstr>
      <vt:lpstr>Modelo de Nota fiscal eletrônica implantada.</vt:lpstr>
      <vt:lpstr>Produto: Sistema público de escrituração digital - SPED implantado.</vt:lpstr>
      <vt:lpstr>Sistema público de escrituração digital - SPED implantado.</vt:lpstr>
      <vt:lpstr>Nota Fiscal Cidadã implantada.</vt:lpstr>
      <vt:lpstr>Novo sistema de controle da dívida pública implementado.</vt:lpstr>
      <vt:lpstr>Modelo de gestão do controle interno implantado.</vt:lpstr>
      <vt:lpstr>Modelo de qualidade para o atendimento ao contribuinte implementado. </vt:lpstr>
      <vt:lpstr>Modelo de Sistemas aplicativos de apoio à gestão administrativa e tributária.</vt:lpstr>
      <vt:lpstr>Política de capacitação implementada.</vt:lpstr>
      <vt:lpstr>Programa de educação fiscal implementado.</vt:lpstr>
      <vt:lpstr>Próximos desafios</vt:lpstr>
      <vt:lpstr>Para reflexão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SEFA PA Seminário Encerramento</dc:title>
  <dc:creator>Rivanildo Lima</dc:creator>
  <cp:lastModifiedBy>IADB</cp:lastModifiedBy>
  <cp:revision>736</cp:revision>
  <cp:lastPrinted>2015-03-10T20:09:22Z</cp:lastPrinted>
  <dcterms:created xsi:type="dcterms:W3CDTF">2013-01-08T13:29:25Z</dcterms:created>
  <dcterms:modified xsi:type="dcterms:W3CDTF">2015-09-09T19:01:41Z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0x0101001A458A224826124E8B45B1D613300CFC00201AB98451CC7B4E9B82280DE617E57C</vt:lpwstr>
  </property>
  <property fmtid="{D5CDD505-2E9C-101B-9397-08002B2CF9AE}" pid="3" name="TaxKeyword">
    <vt:lpwstr/>
  </property>
  <property fmtid="{D5CDD505-2E9C-101B-9397-08002B2CF9AE}" pid="4" name="Sub_x002d_Sector">
    <vt:lpwstr/>
  </property>
  <property fmtid="{D5CDD505-2E9C-101B-9397-08002B2CF9AE}" pid="5" name="TaxKeywordTaxHTField">
    <vt:lpwstr/>
  </property>
  <property fmtid="{D5CDD505-2E9C-101B-9397-08002B2CF9AE}" pid="6" name="Series Operations IDB">
    <vt:lpwstr>25;#Report|873abde9-d18a-4026-95d4-5687f3b4d845</vt:lpwstr>
  </property>
  <property fmtid="{D5CDD505-2E9C-101B-9397-08002B2CF9AE}" pid="8" name="Country">
    <vt:lpwstr>30;#Brazil|7deb27ec-6837-4974-9aa8-6cfbac841ef8</vt:lpwstr>
  </property>
  <property fmtid="{D5CDD505-2E9C-101B-9397-08002B2CF9AE}" pid="9" name="Fund IDB">
    <vt:lpwstr/>
  </property>
  <property fmtid="{D5CDD505-2E9C-101B-9397-08002B2CF9AE}" pid="10" name="Series_x0020_Operations_x0020_IDB">
    <vt:lpwstr>25;#Report|873abde9-d18a-4026-95d4-5687f3b4d845</vt:lpwstr>
  </property>
  <property fmtid="{D5CDD505-2E9C-101B-9397-08002B2CF9AE}" pid="13" name="Sector IDB">
    <vt:lpwstr/>
  </property>
  <property fmtid="{D5CDD505-2E9C-101B-9397-08002B2CF9AE}" pid="14" name="Function Operations IDB">
    <vt:lpwstr>2;#Monitoring and Reporting|df3c2aa1-d63e-41aa-b1f5-bb15dee691ca</vt:lpwstr>
  </property>
  <property fmtid="{D5CDD505-2E9C-101B-9397-08002B2CF9AE}" pid="15" name="Sub-Sector">
    <vt:lpwstr/>
  </property>
  <property fmtid="{D5CDD505-2E9C-101B-9397-08002B2CF9AE}" pid="16" name="Order">
    <vt:r8>38600</vt:r8>
  </property>
  <property fmtid="{D5CDD505-2E9C-101B-9397-08002B2CF9AE}" pid="17" name="ATI Undisclose Document Workflow">
    <vt:lpwstr/>
  </property>
  <property fmtid="{D5CDD505-2E9C-101B-9397-08002B2CF9AE}" pid="18" name="ATI Disclose Document Workflow v5">
    <vt:lpwstr/>
  </property>
  <property fmtid="{D5CDD505-2E9C-101B-9397-08002B2CF9AE}" pid="19" name="_dlc_DocIdItemGuid">
    <vt:lpwstr>d95adb2f-ba5c-4a13-ab9e-44a2321c9c4c</vt:lpwstr>
  </property>
</Properties>
</file>