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6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4A233-B8C4-404E-AB5B-1797DAB5E032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B67A6-EFD1-F247-99B8-25F28E854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0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B67A6-EFD1-F247-99B8-25F28E8545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2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7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4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EB872-2D75-5F4A-B109-FCA77718ABF7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1B73-7680-F843-8CEB-341C1806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9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476191" y="2019331"/>
            <a:ext cx="6411730" cy="24622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ASISTENCIA A FACILITAR EN EL PROYECTO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61456" y="5451258"/>
            <a:ext cx="331826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CFI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173" y="763991"/>
            <a:ext cx="8592099" cy="24622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Componente 1: Refuerzo institucional y desarrollo de servicios para exportadores, inversores, </a:t>
            </a:r>
            <a:r>
              <a:rPr lang="es-ES_tradnl" sz="1000" b="1" dirty="0" err="1">
                <a:latin typeface="Arial"/>
                <a:cs typeface="Arial"/>
              </a:rPr>
              <a:t>PyMEs</a:t>
            </a:r>
            <a:r>
              <a:rPr lang="es-ES_tradnl" sz="1000" b="1" dirty="0">
                <a:latin typeface="Arial"/>
                <a:cs typeface="Arial"/>
              </a:rPr>
              <a:t>, y emprendedores </a:t>
            </a:r>
            <a:r>
              <a:rPr lang="es-ES_tradnl" sz="1000" dirty="0">
                <a:latin typeface="Arial"/>
                <a:cs typeface="Arial"/>
              </a:rPr>
              <a:t>(US$23 millones).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4779" y="1369352"/>
            <a:ext cx="2607740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Diseño e implementación de un catálogo de servicios de calidad dirigido a inversores extranjeros y exportadores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24941" y="1381989"/>
            <a:ext cx="1745312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Mejora del clima de negocios 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456" y="2160248"/>
            <a:ext cx="903481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a) Servicios al exportador</a:t>
            </a:r>
          </a:p>
        </p:txBody>
      </p:sp>
      <p:sp>
        <p:nvSpPr>
          <p:cNvPr id="9" name="Rectangle 8"/>
          <p:cNvSpPr/>
          <p:nvPr/>
        </p:nvSpPr>
        <p:spPr>
          <a:xfrm>
            <a:off x="1165692" y="2160248"/>
            <a:ext cx="1176145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>
                <a:latin typeface="Arial"/>
                <a:cs typeface="Arial"/>
              </a:rPr>
              <a:t>b) Servicios al inversor extranjero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7301" y="1377373"/>
            <a:ext cx="1739130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Apoyo al ecosistema emprendedor 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5956" y="1385836"/>
            <a:ext cx="2222317" cy="553998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Mejora de la inserción de Haití en los mercados internacionales</a:t>
            </a:r>
            <a:r>
              <a:rPr lang="en-CA" sz="1000" dirty="0">
                <a:latin typeface="Arial"/>
                <a:cs typeface="Arial"/>
              </a:rPr>
              <a:t> 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06092" y="1923350"/>
            <a:ext cx="0" cy="13531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4419" y="2058667"/>
            <a:ext cx="1061943" cy="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96362" y="2046921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4419" y="2058667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24969" y="1034475"/>
            <a:ext cx="0" cy="22155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332733" y="1244279"/>
            <a:ext cx="6644010" cy="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3679" y="1244279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46808" y="1256025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976743" y="1244279"/>
            <a:ext cx="0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27276" y="1244279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Down Arrow 44"/>
          <p:cNvSpPr/>
          <p:nvPr/>
        </p:nvSpPr>
        <p:spPr>
          <a:xfrm>
            <a:off x="631135" y="5063823"/>
            <a:ext cx="229608" cy="391283"/>
          </a:xfrm>
          <a:prstGeom prst="downArrow">
            <a:avLst>
              <a:gd name="adj1" fmla="val 68750"/>
              <a:gd name="adj2" fmla="val 50000"/>
            </a:avLst>
          </a:prstGeom>
          <a:solidFill>
            <a:srgbClr val="C3D69B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015965" y="5063823"/>
            <a:ext cx="229608" cy="399686"/>
          </a:xfrm>
          <a:prstGeom prst="downArrow">
            <a:avLst/>
          </a:prstGeom>
          <a:solidFill>
            <a:srgbClr val="C3D69B"/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577319" y="2707306"/>
            <a:ext cx="229608" cy="13070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73668" y="5485883"/>
            <a:ext cx="2141135" cy="861774"/>
          </a:xfrm>
          <a:prstGeom prst="rect">
            <a:avLst/>
          </a:prstGeom>
          <a:solidFill>
            <a:srgbClr val="FCD5B5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MCI - Dirección Comercio Exterior (DCE) 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68253" y="5485883"/>
            <a:ext cx="1625614" cy="861774"/>
          </a:xfrm>
          <a:prstGeom prst="rect">
            <a:avLst/>
          </a:prstGeom>
          <a:solidFill>
            <a:srgbClr val="FCD5B5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CA" sz="1000" dirty="0">
                <a:latin typeface="Arial"/>
                <a:cs typeface="Arial"/>
              </a:rPr>
              <a:t>MEF (Centro Alpha)</a:t>
            </a:r>
          </a:p>
          <a:p>
            <a:pPr algn="ctr"/>
            <a:endParaRPr lang="en-CA" sz="1000" dirty="0">
              <a:latin typeface="Arial"/>
              <a:cs typeface="Arial"/>
            </a:endParaRPr>
          </a:p>
          <a:p>
            <a:pPr algn="ctr"/>
            <a:endParaRPr lang="en-CA" sz="1000" dirty="0">
              <a:latin typeface="Arial"/>
              <a:cs typeface="Arial"/>
            </a:endParaRPr>
          </a:p>
          <a:p>
            <a:pPr algn="ctr"/>
            <a:endParaRPr lang="en-CA" sz="1000" dirty="0">
              <a:latin typeface="Arial"/>
              <a:cs typeface="Arial"/>
            </a:endParaRPr>
          </a:p>
          <a:p>
            <a:pPr algn="ctr"/>
            <a:endParaRPr lang="en-CA" sz="1000" dirty="0"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73899" y="5454762"/>
            <a:ext cx="1277199" cy="861774"/>
          </a:xfrm>
          <a:prstGeom prst="rect">
            <a:avLst/>
          </a:prstGeom>
          <a:solidFill>
            <a:srgbClr val="FCD5B5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Unidad de clima de negocios del MEF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73926" y="5759034"/>
            <a:ext cx="1630838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Exportadores nacionales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16408" y="5759034"/>
            <a:ext cx="1572139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Inversores extranjeros y </a:t>
            </a:r>
            <a:r>
              <a:rPr lang="es-ES_tradnl" sz="1000" dirty="0" err="1">
                <a:latin typeface="Arial"/>
                <a:cs typeface="Arial"/>
              </a:rPr>
              <a:t>PyMEs</a:t>
            </a:r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6173" y="227269"/>
            <a:ext cx="8592099" cy="400110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HA-L1133</a:t>
            </a:r>
          </a:p>
          <a:p>
            <a:pPr algn="ctr"/>
            <a:r>
              <a:rPr lang="es-ES_tradnl" sz="1000" b="1" dirty="0">
                <a:latin typeface="Arial"/>
                <a:cs typeface="Arial"/>
              </a:rPr>
              <a:t>Desarrollo del Sector Privado vía la Promoción de las Exportaciones y la Atracción de Inversiones</a:t>
            </a:r>
            <a:r>
              <a:rPr lang="en-CA" sz="1000" b="1" dirty="0">
                <a:latin typeface="Arial"/>
                <a:cs typeface="Arial"/>
              </a:rPr>
              <a:t> </a:t>
            </a:r>
            <a:endParaRPr lang="es-ES_tradnl" sz="1000" b="1" dirty="0">
              <a:latin typeface="Arial"/>
              <a:cs typeface="Arial"/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5727904" y="5258087"/>
            <a:ext cx="204072" cy="189323"/>
          </a:xfrm>
          <a:prstGeom prst="downArrow">
            <a:avLst>
              <a:gd name="adj1" fmla="val 4375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7837653" y="5228016"/>
            <a:ext cx="229608" cy="219394"/>
          </a:xfrm>
          <a:prstGeom prst="downArrow">
            <a:avLst>
              <a:gd name="adj1" fmla="val 3125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AC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61457" y="5063823"/>
            <a:ext cx="4985102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BENEFICIARIOS FINALES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926" y="2838009"/>
            <a:ext cx="1666931" cy="2169825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 wrap="square">
            <a:spAutoFit/>
          </a:bodyPr>
          <a:lstStyle/>
          <a:p>
            <a:r>
              <a:rPr lang="es-ES_tradnl" sz="900" dirty="0">
                <a:latin typeface="Arial"/>
                <a:cs typeface="Arial"/>
              </a:rPr>
              <a:t>Asistencia técnica por Consultores especializados: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Tutorización y formación de consultores</a:t>
            </a:r>
            <a:r>
              <a:rPr lang="en-CA" sz="900" dirty="0"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Desarrollo de instrumentos de promoción empresarial;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Identificación de agendas de trabajo en destino; 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Información en línea, oportunidades de negocio en conexión con “ConnectAmericas”</a:t>
            </a:r>
            <a:r>
              <a:rPr lang="en-CA" sz="900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/>
              <a:buChar char="•"/>
            </a:pPr>
            <a:endParaRPr lang="en-CA" sz="900" dirty="0">
              <a:latin typeface="Arial"/>
              <a:cs typeface="Arial"/>
            </a:endParaRPr>
          </a:p>
          <a:p>
            <a:endParaRPr lang="en-CA" sz="900" dirty="0"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920053" y="2838009"/>
            <a:ext cx="1572139" cy="2169825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Programa de encadenamientos </a:t>
            </a:r>
            <a:r>
              <a:rPr lang="es-ES_tradnl" sz="900" dirty="0" err="1">
                <a:latin typeface="Arial"/>
                <a:cs typeface="Arial"/>
              </a:rPr>
              <a:t>PYMEs</a:t>
            </a:r>
            <a:r>
              <a:rPr lang="es-ES_tradnl" sz="900" dirty="0">
                <a:latin typeface="Arial"/>
                <a:cs typeface="Arial"/>
              </a:rPr>
              <a:t>-grandes empresas extranjeras</a:t>
            </a:r>
            <a:r>
              <a:rPr lang="en-CA" sz="900" dirty="0"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información on-line (</a:t>
            </a:r>
            <a:r>
              <a:rPr lang="es-ES_tradnl" sz="900" dirty="0">
                <a:solidFill>
                  <a:srgbClr val="000000"/>
                </a:solidFill>
                <a:latin typeface="Arial"/>
                <a:cs typeface="Arial"/>
              </a:rPr>
              <a:t>ampliando el open data)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solidFill>
                  <a:srgbClr val="000000"/>
                </a:solidFill>
                <a:latin typeface="Arial"/>
                <a:cs typeface="Arial"/>
              </a:rPr>
              <a:t>Apoyo a sectores estratégicos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Imagen </a:t>
            </a: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pais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Haití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Finishing Schools;</a:t>
            </a:r>
          </a:p>
          <a:p>
            <a:pPr marL="171450" indent="-171450">
              <a:buFont typeface="Arial"/>
              <a:buChar char="•"/>
            </a:pP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Generación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cartera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proyectos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CA" sz="900" dirty="0" err="1">
                <a:solidFill>
                  <a:srgbClr val="000000"/>
                </a:solidFill>
                <a:latin typeface="Arial"/>
                <a:cs typeface="Arial"/>
              </a:rPr>
              <a:t>inversión</a:t>
            </a: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n-CA" sz="900" dirty="0">
                <a:solidFill>
                  <a:srgbClr val="000000"/>
                </a:solidFill>
                <a:latin typeface="Arial"/>
                <a:cs typeface="Arial"/>
              </a:rPr>
              <a:t>Aftercare.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7" name="Down Arrow 76"/>
          <p:cNvSpPr/>
          <p:nvPr/>
        </p:nvSpPr>
        <p:spPr>
          <a:xfrm>
            <a:off x="2051575" y="2714246"/>
            <a:ext cx="229608" cy="12376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86369" y="2422510"/>
            <a:ext cx="1255047" cy="2585324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Hoja de ruta elaborada bajo la operación 2879/GR-HA</a:t>
            </a:r>
            <a:r>
              <a:rPr lang="en-CA" sz="900" dirty="0">
                <a:latin typeface="Arial"/>
                <a:cs typeface="Arial"/>
              </a:rPr>
              <a:t> </a:t>
            </a: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9" name="Down Arrow 78"/>
          <p:cNvSpPr/>
          <p:nvPr/>
        </p:nvSpPr>
        <p:spPr>
          <a:xfrm>
            <a:off x="4025334" y="2279866"/>
            <a:ext cx="229608" cy="15738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80" name="Down Arrow 79"/>
          <p:cNvSpPr/>
          <p:nvPr/>
        </p:nvSpPr>
        <p:spPr>
          <a:xfrm>
            <a:off x="5740373" y="2279866"/>
            <a:ext cx="277437" cy="13918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81" name="Down Arrow 80"/>
          <p:cNvSpPr/>
          <p:nvPr/>
        </p:nvSpPr>
        <p:spPr>
          <a:xfrm>
            <a:off x="7850123" y="2279866"/>
            <a:ext cx="229608" cy="12623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952452" y="2402150"/>
            <a:ext cx="1653885" cy="2585324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Programas de formación para emprendedores y agentes intermediarios; 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Fortalecimiento de las capacidades de incubadoras de negocio</a:t>
            </a:r>
            <a:r>
              <a:rPr lang="en-CA" sz="900" dirty="0"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Formación de emprendedores en software libre;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Habilitación de espacios de </a:t>
            </a:r>
            <a:r>
              <a:rPr lang="es-ES_tradnl" sz="900" dirty="0" err="1">
                <a:latin typeface="Arial"/>
                <a:cs typeface="Arial"/>
              </a:rPr>
              <a:t>co-working</a:t>
            </a:r>
            <a:r>
              <a:rPr lang="en-CA" sz="900" dirty="0">
                <a:latin typeface="Arial"/>
                <a:cs typeface="Arial"/>
              </a:rPr>
              <a:t>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Programa apoyo emprendedores para dotar capital semilla</a:t>
            </a:r>
            <a:r>
              <a:rPr lang="en-CA" sz="900" dirty="0">
                <a:latin typeface="Arial"/>
                <a:cs typeface="Arial"/>
              </a:rPr>
              <a:t> </a:t>
            </a:r>
            <a:r>
              <a:rPr lang="en-CA" sz="900" dirty="0" err="1">
                <a:latin typeface="Arial"/>
                <a:cs typeface="Arial"/>
              </a:rPr>
              <a:t>para</a:t>
            </a:r>
            <a:r>
              <a:rPr lang="en-CA" sz="900" dirty="0">
                <a:latin typeface="Arial"/>
                <a:cs typeface="Arial"/>
              </a:rPr>
              <a:t> </a:t>
            </a:r>
            <a:r>
              <a:rPr lang="en-CA" sz="900" dirty="0" err="1">
                <a:latin typeface="Arial"/>
                <a:cs typeface="Arial"/>
              </a:rPr>
              <a:t>madurar</a:t>
            </a:r>
            <a:r>
              <a:rPr lang="en-CA" sz="900" dirty="0">
                <a:latin typeface="Arial"/>
                <a:cs typeface="Arial"/>
              </a:rPr>
              <a:t> </a:t>
            </a:r>
            <a:r>
              <a:rPr lang="en-CA" sz="900" dirty="0" err="1">
                <a:latin typeface="Arial"/>
                <a:cs typeface="Arial"/>
              </a:rPr>
              <a:t>proyectos</a:t>
            </a:r>
            <a:r>
              <a:rPr lang="en-CA" sz="900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/>
              <a:buChar char="•"/>
            </a:pPr>
            <a:endParaRPr lang="en-CA" sz="9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CA" sz="900" dirty="0">
              <a:latin typeface="Arial"/>
              <a:cs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695955" y="2422510"/>
            <a:ext cx="2199523" cy="2585324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 wrap="square">
            <a:spAutoFit/>
          </a:bodyPr>
          <a:lstStyle/>
          <a:p>
            <a:r>
              <a:rPr lang="es-ES_tradnl" sz="900" dirty="0">
                <a:latin typeface="Arial"/>
                <a:cs typeface="Arial"/>
              </a:rPr>
              <a:t>Se apoyará a  la DCE para ofrecer servicios  de asesoría, formación, tramitación y  acceso on-line: 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Documentos de importación-exportación;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Estadísticas comerciales, relevantes para el exportador/importador;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Seguimiento de tratados internacionales y disputas comerciales.</a:t>
            </a:r>
          </a:p>
          <a:p>
            <a:r>
              <a:rPr lang="es-ES_tradnl" sz="900" dirty="0">
                <a:latin typeface="Arial"/>
                <a:cs typeface="Arial"/>
              </a:rPr>
              <a:t>Se apoyará al MCI en: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La nueva ley para la restructuración del MCI; 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El manual de procedimientos; y </a:t>
            </a:r>
          </a:p>
          <a:p>
            <a:pPr marL="171450" indent="-171450">
              <a:buFont typeface="Arial"/>
              <a:buChar char="•"/>
            </a:pPr>
            <a:r>
              <a:rPr lang="es-ES_tradnl" sz="900" dirty="0">
                <a:latin typeface="Arial"/>
                <a:cs typeface="Arial"/>
              </a:rPr>
              <a:t>diseño de un plan para apoyar la transición a la nueva estructura propuesta por la ley</a:t>
            </a:r>
            <a:r>
              <a:rPr lang="en-CA" sz="900" dirty="0">
                <a:latin typeface="Arial"/>
                <a:cs typeface="Arial"/>
              </a:rPr>
              <a:t> </a:t>
            </a:r>
          </a:p>
          <a:p>
            <a:pPr marL="171450" indent="-171450">
              <a:buFont typeface="Arial"/>
              <a:buChar char="•"/>
            </a:pPr>
            <a:endParaRPr lang="es-ES_tradnl" sz="900" dirty="0"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73899" y="5912922"/>
            <a:ext cx="126239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Sector privado haitiano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980724" y="5793659"/>
            <a:ext cx="1625613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Ecosistema de emprendimiento</a:t>
            </a:r>
            <a:r>
              <a:rPr lang="en-CA" sz="1000" dirty="0">
                <a:latin typeface="Arial"/>
                <a:cs typeface="Arial"/>
              </a:rPr>
              <a:t>: </a:t>
            </a:r>
          </a:p>
          <a:p>
            <a:pPr algn="ctr"/>
            <a:r>
              <a:rPr lang="es-ES_tradnl" sz="1000" dirty="0">
                <a:latin typeface="Arial"/>
                <a:cs typeface="Arial"/>
              </a:rPr>
              <a:t>Emprendedores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73668" y="5948326"/>
            <a:ext cx="212207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Exportadores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36469" y="5063823"/>
            <a:ext cx="4446539" cy="246221"/>
          </a:xfrm>
          <a:prstGeom prst="rect">
            <a:avLst/>
          </a:prstGeom>
          <a:solidFill>
            <a:srgbClr val="FCD5B5"/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BENEFICIARIOS INSTITUCIONALES</a:t>
            </a:r>
          </a:p>
        </p:txBody>
      </p:sp>
      <p:sp>
        <p:nvSpPr>
          <p:cNvPr id="61" name="Down Arrow 60"/>
          <p:cNvSpPr/>
          <p:nvPr/>
        </p:nvSpPr>
        <p:spPr>
          <a:xfrm>
            <a:off x="3993766" y="5296589"/>
            <a:ext cx="277437" cy="150822"/>
          </a:xfrm>
          <a:prstGeom prst="downArrow">
            <a:avLst>
              <a:gd name="adj1" fmla="val 4375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83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26173" y="858092"/>
            <a:ext cx="8592099" cy="24622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Componente 2: Financiamiento de proyectos productivos generadores de empleo </a:t>
            </a:r>
            <a:r>
              <a:rPr lang="es-ES_tradnl" sz="1000" dirty="0">
                <a:latin typeface="Arial"/>
                <a:cs typeface="Arial"/>
              </a:rPr>
              <a:t>(US$17 millones).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26173" y="1473052"/>
            <a:ext cx="3663578" cy="400110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Financiamiento a empresas</a:t>
            </a:r>
          </a:p>
          <a:p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93428" y="1473052"/>
            <a:ext cx="4724843" cy="400110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Apoyo a grandes proyectos para la atracción de IDE en sectores estratégicos 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989751" y="1104313"/>
            <a:ext cx="0" cy="276048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933360" y="1368615"/>
            <a:ext cx="4661467" cy="11746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594825" y="1359725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933360" y="1368615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Down Arrow 65"/>
          <p:cNvSpPr/>
          <p:nvPr/>
        </p:nvSpPr>
        <p:spPr>
          <a:xfrm>
            <a:off x="1669671" y="4265430"/>
            <a:ext cx="229608" cy="235665"/>
          </a:xfrm>
          <a:prstGeom prst="downArrow">
            <a:avLst/>
          </a:prstGeom>
          <a:solidFill>
            <a:srgbClr val="C3D6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68" name="Down Arrow 67"/>
          <p:cNvSpPr/>
          <p:nvPr/>
        </p:nvSpPr>
        <p:spPr>
          <a:xfrm>
            <a:off x="6021703" y="4265431"/>
            <a:ext cx="229608" cy="235664"/>
          </a:xfrm>
          <a:prstGeom prst="downArrow">
            <a:avLst/>
          </a:prstGeom>
          <a:solidFill>
            <a:srgbClr val="C3D69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6173" y="227269"/>
            <a:ext cx="8592099" cy="400110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HA-L1133</a:t>
            </a:r>
          </a:p>
          <a:p>
            <a:pPr algn="ctr"/>
            <a:r>
              <a:rPr lang="es-ES_tradnl" sz="1000" b="1" dirty="0">
                <a:latin typeface="Arial"/>
                <a:cs typeface="Arial"/>
              </a:rPr>
              <a:t>Desarrollo del Sector Privado vía la Promoción de las Exportaciones y la Atracción de Inversiones</a:t>
            </a:r>
            <a:r>
              <a:rPr lang="en-CA" sz="1000" b="1" dirty="0">
                <a:latin typeface="Arial"/>
                <a:cs typeface="Arial"/>
              </a:rPr>
              <a:t> </a:t>
            </a:r>
            <a:endParaRPr lang="es-ES_tradnl" sz="1000" b="1" dirty="0"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3182" y="2414913"/>
            <a:ext cx="3646569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_tradnl" sz="1000" dirty="0">
                <a:latin typeface="Arial"/>
                <a:cs typeface="Arial"/>
              </a:rPr>
              <a:t>Programa de préstamos para </a:t>
            </a:r>
            <a:r>
              <a:rPr lang="es-ES_tradnl" sz="1000" dirty="0" err="1">
                <a:latin typeface="Arial"/>
                <a:cs typeface="Arial"/>
              </a:rPr>
              <a:t>PyMEs</a:t>
            </a:r>
            <a:r>
              <a:rPr lang="es-ES_tradnl" sz="1000" dirty="0">
                <a:latin typeface="Arial"/>
                <a:cs typeface="Arial"/>
              </a:rPr>
              <a:t> y emprendedores:</a:t>
            </a: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Programa será gestionado por un agente financiero domiciliado en Haití que cuente con las debidas capacidades técnicas y fiduciarias</a:t>
            </a:r>
            <a:r>
              <a:rPr lang="en-CA" sz="1000" dirty="0">
                <a:latin typeface="Arial"/>
                <a:cs typeface="Arial"/>
              </a:rPr>
              <a:t>.</a:t>
            </a:r>
            <a:endParaRPr lang="es-ES_tradnl" sz="10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Financiamiento a </a:t>
            </a:r>
            <a:r>
              <a:rPr lang="es-ES_tradnl" sz="1000" dirty="0" err="1">
                <a:latin typeface="Arial"/>
                <a:cs typeface="Arial"/>
              </a:rPr>
              <a:t>PYMEs</a:t>
            </a:r>
            <a:r>
              <a:rPr lang="es-ES_tradnl" sz="1000" dirty="0">
                <a:latin typeface="Arial"/>
                <a:cs typeface="Arial"/>
              </a:rPr>
              <a:t> y exportadores para implementar planes de mejora a la internacionalización.</a:t>
            </a: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Refuerzo de capacidades del Fondo de Desarrollo Industrial para apoyar su fortalecimiento estratégico e institucional y mejorar su capacidad de gestión</a:t>
            </a:r>
            <a:r>
              <a:rPr lang="en-CA" sz="1000" dirty="0">
                <a:latin typeface="Arial"/>
                <a:cs typeface="Arial"/>
              </a:rPr>
              <a:t> </a:t>
            </a:r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93428" y="2414913"/>
            <a:ext cx="4735908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_tradnl" sz="1000" dirty="0">
                <a:latin typeface="Arial"/>
                <a:cs typeface="Arial"/>
              </a:rPr>
              <a:t>CFI</a:t>
            </a:r>
            <a:r>
              <a:rPr lang="es-ES_tradnl" sz="1000" i="1" dirty="0">
                <a:latin typeface="Arial"/>
                <a:cs typeface="Arial"/>
              </a:rPr>
              <a:t> </a:t>
            </a:r>
            <a:r>
              <a:rPr lang="es-ES_tradnl" sz="1000" dirty="0">
                <a:latin typeface="Arial"/>
                <a:cs typeface="Arial"/>
              </a:rPr>
              <a:t>con el apoyo de una firma especializada</a:t>
            </a:r>
            <a:r>
              <a:rPr lang="en-CA" sz="1000" dirty="0">
                <a:latin typeface="Arial"/>
                <a:cs typeface="Arial"/>
              </a:rPr>
              <a:t>:</a:t>
            </a:r>
            <a:endParaRPr lang="en-US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Bancarización de grandes proyectos de inversión productiva, mediante cooperación técnica y cubriendo sobrecostos de transacción. </a:t>
            </a: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Hacer mas atractiva la propuesta de Haití como posible destino de inversión</a:t>
            </a:r>
            <a:r>
              <a:rPr lang="en-CA" sz="1000" dirty="0">
                <a:latin typeface="Arial"/>
                <a:cs typeface="Arial"/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s-ES_tradnl" sz="1000" dirty="0">
                <a:latin typeface="Arial"/>
                <a:cs typeface="Arial"/>
              </a:rPr>
              <a:t>El CFI de acuerdo con el FDI, favorecerá la relación de los inversores con el conjunto de los actores financieros presentes en Haití.</a:t>
            </a:r>
            <a:r>
              <a:rPr lang="en-CA" sz="1000" dirty="0">
                <a:latin typeface="Arial"/>
                <a:cs typeface="Arial"/>
              </a:rPr>
              <a:t> </a:t>
            </a:r>
          </a:p>
          <a:p>
            <a:pPr marL="171450" indent="-171450">
              <a:buFont typeface="Arial"/>
              <a:buChar char="•"/>
            </a:pPr>
            <a:endParaRPr lang="es-ES_tradnl" sz="1000" dirty="0">
              <a:latin typeface="Arial"/>
              <a:cs typeface="Arial"/>
            </a:endParaRPr>
          </a:p>
          <a:p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7238" y="1999866"/>
            <a:ext cx="8592098" cy="24622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ASISTENCIA A FACILITAR EN EL PROYECTO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82709" y="5365555"/>
            <a:ext cx="8546627" cy="246221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Favorecer la relación de los inversores, con el conjunto de los actores financieros presentes en Haití</a:t>
            </a:r>
            <a:r>
              <a:rPr lang="en-CA" sz="1000" dirty="0">
                <a:latin typeface="Arial"/>
                <a:cs typeface="Arial"/>
              </a:rPr>
              <a:t> </a:t>
            </a:r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251313" y="2246087"/>
            <a:ext cx="229608" cy="192372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1933361" y="2246087"/>
            <a:ext cx="229608" cy="192372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279" y="11552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5108" y="4019209"/>
            <a:ext cx="4985102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BENEFICIARIOS FINALES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80208" y="4019209"/>
            <a:ext cx="4526999" cy="246221"/>
          </a:xfrm>
          <a:prstGeom prst="rect">
            <a:avLst/>
          </a:prstGeom>
          <a:solidFill>
            <a:srgbClr val="FCD5B5"/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BENEFICIARIOS INSTITUCIONALES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9685" y="4501095"/>
            <a:ext cx="4065100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Fondo de Desarrollo Industrial (FDI)</a:t>
            </a:r>
          </a:p>
          <a:p>
            <a:pPr algn="ctr"/>
            <a:endParaRPr lang="es-ES_tradnl" sz="1000" b="1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9159" y="4811557"/>
            <a:ext cx="4065100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Empresas nacionales multisectoriales </a:t>
            </a:r>
            <a:r>
              <a:rPr lang="mr-IN" sz="1000" dirty="0">
                <a:latin typeface="Arial"/>
                <a:cs typeface="Arial"/>
              </a:rPr>
              <a:t>–</a:t>
            </a:r>
            <a:r>
              <a:rPr lang="es-ES_tradnl" sz="1000" dirty="0">
                <a:latin typeface="Arial"/>
                <a:cs typeface="Arial"/>
              </a:rPr>
              <a:t> </a:t>
            </a:r>
            <a:r>
              <a:rPr lang="es-ES_tradnl" sz="1000" dirty="0" err="1">
                <a:latin typeface="Arial"/>
                <a:cs typeface="Arial"/>
              </a:rPr>
              <a:t>PYMEs</a:t>
            </a:r>
            <a:r>
              <a:rPr lang="es-ES_tradnl" sz="1000" dirty="0">
                <a:latin typeface="Arial"/>
                <a:cs typeface="Arial"/>
              </a:rPr>
              <a:t> y emprendedores.</a:t>
            </a:r>
          </a:p>
          <a:p>
            <a:pPr algn="ctr"/>
            <a:endParaRPr lang="es-ES_tradnl" sz="1000" dirty="0"/>
          </a:p>
          <a:p>
            <a:pPr algn="ctr"/>
            <a:r>
              <a:rPr lang="es-ES_tradnl" sz="1000" dirty="0"/>
              <a:t>Priorizando los beneficiarios privados identificados en el componente 1</a:t>
            </a:r>
            <a:r>
              <a:rPr lang="en-CA" sz="1000" dirty="0"/>
              <a:t> </a:t>
            </a:r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44785" y="4501095"/>
            <a:ext cx="447348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Centro de Facilitación de Inversiones (CFI)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44785" y="4810074"/>
            <a:ext cx="4473487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Inversionistas extranjeros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896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6493758" y="1975390"/>
            <a:ext cx="0" cy="25280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120516" y="763991"/>
            <a:ext cx="2560889" cy="400110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C-2: Financiamiento de proyectos productivos generadores de empleo</a:t>
            </a:r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58500" y="1467559"/>
            <a:ext cx="1066246" cy="5078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r>
              <a:rPr lang="es-ES_tradnl" sz="900" dirty="0">
                <a:latin typeface="Arial"/>
                <a:cs typeface="Arial"/>
              </a:rPr>
              <a:t>Financiamiento a empresas</a:t>
            </a:r>
          </a:p>
          <a:p>
            <a:endParaRPr lang="es-ES_tradnl" sz="900" dirty="0"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305104" y="1469472"/>
            <a:ext cx="1613167" cy="5078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Apoyo a grandes proyectos para la atracción de IDE en sectores estratégicos 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7305104" y="1191511"/>
            <a:ext cx="0" cy="102508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691624" y="1294019"/>
            <a:ext cx="1702796" cy="0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394419" y="1284442"/>
            <a:ext cx="1" cy="18311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91624" y="1294019"/>
            <a:ext cx="0" cy="142049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624500" y="3594681"/>
            <a:ext cx="2245267" cy="400110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Inversionistas extranjeros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6173" y="161903"/>
            <a:ext cx="8592099" cy="400110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HA-L1133</a:t>
            </a:r>
          </a:p>
          <a:p>
            <a:pPr algn="ctr"/>
            <a:r>
              <a:rPr lang="es-ES_tradnl" sz="1000" b="1" dirty="0">
                <a:latin typeface="Arial"/>
                <a:cs typeface="Arial"/>
              </a:rPr>
              <a:t>Desarrollo del Sector Privado vía la Promoción de las Exportaciones y la Atracción de Inversiones</a:t>
            </a:r>
            <a:r>
              <a:rPr lang="en-CA" sz="1000" b="1" dirty="0">
                <a:latin typeface="Arial"/>
                <a:cs typeface="Arial"/>
              </a:rPr>
              <a:t> </a:t>
            </a:r>
            <a:endParaRPr lang="es-ES_tradnl" sz="1000" b="1" dirty="0"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56285" y="3600211"/>
            <a:ext cx="1112024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r>
              <a:rPr lang="es-ES_tradnl" sz="1000" dirty="0">
                <a:latin typeface="Arial"/>
                <a:cs typeface="Arial"/>
              </a:rPr>
              <a:t>Emprendedores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1131" y="763991"/>
            <a:ext cx="3835491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b="1" dirty="0">
                <a:latin typeface="Arial"/>
                <a:cs typeface="Arial"/>
              </a:rPr>
              <a:t>C-1: Refuerzo institucional y desarrollo de servicios para exportadores, inversores, </a:t>
            </a:r>
            <a:r>
              <a:rPr lang="es-ES_tradnl" sz="1000" b="1" dirty="0" err="1">
                <a:latin typeface="Arial"/>
                <a:cs typeface="Arial"/>
              </a:rPr>
              <a:t>PyMEs</a:t>
            </a:r>
            <a:r>
              <a:rPr lang="es-ES_tradnl" sz="1000" b="1" dirty="0">
                <a:latin typeface="Arial"/>
                <a:cs typeface="Arial"/>
              </a:rPr>
              <a:t>, y emprendedores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136" y="2242556"/>
            <a:ext cx="903481" cy="369332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a) Servicios al exportador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70372" y="2242556"/>
            <a:ext cx="1176145" cy="369332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b) Servicios al inversor extranjero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601042" y="2047037"/>
            <a:ext cx="1" cy="195519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9100" y="2047037"/>
            <a:ext cx="0" cy="207265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968367" y="1173280"/>
            <a:ext cx="0" cy="9192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070374" y="1256025"/>
            <a:ext cx="3633636" cy="37994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35799" y="1294019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372715" y="1278653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92234" y="1287379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70882" y="1256025"/>
            <a:ext cx="1" cy="113327"/>
          </a:xfrm>
          <a:prstGeom prst="line">
            <a:avLst/>
          </a:prstGeom>
          <a:ln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eft-Right Arrow 11"/>
          <p:cNvSpPr/>
          <p:nvPr/>
        </p:nvSpPr>
        <p:spPr>
          <a:xfrm>
            <a:off x="4293297" y="627380"/>
            <a:ext cx="1753395" cy="609416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658514" y="3600211"/>
            <a:ext cx="1112024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endParaRPr lang="es-ES_tradnl" sz="1000" dirty="0">
              <a:latin typeface="Arial"/>
              <a:cs typeface="Arial"/>
            </a:endParaRPr>
          </a:p>
          <a:p>
            <a:pPr algn="ctr"/>
            <a:r>
              <a:rPr lang="es-ES_tradnl" sz="1000" dirty="0" err="1">
                <a:latin typeface="Arial"/>
                <a:cs typeface="Arial"/>
              </a:rPr>
              <a:t>PyMEs</a:t>
            </a:r>
            <a:endParaRPr lang="es-ES_tradnl" sz="1000" dirty="0">
              <a:latin typeface="Arial"/>
              <a:cs typeface="Arial"/>
            </a:endParaRP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890781" y="3594681"/>
            <a:ext cx="1112024" cy="553998"/>
          </a:xfrm>
          <a:prstGeom prst="rect">
            <a:avLst/>
          </a:prstGeom>
          <a:solidFill>
            <a:srgbClr val="EBF1DE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Exportadores nacionales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68339" y="809276"/>
            <a:ext cx="1112024" cy="2308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Correspondencia</a:t>
            </a:r>
          </a:p>
        </p:txBody>
      </p:sp>
      <p:cxnSp>
        <p:nvCxnSpPr>
          <p:cNvPr id="16" name="Elbow Connector 15"/>
          <p:cNvCxnSpPr/>
          <p:nvPr/>
        </p:nvCxnSpPr>
        <p:spPr>
          <a:xfrm rot="5400000">
            <a:off x="1972550" y="2160952"/>
            <a:ext cx="1553172" cy="1360779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59" idx="2"/>
          </p:cNvCxnSpPr>
          <p:nvPr/>
        </p:nvCxnSpPr>
        <p:spPr>
          <a:xfrm rot="5400000">
            <a:off x="3749662" y="190355"/>
            <a:ext cx="1156926" cy="472699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72" idx="0"/>
          </p:cNvCxnSpPr>
          <p:nvPr/>
        </p:nvCxnSpPr>
        <p:spPr>
          <a:xfrm>
            <a:off x="4446793" y="3106999"/>
            <a:ext cx="0" cy="4876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72" idx="0"/>
            <a:endCxn id="31" idx="2"/>
          </p:cNvCxnSpPr>
          <p:nvPr/>
        </p:nvCxnSpPr>
        <p:spPr>
          <a:xfrm rot="16200000" flipV="1">
            <a:off x="1990939" y="1138827"/>
            <a:ext cx="982793" cy="3928916"/>
          </a:xfrm>
          <a:prstGeom prst="bentConnector3">
            <a:avLst>
              <a:gd name="adj1" fmla="val 5672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823" y="5204991"/>
            <a:ext cx="174889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Asistencia Técnica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39100" y="4929436"/>
            <a:ext cx="174889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Financiamiento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cxnSp>
        <p:nvCxnSpPr>
          <p:cNvPr id="163" name="Elbow Connector 162"/>
          <p:cNvCxnSpPr>
            <a:endCxn id="32" idx="3"/>
          </p:cNvCxnSpPr>
          <p:nvPr/>
        </p:nvCxnSpPr>
        <p:spPr>
          <a:xfrm rot="10800000">
            <a:off x="2246518" y="2427223"/>
            <a:ext cx="5172725" cy="1172989"/>
          </a:xfrm>
          <a:prstGeom prst="bentConnector3">
            <a:avLst>
              <a:gd name="adj1" fmla="val 202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71" idx="2"/>
          </p:cNvCxnSpPr>
          <p:nvPr/>
        </p:nvCxnSpPr>
        <p:spPr>
          <a:xfrm>
            <a:off x="3214526" y="4154209"/>
            <a:ext cx="1" cy="2587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442487" y="4000321"/>
            <a:ext cx="1" cy="4126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3214526" y="4412943"/>
            <a:ext cx="42279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589087" y="5728211"/>
            <a:ext cx="174889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Encadenamientos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cxnSp>
        <p:nvCxnSpPr>
          <p:cNvPr id="191" name="Straight Connector 190"/>
          <p:cNvCxnSpPr>
            <a:stCxn id="60" idx="2"/>
          </p:cNvCxnSpPr>
          <p:nvPr/>
        </p:nvCxnSpPr>
        <p:spPr>
          <a:xfrm>
            <a:off x="8111688" y="1977303"/>
            <a:ext cx="0" cy="16078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4568340" y="2068108"/>
            <a:ext cx="0" cy="1517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2547115" y="2068108"/>
            <a:ext cx="3460" cy="2435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6136" y="4503457"/>
            <a:ext cx="8803632" cy="400110"/>
          </a:xfrm>
          <a:prstGeom prst="rect">
            <a:avLst/>
          </a:prstGeom>
          <a:solidFill>
            <a:srgbClr val="CCFFCC"/>
          </a:solidFill>
          <a:ln>
            <a:solidFill>
              <a:srgbClr val="77933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Clima de Negocios </a:t>
            </a:r>
            <a:r>
              <a:rPr lang="mr-IN" sz="1000" dirty="0">
                <a:latin typeface="Arial"/>
                <a:cs typeface="Arial"/>
              </a:rPr>
              <a:t>–</a:t>
            </a:r>
            <a:r>
              <a:rPr lang="es-ES_tradnl" sz="1000" dirty="0">
                <a:latin typeface="Arial"/>
                <a:cs typeface="Arial"/>
              </a:rPr>
              <a:t> Sector privado haitiano</a:t>
            </a:r>
          </a:p>
          <a:p>
            <a:pPr algn="ctr"/>
            <a:endParaRPr lang="es-ES_tradnl" sz="1000" dirty="0">
              <a:latin typeface="Arial"/>
              <a:cs typeface="Arial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68367" y="3132317"/>
            <a:ext cx="0" cy="487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14527" y="3112531"/>
            <a:ext cx="0" cy="487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4010" y="3132317"/>
            <a:ext cx="0" cy="462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35800" y="2427223"/>
            <a:ext cx="0" cy="1169901"/>
          </a:xfrm>
          <a:prstGeom prst="line">
            <a:avLst/>
          </a:prstGeom>
          <a:ln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1384" y="5068495"/>
            <a:ext cx="5168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1384" y="5329546"/>
            <a:ext cx="51686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4832" y="5605101"/>
            <a:ext cx="5134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801682" y="5481990"/>
            <a:ext cx="1748893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latin typeface="Arial"/>
                <a:cs typeface="Arial"/>
              </a:rPr>
              <a:t>Actividades transversales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74832" y="5857837"/>
            <a:ext cx="5134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6137" y="1400706"/>
            <a:ext cx="1760148" cy="6463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Diseño e implementación de un catálogo de servicios de calidad dirigido a inversores extranjeros y exportadores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885229" y="1421777"/>
            <a:ext cx="1060691" cy="6463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Mejora del clima de negocios </a:t>
            </a:r>
          </a:p>
          <a:p>
            <a:pPr algn="ctr"/>
            <a:endParaRPr lang="es-ES_tradnl" sz="900" dirty="0">
              <a:latin typeface="Arial"/>
              <a:cs typeface="Arial"/>
            </a:endParaRPr>
          </a:p>
          <a:p>
            <a:pPr algn="ctr"/>
            <a:endParaRPr lang="es-ES_tradnl" sz="9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74461" y="1421777"/>
            <a:ext cx="922678" cy="6463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Apoyo al ecosistema emprendedor </a:t>
            </a:r>
          </a:p>
          <a:p>
            <a:pPr algn="ctr"/>
            <a:endParaRPr lang="es-ES_tradnl" sz="900" dirty="0">
              <a:latin typeface="Arial"/>
              <a:cs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90799" y="1418424"/>
            <a:ext cx="1500437" cy="646331"/>
          </a:xfrm>
          <a:prstGeom prst="rect">
            <a:avLst/>
          </a:prstGeom>
          <a:ln>
            <a:solidFill>
              <a:srgbClr val="E46C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_tradnl" sz="900" dirty="0">
                <a:latin typeface="Arial"/>
                <a:cs typeface="Arial"/>
              </a:rPr>
              <a:t>Mejora de la inserción de Haití en los mercados internacionales</a:t>
            </a:r>
            <a:r>
              <a:rPr lang="en-CA" sz="900" dirty="0">
                <a:latin typeface="Arial"/>
                <a:cs typeface="Arial"/>
              </a:rPr>
              <a:t> </a:t>
            </a:r>
          </a:p>
          <a:p>
            <a:pPr algn="ctr"/>
            <a:endParaRPr lang="en-CA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133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ae61f9b1-e23d-4f49-b3d7-56b991556c4b" ContentTypeId="0x0101001A458A224826124E8B45B1D613300CFC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z-Disclosure Operations" ma:contentTypeID="0x0101001A458A224826124E8B45B1D613300CFC0072AD17E73E26B342A4C714B208EC1D0D" ma:contentTypeVersion="251" ma:contentTypeDescription="A content type to manage public (operations) IDB documents" ma:contentTypeScope="" ma:versionID="3755dbe3240128878b30ded9df245bb1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3e70a6f96a3089a9280ccc3b23de59d4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46fe2894295491da65140ffd2369f49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b26cdb1da78c4bb4b1c1bac2f6ac5911" minOccurs="0"/>
                <xsd:element ref="ns2:Project_x0020_Number"/>
                <xsd:element ref="ns2:Webtopic" minOccurs="0"/>
                <xsd:element ref="ns2:Approval_x0020_Number" minOccurs="0"/>
                <xsd:element ref="ns2:Disclosure_x0020_Activity"/>
                <xsd:element ref="ns2:Document_x0020_Author" minOccurs="0"/>
                <xsd:element ref="ns2:Other_x0020_Author" minOccurs="0"/>
                <xsd:element ref="ns2:g511464f9e53401d84b16fa9b379a574" minOccurs="0"/>
                <xsd:element ref="ns2:nddeef1749674d76abdbe4b239a70bc6" minOccurs="0"/>
                <xsd:element ref="ns2:b2ec7cfb18674cb8803df6b262e8b107" minOccurs="0"/>
                <xsd:element ref="ns2:Document_x0020_Language_x0020_IDB"/>
                <xsd:element ref="ns2:Division_x0020_or_x0020_Unit"/>
                <xsd:element ref="ns2:Identifier" minOccurs="0"/>
                <xsd:element ref="ns2:Fiscal_x0020_Year_x0020_IDB" minOccurs="0"/>
                <xsd:element ref="ns2:ic46d7e087fd4a108fb86518ca413cc6" minOccurs="0"/>
                <xsd:element ref="ns2:Operation_x0020_Type" minOccurs="0"/>
                <xsd:element ref="ns2:Package_x0020_Code" minOccurs="0"/>
                <xsd:element ref="ns2:Phase" minOccurs="0"/>
                <xsd:element ref="ns2:Business_x0020_Area" minOccurs="0"/>
                <xsd:element ref="ns2:Key_x0020_Document" minOccurs="0"/>
                <xsd:element ref="ns2:Project_x0020_Document_x0020_Type" minOccurs="0"/>
                <xsd:element ref="ns2:Abstract" minOccurs="0"/>
                <xsd:element ref="ns2:Migration_x0020_Info" minOccurs="0"/>
                <xsd:element ref="ns2:SISCOR_x0020_Number" minOccurs="0"/>
                <xsd:element ref="ns2:IDBDocs_x0020_Number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Disclosed" minOccurs="0"/>
                <xsd:element ref="ns2:Record_x0020_Number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46fe2894295491da65140ffd2369f49" ma:index="11" ma:taxonomy="true" ma:internalName="e46fe2894295491da65140ffd2369f49" ma:taxonomyFieldName="Function_x0020_Operations_x0020_IDB" ma:displayName="Function Operations IDB" ma:readOnly="false" ma:default="" ma:fieldId="{e46fe289-4295-491d-a651-40ffd2369f49}" ma:sspId="ae61f9b1-e23d-4f49-b3d7-56b991556c4b" ma:termSetId="90662247-c2d7-4c02-8f80-a99fdf3aec7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21e8572-655e-4c0d-bfdb-c52ee7bb5839}" ma:internalName="TaxCatchAll" ma:showField="CatchAllData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21e8572-655e-4c0d-bfdb-c52ee7bb5839}" ma:internalName="TaxCatchAllLabel" ma:readOnly="true" ma:showField="CatchAllDataLabel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b26cdb1da78c4bb4b1c1bac2f6ac5911" ma:index="16" nillable="true" ma:taxonomy="true" ma:internalName="b26cdb1da78c4bb4b1c1bac2f6ac5911" ma:taxonomyFieldName="Series_x0020_Operations_x0020_IDB" ma:displayName="Series Operations IDB" ma:default="" ma:fieldId="{b26cdb1d-a78c-4bb4-b1c1-bac2f6ac5911}" ma:sspId="ae61f9b1-e23d-4f49-b3d7-56b991556c4b" ma:termSetId="aa8fb583-e935-416d-8a2e-4b97a8eb06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18" ma:displayName="Project Number" ma:default="HA-L1133" ma:internalName="Project_x0020_Number" ma:readOnly="false">
      <xsd:simpleType>
        <xsd:restriction base="dms:Text">
          <xsd:maxLength value="255"/>
        </xsd:restriction>
      </xsd:simpleType>
    </xsd:element>
    <xsd:element name="Webtopic" ma:index="19" nillable="true" ma:displayName="Webtopic" ma:internalName="Webtopic">
      <xsd:simpleType>
        <xsd:restriction base="dms:Text">
          <xsd:maxLength value="255"/>
        </xsd:restriction>
      </xsd:simpleType>
    </xsd:element>
    <xsd:element name="Approval_x0020_Number" ma:index="20" nillable="true" ma:displayName="Approval Number" ma:internalName="Approval_x0020_Number">
      <xsd:simpleType>
        <xsd:restriction base="dms:Text">
          <xsd:maxLength value="255"/>
        </xsd:restriction>
      </xsd:simpleType>
    </xsd:element>
    <xsd:element name="Disclosure_x0020_Activity" ma:index="21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g511464f9e53401d84b16fa9b379a574" ma:index="24" nillable="true" ma:taxonomy="true" ma:internalName="g511464f9e53401d84b16fa9b379a574" ma:taxonomyFieldName="Fund_x0020_IDB" ma:displayName="Fund IDB" ma:default="" ma:fieldId="{0511464f-9e53-401d-84b1-6fa9b379a574}" ma:taxonomyMulti="true" ma:sspId="ae61f9b1-e23d-4f49-b3d7-56b991556c4b" ma:termSetId="69abb71a-f64f-4893-ac0e-66eb1be268a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ddeef1749674d76abdbe4b239a70bc6" ma:index="26" nillable="true" ma:taxonomy="true" ma:internalName="nddeef1749674d76abdbe4b239a70bc6" ma:taxonomyFieldName="Sector_x0020_IDB" ma:displayName="Sector IDB" ma:default="" ma:fieldId="{7ddeef17-4967-4d76-abdb-e4b239a70bc6}" ma:taxonomyMulti="true" ma:sspId="ae61f9b1-e23d-4f49-b3d7-56b991556c4b" ma:termSetId="12408410-0417-4253-a5ed-d52c55de15d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2ec7cfb18674cb8803df6b262e8b107" ma:index="28" nillable="true" ma:taxonomy="true" ma:internalName="b2ec7cfb18674cb8803df6b262e8b107" ma:taxonomyFieldName="Sub_x002d_Sector" ma:displayName="Sub-Sector" ma:default="" ma:fieldId="{b2ec7cfb-1867-4cb8-803d-f6b262e8b107}" ma:taxonomyMulti="true" ma:sspId="ae61f9b1-e23d-4f49-b3d7-56b991556c4b" ma:termSetId="73c9b9c8-b29b-461e-b5a6-c7e93795fb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Language_x0020_IDB" ma:index="3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31" ma:displayName="Division or Unit" ma:internalName="Division_x0020_or_x0020_Unit" ma:readOnly="false">
      <xsd:simpleType>
        <xsd:restriction base="dms:Text">
          <xsd:maxLength value="255"/>
        </xsd:restriction>
      </xsd:simpleType>
    </xsd:element>
    <xsd:element name="Identifier" ma:index="32" nillable="true" ma:displayName="Identifier" ma:internalName="Identifier">
      <xsd:simpleType>
        <xsd:restriction base="dms:Text">
          <xsd:maxLength value="255"/>
        </xsd:restriction>
      </xsd:simpleType>
    </xsd:element>
    <xsd:element name="Fiscal_x0020_Year_x0020_IDB" ma:index="33" nillable="true" ma:displayName="Fiscal Year IDB" ma:internalName="Fiscal_x0020_Year_x0020_IDB">
      <xsd:simpleType>
        <xsd:restriction base="dms:Text">
          <xsd:maxLength value="255"/>
        </xsd:restriction>
      </xsd:simpleType>
    </xsd:element>
    <xsd:element name="ic46d7e087fd4a108fb86518ca413cc6" ma:index="3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ration_x0020_Type" ma:index="36" nillable="true" ma:displayName="Operation Type" ma:internalName="Operation_x0020_Type">
      <xsd:simpleType>
        <xsd:restriction base="dms:Text">
          <xsd:maxLength value="255"/>
        </xsd:restriction>
      </xsd:simpleType>
    </xsd:element>
    <xsd:element name="Package_x0020_Code" ma:index="37" nillable="true" ma:displayName="Package Code" ma:internalName="Package_x0020_Code">
      <xsd:simpleType>
        <xsd:restriction base="dms:Text">
          <xsd:maxLength value="255"/>
        </xsd:restriction>
      </xsd:simpleType>
    </xsd:element>
    <xsd:element name="Phase" ma:index="38" nillable="true" ma:displayName="Phase" ma:internalName="Phase">
      <xsd:simpleType>
        <xsd:restriction base="dms:Text">
          <xsd:maxLength value="255"/>
        </xsd:restriction>
      </xsd:simpleType>
    </xsd:element>
    <xsd:element name="Business_x0020_Area" ma:index="39" nillable="true" ma:displayName="Business Area" ma:internalName="Business_x0020_Area">
      <xsd:simpleType>
        <xsd:restriction base="dms:Text">
          <xsd:maxLength value="255"/>
        </xsd:restriction>
      </xsd:simpleType>
    </xsd:element>
    <xsd:element name="Key_x0020_Document" ma:index="40" nillable="true" ma:displayName="Key Document" ma:default="0" ma:internalName="Key_x0020_Document">
      <xsd:simpleType>
        <xsd:restriction base="dms:Boolean"/>
      </xsd:simpleType>
    </xsd:element>
    <xsd:element name="Project_x0020_Document_x0020_Type" ma:index="41" nillable="true" ma:displayName="Project Document Type" ma:internalName="Project_x0020_Document_x0020_Type">
      <xsd:simpleType>
        <xsd:restriction base="dms:Text">
          <xsd:maxLength value="255"/>
        </xsd:restriction>
      </xsd:simpleType>
    </xsd:element>
    <xsd:element name="Abstract" ma:index="42" nillable="true" ma:displayName="Abstract" ma:internalName="Abstract">
      <xsd:simpleType>
        <xsd:restriction base="dms:Note"/>
      </xsd:simpleType>
    </xsd:element>
    <xsd:element name="Migration_x0020_Info" ma:index="43" nillable="true" ma:displayName="Migration Info" ma:internalName="Migration_x0020_Info">
      <xsd:simpleType>
        <xsd:restriction base="dms:Note"/>
      </xsd:simpleType>
    </xsd:element>
    <xsd:element name="SISCOR_x0020_Number" ma:index="44" nillable="true" ma:displayName="SISCOR Number" ma:internalName="SISCOR_x0020_Number">
      <xsd:simpleType>
        <xsd:restriction base="dms:Text">
          <xsd:maxLength value="255"/>
        </xsd:restriction>
      </xsd:simpleType>
    </xsd:element>
    <xsd:element name="IDBDocs_x0020_Number" ma:index="45" nillable="true" ma:displayName="IDBDocs Number" ma:internalName="IDBDocs_x0020_Number">
      <xsd:simpleType>
        <xsd:restriction base="dms:Text">
          <xsd:maxLength value="255"/>
        </xsd:restriction>
      </xsd:simpleType>
    </xsd:element>
    <xsd:element name="Editor1" ma:index="46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47" nillable="true" ma:displayName="Issue Date" ma:format="DateOnly" ma:internalName="Issue_x0020_Date">
      <xsd:simpleType>
        <xsd:restriction base="dms:DateTime"/>
      </xsd:simpleType>
    </xsd:element>
    <xsd:element name="Publishing_x0020_House" ma:index="48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49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50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51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Disclosed" ma:index="52" nillable="true" ma:displayName="Disclosed" ma:default="0" ma:internalName="Disclosed">
      <xsd:simpleType>
        <xsd:restriction base="dms:Boolean"/>
      </xsd:simpleType>
    </xsd:element>
    <xsd:element name="Record_x0020_Number" ma:index="53" nillable="true" ma:displayName="Record Number" ma:internalName="Record_x0020_Number">
      <xsd:simpleType>
        <xsd:restriction base="dms:Text">
          <xsd:maxLength value="255"/>
        </xsd:restriction>
      </xsd:simpleType>
    </xsd:element>
    <xsd:element name="Related_x0020_SisCor_x0020_Number" ma:index="54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FormUrls xmlns="http://schemas.microsoft.com/sharepoint/v3/contenttype/forms/url">
  <Display>_catalogs/masterpage/ECMForms/DisclosureOperationsCT/View.aspx</Display>
  <Edit>_catalogs/masterpage/ECMForms/DisclosureOperationsCT/Edit.aspx</Edit>
</FormUrl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_x0020_to_x0020_Information_x00a0_Policy xmlns="cdc7663a-08f0-4737-9e8c-148ce897a09c">Public</Access_x0020_to_x0020_Information_x00a0_Policy>
    <SISCOR_x0020_Number xmlns="cdc7663a-08f0-4737-9e8c-148ce897a09c" xsi:nil="true"/>
    <b26cdb1da78c4bb4b1c1bac2f6ac5911 xmlns="cdc7663a-08f0-4737-9e8c-148ce897a09c">
      <Terms xmlns="http://schemas.microsoft.com/office/infopath/2007/PartnerControls"/>
    </b26cdb1da78c4bb4b1c1bac2f6ac5911>
    <ic46d7e087fd4a108fb86518ca413cc6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Haiti</TermName>
          <TermId xmlns="http://schemas.microsoft.com/office/infopath/2007/PartnerControls">77a11ace-c854-4e9c-9e19-c924bca0dd43</TermId>
        </TermInfo>
      </Terms>
    </ic46d7e087fd4a108fb86518ca413cc6>
    <IDBDocs_x0020_Number xmlns="cdc7663a-08f0-4737-9e8c-148ce897a09c" xsi:nil="true"/>
    <Division_x0020_or_x0020_Unit xmlns="cdc7663a-08f0-4737-9e8c-148ce897a09c">INT/TIN</Division_x0020_or_x0020_Unit>
    <Fiscal_x0020_Year_x0020_IDB xmlns="cdc7663a-08f0-4737-9e8c-148ce897a09c">2018</Fiscal_x0020_Year_x0020_IDB>
    <e46fe2894295491da65140ffd2369f49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Administration</TermName>
          <TermId xmlns="http://schemas.microsoft.com/office/infopath/2007/PartnerControls">751f71fd-1433-4702-a2db-ff12a4e45594</TermId>
        </TermInfo>
      </Terms>
    </e46fe2894295491da65140ffd2369f49>
    <Other_x0020_Author xmlns="cdc7663a-08f0-4737-9e8c-148ce897a09c" xsi:nil="true"/>
    <Migration_x0020_Info xmlns="cdc7663a-08f0-4737-9e8c-148ce897a09c" xsi:nil="true"/>
    <Approval_x0020_Number xmlns="cdc7663a-08f0-4737-9e8c-148ce897a09c" xsi:nil="true"/>
    <Phase xmlns="cdc7663a-08f0-4737-9e8c-148ce897a09c">ACTIVE</Phase>
    <Document_x0020_Author xmlns="cdc7663a-08f0-4737-9e8c-148ce897a09c">Imana, Zaida Victoria</Document_x0020_Author>
    <b2ec7cfb18674cb8803df6b262e8b107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TRADE</TermName>
          <TermId xmlns="http://schemas.microsoft.com/office/infopath/2007/PartnerControls">1ad71c92-52dc-4b3f-a10b-7eb73607a9e6</TermId>
        </TermInfo>
      </Terms>
    </b2ec7cfb18674cb8803df6b262e8b107>
    <Business_x0020_Area xmlns="cdc7663a-08f0-4737-9e8c-148ce897a09c">General Documents</Business_x0020_Area>
    <Key_x0020_Document xmlns="cdc7663a-08f0-4737-9e8c-148ce897a09c">false</Key_x0020_Document>
    <Document_x0020_Language_x0020_IDB xmlns="cdc7663a-08f0-4737-9e8c-148ce897a09c">English</Document_x0020_Language_x0020_IDB>
    <Project_x0020_Document_x0020_Type xmlns="cdc7663a-08f0-4737-9e8c-148ce897a09c" xsi:nil="true"/>
    <g511464f9e53401d84b16fa9b379a574 xmlns="cdc7663a-08f0-4737-9e8c-148ce897a09c">
      <Terms xmlns="http://schemas.microsoft.com/office/infopath/2007/PartnerControls"/>
    </g511464f9e53401d84b16fa9b379a574>
    <Related_x0020_SisCor_x0020_Number xmlns="cdc7663a-08f0-4737-9e8c-148ce897a09c" xsi:nil="true"/>
    <TaxCatchAll xmlns="cdc7663a-08f0-4737-9e8c-148ce897a09c">
      <Value>250</Value>
      <Value>4</Value>
      <Value>57</Value>
      <Value>42</Value>
    </TaxCatchAll>
    <Operation_x0020_Type xmlns="cdc7663a-08f0-4737-9e8c-148ce897a09c">Loan Operation</Operation_x0020_Type>
    <Package_x0020_Code xmlns="cdc7663a-08f0-4737-9e8c-148ce897a09c" xsi:nil="true"/>
    <Identifier xmlns="cdc7663a-08f0-4737-9e8c-148ce897a09c" xsi:nil="true"/>
    <Project_x0020_Number xmlns="cdc7663a-08f0-4737-9e8c-148ce897a09c">HA-L1133</Project_x0020_Number>
    <nddeef1749674d76abdbe4b239a70bc6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TRADE</TermName>
          <TermId xmlns="http://schemas.microsoft.com/office/infopath/2007/PartnerControls">4f84c989-30b4-4e40-b7c1-3021a996f7c5</TermId>
        </TermInfo>
      </Terms>
    </nddeef1749674d76abdbe4b239a70bc6>
    <Record_x0020_Number xmlns="cdc7663a-08f0-4737-9e8c-148ce897a09c">R0002300037</Record_x0020_Number>
    <_dlc_DocId xmlns="cdc7663a-08f0-4737-9e8c-148ce897a09c">EZSHARE-528192575-9</_dlc_DocId>
    <_dlc_DocIdUrl xmlns="cdc7663a-08f0-4737-9e8c-148ce897a09c">
      <Url>https://idbg.sharepoint.com/teams/EZ-HA-LON/HA-L1133/_layouts/15/DocIdRedir.aspx?ID=EZSHARE-528192575-9</Url>
      <Description>EZSHARE-528192575-9</Description>
    </_dlc_DocIdUrl>
    <Disclosure_x0020_Activity xmlns="cdc7663a-08f0-4737-9e8c-148ce897a09c">Project Profile</Disclosure_x0020_Activity>
    <Issue_x0020_Date xmlns="cdc7663a-08f0-4737-9e8c-148ce897a09c" xsi:nil="true"/>
    <KP_x0020_Topics xmlns="cdc7663a-08f0-4737-9e8c-148ce897a09c" xsi:nil="true"/>
    <Disclosed xmlns="cdc7663a-08f0-4737-9e8c-148ce897a09c">false</Disclosed>
    <Publication_x0020_Type xmlns="cdc7663a-08f0-4737-9e8c-148ce897a09c" xsi:nil="true"/>
    <Editor1 xmlns="cdc7663a-08f0-4737-9e8c-148ce897a09c" xsi:nil="true"/>
    <Region xmlns="cdc7663a-08f0-4737-9e8c-148ce897a09c" xsi:nil="true"/>
    <Webtopic xmlns="cdc7663a-08f0-4737-9e8c-148ce897a09c" xsi:nil="true"/>
    <Abstract xmlns="cdc7663a-08f0-4737-9e8c-148ce897a09c" xsi:nil="true"/>
    <Publishing_x0020_House xmlns="cdc7663a-08f0-4737-9e8c-148ce897a09c" xsi:nil="true"/>
  </documentManagement>
</p:properties>
</file>

<file path=customXml/itemProps1.xml><?xml version="1.0" encoding="utf-8"?>
<ds:datastoreItem xmlns:ds="http://schemas.openxmlformats.org/officeDocument/2006/customXml" ds:itemID="{A8FFDCFF-0DC3-42F8-AEEE-99FC308749F7}"/>
</file>

<file path=customXml/itemProps2.xml><?xml version="1.0" encoding="utf-8"?>
<ds:datastoreItem xmlns:ds="http://schemas.openxmlformats.org/officeDocument/2006/customXml" ds:itemID="{AE6B2DC7-908B-4A00-A246-D52D630937E7}"/>
</file>

<file path=customXml/itemProps3.xml><?xml version="1.0" encoding="utf-8"?>
<ds:datastoreItem xmlns:ds="http://schemas.openxmlformats.org/officeDocument/2006/customXml" ds:itemID="{27ADD8BF-6B22-434C-976B-9167CA4848B1}"/>
</file>

<file path=customXml/itemProps4.xml><?xml version="1.0" encoding="utf-8"?>
<ds:datastoreItem xmlns:ds="http://schemas.openxmlformats.org/officeDocument/2006/customXml" ds:itemID="{2AA6B579-01C5-441F-9988-9AB25E02A16F}"/>
</file>

<file path=customXml/itemProps5.xml><?xml version="1.0" encoding="utf-8"?>
<ds:datastoreItem xmlns:ds="http://schemas.openxmlformats.org/officeDocument/2006/customXml" ds:itemID="{921E9ECE-C07E-4C14-9D81-8397E10F5049}"/>
</file>

<file path=customXml/itemProps6.xml><?xml version="1.0" encoding="utf-8"?>
<ds:datastoreItem xmlns:ds="http://schemas.openxmlformats.org/officeDocument/2006/customXml" ds:itemID="{010336A6-D8DC-48E6-BB50-63D862BDE485}"/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699</Words>
  <Application>Microsoft Office PowerPoint</Application>
  <PresentationFormat>On-screen Show (4:3)</PresentationFormat>
  <Paragraphs>120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CPE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Puig Esteve</dc:creator>
  <cp:keywords/>
  <cp:lastModifiedBy>Imana, Zaida Victoria</cp:lastModifiedBy>
  <cp:revision>46</cp:revision>
  <dcterms:created xsi:type="dcterms:W3CDTF">2018-05-30T20:25:19Z</dcterms:created>
  <dcterms:modified xsi:type="dcterms:W3CDTF">2018-06-05T19:45:04Z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TaxKeyword">
    <vt:lpwstr/>
  </property>
  <property fmtid="{D5CDD505-2E9C-101B-9397-08002B2CF9AE}" pid="4" name="TaxKeywordTaxHTField">
    <vt:lpwstr/>
  </property>
  <property fmtid="{D5CDD505-2E9C-101B-9397-08002B2CF9AE}" pid="5" name="Series Operations IDB">
    <vt:lpwstr/>
  </property>
  <property fmtid="{D5CDD505-2E9C-101B-9397-08002B2CF9AE}" pid="6" name="Sub-Sector">
    <vt:lpwstr>250;#TRADE|1ad71c92-52dc-4b3f-a10b-7eb73607a9e6</vt:lpwstr>
  </property>
  <property fmtid="{D5CDD505-2E9C-101B-9397-08002B2CF9AE}" pid="7" name="Fund IDB">
    <vt:lpwstr/>
  </property>
  <property fmtid="{D5CDD505-2E9C-101B-9397-08002B2CF9AE}" pid="8" name="Country">
    <vt:lpwstr>42;#Haiti|77a11ace-c854-4e9c-9e19-c924bca0dd43</vt:lpwstr>
  </property>
  <property fmtid="{D5CDD505-2E9C-101B-9397-08002B2CF9AE}" pid="9" name="Sector IDB">
    <vt:lpwstr>57;#TRADE|4f84c989-30b4-4e40-b7c1-3021a996f7c5</vt:lpwstr>
  </property>
  <property fmtid="{D5CDD505-2E9C-101B-9397-08002B2CF9AE}" pid="10" name="Function Operations IDB">
    <vt:lpwstr>4;#Project Administration|751f71fd-1433-4702-a2db-ff12a4e45594</vt:lpwstr>
  </property>
  <property fmtid="{D5CDD505-2E9C-101B-9397-08002B2CF9AE}" pid="11" name="_dlc_DocIdItemGuid">
    <vt:lpwstr>8c441d31-8fb1-42e3-9de5-c5925ea339ab</vt:lpwstr>
  </property>
  <property fmtid="{D5CDD505-2E9C-101B-9397-08002B2CF9AE}" pid="12" name="Disclosure Activity">
    <vt:lpwstr>Project Profile</vt:lpwstr>
  </property>
  <property fmtid="{D5CDD505-2E9C-101B-9397-08002B2CF9AE}" pid="13" name="ContentTypeId">
    <vt:lpwstr>0x0101001A458A224826124E8B45B1D613300CFC0072AD17E73E26B342A4C714B208EC1D0D</vt:lpwstr>
  </property>
</Properties>
</file>