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Lst>
  <p:notesMasterIdLst>
    <p:notesMasterId r:id="rId6"/>
  </p:notesMasterIdLst>
  <p:handoutMasterIdLst>
    <p:handoutMasterId r:id="rId7"/>
  </p:handoutMasterIdLst>
  <p:sldIdLst>
    <p:sldId id="261" r:id="rId2"/>
    <p:sldId id="284" r:id="rId3"/>
    <p:sldId id="289" r:id="rId4"/>
    <p:sldId id="265" r:id="rId5"/>
  </p:sldIdLst>
  <p:sldSz cx="9144000" cy="6858000" type="screen4x3"/>
  <p:notesSz cx="7010400" cy="923607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99"/>
    <a:srgbClr val="FFCCCC"/>
    <a:srgbClr val="FFCC99"/>
    <a:srgbClr val="0099CC"/>
    <a:srgbClr val="0096D7"/>
    <a:srgbClr val="0399CD"/>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8" d="100"/>
          <a:sy n="108" d="100"/>
        </p:scale>
        <p:origin x="-7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customXml" Target="../customXml/item5.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customXml" Target="../customXml/item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1" hangingPunct="1">
              <a:defRPr sz="1200">
                <a:latin typeface="Arial" pitchFamily="34" charset="0"/>
                <a:ea typeface="MS PGothic" pitchFamily="34" charset="-128"/>
                <a:cs typeface="+mn-cs"/>
              </a:defRPr>
            </a:lvl1pPr>
          </a:lstStyle>
          <a:p>
            <a:pPr>
              <a:defRPr/>
            </a:pPr>
            <a:endParaRPr lang="en-US" altLang="en-US"/>
          </a:p>
        </p:txBody>
      </p:sp>
      <p:sp>
        <p:nvSpPr>
          <p:cNvPr id="39939" name="Rectangle 3"/>
          <p:cNvSpPr>
            <a:spLocks noGrp="1" noChangeArrowheads="1"/>
          </p:cNvSpPr>
          <p:nvPr>
            <p:ph type="dt" sz="quarter" idx="1"/>
          </p:nvPr>
        </p:nvSpPr>
        <p:spPr bwMode="auto">
          <a:xfrm>
            <a:off x="3970338"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1" hangingPunct="1">
              <a:defRPr sz="1200">
                <a:latin typeface="Arial" pitchFamily="34" charset="0"/>
                <a:ea typeface="MS PGothic" pitchFamily="34" charset="-128"/>
                <a:cs typeface="+mn-cs"/>
              </a:defRPr>
            </a:lvl1pPr>
          </a:lstStyle>
          <a:p>
            <a:pPr>
              <a:defRPr/>
            </a:pPr>
            <a:endParaRPr lang="en-US" altLang="en-US"/>
          </a:p>
        </p:txBody>
      </p:sp>
      <p:sp>
        <p:nvSpPr>
          <p:cNvPr id="39940" name="Rectangle 4"/>
          <p:cNvSpPr>
            <a:spLocks noGrp="1" noChangeArrowheads="1"/>
          </p:cNvSpPr>
          <p:nvPr>
            <p:ph type="ftr" sz="quarter" idx="2"/>
          </p:nvPr>
        </p:nvSpPr>
        <p:spPr bwMode="auto">
          <a:xfrm>
            <a:off x="0"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1" hangingPunct="1">
              <a:defRPr sz="1200">
                <a:latin typeface="Arial" pitchFamily="34" charset="0"/>
                <a:ea typeface="MS PGothic" pitchFamily="34" charset="-128"/>
                <a:cs typeface="+mn-cs"/>
              </a:defRPr>
            </a:lvl1pPr>
          </a:lstStyle>
          <a:p>
            <a:pPr>
              <a:defRPr/>
            </a:pPr>
            <a:endParaRPr lang="en-US" altLang="en-US"/>
          </a:p>
        </p:txBody>
      </p:sp>
      <p:sp>
        <p:nvSpPr>
          <p:cNvPr id="39941" name="Rectangle 5"/>
          <p:cNvSpPr>
            <a:spLocks noGrp="1" noChangeArrowheads="1"/>
          </p:cNvSpPr>
          <p:nvPr>
            <p:ph type="sldNum" sz="quarter" idx="3"/>
          </p:nvPr>
        </p:nvSpPr>
        <p:spPr bwMode="auto">
          <a:xfrm>
            <a:off x="3970338"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1" hangingPunct="1">
              <a:defRPr sz="1200"/>
            </a:lvl1pPr>
          </a:lstStyle>
          <a:p>
            <a:pPr>
              <a:defRPr/>
            </a:pPr>
            <a:fld id="{32D906B4-1112-468F-B67B-E2B3E5AF0495}" type="slidenum">
              <a:rPr lang="en-US" altLang="en-US"/>
              <a:pPr>
                <a:defRPr/>
              </a:pPr>
              <a:t>‹#›</a:t>
            </a:fld>
            <a:endParaRPr lang="en-US" altLang="en-US"/>
          </a:p>
        </p:txBody>
      </p:sp>
    </p:spTree>
    <p:extLst>
      <p:ext uri="{BB962C8B-B14F-4D97-AF65-F5344CB8AC3E}">
        <p14:creationId xmlns:p14="http://schemas.microsoft.com/office/powerpoint/2010/main" val="37530681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1" hangingPunct="1">
              <a:defRPr sz="1200">
                <a:latin typeface="Arial" pitchFamily="34" charset="0"/>
                <a:ea typeface="MS PGothic" pitchFamily="34" charset="-128"/>
                <a:cs typeface="+mn-cs"/>
              </a:defRPr>
            </a:lvl1pPr>
          </a:lstStyle>
          <a:p>
            <a:pPr>
              <a:defRPr/>
            </a:pPr>
            <a:endParaRPr lang="en-US" altLang="en-US"/>
          </a:p>
        </p:txBody>
      </p:sp>
      <p:sp>
        <p:nvSpPr>
          <p:cNvPr id="31747"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1" hangingPunct="1">
              <a:defRPr sz="1200">
                <a:latin typeface="Arial" pitchFamily="34" charset="0"/>
                <a:ea typeface="MS PGothic" pitchFamily="34" charset="-128"/>
                <a:cs typeface="+mn-cs"/>
              </a:defRPr>
            </a:lvl1pPr>
          </a:lstStyle>
          <a:p>
            <a:pPr>
              <a:defRPr/>
            </a:pPr>
            <a:endParaRPr lang="en-US" altLang="en-US"/>
          </a:p>
        </p:txBody>
      </p:sp>
      <p:sp>
        <p:nvSpPr>
          <p:cNvPr id="7172"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1750"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1" hangingPunct="1">
              <a:defRPr sz="1200">
                <a:latin typeface="Arial" pitchFamily="34" charset="0"/>
                <a:ea typeface="MS PGothic" pitchFamily="34" charset="-128"/>
                <a:cs typeface="+mn-cs"/>
              </a:defRPr>
            </a:lvl1pPr>
          </a:lstStyle>
          <a:p>
            <a:pPr>
              <a:defRPr/>
            </a:pPr>
            <a:endParaRPr lang="en-US" altLang="en-US"/>
          </a:p>
        </p:txBody>
      </p:sp>
      <p:sp>
        <p:nvSpPr>
          <p:cNvPr id="31751"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1" hangingPunct="1">
              <a:defRPr sz="1200"/>
            </a:lvl1pPr>
          </a:lstStyle>
          <a:p>
            <a:pPr>
              <a:defRPr/>
            </a:pPr>
            <a:fld id="{353C1D31-3E28-4A91-AB8D-10B033C81C58}" type="slidenum">
              <a:rPr lang="en-US" altLang="en-US"/>
              <a:pPr>
                <a:defRPr/>
              </a:pPr>
              <a:t>‹#›</a:t>
            </a:fld>
            <a:endParaRPr lang="en-US" altLang="en-US"/>
          </a:p>
        </p:txBody>
      </p:sp>
    </p:spTree>
    <p:extLst>
      <p:ext uri="{BB962C8B-B14F-4D97-AF65-F5344CB8AC3E}">
        <p14:creationId xmlns:p14="http://schemas.microsoft.com/office/powerpoint/2010/main" val="86481790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7675" y="2535238"/>
            <a:ext cx="18224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99213"/>
            <a:ext cx="914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ctrTitle"/>
          </p:nvPr>
        </p:nvSpPr>
        <p:spPr>
          <a:xfrm>
            <a:off x="2418104" y="2286000"/>
            <a:ext cx="6132242" cy="1466850"/>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6418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596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16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16562"/>
          </a:xfrm>
        </p:spPr>
        <p:txBody>
          <a:bodyPr vert="eaVert"/>
          <a:lstStyle>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5156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 name="Picture 4" descr="fondo final pp ingl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88913"/>
            <a:ext cx="9144000" cy="706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51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dirty="0"/>
          </a:p>
        </p:txBody>
      </p:sp>
      <p:sp>
        <p:nvSpPr>
          <p:cNvPr id="4" name="Content Placeholder 2"/>
          <p:cNvSpPr>
            <a:spLocks noGrp="1"/>
          </p:cNvSpPr>
          <p:nvPr>
            <p:ph idx="1"/>
          </p:nvPr>
        </p:nvSpPr>
        <p:spPr>
          <a:xfrm>
            <a:off x="457200" y="1143000"/>
            <a:ext cx="8229600" cy="4648200"/>
          </a:xfrm>
        </p:spPr>
        <p:txBody>
          <a:bodyPr/>
          <a:lstStyle>
            <a:lvl5pPr>
              <a:buClr>
                <a:schemeClr val="accent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333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33343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5" name="Content Placeholder 2"/>
          <p:cNvSpPr>
            <a:spLocks noGrp="1"/>
          </p:cNvSpPr>
          <p:nvPr>
            <p:ph sz="half" idx="1"/>
          </p:nvPr>
        </p:nvSpPr>
        <p:spPr>
          <a:xfrm>
            <a:off x="457200" y="1143000"/>
            <a:ext cx="4038600" cy="4648200"/>
          </a:xfrm>
        </p:spPr>
        <p:txBody>
          <a:bodyPr/>
          <a:lstStyle>
            <a:lvl1pPr>
              <a:buClr>
                <a:schemeClr val="accent6"/>
              </a:buClr>
              <a:defRPr sz="2800"/>
            </a:lvl1pPr>
            <a:lvl2pPr>
              <a:defRPr sz="2400"/>
            </a:lvl2pPr>
            <a:lvl3pPr>
              <a:defRPr sz="2000"/>
            </a:lvl3pPr>
            <a:lvl4pPr>
              <a:defRPr sz="1800"/>
            </a:lvl4pPr>
            <a:lvl5pPr>
              <a:buClr>
                <a:schemeClr val="accent6"/>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half" idx="2"/>
          </p:nvPr>
        </p:nvSpPr>
        <p:spPr>
          <a:xfrm>
            <a:off x="4648200" y="1143000"/>
            <a:ext cx="4038600" cy="4648200"/>
          </a:xfrm>
        </p:spPr>
        <p:txBody>
          <a:bodyPr/>
          <a:lstStyle>
            <a:lvl1pPr>
              <a:defRPr sz="2800"/>
            </a:lvl1pPr>
            <a:lvl2pPr>
              <a:defRPr sz="2400"/>
            </a:lvl2pPr>
            <a:lvl3pPr>
              <a:defRPr sz="2000"/>
            </a:lvl3pPr>
            <a:lvl4pPr>
              <a:defRPr sz="1800"/>
            </a:lvl4pPr>
            <a:lvl5pPr>
              <a:buClr>
                <a:schemeClr val="accent6"/>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616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buClr>
                <a:schemeClr val="accent6"/>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buClr>
                <a:schemeClr val="accent6"/>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1875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506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buClr>
                <a:schemeClr val="accent6"/>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097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7"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8"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807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n-US" smtClean="0"/>
              <a:t>Title</a:t>
            </a:r>
            <a:endParaRPr lang="en-US" altLang="en-US" smtClean="0"/>
          </a:p>
        </p:txBody>
      </p:sp>
      <p:sp>
        <p:nvSpPr>
          <p:cNvPr id="1027" name="Rectangle 3"/>
          <p:cNvSpPr>
            <a:spLocks noGrp="1" noChangeArrowheads="1"/>
          </p:cNvSpPr>
          <p:nvPr>
            <p:ph type="body" idx="1"/>
          </p:nvPr>
        </p:nvSpPr>
        <p:spPr bwMode="auto">
          <a:xfrm>
            <a:off x="457200" y="11430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para insertar texto</a:t>
            </a:r>
          </a:p>
          <a:p>
            <a:pPr lvl="0"/>
            <a:endParaRPr lang="en-US" altLang="en-US" smtClean="0"/>
          </a:p>
          <a:p>
            <a:pPr lvl="0"/>
            <a:endParaRPr lang="en-US" altLang="en-US" smtClean="0"/>
          </a:p>
        </p:txBody>
      </p:sp>
      <p:pic>
        <p:nvPicPr>
          <p:cNvPr id="1028" name="Picture 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329363"/>
            <a:ext cx="914400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4"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5" r:id="rId12"/>
  </p:sldLayoutIdLst>
  <p:hf hdr="0" ftr="0" dt="0"/>
  <p:txStyles>
    <p:titleStyle>
      <a:lvl1pPr algn="ctr" rtl="0" eaLnBrk="0" fontAlgn="base" hangingPunct="0">
        <a:spcBef>
          <a:spcPct val="0"/>
        </a:spcBef>
        <a:spcAft>
          <a:spcPct val="0"/>
        </a:spcAft>
        <a:defRPr sz="2800" b="1">
          <a:solidFill>
            <a:srgbClr val="0091B7"/>
          </a:solidFill>
          <a:latin typeface="+mj-lt"/>
          <a:ea typeface="ＭＳ Ｐゴシック" pitchFamily="34" charset="-128"/>
          <a:cs typeface="ＭＳ Ｐゴシック" charset="-128"/>
        </a:defRPr>
      </a:lvl1pPr>
      <a:lvl2pPr algn="ctr" rtl="0" eaLnBrk="0" fontAlgn="base" hangingPunct="0">
        <a:spcBef>
          <a:spcPct val="0"/>
        </a:spcBef>
        <a:spcAft>
          <a:spcPct val="0"/>
        </a:spcAft>
        <a:defRPr sz="2800" b="1">
          <a:solidFill>
            <a:srgbClr val="0091B7"/>
          </a:solidFill>
          <a:latin typeface="Arial" charset="0"/>
          <a:ea typeface="ＭＳ Ｐゴシック" pitchFamily="34" charset="-128"/>
          <a:cs typeface="ＭＳ Ｐゴシック" charset="-128"/>
        </a:defRPr>
      </a:lvl2pPr>
      <a:lvl3pPr algn="ctr" rtl="0" eaLnBrk="0" fontAlgn="base" hangingPunct="0">
        <a:spcBef>
          <a:spcPct val="0"/>
        </a:spcBef>
        <a:spcAft>
          <a:spcPct val="0"/>
        </a:spcAft>
        <a:defRPr sz="2800" b="1">
          <a:solidFill>
            <a:srgbClr val="0091B7"/>
          </a:solidFill>
          <a:latin typeface="Arial" charset="0"/>
          <a:ea typeface="ＭＳ Ｐゴシック" pitchFamily="34" charset="-128"/>
          <a:cs typeface="ＭＳ Ｐゴシック" charset="-128"/>
        </a:defRPr>
      </a:lvl3pPr>
      <a:lvl4pPr algn="ctr" rtl="0" eaLnBrk="0" fontAlgn="base" hangingPunct="0">
        <a:spcBef>
          <a:spcPct val="0"/>
        </a:spcBef>
        <a:spcAft>
          <a:spcPct val="0"/>
        </a:spcAft>
        <a:defRPr sz="2800" b="1">
          <a:solidFill>
            <a:srgbClr val="0091B7"/>
          </a:solidFill>
          <a:latin typeface="Arial" charset="0"/>
          <a:ea typeface="ＭＳ Ｐゴシック" pitchFamily="34" charset="-128"/>
          <a:cs typeface="ＭＳ Ｐゴシック" charset="-128"/>
        </a:defRPr>
      </a:lvl4pPr>
      <a:lvl5pPr algn="ctr" rtl="0" eaLnBrk="0" fontAlgn="base" hangingPunct="0">
        <a:spcBef>
          <a:spcPct val="0"/>
        </a:spcBef>
        <a:spcAft>
          <a:spcPct val="0"/>
        </a:spcAft>
        <a:defRPr sz="2800" b="1">
          <a:solidFill>
            <a:srgbClr val="0091B7"/>
          </a:solidFill>
          <a:latin typeface="Arial" charset="0"/>
          <a:ea typeface="ＭＳ Ｐゴシック" pitchFamily="34" charset="-128"/>
          <a:cs typeface="ＭＳ Ｐゴシック" charset="-128"/>
        </a:defRPr>
      </a:lvl5pPr>
      <a:lvl6pPr marL="457200" algn="l" rtl="0" fontAlgn="base">
        <a:spcBef>
          <a:spcPct val="0"/>
        </a:spcBef>
        <a:spcAft>
          <a:spcPct val="0"/>
        </a:spcAft>
        <a:defRPr sz="3000" b="1">
          <a:solidFill>
            <a:srgbClr val="0399CD"/>
          </a:solidFill>
          <a:latin typeface="Arial" charset="0"/>
        </a:defRPr>
      </a:lvl6pPr>
      <a:lvl7pPr marL="914400" algn="l" rtl="0" fontAlgn="base">
        <a:spcBef>
          <a:spcPct val="0"/>
        </a:spcBef>
        <a:spcAft>
          <a:spcPct val="0"/>
        </a:spcAft>
        <a:defRPr sz="3000" b="1">
          <a:solidFill>
            <a:srgbClr val="0399CD"/>
          </a:solidFill>
          <a:latin typeface="Arial" charset="0"/>
        </a:defRPr>
      </a:lvl7pPr>
      <a:lvl8pPr marL="1371600" algn="l" rtl="0" fontAlgn="base">
        <a:spcBef>
          <a:spcPct val="0"/>
        </a:spcBef>
        <a:spcAft>
          <a:spcPct val="0"/>
        </a:spcAft>
        <a:defRPr sz="3000" b="1">
          <a:solidFill>
            <a:srgbClr val="0399CD"/>
          </a:solidFill>
          <a:latin typeface="Arial" charset="0"/>
        </a:defRPr>
      </a:lvl8pPr>
      <a:lvl9pPr marL="1828800" algn="l" rtl="0" fontAlgn="base">
        <a:spcBef>
          <a:spcPct val="0"/>
        </a:spcBef>
        <a:spcAft>
          <a:spcPct val="0"/>
        </a:spcAft>
        <a:defRPr sz="3000" b="1">
          <a:solidFill>
            <a:srgbClr val="0399CD"/>
          </a:solidFill>
          <a:latin typeface="Arial" charset="0"/>
        </a:defRPr>
      </a:lvl9pPr>
    </p:titleStyle>
    <p:bodyStyle>
      <a:lvl1pPr marL="342900" indent="-342900" algn="l" rtl="0" eaLnBrk="0" fontAlgn="base" hangingPunct="0">
        <a:spcBef>
          <a:spcPct val="20000"/>
        </a:spcBef>
        <a:spcAft>
          <a:spcPct val="0"/>
        </a:spcAft>
        <a:buClr>
          <a:srgbClr val="0091B7"/>
        </a:buClr>
        <a:buFont typeface="Arial" charset="0"/>
        <a:buChar char="•"/>
        <a:defRPr sz="2000">
          <a:solidFill>
            <a:schemeClr val="tx1"/>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chemeClr val="accent1"/>
        </a:buClr>
        <a:buChar char="»"/>
        <a:defRPr sz="16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charset="-128"/>
        </a:defRPr>
      </a:lvl6pPr>
      <a:lvl7pPr marL="2971800" indent="-228600" algn="l" rtl="0" fontAlgn="base">
        <a:spcBef>
          <a:spcPct val="20000"/>
        </a:spcBef>
        <a:spcAft>
          <a:spcPct val="0"/>
        </a:spcAft>
        <a:buChar char="»"/>
        <a:defRPr sz="1600">
          <a:solidFill>
            <a:schemeClr val="tx1"/>
          </a:solidFill>
          <a:latin typeface="+mn-lt"/>
          <a:ea typeface="ＭＳ Ｐゴシック" charset="-128"/>
        </a:defRPr>
      </a:lvl7pPr>
      <a:lvl8pPr marL="3429000" indent="-228600" algn="l" rtl="0" fontAlgn="base">
        <a:spcBef>
          <a:spcPct val="20000"/>
        </a:spcBef>
        <a:spcAft>
          <a:spcPct val="0"/>
        </a:spcAft>
        <a:buChar char="»"/>
        <a:defRPr sz="1600">
          <a:solidFill>
            <a:schemeClr val="tx1"/>
          </a:solidFill>
          <a:latin typeface="+mn-lt"/>
          <a:ea typeface="ＭＳ Ｐゴシック" charset="-128"/>
        </a:defRPr>
      </a:lvl8pPr>
      <a:lvl9pPr marL="3886200" indent="-2286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pcdocs://IDBDOCS/39660551/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ctrTitle"/>
          </p:nvPr>
        </p:nvSpPr>
        <p:spPr>
          <a:xfrm>
            <a:off x="2600325" y="2286000"/>
            <a:ext cx="5949950" cy="1466850"/>
          </a:xfrm>
        </p:spPr>
        <p:txBody>
          <a:bodyPr/>
          <a:lstStyle/>
          <a:p>
            <a:r>
              <a:rPr lang="en-US" altLang="en-US" smtClean="0">
                <a:latin typeface="Calibri" pitchFamily="34" charset="0"/>
              </a:rPr>
              <a:t>Citizen Security and Justice Program</a:t>
            </a:r>
          </a:p>
        </p:txBody>
      </p:sp>
      <p:sp>
        <p:nvSpPr>
          <p:cNvPr id="4099" name="Rectangle 1"/>
          <p:cNvSpPr>
            <a:spLocks noChangeArrowheads="1"/>
          </p:cNvSpPr>
          <p:nvPr/>
        </p:nvSpPr>
        <p:spPr bwMode="auto">
          <a:xfrm>
            <a:off x="1492250" y="5511800"/>
            <a:ext cx="615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1B7"/>
              </a:buClr>
              <a:buFont typeface="Arial" charset="0"/>
              <a:buChar char="•"/>
              <a:defRPr sz="2000">
                <a:solidFill>
                  <a:schemeClr val="tx1"/>
                </a:solidFill>
                <a:latin typeface="Arial" charset="0"/>
                <a:ea typeface="ＭＳ Ｐゴシック" pitchFamily="34" charset="-128"/>
              </a:defRPr>
            </a:lvl1pPr>
            <a:lvl2pPr marL="742950" indent="-285750">
              <a:spcBef>
                <a:spcPct val="20000"/>
              </a:spcBef>
              <a:buChar char="–"/>
              <a:defRPr>
                <a:solidFill>
                  <a:schemeClr val="tx1"/>
                </a:solidFill>
                <a:latin typeface="Arial" charset="0"/>
                <a:ea typeface="ＭＳ Ｐゴシック" pitchFamily="34" charset="-128"/>
              </a:defRPr>
            </a:lvl2pPr>
            <a:lvl3pPr marL="1143000" indent="-228600">
              <a:spcBef>
                <a:spcPct val="20000"/>
              </a:spcBef>
              <a:buChar char="•"/>
              <a:defRPr sz="1600">
                <a:solidFill>
                  <a:schemeClr val="tx1"/>
                </a:solidFill>
                <a:latin typeface="Arial" charset="0"/>
                <a:ea typeface="ＭＳ Ｐゴシック" pitchFamily="34" charset="-128"/>
              </a:defRPr>
            </a:lvl3pPr>
            <a:lvl4pPr marL="1600200" indent="-228600">
              <a:spcBef>
                <a:spcPct val="20000"/>
              </a:spcBef>
              <a:buChar char="–"/>
              <a:defRPr sz="1600">
                <a:solidFill>
                  <a:schemeClr val="tx1"/>
                </a:solidFill>
                <a:latin typeface="Arial" charset="0"/>
                <a:ea typeface="ＭＳ Ｐゴシック" pitchFamily="34" charset="-128"/>
              </a:defRPr>
            </a:lvl4pPr>
            <a:lvl5pPr marL="2057400" indent="-228600">
              <a:spcBef>
                <a:spcPct val="20000"/>
              </a:spcBef>
              <a:buClr>
                <a:schemeClr val="accent1"/>
              </a:buClr>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accent1"/>
              </a:buClr>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accent1"/>
              </a:buClr>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accent1"/>
              </a:buClr>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accent1"/>
              </a:buClr>
              <a:buChar char="»"/>
              <a:defRPr sz="1600">
                <a:solidFill>
                  <a:schemeClr val="tx1"/>
                </a:solidFill>
                <a:latin typeface="Arial" charset="0"/>
                <a:ea typeface="ＭＳ Ｐゴシック" pitchFamily="34" charset="-128"/>
              </a:defRPr>
            </a:lvl9pPr>
          </a:lstStyle>
          <a:p>
            <a:pPr algn="ctr" eaLnBrk="1" hangingPunct="1">
              <a:spcBef>
                <a:spcPct val="0"/>
              </a:spcBef>
              <a:buClrTx/>
              <a:buFontTx/>
              <a:buNone/>
            </a:pPr>
            <a:r>
              <a:rPr lang="en-US" altLang="en-US" sz="1800">
                <a:solidFill>
                  <a:srgbClr val="0091B7"/>
                </a:solidFill>
                <a:latin typeface="Calibri" pitchFamily="34" charset="0"/>
              </a:rPr>
              <a:t>Nassau, Bahamas</a:t>
            </a:r>
          </a:p>
          <a:p>
            <a:pPr algn="ctr" eaLnBrk="1" hangingPunct="1">
              <a:spcBef>
                <a:spcPct val="0"/>
              </a:spcBef>
              <a:buClrTx/>
              <a:buFontTx/>
              <a:buNone/>
            </a:pPr>
            <a:r>
              <a:rPr lang="en-US" altLang="en-US" sz="1800">
                <a:solidFill>
                  <a:srgbClr val="0091B7"/>
                </a:solidFill>
                <a:latin typeface="Calibri" pitchFamily="34" charset="0"/>
              </a:rPr>
              <a:t>November 20th, 2014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42925" y="228600"/>
            <a:ext cx="8229600" cy="444500"/>
          </a:xfrm>
        </p:spPr>
        <p:txBody>
          <a:bodyPr/>
          <a:lstStyle/>
          <a:p>
            <a:r>
              <a:rPr lang="en-US" altLang="en-US" smtClean="0"/>
              <a:t>Implementation Arrangement</a:t>
            </a:r>
          </a:p>
        </p:txBody>
      </p:sp>
      <p:sp>
        <p:nvSpPr>
          <p:cNvPr id="77" name="Right Arrow 76"/>
          <p:cNvSpPr/>
          <p:nvPr/>
        </p:nvSpPr>
        <p:spPr bwMode="auto">
          <a:xfrm>
            <a:off x="279400" y="2681288"/>
            <a:ext cx="1454150" cy="731837"/>
          </a:xfrm>
          <a:prstGeom prst="rightArrow">
            <a:avLst>
              <a:gd name="adj1" fmla="val 100000"/>
              <a:gd name="adj2" fmla="val 14579"/>
            </a:avLst>
          </a:prstGeom>
          <a:solidFill>
            <a:schemeClr val="accent6">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1050" b="1" dirty="0">
                <a:solidFill>
                  <a:schemeClr val="accent3"/>
                </a:solidFill>
                <a:latin typeface="Times New Roman" panose="02020603050405020304" pitchFamily="18" charset="0"/>
                <a:cs typeface="Times New Roman" panose="02020603050405020304" pitchFamily="18" charset="0"/>
              </a:rPr>
              <a:t>Implementation</a:t>
            </a:r>
            <a:r>
              <a:rPr lang="en-US" sz="1100" b="1" dirty="0">
                <a:solidFill>
                  <a:schemeClr val="accent3"/>
                </a:solidFill>
              </a:rPr>
              <a:t> </a:t>
            </a:r>
          </a:p>
        </p:txBody>
      </p:sp>
      <p:grpSp>
        <p:nvGrpSpPr>
          <p:cNvPr id="5124" name="Group 119"/>
          <p:cNvGrpSpPr>
            <a:grpSpLocks/>
          </p:cNvGrpSpPr>
          <p:nvPr/>
        </p:nvGrpSpPr>
        <p:grpSpPr bwMode="auto">
          <a:xfrm>
            <a:off x="279400" y="1395413"/>
            <a:ext cx="8396288" cy="4030662"/>
            <a:chOff x="278682" y="1396191"/>
            <a:chExt cx="8397746" cy="4030517"/>
          </a:xfrm>
        </p:grpSpPr>
        <p:sp>
          <p:nvSpPr>
            <p:cNvPr id="12" name="Right Arrow 11"/>
            <p:cNvSpPr/>
            <p:nvPr/>
          </p:nvSpPr>
          <p:spPr bwMode="auto">
            <a:xfrm>
              <a:off x="278682" y="1608908"/>
              <a:ext cx="1454403" cy="847695"/>
            </a:xfrm>
            <a:prstGeom prst="rightArrow">
              <a:avLst>
                <a:gd name="adj1" fmla="val 100000"/>
                <a:gd name="adj2" fmla="val 14579"/>
              </a:avLst>
            </a:prstGeom>
            <a:solidFill>
              <a:schemeClr val="accent6">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1050" b="1" dirty="0">
                  <a:solidFill>
                    <a:schemeClr val="accent3"/>
                  </a:solidFill>
                  <a:latin typeface="Times New Roman" panose="02020603050405020304" pitchFamily="18" charset="0"/>
                  <a:cs typeface="Times New Roman" panose="02020603050405020304" pitchFamily="18" charset="0"/>
                </a:rPr>
                <a:t>General Coordination</a:t>
              </a:r>
            </a:p>
          </p:txBody>
        </p:sp>
        <p:sp>
          <p:nvSpPr>
            <p:cNvPr id="14" name="Rectangle 13"/>
            <p:cNvSpPr/>
            <p:nvPr/>
          </p:nvSpPr>
          <p:spPr bwMode="auto">
            <a:xfrm>
              <a:off x="3465348" y="1627958"/>
              <a:ext cx="1698920" cy="573066"/>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1050" b="1" dirty="0">
                  <a:solidFill>
                    <a:schemeClr val="tx1"/>
                  </a:solidFill>
                  <a:latin typeface="Times New Roman" panose="02020603050405020304" pitchFamily="18" charset="0"/>
                  <a:cs typeface="Times New Roman" panose="02020603050405020304" pitchFamily="18" charset="0"/>
                </a:rPr>
                <a:t>Ministry of National Security</a:t>
              </a:r>
            </a:p>
          </p:txBody>
        </p:sp>
        <p:sp>
          <p:nvSpPr>
            <p:cNvPr id="15" name="Rectangle 14"/>
            <p:cNvSpPr/>
            <p:nvPr/>
          </p:nvSpPr>
          <p:spPr bwMode="auto">
            <a:xfrm>
              <a:off x="3512982" y="2707419"/>
              <a:ext cx="1700507" cy="406385"/>
            </a:xfrm>
            <a:prstGeom prst="rect">
              <a:avLst/>
            </a:prstGeom>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schemeClr val="tx1"/>
                  </a:solidFill>
                  <a:latin typeface="Times New Roman" panose="02020603050405020304" pitchFamily="18" charset="0"/>
                  <a:cs typeface="Times New Roman" panose="02020603050405020304" pitchFamily="18" charset="0"/>
                </a:rPr>
                <a:t>Project Implementing Unit</a:t>
              </a:r>
            </a:p>
          </p:txBody>
        </p:sp>
        <p:sp>
          <p:nvSpPr>
            <p:cNvPr id="16" name="Rectangle 15"/>
            <p:cNvSpPr/>
            <p:nvPr/>
          </p:nvSpPr>
          <p:spPr bwMode="auto">
            <a:xfrm>
              <a:off x="7865074" y="2770917"/>
              <a:ext cx="811354" cy="387336"/>
            </a:xfrm>
            <a:prstGeom prst="rect">
              <a:avLst/>
            </a:prstGeom>
            <a:noFill/>
            <a:ln w="9525">
              <a:solidFill>
                <a:schemeClr val="accent4"/>
              </a:solidFill>
              <a:prstDash val="dash"/>
              <a:miter lim="800000"/>
              <a:headEnd/>
              <a:tailEnd/>
            </a:ln>
          </p:spPr>
          <p:txBody>
            <a:bodyPr anchor="ctr"/>
            <a:lstStyle/>
            <a:p>
              <a:pPr marL="7938" algn="ctr">
                <a:spcBef>
                  <a:spcPct val="20000"/>
                </a:spcBef>
                <a:tabLst>
                  <a:tab pos="400050" algn="l"/>
                </a:tabLst>
                <a:defRPr/>
              </a:pPr>
              <a:r>
                <a:rPr lang="en-US" sz="1050" dirty="0">
                  <a:latin typeface="Times New Roman" panose="02020603050405020304" pitchFamily="18" charset="0"/>
                  <a:ea typeface="MS PGothic" pitchFamily="34" charset="-128"/>
                  <a:cs typeface="Times New Roman" panose="02020603050405020304" pitchFamily="18" charset="0"/>
                </a:rPr>
                <a:t>M&amp;E Specialist</a:t>
              </a:r>
            </a:p>
          </p:txBody>
        </p:sp>
        <p:sp>
          <p:nvSpPr>
            <p:cNvPr id="17" name="Oval 16"/>
            <p:cNvSpPr>
              <a:spLocks noChangeArrowheads="1"/>
            </p:cNvSpPr>
            <p:nvPr/>
          </p:nvSpPr>
          <p:spPr bwMode="auto">
            <a:xfrm>
              <a:off x="6461480" y="1396191"/>
              <a:ext cx="1673516" cy="847695"/>
            </a:xfrm>
            <a:prstGeom prst="ellipse">
              <a:avLst/>
            </a:prstGeom>
            <a:solidFill>
              <a:srgbClr val="FFCC99"/>
            </a:solidFill>
            <a:ln w="9525">
              <a:solidFill>
                <a:srgbClr val="000000"/>
              </a:solidFill>
              <a:prstDash val="dash"/>
              <a:round/>
              <a:headEnd/>
              <a:tailEnd/>
            </a:ln>
            <a:effectLst>
              <a:outerShdw blurRad="40000" dist="20000" dir="5400000" rotWithShape="0">
                <a:srgbClr val="808080">
                  <a:alpha val="37999"/>
                </a:srgbClr>
              </a:outerShdw>
            </a:effectLst>
          </p:spPr>
          <p:txBody>
            <a:bodyPr anchor="ctr"/>
            <a:lstStyle/>
            <a:p>
              <a:pPr algn="ctr">
                <a:defRPr/>
              </a:pPr>
              <a:r>
                <a:rPr lang="en-US" sz="1050" b="1" dirty="0">
                  <a:latin typeface="Times New Roman" panose="02020603050405020304" pitchFamily="18" charset="0"/>
                  <a:ea typeface="+mn-ea"/>
                  <a:cs typeface="Times New Roman" panose="02020603050405020304" pitchFamily="18" charset="0"/>
                </a:rPr>
                <a:t>MINISTERIAL STEERING COMMITEE</a:t>
              </a:r>
            </a:p>
          </p:txBody>
        </p:sp>
        <p:sp>
          <p:nvSpPr>
            <p:cNvPr id="19" name="Rectangle 18"/>
            <p:cNvSpPr/>
            <p:nvPr/>
          </p:nvSpPr>
          <p:spPr bwMode="auto">
            <a:xfrm>
              <a:off x="1845817" y="4761570"/>
              <a:ext cx="1446463" cy="665138"/>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latin typeface="Times New Roman" panose="02020603050405020304" pitchFamily="18" charset="0"/>
                  <a:cs typeface="Times New Roman" panose="02020603050405020304" pitchFamily="18" charset="0"/>
                </a:rPr>
                <a:t>MNS</a:t>
              </a:r>
            </a:p>
            <a:p>
              <a:pPr algn="ctr">
                <a:defRPr/>
              </a:pPr>
              <a:r>
                <a:rPr lang="en-US" sz="1050" dirty="0">
                  <a:solidFill>
                    <a:schemeClr val="tx1"/>
                  </a:solidFill>
                  <a:latin typeface="Times New Roman" panose="02020603050405020304" pitchFamily="18" charset="0"/>
                  <a:cs typeface="Times New Roman" panose="02020603050405020304" pitchFamily="18" charset="0"/>
                </a:rPr>
                <a:t>(Component I)</a:t>
              </a:r>
            </a:p>
          </p:txBody>
        </p:sp>
        <p:sp>
          <p:nvSpPr>
            <p:cNvPr id="21" name="Rectangle 20"/>
            <p:cNvSpPr/>
            <p:nvPr/>
          </p:nvSpPr>
          <p:spPr bwMode="auto">
            <a:xfrm>
              <a:off x="3492340" y="4747282"/>
              <a:ext cx="1700508" cy="663551"/>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latin typeface="Times New Roman" panose="02020603050405020304" pitchFamily="18" charset="0"/>
                  <a:cs typeface="Times New Roman" panose="02020603050405020304" pitchFamily="18" charset="0"/>
                </a:rPr>
                <a:t>Ministry of Labor/Youth</a:t>
              </a:r>
            </a:p>
            <a:p>
              <a:pPr algn="ctr">
                <a:defRPr/>
              </a:pPr>
              <a:r>
                <a:rPr lang="en-US" sz="1050" dirty="0">
                  <a:solidFill>
                    <a:schemeClr val="tx1"/>
                  </a:solidFill>
                  <a:latin typeface="Times New Roman" panose="02020603050405020304" pitchFamily="18" charset="0"/>
                  <a:cs typeface="Times New Roman" panose="02020603050405020304" pitchFamily="18" charset="0"/>
                </a:rPr>
                <a:t>(Component II)</a:t>
              </a:r>
            </a:p>
          </p:txBody>
        </p:sp>
        <p:sp>
          <p:nvSpPr>
            <p:cNvPr id="22" name="Rectangle 21"/>
            <p:cNvSpPr/>
            <p:nvPr/>
          </p:nvSpPr>
          <p:spPr bwMode="auto">
            <a:xfrm>
              <a:off x="5384969" y="4731408"/>
              <a:ext cx="1446464" cy="663551"/>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latin typeface="Times New Roman" panose="02020603050405020304" pitchFamily="18" charset="0"/>
                  <a:cs typeface="Times New Roman" panose="02020603050405020304" pitchFamily="18" charset="0"/>
                </a:rPr>
                <a:t>Office of the Attorney General </a:t>
              </a:r>
            </a:p>
            <a:p>
              <a:pPr algn="ctr">
                <a:defRPr/>
              </a:pPr>
              <a:r>
                <a:rPr lang="en-US" sz="1050" dirty="0">
                  <a:solidFill>
                    <a:schemeClr val="tx1"/>
                  </a:solidFill>
                  <a:latin typeface="Times New Roman" panose="02020603050405020304" pitchFamily="18" charset="0"/>
                  <a:cs typeface="Times New Roman" panose="02020603050405020304" pitchFamily="18" charset="0"/>
                </a:rPr>
                <a:t>(Component III)</a:t>
              </a:r>
            </a:p>
          </p:txBody>
        </p:sp>
        <p:cxnSp>
          <p:nvCxnSpPr>
            <p:cNvPr id="23" name="Elbow Connector 22"/>
            <p:cNvCxnSpPr>
              <a:cxnSpLocks noChangeShapeType="1"/>
            </p:cNvCxnSpPr>
            <p:nvPr/>
          </p:nvCxnSpPr>
          <p:spPr bwMode="auto">
            <a:xfrm rot="5400000" flipH="1" flipV="1">
              <a:off x="3981442" y="3431293"/>
              <a:ext cx="636564" cy="1588"/>
            </a:xfrm>
            <a:prstGeom prst="bentConnector3">
              <a:avLst>
                <a:gd name="adj1" fmla="val 50000"/>
              </a:avLst>
            </a:prstGeom>
            <a:noFill/>
            <a:ln w="25400">
              <a:solidFill>
                <a:srgbClr val="00A7AC"/>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4" name="Right Arrow 43"/>
            <p:cNvSpPr/>
            <p:nvPr/>
          </p:nvSpPr>
          <p:spPr bwMode="auto">
            <a:xfrm>
              <a:off x="307262" y="3607498"/>
              <a:ext cx="1425823" cy="1819210"/>
            </a:xfrm>
            <a:prstGeom prst="rightArrow">
              <a:avLst>
                <a:gd name="adj1" fmla="val 100000"/>
                <a:gd name="adj2" fmla="val 14579"/>
              </a:avLst>
            </a:prstGeom>
            <a:solidFill>
              <a:schemeClr val="accent6">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1050" b="1" dirty="0">
                  <a:solidFill>
                    <a:schemeClr val="accent3"/>
                  </a:solidFill>
                  <a:latin typeface="Times New Roman" panose="02020603050405020304" pitchFamily="18" charset="0"/>
                  <a:cs typeface="Times New Roman" panose="02020603050405020304" pitchFamily="18" charset="0"/>
                </a:rPr>
                <a:t>Operational Level</a:t>
              </a:r>
            </a:p>
          </p:txBody>
        </p:sp>
        <p:sp>
          <p:nvSpPr>
            <p:cNvPr id="70" name="Rectangle 69"/>
            <p:cNvSpPr/>
            <p:nvPr/>
          </p:nvSpPr>
          <p:spPr>
            <a:xfrm>
              <a:off x="5643776" y="2750279"/>
              <a:ext cx="1047932" cy="395274"/>
            </a:xfrm>
            <a:prstGeom prst="rect">
              <a:avLst/>
            </a:prstGeom>
            <a:noFill/>
            <a:ln w="9525">
              <a:solidFill>
                <a:schemeClr val="accent4"/>
              </a:solidFill>
              <a:prstDash val="dash"/>
              <a:miter lim="800000"/>
              <a:headEnd/>
              <a:tailEnd/>
            </a:ln>
          </p:spPr>
          <p:txBody>
            <a:bodyPr anchor="ctr"/>
            <a:lstStyle/>
            <a:p>
              <a:pPr marL="7938" algn="ctr">
                <a:spcBef>
                  <a:spcPct val="20000"/>
                </a:spcBef>
                <a:tabLst>
                  <a:tab pos="400050" algn="l"/>
                </a:tabLst>
                <a:defRPr/>
              </a:pPr>
              <a:r>
                <a:rPr lang="en-US" sz="1050" dirty="0">
                  <a:latin typeface="Times New Roman" panose="02020603050405020304" pitchFamily="18" charset="0"/>
                  <a:ea typeface="MS PGothic" pitchFamily="34" charset="-128"/>
                  <a:cs typeface="Times New Roman" panose="02020603050405020304" pitchFamily="18" charset="0"/>
                </a:rPr>
                <a:t>Financial Specialist</a:t>
              </a:r>
            </a:p>
          </p:txBody>
        </p:sp>
        <p:sp>
          <p:nvSpPr>
            <p:cNvPr id="71" name="Rectangle 70"/>
            <p:cNvSpPr/>
            <p:nvPr/>
          </p:nvSpPr>
          <p:spPr>
            <a:xfrm>
              <a:off x="6732991" y="2762979"/>
              <a:ext cx="1047932" cy="395274"/>
            </a:xfrm>
            <a:prstGeom prst="rect">
              <a:avLst/>
            </a:prstGeom>
            <a:noFill/>
            <a:ln w="9525">
              <a:solidFill>
                <a:schemeClr val="accent4"/>
              </a:solidFill>
              <a:prstDash val="dash"/>
              <a:miter lim="800000"/>
              <a:headEnd/>
              <a:tailEnd/>
            </a:ln>
          </p:spPr>
          <p:txBody>
            <a:bodyPr anchor="ctr"/>
            <a:lstStyle/>
            <a:p>
              <a:pPr marL="7938" algn="ctr">
                <a:spcBef>
                  <a:spcPct val="20000"/>
                </a:spcBef>
                <a:tabLst>
                  <a:tab pos="400050" algn="l"/>
                </a:tabLst>
                <a:defRPr/>
              </a:pPr>
              <a:r>
                <a:rPr lang="en-US" sz="1050" dirty="0">
                  <a:latin typeface="Times New Roman" panose="02020603050405020304" pitchFamily="18" charset="0"/>
                  <a:ea typeface="MS PGothic" pitchFamily="34" charset="-128"/>
                  <a:cs typeface="Times New Roman" panose="02020603050405020304" pitchFamily="18" charset="0"/>
                </a:rPr>
                <a:t>Procurement Specialist</a:t>
              </a:r>
            </a:p>
          </p:txBody>
        </p:sp>
        <p:cxnSp>
          <p:nvCxnSpPr>
            <p:cNvPr id="94" name="Straight Connector 93"/>
            <p:cNvCxnSpPr>
              <a:endCxn id="70" idx="1"/>
            </p:cNvCxnSpPr>
            <p:nvPr/>
          </p:nvCxnSpPr>
          <p:spPr>
            <a:xfrm>
              <a:off x="5226191" y="2947122"/>
              <a:ext cx="417586" cy="0"/>
            </a:xfrm>
            <a:prstGeom prst="line">
              <a:avLst/>
            </a:prstGeom>
          </p:spPr>
          <p:style>
            <a:lnRef idx="1">
              <a:schemeClr val="accent6"/>
            </a:lnRef>
            <a:fillRef idx="0">
              <a:schemeClr val="accent6"/>
            </a:fillRef>
            <a:effectRef idx="0">
              <a:schemeClr val="accent6"/>
            </a:effectRef>
            <a:fontRef idx="minor">
              <a:schemeClr val="tx1"/>
            </a:fontRef>
          </p:style>
        </p:cxnSp>
        <p:sp>
          <p:nvSpPr>
            <p:cNvPr id="39" name="Rectangle 38"/>
            <p:cNvSpPr/>
            <p:nvPr/>
          </p:nvSpPr>
          <p:spPr bwMode="auto">
            <a:xfrm>
              <a:off x="7017202" y="4736171"/>
              <a:ext cx="1659226" cy="663551"/>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latin typeface="Times New Roman" panose="02020603050405020304" pitchFamily="18" charset="0"/>
                  <a:cs typeface="Times New Roman" panose="02020603050405020304" pitchFamily="18" charset="0"/>
                </a:rPr>
                <a:t>Dept. of Correctional Services and Dept. of Rehabilitative Welfare Services (Component IV)</a:t>
              </a:r>
            </a:p>
          </p:txBody>
        </p:sp>
        <p:sp>
          <p:nvSpPr>
            <p:cNvPr id="53" name="Oval 52"/>
            <p:cNvSpPr>
              <a:spLocks noChangeArrowheads="1"/>
            </p:cNvSpPr>
            <p:nvPr/>
          </p:nvSpPr>
          <p:spPr bwMode="auto">
            <a:xfrm>
              <a:off x="3514569" y="3413830"/>
              <a:ext cx="1498860" cy="911192"/>
            </a:xfrm>
            <a:prstGeom prst="ellipse">
              <a:avLst/>
            </a:prstGeom>
            <a:gradFill rotWithShape="1">
              <a:gsLst>
                <a:gs pos="0">
                  <a:srgbClr val="E3F5FF"/>
                </a:gs>
                <a:gs pos="64999">
                  <a:srgbClr val="B8E4FF"/>
                </a:gs>
                <a:gs pos="100000">
                  <a:srgbClr val="98DAFF"/>
                </a:gs>
              </a:gsLst>
              <a:lin ang="5400000" scaled="1"/>
            </a:gradFill>
            <a:ln w="9525">
              <a:solidFill>
                <a:srgbClr val="0090B7"/>
              </a:solidFill>
              <a:prstDash val="dash"/>
              <a:round/>
              <a:headEnd/>
              <a:tailEnd/>
            </a:ln>
            <a:effectLst>
              <a:outerShdw blurRad="40000" dist="20000" dir="5400000" rotWithShape="0">
                <a:srgbClr val="808080">
                  <a:alpha val="37999"/>
                </a:srgbClr>
              </a:outerShdw>
            </a:effectLst>
          </p:spPr>
          <p:txBody>
            <a:bodyPr anchor="ctr"/>
            <a:lstStyle/>
            <a:p>
              <a:pPr algn="ctr">
                <a:defRPr/>
              </a:pPr>
              <a:r>
                <a:rPr lang="en-US" sz="1050" b="1" dirty="0">
                  <a:latin typeface="Times New Roman" panose="02020603050405020304" pitchFamily="18" charset="0"/>
                  <a:ea typeface="+mn-ea"/>
                  <a:cs typeface="Times New Roman" panose="02020603050405020304" pitchFamily="18" charset="0"/>
                </a:rPr>
                <a:t>TECHNICAL COMMITTEE</a:t>
              </a:r>
            </a:p>
          </p:txBody>
        </p:sp>
        <p:cxnSp>
          <p:nvCxnSpPr>
            <p:cNvPr id="82" name="Straight Connector 81"/>
            <p:cNvCxnSpPr>
              <a:stCxn id="14" idx="3"/>
            </p:cNvCxnSpPr>
            <p:nvPr/>
          </p:nvCxnSpPr>
          <p:spPr>
            <a:xfrm>
              <a:off x="5164268" y="1915284"/>
              <a:ext cx="1297212" cy="0"/>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95" name="Straight Connector 94"/>
            <p:cNvCxnSpPr>
              <a:stCxn id="53" idx="4"/>
            </p:cNvCxnSpPr>
            <p:nvPr/>
          </p:nvCxnSpPr>
          <p:spPr>
            <a:xfrm flipH="1">
              <a:off x="2711154" y="4325023"/>
              <a:ext cx="1552845" cy="404798"/>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103" name="Straight Connector 102"/>
            <p:cNvCxnSpPr>
              <a:stCxn id="53" idx="4"/>
            </p:cNvCxnSpPr>
            <p:nvPr/>
          </p:nvCxnSpPr>
          <p:spPr>
            <a:xfrm flipH="1">
              <a:off x="4263999" y="4325023"/>
              <a:ext cx="0" cy="466708"/>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105" name="Straight Connector 104"/>
            <p:cNvCxnSpPr>
              <a:stCxn id="53" idx="4"/>
              <a:endCxn id="22" idx="0"/>
            </p:cNvCxnSpPr>
            <p:nvPr/>
          </p:nvCxnSpPr>
          <p:spPr>
            <a:xfrm>
              <a:off x="4263999" y="4325023"/>
              <a:ext cx="1843408" cy="406385"/>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107" name="Straight Connector 106"/>
            <p:cNvCxnSpPr/>
            <p:nvPr/>
          </p:nvCxnSpPr>
          <p:spPr>
            <a:xfrm>
              <a:off x="4578379" y="4325023"/>
              <a:ext cx="3389902" cy="396861"/>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118" name="Elbow Connector 117"/>
            <p:cNvCxnSpPr>
              <a:cxnSpLocks noChangeShapeType="1"/>
            </p:cNvCxnSpPr>
            <p:nvPr/>
          </p:nvCxnSpPr>
          <p:spPr bwMode="auto">
            <a:xfrm rot="16200000" flipV="1">
              <a:off x="4099709" y="2452633"/>
              <a:ext cx="423847" cy="6351"/>
            </a:xfrm>
            <a:prstGeom prst="bentConnector3">
              <a:avLst>
                <a:gd name="adj1" fmla="val 102046"/>
              </a:avLst>
            </a:prstGeom>
            <a:noFill/>
            <a:ln w="25400">
              <a:solidFill>
                <a:srgbClr val="00A7AC"/>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 name="Rectangle 1"/>
          <p:cNvSpPr/>
          <p:nvPr/>
        </p:nvSpPr>
        <p:spPr>
          <a:xfrm>
            <a:off x="378069" y="5591908"/>
            <a:ext cx="4635256" cy="50995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sz="1200" b="1" dirty="0" smtClean="0">
                <a:solidFill>
                  <a:schemeClr val="tx1"/>
                </a:solidFill>
              </a:rPr>
              <a:t>For further </a:t>
            </a:r>
            <a:r>
              <a:rPr lang="en-US" sz="1200" b="1" dirty="0">
                <a:solidFill>
                  <a:schemeClr val="tx1"/>
                </a:solidFill>
              </a:rPr>
              <a:t>information see</a:t>
            </a:r>
            <a:r>
              <a:rPr lang="en-US" sz="1200" b="1" dirty="0" smtClean="0">
                <a:solidFill>
                  <a:schemeClr val="tx1"/>
                </a:solidFill>
              </a:rPr>
              <a:t>: </a:t>
            </a:r>
            <a:r>
              <a:rPr lang="en-US" sz="1200" b="1" dirty="0" smtClean="0">
                <a:solidFill>
                  <a:schemeClr val="tx1"/>
                </a:solidFill>
                <a:hlinkClick r:id="rId2"/>
              </a:rPr>
              <a:t>IDBDOCS-#39660551</a:t>
            </a:r>
            <a:r>
              <a:rPr lang="en-US" sz="1200" b="1" dirty="0" smtClean="0">
                <a:solidFill>
                  <a:schemeClr val="tx1"/>
                </a:solidFill>
              </a:rPr>
              <a:t> </a:t>
            </a:r>
            <a:endParaRPr lang="en-US" sz="1200"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42925" y="228600"/>
            <a:ext cx="8229600" cy="444500"/>
          </a:xfrm>
        </p:spPr>
        <p:txBody>
          <a:bodyPr/>
          <a:lstStyle/>
          <a:p>
            <a:r>
              <a:rPr lang="en-US" altLang="en-US" smtClean="0"/>
              <a:t>Implementation Arrangement</a:t>
            </a:r>
          </a:p>
        </p:txBody>
      </p:sp>
      <p:grpSp>
        <p:nvGrpSpPr>
          <p:cNvPr id="6147" name="Group 41"/>
          <p:cNvGrpSpPr>
            <a:grpSpLocks/>
          </p:cNvGrpSpPr>
          <p:nvPr/>
        </p:nvGrpSpPr>
        <p:grpSpPr bwMode="auto">
          <a:xfrm>
            <a:off x="387350" y="1274763"/>
            <a:ext cx="8288338" cy="4151312"/>
            <a:chOff x="386861" y="1275508"/>
            <a:chExt cx="8288826" cy="4150567"/>
          </a:xfrm>
        </p:grpSpPr>
        <p:sp>
          <p:nvSpPr>
            <p:cNvPr id="53" name="Oval 52"/>
            <p:cNvSpPr>
              <a:spLocks noChangeArrowheads="1"/>
            </p:cNvSpPr>
            <p:nvPr/>
          </p:nvSpPr>
          <p:spPr bwMode="auto">
            <a:xfrm>
              <a:off x="3514420" y="3413486"/>
              <a:ext cx="1498688" cy="911061"/>
            </a:xfrm>
            <a:prstGeom prst="ellipse">
              <a:avLst/>
            </a:prstGeom>
            <a:solidFill>
              <a:schemeClr val="accent4"/>
            </a:solidFill>
            <a:ln w="9525">
              <a:solidFill>
                <a:srgbClr val="0090B7"/>
              </a:solidFill>
              <a:prstDash val="dash"/>
              <a:round/>
              <a:headEnd/>
              <a:tailEnd/>
            </a:ln>
            <a:effectLst>
              <a:outerShdw blurRad="40000" dist="20000" dir="5400000" rotWithShape="0">
                <a:srgbClr val="808080">
                  <a:alpha val="37999"/>
                </a:srgbClr>
              </a:outerShdw>
            </a:effectLst>
          </p:spPr>
          <p:txBody>
            <a:bodyPr anchor="ctr"/>
            <a:lstStyle/>
            <a:p>
              <a:pPr algn="ctr">
                <a:defRPr/>
              </a:pPr>
              <a:r>
                <a:rPr lang="en-US" sz="1000" b="1" dirty="0">
                  <a:latin typeface="Times New Roman" panose="02020603050405020304" pitchFamily="18" charset="0"/>
                  <a:ea typeface="+mn-ea"/>
                  <a:cs typeface="Times New Roman" panose="02020603050405020304" pitchFamily="18" charset="0"/>
                </a:rPr>
                <a:t>TECHNICAL COMMITTEE</a:t>
              </a:r>
            </a:p>
          </p:txBody>
        </p:sp>
        <p:cxnSp>
          <p:nvCxnSpPr>
            <p:cNvPr id="105" name="Straight Connector 104"/>
            <p:cNvCxnSpPr>
              <a:stCxn id="53" idx="4"/>
              <a:endCxn id="22" idx="0"/>
            </p:cNvCxnSpPr>
            <p:nvPr/>
          </p:nvCxnSpPr>
          <p:spPr bwMode="auto">
            <a:xfrm>
              <a:off x="4263764" y="4324548"/>
              <a:ext cx="1843197" cy="406327"/>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p:nvPr/>
          </p:nvCxnSpPr>
          <p:spPr bwMode="auto">
            <a:xfrm>
              <a:off x="2488835" y="3869017"/>
              <a:ext cx="1025585" cy="0"/>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14" name="Rectangle 13"/>
            <p:cNvSpPr/>
            <p:nvPr/>
          </p:nvSpPr>
          <p:spPr bwMode="auto">
            <a:xfrm>
              <a:off x="3422340" y="1275508"/>
              <a:ext cx="1697138" cy="572984"/>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1200" b="1" dirty="0">
                  <a:solidFill>
                    <a:schemeClr val="tx1"/>
                  </a:solidFill>
                  <a:latin typeface="Times New Roman" panose="02020603050405020304" pitchFamily="18" charset="0"/>
                  <a:cs typeface="Times New Roman" panose="02020603050405020304" pitchFamily="18" charset="0"/>
                </a:rPr>
                <a:t>Executing Agency  (MNS)</a:t>
              </a:r>
            </a:p>
          </p:txBody>
        </p:sp>
        <p:sp>
          <p:nvSpPr>
            <p:cNvPr id="15" name="Rectangle 14"/>
            <p:cNvSpPr/>
            <p:nvPr/>
          </p:nvSpPr>
          <p:spPr bwMode="auto">
            <a:xfrm>
              <a:off x="2884146" y="2172284"/>
              <a:ext cx="2629055" cy="1011057"/>
            </a:xfrm>
            <a:prstGeom prst="rect">
              <a:avLst/>
            </a:prstGeom>
            <a:solidFill>
              <a:schemeClr val="accent1">
                <a:lumMod val="20000"/>
                <a:lumOff val="80000"/>
              </a:schemeClr>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00" b="1" dirty="0">
                <a:solidFill>
                  <a:schemeClr val="tx1"/>
                </a:solidFill>
                <a:latin typeface="Times New Roman" panose="02020603050405020304" pitchFamily="18" charset="0"/>
                <a:cs typeface="Times New Roman" panose="02020603050405020304" pitchFamily="18" charset="0"/>
              </a:endParaRPr>
            </a:p>
            <a:p>
              <a:pPr algn="ctr">
                <a:defRPr/>
              </a:pPr>
              <a:endParaRPr lang="en-US" sz="500" b="1" dirty="0">
                <a:solidFill>
                  <a:schemeClr val="tx1"/>
                </a:solidFill>
                <a:latin typeface="Times New Roman" panose="02020603050405020304" pitchFamily="18" charset="0"/>
                <a:cs typeface="Times New Roman" panose="02020603050405020304" pitchFamily="18" charset="0"/>
              </a:endParaRPr>
            </a:p>
            <a:p>
              <a:pPr algn="ctr">
                <a:defRPr/>
              </a:pPr>
              <a:r>
                <a:rPr lang="en-US" sz="1200" b="1" dirty="0">
                  <a:solidFill>
                    <a:schemeClr val="tx1"/>
                  </a:solidFill>
                  <a:latin typeface="Times New Roman" panose="02020603050405020304" pitchFamily="18" charset="0"/>
                  <a:cs typeface="Times New Roman" panose="02020603050405020304" pitchFamily="18" charset="0"/>
                </a:rPr>
                <a:t>Project Implementing Unit (PIU)</a:t>
              </a:r>
            </a:p>
            <a:p>
              <a:pPr>
                <a:defRPr/>
              </a:pPr>
              <a:endParaRPr lang="en-US" sz="300" b="1" dirty="0">
                <a:solidFill>
                  <a:schemeClr val="tx1"/>
                </a:solidFill>
                <a:latin typeface="Times New Roman" panose="02020603050405020304" pitchFamily="18" charset="0"/>
                <a:cs typeface="Times New Roman" panose="02020603050405020304" pitchFamily="18" charset="0"/>
              </a:endParaRPr>
            </a:p>
            <a:p>
              <a:pPr>
                <a:defRPr/>
              </a:pPr>
              <a:r>
                <a:rPr lang="en-GB" sz="1000" u="sng" dirty="0">
                  <a:solidFill>
                    <a:schemeClr val="tx1"/>
                  </a:solidFill>
                  <a:latin typeface="Times New Roman" panose="02020603050405020304" pitchFamily="18" charset="0"/>
                  <a:cs typeface="Times New Roman" panose="02020603050405020304" pitchFamily="18" charset="0"/>
                </a:rPr>
                <a:t>Members</a:t>
              </a:r>
              <a:r>
                <a:rPr lang="en-GB" sz="1000" dirty="0">
                  <a:solidFill>
                    <a:schemeClr val="tx1"/>
                  </a:solidFill>
                  <a:latin typeface="Times New Roman" panose="02020603050405020304" pitchFamily="18" charset="0"/>
                  <a:cs typeface="Times New Roman" panose="02020603050405020304" pitchFamily="18" charset="0"/>
                </a:rPr>
                <a:t>:  Project Manager, Financial, Procurement, and M&amp;E Specialist.                                                         </a:t>
              </a:r>
              <a:r>
                <a:rPr lang="en-GB" sz="1000" u="sng" dirty="0">
                  <a:solidFill>
                    <a:schemeClr val="tx1"/>
                  </a:solidFill>
                  <a:latin typeface="Times New Roman" panose="02020603050405020304" pitchFamily="18" charset="0"/>
                  <a:cs typeface="Times New Roman" panose="02020603050405020304" pitchFamily="18" charset="0"/>
                </a:rPr>
                <a:t>Function</a:t>
              </a:r>
              <a:r>
                <a:rPr lang="en-GB" sz="1000" dirty="0">
                  <a:solidFill>
                    <a:schemeClr val="tx1"/>
                  </a:solidFill>
                  <a:latin typeface="Times New Roman" panose="02020603050405020304" pitchFamily="18" charset="0"/>
                  <a:cs typeface="Times New Roman" panose="02020603050405020304" pitchFamily="18" charset="0"/>
                </a:rPr>
                <a:t>: Implementation of all components activities</a:t>
              </a:r>
              <a:r>
                <a:rPr lang="en-GB" sz="1000" i="1" dirty="0">
                  <a:solidFill>
                    <a:schemeClr val="tx1"/>
                  </a:solidFill>
                  <a:latin typeface="Times New Roman" panose="02020603050405020304" pitchFamily="18" charset="0"/>
                  <a:cs typeface="Times New Roman" panose="02020603050405020304" pitchFamily="18" charset="0"/>
                </a:rPr>
                <a:t>, </a:t>
              </a:r>
              <a:r>
                <a:rPr lang="en-GB" sz="1000" dirty="0">
                  <a:solidFill>
                    <a:schemeClr val="tx1"/>
                  </a:solidFill>
                  <a:latin typeface="Times New Roman" panose="02020603050405020304" pitchFamily="18" charset="0"/>
                  <a:cs typeface="Times New Roman" panose="02020603050405020304" pitchFamily="18" charset="0"/>
                </a:rPr>
                <a:t>Administration, Monitoring, and Reporting</a:t>
              </a:r>
              <a:endParaRPr lang="en-US" sz="1000" dirty="0">
                <a:solidFill>
                  <a:schemeClr val="tx1"/>
                </a:solidFill>
                <a:latin typeface="Times New Roman" panose="02020603050405020304" pitchFamily="18" charset="0"/>
                <a:cs typeface="Times New Roman" panose="02020603050405020304" pitchFamily="18" charset="0"/>
              </a:endParaRPr>
            </a:p>
            <a:p>
              <a:pPr algn="ctr">
                <a:defRPr/>
              </a:pPr>
              <a:endParaRPr lang="en-US" sz="800" b="1"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bwMode="auto">
            <a:xfrm>
              <a:off x="1845860" y="4761032"/>
              <a:ext cx="1446297" cy="665043"/>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Times New Roman" panose="02020603050405020304" pitchFamily="18" charset="0"/>
                  <a:cs typeface="Times New Roman" panose="02020603050405020304" pitchFamily="18" charset="0"/>
                </a:rPr>
                <a:t>MNS</a:t>
              </a:r>
            </a:p>
            <a:p>
              <a:pPr algn="ctr">
                <a:defRPr/>
              </a:pPr>
              <a:r>
                <a:rPr lang="en-US" sz="1000" dirty="0">
                  <a:solidFill>
                    <a:schemeClr val="tx1"/>
                  </a:solidFill>
                  <a:latin typeface="Times New Roman" panose="02020603050405020304" pitchFamily="18" charset="0"/>
                  <a:cs typeface="Times New Roman" panose="02020603050405020304" pitchFamily="18" charset="0"/>
                </a:rPr>
                <a:t>(Component I)</a:t>
              </a:r>
            </a:p>
          </p:txBody>
        </p:sp>
        <p:sp>
          <p:nvSpPr>
            <p:cNvPr id="21" name="Rectangle 20"/>
            <p:cNvSpPr/>
            <p:nvPr/>
          </p:nvSpPr>
          <p:spPr bwMode="auto">
            <a:xfrm>
              <a:off x="3492194" y="4746747"/>
              <a:ext cx="1700313" cy="663456"/>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Times New Roman" panose="02020603050405020304" pitchFamily="18" charset="0"/>
                  <a:cs typeface="Times New Roman" panose="02020603050405020304" pitchFamily="18" charset="0"/>
                </a:rPr>
                <a:t>Ministry of Labor/Youth</a:t>
              </a:r>
            </a:p>
            <a:p>
              <a:pPr algn="ctr">
                <a:defRPr/>
              </a:pPr>
              <a:r>
                <a:rPr lang="en-US" sz="1000" dirty="0">
                  <a:solidFill>
                    <a:schemeClr val="tx1"/>
                  </a:solidFill>
                  <a:latin typeface="Times New Roman" panose="02020603050405020304" pitchFamily="18" charset="0"/>
                  <a:cs typeface="Times New Roman" panose="02020603050405020304" pitchFamily="18" charset="0"/>
                </a:rPr>
                <a:t>(Component II)</a:t>
              </a:r>
            </a:p>
          </p:txBody>
        </p:sp>
        <p:sp>
          <p:nvSpPr>
            <p:cNvPr id="22" name="Rectangle 21"/>
            <p:cNvSpPr/>
            <p:nvPr/>
          </p:nvSpPr>
          <p:spPr bwMode="auto">
            <a:xfrm>
              <a:off x="5384605" y="4730875"/>
              <a:ext cx="1446298" cy="663456"/>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Times New Roman" panose="02020603050405020304" pitchFamily="18" charset="0"/>
                  <a:cs typeface="Times New Roman" panose="02020603050405020304" pitchFamily="18" charset="0"/>
                </a:rPr>
                <a:t>Office of the Attorney General </a:t>
              </a:r>
            </a:p>
            <a:p>
              <a:pPr algn="ctr">
                <a:defRPr/>
              </a:pPr>
              <a:r>
                <a:rPr lang="en-US" sz="1000" dirty="0">
                  <a:solidFill>
                    <a:schemeClr val="tx1"/>
                  </a:solidFill>
                  <a:latin typeface="Times New Roman" panose="02020603050405020304" pitchFamily="18" charset="0"/>
                  <a:cs typeface="Times New Roman" panose="02020603050405020304" pitchFamily="18" charset="0"/>
                </a:rPr>
                <a:t>(Component III)</a:t>
              </a:r>
            </a:p>
          </p:txBody>
        </p:sp>
        <p:cxnSp>
          <p:nvCxnSpPr>
            <p:cNvPr id="23" name="Elbow Connector 22"/>
            <p:cNvCxnSpPr>
              <a:cxnSpLocks noChangeShapeType="1"/>
              <a:endCxn id="15" idx="2"/>
            </p:cNvCxnSpPr>
            <p:nvPr/>
          </p:nvCxnSpPr>
          <p:spPr bwMode="auto">
            <a:xfrm rot="16200000" flipV="1">
              <a:off x="3965364" y="3416650"/>
              <a:ext cx="566635" cy="100018"/>
            </a:xfrm>
            <a:prstGeom prst="bentConnector3">
              <a:avLst>
                <a:gd name="adj1" fmla="val 50000"/>
              </a:avLst>
            </a:prstGeom>
            <a:noFill/>
            <a:ln w="25400">
              <a:solidFill>
                <a:srgbClr val="00A7AC"/>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9" name="Rectangle 38"/>
            <p:cNvSpPr/>
            <p:nvPr/>
          </p:nvSpPr>
          <p:spPr bwMode="auto">
            <a:xfrm>
              <a:off x="7016651" y="4735637"/>
              <a:ext cx="1659036" cy="663456"/>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Times New Roman" panose="02020603050405020304" pitchFamily="18" charset="0"/>
                  <a:cs typeface="Times New Roman" panose="02020603050405020304" pitchFamily="18" charset="0"/>
                </a:rPr>
                <a:t>Dept. of Correctional Services and Dept. of Rehabilitative Welfare Services (Component IV)</a:t>
              </a:r>
            </a:p>
          </p:txBody>
        </p:sp>
        <p:cxnSp>
          <p:nvCxnSpPr>
            <p:cNvPr id="82" name="Straight Connector 81"/>
            <p:cNvCxnSpPr>
              <a:stCxn id="14" idx="3"/>
            </p:cNvCxnSpPr>
            <p:nvPr/>
          </p:nvCxnSpPr>
          <p:spPr bwMode="auto">
            <a:xfrm>
              <a:off x="5119478" y="1562793"/>
              <a:ext cx="1297063" cy="0"/>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95" name="Straight Connector 94"/>
            <p:cNvCxnSpPr>
              <a:stCxn id="53" idx="4"/>
            </p:cNvCxnSpPr>
            <p:nvPr/>
          </p:nvCxnSpPr>
          <p:spPr bwMode="auto">
            <a:xfrm flipH="1">
              <a:off x="2711098" y="4324548"/>
              <a:ext cx="1552666" cy="404740"/>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103" name="Straight Connector 102"/>
            <p:cNvCxnSpPr>
              <a:stCxn id="53" idx="4"/>
            </p:cNvCxnSpPr>
            <p:nvPr/>
          </p:nvCxnSpPr>
          <p:spPr bwMode="auto">
            <a:xfrm flipH="1">
              <a:off x="4263764" y="4324548"/>
              <a:ext cx="0" cy="466641"/>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107" name="Straight Connector 106"/>
            <p:cNvCxnSpPr/>
            <p:nvPr/>
          </p:nvCxnSpPr>
          <p:spPr bwMode="auto">
            <a:xfrm>
              <a:off x="4578108" y="4324548"/>
              <a:ext cx="3389513" cy="396804"/>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6162" name="Text Box 15"/>
            <p:cNvSpPr txBox="1">
              <a:spLocks/>
            </p:cNvSpPr>
            <p:nvPr/>
          </p:nvSpPr>
          <p:spPr bwMode="auto">
            <a:xfrm>
              <a:off x="5995133" y="1301364"/>
              <a:ext cx="2576830" cy="1995751"/>
            </a:xfrm>
            <a:prstGeom prst="rect">
              <a:avLst/>
            </a:prstGeom>
            <a:solidFill>
              <a:srgbClr val="FFCC99"/>
            </a:solidFill>
            <a:ln w="12700">
              <a:solidFill>
                <a:schemeClr val="tx2"/>
              </a:solidFill>
              <a:miter lim="800000"/>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altLang="en-US" sz="1200" b="1">
                  <a:latin typeface="Times New Roman" pitchFamily="18" charset="0"/>
                  <a:cs typeface="Times New Roman" pitchFamily="18" charset="0"/>
                </a:rPr>
                <a:t>CSJP Steering Committee</a:t>
              </a:r>
              <a:endParaRPr lang="en-US" altLang="en-US" sz="1000">
                <a:latin typeface="Times New Roman" pitchFamily="18" charset="0"/>
                <a:cs typeface="Times New Roman" pitchFamily="18" charset="0"/>
              </a:endParaRPr>
            </a:p>
            <a:p>
              <a:pPr algn="ctr"/>
              <a:endParaRPr lang="en-GB" altLang="en-US" sz="500" b="1">
                <a:latin typeface="Times New Roman" pitchFamily="18" charset="0"/>
                <a:cs typeface="Times New Roman" pitchFamily="18" charset="0"/>
              </a:endParaRPr>
            </a:p>
            <a:p>
              <a:r>
                <a:rPr lang="en-GB" altLang="en-US" sz="1000" u="sng">
                  <a:latin typeface="Times New Roman" pitchFamily="18" charset="0"/>
                  <a:cs typeface="Times New Roman" pitchFamily="18" charset="0"/>
                </a:rPr>
                <a:t>Members</a:t>
              </a:r>
              <a:r>
                <a:rPr lang="en-GB" altLang="en-US" sz="1000">
                  <a:latin typeface="Times New Roman" pitchFamily="18" charset="0"/>
                  <a:cs typeface="Times New Roman" pitchFamily="18" charset="0"/>
                </a:rPr>
                <a:t>: </a:t>
              </a:r>
              <a:endParaRPr lang="en-US" altLang="en-US" sz="1000">
                <a:latin typeface="Times New Roman" pitchFamily="18" charset="0"/>
                <a:cs typeface="Times New Roman" pitchFamily="18" charset="0"/>
              </a:endParaRPr>
            </a:p>
            <a:p>
              <a:r>
                <a:rPr lang="en-GB" altLang="en-US" sz="1000">
                  <a:latin typeface="Times New Roman" pitchFamily="18" charset="0"/>
                  <a:cs typeface="Times New Roman" pitchFamily="18" charset="0"/>
                </a:rPr>
                <a:t>MNS, OAG, MOL, MSS, MOF.              </a:t>
              </a:r>
              <a:r>
                <a:rPr lang="en-GB" altLang="en-US" sz="1000" u="sng">
                  <a:latin typeface="Times New Roman" pitchFamily="18" charset="0"/>
                  <a:cs typeface="Times New Roman" pitchFamily="18" charset="0"/>
                </a:rPr>
                <a:t>Secretariat</a:t>
              </a:r>
              <a:r>
                <a:rPr lang="en-GB" altLang="en-US" sz="1000">
                  <a:latin typeface="Times New Roman" pitchFamily="18" charset="0"/>
                  <a:cs typeface="Times New Roman" pitchFamily="18" charset="0"/>
                </a:rPr>
                <a:t>: PIU</a:t>
              </a:r>
              <a:endParaRPr lang="en-US" altLang="en-US" sz="1000">
                <a:latin typeface="Times New Roman" pitchFamily="18" charset="0"/>
                <a:cs typeface="Times New Roman" pitchFamily="18" charset="0"/>
              </a:endParaRPr>
            </a:p>
            <a:p>
              <a:r>
                <a:rPr lang="en-GB" altLang="en-US" sz="1000" u="sng">
                  <a:latin typeface="Times New Roman" pitchFamily="18" charset="0"/>
                  <a:cs typeface="Times New Roman" pitchFamily="18" charset="0"/>
                </a:rPr>
                <a:t>Function</a:t>
              </a:r>
              <a:r>
                <a:rPr lang="en-GB" altLang="en-US" sz="1000">
                  <a:latin typeface="Times New Roman" pitchFamily="18" charset="0"/>
                  <a:cs typeface="Times New Roman" pitchFamily="18" charset="0"/>
                </a:rPr>
                <a:t>: Operational and policy oversight of CSJP, guidance and decisions to address challenges and obstacles in implementation, channel for resolving disagreements, review of work plans and progress reports, facilitation of communication, agreements on necessary adjustments. </a:t>
              </a:r>
              <a:endParaRPr lang="en-US" altLang="en-US" sz="1000">
                <a:latin typeface="Times New Roman" pitchFamily="18" charset="0"/>
                <a:cs typeface="Times New Roman" pitchFamily="18" charset="0"/>
              </a:endParaRPr>
            </a:p>
            <a:p>
              <a:r>
                <a:rPr lang="en-GB" altLang="en-US" sz="1000" u="sng">
                  <a:latin typeface="Times New Roman" pitchFamily="18" charset="0"/>
                  <a:cs typeface="Times New Roman" pitchFamily="18" charset="0"/>
                </a:rPr>
                <a:t>Frequency</a:t>
              </a:r>
              <a:r>
                <a:rPr lang="en-GB" altLang="en-US" sz="1000">
                  <a:latin typeface="Times New Roman" pitchFamily="18" charset="0"/>
                  <a:cs typeface="Times New Roman" pitchFamily="18" charset="0"/>
                </a:rPr>
                <a:t>: Quarterly  </a:t>
              </a:r>
              <a:endParaRPr lang="en-US" altLang="en-US" sz="1000">
                <a:latin typeface="Times New Roman" pitchFamily="18" charset="0"/>
                <a:cs typeface="Times New Roman" pitchFamily="18" charset="0"/>
              </a:endParaRPr>
            </a:p>
          </p:txBody>
        </p:sp>
        <p:sp>
          <p:nvSpPr>
            <p:cNvPr id="6163" name="Rectangle 26"/>
            <p:cNvSpPr>
              <a:spLocks noChangeArrowheads="1"/>
            </p:cNvSpPr>
            <p:nvPr/>
          </p:nvSpPr>
          <p:spPr bwMode="auto">
            <a:xfrm flipH="1" flipV="1">
              <a:off x="386861" y="3043858"/>
              <a:ext cx="2083773" cy="1492986"/>
            </a:xfrm>
            <a:prstGeom prst="rect">
              <a:avLst/>
            </a:prstGeom>
            <a:solidFill>
              <a:srgbClr val="CCECFF"/>
            </a:solidFill>
            <a:ln w="12700">
              <a:solidFill>
                <a:srgbClr val="000000"/>
              </a:solidFill>
              <a:miter lim="800000"/>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altLang="en-US" sz="1200" b="1">
                  <a:latin typeface="Times New Roman" pitchFamily="18" charset="0"/>
                  <a:cs typeface="Times New Roman" pitchFamily="18" charset="0"/>
                </a:rPr>
                <a:t>Technical </a:t>
              </a:r>
              <a:r>
                <a:rPr lang="en-US" altLang="en-US" sz="1200" b="1">
                  <a:latin typeface="Times New Roman" pitchFamily="18" charset="0"/>
                  <a:cs typeface="Times New Roman" pitchFamily="18" charset="0"/>
                </a:rPr>
                <a:t>Committee</a:t>
              </a:r>
              <a:endParaRPr lang="en-US" altLang="en-US" sz="1000">
                <a:latin typeface="Times New Roman" pitchFamily="18" charset="0"/>
                <a:cs typeface="Times New Roman" pitchFamily="18" charset="0"/>
              </a:endParaRPr>
            </a:p>
            <a:p>
              <a:r>
                <a:rPr lang="en-GB" altLang="en-US" sz="1000" u="sng">
                  <a:latin typeface="Times New Roman" pitchFamily="18" charset="0"/>
                  <a:cs typeface="Times New Roman" pitchFamily="18" charset="0"/>
                </a:rPr>
                <a:t>Members</a:t>
              </a:r>
              <a:r>
                <a:rPr lang="en-GB" altLang="en-US" sz="1000">
                  <a:latin typeface="Times New Roman" pitchFamily="18" charset="0"/>
                  <a:cs typeface="Times New Roman" pitchFamily="18" charset="0"/>
                </a:rPr>
                <a:t>: 1 technical representative </a:t>
              </a:r>
              <a:r>
                <a:rPr lang="en-US" altLang="en-US" sz="1000">
                  <a:latin typeface="Times New Roman" pitchFamily="18" charset="0"/>
                  <a:cs typeface="Times New Roman" pitchFamily="18" charset="0"/>
                </a:rPr>
                <a:t>from each of the participating agencies: MNS, OAG, MOL, BDOCS, DRW, IDB.</a:t>
              </a:r>
            </a:p>
            <a:p>
              <a:r>
                <a:rPr lang="en-GB" altLang="en-US" sz="1000" u="sng">
                  <a:latin typeface="Times New Roman" pitchFamily="18" charset="0"/>
                  <a:cs typeface="Times New Roman" pitchFamily="18" charset="0"/>
                </a:rPr>
                <a:t>Function</a:t>
              </a:r>
              <a:r>
                <a:rPr lang="en-GB" altLang="en-US" sz="1000">
                  <a:latin typeface="Times New Roman" pitchFamily="18" charset="0"/>
                  <a:cs typeface="Times New Roman" pitchFamily="18" charset="0"/>
                </a:rPr>
                <a:t>: Provide ongoing advice &amp; input on technical aspects related to the Programme’s activities. </a:t>
              </a:r>
            </a:p>
            <a:p>
              <a:r>
                <a:rPr lang="en-GB" altLang="en-US" sz="1000" u="sng">
                  <a:latin typeface="Times New Roman" pitchFamily="18" charset="0"/>
                  <a:cs typeface="Times New Roman" pitchFamily="18" charset="0"/>
                </a:rPr>
                <a:t>Frequency</a:t>
              </a:r>
              <a:r>
                <a:rPr lang="en-GB" altLang="en-US" sz="1000">
                  <a:latin typeface="Times New Roman" pitchFamily="18" charset="0"/>
                  <a:cs typeface="Times New Roman" pitchFamily="18" charset="0"/>
                </a:rPr>
                <a:t>: Monthly</a:t>
              </a:r>
              <a:endParaRPr lang="en-US" altLang="en-US" sz="1000">
                <a:latin typeface="Times New Roman" pitchFamily="18" charset="0"/>
                <a:cs typeface="Times New Roman" pitchFamily="18" charset="0"/>
              </a:endParaRPr>
            </a:p>
          </p:txBody>
        </p:sp>
        <p:cxnSp>
          <p:nvCxnSpPr>
            <p:cNvPr id="38" name="Elbow Connector 37"/>
            <p:cNvCxnSpPr>
              <a:cxnSpLocks noChangeShapeType="1"/>
            </p:cNvCxnSpPr>
            <p:nvPr/>
          </p:nvCxnSpPr>
          <p:spPr bwMode="auto">
            <a:xfrm rot="16200000" flipV="1">
              <a:off x="4089168" y="2010388"/>
              <a:ext cx="323792" cy="0"/>
            </a:xfrm>
            <a:prstGeom prst="bentConnector3">
              <a:avLst>
                <a:gd name="adj1" fmla="val 50000"/>
              </a:avLst>
            </a:prstGeom>
            <a:noFill/>
            <a:ln w="25400">
              <a:solidFill>
                <a:srgbClr val="00A7AC"/>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en">
  <a:themeElements>
    <a:clrScheme name="DE">
      <a:dk1>
        <a:srgbClr val="000000"/>
      </a:dk1>
      <a:lt1>
        <a:srgbClr val="FFFFFF"/>
      </a:lt1>
      <a:dk2>
        <a:srgbClr val="000000"/>
      </a:dk2>
      <a:lt2>
        <a:srgbClr val="808080"/>
      </a:lt2>
      <a:accent1>
        <a:srgbClr val="97BF0D"/>
      </a:accent1>
      <a:accent2>
        <a:srgbClr val="006E89"/>
      </a:accent2>
      <a:accent3>
        <a:srgbClr val="FFFFFF"/>
      </a:accent3>
      <a:accent4>
        <a:srgbClr val="00A7AC"/>
      </a:accent4>
      <a:accent5>
        <a:srgbClr val="82A40C"/>
      </a:accent5>
      <a:accent6>
        <a:srgbClr val="0091B7"/>
      </a:accent6>
      <a:hlink>
        <a:srgbClr val="14225E"/>
      </a:hlink>
      <a:folHlink>
        <a:srgbClr val="455D00"/>
      </a:folHlink>
    </a:clrScheme>
    <a:fontScheme name="template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1600" b="1" dirty="0" smtClean="0">
            <a:solidFill>
              <a:srgbClr val="00A7AC"/>
            </a:solidFill>
            <a:latin typeface="+mn-lt"/>
          </a:defRPr>
        </a:defPPr>
      </a:lstStyle>
    </a:txDef>
  </a:objectDefaults>
  <a:extraClrSchemeLst>
    <a:extraClrScheme>
      <a:clrScheme name="templat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p:properties xmlns:p="http://schemas.microsoft.com/office/2006/metadata/properties" xmlns:xsi="http://www.w3.org/2001/XMLSchema-instance" xmlns:pc="http://schemas.microsoft.com/office/infopath/2007/PartnerControls">
  <documentManagement>
    <c456731dbc904a5fb605ec556c33e883 xmlns="9c571b2f-e523-4ab2-ba2e-09e151a03ef4">
      <Terms xmlns="http://schemas.microsoft.com/office/infopath/2007/PartnerControls"/>
    </c456731dbc904a5fb605ec556c33e883>
    <Project_x0020_Document_x0020_Type xmlns="9c571b2f-e523-4ab2-ba2e-09e151a03ef4" xsi:nil="true"/>
    <Business_x0020_Area xmlns="9c571b2f-e523-4ab2-ba2e-09e151a03ef4" xsi:nil="true"/>
    <IDBDocs_x0020_Number xmlns="9c571b2f-e523-4ab2-ba2e-09e151a03ef4">39626443</IDBDocs_x0020_Number>
    <TaxCatchAll xmlns="9c571b2f-e523-4ab2-ba2e-09e151a03ef4">
      <Value>14</Value>
      <Value>10</Value>
    </TaxCatchAll>
    <Phase xmlns="9c571b2f-e523-4ab2-ba2e-09e151a03ef4" xsi:nil="true"/>
    <SISCOR_x0020_Number xmlns="9c571b2f-e523-4ab2-ba2e-09e151a03ef4" xsi:nil="true"/>
    <Division_x0020_or_x0020_Unit xmlns="9c571b2f-e523-4ab2-ba2e-09e151a03ef4">IFD/ICS</Division_x0020_or_x0020_Unit>
    <o5138a91267540169645e33d09c9ddc6 xmlns="9c571b2f-e523-4ab2-ba2e-09e151a03ef4">
      <Terms xmlns="http://schemas.microsoft.com/office/infopath/2007/PartnerControls">
        <TermInfo xmlns="http://schemas.microsoft.com/office/infopath/2007/PartnerControls">
          <TermName xmlns="http://schemas.microsoft.com/office/infopath/2007/PartnerControls">Loan Proposal</TermName>
          <TermId xmlns="http://schemas.microsoft.com/office/infopath/2007/PartnerControls">6ee86b6f-6e46-485b-8bfb-87a1f44622ac</TermId>
        </TermInfo>
      </Terms>
    </o5138a91267540169645e33d09c9ddc6>
    <Approval_x0020_Number xmlns="9c571b2f-e523-4ab2-ba2e-09e151a03ef4" xsi:nil="true"/>
    <Document_x0020_Author xmlns="9c571b2f-e523-4ab2-ba2e-09e151a03ef4">Posadas, Arnaldo Enrique</Document_x0020_Author>
    <e559ffcc31d34167856647188be35015 xmlns="9c571b2f-e523-4ab2-ba2e-09e151a03ef4">
      <Terms xmlns="http://schemas.microsoft.com/office/infopath/2007/PartnerControls"/>
    </e559ffcc31d34167856647188be35015>
    <Fiscal_x0020_Year_x0020_IDB xmlns="9c571b2f-e523-4ab2-ba2e-09e151a03ef4">2015</Fiscal_x0020_Year_x0020_IDB>
    <Other_x0020_Author xmlns="9c571b2f-e523-4ab2-ba2e-09e151a03ef4" xsi:nil="true"/>
    <fd0e48b6a66848a9885f717e5bbf40c4 xmlns="9c571b2f-e523-4ab2-ba2e-09e151a03ef4">
      <Terms xmlns="http://schemas.microsoft.com/office/infopath/2007/PartnerControls">
        <TermInfo xmlns="http://schemas.microsoft.com/office/infopath/2007/PartnerControls">
          <TermName xmlns="http://schemas.microsoft.com/office/infopath/2007/PartnerControls">Project Preparation, Planning and Design</TermName>
          <TermId xmlns="http://schemas.microsoft.com/office/infopath/2007/PartnerControls">29ca0c72-1fc4-435f-a09c-28585cb5eac9</TermId>
        </TermInfo>
      </Terms>
    </fd0e48b6a66848a9885f717e5bbf40c4>
    <Project_x0020_Number xmlns="9c571b2f-e523-4ab2-ba2e-09e151a03ef4">BH-L1033</Project_x0020_Number>
    <Access_x0020_to_x0020_Information_x00a0_Policy xmlns="9c571b2f-e523-4ab2-ba2e-09e151a03ef4">Public</Access_x0020_to_x0020_Information_x00a0_Policy>
    <Package_x0020_Code xmlns="9c571b2f-e523-4ab2-ba2e-09e151a03ef4" xsi:nil="true"/>
    <m555d3814edf4817b4410a4e57f94ce9 xmlns="9c571b2f-e523-4ab2-ba2e-09e151a03ef4">
      <Terms xmlns="http://schemas.microsoft.com/office/infopath/2007/PartnerControls"/>
    </m555d3814edf4817b4410a4e57f94ce9>
    <Key_x0020_Document xmlns="9c571b2f-e523-4ab2-ba2e-09e151a03ef4">false</Key_x0020_Document>
    <j8b96605ee2f4c4e988849e658583fee xmlns="9c571b2f-e523-4ab2-ba2e-09e151a03ef4">
      <Terms xmlns="http://schemas.microsoft.com/office/infopath/2007/PartnerControls"/>
    </j8b96605ee2f4c4e988849e658583fee>
    <Migration_x0020_Info xmlns="9c571b2f-e523-4ab2-ba2e-09e151a03ef4">&lt;Data&gt;&lt;APPLICATION&gt;MS POWERPOINT&lt;/APPLICATION&gt;&lt;USER_STAGE&gt;Loan Proposal&lt;/USER_STAGE&gt;&lt;PD_OBJ_TYPE&gt;0&lt;/PD_OBJ_TYPE&gt;&lt;DTAPPROVAL&gt;Jul  8 2015 12:00AM&lt;/DTAPPROVAL&gt;&lt;MAKERECORD&gt;N&lt;/MAKERECORD&gt;&lt;PD_FILEPT_NO&gt;PO-BH-L1033-Anl&lt;/PD_FILEPT_NO&gt;&lt;/Data&gt;</Migration_x0020_Info>
    <Operation_x0020_Type xmlns="9c571b2f-e523-4ab2-ba2e-09e151a03ef4" xsi:nil="true"/>
    <Document_x0020_Language_x0020_IDB xmlns="9c571b2f-e523-4ab2-ba2e-09e151a03ef4">English</Document_x0020_Language_x0020_IDB>
    <Identifier xmlns="9c571b2f-e523-4ab2-ba2e-09e151a03ef4"> TECFILE</Identifier>
    <Disclosure_x0020_Activity xmlns="9c571b2f-e523-4ab2-ba2e-09e151a03ef4">Loan Proposal</Disclosure_x0020_Activity>
    <Webtopic xmlns="9c571b2f-e523-4ab2-ba2e-09e151a03ef4">DS-SEC</Webtopic>
    <Issue_x0020_Date xmlns="9c571b2f-e523-4ab2-ba2e-09e151a03ef4" xsi:nil="true"/>
    <Publication_x0020_Type xmlns="9c571b2f-e523-4ab2-ba2e-09e151a03ef4" xsi:nil="true"/>
    <Abstract xmlns="9c571b2f-e523-4ab2-ba2e-09e151a03ef4" xsi:nil="true"/>
    <KP_x0020_Topics xmlns="9c571b2f-e523-4ab2-ba2e-09e151a03ef4" xsi:nil="true"/>
    <Editor1 xmlns="9c571b2f-e523-4ab2-ba2e-09e151a03ef4" xsi:nil="true"/>
    <Region xmlns="9c571b2f-e523-4ab2-ba2e-09e151a03ef4" xsi:nil="true"/>
    <Publishing_x0020_House xmlns="9c571b2f-e523-4ab2-ba2e-09e151a03ef4" xsi:nil="true"/>
  </documentManagement>
</p:properties>
</file>

<file path=customXml/item3.xml><?xml version="1.0" encoding="utf-8"?>
<?mso-contentType ?>
<SharedContentType xmlns="Microsoft.SharePoint.Taxonomy.ContentTypeSync" SourceId="cf0be0ad-272c-4e7f-a157-3f0abda6cde5" ContentTypeId="0x01010046CF21643EE8D14686A648AA6DAD0892" PreviousValue="false"/>
</file>

<file path=customXml/item4.xml><?xml version="1.0" encoding="utf-8"?>
<ct:contentTypeSchema xmlns:ct="http://schemas.microsoft.com/office/2006/metadata/contentType" xmlns:ma="http://schemas.microsoft.com/office/2006/metadata/properties/metaAttributes" ct:_="" ma:_="" ma:contentTypeName="ez-Disclosure Operations" ma:contentTypeID="0x01010046CF21643EE8D14686A648AA6DAD089200FF6B6028244C4243B1305A871E4FAB47" ma:contentTypeVersion="0" ma:contentTypeDescription="A content type to manage public (operations) IDB documents" ma:contentTypeScope="" ma:versionID="82a49ff03cd4b08408c444ac1bad61dc">
  <xsd:schema xmlns:xsd="http://www.w3.org/2001/XMLSchema" xmlns:xs="http://www.w3.org/2001/XMLSchema" xmlns:p="http://schemas.microsoft.com/office/2006/metadata/properties" xmlns:ns2="9c571b2f-e523-4ab2-ba2e-09e151a03ef4" targetNamespace="http://schemas.microsoft.com/office/2006/metadata/properties" ma:root="true" ma:fieldsID="a3404cf97230a2ea027ba5c5233edb87" ns2:_="">
    <xsd:import namespace="9c571b2f-e523-4ab2-ba2e-09e151a03ef4"/>
    <xsd:element name="properties">
      <xsd:complexType>
        <xsd:sequence>
          <xsd:element name="documentManagement">
            <xsd:complexType>
              <xsd:all>
                <xsd:element ref="ns2:_dlc_DocId" minOccurs="0"/>
                <xsd:element ref="ns2:_dlc_DocIdUrl" minOccurs="0"/>
                <xsd:element ref="ns2:_dlc_DocIdPersistId" minOccurs="0"/>
                <xsd:element ref="ns2:fd0e48b6a66848a9885f717e5bbf40c4" minOccurs="0"/>
                <xsd:element ref="ns2:TaxCatchAll" minOccurs="0"/>
                <xsd:element ref="ns2:TaxCatchAllLabel" minOccurs="0"/>
                <xsd:element ref="ns2:Access_x0020_to_x0020_Information_x00a0_Policy"/>
                <xsd:element ref="ns2:o5138a91267540169645e33d09c9ddc6" minOccurs="0"/>
                <xsd:element ref="ns2:Project_x0020_Number"/>
                <xsd:element ref="ns2:Webtopic" minOccurs="0"/>
                <xsd:element ref="ns2:Approval_x0020_Number" minOccurs="0"/>
                <xsd:element ref="ns2:Disclosure_x0020_Activity"/>
                <xsd:element ref="ns2:Document_x0020_Author" minOccurs="0"/>
                <xsd:element ref="ns2:Other_x0020_Author" minOccurs="0"/>
                <xsd:element ref="ns2:m555d3814edf4817b4410a4e57f94ce9" minOccurs="0"/>
                <xsd:element ref="ns2:e559ffcc31d34167856647188be35015" minOccurs="0"/>
                <xsd:element ref="ns2:c456731dbc904a5fb605ec556c33e883" minOccurs="0"/>
                <xsd:element ref="ns2:Document_x0020_Language_x0020_IDB"/>
                <xsd:element ref="ns2:Division_x0020_or_x0020_Unit"/>
                <xsd:element ref="ns2:Identifier" minOccurs="0"/>
                <xsd:element ref="ns2:j8b96605ee2f4c4e988849e658583fee" minOccurs="0"/>
                <xsd:element ref="ns2:Operation_x0020_Type" minOccurs="0"/>
                <xsd:element ref="ns2:Package_x0020_Code" minOccurs="0"/>
                <xsd:element ref="ns2:Phase" minOccurs="0"/>
                <xsd:element ref="ns2:Business_x0020_Area" minOccurs="0"/>
                <xsd:element ref="ns2:Key_x0020_Document" minOccurs="0"/>
                <xsd:element ref="ns2:Project_x0020_Document_x0020_Type" minOccurs="0"/>
                <xsd:element ref="ns2:Abstract" minOccurs="0"/>
                <xsd:element ref="ns2:Migration_x0020_Info" minOccurs="0"/>
                <xsd:element ref="ns2:SISCOR_x0020_Number" minOccurs="0"/>
                <xsd:element ref="ns2:IDBDocs_x0020_Number" minOccurs="0"/>
                <xsd:element ref="ns2:Editor1" minOccurs="0"/>
                <xsd:element ref="ns2:Issue_x0020_Date" minOccurs="0"/>
                <xsd:element ref="ns2:Publishing_x0020_House" minOccurs="0"/>
                <xsd:element ref="ns2:KP_x0020_Topics" minOccurs="0"/>
                <xsd:element ref="ns2:Region" minOccurs="0"/>
                <xsd:element ref="ns2:Publication_x0020_Type" minOccurs="0"/>
                <xsd:element ref="ns2:Fiscal_x0020_Year_x0020_ID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571b2f-e523-4ab2-ba2e-09e151a03e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fd0e48b6a66848a9885f717e5bbf40c4" ma:index="11" nillable="true" ma:taxonomy="true" ma:internalName="fd0e48b6a66848a9885f717e5bbf40c4" ma:taxonomyFieldName="Function_x0020_Operations_x0020_IDB" ma:displayName="Function Operations IDB" ma:default="" ma:fieldId="{fd0e48b6-a668-48a9-885f-717e5bbf40c4}" ma:sspId="cf0be0ad-272c-4e7f-a157-3f0abda6cde5" ma:termSetId="5afbb5f0-73fa-45d3-a56a-b084af06f56a"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d8a0093f-3591-401e-bfd3-429b8ab95ec8}" ma:internalName="TaxCatchAll" ma:showField="CatchAllData" ma:web="25c04119-2a10-433d-a934-52003599392f">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d8a0093f-3591-401e-bfd3-429b8ab95ec8}" ma:internalName="TaxCatchAllLabel" ma:readOnly="true" ma:showField="CatchAllDataLabel" ma:web="25c04119-2a10-433d-a934-52003599392f">
      <xsd:complexType>
        <xsd:complexContent>
          <xsd:extension base="dms:MultiChoiceLookup">
            <xsd:sequence>
              <xsd:element name="Value" type="dms:Lookup" maxOccurs="unbounded" minOccurs="0" nillable="true"/>
            </xsd:sequence>
          </xsd:extension>
        </xsd:complexContent>
      </xsd:complexType>
    </xsd:element>
    <xsd:element name="Access_x0020_to_x0020_Information_x00a0_Policy" ma:index="15" ma:displayName="Access to Information Policy" ma:default="Confidential" ma:format="Dropdown" ma:internalName="Access_x0020_to_x0020_Information_x00A0_Policy">
      <xsd:simpleType>
        <xsd:restriction base="dms:Choice">
          <xsd:enumeration value="Confidential"/>
          <xsd:enumeration value="Disclosed Over Time – 5 years"/>
          <xsd:enumeration value="Disclosed Over Time – 20 years"/>
          <xsd:enumeration value="Disclosed Over Time – 10 years"/>
          <xsd:enumeration value="Public"/>
          <xsd:enumeration value="Public - Simultaneous Disclosure"/>
        </xsd:restriction>
      </xsd:simpleType>
    </xsd:element>
    <xsd:element name="o5138a91267540169645e33d09c9ddc6" ma:index="16" ma:taxonomy="true" ma:internalName="o5138a91267540169645e33d09c9ddc6" ma:taxonomyFieldName="Series_x0020_Operations_x0020_IDB" ma:displayName="Series Operations IDB" ma:readOnly="false" ma:default="" ma:fieldId="{85138a91-2675-4016-9645-e33d09c9ddc6}" ma:sspId="cf0be0ad-272c-4e7f-a157-3f0abda6cde5" ma:termSetId="3bc5da7b-2b03-4315-921b-8aab7897c505" ma:anchorId="00000000-0000-0000-0000-000000000000" ma:open="false" ma:isKeyword="false">
      <xsd:complexType>
        <xsd:sequence>
          <xsd:element ref="pc:Terms" minOccurs="0" maxOccurs="1"/>
        </xsd:sequence>
      </xsd:complexType>
    </xsd:element>
    <xsd:element name="Project_x0020_Number" ma:index="18" ma:displayName="Project Number" ma:internalName="Project_x0020_Number" ma:readOnly="false">
      <xsd:simpleType>
        <xsd:restriction base="dms:Text">
          <xsd:maxLength value="255"/>
        </xsd:restriction>
      </xsd:simpleType>
    </xsd:element>
    <xsd:element name="Webtopic" ma:index="19" nillable="true" ma:displayName="Webtopic" ma:internalName="Webtopic">
      <xsd:simpleType>
        <xsd:restriction base="dms:Text">
          <xsd:maxLength value="255"/>
        </xsd:restriction>
      </xsd:simpleType>
    </xsd:element>
    <xsd:element name="Approval_x0020_Number" ma:index="20" nillable="true" ma:displayName="Approval Number" ma:description="Entered by the user or default value pulled from project number" ma:internalName="Approval_x0020_Number">
      <xsd:simpleType>
        <xsd:restriction base="dms:Text">
          <xsd:maxLength value="255"/>
        </xsd:restriction>
      </xsd:simpleType>
    </xsd:element>
    <xsd:element name="Disclosure_x0020_Activity" ma:index="21" ma:displayName="Disclosure Activity" ma:internalName="Disclosure_x0020_Activity" ma:readOnly="false">
      <xsd:simpleType>
        <xsd:restriction base="dms:Text">
          <xsd:maxLength value="255"/>
        </xsd:restriction>
      </xsd:simpleType>
    </xsd:element>
    <xsd:element name="Document_x0020_Author" ma:index="22" nillable="true" ma:displayName="Document Author" ma:internalName="Document_x0020_Author">
      <xsd:simpleType>
        <xsd:restriction base="dms:Text">
          <xsd:maxLength value="255"/>
        </xsd:restriction>
      </xsd:simpleType>
    </xsd:element>
    <xsd:element name="Other_x0020_Author" ma:index="23" nillable="true" ma:displayName="Other Author" ma:internalName="Other_x0020_Author">
      <xsd:simpleType>
        <xsd:restriction base="dms:Text">
          <xsd:maxLength value="255"/>
        </xsd:restriction>
      </xsd:simpleType>
    </xsd:element>
    <xsd:element name="m555d3814edf4817b4410a4e57f94ce9" ma:index="24" nillable="true" ma:taxonomy="true" ma:internalName="m555d3814edf4817b4410a4e57f94ce9" ma:taxonomyFieldName="Fund_x0020_IDB" ma:displayName="Fund IDB" ma:default="" ma:fieldId="{6555d381-4edf-4817-b441-0a4e57f94ce9}" ma:taxonomyMulti="true" ma:sspId="cf0be0ad-272c-4e7f-a157-3f0abda6cde5" ma:termSetId="932037b2-42e9-4373-86b7-1f7fc55d6c47" ma:anchorId="00000000-0000-0000-0000-000000000000" ma:open="false" ma:isKeyword="false">
      <xsd:complexType>
        <xsd:sequence>
          <xsd:element ref="pc:Terms" minOccurs="0" maxOccurs="1"/>
        </xsd:sequence>
      </xsd:complexType>
    </xsd:element>
    <xsd:element name="e559ffcc31d34167856647188be35015" ma:index="26" nillable="true" ma:taxonomy="true" ma:internalName="e559ffcc31d34167856647188be35015" ma:taxonomyFieldName="Sector_x0020_IDB" ma:displayName="Sector IDB" ma:default="" ma:fieldId="{e559ffcc-31d3-4167-8566-47188be35015}" ma:taxonomyMulti="true" ma:sspId="cf0be0ad-272c-4e7f-a157-3f0abda6cde5" ma:termSetId="2d74a730-652b-4815-b74c-000791e0ddfc" ma:anchorId="00000000-0000-0000-0000-000000000000" ma:open="true" ma:isKeyword="false">
      <xsd:complexType>
        <xsd:sequence>
          <xsd:element ref="pc:Terms" minOccurs="0" maxOccurs="1"/>
        </xsd:sequence>
      </xsd:complexType>
    </xsd:element>
    <xsd:element name="c456731dbc904a5fb605ec556c33e883" ma:index="28" nillable="true" ma:taxonomy="true" ma:internalName="c456731dbc904a5fb605ec556c33e883" ma:taxonomyFieldName="Sub_x002d_Sector" ma:displayName="Sub-Sector" ma:default="" ma:fieldId="{c456731d-bc90-4a5f-b605-ec556c33e883}" ma:sspId="cf0be0ad-272c-4e7f-a157-3f0abda6cde5" ma:termSetId="b6d60bd7-2da3-4fd7-a377-d114adc2f2db" ma:anchorId="00000000-0000-0000-0000-000000000000" ma:open="false" ma:isKeyword="false">
      <xsd:complexType>
        <xsd:sequence>
          <xsd:element ref="pc:Terms" minOccurs="0" maxOccurs="1"/>
        </xsd:sequence>
      </xsd:complexType>
    </xsd:element>
    <xsd:element name="Document_x0020_Language_x0020_IDB" ma:index="30" ma:displayName="Document Language IDB" ma:format="Dropdown" ma:internalName="Document_x0020_Language_x0020_IDB" ma:readOnly="false">
      <xsd:simpleType>
        <xsd:restriction base="dms:Choice">
          <xsd:enumeration value="English"/>
          <xsd:enumeration value="French"/>
          <xsd:enumeration value="Italian"/>
          <xsd:enumeration value="Japanese"/>
          <xsd:enumeration value="Korean"/>
          <xsd:enumeration value="Other"/>
          <xsd:enumeration value="Portuguese"/>
          <xsd:enumeration value="Spanish"/>
        </xsd:restriction>
      </xsd:simpleType>
    </xsd:element>
    <xsd:element name="Division_x0020_or_x0020_Unit" ma:index="31" ma:displayName="Division or Unit" ma:internalName="Division_x0020_or_x0020_Unit" ma:readOnly="false">
      <xsd:simpleType>
        <xsd:restriction base="dms:Text">
          <xsd:maxLength value="255"/>
        </xsd:restriction>
      </xsd:simpleType>
    </xsd:element>
    <xsd:element name="Identifier" ma:index="32" nillable="true" ma:displayName="Identifier" ma:internalName="Identifier">
      <xsd:simpleType>
        <xsd:restriction base="dms:Text">
          <xsd:maxLength value="255"/>
        </xsd:restriction>
      </xsd:simpleType>
    </xsd:element>
    <xsd:element name="j8b96605ee2f4c4e988849e658583fee" ma:index="33" nillable="true" ma:taxonomy="true" ma:internalName="j8b96605ee2f4c4e988849e658583fee" ma:taxonomyFieldName="Country" ma:displayName="Country" ma:default="" ma:fieldId="{38b96605-ee2f-4c4e-9888-49e658583fee}" ma:taxonomyMulti="true" ma:sspId="cf0be0ad-272c-4e7f-a157-3f0abda6cde5" ma:termSetId="2a7cd356-0181-422a-926d-b928cc73465d" ma:anchorId="00000000-0000-0000-0000-000000000000" ma:open="false" ma:isKeyword="false">
      <xsd:complexType>
        <xsd:sequence>
          <xsd:element ref="pc:Terms" minOccurs="0" maxOccurs="1"/>
        </xsd:sequence>
      </xsd:complexType>
    </xsd:element>
    <xsd:element name="Operation_x0020_Type" ma:index="35" nillable="true" ma:displayName="Operation Type" ma:internalName="Operation_x0020_Type">
      <xsd:simpleType>
        <xsd:restriction base="dms:Text">
          <xsd:maxLength value="255"/>
        </xsd:restriction>
      </xsd:simpleType>
    </xsd:element>
    <xsd:element name="Package_x0020_Code" ma:index="36" nillable="true" ma:displayName="Package Code" ma:internalName="Package_x0020_Code">
      <xsd:simpleType>
        <xsd:restriction base="dms:Text">
          <xsd:maxLength value="255"/>
        </xsd:restriction>
      </xsd:simpleType>
    </xsd:element>
    <xsd:element name="Phase" ma:index="37" nillable="true" ma:displayName="Phase" ma:internalName="Phase">
      <xsd:simpleType>
        <xsd:restriction base="dms:Text">
          <xsd:maxLength value="255"/>
        </xsd:restriction>
      </xsd:simpleType>
    </xsd:element>
    <xsd:element name="Business_x0020_Area" ma:index="38" nillable="true" ma:displayName="Business Area" ma:internalName="Business_x0020_Area">
      <xsd:simpleType>
        <xsd:restriction base="dms:Text">
          <xsd:maxLength value="255"/>
        </xsd:restriction>
      </xsd:simpleType>
    </xsd:element>
    <xsd:element name="Key_x0020_Document" ma:index="39" nillable="true" ma:displayName="Key Document" ma:default="0" ma:internalName="Key_x0020_Document">
      <xsd:simpleType>
        <xsd:restriction base="dms:Boolean"/>
      </xsd:simpleType>
    </xsd:element>
    <xsd:element name="Project_x0020_Document_x0020_Type" ma:index="40" nillable="true" ma:displayName="Project Document Type" ma:internalName="Project_x0020_Document_x0020_Type">
      <xsd:simpleType>
        <xsd:restriction base="dms:Text">
          <xsd:maxLength value="255"/>
        </xsd:restriction>
      </xsd:simpleType>
    </xsd:element>
    <xsd:element name="Abstract" ma:index="41" nillable="true" ma:displayName="Abstract" ma:internalName="Abstract">
      <xsd:simpleType>
        <xsd:restriction base="dms:Note">
          <xsd:maxLength value="255"/>
        </xsd:restriction>
      </xsd:simpleType>
    </xsd:element>
    <xsd:element name="Migration_x0020_Info" ma:index="42" nillable="true" ma:displayName="Migration Info" ma:internalName="Migration_x0020_Info">
      <xsd:simpleType>
        <xsd:restriction base="dms:Note"/>
      </xsd:simpleType>
    </xsd:element>
    <xsd:element name="SISCOR_x0020_Number" ma:index="43" nillable="true" ma:displayName="SISCOR Number" ma:internalName="SISCOR_x0020_Number">
      <xsd:simpleType>
        <xsd:restriction base="dms:Text">
          <xsd:maxLength value="255"/>
        </xsd:restriction>
      </xsd:simpleType>
    </xsd:element>
    <xsd:element name="IDBDocs_x0020_Number" ma:index="44" nillable="true" ma:displayName="IDBDocs Number" ma:description="Brought over as part of Migration" ma:internalName="IDBDocs_x0020_Number">
      <xsd:simpleType>
        <xsd:restriction base="dms:Text">
          <xsd:maxLength value="255"/>
        </xsd:restriction>
      </xsd:simpleType>
    </xsd:element>
    <xsd:element name="Editor1" ma:index="45" nillable="true" ma:displayName="Editor" ma:internalName="Editor1">
      <xsd:simpleType>
        <xsd:restriction base="dms:Text">
          <xsd:maxLength value="255"/>
        </xsd:restriction>
      </xsd:simpleType>
    </xsd:element>
    <xsd:element name="Issue_x0020_Date" ma:index="46" nillable="true" ma:displayName="Issue Date" ma:format="DateOnly" ma:internalName="Issue_x0020_Date">
      <xsd:simpleType>
        <xsd:restriction base="dms:DateTime"/>
      </xsd:simpleType>
    </xsd:element>
    <xsd:element name="Publishing_x0020_House" ma:index="47" nillable="true" ma:displayName="Publishing House" ma:internalName="Publishing_x0020_House">
      <xsd:simpleType>
        <xsd:restriction base="dms:Text">
          <xsd:maxLength value="255"/>
        </xsd:restriction>
      </xsd:simpleType>
    </xsd:element>
    <xsd:element name="KP_x0020_Topics" ma:index="48" nillable="true" ma:displayName="KP Topics" ma:internalName="KP_x0020_Topics">
      <xsd:simpleType>
        <xsd:restriction base="dms:Text">
          <xsd:maxLength value="255"/>
        </xsd:restriction>
      </xsd:simpleType>
    </xsd:element>
    <xsd:element name="Region" ma:index="49" nillable="true" ma:displayName="Region" ma:internalName="Region">
      <xsd:simpleType>
        <xsd:restriction base="dms:Text">
          <xsd:maxLength value="255"/>
        </xsd:restriction>
      </xsd:simpleType>
    </xsd:element>
    <xsd:element name="Publication_x0020_Type" ma:index="50" nillable="true" ma:displayName="Publication Type" ma:internalName="Publication_x0020_Type">
      <xsd:simpleType>
        <xsd:restriction base="dms:Text">
          <xsd:maxLength value="255"/>
        </xsd:restriction>
      </xsd:simpleType>
    </xsd:element>
    <xsd:element name="Fiscal_x0020_Year_x0020_IDB" ma:index="51" nillable="true" ma:displayName="Fiscal Year IDB" ma:default="=TEXT(TODAY(),&quot;yyyy&quot;)" ma:internalName="Fiscal_x0020_Year_x0020_IDB">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C65E52-73D5-467A-B92E-0D46C493D15C}"/>
</file>

<file path=customXml/itemProps2.xml><?xml version="1.0" encoding="utf-8"?>
<ds:datastoreItem xmlns:ds="http://schemas.openxmlformats.org/officeDocument/2006/customXml" ds:itemID="{888B9A4E-D188-4D80-A612-4C424607FF53}"/>
</file>

<file path=customXml/itemProps3.xml><?xml version="1.0" encoding="utf-8"?>
<ds:datastoreItem xmlns:ds="http://schemas.openxmlformats.org/officeDocument/2006/customXml" ds:itemID="{28602A01-4BEA-494B-AE98-D07522332E33}"/>
</file>

<file path=customXml/itemProps4.xml><?xml version="1.0" encoding="utf-8"?>
<ds:datastoreItem xmlns:ds="http://schemas.openxmlformats.org/officeDocument/2006/customXml" ds:itemID="{F1F7C090-48D1-4774-AA69-2F560ED4B94B}"/>
</file>

<file path=customXml/itemProps5.xml><?xml version="1.0" encoding="utf-8"?>
<ds:datastoreItem xmlns:ds="http://schemas.openxmlformats.org/officeDocument/2006/customXml" ds:itemID="{7159EBA2-4396-4E7A-BD43-F5EE20D39DFD}"/>
</file>

<file path=docProps/app.xml><?xml version="1.0" encoding="utf-8"?>
<Properties xmlns="http://schemas.openxmlformats.org/officeDocument/2006/extended-properties" xmlns:vt="http://schemas.openxmlformats.org/officeDocument/2006/docPropsVTypes">
  <Template/>
  <TotalTime>2575</TotalTime>
  <Words>269</Words>
  <Application>Microsoft Office PowerPoint</Application>
  <PresentationFormat>On-screen Show (4:3)</PresentationFormat>
  <Paragraphs>47</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template_en</vt:lpstr>
      <vt:lpstr>Citizen Security and Justice Program</vt:lpstr>
      <vt:lpstr>Implementation Arrangement</vt:lpstr>
      <vt:lpstr>Implementation Arrangement</vt:lpstr>
      <vt:lpstr>PowerPoint Presentation</vt:lpstr>
    </vt:vector>
  </TitlesOfParts>
  <Company>Inter-American Development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Arrangements</dc:title>
  <dc:creator>David Javier Vega</dc:creator>
  <cp:lastModifiedBy>Melissa</cp:lastModifiedBy>
  <cp:revision>240</cp:revision>
  <cp:lastPrinted>2014-09-28T23:05:02Z</cp:lastPrinted>
  <dcterms:created xsi:type="dcterms:W3CDTF">2012-03-21T17:32:25Z</dcterms:created>
  <dcterms:modified xsi:type="dcterms:W3CDTF">2015-06-02T20:55:26Z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0x01010046CF21643EE8D14686A648AA6DAD089200FF6B6028244C4243B1305A871E4FAB47</vt:lpwstr>
  </property>
  <property fmtid="{D5CDD505-2E9C-101B-9397-08002B2CF9AE}" pid="3" name="TaxKeyword">
    <vt:lpwstr/>
  </property>
  <property fmtid="{D5CDD505-2E9C-101B-9397-08002B2CF9AE}" pid="4" name="Sub_x002d_Sector">
    <vt:lpwstr/>
  </property>
  <property fmtid="{D5CDD505-2E9C-101B-9397-08002B2CF9AE}" pid="5" name="TaxKeywordTaxHTField">
    <vt:lpwstr/>
  </property>
  <property fmtid="{D5CDD505-2E9C-101B-9397-08002B2CF9AE}" pid="6" name="Series Operations IDB">
    <vt:lpwstr>14;#Loan Proposal|6ee86b6f-6e46-485b-8bfb-87a1f44622ac</vt:lpwstr>
  </property>
  <property fmtid="{D5CDD505-2E9C-101B-9397-08002B2CF9AE}" pid="8" name="Country">
    <vt:lpwstr/>
  </property>
  <property fmtid="{D5CDD505-2E9C-101B-9397-08002B2CF9AE}" pid="9" name="Fund IDB">
    <vt:lpwstr/>
  </property>
  <property fmtid="{D5CDD505-2E9C-101B-9397-08002B2CF9AE}" pid="10" name="Series_x0020_Operations_x0020_IDB">
    <vt:lpwstr>14;#Loan Proposal|6ee86b6f-6e46-485b-8bfb-87a1f44622ac</vt:lpwstr>
  </property>
  <property fmtid="{D5CDD505-2E9C-101B-9397-08002B2CF9AE}" pid="11" name="To:">
    <vt:lpwstr/>
  </property>
  <property fmtid="{D5CDD505-2E9C-101B-9397-08002B2CF9AE}" pid="12" name="From:">
    <vt:lpwstr/>
  </property>
  <property fmtid="{D5CDD505-2E9C-101B-9397-08002B2CF9AE}" pid="13" name="Sector IDB">
    <vt:lpwstr/>
  </property>
  <property fmtid="{D5CDD505-2E9C-101B-9397-08002B2CF9AE}" pid="14" name="Function Operations IDB">
    <vt:lpwstr>10;#Project Preparation, Planning and Design|29ca0c72-1fc4-435f-a09c-28585cb5eac9</vt:lpwstr>
  </property>
  <property fmtid="{D5CDD505-2E9C-101B-9397-08002B2CF9AE}" pid="15" name="Sub-Sector">
    <vt:lpwstr/>
  </property>
</Properties>
</file>