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diagrams/data1.xml" ContentType="application/vnd.openxmlformats-officedocument.drawingml.diagramData+xml"/>
  <Override PartName="/ppt/diagrams/data2.xml" ContentType="application/vnd.openxmlformats-officedocument.drawingml.diagramData+xml"/>
  <Override PartName="/ppt/drawings/drawing2.xml" ContentType="application/vnd.openxmlformats-officedocument.drawingml.chartshapes+xml"/>
  <Override PartName="/ppt/drawings/drawing1.xml" ContentType="application/vnd.openxmlformats-officedocument.drawingml.chartshapes+xml"/>
  <Override PartName="/ppt/presentation.xml" ContentType="application/vnd.openxmlformats-officedocument.presentationml.presentation.main+xml"/>
  <Override PartName="/ppt/slides/slide47.xml" ContentType="application/vnd.openxmlformats-officedocument.presentationml.slide+xml"/>
  <Override PartName="/ppt/slides/slide23.xml" ContentType="application/vnd.openxmlformats-officedocument.presentationml.slide+xml"/>
  <Override PartName="/ppt/slides/slide22.xml" ContentType="application/vnd.openxmlformats-officedocument.presentationml.slide+xml"/>
  <Override PartName="/ppt/slides/slide21.xml" ContentType="application/vnd.openxmlformats-officedocument.presentationml.slide+xml"/>
  <Override PartName="/ppt/slides/slide20.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19.xml" ContentType="application/vnd.openxmlformats-officedocument.presentationml.slide+xml"/>
  <Override PartName="/ppt/slides/slide18.xml" ContentType="application/vnd.openxmlformats-officedocument.presentationml.slide+xml"/>
  <Override PartName="/ppt/slides/slide1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45.xml" ContentType="application/vnd.openxmlformats-officedocument.presentationml.slide+xml"/>
  <Override PartName="/ppt/slides/slide53.xml" ContentType="application/vnd.openxmlformats-officedocument.presentationml.slide+xml"/>
  <Override PartName="/ppt/slides/slide52.xml" ContentType="application/vnd.openxmlformats-officedocument.presentationml.slide+xml"/>
  <Override PartName="/ppt/slides/slide51.xml" ContentType="application/vnd.openxmlformats-officedocument.presentationml.slide+xml"/>
  <Override PartName="/ppt/slides/slide50.xml" ContentType="application/vnd.openxmlformats-officedocument.presentationml.slide+xml"/>
  <Override PartName="/ppt/slides/slide49.xml" ContentType="application/vnd.openxmlformats-officedocument.presentationml.slide+xml"/>
  <Override PartName="/ppt/slides/slide48.xml" ContentType="application/vnd.openxmlformats-officedocument.presentationml.slide+xml"/>
  <Override PartName="/ppt/slides/slide44.xml" ContentType="application/vnd.openxmlformats-officedocument.presentationml.slide+xml"/>
  <Override PartName="/ppt/slides/slide43.xml" ContentType="application/vnd.openxmlformats-officedocument.presentationml.slide+xml"/>
  <Override PartName="/ppt/slides/slide4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7.xml" ContentType="application/vnd.openxmlformats-officedocument.presentationml.slide+xml"/>
  <Override PartName="/ppt/slides/slide6.xml" ContentType="application/vnd.openxmlformats-officedocument.presentationml.slide+xml"/>
  <Override PartName="/ppt/slides/slide5.xml" ContentType="application/vnd.openxmlformats-officedocument.presentationml.slide+xml"/>
  <Override PartName="/ppt/slides/slide1.xml" ContentType="application/vnd.openxmlformats-officedocument.presentationml.slide+xml"/>
  <Override PartName="/ppt/slides/slide2.xml" ContentType="application/vnd.openxmlformats-officedocument.presentationml.slide+xml"/>
  <Override PartName="/ppt/slides/slide46.xml" ContentType="application/vnd.openxmlformats-officedocument.presentationml.slide+xml"/>
  <Override PartName="/ppt/slides/slide4.xml" ContentType="application/vnd.openxmlformats-officedocument.presentationml.slide+xml"/>
  <Override PartName="/ppt/slides/slide3.xml" ContentType="application/vnd.openxmlformats-officedocument.presentationml.slide+xml"/>
  <Override PartName="/ppt/slideLayouts/slideLayout1.xml" ContentType="application/vnd.openxmlformats-officedocument.presentationml.slideLayout+xml"/>
  <Override PartName="/ppt/slideMasters/slideMaster1.xml" ContentType="application/vnd.openxmlformats-officedocument.presentationml.slideMaster+xml"/>
  <Override PartName="/ppt/slideLayouts/slideLayout2.xml" ContentType="application/vnd.openxmlformats-officedocument.presentationml.slideLayout+xml"/>
  <Override PartName="/ppt/notesSlides/notesSlide13.xml" ContentType="application/vnd.openxmlformats-officedocument.presentationml.notesSlide+xml"/>
  <Override PartName="/ppt/notesSlides/notesSlide12.xml" ContentType="application/vnd.openxmlformats-officedocument.presentationml.notesSlide+xml"/>
  <Override PartName="/ppt/notesSlides/notesSlide11.xml" ContentType="application/vnd.openxmlformats-officedocument.presentationml.notesSlide+xml"/>
  <Override PartName="/ppt/notesSlides/notesSlide10.xml" ContentType="application/vnd.openxmlformats-officedocument.presentationml.notesSlide+xml"/>
  <Override PartName="/ppt/notesSlides/notesSlide9.xml" ContentType="application/vnd.openxmlformats-officedocument.presentationml.notesSlide+xml"/>
  <Override PartName="/ppt/notesSlides/notesSlide8.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21.xml" ContentType="application/vnd.openxmlformats-officedocument.presentationml.notesSlide+xml"/>
  <Override PartName="/ppt/notesSlides/notesSlide20.xml" ContentType="application/vnd.openxmlformats-officedocument.presentationml.notesSlide+xml"/>
  <Override PartName="/ppt/notesSlides/notesSlide19.xml" ContentType="application/vnd.openxmlformats-officedocument.presentationml.notesSlide+xml"/>
  <Override PartName="/ppt/notesSlides/notesSlide18.xml" ContentType="application/vnd.openxmlformats-officedocument.presentationml.notesSlide+xml"/>
  <Override PartName="/ppt/notesSlides/notesSlide7.xml" ContentType="application/vnd.openxmlformats-officedocument.presentationml.notesSlide+xml"/>
  <Override PartName="/ppt/notesSlides/notesSlide6.xml" ContentType="application/vnd.openxmlformats-officedocument.presentationml.notesSlide+xml"/>
  <Override PartName="/ppt/notesSlides/notesSlide5.xml" ContentType="application/vnd.openxmlformats-officedocument.presentationml.notesSlide+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notesSlides/notesSlide4.xml" ContentType="application/vnd.openxmlformats-officedocument.presentationml.notesSlide+xml"/>
  <Override PartName="/ppt/notesSlides/notesSlide3.xml" ContentType="application/vnd.openxmlformats-officedocument.presentationml.notesSlide+xml"/>
  <Override PartName="/ppt/notesSlides/notesSlide2.xml" ContentType="application/vnd.openxmlformats-officedocument.presentationml.notesSlide+xml"/>
  <Override PartName="/ppt/notesSlides/notesSlide1.xml" ContentType="application/vnd.openxmlformats-officedocument.presentationml.notesSlide+xml"/>
  <Override PartName="/ppt/slideLayouts/slideLayout11.xml" ContentType="application/vnd.openxmlformats-officedocument.presentationml.slideLayout+xml"/>
  <Override PartName="/ppt/notesSlides/notesSlide22.xml" ContentType="application/vnd.openxmlformats-officedocument.presentationml.notesSlide+xml"/>
  <Override PartName="/ppt/notesSlides/notesSlide17.xml" ContentType="application/vnd.openxmlformats-officedocument.presentationml.notesSlide+xml"/>
  <Override PartName="/ppt/notesSlides/notesSlide30.xml" ContentType="application/vnd.openxmlformats-officedocument.presentationml.notesSlide+xml"/>
  <Override PartName="/ppt/notesSlides/notesSlide29.xml" ContentType="application/vnd.openxmlformats-officedocument.presentationml.notesSlide+xml"/>
  <Override PartName="/ppt/notesSlides/notesSlide32.xml" ContentType="application/vnd.openxmlformats-officedocument.presentationml.notesSlide+xml"/>
  <Override PartName="/ppt/notesSlides/notesSlide23.xml" ContentType="application/vnd.openxmlformats-officedocument.presentationml.notesSlide+xml"/>
  <Override PartName="/ppt/notesSlides/notesSlide31.xml" ContentType="application/vnd.openxmlformats-officedocument.presentationml.notesSlide+xml"/>
  <Override PartName="/ppt/notesSlides/notesSlide25.xml" ContentType="application/vnd.openxmlformats-officedocument.presentationml.notesSlide+xml"/>
  <Override PartName="/ppt/notesSlides/notesSlide27.xml" ContentType="application/vnd.openxmlformats-officedocument.presentationml.notesSlide+xml"/>
  <Override PartName="/ppt/notesSlides/notesSlide26.xml" ContentType="application/vnd.openxmlformats-officedocument.presentationml.notesSlide+xml"/>
  <Override PartName="/ppt/notesSlides/notesSlide24.xml" ContentType="application/vnd.openxmlformats-officedocument.presentationml.notesSlide+xml"/>
  <Override PartName="/ppt/notesSlides/notesSlide28.xml" ContentType="application/vnd.openxmlformats-officedocument.presentationml.notesSlide+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theme/theme2.xml" ContentType="application/vnd.openxmlformats-officedocument.theme+xml"/>
  <Override PartName="/ppt/theme/theme3.xml" ContentType="application/vnd.openxmlformats-officedocument.theme+xml"/>
  <Override PartName="/ppt/diagrams/drawing1.xml" ContentType="application/vnd.ms-office.drawingml.diagramDrawing+xml"/>
  <Override PartName="/ppt/theme/theme1.xml" ContentType="application/vnd.openxmlformats-officedocument.theme+xml"/>
  <Override PartName="/ppt/diagrams/colors2.xml" ContentType="application/vnd.openxmlformats-officedocument.drawingml.diagramColors+xml"/>
  <Override PartName="/ppt/diagrams/quickStyle2.xml" ContentType="application/vnd.openxmlformats-officedocument.drawingml.diagramStyle+xml"/>
  <Override PartName="/ppt/charts/chart4.xml" ContentType="application/vnd.openxmlformats-officedocument.drawingml.chart+xml"/>
  <Override PartName="/ppt/charts/chart5.xml" ContentType="application/vnd.openxmlformats-officedocument.drawingml.chart+xml"/>
  <Override PartName="/ppt/diagrams/layout2.xml" ContentType="application/vnd.openxmlformats-officedocument.drawingml.diagramLayout+xml"/>
  <Override PartName="/ppt/charts/chart3.xml" ContentType="application/vnd.openxmlformats-officedocument.drawingml.chart+xml"/>
  <Override PartName="/ppt/diagrams/drawing2.xml" ContentType="application/vnd.ms-office.drawingml.diagramDrawing+xml"/>
  <Override PartName="/ppt/theme/themeOverride1.xml" ContentType="application/vnd.openxmlformats-officedocument.themeOverride+xml"/>
  <Override PartName="/ppt/charts/chart6.xml" ContentType="application/vnd.openxmlformats-officedocument.drawingml.chart+xml"/>
  <Override PartName="/ppt/charts/chart2.xml" ContentType="application/vnd.openxmlformats-officedocument.drawingml.chart+xml"/>
  <Override PartName="/ppt/charts/chart1.xml" ContentType="application/vnd.openxmlformats-officedocument.drawingml.chart+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core.xml" ContentType="application/vnd.openxmlformats-package.core-properties+xml"/>
  <Override PartName="/docProps/app.xml" ContentType="application/vnd.openxmlformats-officedocument.extended-properties+xml"/>
  <Override PartName="/ppt/diagrams/data20.xml" ContentType="application/vnd.openxmlformats-officedocument.drawingml.diagramData+xml"/>
  <Override PartName="/customXml/itemProps5.xml" ContentType="application/vnd.openxmlformats-officedocument.customXmlProperties+xml"/>
  <Override PartName="/customXml/itemProps4.xml" ContentType="application/vnd.openxmlformats-officedocument.customXml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6.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58"/>
  </p:notesMasterIdLst>
  <p:handoutMasterIdLst>
    <p:handoutMasterId r:id="rId59"/>
  </p:handoutMasterIdLst>
  <p:sldIdLst>
    <p:sldId id="405" r:id="rId2"/>
    <p:sldId id="258" r:id="rId3"/>
    <p:sldId id="390" r:id="rId4"/>
    <p:sldId id="341" r:id="rId5"/>
    <p:sldId id="342" r:id="rId6"/>
    <p:sldId id="393" r:id="rId7"/>
    <p:sldId id="394" r:id="rId8"/>
    <p:sldId id="395" r:id="rId9"/>
    <p:sldId id="396" r:id="rId10"/>
    <p:sldId id="340" r:id="rId11"/>
    <p:sldId id="397" r:id="rId12"/>
    <p:sldId id="398" r:id="rId13"/>
    <p:sldId id="399" r:id="rId14"/>
    <p:sldId id="400" r:id="rId15"/>
    <p:sldId id="401" r:id="rId16"/>
    <p:sldId id="386" r:id="rId17"/>
    <p:sldId id="387" r:id="rId18"/>
    <p:sldId id="388" r:id="rId19"/>
    <p:sldId id="402" r:id="rId20"/>
    <p:sldId id="403" r:id="rId21"/>
    <p:sldId id="404" r:id="rId22"/>
    <p:sldId id="371" r:id="rId23"/>
    <p:sldId id="344" r:id="rId24"/>
    <p:sldId id="375" r:id="rId25"/>
    <p:sldId id="389" r:id="rId26"/>
    <p:sldId id="346" r:id="rId27"/>
    <p:sldId id="328" r:id="rId28"/>
    <p:sldId id="331" r:id="rId29"/>
    <p:sldId id="330" r:id="rId30"/>
    <p:sldId id="332" r:id="rId31"/>
    <p:sldId id="379" r:id="rId32"/>
    <p:sldId id="385" r:id="rId33"/>
    <p:sldId id="343" r:id="rId34"/>
    <p:sldId id="360" r:id="rId35"/>
    <p:sldId id="362" r:id="rId36"/>
    <p:sldId id="363" r:id="rId37"/>
    <p:sldId id="364" r:id="rId38"/>
    <p:sldId id="365" r:id="rId39"/>
    <p:sldId id="349" r:id="rId40"/>
    <p:sldId id="391" r:id="rId41"/>
    <p:sldId id="347" r:id="rId42"/>
    <p:sldId id="348" r:id="rId43"/>
    <p:sldId id="374" r:id="rId44"/>
    <p:sldId id="380" r:id="rId45"/>
    <p:sldId id="336" r:id="rId46"/>
    <p:sldId id="337" r:id="rId47"/>
    <p:sldId id="335" r:id="rId48"/>
    <p:sldId id="381" r:id="rId49"/>
    <p:sldId id="377" r:id="rId50"/>
    <p:sldId id="259" r:id="rId51"/>
    <p:sldId id="281" r:id="rId52"/>
    <p:sldId id="392" r:id="rId53"/>
    <p:sldId id="366" r:id="rId54"/>
    <p:sldId id="367" r:id="rId55"/>
    <p:sldId id="383" r:id="rId56"/>
    <p:sldId id="382" r:id="rId57"/>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357" autoAdjust="0"/>
    <p:restoredTop sz="85401" autoAdjust="0"/>
  </p:normalViewPr>
  <p:slideViewPr>
    <p:cSldViewPr snapToGrid="0" showGuides="1">
      <p:cViewPr varScale="1">
        <p:scale>
          <a:sx n="99" d="100"/>
          <a:sy n="99" d="100"/>
        </p:scale>
        <p:origin x="-1974" y="-10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tableStyles" Target="tableStyles.xml"/><Relationship Id="rId68" Type="http://schemas.openxmlformats.org/officeDocument/2006/relationships/customXml" Target="../customXml/item5.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66" Type="http://schemas.openxmlformats.org/officeDocument/2006/relationships/customXml" Target="../customXml/item3.xml"/><Relationship Id="rId5" Type="http://schemas.openxmlformats.org/officeDocument/2006/relationships/slide" Target="slides/slide4.xml"/><Relationship Id="rId61"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customXml" Target="../customXml/item1.xml"/><Relationship Id="rId69" Type="http://schemas.openxmlformats.org/officeDocument/2006/relationships/customXml" Target="../customXml/item6.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handoutMaster" Target="handoutMasters/handoutMaster1.xml"/><Relationship Id="rId67" Type="http://schemas.openxmlformats.org/officeDocument/2006/relationships/customXml" Target="../customXml/item4.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65" Type="http://schemas.openxmlformats.org/officeDocument/2006/relationships/customXml" Target="../customXml/item2.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charts/_rels/chart1.xml.rels><?xml version="1.0" encoding="UTF-8" standalone="yes"?>
<Relationships xmlns="http://schemas.openxmlformats.org/package/2006/relationships"><Relationship Id="rId1" Type="http://schemas.openxmlformats.org/officeDocument/2006/relationships/oleObject" Target="file:///\\wparic1.adb.local\shared$\ARIC%20Integration%20Database\FDI\tables\2016.10.04%20M&amp;A%20GF%20tables%20(new)_v1.xlsx" TargetMode="External"/></Relationships>
</file>

<file path=ppt/charts/_rels/chart2.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oleObject" Target="file:///C:\Users\9pj\Documents\Impact%20of%20BITs%20on%20FDIs\160721(Rodolphe)%203rd%20Draft\CLEAN\DES%20STAT\GRAPHS.xls"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file:///C:\Users\9pj\Documents\Impact%20of%20BITs%20on%20FDIs\Jesson\figures.xlsx" TargetMode="External"/></Relationships>
</file>

<file path=ppt/charts/_rels/chart6.xml.rels><?xml version="1.0" encoding="UTF-8" standalone="yes"?>
<Relationships xmlns="http://schemas.openxmlformats.org/package/2006/relationships"><Relationship Id="rId2" Type="http://schemas.openxmlformats.org/officeDocument/2006/relationships/package" Target="../embeddings/Microsoft_Excel_Worksheet3.xlsx"/><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9807620669469426E-2"/>
          <c:y val="2.8577914247205585E-2"/>
          <c:w val="0.94329599276249265"/>
          <c:h val="0.78939510939510926"/>
        </c:manualLayout>
      </c:layout>
      <c:lineChart>
        <c:grouping val="standard"/>
        <c:varyColors val="0"/>
        <c:ser>
          <c:idx val="4"/>
          <c:order val="0"/>
          <c:tx>
            <c:strRef>
              <c:f>'(4)'!$A$20:$C$20</c:f>
              <c:strCache>
                <c:ptCount val="1"/>
                <c:pt idx="0">
                  <c:v>Asia to ROW M&amp;A deals</c:v>
                </c:pt>
              </c:strCache>
            </c:strRef>
          </c:tx>
          <c:spPr>
            <a:ln>
              <a:solidFill>
                <a:srgbClr val="00B050"/>
              </a:solidFill>
            </a:ln>
          </c:spPr>
          <c:marker>
            <c:symbol val="none"/>
          </c:marker>
          <c:val>
            <c:numRef>
              <c:f>'(4)'!$D$20:$P$20</c:f>
              <c:numCache>
                <c:formatCode>General</c:formatCode>
                <c:ptCount val="13"/>
                <c:pt idx="0">
                  <c:v>487</c:v>
                </c:pt>
                <c:pt idx="1">
                  <c:v>545</c:v>
                </c:pt>
                <c:pt idx="2">
                  <c:v>737</c:v>
                </c:pt>
                <c:pt idx="3">
                  <c:v>831</c:v>
                </c:pt>
                <c:pt idx="4">
                  <c:v>1211</c:v>
                </c:pt>
                <c:pt idx="5">
                  <c:v>1205</c:v>
                </c:pt>
                <c:pt idx="6">
                  <c:v>802</c:v>
                </c:pt>
                <c:pt idx="7">
                  <c:v>939</c:v>
                </c:pt>
                <c:pt idx="8">
                  <c:v>1318</c:v>
                </c:pt>
                <c:pt idx="9">
                  <c:v>1148</c:v>
                </c:pt>
                <c:pt idx="10">
                  <c:v>1071</c:v>
                </c:pt>
                <c:pt idx="11">
                  <c:v>1367</c:v>
                </c:pt>
                <c:pt idx="12">
                  <c:v>1318</c:v>
                </c:pt>
              </c:numCache>
            </c:numRef>
          </c:val>
          <c:smooth val="0"/>
          <c:extLst xmlns:c16r2="http://schemas.microsoft.com/office/drawing/2015/06/chart">
            <c:ext xmlns:c16="http://schemas.microsoft.com/office/drawing/2014/chart" uri="{C3380CC4-5D6E-409C-BE32-E72D297353CC}">
              <c16:uniqueId val="{00000002-ECDD-444D-A790-3CD1B4C04FE3}"/>
            </c:ext>
          </c:extLst>
        </c:ser>
        <c:ser>
          <c:idx val="5"/>
          <c:order val="1"/>
          <c:tx>
            <c:strRef>
              <c:f>'(4)'!$AV$44</c:f>
              <c:strCache>
                <c:ptCount val="1"/>
                <c:pt idx="0">
                  <c:v>Asia to ROW M&amp;A deals - old</c:v>
                </c:pt>
              </c:strCache>
            </c:strRef>
          </c:tx>
          <c:spPr>
            <a:ln w="34925">
              <a:solidFill>
                <a:srgbClr val="00B050"/>
              </a:solidFill>
              <a:prstDash val="dash"/>
            </a:ln>
          </c:spPr>
          <c:marker>
            <c:symbol val="none"/>
          </c:marker>
          <c:val>
            <c:numRef>
              <c:f>'(4)'!$AX$44:$BJ$44</c:f>
              <c:numCache>
                <c:formatCode>General</c:formatCode>
                <c:ptCount val="13"/>
                <c:pt idx="0">
                  <c:v>280</c:v>
                </c:pt>
                <c:pt idx="1">
                  <c:v>306</c:v>
                </c:pt>
                <c:pt idx="2">
                  <c:v>967</c:v>
                </c:pt>
                <c:pt idx="3">
                  <c:v>1026</c:v>
                </c:pt>
                <c:pt idx="4">
                  <c:v>1068</c:v>
                </c:pt>
                <c:pt idx="5">
                  <c:v>1232</c:v>
                </c:pt>
                <c:pt idx="6">
                  <c:v>674</c:v>
                </c:pt>
                <c:pt idx="7">
                  <c:v>822</c:v>
                </c:pt>
                <c:pt idx="8">
                  <c:v>1197</c:v>
                </c:pt>
                <c:pt idx="9">
                  <c:v>922</c:v>
                </c:pt>
                <c:pt idx="10">
                  <c:v>944</c:v>
                </c:pt>
                <c:pt idx="11">
                  <c:v>1269</c:v>
                </c:pt>
                <c:pt idx="12">
                  <c:v>1174</c:v>
                </c:pt>
              </c:numCache>
            </c:numRef>
          </c:val>
          <c:smooth val="0"/>
        </c:ser>
        <c:ser>
          <c:idx val="1"/>
          <c:order val="2"/>
          <c:tx>
            <c:strRef>
              <c:f>'(4)'!$A$6:$C$6</c:f>
              <c:strCache>
                <c:ptCount val="1"/>
                <c:pt idx="0">
                  <c:v>Asia to Asia M&amp;A deals</c:v>
                </c:pt>
              </c:strCache>
            </c:strRef>
          </c:tx>
          <c:marker>
            <c:symbol val="none"/>
          </c:marker>
          <c:cat>
            <c:numRef>
              <c:f>'(4)'!$D$1:$P$1</c:f>
              <c:numCache>
                <c:formatCode>General</c:formatCode>
                <c:ptCount val="13"/>
                <c:pt idx="0">
                  <c:v>2003</c:v>
                </c:pt>
                <c:pt idx="1">
                  <c:v>2004</c:v>
                </c:pt>
                <c:pt idx="2">
                  <c:v>2005</c:v>
                </c:pt>
                <c:pt idx="3">
                  <c:v>2006</c:v>
                </c:pt>
                <c:pt idx="4">
                  <c:v>2007</c:v>
                </c:pt>
                <c:pt idx="5">
                  <c:v>2008</c:v>
                </c:pt>
                <c:pt idx="6">
                  <c:v>2009</c:v>
                </c:pt>
                <c:pt idx="7">
                  <c:v>2010</c:v>
                </c:pt>
                <c:pt idx="8">
                  <c:v>2011</c:v>
                </c:pt>
                <c:pt idx="9">
                  <c:v>2012</c:v>
                </c:pt>
                <c:pt idx="10">
                  <c:v>2013</c:v>
                </c:pt>
                <c:pt idx="11">
                  <c:v>2014</c:v>
                </c:pt>
                <c:pt idx="12">
                  <c:v>2015</c:v>
                </c:pt>
              </c:numCache>
            </c:numRef>
          </c:cat>
          <c:val>
            <c:numRef>
              <c:f>'(4)'!$D$6:$P$6</c:f>
              <c:numCache>
                <c:formatCode>General</c:formatCode>
                <c:ptCount val="13"/>
                <c:pt idx="0">
                  <c:v>385</c:v>
                </c:pt>
                <c:pt idx="1">
                  <c:v>512</c:v>
                </c:pt>
                <c:pt idx="2">
                  <c:v>464</c:v>
                </c:pt>
                <c:pt idx="3">
                  <c:v>465</c:v>
                </c:pt>
                <c:pt idx="4">
                  <c:v>837</c:v>
                </c:pt>
                <c:pt idx="5">
                  <c:v>1010</c:v>
                </c:pt>
                <c:pt idx="6">
                  <c:v>908</c:v>
                </c:pt>
                <c:pt idx="7">
                  <c:v>926</c:v>
                </c:pt>
                <c:pt idx="8">
                  <c:v>1050</c:v>
                </c:pt>
                <c:pt idx="9">
                  <c:v>1101</c:v>
                </c:pt>
                <c:pt idx="10">
                  <c:v>1023</c:v>
                </c:pt>
                <c:pt idx="11">
                  <c:v>1283</c:v>
                </c:pt>
                <c:pt idx="12">
                  <c:v>1286</c:v>
                </c:pt>
              </c:numCache>
            </c:numRef>
          </c:val>
          <c:smooth val="0"/>
          <c:extLst xmlns:c16r2="http://schemas.microsoft.com/office/drawing/2015/06/chart">
            <c:ext xmlns:c16="http://schemas.microsoft.com/office/drawing/2014/chart" uri="{C3380CC4-5D6E-409C-BE32-E72D297353CC}">
              <c16:uniqueId val="{00000000-ECDD-444D-A790-3CD1B4C04FE3}"/>
            </c:ext>
          </c:extLst>
        </c:ser>
        <c:ser>
          <c:idx val="2"/>
          <c:order val="3"/>
          <c:tx>
            <c:strRef>
              <c:f>'(4)'!$AV$42</c:f>
              <c:strCache>
                <c:ptCount val="1"/>
                <c:pt idx="0">
                  <c:v>Asia - Asia M&amp;A Deals - old</c:v>
                </c:pt>
              </c:strCache>
            </c:strRef>
          </c:tx>
          <c:spPr>
            <a:ln w="34925">
              <a:solidFill>
                <a:schemeClr val="accent2"/>
              </a:solidFill>
              <a:prstDash val="dash"/>
            </a:ln>
          </c:spPr>
          <c:marker>
            <c:symbol val="none"/>
          </c:marker>
          <c:val>
            <c:numRef>
              <c:f>'(4)'!$AX$42:$BJ$42</c:f>
              <c:numCache>
                <c:formatCode>General</c:formatCode>
                <c:ptCount val="13"/>
                <c:pt idx="0">
                  <c:v>341</c:v>
                </c:pt>
                <c:pt idx="1">
                  <c:v>428</c:v>
                </c:pt>
                <c:pt idx="2">
                  <c:v>705</c:v>
                </c:pt>
                <c:pt idx="3">
                  <c:v>655</c:v>
                </c:pt>
                <c:pt idx="4">
                  <c:v>898</c:v>
                </c:pt>
                <c:pt idx="5">
                  <c:v>1037</c:v>
                </c:pt>
                <c:pt idx="6">
                  <c:v>908</c:v>
                </c:pt>
                <c:pt idx="7">
                  <c:v>1017</c:v>
                </c:pt>
                <c:pt idx="8">
                  <c:v>1044</c:v>
                </c:pt>
                <c:pt idx="9">
                  <c:v>1088</c:v>
                </c:pt>
                <c:pt idx="10">
                  <c:v>1128</c:v>
                </c:pt>
                <c:pt idx="11">
                  <c:v>1284</c:v>
                </c:pt>
                <c:pt idx="12">
                  <c:v>1423</c:v>
                </c:pt>
              </c:numCache>
            </c:numRef>
          </c:val>
          <c:smooth val="0"/>
        </c:ser>
        <c:ser>
          <c:idx val="0"/>
          <c:order val="4"/>
          <c:tx>
            <c:strRef>
              <c:f>'(4)'!$A$8:$C$8</c:f>
              <c:strCache>
                <c:ptCount val="1"/>
                <c:pt idx="0">
                  <c:v>ROW to Asia M&amp;A deals</c:v>
                </c:pt>
              </c:strCache>
            </c:strRef>
          </c:tx>
          <c:marker>
            <c:symbol val="none"/>
          </c:marker>
          <c:cat>
            <c:numRef>
              <c:f>'(4)'!$D$1:$P$1</c:f>
              <c:numCache>
                <c:formatCode>General</c:formatCode>
                <c:ptCount val="13"/>
                <c:pt idx="0">
                  <c:v>2003</c:v>
                </c:pt>
                <c:pt idx="1">
                  <c:v>2004</c:v>
                </c:pt>
                <c:pt idx="2">
                  <c:v>2005</c:v>
                </c:pt>
                <c:pt idx="3">
                  <c:v>2006</c:v>
                </c:pt>
                <c:pt idx="4">
                  <c:v>2007</c:v>
                </c:pt>
                <c:pt idx="5">
                  <c:v>2008</c:v>
                </c:pt>
                <c:pt idx="6">
                  <c:v>2009</c:v>
                </c:pt>
                <c:pt idx="7">
                  <c:v>2010</c:v>
                </c:pt>
                <c:pt idx="8">
                  <c:v>2011</c:v>
                </c:pt>
                <c:pt idx="9">
                  <c:v>2012</c:v>
                </c:pt>
                <c:pt idx="10">
                  <c:v>2013</c:v>
                </c:pt>
                <c:pt idx="11">
                  <c:v>2014</c:v>
                </c:pt>
                <c:pt idx="12">
                  <c:v>2015</c:v>
                </c:pt>
              </c:numCache>
            </c:numRef>
          </c:cat>
          <c:val>
            <c:numRef>
              <c:f>'(4)'!$D$8:$P$8</c:f>
              <c:numCache>
                <c:formatCode>#,##0.00</c:formatCode>
                <c:ptCount val="13"/>
                <c:pt idx="0">
                  <c:v>681</c:v>
                </c:pt>
                <c:pt idx="1">
                  <c:v>927</c:v>
                </c:pt>
                <c:pt idx="2">
                  <c:v>1283</c:v>
                </c:pt>
                <c:pt idx="3">
                  <c:v>1628</c:v>
                </c:pt>
                <c:pt idx="4">
                  <c:v>2557</c:v>
                </c:pt>
                <c:pt idx="5">
                  <c:v>2799</c:v>
                </c:pt>
                <c:pt idx="6">
                  <c:v>2120</c:v>
                </c:pt>
                <c:pt idx="7">
                  <c:v>2212</c:v>
                </c:pt>
                <c:pt idx="8">
                  <c:v>2129</c:v>
                </c:pt>
                <c:pt idx="9">
                  <c:v>2232</c:v>
                </c:pt>
                <c:pt idx="10">
                  <c:v>2484</c:v>
                </c:pt>
                <c:pt idx="11">
                  <c:v>2643</c:v>
                </c:pt>
                <c:pt idx="12">
                  <c:v>2682</c:v>
                </c:pt>
              </c:numCache>
            </c:numRef>
          </c:val>
          <c:smooth val="0"/>
          <c:extLst xmlns:c16r2="http://schemas.microsoft.com/office/drawing/2015/06/chart">
            <c:ext xmlns:c16="http://schemas.microsoft.com/office/drawing/2014/chart" uri="{C3380CC4-5D6E-409C-BE32-E72D297353CC}">
              <c16:uniqueId val="{00000001-ECDD-444D-A790-3CD1B4C04FE3}"/>
            </c:ext>
          </c:extLst>
        </c:ser>
        <c:ser>
          <c:idx val="3"/>
          <c:order val="5"/>
          <c:tx>
            <c:strRef>
              <c:f>'(4)'!$AV$43</c:f>
              <c:strCache>
                <c:ptCount val="1"/>
                <c:pt idx="0">
                  <c:v>ROW to Asia M&amp;A Deals -old</c:v>
                </c:pt>
              </c:strCache>
            </c:strRef>
          </c:tx>
          <c:spPr>
            <a:ln w="34925">
              <a:solidFill>
                <a:schemeClr val="accent1"/>
              </a:solidFill>
              <a:prstDash val="dash"/>
            </a:ln>
          </c:spPr>
          <c:marker>
            <c:symbol val="none"/>
          </c:marker>
          <c:val>
            <c:numRef>
              <c:f>'(4)'!$AX$43:$BJ$43</c:f>
              <c:numCache>
                <c:formatCode>General</c:formatCode>
                <c:ptCount val="13"/>
                <c:pt idx="0">
                  <c:v>555</c:v>
                </c:pt>
                <c:pt idx="1">
                  <c:v>775</c:v>
                </c:pt>
                <c:pt idx="2">
                  <c:v>1604</c:v>
                </c:pt>
                <c:pt idx="3">
                  <c:v>1967</c:v>
                </c:pt>
                <c:pt idx="4">
                  <c:v>2377</c:v>
                </c:pt>
                <c:pt idx="5">
                  <c:v>2574</c:v>
                </c:pt>
                <c:pt idx="6">
                  <c:v>1801</c:v>
                </c:pt>
                <c:pt idx="7">
                  <c:v>1844</c:v>
                </c:pt>
                <c:pt idx="8">
                  <c:v>1691</c:v>
                </c:pt>
                <c:pt idx="9">
                  <c:v>1775</c:v>
                </c:pt>
                <c:pt idx="10">
                  <c:v>2083</c:v>
                </c:pt>
                <c:pt idx="11">
                  <c:v>2447</c:v>
                </c:pt>
                <c:pt idx="12">
                  <c:v>3084</c:v>
                </c:pt>
              </c:numCache>
            </c:numRef>
          </c:val>
          <c:smooth val="0"/>
        </c:ser>
        <c:dLbls>
          <c:showLegendKey val="0"/>
          <c:showVal val="0"/>
          <c:showCatName val="0"/>
          <c:showSerName val="0"/>
          <c:showPercent val="0"/>
          <c:showBubbleSize val="0"/>
        </c:dLbls>
        <c:marker val="1"/>
        <c:smooth val="0"/>
        <c:axId val="257970176"/>
        <c:axId val="257972864"/>
      </c:lineChart>
      <c:catAx>
        <c:axId val="257970176"/>
        <c:scaling>
          <c:orientation val="minMax"/>
        </c:scaling>
        <c:delete val="0"/>
        <c:axPos val="b"/>
        <c:numFmt formatCode="General" sourceLinked="1"/>
        <c:majorTickMark val="in"/>
        <c:minorTickMark val="none"/>
        <c:tickLblPos val="nextTo"/>
        <c:spPr>
          <a:ln>
            <a:solidFill>
              <a:schemeClr val="tx1"/>
            </a:solidFill>
          </a:ln>
        </c:spPr>
        <c:crossAx val="257972864"/>
        <c:crosses val="autoZero"/>
        <c:auto val="1"/>
        <c:lblAlgn val="ctr"/>
        <c:lblOffset val="100"/>
        <c:noMultiLvlLbl val="0"/>
      </c:catAx>
      <c:valAx>
        <c:axId val="257972864"/>
        <c:scaling>
          <c:orientation val="minMax"/>
        </c:scaling>
        <c:delete val="0"/>
        <c:axPos val="l"/>
        <c:numFmt formatCode="#,##0" sourceLinked="0"/>
        <c:majorTickMark val="in"/>
        <c:minorTickMark val="none"/>
        <c:tickLblPos val="nextTo"/>
        <c:spPr>
          <a:ln w="9525">
            <a:solidFill>
              <a:schemeClr val="tx1"/>
            </a:solidFill>
          </a:ln>
        </c:spPr>
        <c:crossAx val="257970176"/>
        <c:crosses val="autoZero"/>
        <c:crossBetween val="between"/>
        <c:dispUnits>
          <c:builtInUnit val="thousands"/>
        </c:dispUnits>
      </c:valAx>
    </c:plotArea>
    <c:legend>
      <c:legendPos val="b"/>
      <c:layout>
        <c:manualLayout>
          <c:xMode val="edge"/>
          <c:yMode val="edge"/>
          <c:x val="0.13461545904470709"/>
          <c:y val="0.86958603147579527"/>
          <c:w val="0.63282088216257282"/>
          <c:h val="0.11426277491831122"/>
        </c:manualLayout>
      </c:layout>
      <c:overlay val="0"/>
      <c:txPr>
        <a:bodyPr/>
        <a:lstStyle/>
        <a:p>
          <a:pPr>
            <a:defRPr sz="1050"/>
          </a:pPr>
          <a:endParaRPr lang="en-US"/>
        </a:p>
      </c:txPr>
    </c:legend>
    <c:plotVisOnly val="1"/>
    <c:dispBlanksAs val="gap"/>
    <c:showDLblsOverMax val="0"/>
  </c:chart>
  <c:spPr>
    <a:ln>
      <a:noFill/>
    </a:ln>
  </c:sp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9.4928090613279018E-2"/>
          <c:y val="9.1719732956218741E-2"/>
          <c:w val="0.85328796045604705"/>
          <c:h val="0.70768019690988226"/>
        </c:manualLayout>
      </c:layout>
      <c:barChart>
        <c:barDir val="bar"/>
        <c:grouping val="stacked"/>
        <c:varyColors val="0"/>
        <c:ser>
          <c:idx val="0"/>
          <c:order val="0"/>
          <c:tx>
            <c:strRef>
              <c:f>'IN-computations'!$V$2</c:f>
              <c:strCache>
                <c:ptCount val="1"/>
                <c:pt idx="0">
                  <c:v>Mining</c:v>
                </c:pt>
              </c:strCache>
            </c:strRef>
          </c:tx>
          <c:invertIfNegative val="0"/>
          <c:cat>
            <c:strRef>
              <c:f>'IN-computations'!$T$3:$T$14</c:f>
              <c:strCache>
                <c:ptCount val="12"/>
                <c:pt idx="0">
                  <c:v>JPN</c:v>
                </c:pt>
                <c:pt idx="1">
                  <c:v>AUS</c:v>
                </c:pt>
                <c:pt idx="2">
                  <c:v>TAP</c:v>
                </c:pt>
                <c:pt idx="3">
                  <c:v>SIN</c:v>
                </c:pt>
                <c:pt idx="4">
                  <c:v>KOR</c:v>
                </c:pt>
                <c:pt idx="5">
                  <c:v>HKG</c:v>
                </c:pt>
                <c:pt idx="6">
                  <c:v>VIE</c:v>
                </c:pt>
                <c:pt idx="7">
                  <c:v>THA</c:v>
                </c:pt>
                <c:pt idx="8">
                  <c:v>MAL</c:v>
                </c:pt>
                <c:pt idx="9">
                  <c:v>INO</c:v>
                </c:pt>
                <c:pt idx="10">
                  <c:v>IND</c:v>
                </c:pt>
                <c:pt idx="11">
                  <c:v>PRC</c:v>
                </c:pt>
              </c:strCache>
            </c:strRef>
          </c:cat>
          <c:val>
            <c:numRef>
              <c:f>'IN-computations'!$V$3:$V$14</c:f>
              <c:numCache>
                <c:formatCode>0.0</c:formatCode>
                <c:ptCount val="12"/>
                <c:pt idx="0">
                  <c:v>1.4388489208633095</c:v>
                </c:pt>
                <c:pt idx="1">
                  <c:v>5.3333333333333339</c:v>
                </c:pt>
                <c:pt idx="2">
                  <c:v>2.7472527472527473</c:v>
                </c:pt>
                <c:pt idx="3">
                  <c:v>1.9858156028368796</c:v>
                </c:pt>
                <c:pt idx="4">
                  <c:v>3.5175879396984926</c:v>
                </c:pt>
                <c:pt idx="5">
                  <c:v>0.76335877862595414</c:v>
                </c:pt>
                <c:pt idx="6">
                  <c:v>0.46948356807511737</c:v>
                </c:pt>
                <c:pt idx="7">
                  <c:v>3.1331592689295036</c:v>
                </c:pt>
                <c:pt idx="8">
                  <c:v>1.9298245614035088</c:v>
                </c:pt>
                <c:pt idx="9">
                  <c:v>2.3498694516971277</c:v>
                </c:pt>
                <c:pt idx="10">
                  <c:v>0.49261083743842365</c:v>
                </c:pt>
                <c:pt idx="11">
                  <c:v>0.50964187327823685</c:v>
                </c:pt>
              </c:numCache>
            </c:numRef>
          </c:val>
        </c:ser>
        <c:ser>
          <c:idx val="1"/>
          <c:order val="1"/>
          <c:tx>
            <c:strRef>
              <c:f>'IN-computations'!$W$2</c:f>
              <c:strCache>
                <c:ptCount val="1"/>
                <c:pt idx="0">
                  <c:v>Manufacturing</c:v>
                </c:pt>
              </c:strCache>
            </c:strRef>
          </c:tx>
          <c:invertIfNegative val="0"/>
          <c:cat>
            <c:strRef>
              <c:f>'IN-computations'!$T$3:$T$14</c:f>
              <c:strCache>
                <c:ptCount val="12"/>
                <c:pt idx="0">
                  <c:v>JPN</c:v>
                </c:pt>
                <c:pt idx="1">
                  <c:v>AUS</c:v>
                </c:pt>
                <c:pt idx="2">
                  <c:v>TAP</c:v>
                </c:pt>
                <c:pt idx="3">
                  <c:v>SIN</c:v>
                </c:pt>
                <c:pt idx="4">
                  <c:v>KOR</c:v>
                </c:pt>
                <c:pt idx="5">
                  <c:v>HKG</c:v>
                </c:pt>
                <c:pt idx="6">
                  <c:v>VIE</c:v>
                </c:pt>
                <c:pt idx="7">
                  <c:v>THA</c:v>
                </c:pt>
                <c:pt idx="8">
                  <c:v>MAL</c:v>
                </c:pt>
                <c:pt idx="9">
                  <c:v>INO</c:v>
                </c:pt>
                <c:pt idx="10">
                  <c:v>IND</c:v>
                </c:pt>
                <c:pt idx="11">
                  <c:v>PRC</c:v>
                </c:pt>
              </c:strCache>
            </c:strRef>
          </c:cat>
          <c:val>
            <c:numRef>
              <c:f>'IN-computations'!$W$3:$W$14</c:f>
              <c:numCache>
                <c:formatCode>0.0</c:formatCode>
                <c:ptCount val="12"/>
                <c:pt idx="0">
                  <c:v>78.417266187050359</c:v>
                </c:pt>
                <c:pt idx="1">
                  <c:v>83.2</c:v>
                </c:pt>
                <c:pt idx="2">
                  <c:v>91.758241758241752</c:v>
                </c:pt>
                <c:pt idx="3">
                  <c:v>69.787234042553195</c:v>
                </c:pt>
                <c:pt idx="4">
                  <c:v>93.467336683417088</c:v>
                </c:pt>
                <c:pt idx="5">
                  <c:v>31.297709923664126</c:v>
                </c:pt>
                <c:pt idx="6">
                  <c:v>98.904538341158059</c:v>
                </c:pt>
                <c:pt idx="7">
                  <c:v>95.822454308093995</c:v>
                </c:pt>
                <c:pt idx="8">
                  <c:v>95.78947368421052</c:v>
                </c:pt>
                <c:pt idx="9">
                  <c:v>97.127937336814625</c:v>
                </c:pt>
                <c:pt idx="10">
                  <c:v>79.556650246305409</c:v>
                </c:pt>
                <c:pt idx="11">
                  <c:v>98.112947658402206</c:v>
                </c:pt>
              </c:numCache>
            </c:numRef>
          </c:val>
        </c:ser>
        <c:ser>
          <c:idx val="2"/>
          <c:order val="2"/>
          <c:tx>
            <c:strRef>
              <c:f>'IN-computations'!$X$2</c:f>
              <c:strCache>
                <c:ptCount val="1"/>
                <c:pt idx="0">
                  <c:v>Business Services</c:v>
                </c:pt>
              </c:strCache>
            </c:strRef>
          </c:tx>
          <c:invertIfNegative val="0"/>
          <c:cat>
            <c:strRef>
              <c:f>'IN-computations'!$T$3:$T$14</c:f>
              <c:strCache>
                <c:ptCount val="12"/>
                <c:pt idx="0">
                  <c:v>JPN</c:v>
                </c:pt>
                <c:pt idx="1">
                  <c:v>AUS</c:v>
                </c:pt>
                <c:pt idx="2">
                  <c:v>TAP</c:v>
                </c:pt>
                <c:pt idx="3">
                  <c:v>SIN</c:v>
                </c:pt>
                <c:pt idx="4">
                  <c:v>KOR</c:v>
                </c:pt>
                <c:pt idx="5">
                  <c:v>HKG</c:v>
                </c:pt>
                <c:pt idx="6">
                  <c:v>VIE</c:v>
                </c:pt>
                <c:pt idx="7">
                  <c:v>THA</c:v>
                </c:pt>
                <c:pt idx="8">
                  <c:v>MAL</c:v>
                </c:pt>
                <c:pt idx="9">
                  <c:v>INO</c:v>
                </c:pt>
                <c:pt idx="10">
                  <c:v>IND</c:v>
                </c:pt>
                <c:pt idx="11">
                  <c:v>PRC</c:v>
                </c:pt>
              </c:strCache>
            </c:strRef>
          </c:cat>
          <c:val>
            <c:numRef>
              <c:f>'IN-computations'!$X$3:$X$14</c:f>
              <c:numCache>
                <c:formatCode>0.0</c:formatCode>
                <c:ptCount val="12"/>
                <c:pt idx="0">
                  <c:v>20.14388489208633</c:v>
                </c:pt>
                <c:pt idx="1">
                  <c:v>11.466666666666667</c:v>
                </c:pt>
                <c:pt idx="2">
                  <c:v>5.4945054945054945</c:v>
                </c:pt>
                <c:pt idx="3">
                  <c:v>28.226950354609929</c:v>
                </c:pt>
                <c:pt idx="4">
                  <c:v>3.0150753768844218</c:v>
                </c:pt>
                <c:pt idx="5">
                  <c:v>67.938931297709928</c:v>
                </c:pt>
                <c:pt idx="6">
                  <c:v>0.6259780907668232</c:v>
                </c:pt>
                <c:pt idx="7">
                  <c:v>1.0443864229765014</c:v>
                </c:pt>
                <c:pt idx="8">
                  <c:v>2.2807017543859649</c:v>
                </c:pt>
                <c:pt idx="9">
                  <c:v>0.52219321148825071</c:v>
                </c:pt>
                <c:pt idx="10">
                  <c:v>19.950738916256157</c:v>
                </c:pt>
                <c:pt idx="11">
                  <c:v>1.3774104683195594</c:v>
                </c:pt>
              </c:numCache>
            </c:numRef>
          </c:val>
        </c:ser>
        <c:dLbls>
          <c:showLegendKey val="0"/>
          <c:showVal val="0"/>
          <c:showCatName val="0"/>
          <c:showSerName val="0"/>
          <c:showPercent val="0"/>
          <c:showBubbleSize val="0"/>
        </c:dLbls>
        <c:gapWidth val="101"/>
        <c:overlap val="100"/>
        <c:axId val="97455488"/>
        <c:axId val="97477760"/>
      </c:barChart>
      <c:catAx>
        <c:axId val="97455488"/>
        <c:scaling>
          <c:orientation val="minMax"/>
        </c:scaling>
        <c:delete val="0"/>
        <c:axPos val="l"/>
        <c:majorTickMark val="out"/>
        <c:minorTickMark val="none"/>
        <c:tickLblPos val="nextTo"/>
        <c:crossAx val="97477760"/>
        <c:crosses val="autoZero"/>
        <c:auto val="1"/>
        <c:lblAlgn val="ctr"/>
        <c:lblOffset val="100"/>
        <c:noMultiLvlLbl val="0"/>
      </c:catAx>
      <c:valAx>
        <c:axId val="97477760"/>
        <c:scaling>
          <c:orientation val="minMax"/>
          <c:max val="100"/>
        </c:scaling>
        <c:delete val="0"/>
        <c:axPos val="b"/>
        <c:numFmt formatCode="0" sourceLinked="0"/>
        <c:majorTickMark val="out"/>
        <c:minorTickMark val="none"/>
        <c:tickLblPos val="nextTo"/>
        <c:crossAx val="97455488"/>
        <c:crosses val="autoZero"/>
        <c:crossBetween val="between"/>
      </c:valAx>
    </c:plotArea>
    <c:legend>
      <c:legendPos val="r"/>
      <c:layout>
        <c:manualLayout>
          <c:xMode val="edge"/>
          <c:yMode val="edge"/>
          <c:x val="0.12316632509977349"/>
          <c:y val="0.90707980579704017"/>
          <c:w val="0.7866048250817963"/>
          <c:h val="6.2273124727335073E-2"/>
        </c:manualLayout>
      </c:layout>
      <c:overlay val="0"/>
      <c:spPr>
        <a:ln>
          <a:solidFill>
            <a:schemeClr val="bg1">
              <a:lumMod val="65000"/>
            </a:schemeClr>
          </a:solidFill>
        </a:ln>
      </c:spPr>
    </c:legend>
    <c:plotVisOnly val="1"/>
    <c:dispBlanksAs val="gap"/>
    <c:showDLblsOverMax val="0"/>
  </c:chart>
  <c:spPr>
    <a:ln>
      <a:noFill/>
    </a:ln>
  </c:spPr>
  <c:txPr>
    <a:bodyPr/>
    <a:lstStyle/>
    <a:p>
      <a:pPr>
        <a:defRPr sz="1600"/>
      </a:pPr>
      <a:endParaRPr lang="en-US"/>
    </a:p>
  </c:txPr>
  <c:externalData r:id="rId1">
    <c:autoUpdate val="0"/>
  </c:externalData>
  <c:userShapes r:id="rId2"/>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8.9787816228185255E-2"/>
          <c:y val="2.9432523254221576E-2"/>
          <c:w val="0.87528206057978242"/>
          <c:h val="0.77066249512793772"/>
        </c:manualLayout>
      </c:layout>
      <c:barChart>
        <c:barDir val="bar"/>
        <c:grouping val="stacked"/>
        <c:varyColors val="0"/>
        <c:ser>
          <c:idx val="0"/>
          <c:order val="0"/>
          <c:tx>
            <c:strRef>
              <c:f>'OUT-computations'!$AT$19</c:f>
              <c:strCache>
                <c:ptCount val="1"/>
                <c:pt idx="0">
                  <c:v>Mining</c:v>
                </c:pt>
              </c:strCache>
            </c:strRef>
          </c:tx>
          <c:invertIfNegative val="0"/>
          <c:cat>
            <c:strRef>
              <c:f>'OUT-computations'!$AS$20:$AS$31</c:f>
              <c:strCache>
                <c:ptCount val="12"/>
                <c:pt idx="0">
                  <c:v>EU</c:v>
                </c:pt>
                <c:pt idx="1">
                  <c:v>US</c:v>
                </c:pt>
                <c:pt idx="2">
                  <c:v>JPN</c:v>
                </c:pt>
                <c:pt idx="3">
                  <c:v>AUS</c:v>
                </c:pt>
                <c:pt idx="4">
                  <c:v>TAP</c:v>
                </c:pt>
                <c:pt idx="5">
                  <c:v>SIN</c:v>
                </c:pt>
                <c:pt idx="6">
                  <c:v>KOR</c:v>
                </c:pt>
                <c:pt idx="7">
                  <c:v>HKG</c:v>
                </c:pt>
                <c:pt idx="8">
                  <c:v>MAL</c:v>
                </c:pt>
                <c:pt idx="9">
                  <c:v>THA</c:v>
                </c:pt>
                <c:pt idx="10">
                  <c:v>IND</c:v>
                </c:pt>
                <c:pt idx="11">
                  <c:v>PRC</c:v>
                </c:pt>
              </c:strCache>
            </c:strRef>
          </c:cat>
          <c:val>
            <c:numRef>
              <c:f>'OUT-computations'!$AT$20:$AT$31</c:f>
              <c:numCache>
                <c:formatCode>0.0</c:formatCode>
                <c:ptCount val="12"/>
                <c:pt idx="0">
                  <c:v>1.9614474129184984</c:v>
                </c:pt>
                <c:pt idx="1">
                  <c:v>1.5107913669064748</c:v>
                </c:pt>
                <c:pt idx="2">
                  <c:v>0.86419753086419748</c:v>
                </c:pt>
                <c:pt idx="3">
                  <c:v>0</c:v>
                </c:pt>
                <c:pt idx="4">
                  <c:v>0.20366598778004072</c:v>
                </c:pt>
                <c:pt idx="5">
                  <c:v>0.39920159680638717</c:v>
                </c:pt>
                <c:pt idx="6">
                  <c:v>0.69204152249134954</c:v>
                </c:pt>
                <c:pt idx="7">
                  <c:v>0.14482259232440259</c:v>
                </c:pt>
                <c:pt idx="8">
                  <c:v>0</c:v>
                </c:pt>
                <c:pt idx="9">
                  <c:v>0</c:v>
                </c:pt>
                <c:pt idx="10">
                  <c:v>1.25</c:v>
                </c:pt>
                <c:pt idx="11">
                  <c:v>2.2222222222222223</c:v>
                </c:pt>
              </c:numCache>
            </c:numRef>
          </c:val>
        </c:ser>
        <c:ser>
          <c:idx val="1"/>
          <c:order val="1"/>
          <c:tx>
            <c:strRef>
              <c:f>'OUT-computations'!$AU$19</c:f>
              <c:strCache>
                <c:ptCount val="1"/>
                <c:pt idx="0">
                  <c:v>Manufacturing</c:v>
                </c:pt>
              </c:strCache>
            </c:strRef>
          </c:tx>
          <c:invertIfNegative val="0"/>
          <c:cat>
            <c:strRef>
              <c:f>'OUT-computations'!$AS$20:$AS$31</c:f>
              <c:strCache>
                <c:ptCount val="12"/>
                <c:pt idx="0">
                  <c:v>EU</c:v>
                </c:pt>
                <c:pt idx="1">
                  <c:v>US</c:v>
                </c:pt>
                <c:pt idx="2">
                  <c:v>JPN</c:v>
                </c:pt>
                <c:pt idx="3">
                  <c:v>AUS</c:v>
                </c:pt>
                <c:pt idx="4">
                  <c:v>TAP</c:v>
                </c:pt>
                <c:pt idx="5">
                  <c:v>SIN</c:v>
                </c:pt>
                <c:pt idx="6">
                  <c:v>KOR</c:v>
                </c:pt>
                <c:pt idx="7">
                  <c:v>HKG</c:v>
                </c:pt>
                <c:pt idx="8">
                  <c:v>MAL</c:v>
                </c:pt>
                <c:pt idx="9">
                  <c:v>THA</c:v>
                </c:pt>
                <c:pt idx="10">
                  <c:v>IND</c:v>
                </c:pt>
                <c:pt idx="11">
                  <c:v>PRC</c:v>
                </c:pt>
              </c:strCache>
            </c:strRef>
          </c:cat>
          <c:val>
            <c:numRef>
              <c:f>'OUT-computations'!$AU$20:$AU$31</c:f>
              <c:numCache>
                <c:formatCode>0.0</c:formatCode>
                <c:ptCount val="12"/>
                <c:pt idx="0">
                  <c:v>90.125126817720655</c:v>
                </c:pt>
                <c:pt idx="1">
                  <c:v>85.97122302158273</c:v>
                </c:pt>
                <c:pt idx="2">
                  <c:v>96.913580246913583</c:v>
                </c:pt>
                <c:pt idx="3">
                  <c:v>87.5</c:v>
                </c:pt>
                <c:pt idx="4">
                  <c:v>99.389002036659875</c:v>
                </c:pt>
                <c:pt idx="5">
                  <c:v>95.60878243512974</c:v>
                </c:pt>
                <c:pt idx="6">
                  <c:v>97.231833910034609</c:v>
                </c:pt>
                <c:pt idx="7">
                  <c:v>98.479362780593775</c:v>
                </c:pt>
                <c:pt idx="8">
                  <c:v>90.909090909090907</c:v>
                </c:pt>
                <c:pt idx="9">
                  <c:v>97.435897435897431</c:v>
                </c:pt>
                <c:pt idx="10">
                  <c:v>62.5</c:v>
                </c:pt>
                <c:pt idx="11">
                  <c:v>80</c:v>
                </c:pt>
              </c:numCache>
            </c:numRef>
          </c:val>
        </c:ser>
        <c:ser>
          <c:idx val="2"/>
          <c:order val="2"/>
          <c:tx>
            <c:strRef>
              <c:f>'OUT-computations'!$AV$19</c:f>
              <c:strCache>
                <c:ptCount val="1"/>
                <c:pt idx="0">
                  <c:v>Business Services</c:v>
                </c:pt>
              </c:strCache>
            </c:strRef>
          </c:tx>
          <c:invertIfNegative val="0"/>
          <c:cat>
            <c:strRef>
              <c:f>'OUT-computations'!$AS$20:$AS$31</c:f>
              <c:strCache>
                <c:ptCount val="12"/>
                <c:pt idx="0">
                  <c:v>EU</c:v>
                </c:pt>
                <c:pt idx="1">
                  <c:v>US</c:v>
                </c:pt>
                <c:pt idx="2">
                  <c:v>JPN</c:v>
                </c:pt>
                <c:pt idx="3">
                  <c:v>AUS</c:v>
                </c:pt>
                <c:pt idx="4">
                  <c:v>TAP</c:v>
                </c:pt>
                <c:pt idx="5">
                  <c:v>SIN</c:v>
                </c:pt>
                <c:pt idx="6">
                  <c:v>KOR</c:v>
                </c:pt>
                <c:pt idx="7">
                  <c:v>HKG</c:v>
                </c:pt>
                <c:pt idx="8">
                  <c:v>MAL</c:v>
                </c:pt>
                <c:pt idx="9">
                  <c:v>THA</c:v>
                </c:pt>
                <c:pt idx="10">
                  <c:v>IND</c:v>
                </c:pt>
                <c:pt idx="11">
                  <c:v>PRC</c:v>
                </c:pt>
              </c:strCache>
            </c:strRef>
          </c:cat>
          <c:val>
            <c:numRef>
              <c:f>'OUT-computations'!$AV$20:$AV$31</c:f>
              <c:numCache>
                <c:formatCode>0.0</c:formatCode>
                <c:ptCount val="12"/>
                <c:pt idx="0">
                  <c:v>7.9134257693608392</c:v>
                </c:pt>
                <c:pt idx="1">
                  <c:v>12.51798561151079</c:v>
                </c:pt>
                <c:pt idx="2">
                  <c:v>2.2222222222222223</c:v>
                </c:pt>
                <c:pt idx="3">
                  <c:v>12.5</c:v>
                </c:pt>
                <c:pt idx="4">
                  <c:v>0.40733197556008144</c:v>
                </c:pt>
                <c:pt idx="5">
                  <c:v>3.992015968063872</c:v>
                </c:pt>
                <c:pt idx="6">
                  <c:v>2.0761245674740483</c:v>
                </c:pt>
                <c:pt idx="7">
                  <c:v>1.3758146270818248</c:v>
                </c:pt>
                <c:pt idx="8">
                  <c:v>9.0909090909090917</c:v>
                </c:pt>
                <c:pt idx="9">
                  <c:v>2.5641025641025639</c:v>
                </c:pt>
                <c:pt idx="10">
                  <c:v>36.25</c:v>
                </c:pt>
                <c:pt idx="11">
                  <c:v>17.777777777777779</c:v>
                </c:pt>
              </c:numCache>
            </c:numRef>
          </c:val>
        </c:ser>
        <c:dLbls>
          <c:showLegendKey val="0"/>
          <c:showVal val="0"/>
          <c:showCatName val="0"/>
          <c:showSerName val="0"/>
          <c:showPercent val="0"/>
          <c:showBubbleSize val="0"/>
        </c:dLbls>
        <c:gapWidth val="90"/>
        <c:overlap val="100"/>
        <c:axId val="97522432"/>
        <c:axId val="97524352"/>
      </c:barChart>
      <c:catAx>
        <c:axId val="97522432"/>
        <c:scaling>
          <c:orientation val="minMax"/>
        </c:scaling>
        <c:delete val="0"/>
        <c:axPos val="l"/>
        <c:majorTickMark val="out"/>
        <c:minorTickMark val="none"/>
        <c:tickLblPos val="nextTo"/>
        <c:crossAx val="97524352"/>
        <c:crosses val="autoZero"/>
        <c:auto val="1"/>
        <c:lblAlgn val="ctr"/>
        <c:lblOffset val="100"/>
        <c:noMultiLvlLbl val="0"/>
      </c:catAx>
      <c:valAx>
        <c:axId val="97524352"/>
        <c:scaling>
          <c:orientation val="minMax"/>
          <c:max val="100"/>
        </c:scaling>
        <c:delete val="0"/>
        <c:axPos val="b"/>
        <c:numFmt formatCode="0" sourceLinked="0"/>
        <c:majorTickMark val="out"/>
        <c:minorTickMark val="none"/>
        <c:tickLblPos val="nextTo"/>
        <c:crossAx val="97522432"/>
        <c:crosses val="autoZero"/>
        <c:crossBetween val="between"/>
      </c:valAx>
    </c:plotArea>
    <c:legend>
      <c:legendPos val="r"/>
      <c:layout>
        <c:manualLayout>
          <c:xMode val="edge"/>
          <c:yMode val="edge"/>
          <c:x val="0.20809567564599199"/>
          <c:y val="0.89976087391629533"/>
          <c:w val="0.67013310158738426"/>
          <c:h val="7.8102371245878488E-2"/>
        </c:manualLayout>
      </c:layout>
      <c:overlay val="0"/>
      <c:spPr>
        <a:ln>
          <a:solidFill>
            <a:schemeClr val="bg1">
              <a:lumMod val="65000"/>
            </a:schemeClr>
          </a:solidFill>
        </a:ln>
      </c:spPr>
    </c:legend>
    <c:plotVisOnly val="1"/>
    <c:dispBlanksAs val="gap"/>
    <c:showDLblsOverMax val="0"/>
  </c:chart>
  <c:txPr>
    <a:bodyPr/>
    <a:lstStyle/>
    <a:p>
      <a:pPr>
        <a:defRPr sz="1600"/>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7411846542570422"/>
          <c:y val="3.8767600058083725E-2"/>
          <c:w val="0.77680225414610804"/>
          <c:h val="0.81726930719828605"/>
        </c:manualLayout>
      </c:layout>
      <c:lineChart>
        <c:grouping val="standard"/>
        <c:varyColors val="0"/>
        <c:ser>
          <c:idx val="0"/>
          <c:order val="0"/>
          <c:spPr>
            <a:ln w="38100"/>
          </c:spPr>
          <c:marker>
            <c:symbol val="none"/>
          </c:marker>
          <c:cat>
            <c:numRef>
              <c:f>BIT!$A$2:$A$55</c:f>
              <c:numCache>
                <c:formatCode>General</c:formatCode>
                <c:ptCount val="54"/>
                <c:pt idx="0">
                  <c:v>1962</c:v>
                </c:pt>
                <c:pt idx="1">
                  <c:v>1963</c:v>
                </c:pt>
                <c:pt idx="2">
                  <c:v>1964</c:v>
                </c:pt>
                <c:pt idx="3">
                  <c:v>1965</c:v>
                </c:pt>
                <c:pt idx="4">
                  <c:v>1966</c:v>
                </c:pt>
                <c:pt idx="5">
                  <c:v>1967</c:v>
                </c:pt>
                <c:pt idx="6">
                  <c:v>1968</c:v>
                </c:pt>
                <c:pt idx="7">
                  <c:v>1969</c:v>
                </c:pt>
                <c:pt idx="8">
                  <c:v>1970</c:v>
                </c:pt>
                <c:pt idx="9">
                  <c:v>1971</c:v>
                </c:pt>
                <c:pt idx="10">
                  <c:v>1972</c:v>
                </c:pt>
                <c:pt idx="11">
                  <c:v>1973</c:v>
                </c:pt>
                <c:pt idx="12">
                  <c:v>1974</c:v>
                </c:pt>
                <c:pt idx="13">
                  <c:v>1975</c:v>
                </c:pt>
                <c:pt idx="14">
                  <c:v>1976</c:v>
                </c:pt>
                <c:pt idx="15">
                  <c:v>1977</c:v>
                </c:pt>
                <c:pt idx="16">
                  <c:v>1978</c:v>
                </c:pt>
                <c:pt idx="17">
                  <c:v>1979</c:v>
                </c:pt>
                <c:pt idx="18">
                  <c:v>1980</c:v>
                </c:pt>
                <c:pt idx="19">
                  <c:v>1981</c:v>
                </c:pt>
                <c:pt idx="20">
                  <c:v>1982</c:v>
                </c:pt>
                <c:pt idx="21">
                  <c:v>1983</c:v>
                </c:pt>
                <c:pt idx="22">
                  <c:v>1984</c:v>
                </c:pt>
                <c:pt idx="23">
                  <c:v>1985</c:v>
                </c:pt>
                <c:pt idx="24">
                  <c:v>1986</c:v>
                </c:pt>
                <c:pt idx="25">
                  <c:v>1987</c:v>
                </c:pt>
                <c:pt idx="26">
                  <c:v>1988</c:v>
                </c:pt>
                <c:pt idx="27">
                  <c:v>1989</c:v>
                </c:pt>
                <c:pt idx="28">
                  <c:v>1990</c:v>
                </c:pt>
                <c:pt idx="29">
                  <c:v>1991</c:v>
                </c:pt>
                <c:pt idx="30">
                  <c:v>1992</c:v>
                </c:pt>
                <c:pt idx="31">
                  <c:v>1993</c:v>
                </c:pt>
                <c:pt idx="32">
                  <c:v>1994</c:v>
                </c:pt>
                <c:pt idx="33">
                  <c:v>1995</c:v>
                </c:pt>
                <c:pt idx="34">
                  <c:v>1996</c:v>
                </c:pt>
                <c:pt idx="35">
                  <c:v>1997</c:v>
                </c:pt>
                <c:pt idx="36">
                  <c:v>1998</c:v>
                </c:pt>
                <c:pt idx="37">
                  <c:v>1999</c:v>
                </c:pt>
                <c:pt idx="38">
                  <c:v>2000</c:v>
                </c:pt>
                <c:pt idx="39">
                  <c:v>2001</c:v>
                </c:pt>
                <c:pt idx="40">
                  <c:v>2002</c:v>
                </c:pt>
                <c:pt idx="41">
                  <c:v>2003</c:v>
                </c:pt>
                <c:pt idx="42">
                  <c:v>2004</c:v>
                </c:pt>
                <c:pt idx="43">
                  <c:v>2005</c:v>
                </c:pt>
                <c:pt idx="44">
                  <c:v>2006</c:v>
                </c:pt>
                <c:pt idx="45">
                  <c:v>2007</c:v>
                </c:pt>
                <c:pt idx="46">
                  <c:v>2008</c:v>
                </c:pt>
                <c:pt idx="47">
                  <c:v>2009</c:v>
                </c:pt>
                <c:pt idx="48">
                  <c:v>2010</c:v>
                </c:pt>
                <c:pt idx="49">
                  <c:v>2011</c:v>
                </c:pt>
                <c:pt idx="50">
                  <c:v>2012</c:v>
                </c:pt>
                <c:pt idx="51">
                  <c:v>2013</c:v>
                </c:pt>
                <c:pt idx="52">
                  <c:v>2014</c:v>
                </c:pt>
                <c:pt idx="53">
                  <c:v>2015</c:v>
                </c:pt>
              </c:numCache>
            </c:numRef>
          </c:cat>
          <c:val>
            <c:numRef>
              <c:f>BIT!$B$2:$B$55</c:f>
              <c:numCache>
                <c:formatCode>General</c:formatCode>
                <c:ptCount val="54"/>
                <c:pt idx="0">
                  <c:v>3</c:v>
                </c:pt>
                <c:pt idx="1">
                  <c:v>9</c:v>
                </c:pt>
                <c:pt idx="2">
                  <c:v>18</c:v>
                </c:pt>
                <c:pt idx="3">
                  <c:v>24</c:v>
                </c:pt>
                <c:pt idx="4">
                  <c:v>41</c:v>
                </c:pt>
                <c:pt idx="5">
                  <c:v>50</c:v>
                </c:pt>
                <c:pt idx="6">
                  <c:v>60</c:v>
                </c:pt>
                <c:pt idx="7">
                  <c:v>65</c:v>
                </c:pt>
                <c:pt idx="8">
                  <c:v>66</c:v>
                </c:pt>
                <c:pt idx="9">
                  <c:v>71</c:v>
                </c:pt>
                <c:pt idx="10">
                  <c:v>78</c:v>
                </c:pt>
                <c:pt idx="11">
                  <c:v>86</c:v>
                </c:pt>
                <c:pt idx="12">
                  <c:v>90</c:v>
                </c:pt>
                <c:pt idx="13">
                  <c:v>101</c:v>
                </c:pt>
                <c:pt idx="14">
                  <c:v>111</c:v>
                </c:pt>
                <c:pt idx="15">
                  <c:v>116</c:v>
                </c:pt>
                <c:pt idx="16">
                  <c:v>132</c:v>
                </c:pt>
                <c:pt idx="17">
                  <c:v>145</c:v>
                </c:pt>
                <c:pt idx="18">
                  <c:v>160</c:v>
                </c:pt>
                <c:pt idx="19">
                  <c:v>169</c:v>
                </c:pt>
                <c:pt idx="20">
                  <c:v>184</c:v>
                </c:pt>
                <c:pt idx="21">
                  <c:v>189</c:v>
                </c:pt>
                <c:pt idx="22">
                  <c:v>195</c:v>
                </c:pt>
                <c:pt idx="23">
                  <c:v>220</c:v>
                </c:pt>
                <c:pt idx="24">
                  <c:v>237</c:v>
                </c:pt>
                <c:pt idx="25">
                  <c:v>257</c:v>
                </c:pt>
                <c:pt idx="26">
                  <c:v>271</c:v>
                </c:pt>
                <c:pt idx="27">
                  <c:v>293</c:v>
                </c:pt>
                <c:pt idx="28">
                  <c:v>333</c:v>
                </c:pt>
                <c:pt idx="29">
                  <c:v>400</c:v>
                </c:pt>
                <c:pt idx="30">
                  <c:v>475</c:v>
                </c:pt>
                <c:pt idx="31">
                  <c:v>559</c:v>
                </c:pt>
                <c:pt idx="32">
                  <c:v>656</c:v>
                </c:pt>
                <c:pt idx="33">
                  <c:v>807</c:v>
                </c:pt>
                <c:pt idx="34">
                  <c:v>963</c:v>
                </c:pt>
                <c:pt idx="35">
                  <c:v>1134</c:v>
                </c:pt>
                <c:pt idx="36">
                  <c:v>1253</c:v>
                </c:pt>
                <c:pt idx="37">
                  <c:v>1395</c:v>
                </c:pt>
                <c:pt idx="38">
                  <c:v>1532</c:v>
                </c:pt>
                <c:pt idx="39">
                  <c:v>1643</c:v>
                </c:pt>
                <c:pt idx="40">
                  <c:v>1765</c:v>
                </c:pt>
                <c:pt idx="41">
                  <c:v>1867</c:v>
                </c:pt>
                <c:pt idx="42">
                  <c:v>1980</c:v>
                </c:pt>
                <c:pt idx="43">
                  <c:v>2050</c:v>
                </c:pt>
                <c:pt idx="44">
                  <c:v>2117</c:v>
                </c:pt>
                <c:pt idx="45">
                  <c:v>2180</c:v>
                </c:pt>
                <c:pt idx="46">
                  <c:v>2225</c:v>
                </c:pt>
                <c:pt idx="47">
                  <c:v>2302</c:v>
                </c:pt>
                <c:pt idx="48">
                  <c:v>2341</c:v>
                </c:pt>
                <c:pt idx="49">
                  <c:v>2366</c:v>
                </c:pt>
                <c:pt idx="50">
                  <c:v>2382</c:v>
                </c:pt>
                <c:pt idx="51">
                  <c:v>2397</c:v>
                </c:pt>
                <c:pt idx="52">
                  <c:v>2419</c:v>
                </c:pt>
                <c:pt idx="53">
                  <c:v>2421</c:v>
                </c:pt>
              </c:numCache>
            </c:numRef>
          </c:val>
          <c:smooth val="1"/>
        </c:ser>
        <c:dLbls>
          <c:showLegendKey val="0"/>
          <c:showVal val="0"/>
          <c:showCatName val="0"/>
          <c:showSerName val="0"/>
          <c:showPercent val="0"/>
          <c:showBubbleSize val="0"/>
        </c:dLbls>
        <c:marker val="1"/>
        <c:smooth val="0"/>
        <c:axId val="91419008"/>
        <c:axId val="91420544"/>
      </c:lineChart>
      <c:catAx>
        <c:axId val="91419008"/>
        <c:scaling>
          <c:orientation val="minMax"/>
        </c:scaling>
        <c:delete val="0"/>
        <c:axPos val="b"/>
        <c:numFmt formatCode="General" sourceLinked="1"/>
        <c:majorTickMark val="in"/>
        <c:minorTickMark val="none"/>
        <c:tickLblPos val="nextTo"/>
        <c:txPr>
          <a:bodyPr rot="-5400000" vert="horz"/>
          <a:lstStyle/>
          <a:p>
            <a:pPr>
              <a:defRPr/>
            </a:pPr>
            <a:endParaRPr lang="en-US"/>
          </a:p>
        </c:txPr>
        <c:crossAx val="91420544"/>
        <c:crosses val="autoZero"/>
        <c:auto val="1"/>
        <c:lblAlgn val="ctr"/>
        <c:lblOffset val="100"/>
        <c:tickLblSkip val="6"/>
        <c:tickMarkSkip val="6"/>
        <c:noMultiLvlLbl val="0"/>
      </c:catAx>
      <c:valAx>
        <c:axId val="91420544"/>
        <c:scaling>
          <c:orientation val="minMax"/>
          <c:max val="2500"/>
        </c:scaling>
        <c:delete val="0"/>
        <c:axPos val="l"/>
        <c:numFmt formatCode="#,##0" sourceLinked="0"/>
        <c:majorTickMark val="in"/>
        <c:minorTickMark val="none"/>
        <c:tickLblPos val="nextTo"/>
        <c:crossAx val="91419008"/>
        <c:crosses val="autoZero"/>
        <c:crossBetween val="between"/>
      </c:valAx>
      <c:spPr>
        <a:noFill/>
      </c:spPr>
    </c:plotArea>
    <c:plotVisOnly val="1"/>
    <c:dispBlanksAs val="gap"/>
    <c:showDLblsOverMax val="0"/>
  </c:chart>
  <c:txPr>
    <a:bodyPr/>
    <a:lstStyle/>
    <a:p>
      <a:pPr>
        <a:defRPr sz="1600"/>
      </a:pPr>
      <a:endParaRPr lang="en-US"/>
    </a:p>
  </c:txPr>
  <c:externalData r:id="rId1">
    <c:autoUpdate val="0"/>
  </c:externalData>
  <c:userShapes r:id="rId2"/>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trend!$B$1</c:f>
              <c:strCache>
                <c:ptCount val="1"/>
                <c:pt idx="0">
                  <c:v>Asia-Asia</c:v>
                </c:pt>
              </c:strCache>
            </c:strRef>
          </c:tx>
          <c:spPr>
            <a:ln w="44450">
              <a:solidFill>
                <a:srgbClr val="00B050"/>
              </a:solidFill>
            </a:ln>
          </c:spPr>
          <c:marker>
            <c:symbol val="none"/>
          </c:marker>
          <c:cat>
            <c:numRef>
              <c:f>trend!$A$2:$A$17</c:f>
              <c:numCache>
                <c:formatCode>General</c:formatCode>
                <c:ptCount val="16"/>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numCache>
            </c:numRef>
          </c:cat>
          <c:val>
            <c:numRef>
              <c:f>trend!$B$2:$B$17</c:f>
              <c:numCache>
                <c:formatCode>General</c:formatCode>
                <c:ptCount val="16"/>
                <c:pt idx="0">
                  <c:v>228</c:v>
                </c:pt>
                <c:pt idx="1">
                  <c:v>240</c:v>
                </c:pt>
                <c:pt idx="2">
                  <c:v>250</c:v>
                </c:pt>
                <c:pt idx="3">
                  <c:v>262</c:v>
                </c:pt>
                <c:pt idx="4">
                  <c:v>268</c:v>
                </c:pt>
                <c:pt idx="5">
                  <c:v>268</c:v>
                </c:pt>
                <c:pt idx="6">
                  <c:v>276</c:v>
                </c:pt>
                <c:pt idx="7">
                  <c:v>280</c:v>
                </c:pt>
                <c:pt idx="8">
                  <c:v>288</c:v>
                </c:pt>
                <c:pt idx="9">
                  <c:v>296</c:v>
                </c:pt>
                <c:pt idx="10">
                  <c:v>296</c:v>
                </c:pt>
                <c:pt idx="11">
                  <c:v>298</c:v>
                </c:pt>
                <c:pt idx="12">
                  <c:v>300</c:v>
                </c:pt>
                <c:pt idx="13">
                  <c:v>300</c:v>
                </c:pt>
                <c:pt idx="14">
                  <c:v>306</c:v>
                </c:pt>
                <c:pt idx="15">
                  <c:v>300</c:v>
                </c:pt>
              </c:numCache>
            </c:numRef>
          </c:val>
          <c:smooth val="1"/>
        </c:ser>
        <c:dLbls>
          <c:showLegendKey val="0"/>
          <c:showVal val="0"/>
          <c:showCatName val="0"/>
          <c:showSerName val="0"/>
          <c:showPercent val="0"/>
          <c:showBubbleSize val="0"/>
        </c:dLbls>
        <c:marker val="1"/>
        <c:smooth val="0"/>
        <c:axId val="91432448"/>
        <c:axId val="91433984"/>
      </c:lineChart>
      <c:catAx>
        <c:axId val="91432448"/>
        <c:scaling>
          <c:orientation val="minMax"/>
        </c:scaling>
        <c:delete val="0"/>
        <c:axPos val="b"/>
        <c:numFmt formatCode="General" sourceLinked="1"/>
        <c:majorTickMark val="in"/>
        <c:minorTickMark val="none"/>
        <c:tickLblPos val="nextTo"/>
        <c:txPr>
          <a:bodyPr rot="-5400000" vert="horz"/>
          <a:lstStyle/>
          <a:p>
            <a:pPr>
              <a:defRPr/>
            </a:pPr>
            <a:endParaRPr lang="en-US"/>
          </a:p>
        </c:txPr>
        <c:crossAx val="91433984"/>
        <c:crosses val="autoZero"/>
        <c:auto val="1"/>
        <c:lblAlgn val="ctr"/>
        <c:lblOffset val="100"/>
        <c:tickLblSkip val="3"/>
        <c:tickMarkSkip val="3"/>
        <c:noMultiLvlLbl val="0"/>
      </c:catAx>
      <c:valAx>
        <c:axId val="91433984"/>
        <c:scaling>
          <c:orientation val="minMax"/>
          <c:min val="0"/>
        </c:scaling>
        <c:delete val="0"/>
        <c:axPos val="l"/>
        <c:numFmt formatCode="General" sourceLinked="1"/>
        <c:majorTickMark val="in"/>
        <c:minorTickMark val="none"/>
        <c:tickLblPos val="nextTo"/>
        <c:crossAx val="91432448"/>
        <c:crosses val="autoZero"/>
        <c:crossBetween val="between"/>
        <c:majorUnit val="50"/>
      </c:valAx>
      <c:spPr>
        <a:noFill/>
      </c:spPr>
    </c:plotArea>
    <c:plotVisOnly val="1"/>
    <c:dispBlanksAs val="gap"/>
    <c:showDLblsOverMax val="0"/>
  </c:chart>
  <c:txPr>
    <a:bodyPr/>
    <a:lstStyle/>
    <a:p>
      <a:pPr>
        <a:defRPr sz="1600"/>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8.1183282187940353E-2"/>
          <c:y val="3.7979405599329871E-2"/>
          <c:w val="0.87947584304698567"/>
          <c:h val="0.7556988513011359"/>
        </c:manualLayout>
      </c:layout>
      <c:barChart>
        <c:barDir val="col"/>
        <c:grouping val="clustered"/>
        <c:varyColors val="0"/>
        <c:ser>
          <c:idx val="0"/>
          <c:order val="0"/>
          <c:tx>
            <c:strRef>
              <c:f>Asian48!$U$2</c:f>
              <c:strCache>
                <c:ptCount val="1"/>
                <c:pt idx="0">
                  <c:v>1975-1990</c:v>
                </c:pt>
              </c:strCache>
            </c:strRef>
          </c:tx>
          <c:spPr>
            <a:solidFill>
              <a:srgbClr val="5B9BD5"/>
            </a:solidFill>
          </c:spPr>
          <c:invertIfNegative val="0"/>
          <c:cat>
            <c:strRef>
              <c:f>Asian48!$V$1:$Z$1</c:f>
              <c:strCache>
                <c:ptCount val="5"/>
                <c:pt idx="0">
                  <c:v>entry</c:v>
                </c:pt>
                <c:pt idx="1">
                  <c:v>treat</c:v>
                </c:pt>
                <c:pt idx="2">
                  <c:v>scope</c:v>
                </c:pt>
                <c:pt idx="3">
                  <c:v>protec</c:v>
                </c:pt>
                <c:pt idx="4">
                  <c:v>isdm</c:v>
                </c:pt>
              </c:strCache>
            </c:strRef>
          </c:cat>
          <c:val>
            <c:numRef>
              <c:f>Asian48!$V$2:$Z$2</c:f>
              <c:numCache>
                <c:formatCode>General</c:formatCode>
                <c:ptCount val="5"/>
                <c:pt idx="0">
                  <c:v>0.55928413355704665</c:v>
                </c:pt>
                <c:pt idx="1">
                  <c:v>0.57718120805369133</c:v>
                </c:pt>
                <c:pt idx="2">
                  <c:v>0.72483223691275056</c:v>
                </c:pt>
                <c:pt idx="3">
                  <c:v>0.86577181208053688</c:v>
                </c:pt>
                <c:pt idx="4">
                  <c:v>0.48993288590604028</c:v>
                </c:pt>
              </c:numCache>
            </c:numRef>
          </c:val>
        </c:ser>
        <c:ser>
          <c:idx val="1"/>
          <c:order val="1"/>
          <c:tx>
            <c:strRef>
              <c:f>Asian48!$U$3</c:f>
              <c:strCache>
                <c:ptCount val="1"/>
                <c:pt idx="0">
                  <c:v>1991-2000</c:v>
                </c:pt>
              </c:strCache>
            </c:strRef>
          </c:tx>
          <c:spPr>
            <a:solidFill>
              <a:srgbClr val="ED7D31"/>
            </a:solidFill>
          </c:spPr>
          <c:invertIfNegative val="0"/>
          <c:cat>
            <c:strRef>
              <c:f>Asian48!$V$1:$Z$1</c:f>
              <c:strCache>
                <c:ptCount val="5"/>
                <c:pt idx="0">
                  <c:v>entry</c:v>
                </c:pt>
                <c:pt idx="1">
                  <c:v>treat</c:v>
                </c:pt>
                <c:pt idx="2">
                  <c:v>scope</c:v>
                </c:pt>
                <c:pt idx="3">
                  <c:v>protec</c:v>
                </c:pt>
                <c:pt idx="4">
                  <c:v>isdm</c:v>
                </c:pt>
              </c:strCache>
            </c:strRef>
          </c:cat>
          <c:val>
            <c:numRef>
              <c:f>Asian48!$V$3:$Z$3</c:f>
              <c:numCache>
                <c:formatCode>General</c:formatCode>
                <c:ptCount val="5"/>
                <c:pt idx="0">
                  <c:v>0.56931218399998318</c:v>
                </c:pt>
                <c:pt idx="1">
                  <c:v>0.64174603174603173</c:v>
                </c:pt>
                <c:pt idx="2">
                  <c:v>0.74338625222221244</c:v>
                </c:pt>
                <c:pt idx="3">
                  <c:v>0.97714285714285709</c:v>
                </c:pt>
                <c:pt idx="4">
                  <c:v>0.79904761904761901</c:v>
                </c:pt>
              </c:numCache>
            </c:numRef>
          </c:val>
        </c:ser>
        <c:ser>
          <c:idx val="2"/>
          <c:order val="2"/>
          <c:tx>
            <c:strRef>
              <c:f>Asian48!$U$4</c:f>
              <c:strCache>
                <c:ptCount val="1"/>
                <c:pt idx="0">
                  <c:v>2001-2012</c:v>
                </c:pt>
              </c:strCache>
            </c:strRef>
          </c:tx>
          <c:spPr>
            <a:solidFill>
              <a:srgbClr val="70AD47"/>
            </a:solidFill>
          </c:spPr>
          <c:invertIfNegative val="0"/>
          <c:cat>
            <c:strRef>
              <c:f>Asian48!$V$1:$Z$1</c:f>
              <c:strCache>
                <c:ptCount val="5"/>
                <c:pt idx="0">
                  <c:v>entry</c:v>
                </c:pt>
                <c:pt idx="1">
                  <c:v>treat</c:v>
                </c:pt>
                <c:pt idx="2">
                  <c:v>scope</c:v>
                </c:pt>
                <c:pt idx="3">
                  <c:v>protec</c:v>
                </c:pt>
                <c:pt idx="4">
                  <c:v>isdm</c:v>
                </c:pt>
              </c:strCache>
            </c:strRef>
          </c:cat>
          <c:val>
            <c:numRef>
              <c:f>Asian48!$V$4:$Z$4</c:f>
              <c:numCache>
                <c:formatCode>General</c:formatCode>
                <c:ptCount val="5"/>
                <c:pt idx="0">
                  <c:v>0.59048244400785077</c:v>
                </c:pt>
                <c:pt idx="1">
                  <c:v>0.7946954813359528</c:v>
                </c:pt>
                <c:pt idx="2">
                  <c:v>0.76380704426979784</c:v>
                </c:pt>
                <c:pt idx="3">
                  <c:v>0.98952193844138836</c:v>
                </c:pt>
                <c:pt idx="4">
                  <c:v>0.74918140144073342</c:v>
                </c:pt>
              </c:numCache>
            </c:numRef>
          </c:val>
        </c:ser>
        <c:dLbls>
          <c:showLegendKey val="0"/>
          <c:showVal val="0"/>
          <c:showCatName val="0"/>
          <c:showSerName val="0"/>
          <c:showPercent val="0"/>
          <c:showBubbleSize val="0"/>
        </c:dLbls>
        <c:gapWidth val="150"/>
        <c:axId val="101182080"/>
        <c:axId val="101187968"/>
      </c:barChart>
      <c:catAx>
        <c:axId val="101182080"/>
        <c:scaling>
          <c:orientation val="minMax"/>
        </c:scaling>
        <c:delete val="0"/>
        <c:axPos val="b"/>
        <c:majorTickMark val="in"/>
        <c:minorTickMark val="none"/>
        <c:tickLblPos val="nextTo"/>
        <c:crossAx val="101187968"/>
        <c:crosses val="autoZero"/>
        <c:auto val="1"/>
        <c:lblAlgn val="ctr"/>
        <c:lblOffset val="100"/>
        <c:noMultiLvlLbl val="0"/>
      </c:catAx>
      <c:valAx>
        <c:axId val="101187968"/>
        <c:scaling>
          <c:orientation val="minMax"/>
          <c:max val="1"/>
        </c:scaling>
        <c:delete val="0"/>
        <c:axPos val="l"/>
        <c:majorGridlines>
          <c:spPr>
            <a:ln>
              <a:noFill/>
            </a:ln>
          </c:spPr>
        </c:majorGridlines>
        <c:numFmt formatCode="#,##0.0" sourceLinked="0"/>
        <c:majorTickMark val="in"/>
        <c:minorTickMark val="none"/>
        <c:tickLblPos val="nextTo"/>
        <c:crossAx val="101182080"/>
        <c:crosses val="autoZero"/>
        <c:crossBetween val="between"/>
        <c:majorUnit val="0.2"/>
      </c:valAx>
      <c:spPr>
        <a:noFill/>
      </c:spPr>
    </c:plotArea>
    <c:legend>
      <c:legendPos val="r"/>
      <c:layout>
        <c:manualLayout>
          <c:xMode val="edge"/>
          <c:yMode val="edge"/>
          <c:x val="0.12408095359708092"/>
          <c:y val="0.88379571978600324"/>
          <c:w val="0.8068367288380327"/>
          <c:h val="8.255975381588751E-2"/>
        </c:manualLayout>
      </c:layout>
      <c:overlay val="0"/>
      <c:spPr>
        <a:ln>
          <a:solidFill>
            <a:sysClr val="window" lastClr="FFFFFF">
              <a:lumMod val="65000"/>
            </a:sysClr>
          </a:solidFill>
        </a:ln>
      </c:spPr>
    </c:legend>
    <c:plotVisOnly val="1"/>
    <c:dispBlanksAs val="gap"/>
    <c:showDLblsOverMax val="0"/>
  </c:chart>
  <c:txPr>
    <a:bodyPr/>
    <a:lstStyle/>
    <a:p>
      <a:pPr>
        <a:defRPr sz="1800">
          <a:latin typeface="Arial" panose="020B0604020202020204" pitchFamily="34" charset="0"/>
          <a:cs typeface="Arial" panose="020B0604020202020204" pitchFamily="34" charset="0"/>
        </a:defRPr>
      </a:pPr>
      <a:endParaRPr lang="en-US"/>
    </a:p>
  </c:txPr>
  <c:externalData r:id="rId2">
    <c:autoUpdate val="0"/>
  </c:externalData>
</c:chartSpace>
</file>

<file path=ppt/diagrams/_rels/data2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0.png"/><Relationship Id="rId1" Type="http://schemas.openxmlformats.org/officeDocument/2006/relationships/image" Target="../media/image50.png"/><Relationship Id="rId5" Type="http://schemas.openxmlformats.org/officeDocument/2006/relationships/image" Target="../media/image90.png"/><Relationship Id="rId4" Type="http://schemas.openxmlformats.org/officeDocument/2006/relationships/image" Target="../media/image80.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26659C4-AC50-4254-8EFF-725C061DB0DF}" type="doc">
      <dgm:prSet loTypeId="urn:microsoft.com/office/officeart/2005/8/layout/vProcess5" loCatId="process" qsTypeId="urn:microsoft.com/office/officeart/2005/8/quickstyle/simple1" qsCatId="simple" csTypeId="urn:microsoft.com/office/officeart/2005/8/colors/accent1_2" csCatId="accent1" phldr="1"/>
      <dgm:spPr/>
      <dgm:t>
        <a:bodyPr/>
        <a:lstStyle/>
        <a:p>
          <a:endParaRPr lang="en-US"/>
        </a:p>
      </dgm:t>
    </dgm:pt>
    <dgm:pt modelId="{9B06048C-8966-477E-BB27-9D40A8291DEA}">
      <dgm:prSet phldrT="[Text]" custT="1"/>
      <dgm:spPr/>
      <dgm:t>
        <a:bodyPr/>
        <a:lstStyle/>
        <a:p>
          <a:pPr>
            <a:lnSpc>
              <a:spcPct val="100000"/>
            </a:lnSpc>
          </a:pPr>
          <a:r>
            <a:rPr lang="en-US" sz="2000" b="0" dirty="0" smtClean="0"/>
            <a:t>Base data from </a:t>
          </a:r>
          <a:r>
            <a:rPr lang="en-US" sz="2300" b="1" dirty="0" smtClean="0">
              <a:solidFill>
                <a:srgbClr val="002060"/>
              </a:solidFill>
            </a:rPr>
            <a:t>UNCTAD</a:t>
          </a:r>
          <a:r>
            <a:rPr lang="en-US" sz="2300" b="1" dirty="0" smtClean="0">
              <a:solidFill>
                <a:schemeClr val="accent2"/>
              </a:solidFill>
            </a:rPr>
            <a:t> </a:t>
          </a:r>
          <a:r>
            <a:rPr lang="en-US" sz="2000" b="0" dirty="0" smtClean="0"/>
            <a:t>for  2001-2012</a:t>
          </a:r>
          <a:endParaRPr lang="en-US" sz="2000" b="0" dirty="0"/>
        </a:p>
      </dgm:t>
    </dgm:pt>
    <dgm:pt modelId="{F0038DE6-11D2-4298-A4B9-A9934BF69B95}" type="parTrans" cxnId="{333CD585-F358-4184-A431-27F39948593B}">
      <dgm:prSet/>
      <dgm:spPr/>
      <dgm:t>
        <a:bodyPr/>
        <a:lstStyle/>
        <a:p>
          <a:endParaRPr lang="en-US"/>
        </a:p>
      </dgm:t>
    </dgm:pt>
    <dgm:pt modelId="{7F748792-B9EA-470C-B174-4AB9C70ACD7D}" type="sibTrans" cxnId="{333CD585-F358-4184-A431-27F39948593B}">
      <dgm:prSet/>
      <dgm:spPr/>
      <dgm:t>
        <a:bodyPr/>
        <a:lstStyle/>
        <a:p>
          <a:endParaRPr lang="en-US"/>
        </a:p>
      </dgm:t>
    </dgm:pt>
    <dgm:pt modelId="{5EBE90F2-DBC3-4B27-8921-F1CF76A82B0D}">
      <dgm:prSet phldrT="[Text]" custT="1"/>
      <dgm:spPr/>
      <dgm:t>
        <a:bodyPr/>
        <a:lstStyle/>
        <a:p>
          <a:pPr>
            <a:lnSpc>
              <a:spcPct val="100000"/>
            </a:lnSpc>
          </a:pPr>
          <a:r>
            <a:rPr lang="en-US" sz="2000" dirty="0" smtClean="0"/>
            <a:t>ASEAN data up to 2015 from</a:t>
          </a:r>
          <a:r>
            <a:rPr lang="en-US" sz="2400" dirty="0" smtClean="0"/>
            <a:t>                         </a:t>
          </a:r>
          <a:r>
            <a:rPr lang="en-US" sz="2400" b="1" dirty="0" smtClean="0">
              <a:solidFill>
                <a:srgbClr val="002060"/>
              </a:solidFill>
            </a:rPr>
            <a:t>ASEAN Secretariat  </a:t>
          </a:r>
          <a:endParaRPr lang="en-US" sz="2400" b="1" dirty="0">
            <a:solidFill>
              <a:srgbClr val="002060"/>
            </a:solidFill>
          </a:endParaRPr>
        </a:p>
      </dgm:t>
    </dgm:pt>
    <dgm:pt modelId="{238DDEB3-6A25-47F5-A89D-EE8C80ABABDE}" type="parTrans" cxnId="{6DE1B1D3-ADCA-4E3A-A432-F1E4AE2DEDCD}">
      <dgm:prSet/>
      <dgm:spPr/>
      <dgm:t>
        <a:bodyPr/>
        <a:lstStyle/>
        <a:p>
          <a:endParaRPr lang="en-US"/>
        </a:p>
      </dgm:t>
    </dgm:pt>
    <dgm:pt modelId="{8827D6E3-6119-4711-BE97-972BC3625ACA}" type="sibTrans" cxnId="{6DE1B1D3-ADCA-4E3A-A432-F1E4AE2DEDCD}">
      <dgm:prSet/>
      <dgm:spPr/>
      <dgm:t>
        <a:bodyPr/>
        <a:lstStyle/>
        <a:p>
          <a:endParaRPr lang="en-US"/>
        </a:p>
      </dgm:t>
    </dgm:pt>
    <dgm:pt modelId="{7CD09EF3-9BD9-4D29-80A9-3C3004CE7F14}">
      <dgm:prSet phldrT="[Text]" custT="1"/>
      <dgm:spPr/>
      <dgm:t>
        <a:bodyPr/>
        <a:lstStyle/>
        <a:p>
          <a:pPr>
            <a:lnSpc>
              <a:spcPct val="100000"/>
            </a:lnSpc>
          </a:pPr>
          <a:r>
            <a:rPr lang="en-US" sz="2000" dirty="0" smtClean="0"/>
            <a:t>EU data up to 2014 from </a:t>
          </a:r>
          <a:r>
            <a:rPr lang="en-US" sz="2400" b="1" dirty="0" smtClean="0">
              <a:solidFill>
                <a:srgbClr val="002060"/>
              </a:solidFill>
            </a:rPr>
            <a:t>EUROSTAT</a:t>
          </a:r>
          <a:endParaRPr lang="en-US" sz="2400" b="1" dirty="0">
            <a:solidFill>
              <a:srgbClr val="002060"/>
            </a:solidFill>
          </a:endParaRPr>
        </a:p>
      </dgm:t>
    </dgm:pt>
    <dgm:pt modelId="{92B4D40E-59B4-40EF-83D9-4A6F60018E1F}" type="parTrans" cxnId="{84FB7218-7E50-4058-835B-1FCEA54CAD2F}">
      <dgm:prSet/>
      <dgm:spPr/>
      <dgm:t>
        <a:bodyPr/>
        <a:lstStyle/>
        <a:p>
          <a:endParaRPr lang="en-US"/>
        </a:p>
      </dgm:t>
    </dgm:pt>
    <dgm:pt modelId="{8110C72F-5C15-4DE8-95A6-E9A857378594}" type="sibTrans" cxnId="{84FB7218-7E50-4058-835B-1FCEA54CAD2F}">
      <dgm:prSet/>
      <dgm:spPr/>
      <dgm:t>
        <a:bodyPr/>
        <a:lstStyle/>
        <a:p>
          <a:endParaRPr lang="en-US"/>
        </a:p>
      </dgm:t>
    </dgm:pt>
    <dgm:pt modelId="{B9D26491-1421-4990-B477-064E76422758}">
      <dgm:prSet phldrT="[Text]" custT="1"/>
      <dgm:spPr/>
      <dgm:t>
        <a:bodyPr/>
        <a:lstStyle/>
        <a:p>
          <a:pPr>
            <a:lnSpc>
              <a:spcPct val="100000"/>
            </a:lnSpc>
          </a:pPr>
          <a:r>
            <a:rPr lang="en-US" sz="2400" b="1" dirty="0" smtClean="0">
              <a:solidFill>
                <a:srgbClr val="002060"/>
              </a:solidFill>
            </a:rPr>
            <a:t>National Source </a:t>
          </a:r>
          <a:r>
            <a:rPr lang="en-US" sz="1900" dirty="0" smtClean="0"/>
            <a:t>data, where available up to 2015</a:t>
          </a:r>
          <a:endParaRPr lang="en-US" sz="1900" dirty="0"/>
        </a:p>
      </dgm:t>
    </dgm:pt>
    <dgm:pt modelId="{FBB51D66-8AFE-4818-B552-0346CCA98DBB}" type="parTrans" cxnId="{54E28D77-910C-4F08-851A-E04ED1938C31}">
      <dgm:prSet/>
      <dgm:spPr/>
      <dgm:t>
        <a:bodyPr/>
        <a:lstStyle/>
        <a:p>
          <a:endParaRPr lang="en-US"/>
        </a:p>
      </dgm:t>
    </dgm:pt>
    <dgm:pt modelId="{12317A16-9A4E-42BA-8AD3-C5E6603D0EBC}" type="sibTrans" cxnId="{54E28D77-910C-4F08-851A-E04ED1938C31}">
      <dgm:prSet/>
      <dgm:spPr/>
      <dgm:t>
        <a:bodyPr/>
        <a:lstStyle/>
        <a:p>
          <a:endParaRPr lang="en-US"/>
        </a:p>
      </dgm:t>
    </dgm:pt>
    <dgm:pt modelId="{D4F7E6AA-8EB9-4DBA-8787-B2A89273860C}">
      <dgm:prSet phldrT="[Text]" custT="1"/>
      <dgm:spPr/>
      <dgm:t>
        <a:bodyPr/>
        <a:lstStyle/>
        <a:p>
          <a:pPr>
            <a:lnSpc>
              <a:spcPct val="100000"/>
            </a:lnSpc>
          </a:pPr>
          <a:r>
            <a:rPr lang="en-US" sz="2400" b="1" dirty="0" smtClean="0">
              <a:solidFill>
                <a:srgbClr val="002060"/>
              </a:solidFill>
            </a:rPr>
            <a:t>Extrapolation</a:t>
          </a:r>
          <a:r>
            <a:rPr lang="en-US" sz="2000" dirty="0" smtClean="0"/>
            <a:t> of missing data for 2013-2015, using reporter’s average bilateral FDI as % of GDP for 2010-2012</a:t>
          </a:r>
          <a:endParaRPr lang="en-US" sz="2000" dirty="0"/>
        </a:p>
      </dgm:t>
    </dgm:pt>
    <dgm:pt modelId="{3B89477A-BB42-40A3-9E19-990341D8A713}" type="parTrans" cxnId="{9973DA33-79A4-42E9-9924-A41292BF4D43}">
      <dgm:prSet/>
      <dgm:spPr/>
      <dgm:t>
        <a:bodyPr/>
        <a:lstStyle/>
        <a:p>
          <a:endParaRPr lang="en-US"/>
        </a:p>
      </dgm:t>
    </dgm:pt>
    <dgm:pt modelId="{2ABBDE56-19F6-4110-9C67-269CBB642705}" type="sibTrans" cxnId="{9973DA33-79A4-42E9-9924-A41292BF4D43}">
      <dgm:prSet/>
      <dgm:spPr/>
      <dgm:t>
        <a:bodyPr/>
        <a:lstStyle/>
        <a:p>
          <a:endParaRPr lang="en-US"/>
        </a:p>
      </dgm:t>
    </dgm:pt>
    <dgm:pt modelId="{FBCA31C7-BD02-48C6-96EE-D699337DCDB7}">
      <dgm:prSet phldrT="[Text]" phldr="1"/>
      <dgm:spPr/>
      <dgm:t>
        <a:bodyPr/>
        <a:lstStyle/>
        <a:p>
          <a:endParaRPr lang="en-US"/>
        </a:p>
      </dgm:t>
    </dgm:pt>
    <dgm:pt modelId="{56CD09D2-5217-4A2F-8CDA-7C5CC4788C6A}" type="parTrans" cxnId="{CDF6F174-3655-4377-9821-E780AB2AD9AE}">
      <dgm:prSet/>
      <dgm:spPr/>
      <dgm:t>
        <a:bodyPr/>
        <a:lstStyle/>
        <a:p>
          <a:endParaRPr lang="en-US"/>
        </a:p>
      </dgm:t>
    </dgm:pt>
    <dgm:pt modelId="{CE3CA4CD-B8BE-4B7B-90AC-15D3A65137AB}" type="sibTrans" cxnId="{CDF6F174-3655-4377-9821-E780AB2AD9AE}">
      <dgm:prSet/>
      <dgm:spPr/>
      <dgm:t>
        <a:bodyPr/>
        <a:lstStyle/>
        <a:p>
          <a:endParaRPr lang="en-US"/>
        </a:p>
      </dgm:t>
    </dgm:pt>
    <dgm:pt modelId="{CD7D3409-3CD7-4437-91E4-8FE62D464786}">
      <dgm:prSet phldrT="[Text]" phldr="1"/>
      <dgm:spPr/>
      <dgm:t>
        <a:bodyPr/>
        <a:lstStyle/>
        <a:p>
          <a:endParaRPr lang="en-US"/>
        </a:p>
      </dgm:t>
    </dgm:pt>
    <dgm:pt modelId="{78120765-4C3A-4DB2-BE3A-0BD513FA9692}" type="parTrans" cxnId="{EBA38DEA-EBA5-452F-8C82-9FDFCB006DC6}">
      <dgm:prSet/>
      <dgm:spPr/>
      <dgm:t>
        <a:bodyPr/>
        <a:lstStyle/>
        <a:p>
          <a:endParaRPr lang="en-US"/>
        </a:p>
      </dgm:t>
    </dgm:pt>
    <dgm:pt modelId="{B472EE54-35A6-4560-AA20-29BC82799EAE}" type="sibTrans" cxnId="{EBA38DEA-EBA5-452F-8C82-9FDFCB006DC6}">
      <dgm:prSet/>
      <dgm:spPr/>
      <dgm:t>
        <a:bodyPr/>
        <a:lstStyle/>
        <a:p>
          <a:endParaRPr lang="en-US"/>
        </a:p>
      </dgm:t>
    </dgm:pt>
    <dgm:pt modelId="{56A610CC-F53C-43B1-B7DF-C2FB7532EEBB}">
      <dgm:prSet phldrT="[Text]" phldr="1"/>
      <dgm:spPr/>
      <dgm:t>
        <a:bodyPr/>
        <a:lstStyle/>
        <a:p>
          <a:endParaRPr lang="en-US"/>
        </a:p>
      </dgm:t>
    </dgm:pt>
    <dgm:pt modelId="{242A2307-7E25-455C-9420-2C87007A4D7F}" type="parTrans" cxnId="{A27504E4-9A9C-4DAA-A954-2432F624391E}">
      <dgm:prSet/>
      <dgm:spPr/>
      <dgm:t>
        <a:bodyPr/>
        <a:lstStyle/>
        <a:p>
          <a:endParaRPr lang="en-US"/>
        </a:p>
      </dgm:t>
    </dgm:pt>
    <dgm:pt modelId="{F90210FD-6E6F-4191-915B-1679FD35D9FB}" type="sibTrans" cxnId="{A27504E4-9A9C-4DAA-A954-2432F624391E}">
      <dgm:prSet/>
      <dgm:spPr/>
      <dgm:t>
        <a:bodyPr/>
        <a:lstStyle/>
        <a:p>
          <a:endParaRPr lang="en-US"/>
        </a:p>
      </dgm:t>
    </dgm:pt>
    <dgm:pt modelId="{2C87E3AA-65B7-4627-B06F-1A945AB1E78E}">
      <dgm:prSet phldrT="[Text]" phldr="1"/>
      <dgm:spPr/>
      <dgm:t>
        <a:bodyPr/>
        <a:lstStyle/>
        <a:p>
          <a:endParaRPr lang="en-US"/>
        </a:p>
      </dgm:t>
    </dgm:pt>
    <dgm:pt modelId="{CE94FDD0-448C-4763-9FB5-F2996BB26588}" type="parTrans" cxnId="{8C3D921C-CFF7-4218-8E7E-70BE49DC5288}">
      <dgm:prSet/>
      <dgm:spPr/>
      <dgm:t>
        <a:bodyPr/>
        <a:lstStyle/>
        <a:p>
          <a:endParaRPr lang="en-US"/>
        </a:p>
      </dgm:t>
    </dgm:pt>
    <dgm:pt modelId="{AA8CDE20-D647-496F-9526-39129EC05231}" type="sibTrans" cxnId="{8C3D921C-CFF7-4218-8E7E-70BE49DC5288}">
      <dgm:prSet/>
      <dgm:spPr/>
      <dgm:t>
        <a:bodyPr/>
        <a:lstStyle/>
        <a:p>
          <a:endParaRPr lang="en-US"/>
        </a:p>
      </dgm:t>
    </dgm:pt>
    <dgm:pt modelId="{BCA4DA62-63C7-42D8-81EA-AFDD44B2EB9D}">
      <dgm:prSet phldrT="[Text]" phldr="1"/>
      <dgm:spPr/>
      <dgm:t>
        <a:bodyPr/>
        <a:lstStyle/>
        <a:p>
          <a:endParaRPr lang="en-US"/>
        </a:p>
      </dgm:t>
    </dgm:pt>
    <dgm:pt modelId="{DF9DB984-D41C-495F-B78F-BD7C12DE44BC}" type="parTrans" cxnId="{0034D34B-6778-4D57-8F0D-AC0B0AD78C5E}">
      <dgm:prSet/>
      <dgm:spPr/>
      <dgm:t>
        <a:bodyPr/>
        <a:lstStyle/>
        <a:p>
          <a:endParaRPr lang="en-US"/>
        </a:p>
      </dgm:t>
    </dgm:pt>
    <dgm:pt modelId="{0450F8DD-B768-4338-8BCC-D284EA9E5047}" type="sibTrans" cxnId="{0034D34B-6778-4D57-8F0D-AC0B0AD78C5E}">
      <dgm:prSet/>
      <dgm:spPr/>
      <dgm:t>
        <a:bodyPr/>
        <a:lstStyle/>
        <a:p>
          <a:endParaRPr lang="en-US"/>
        </a:p>
      </dgm:t>
    </dgm:pt>
    <dgm:pt modelId="{0B5FA879-D45A-485E-8E0F-F2902DA150DA}">
      <dgm:prSet phldrT="[Text]" phldr="1"/>
      <dgm:spPr/>
      <dgm:t>
        <a:bodyPr/>
        <a:lstStyle/>
        <a:p>
          <a:endParaRPr lang="en-US"/>
        </a:p>
      </dgm:t>
    </dgm:pt>
    <dgm:pt modelId="{BD4611E7-921C-4C1B-9410-B6ABEFF2C955}" type="parTrans" cxnId="{65AC2543-1344-4E63-A3F9-E2FB85BC1698}">
      <dgm:prSet/>
      <dgm:spPr/>
      <dgm:t>
        <a:bodyPr/>
        <a:lstStyle/>
        <a:p>
          <a:endParaRPr lang="en-US"/>
        </a:p>
      </dgm:t>
    </dgm:pt>
    <dgm:pt modelId="{08437DE0-00A3-421A-BB91-8F76AB62C11D}" type="sibTrans" cxnId="{65AC2543-1344-4E63-A3F9-E2FB85BC1698}">
      <dgm:prSet/>
      <dgm:spPr/>
      <dgm:t>
        <a:bodyPr/>
        <a:lstStyle/>
        <a:p>
          <a:endParaRPr lang="en-US"/>
        </a:p>
      </dgm:t>
    </dgm:pt>
    <dgm:pt modelId="{DF2B0FC3-1444-4DDA-88BB-E55E250CBE60}">
      <dgm:prSet phldrT="[Text]" phldr="1"/>
      <dgm:spPr/>
      <dgm:t>
        <a:bodyPr/>
        <a:lstStyle/>
        <a:p>
          <a:endParaRPr lang="en-US"/>
        </a:p>
      </dgm:t>
    </dgm:pt>
    <dgm:pt modelId="{D3C4A0AD-FF9A-4D19-9AD8-750BA6566A30}" type="parTrans" cxnId="{9A49E197-B125-4D37-9621-49270D281705}">
      <dgm:prSet/>
      <dgm:spPr/>
      <dgm:t>
        <a:bodyPr/>
        <a:lstStyle/>
        <a:p>
          <a:endParaRPr lang="en-US"/>
        </a:p>
      </dgm:t>
    </dgm:pt>
    <dgm:pt modelId="{B87248F1-1878-45B7-A27E-20643AFD605D}" type="sibTrans" cxnId="{9A49E197-B125-4D37-9621-49270D281705}">
      <dgm:prSet/>
      <dgm:spPr/>
      <dgm:t>
        <a:bodyPr/>
        <a:lstStyle/>
        <a:p>
          <a:endParaRPr lang="en-US"/>
        </a:p>
      </dgm:t>
    </dgm:pt>
    <dgm:pt modelId="{1606EDD8-DE1A-4BCC-9B92-E45D8563CCF7}">
      <dgm:prSet phldrT="[Text]" phldr="1"/>
      <dgm:spPr/>
      <dgm:t>
        <a:bodyPr/>
        <a:lstStyle/>
        <a:p>
          <a:endParaRPr lang="en-US"/>
        </a:p>
      </dgm:t>
    </dgm:pt>
    <dgm:pt modelId="{123E47D0-B94F-450B-8DFC-DD1C1967C4E0}" type="parTrans" cxnId="{AE81CAF8-5DC9-4EED-B1EC-756B260A30DD}">
      <dgm:prSet/>
      <dgm:spPr/>
      <dgm:t>
        <a:bodyPr/>
        <a:lstStyle/>
        <a:p>
          <a:endParaRPr lang="en-US"/>
        </a:p>
      </dgm:t>
    </dgm:pt>
    <dgm:pt modelId="{21C4981C-850B-4B52-AAC2-9174A36B5A36}" type="sibTrans" cxnId="{AE81CAF8-5DC9-4EED-B1EC-756B260A30DD}">
      <dgm:prSet/>
      <dgm:spPr/>
      <dgm:t>
        <a:bodyPr/>
        <a:lstStyle/>
        <a:p>
          <a:endParaRPr lang="en-US"/>
        </a:p>
      </dgm:t>
    </dgm:pt>
    <dgm:pt modelId="{783C9E22-1FE2-4288-9273-9B0354356FD8}" type="pres">
      <dgm:prSet presAssocID="{F26659C4-AC50-4254-8EFF-725C061DB0DF}" presName="outerComposite" presStyleCnt="0">
        <dgm:presLayoutVars>
          <dgm:chMax val="5"/>
          <dgm:dir/>
          <dgm:resizeHandles val="exact"/>
        </dgm:presLayoutVars>
      </dgm:prSet>
      <dgm:spPr/>
      <dgm:t>
        <a:bodyPr/>
        <a:lstStyle/>
        <a:p>
          <a:endParaRPr lang="en-US"/>
        </a:p>
      </dgm:t>
    </dgm:pt>
    <dgm:pt modelId="{9F0E955D-37AC-4D62-9A52-5179907D87EB}" type="pres">
      <dgm:prSet presAssocID="{F26659C4-AC50-4254-8EFF-725C061DB0DF}" presName="dummyMaxCanvas" presStyleCnt="0">
        <dgm:presLayoutVars/>
      </dgm:prSet>
      <dgm:spPr/>
    </dgm:pt>
    <dgm:pt modelId="{7B515DA5-377E-479A-9CFB-2250B697E509}" type="pres">
      <dgm:prSet presAssocID="{F26659C4-AC50-4254-8EFF-725C061DB0DF}" presName="FiveNodes_1" presStyleLbl="node1" presStyleIdx="0" presStyleCnt="5" custScaleY="64275">
        <dgm:presLayoutVars>
          <dgm:bulletEnabled val="1"/>
        </dgm:presLayoutVars>
      </dgm:prSet>
      <dgm:spPr/>
      <dgm:t>
        <a:bodyPr/>
        <a:lstStyle/>
        <a:p>
          <a:endParaRPr lang="en-US"/>
        </a:p>
      </dgm:t>
    </dgm:pt>
    <dgm:pt modelId="{2C225C49-8E17-40BF-9BF5-525D22DFE611}" type="pres">
      <dgm:prSet presAssocID="{F26659C4-AC50-4254-8EFF-725C061DB0DF}" presName="FiveNodes_2" presStyleLbl="node1" presStyleIdx="1" presStyleCnt="5" custScaleY="84798" custLinFactNeighborX="-484" custLinFactNeighborY="-14986">
        <dgm:presLayoutVars>
          <dgm:bulletEnabled val="1"/>
        </dgm:presLayoutVars>
      </dgm:prSet>
      <dgm:spPr/>
      <dgm:t>
        <a:bodyPr/>
        <a:lstStyle/>
        <a:p>
          <a:endParaRPr lang="en-US"/>
        </a:p>
      </dgm:t>
    </dgm:pt>
    <dgm:pt modelId="{727BA0CD-23FD-4FEC-8A94-A54CE70A6A29}" type="pres">
      <dgm:prSet presAssocID="{F26659C4-AC50-4254-8EFF-725C061DB0DF}" presName="FiveNodes_3" presStyleLbl="node1" presStyleIdx="2" presStyleCnt="5" custScaleY="66832" custLinFactNeighborX="-323" custLinFactNeighborY="-20751">
        <dgm:presLayoutVars>
          <dgm:bulletEnabled val="1"/>
        </dgm:presLayoutVars>
      </dgm:prSet>
      <dgm:spPr/>
      <dgm:t>
        <a:bodyPr/>
        <a:lstStyle/>
        <a:p>
          <a:endParaRPr lang="en-US"/>
        </a:p>
      </dgm:t>
    </dgm:pt>
    <dgm:pt modelId="{F32B50F5-BC35-4295-A816-F042C10723B2}" type="pres">
      <dgm:prSet presAssocID="{F26659C4-AC50-4254-8EFF-725C061DB0DF}" presName="FiveNodes_4" presStyleLbl="node1" presStyleIdx="3" presStyleCnt="5" custScaleY="81144" custLinFactNeighborX="-1291" custLinFactNeighborY="-41502">
        <dgm:presLayoutVars>
          <dgm:bulletEnabled val="1"/>
        </dgm:presLayoutVars>
      </dgm:prSet>
      <dgm:spPr/>
      <dgm:t>
        <a:bodyPr/>
        <a:lstStyle/>
        <a:p>
          <a:endParaRPr lang="en-US"/>
        </a:p>
      </dgm:t>
    </dgm:pt>
    <dgm:pt modelId="{F5716F00-A9FB-44CC-B6CB-55E1BD00842D}" type="pres">
      <dgm:prSet presAssocID="{F26659C4-AC50-4254-8EFF-725C061DB0DF}" presName="FiveNodes_5" presStyleLbl="node1" presStyleIdx="4" presStyleCnt="5" custScaleY="121165" custLinFactNeighborX="-968" custLinFactNeighborY="-31126">
        <dgm:presLayoutVars>
          <dgm:bulletEnabled val="1"/>
        </dgm:presLayoutVars>
      </dgm:prSet>
      <dgm:spPr/>
      <dgm:t>
        <a:bodyPr/>
        <a:lstStyle/>
        <a:p>
          <a:endParaRPr lang="en-US"/>
        </a:p>
      </dgm:t>
    </dgm:pt>
    <dgm:pt modelId="{C15FBB41-76E6-4D8A-A448-D36918F428F1}" type="pres">
      <dgm:prSet presAssocID="{F26659C4-AC50-4254-8EFF-725C061DB0DF}" presName="FiveConn_1-2" presStyleLbl="fgAccFollowNode1" presStyleIdx="0" presStyleCnt="4">
        <dgm:presLayoutVars>
          <dgm:bulletEnabled val="1"/>
        </dgm:presLayoutVars>
      </dgm:prSet>
      <dgm:spPr/>
      <dgm:t>
        <a:bodyPr/>
        <a:lstStyle/>
        <a:p>
          <a:endParaRPr lang="en-US"/>
        </a:p>
      </dgm:t>
    </dgm:pt>
    <dgm:pt modelId="{4A409A7B-FB09-477C-82FD-F72E571A988C}" type="pres">
      <dgm:prSet presAssocID="{F26659C4-AC50-4254-8EFF-725C061DB0DF}" presName="FiveConn_2-3" presStyleLbl="fgAccFollowNode1" presStyleIdx="1" presStyleCnt="4">
        <dgm:presLayoutVars>
          <dgm:bulletEnabled val="1"/>
        </dgm:presLayoutVars>
      </dgm:prSet>
      <dgm:spPr/>
      <dgm:t>
        <a:bodyPr/>
        <a:lstStyle/>
        <a:p>
          <a:endParaRPr lang="en-US"/>
        </a:p>
      </dgm:t>
    </dgm:pt>
    <dgm:pt modelId="{63BF67BC-5371-4AE3-BE81-FE15F203E135}" type="pres">
      <dgm:prSet presAssocID="{F26659C4-AC50-4254-8EFF-725C061DB0DF}" presName="FiveConn_3-4" presStyleLbl="fgAccFollowNode1" presStyleIdx="2" presStyleCnt="4" custLinFactNeighborX="-12415" custLinFactNeighborY="-40792">
        <dgm:presLayoutVars>
          <dgm:bulletEnabled val="1"/>
        </dgm:presLayoutVars>
      </dgm:prSet>
      <dgm:spPr/>
      <dgm:t>
        <a:bodyPr/>
        <a:lstStyle/>
        <a:p>
          <a:endParaRPr lang="en-US"/>
        </a:p>
      </dgm:t>
    </dgm:pt>
    <dgm:pt modelId="{DEC941AD-659E-4786-BF7B-CD16EF6CE864}" type="pres">
      <dgm:prSet presAssocID="{F26659C4-AC50-4254-8EFF-725C061DB0DF}" presName="FiveConn_4-5" presStyleLbl="fgAccFollowNode1" presStyleIdx="3" presStyleCnt="4" custLinFactNeighborX="-21283" custLinFactNeighborY="-51433">
        <dgm:presLayoutVars>
          <dgm:bulletEnabled val="1"/>
        </dgm:presLayoutVars>
      </dgm:prSet>
      <dgm:spPr/>
      <dgm:t>
        <a:bodyPr/>
        <a:lstStyle/>
        <a:p>
          <a:endParaRPr lang="en-US"/>
        </a:p>
      </dgm:t>
    </dgm:pt>
    <dgm:pt modelId="{4230D12D-7492-48D5-A46F-FF7974415D76}" type="pres">
      <dgm:prSet presAssocID="{F26659C4-AC50-4254-8EFF-725C061DB0DF}" presName="FiveNodes_1_text" presStyleLbl="node1" presStyleIdx="4" presStyleCnt="5">
        <dgm:presLayoutVars>
          <dgm:bulletEnabled val="1"/>
        </dgm:presLayoutVars>
      </dgm:prSet>
      <dgm:spPr/>
      <dgm:t>
        <a:bodyPr/>
        <a:lstStyle/>
        <a:p>
          <a:endParaRPr lang="en-US"/>
        </a:p>
      </dgm:t>
    </dgm:pt>
    <dgm:pt modelId="{387EF634-3872-4B17-A194-DB3A573E80C9}" type="pres">
      <dgm:prSet presAssocID="{F26659C4-AC50-4254-8EFF-725C061DB0DF}" presName="FiveNodes_2_text" presStyleLbl="node1" presStyleIdx="4" presStyleCnt="5">
        <dgm:presLayoutVars>
          <dgm:bulletEnabled val="1"/>
        </dgm:presLayoutVars>
      </dgm:prSet>
      <dgm:spPr/>
      <dgm:t>
        <a:bodyPr/>
        <a:lstStyle/>
        <a:p>
          <a:endParaRPr lang="en-US"/>
        </a:p>
      </dgm:t>
    </dgm:pt>
    <dgm:pt modelId="{9FD17587-9317-438A-B8CD-110700EC89BB}" type="pres">
      <dgm:prSet presAssocID="{F26659C4-AC50-4254-8EFF-725C061DB0DF}" presName="FiveNodes_3_text" presStyleLbl="node1" presStyleIdx="4" presStyleCnt="5">
        <dgm:presLayoutVars>
          <dgm:bulletEnabled val="1"/>
        </dgm:presLayoutVars>
      </dgm:prSet>
      <dgm:spPr/>
      <dgm:t>
        <a:bodyPr/>
        <a:lstStyle/>
        <a:p>
          <a:endParaRPr lang="en-US"/>
        </a:p>
      </dgm:t>
    </dgm:pt>
    <dgm:pt modelId="{494B7B1E-C43A-4683-B76E-9F55C2E9A09C}" type="pres">
      <dgm:prSet presAssocID="{F26659C4-AC50-4254-8EFF-725C061DB0DF}" presName="FiveNodes_4_text" presStyleLbl="node1" presStyleIdx="4" presStyleCnt="5">
        <dgm:presLayoutVars>
          <dgm:bulletEnabled val="1"/>
        </dgm:presLayoutVars>
      </dgm:prSet>
      <dgm:spPr/>
      <dgm:t>
        <a:bodyPr/>
        <a:lstStyle/>
        <a:p>
          <a:endParaRPr lang="en-US"/>
        </a:p>
      </dgm:t>
    </dgm:pt>
    <dgm:pt modelId="{8C3C2985-EF41-4819-AF3A-C8F27DE1DE3E}" type="pres">
      <dgm:prSet presAssocID="{F26659C4-AC50-4254-8EFF-725C061DB0DF}" presName="FiveNodes_5_text" presStyleLbl="node1" presStyleIdx="4" presStyleCnt="5">
        <dgm:presLayoutVars>
          <dgm:bulletEnabled val="1"/>
        </dgm:presLayoutVars>
      </dgm:prSet>
      <dgm:spPr/>
      <dgm:t>
        <a:bodyPr/>
        <a:lstStyle/>
        <a:p>
          <a:endParaRPr lang="en-US"/>
        </a:p>
      </dgm:t>
    </dgm:pt>
  </dgm:ptLst>
  <dgm:cxnLst>
    <dgm:cxn modelId="{17FE5166-08A8-45AB-85EE-6090A556B876}" type="presOf" srcId="{5EBE90F2-DBC3-4B27-8921-F1CF76A82B0D}" destId="{2C225C49-8E17-40BF-9BF5-525D22DFE611}" srcOrd="0" destOrd="0" presId="urn:microsoft.com/office/officeart/2005/8/layout/vProcess5"/>
    <dgm:cxn modelId="{97A64421-CCC2-476B-A397-C7B8FFDDAA34}" type="presOf" srcId="{8110C72F-5C15-4DE8-95A6-E9A857378594}" destId="{63BF67BC-5371-4AE3-BE81-FE15F203E135}" srcOrd="0" destOrd="0" presId="urn:microsoft.com/office/officeart/2005/8/layout/vProcess5"/>
    <dgm:cxn modelId="{E08D34B9-9ECF-4990-918A-88EBE5288644}" type="presOf" srcId="{7CD09EF3-9BD9-4D29-80A9-3C3004CE7F14}" destId="{9FD17587-9317-438A-B8CD-110700EC89BB}" srcOrd="1" destOrd="0" presId="urn:microsoft.com/office/officeart/2005/8/layout/vProcess5"/>
    <dgm:cxn modelId="{0034D34B-6778-4D57-8F0D-AC0B0AD78C5E}" srcId="{F26659C4-AC50-4254-8EFF-725C061DB0DF}" destId="{BCA4DA62-63C7-42D8-81EA-AFDD44B2EB9D}" srcOrd="7" destOrd="0" parTransId="{DF9DB984-D41C-495F-B78F-BD7C12DE44BC}" sibTransId="{0450F8DD-B768-4338-8BCC-D284EA9E5047}"/>
    <dgm:cxn modelId="{333CD585-F358-4184-A431-27F39948593B}" srcId="{F26659C4-AC50-4254-8EFF-725C061DB0DF}" destId="{9B06048C-8966-477E-BB27-9D40A8291DEA}" srcOrd="0" destOrd="0" parTransId="{F0038DE6-11D2-4298-A4B9-A9934BF69B95}" sibTransId="{7F748792-B9EA-470C-B174-4AB9C70ACD7D}"/>
    <dgm:cxn modelId="{65AC2543-1344-4E63-A3F9-E2FB85BC1698}" srcId="{BCA4DA62-63C7-42D8-81EA-AFDD44B2EB9D}" destId="{0B5FA879-D45A-485E-8E0F-F2902DA150DA}" srcOrd="0" destOrd="0" parTransId="{BD4611E7-921C-4C1B-9410-B6ABEFF2C955}" sibTransId="{08437DE0-00A3-421A-BB91-8F76AB62C11D}"/>
    <dgm:cxn modelId="{7447C6AF-4DC3-4DD8-9DA1-6ADA56FB68D0}" type="presOf" srcId="{7CD09EF3-9BD9-4D29-80A9-3C3004CE7F14}" destId="{727BA0CD-23FD-4FEC-8A94-A54CE70A6A29}" srcOrd="0" destOrd="0" presId="urn:microsoft.com/office/officeart/2005/8/layout/vProcess5"/>
    <dgm:cxn modelId="{79465541-9D55-4297-B8E3-427E93ACA5DF}" type="presOf" srcId="{9B06048C-8966-477E-BB27-9D40A8291DEA}" destId="{7B515DA5-377E-479A-9CFB-2250B697E509}" srcOrd="0" destOrd="0" presId="urn:microsoft.com/office/officeart/2005/8/layout/vProcess5"/>
    <dgm:cxn modelId="{54E28D77-910C-4F08-851A-E04ED1938C31}" srcId="{F26659C4-AC50-4254-8EFF-725C061DB0DF}" destId="{B9D26491-1421-4990-B477-064E76422758}" srcOrd="3" destOrd="0" parTransId="{FBB51D66-8AFE-4818-B552-0346CCA98DBB}" sibTransId="{12317A16-9A4E-42BA-8AD3-C5E6603D0EBC}"/>
    <dgm:cxn modelId="{9A49E197-B125-4D37-9621-49270D281705}" srcId="{F26659C4-AC50-4254-8EFF-725C061DB0DF}" destId="{DF2B0FC3-1444-4DDA-88BB-E55E250CBE60}" srcOrd="8" destOrd="0" parTransId="{D3C4A0AD-FF9A-4D19-9AD8-750BA6566A30}" sibTransId="{B87248F1-1878-45B7-A27E-20643AFD605D}"/>
    <dgm:cxn modelId="{994978FE-EC21-421E-B7B7-8665E8099E67}" type="presOf" srcId="{12317A16-9A4E-42BA-8AD3-C5E6603D0EBC}" destId="{DEC941AD-659E-4786-BF7B-CD16EF6CE864}" srcOrd="0" destOrd="0" presId="urn:microsoft.com/office/officeart/2005/8/layout/vProcess5"/>
    <dgm:cxn modelId="{118BB58F-B7D8-42CB-A7D4-855F34634FF2}" type="presOf" srcId="{D4F7E6AA-8EB9-4DBA-8787-B2A89273860C}" destId="{8C3C2985-EF41-4819-AF3A-C8F27DE1DE3E}" srcOrd="1" destOrd="0" presId="urn:microsoft.com/office/officeart/2005/8/layout/vProcess5"/>
    <dgm:cxn modelId="{AE81CAF8-5DC9-4EED-B1EC-756B260A30DD}" srcId="{DF2B0FC3-1444-4DDA-88BB-E55E250CBE60}" destId="{1606EDD8-DE1A-4BCC-9B92-E45D8563CCF7}" srcOrd="0" destOrd="0" parTransId="{123E47D0-B94F-450B-8DFC-DD1C1967C4E0}" sibTransId="{21C4981C-850B-4B52-AAC2-9174A36B5A36}"/>
    <dgm:cxn modelId="{CDF6F174-3655-4377-9821-E780AB2AD9AE}" srcId="{F26659C4-AC50-4254-8EFF-725C061DB0DF}" destId="{FBCA31C7-BD02-48C6-96EE-D699337DCDB7}" srcOrd="5" destOrd="0" parTransId="{56CD09D2-5217-4A2F-8CDA-7C5CC4788C6A}" sibTransId="{CE3CA4CD-B8BE-4B7B-90AC-15D3A65137AB}"/>
    <dgm:cxn modelId="{EBA38DEA-EBA5-452F-8C82-9FDFCB006DC6}" srcId="{FBCA31C7-BD02-48C6-96EE-D699337DCDB7}" destId="{CD7D3409-3CD7-4437-91E4-8FE62D464786}" srcOrd="0" destOrd="0" parTransId="{78120765-4C3A-4DB2-BE3A-0BD513FA9692}" sibTransId="{B472EE54-35A6-4560-AA20-29BC82799EAE}"/>
    <dgm:cxn modelId="{6E82D8F1-708B-4A58-8ECE-A1CEDEDCF809}" type="presOf" srcId="{F26659C4-AC50-4254-8EFF-725C061DB0DF}" destId="{783C9E22-1FE2-4288-9273-9B0354356FD8}" srcOrd="0" destOrd="0" presId="urn:microsoft.com/office/officeart/2005/8/layout/vProcess5"/>
    <dgm:cxn modelId="{9973DA33-79A4-42E9-9924-A41292BF4D43}" srcId="{F26659C4-AC50-4254-8EFF-725C061DB0DF}" destId="{D4F7E6AA-8EB9-4DBA-8787-B2A89273860C}" srcOrd="4" destOrd="0" parTransId="{3B89477A-BB42-40A3-9E19-990341D8A713}" sibTransId="{2ABBDE56-19F6-4110-9C67-269CBB642705}"/>
    <dgm:cxn modelId="{DCFE3EB9-DCC5-4060-A299-A42C1E52C86A}" type="presOf" srcId="{5EBE90F2-DBC3-4B27-8921-F1CF76A82B0D}" destId="{387EF634-3872-4B17-A194-DB3A573E80C9}" srcOrd="1" destOrd="0" presId="urn:microsoft.com/office/officeart/2005/8/layout/vProcess5"/>
    <dgm:cxn modelId="{6DE1B1D3-ADCA-4E3A-A432-F1E4AE2DEDCD}" srcId="{F26659C4-AC50-4254-8EFF-725C061DB0DF}" destId="{5EBE90F2-DBC3-4B27-8921-F1CF76A82B0D}" srcOrd="1" destOrd="0" parTransId="{238DDEB3-6A25-47F5-A89D-EE8C80ABABDE}" sibTransId="{8827D6E3-6119-4711-BE97-972BC3625ACA}"/>
    <dgm:cxn modelId="{FA017E0C-9F8B-4C81-AF0C-3EA3274B9B77}" type="presOf" srcId="{B9D26491-1421-4990-B477-064E76422758}" destId="{F32B50F5-BC35-4295-A816-F042C10723B2}" srcOrd="0" destOrd="0" presId="urn:microsoft.com/office/officeart/2005/8/layout/vProcess5"/>
    <dgm:cxn modelId="{8C3D921C-CFF7-4218-8E7E-70BE49DC5288}" srcId="{56A610CC-F53C-43B1-B7DF-C2FB7532EEBB}" destId="{2C87E3AA-65B7-4627-B06F-1A945AB1E78E}" srcOrd="0" destOrd="0" parTransId="{CE94FDD0-448C-4763-9FB5-F2996BB26588}" sibTransId="{AA8CDE20-D647-496F-9526-39129EC05231}"/>
    <dgm:cxn modelId="{CDD741CB-DFFD-45F9-8C77-6FB3FF15682A}" type="presOf" srcId="{9B06048C-8966-477E-BB27-9D40A8291DEA}" destId="{4230D12D-7492-48D5-A46F-FF7974415D76}" srcOrd="1" destOrd="0" presId="urn:microsoft.com/office/officeart/2005/8/layout/vProcess5"/>
    <dgm:cxn modelId="{84FB7218-7E50-4058-835B-1FCEA54CAD2F}" srcId="{F26659C4-AC50-4254-8EFF-725C061DB0DF}" destId="{7CD09EF3-9BD9-4D29-80A9-3C3004CE7F14}" srcOrd="2" destOrd="0" parTransId="{92B4D40E-59B4-40EF-83D9-4A6F60018E1F}" sibTransId="{8110C72F-5C15-4DE8-95A6-E9A857378594}"/>
    <dgm:cxn modelId="{1BABC05D-7EFC-4096-B646-CACC36D0B650}" type="presOf" srcId="{D4F7E6AA-8EB9-4DBA-8787-B2A89273860C}" destId="{F5716F00-A9FB-44CC-B6CB-55E1BD00842D}" srcOrd="0" destOrd="0" presId="urn:microsoft.com/office/officeart/2005/8/layout/vProcess5"/>
    <dgm:cxn modelId="{8C8E636E-557D-41CE-BF8E-177DC6E97A34}" type="presOf" srcId="{7F748792-B9EA-470C-B174-4AB9C70ACD7D}" destId="{C15FBB41-76E6-4D8A-A448-D36918F428F1}" srcOrd="0" destOrd="0" presId="urn:microsoft.com/office/officeart/2005/8/layout/vProcess5"/>
    <dgm:cxn modelId="{A27504E4-9A9C-4DAA-A954-2432F624391E}" srcId="{F26659C4-AC50-4254-8EFF-725C061DB0DF}" destId="{56A610CC-F53C-43B1-B7DF-C2FB7532EEBB}" srcOrd="6" destOrd="0" parTransId="{242A2307-7E25-455C-9420-2C87007A4D7F}" sibTransId="{F90210FD-6E6F-4191-915B-1679FD35D9FB}"/>
    <dgm:cxn modelId="{77F0A385-4F0B-4CB5-9324-E8895A567FBC}" type="presOf" srcId="{8827D6E3-6119-4711-BE97-972BC3625ACA}" destId="{4A409A7B-FB09-477C-82FD-F72E571A988C}" srcOrd="0" destOrd="0" presId="urn:microsoft.com/office/officeart/2005/8/layout/vProcess5"/>
    <dgm:cxn modelId="{BFC7D56E-21F9-4791-B64D-AE8999F5096A}" type="presOf" srcId="{B9D26491-1421-4990-B477-064E76422758}" destId="{494B7B1E-C43A-4683-B76E-9F55C2E9A09C}" srcOrd="1" destOrd="0" presId="urn:microsoft.com/office/officeart/2005/8/layout/vProcess5"/>
    <dgm:cxn modelId="{3993E5A0-BCD3-4899-863C-DB3EEE541B5A}" type="presParOf" srcId="{783C9E22-1FE2-4288-9273-9B0354356FD8}" destId="{9F0E955D-37AC-4D62-9A52-5179907D87EB}" srcOrd="0" destOrd="0" presId="urn:microsoft.com/office/officeart/2005/8/layout/vProcess5"/>
    <dgm:cxn modelId="{9868584C-3A85-4E37-A30E-5CF6D2337AD7}" type="presParOf" srcId="{783C9E22-1FE2-4288-9273-9B0354356FD8}" destId="{7B515DA5-377E-479A-9CFB-2250B697E509}" srcOrd="1" destOrd="0" presId="urn:microsoft.com/office/officeart/2005/8/layout/vProcess5"/>
    <dgm:cxn modelId="{E6EBA7B9-D66C-4E7B-B7DA-99775CB789EE}" type="presParOf" srcId="{783C9E22-1FE2-4288-9273-9B0354356FD8}" destId="{2C225C49-8E17-40BF-9BF5-525D22DFE611}" srcOrd="2" destOrd="0" presId="urn:microsoft.com/office/officeart/2005/8/layout/vProcess5"/>
    <dgm:cxn modelId="{2982EA52-1358-4902-A480-B2F38C544F6F}" type="presParOf" srcId="{783C9E22-1FE2-4288-9273-9B0354356FD8}" destId="{727BA0CD-23FD-4FEC-8A94-A54CE70A6A29}" srcOrd="3" destOrd="0" presId="urn:microsoft.com/office/officeart/2005/8/layout/vProcess5"/>
    <dgm:cxn modelId="{021F3C50-9C3F-4625-B3E8-A155A9DC19F3}" type="presParOf" srcId="{783C9E22-1FE2-4288-9273-9B0354356FD8}" destId="{F32B50F5-BC35-4295-A816-F042C10723B2}" srcOrd="4" destOrd="0" presId="urn:microsoft.com/office/officeart/2005/8/layout/vProcess5"/>
    <dgm:cxn modelId="{64942440-796D-4288-89A2-DAF199E02CCE}" type="presParOf" srcId="{783C9E22-1FE2-4288-9273-9B0354356FD8}" destId="{F5716F00-A9FB-44CC-B6CB-55E1BD00842D}" srcOrd="5" destOrd="0" presId="urn:microsoft.com/office/officeart/2005/8/layout/vProcess5"/>
    <dgm:cxn modelId="{1067F2C0-F3CA-410D-ABD1-BAD7177E9D96}" type="presParOf" srcId="{783C9E22-1FE2-4288-9273-9B0354356FD8}" destId="{C15FBB41-76E6-4D8A-A448-D36918F428F1}" srcOrd="6" destOrd="0" presId="urn:microsoft.com/office/officeart/2005/8/layout/vProcess5"/>
    <dgm:cxn modelId="{EBB4B9F9-EF80-48FC-95C4-100207DE0B84}" type="presParOf" srcId="{783C9E22-1FE2-4288-9273-9B0354356FD8}" destId="{4A409A7B-FB09-477C-82FD-F72E571A988C}" srcOrd="7" destOrd="0" presId="urn:microsoft.com/office/officeart/2005/8/layout/vProcess5"/>
    <dgm:cxn modelId="{A8D7DB9F-2D64-4E9B-B45F-815D12D1F0DA}" type="presParOf" srcId="{783C9E22-1FE2-4288-9273-9B0354356FD8}" destId="{63BF67BC-5371-4AE3-BE81-FE15F203E135}" srcOrd="8" destOrd="0" presId="urn:microsoft.com/office/officeart/2005/8/layout/vProcess5"/>
    <dgm:cxn modelId="{12291355-D07E-406A-89BF-B4E88203673B}" type="presParOf" srcId="{783C9E22-1FE2-4288-9273-9B0354356FD8}" destId="{DEC941AD-659E-4786-BF7B-CD16EF6CE864}" srcOrd="9" destOrd="0" presId="urn:microsoft.com/office/officeart/2005/8/layout/vProcess5"/>
    <dgm:cxn modelId="{95F972C3-EF54-4DE6-A20B-A8BD406B1D43}" type="presParOf" srcId="{783C9E22-1FE2-4288-9273-9B0354356FD8}" destId="{4230D12D-7492-48D5-A46F-FF7974415D76}" srcOrd="10" destOrd="0" presId="urn:microsoft.com/office/officeart/2005/8/layout/vProcess5"/>
    <dgm:cxn modelId="{B2285CE8-E153-40FD-A4EE-A7CE944107AB}" type="presParOf" srcId="{783C9E22-1FE2-4288-9273-9B0354356FD8}" destId="{387EF634-3872-4B17-A194-DB3A573E80C9}" srcOrd="11" destOrd="0" presId="urn:microsoft.com/office/officeart/2005/8/layout/vProcess5"/>
    <dgm:cxn modelId="{9C3A6009-4BE2-4C35-BF44-082DCB9359CE}" type="presParOf" srcId="{783C9E22-1FE2-4288-9273-9B0354356FD8}" destId="{9FD17587-9317-438A-B8CD-110700EC89BB}" srcOrd="12" destOrd="0" presId="urn:microsoft.com/office/officeart/2005/8/layout/vProcess5"/>
    <dgm:cxn modelId="{0BBF9B07-EB97-4808-A9E5-C3580AEECC44}" type="presParOf" srcId="{783C9E22-1FE2-4288-9273-9B0354356FD8}" destId="{494B7B1E-C43A-4683-B76E-9F55C2E9A09C}" srcOrd="13" destOrd="0" presId="urn:microsoft.com/office/officeart/2005/8/layout/vProcess5"/>
    <dgm:cxn modelId="{F466D816-667C-44D5-8233-BB8E037205E4}" type="presParOf" srcId="{783C9E22-1FE2-4288-9273-9B0354356FD8}" destId="{8C3C2985-EF41-4819-AF3A-C8F27DE1DE3E}" srcOrd="14"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62DB24C-7209-4031-907D-B639AF626D9A}" type="doc">
      <dgm:prSet loTypeId="urn:microsoft.com/office/officeart/2005/8/layout/hList1" loCatId="list" qsTypeId="urn:microsoft.com/office/officeart/2005/8/quickstyle/simple3" qsCatId="simple" csTypeId="urn:microsoft.com/office/officeart/2005/8/colors/colorful4" csCatId="colorful" phldr="1"/>
      <dgm:spPr/>
      <dgm:t>
        <a:bodyPr/>
        <a:lstStyle/>
        <a:p>
          <a:endParaRPr lang="en-US"/>
        </a:p>
      </dgm:t>
    </dgm:pt>
    <mc:AlternateContent xmlns:mc="http://schemas.openxmlformats.org/markup-compatibility/2006" xmlns:a14="http://schemas.microsoft.com/office/drawing/2010/main">
      <mc:Choice Requires="a14">
        <dgm:pt modelId="{32942F1E-AE45-435E-8696-3BED7C329845}">
          <dgm:prSet phldrT="[Text]" custT="1"/>
          <dgm:spPr>
            <a:solidFill>
              <a:schemeClr val="accent5"/>
            </a:solidFill>
            <a:ln>
              <a:noFill/>
            </a:ln>
          </dgm:spPr>
          <dgm:t>
            <a:bodyPr/>
            <a:lstStyle/>
            <a:p>
              <a:pPr/>
              <a14:m>
                <m:oMathPara xmlns:m="http://schemas.openxmlformats.org/officeDocument/2006/math">
                  <m:oMathParaPr>
                    <m:jc m:val="centerGroup"/>
                  </m:oMathParaPr>
                  <m:oMath xmlns:m="http://schemas.openxmlformats.org/officeDocument/2006/math">
                    <m:r>
                      <a:rPr lang="en-US" sz="2400" b="1" i="1" dirty="0" smtClean="0">
                        <a:solidFill>
                          <a:schemeClr val="bg1"/>
                        </a:solidFill>
                        <a:latin typeface="Cambria Math" panose="02040503050406030204" pitchFamily="18" charset="0"/>
                      </a:rPr>
                      <m:t>𝒆𝒏𝒕𝒓𝒚</m:t>
                    </m:r>
                  </m:oMath>
                </m:oMathPara>
              </a14:m>
              <a:endParaRPr lang="en-US" sz="2400" b="1" dirty="0">
                <a:solidFill>
                  <a:schemeClr val="bg1"/>
                </a:solidFill>
              </a:endParaRPr>
            </a:p>
          </dgm:t>
        </dgm:pt>
      </mc:Choice>
      <mc:Fallback xmlns="">
        <dgm:pt modelId="{32942F1E-AE45-435E-8696-3BED7C329845}">
          <dgm:prSet phldrT="[Text]" custT="1"/>
          <dgm:spPr>
            <a:solidFill>
              <a:schemeClr val="accent5"/>
            </a:solidFill>
            <a:ln>
              <a:noFill/>
            </a:ln>
          </dgm:spPr>
          <dgm:t>
            <a:bodyPr/>
            <a:lstStyle/>
            <a:p>
              <a:pPr/>
              <a:r>
                <a:rPr lang="en-US" sz="2400" b="1" i="0" dirty="0" smtClean="0">
                  <a:solidFill>
                    <a:schemeClr val="bg1"/>
                  </a:solidFill>
                  <a:latin typeface="Cambria Math" panose="02040503050406030204" pitchFamily="18" charset="0"/>
                </a:rPr>
                <a:t>𝒆𝒏𝒕𝒓𝒚</a:t>
              </a:r>
              <a:endParaRPr lang="en-US" sz="2400" b="1" dirty="0">
                <a:solidFill>
                  <a:schemeClr val="bg1"/>
                </a:solidFill>
              </a:endParaRPr>
            </a:p>
          </dgm:t>
        </dgm:pt>
      </mc:Fallback>
    </mc:AlternateContent>
    <dgm:pt modelId="{054E3A8C-DA3C-49FB-A963-29B4CD16F6DB}" type="parTrans" cxnId="{A403C40A-33F0-496F-8865-8D09115DA504}">
      <dgm:prSet/>
      <dgm:spPr/>
      <dgm:t>
        <a:bodyPr/>
        <a:lstStyle/>
        <a:p>
          <a:endParaRPr lang="en-US" sz="2400"/>
        </a:p>
      </dgm:t>
    </dgm:pt>
    <dgm:pt modelId="{45B1C323-957E-4F80-8095-71808C188B5D}" type="sibTrans" cxnId="{A403C40A-33F0-496F-8865-8D09115DA504}">
      <dgm:prSet/>
      <dgm:spPr/>
      <dgm:t>
        <a:bodyPr/>
        <a:lstStyle/>
        <a:p>
          <a:endParaRPr lang="en-US" sz="2400"/>
        </a:p>
      </dgm:t>
    </dgm:pt>
    <dgm:pt modelId="{A26C2DF0-2D38-44B7-884F-35F900A7020D}">
      <dgm:prSet phldrT="[Text]" custT="1"/>
      <dgm:spPr>
        <a:solidFill>
          <a:schemeClr val="accent1">
            <a:lumMod val="20000"/>
            <a:lumOff val="80000"/>
            <a:alpha val="90000"/>
          </a:schemeClr>
        </a:solidFill>
        <a:ln>
          <a:noFill/>
        </a:ln>
      </dgm:spPr>
      <dgm:t>
        <a:bodyPr/>
        <a:lstStyle/>
        <a:p>
          <a:pPr marL="0" indent="0"/>
          <a:r>
            <a:rPr lang="en-US" sz="1600" dirty="0"/>
            <a:t>average of </a:t>
          </a:r>
          <a:r>
            <a:rPr lang="en-US" sz="1600" b="1" dirty="0"/>
            <a:t>entry rules </a:t>
          </a:r>
          <a:r>
            <a:rPr lang="en-US" sz="1600" dirty="0"/>
            <a:t>(admission vs establishment)</a:t>
          </a:r>
        </a:p>
      </dgm:t>
    </dgm:pt>
    <dgm:pt modelId="{01F31FAE-84F7-45B1-BB33-F1353F44E82C}" type="parTrans" cxnId="{D619996A-CCC1-4343-B075-F022D15BEBA3}">
      <dgm:prSet/>
      <dgm:spPr/>
      <dgm:t>
        <a:bodyPr/>
        <a:lstStyle/>
        <a:p>
          <a:endParaRPr lang="en-US" sz="2400"/>
        </a:p>
      </dgm:t>
    </dgm:pt>
    <dgm:pt modelId="{99149996-CDCF-492C-878B-AF9687AB0241}" type="sibTrans" cxnId="{D619996A-CCC1-4343-B075-F022D15BEBA3}">
      <dgm:prSet/>
      <dgm:spPr/>
      <dgm:t>
        <a:bodyPr/>
        <a:lstStyle/>
        <a:p>
          <a:endParaRPr lang="en-US" sz="2400"/>
        </a:p>
      </dgm:t>
    </dgm:pt>
    <dgm:pt modelId="{178FF765-B126-497D-92C0-1794C8E3F5D7}">
      <dgm:prSet phldrT="[Text]" custT="1"/>
      <dgm:spPr>
        <a:solidFill>
          <a:schemeClr val="accent1">
            <a:lumMod val="20000"/>
            <a:lumOff val="80000"/>
            <a:alpha val="90000"/>
          </a:schemeClr>
        </a:solidFill>
        <a:ln>
          <a:noFill/>
        </a:ln>
      </dgm:spPr>
      <dgm:t>
        <a:bodyPr/>
        <a:lstStyle/>
        <a:p>
          <a:pPr marL="0" indent="0"/>
          <a:r>
            <a:rPr lang="en-US" sz="1600" b="1" dirty="0"/>
            <a:t>non-economic standards </a:t>
          </a:r>
          <a:r>
            <a:rPr lang="en-US" sz="1600" dirty="0"/>
            <a:t>(yes vs no)</a:t>
          </a:r>
        </a:p>
      </dgm:t>
    </dgm:pt>
    <dgm:pt modelId="{295EB3F3-237A-4583-AE84-B3DC20EB7F8F}" type="parTrans" cxnId="{8FE67197-EABE-4BF1-A22B-5F19BFA878BC}">
      <dgm:prSet/>
      <dgm:spPr/>
      <dgm:t>
        <a:bodyPr/>
        <a:lstStyle/>
        <a:p>
          <a:endParaRPr lang="en-US" sz="2400"/>
        </a:p>
      </dgm:t>
    </dgm:pt>
    <dgm:pt modelId="{056DE5A0-3A82-4ACB-B40E-6B7B8215A2D5}" type="sibTrans" cxnId="{8FE67197-EABE-4BF1-A22B-5F19BFA878BC}">
      <dgm:prSet/>
      <dgm:spPr/>
      <dgm:t>
        <a:bodyPr/>
        <a:lstStyle/>
        <a:p>
          <a:endParaRPr lang="en-US" sz="2400"/>
        </a:p>
      </dgm:t>
    </dgm:pt>
    <mc:AlternateContent xmlns:mc="http://schemas.openxmlformats.org/markup-compatibility/2006" xmlns:a14="http://schemas.microsoft.com/office/drawing/2010/main">
      <mc:Choice Requires="a14">
        <dgm:pt modelId="{6F75703C-8B7B-498D-985D-EB62BFF8F728}">
          <dgm:prSet phldrT="[Text]" custT="1"/>
          <dgm:spPr>
            <a:solidFill>
              <a:schemeClr val="accent5"/>
            </a:solidFill>
            <a:ln>
              <a:noFill/>
            </a:ln>
          </dgm:spPr>
          <dgm:t>
            <a:bodyPr/>
            <a:lstStyle/>
            <a:p>
              <a:pPr/>
              <a14:m>
                <m:oMathPara xmlns:m="http://schemas.openxmlformats.org/officeDocument/2006/math">
                  <m:oMathParaPr>
                    <m:jc m:val="centerGroup"/>
                  </m:oMathParaPr>
                  <m:oMath xmlns:m="http://schemas.openxmlformats.org/officeDocument/2006/math">
                    <m:r>
                      <a:rPr lang="en-US" sz="2400" b="1" i="1" dirty="0" smtClean="0">
                        <a:solidFill>
                          <a:schemeClr val="bg1"/>
                        </a:solidFill>
                        <a:latin typeface="Cambria Math" panose="02040503050406030204" pitchFamily="18" charset="0"/>
                      </a:rPr>
                      <m:t>𝒕𝒓𝒆𝒂𝒕</m:t>
                    </m:r>
                  </m:oMath>
                </m:oMathPara>
              </a14:m>
              <a:endParaRPr lang="en-US" sz="2400" b="1" dirty="0">
                <a:solidFill>
                  <a:schemeClr val="bg1"/>
                </a:solidFill>
              </a:endParaRPr>
            </a:p>
          </dgm:t>
        </dgm:pt>
      </mc:Choice>
      <mc:Fallback xmlns="">
        <dgm:pt modelId="{6F75703C-8B7B-498D-985D-EB62BFF8F728}">
          <dgm:prSet phldrT="[Text]" custT="1"/>
          <dgm:spPr>
            <a:solidFill>
              <a:schemeClr val="accent5"/>
            </a:solidFill>
            <a:ln>
              <a:noFill/>
            </a:ln>
          </dgm:spPr>
          <dgm:t>
            <a:bodyPr/>
            <a:lstStyle/>
            <a:p>
              <a:pPr/>
              <a:r>
                <a:rPr lang="en-US" sz="2400" b="1" i="0" dirty="0" smtClean="0">
                  <a:solidFill>
                    <a:schemeClr val="bg1"/>
                  </a:solidFill>
                  <a:latin typeface="Cambria Math" panose="02040503050406030204" pitchFamily="18" charset="0"/>
                </a:rPr>
                <a:t>𝒕𝒓𝒆𝒂𝒕</a:t>
              </a:r>
              <a:endParaRPr lang="en-US" sz="2400" b="1" dirty="0">
                <a:solidFill>
                  <a:schemeClr val="bg1"/>
                </a:solidFill>
              </a:endParaRPr>
            </a:p>
          </dgm:t>
        </dgm:pt>
      </mc:Fallback>
    </mc:AlternateContent>
    <dgm:pt modelId="{A66EFB7D-C45A-4E88-8D61-138321DCB31F}" type="parTrans" cxnId="{66D5AB47-60AE-4FDB-B786-7B77FB0618E0}">
      <dgm:prSet/>
      <dgm:spPr/>
      <dgm:t>
        <a:bodyPr/>
        <a:lstStyle/>
        <a:p>
          <a:endParaRPr lang="en-US" sz="2400"/>
        </a:p>
      </dgm:t>
    </dgm:pt>
    <dgm:pt modelId="{A0AAE0C0-13E0-4FB7-82EE-98097452383F}" type="sibTrans" cxnId="{66D5AB47-60AE-4FDB-B786-7B77FB0618E0}">
      <dgm:prSet/>
      <dgm:spPr/>
      <dgm:t>
        <a:bodyPr/>
        <a:lstStyle/>
        <a:p>
          <a:endParaRPr lang="en-US" sz="2400"/>
        </a:p>
      </dgm:t>
    </dgm:pt>
    <dgm:pt modelId="{89499652-2445-478A-A509-61AAB1B704F9}">
      <dgm:prSet phldrT="[Text]" custT="1"/>
      <dgm:spPr>
        <a:solidFill>
          <a:schemeClr val="accent1">
            <a:lumMod val="20000"/>
            <a:lumOff val="80000"/>
            <a:alpha val="90000"/>
          </a:schemeClr>
        </a:solidFill>
        <a:ln>
          <a:noFill/>
        </a:ln>
      </dgm:spPr>
      <dgm:t>
        <a:bodyPr/>
        <a:lstStyle/>
        <a:p>
          <a:r>
            <a:rPr lang="en-US" sz="1600" dirty="0"/>
            <a:t>average of </a:t>
          </a:r>
          <a:r>
            <a:rPr lang="en-US" sz="1600" b="1" dirty="0"/>
            <a:t>national treatment </a:t>
          </a:r>
          <a:r>
            <a:rPr lang="en-US" sz="1600" dirty="0"/>
            <a:t>(no vs yes</a:t>
          </a:r>
          <a:r>
            <a:rPr lang="en-US" sz="1600" dirty="0" smtClean="0"/>
            <a:t>)</a:t>
          </a:r>
          <a:endParaRPr lang="en-US" sz="1600" dirty="0"/>
        </a:p>
      </dgm:t>
    </dgm:pt>
    <dgm:pt modelId="{7CA2DE19-7AB5-4A56-8906-6E88ADA7C046}" type="parTrans" cxnId="{CA1612F2-3F52-4BEF-9009-F716567C16F2}">
      <dgm:prSet/>
      <dgm:spPr/>
      <dgm:t>
        <a:bodyPr/>
        <a:lstStyle/>
        <a:p>
          <a:endParaRPr lang="en-US" sz="2400"/>
        </a:p>
      </dgm:t>
    </dgm:pt>
    <dgm:pt modelId="{D84942B1-545D-461F-8EEB-26BDC24A8827}" type="sibTrans" cxnId="{CA1612F2-3F52-4BEF-9009-F716567C16F2}">
      <dgm:prSet/>
      <dgm:spPr/>
      <dgm:t>
        <a:bodyPr/>
        <a:lstStyle/>
        <a:p>
          <a:endParaRPr lang="en-US" sz="2400"/>
        </a:p>
      </dgm:t>
    </dgm:pt>
    <dgm:pt modelId="{E5CF0AE1-90C4-43DE-96F5-2F97E4C3D22A}">
      <dgm:prSet phldrT="[Text]" custT="1"/>
      <dgm:spPr>
        <a:solidFill>
          <a:schemeClr val="accent1">
            <a:lumMod val="20000"/>
            <a:lumOff val="80000"/>
            <a:alpha val="90000"/>
          </a:schemeClr>
        </a:solidFill>
        <a:ln>
          <a:noFill/>
        </a:ln>
      </dgm:spPr>
      <dgm:t>
        <a:bodyPr/>
        <a:lstStyle/>
        <a:p>
          <a:r>
            <a:rPr lang="en-US" sz="1600" b="1" dirty="0"/>
            <a:t>most favored nation </a:t>
          </a:r>
          <a:r>
            <a:rPr lang="en-US" sz="1600" dirty="0"/>
            <a:t>(no vs yes)</a:t>
          </a:r>
        </a:p>
      </dgm:t>
    </dgm:pt>
    <dgm:pt modelId="{539EC0BD-8304-41C1-BDE1-25D5C8022C7D}" type="parTrans" cxnId="{9184F478-266C-4728-B410-6C5C3486EBAD}">
      <dgm:prSet/>
      <dgm:spPr/>
      <dgm:t>
        <a:bodyPr/>
        <a:lstStyle/>
        <a:p>
          <a:endParaRPr lang="en-US" sz="2400"/>
        </a:p>
      </dgm:t>
    </dgm:pt>
    <dgm:pt modelId="{D71B48C3-3C2E-4B79-B920-DB495B38784D}" type="sibTrans" cxnId="{9184F478-266C-4728-B410-6C5C3486EBAD}">
      <dgm:prSet/>
      <dgm:spPr/>
      <dgm:t>
        <a:bodyPr/>
        <a:lstStyle/>
        <a:p>
          <a:endParaRPr lang="en-US" sz="2400"/>
        </a:p>
      </dgm:t>
    </dgm:pt>
    <mc:AlternateContent xmlns:mc="http://schemas.openxmlformats.org/markup-compatibility/2006" xmlns:a14="http://schemas.microsoft.com/office/drawing/2010/main">
      <mc:Choice Requires="a14">
        <dgm:pt modelId="{8F2E746A-22AA-45B8-803D-276DA117A328}">
          <dgm:prSet phldrT="[Text]" custT="1"/>
          <dgm:spPr>
            <a:solidFill>
              <a:schemeClr val="accent5"/>
            </a:solidFill>
            <a:ln>
              <a:noFill/>
            </a:ln>
          </dgm:spPr>
          <dgm:t>
            <a:bodyPr/>
            <a:lstStyle/>
            <a:p>
              <a:pPr/>
              <a14:m>
                <m:oMathPara xmlns:m="http://schemas.openxmlformats.org/officeDocument/2006/math">
                  <m:oMathParaPr>
                    <m:jc m:val="centerGroup"/>
                  </m:oMathParaPr>
                  <m:oMath xmlns:m="http://schemas.openxmlformats.org/officeDocument/2006/math">
                    <m:r>
                      <a:rPr lang="en-US" sz="2400" b="1" i="1" dirty="0" smtClean="0">
                        <a:solidFill>
                          <a:schemeClr val="bg1"/>
                        </a:solidFill>
                        <a:latin typeface="Cambria Math" panose="02040503050406030204" pitchFamily="18" charset="0"/>
                      </a:rPr>
                      <m:t>𝒔𝒄𝒐𝒑𝒆</m:t>
                    </m:r>
                  </m:oMath>
                </m:oMathPara>
              </a14:m>
              <a:endParaRPr lang="en-US" sz="2400" b="1" dirty="0">
                <a:solidFill>
                  <a:schemeClr val="bg1"/>
                </a:solidFill>
              </a:endParaRPr>
            </a:p>
          </dgm:t>
        </dgm:pt>
      </mc:Choice>
      <mc:Fallback xmlns="">
        <dgm:pt modelId="{8F2E746A-22AA-45B8-803D-276DA117A328}">
          <dgm:prSet phldrT="[Text]" custT="1"/>
          <dgm:spPr>
            <a:solidFill>
              <a:schemeClr val="accent5"/>
            </a:solidFill>
            <a:ln>
              <a:noFill/>
            </a:ln>
          </dgm:spPr>
          <dgm:t>
            <a:bodyPr/>
            <a:lstStyle/>
            <a:p>
              <a:pPr/>
              <a:r>
                <a:rPr lang="en-US" sz="2400" b="1" i="0" dirty="0" smtClean="0">
                  <a:solidFill>
                    <a:schemeClr val="bg1"/>
                  </a:solidFill>
                  <a:latin typeface="Cambria Math" panose="02040503050406030204" pitchFamily="18" charset="0"/>
                </a:rPr>
                <a:t>𝒔𝒄𝒐𝒑𝒆</a:t>
              </a:r>
              <a:endParaRPr lang="en-US" sz="2400" b="1" dirty="0">
                <a:solidFill>
                  <a:schemeClr val="bg1"/>
                </a:solidFill>
              </a:endParaRPr>
            </a:p>
          </dgm:t>
        </dgm:pt>
      </mc:Fallback>
    </mc:AlternateContent>
    <dgm:pt modelId="{D7D30C31-3E65-46FF-9365-A6059F46725A}" type="parTrans" cxnId="{417CDCB2-E890-4665-8808-892117A3EA17}">
      <dgm:prSet/>
      <dgm:spPr/>
      <dgm:t>
        <a:bodyPr/>
        <a:lstStyle/>
        <a:p>
          <a:endParaRPr lang="en-US" sz="2400"/>
        </a:p>
      </dgm:t>
    </dgm:pt>
    <dgm:pt modelId="{52164655-1792-4368-9ADE-606907BE94DC}" type="sibTrans" cxnId="{417CDCB2-E890-4665-8808-892117A3EA17}">
      <dgm:prSet/>
      <dgm:spPr/>
      <dgm:t>
        <a:bodyPr/>
        <a:lstStyle/>
        <a:p>
          <a:endParaRPr lang="en-US" sz="2400"/>
        </a:p>
      </dgm:t>
    </dgm:pt>
    <dgm:pt modelId="{CF38D2B4-86D0-4249-A8D8-2B91611A9F17}">
      <dgm:prSet phldrT="[Text]" custT="1"/>
      <dgm:spPr>
        <a:solidFill>
          <a:schemeClr val="accent1">
            <a:lumMod val="20000"/>
            <a:lumOff val="80000"/>
            <a:alpha val="90000"/>
          </a:schemeClr>
        </a:solidFill>
        <a:ln>
          <a:noFill/>
        </a:ln>
      </dgm:spPr>
      <dgm:t>
        <a:bodyPr/>
        <a:lstStyle/>
        <a:p>
          <a:r>
            <a:rPr lang="en-US" sz="1600" dirty="0"/>
            <a:t>average of </a:t>
          </a:r>
          <a:r>
            <a:rPr lang="en-US" sz="1600" b="1" dirty="0"/>
            <a:t>definition of investment </a:t>
          </a:r>
          <a:r>
            <a:rPr lang="en-US" sz="1600" dirty="0"/>
            <a:t>(narrow vs broad)</a:t>
          </a:r>
        </a:p>
      </dgm:t>
    </dgm:pt>
    <dgm:pt modelId="{4C867C34-BDE3-4C23-957D-D03C69221541}" type="parTrans" cxnId="{FF3AECFA-3C1E-4C4B-89E7-697D14BF42DD}">
      <dgm:prSet/>
      <dgm:spPr/>
      <dgm:t>
        <a:bodyPr/>
        <a:lstStyle/>
        <a:p>
          <a:endParaRPr lang="en-US" sz="2400"/>
        </a:p>
      </dgm:t>
    </dgm:pt>
    <dgm:pt modelId="{1699A7D2-EBBE-44BF-96F1-14248ACA192D}" type="sibTrans" cxnId="{FF3AECFA-3C1E-4C4B-89E7-697D14BF42DD}">
      <dgm:prSet/>
      <dgm:spPr/>
      <dgm:t>
        <a:bodyPr/>
        <a:lstStyle/>
        <a:p>
          <a:endParaRPr lang="en-US" sz="2400"/>
        </a:p>
      </dgm:t>
    </dgm:pt>
    <dgm:pt modelId="{A198E47A-46C6-4A8D-9362-40477F68B3D2}">
      <dgm:prSet phldrT="[Text]" custT="1"/>
      <dgm:spPr>
        <a:solidFill>
          <a:schemeClr val="accent1">
            <a:lumMod val="20000"/>
            <a:lumOff val="80000"/>
            <a:alpha val="90000"/>
          </a:schemeClr>
        </a:solidFill>
        <a:ln>
          <a:noFill/>
        </a:ln>
      </dgm:spPr>
      <dgm:t>
        <a:bodyPr/>
        <a:lstStyle/>
        <a:p>
          <a:r>
            <a:rPr lang="en-US" sz="1600" b="1" dirty="0"/>
            <a:t>umbrella clause </a:t>
          </a:r>
          <a:r>
            <a:rPr lang="en-US" sz="1600" dirty="0"/>
            <a:t>(no vs yes)</a:t>
          </a:r>
        </a:p>
      </dgm:t>
    </dgm:pt>
    <dgm:pt modelId="{54D3FB38-F237-4C0D-B189-311014E4276A}" type="parTrans" cxnId="{8A94DC86-76FA-43A6-8015-C9F7F4CF1E09}">
      <dgm:prSet/>
      <dgm:spPr/>
      <dgm:t>
        <a:bodyPr/>
        <a:lstStyle/>
        <a:p>
          <a:endParaRPr lang="en-US" sz="2400"/>
        </a:p>
      </dgm:t>
    </dgm:pt>
    <dgm:pt modelId="{B9069B1D-E469-45CB-8028-30E1500AA9ED}" type="sibTrans" cxnId="{8A94DC86-76FA-43A6-8015-C9F7F4CF1E09}">
      <dgm:prSet/>
      <dgm:spPr/>
      <dgm:t>
        <a:bodyPr/>
        <a:lstStyle/>
        <a:p>
          <a:endParaRPr lang="en-US" sz="2400"/>
        </a:p>
      </dgm:t>
    </dgm:pt>
    <dgm:pt modelId="{0972738F-8119-456E-A5CD-54C4A98B39F8}">
      <dgm:prSet phldrT="[Text]" custT="1"/>
      <dgm:spPr>
        <a:solidFill>
          <a:schemeClr val="accent1">
            <a:lumMod val="20000"/>
            <a:lumOff val="80000"/>
            <a:alpha val="90000"/>
          </a:schemeClr>
        </a:solidFill>
        <a:ln>
          <a:noFill/>
        </a:ln>
      </dgm:spPr>
      <dgm:t>
        <a:bodyPr/>
        <a:lstStyle/>
        <a:p>
          <a:pPr marL="0" indent="0"/>
          <a:r>
            <a:rPr lang="en-US" sz="1600" b="1" dirty="0"/>
            <a:t>free transfer of </a:t>
          </a:r>
          <a:r>
            <a:rPr lang="en-US" sz="1600" b="1" dirty="0" smtClean="0"/>
            <a:t>investment related </a:t>
          </a:r>
          <a:r>
            <a:rPr lang="en-US" sz="1600" b="1" dirty="0"/>
            <a:t>funds </a:t>
          </a:r>
          <a:r>
            <a:rPr lang="en-US" sz="1600" dirty="0"/>
            <a:t>(no vs yes)</a:t>
          </a:r>
        </a:p>
      </dgm:t>
    </dgm:pt>
    <dgm:pt modelId="{F54AB82A-5BF2-45C6-A846-BEAD26491A17}" type="parTrans" cxnId="{4FF259C2-1C91-448A-B9A8-E90559BE3898}">
      <dgm:prSet/>
      <dgm:spPr/>
      <dgm:t>
        <a:bodyPr/>
        <a:lstStyle/>
        <a:p>
          <a:endParaRPr lang="en-US" sz="2400"/>
        </a:p>
      </dgm:t>
    </dgm:pt>
    <dgm:pt modelId="{010AEE5D-CF72-4605-98E8-5935B10BF633}" type="sibTrans" cxnId="{4FF259C2-1C91-448A-B9A8-E90559BE3898}">
      <dgm:prSet/>
      <dgm:spPr/>
      <dgm:t>
        <a:bodyPr/>
        <a:lstStyle/>
        <a:p>
          <a:endParaRPr lang="en-US" sz="2400"/>
        </a:p>
      </dgm:t>
    </dgm:pt>
    <dgm:pt modelId="{E554E9E8-ACF1-46FE-9E26-6A2C9A5E1DB1}">
      <dgm:prSet phldrT="[Text]" custT="1"/>
      <dgm:spPr>
        <a:solidFill>
          <a:schemeClr val="accent1">
            <a:lumMod val="20000"/>
            <a:lumOff val="80000"/>
            <a:alpha val="90000"/>
          </a:schemeClr>
        </a:solidFill>
        <a:ln>
          <a:noFill/>
        </a:ln>
      </dgm:spPr>
      <dgm:t>
        <a:bodyPr/>
        <a:lstStyle/>
        <a:p>
          <a:r>
            <a:rPr lang="en-US" sz="1600" b="1" dirty="0"/>
            <a:t>temporal scope of application </a:t>
          </a:r>
          <a:r>
            <a:rPr lang="en-US" sz="1600" dirty="0"/>
            <a:t>(short vs long)</a:t>
          </a:r>
        </a:p>
      </dgm:t>
    </dgm:pt>
    <dgm:pt modelId="{B05AD656-FF96-4176-827C-30E7EA8134AF}" type="parTrans" cxnId="{6C2D5967-CB62-4302-84AA-63B527EBE705}">
      <dgm:prSet/>
      <dgm:spPr/>
      <dgm:t>
        <a:bodyPr/>
        <a:lstStyle/>
        <a:p>
          <a:endParaRPr lang="en-US" sz="2400"/>
        </a:p>
      </dgm:t>
    </dgm:pt>
    <dgm:pt modelId="{58A1E43A-3AA7-4E28-907C-EDEE42E82A7C}" type="sibTrans" cxnId="{6C2D5967-CB62-4302-84AA-63B527EBE705}">
      <dgm:prSet/>
      <dgm:spPr/>
      <dgm:t>
        <a:bodyPr/>
        <a:lstStyle/>
        <a:p>
          <a:endParaRPr lang="en-US" sz="2400"/>
        </a:p>
      </dgm:t>
    </dgm:pt>
    <mc:AlternateContent xmlns:mc="http://schemas.openxmlformats.org/markup-compatibility/2006" xmlns:a14="http://schemas.microsoft.com/office/drawing/2010/main">
      <mc:Choice Requires="a14">
        <dgm:pt modelId="{2D0C2DBD-B70F-4117-BEFA-CC8062B7AE03}">
          <dgm:prSet phldrT="[Text]" custT="1"/>
          <dgm:spPr>
            <a:solidFill>
              <a:schemeClr val="accent5"/>
            </a:solidFill>
            <a:ln>
              <a:noFill/>
            </a:ln>
          </dgm:spPr>
          <dgm:t>
            <a:bodyPr/>
            <a:lstStyle/>
            <a:p>
              <a:pPr/>
              <a14:m>
                <m:oMathPara xmlns:m="http://schemas.openxmlformats.org/officeDocument/2006/math">
                  <m:oMathParaPr>
                    <m:jc m:val="centerGroup"/>
                  </m:oMathParaPr>
                  <m:oMath xmlns:m="http://schemas.openxmlformats.org/officeDocument/2006/math">
                    <m:r>
                      <a:rPr lang="en-US" sz="2400" b="1" i="1" dirty="0" smtClean="0">
                        <a:solidFill>
                          <a:schemeClr val="bg1"/>
                        </a:solidFill>
                        <a:latin typeface="Cambria Math" panose="02040503050406030204" pitchFamily="18" charset="0"/>
                      </a:rPr>
                      <m:t>𝒑𝒓𝒐𝒕𝒆𝒄</m:t>
                    </m:r>
                  </m:oMath>
                </m:oMathPara>
              </a14:m>
              <a:endParaRPr lang="en-US" sz="2400" b="1" dirty="0">
                <a:solidFill>
                  <a:schemeClr val="bg1"/>
                </a:solidFill>
              </a:endParaRPr>
            </a:p>
          </dgm:t>
        </dgm:pt>
      </mc:Choice>
      <mc:Fallback xmlns="">
        <dgm:pt modelId="{2D0C2DBD-B70F-4117-BEFA-CC8062B7AE03}">
          <dgm:prSet phldrT="[Text]" custT="1"/>
          <dgm:spPr>
            <a:solidFill>
              <a:schemeClr val="accent5"/>
            </a:solidFill>
            <a:ln>
              <a:noFill/>
            </a:ln>
          </dgm:spPr>
          <dgm:t>
            <a:bodyPr/>
            <a:lstStyle/>
            <a:p>
              <a:pPr/>
              <a:r>
                <a:rPr lang="en-US" sz="2400" b="1" i="0" dirty="0" smtClean="0">
                  <a:solidFill>
                    <a:schemeClr val="bg1"/>
                  </a:solidFill>
                  <a:latin typeface="Cambria Math" panose="02040503050406030204" pitchFamily="18" charset="0"/>
                </a:rPr>
                <a:t>𝒑𝒓𝒐𝒕𝒆𝒄</a:t>
              </a:r>
              <a:endParaRPr lang="en-US" sz="2400" b="1" dirty="0">
                <a:solidFill>
                  <a:schemeClr val="bg1"/>
                </a:solidFill>
              </a:endParaRPr>
            </a:p>
          </dgm:t>
        </dgm:pt>
      </mc:Fallback>
    </mc:AlternateContent>
    <dgm:pt modelId="{42DE5095-6737-4EC6-9D7B-1570F4A2257B}" type="parTrans" cxnId="{DBBAD901-7B46-4228-9EF4-FC30BA3476E6}">
      <dgm:prSet/>
      <dgm:spPr/>
      <dgm:t>
        <a:bodyPr/>
        <a:lstStyle/>
        <a:p>
          <a:endParaRPr lang="en-US" sz="2400"/>
        </a:p>
      </dgm:t>
    </dgm:pt>
    <dgm:pt modelId="{2B6AF23E-B71D-4E26-821B-A307DC09CEDB}" type="sibTrans" cxnId="{DBBAD901-7B46-4228-9EF4-FC30BA3476E6}">
      <dgm:prSet/>
      <dgm:spPr/>
      <dgm:t>
        <a:bodyPr/>
        <a:lstStyle/>
        <a:p>
          <a:endParaRPr lang="en-US" sz="2400"/>
        </a:p>
      </dgm:t>
    </dgm:pt>
    <dgm:pt modelId="{C3680A9E-19FB-4598-815F-FDFF57F7B88D}">
      <dgm:prSet phldrT="[Text]" custT="1"/>
      <dgm:spPr>
        <a:solidFill>
          <a:schemeClr val="accent1">
            <a:lumMod val="20000"/>
            <a:lumOff val="80000"/>
            <a:alpha val="90000"/>
          </a:schemeClr>
        </a:solidFill>
        <a:ln>
          <a:noFill/>
        </a:ln>
      </dgm:spPr>
      <dgm:t>
        <a:bodyPr/>
        <a:lstStyle/>
        <a:p>
          <a:r>
            <a:rPr lang="en-US" sz="1600" dirty="0"/>
            <a:t>average of </a:t>
          </a:r>
          <a:r>
            <a:rPr lang="en-US" sz="1600" b="1" dirty="0"/>
            <a:t>fair and equitable treatment</a:t>
          </a:r>
          <a:r>
            <a:rPr lang="en-US" sz="1600" dirty="0"/>
            <a:t> (no vs yes) </a:t>
          </a:r>
        </a:p>
      </dgm:t>
    </dgm:pt>
    <dgm:pt modelId="{33C78C99-648D-4B07-AAD1-789AA35BCDD8}" type="parTrans" cxnId="{4E04B508-57EE-4FE9-BA55-9A0E85D721FE}">
      <dgm:prSet/>
      <dgm:spPr/>
      <dgm:t>
        <a:bodyPr/>
        <a:lstStyle/>
        <a:p>
          <a:endParaRPr lang="en-US" sz="2400"/>
        </a:p>
      </dgm:t>
    </dgm:pt>
    <dgm:pt modelId="{4507E5D0-C50D-492B-818B-93A5C79D8321}" type="sibTrans" cxnId="{4E04B508-57EE-4FE9-BA55-9A0E85D721FE}">
      <dgm:prSet/>
      <dgm:spPr/>
      <dgm:t>
        <a:bodyPr/>
        <a:lstStyle/>
        <a:p>
          <a:endParaRPr lang="en-US" sz="2400"/>
        </a:p>
      </dgm:t>
    </dgm:pt>
    <dgm:pt modelId="{E06DA2A6-0A1C-4C0B-A8B4-48BBB0DDE61F}">
      <dgm:prSet phldrT="[Text]" custT="1"/>
      <dgm:spPr>
        <a:solidFill>
          <a:schemeClr val="accent1">
            <a:lumMod val="20000"/>
            <a:lumOff val="80000"/>
            <a:alpha val="90000"/>
          </a:schemeClr>
        </a:solidFill>
        <a:ln>
          <a:noFill/>
        </a:ln>
      </dgm:spPr>
      <dgm:t>
        <a:bodyPr/>
        <a:lstStyle/>
        <a:p>
          <a:r>
            <a:rPr lang="en-US" sz="1600" b="1" dirty="0"/>
            <a:t>direct and indirect expropriation covered </a:t>
          </a:r>
          <a:r>
            <a:rPr lang="en-US" sz="1600" dirty="0"/>
            <a:t>(no vs yes)</a:t>
          </a:r>
        </a:p>
      </dgm:t>
    </dgm:pt>
    <dgm:pt modelId="{145700C2-5990-48E3-89A5-29FB5AB7F4DC}" type="parTrans" cxnId="{6D6AF1ED-719E-4198-8D19-EB53FB2C2278}">
      <dgm:prSet/>
      <dgm:spPr/>
      <dgm:t>
        <a:bodyPr/>
        <a:lstStyle/>
        <a:p>
          <a:endParaRPr lang="en-US" sz="2400"/>
        </a:p>
      </dgm:t>
    </dgm:pt>
    <dgm:pt modelId="{1FB4993F-9BB7-4352-89CD-C54A6C6D1178}" type="sibTrans" cxnId="{6D6AF1ED-719E-4198-8D19-EB53FB2C2278}">
      <dgm:prSet/>
      <dgm:spPr/>
      <dgm:t>
        <a:bodyPr/>
        <a:lstStyle/>
        <a:p>
          <a:endParaRPr lang="en-US" sz="2400"/>
        </a:p>
      </dgm:t>
    </dgm:pt>
    <mc:AlternateContent xmlns:mc="http://schemas.openxmlformats.org/markup-compatibility/2006" xmlns:a14="http://schemas.microsoft.com/office/drawing/2010/main">
      <mc:Choice Requires="a14">
        <dgm:pt modelId="{29098117-77EA-4406-8E73-FFF83D69EABE}">
          <dgm:prSet phldrT="[Text]" custT="1"/>
          <dgm:spPr>
            <a:solidFill>
              <a:schemeClr val="accent5"/>
            </a:solidFill>
            <a:ln>
              <a:noFill/>
            </a:ln>
          </dgm:spPr>
          <dgm:t>
            <a:bodyPr/>
            <a:lstStyle/>
            <a:p>
              <a:pPr/>
              <a14:m>
                <m:oMathPara xmlns:m="http://schemas.openxmlformats.org/officeDocument/2006/math">
                  <m:oMathParaPr>
                    <m:jc m:val="centerGroup"/>
                  </m:oMathParaPr>
                  <m:oMath xmlns:m="http://schemas.openxmlformats.org/officeDocument/2006/math">
                    <m:r>
                      <a:rPr lang="en-US" sz="2400" b="1" i="1" dirty="0" smtClean="0">
                        <a:solidFill>
                          <a:schemeClr val="bg1"/>
                        </a:solidFill>
                        <a:latin typeface="Cambria Math" panose="02040503050406030204" pitchFamily="18" charset="0"/>
                      </a:rPr>
                      <m:t>𝒊𝒔𝒅𝒎</m:t>
                    </m:r>
                  </m:oMath>
                </m:oMathPara>
              </a14:m>
              <a:endParaRPr lang="en-US" sz="2400" b="1" dirty="0">
                <a:solidFill>
                  <a:schemeClr val="bg1"/>
                </a:solidFill>
              </a:endParaRPr>
            </a:p>
          </dgm:t>
        </dgm:pt>
      </mc:Choice>
      <mc:Fallback xmlns="">
        <dgm:pt modelId="{29098117-77EA-4406-8E73-FFF83D69EABE}">
          <dgm:prSet phldrT="[Text]" custT="1"/>
          <dgm:spPr>
            <a:solidFill>
              <a:schemeClr val="accent5"/>
            </a:solidFill>
            <a:ln>
              <a:noFill/>
            </a:ln>
          </dgm:spPr>
          <dgm:t>
            <a:bodyPr/>
            <a:lstStyle/>
            <a:p>
              <a:pPr/>
              <a:r>
                <a:rPr lang="en-US" sz="2400" b="1" i="0" dirty="0" smtClean="0">
                  <a:solidFill>
                    <a:schemeClr val="bg1"/>
                  </a:solidFill>
                  <a:latin typeface="Cambria Math" panose="02040503050406030204" pitchFamily="18" charset="0"/>
                </a:rPr>
                <a:t>𝒊𝒔𝒅𝒎</a:t>
              </a:r>
              <a:endParaRPr lang="en-US" sz="2400" b="1" dirty="0">
                <a:solidFill>
                  <a:schemeClr val="bg1"/>
                </a:solidFill>
              </a:endParaRPr>
            </a:p>
          </dgm:t>
        </dgm:pt>
      </mc:Fallback>
    </mc:AlternateContent>
    <dgm:pt modelId="{5AC451E9-F521-4263-87BE-41F874979E26}" type="parTrans" cxnId="{B9221E5D-3BEA-4D90-91D2-7F2EBFE482F7}">
      <dgm:prSet/>
      <dgm:spPr/>
      <dgm:t>
        <a:bodyPr/>
        <a:lstStyle/>
        <a:p>
          <a:endParaRPr lang="en-US" sz="2400"/>
        </a:p>
      </dgm:t>
    </dgm:pt>
    <dgm:pt modelId="{79C8DB09-1BC6-446D-B78B-700C2AABB61D}" type="sibTrans" cxnId="{B9221E5D-3BEA-4D90-91D2-7F2EBFE482F7}">
      <dgm:prSet/>
      <dgm:spPr/>
      <dgm:t>
        <a:bodyPr/>
        <a:lstStyle/>
        <a:p>
          <a:endParaRPr lang="en-US" sz="2400"/>
        </a:p>
      </dgm:t>
    </dgm:pt>
    <dgm:pt modelId="{CC0C1C72-AFA9-4916-99F6-CFCFBAFDA58B}">
      <dgm:prSet phldrT="[Text]" custT="1"/>
      <dgm:spPr>
        <a:solidFill>
          <a:schemeClr val="accent1">
            <a:lumMod val="20000"/>
            <a:lumOff val="80000"/>
            <a:alpha val="90000"/>
          </a:schemeClr>
        </a:solidFill>
        <a:ln>
          <a:noFill/>
        </a:ln>
      </dgm:spPr>
      <dgm:t>
        <a:bodyPr/>
        <a:lstStyle/>
        <a:p>
          <a:r>
            <a:rPr lang="en-US" sz="1600" b="1" dirty="0"/>
            <a:t>investor-related dispute mechanism </a:t>
          </a:r>
          <a:r>
            <a:rPr lang="en-US" sz="1600" dirty="0"/>
            <a:t>(no vs yes)</a:t>
          </a:r>
        </a:p>
      </dgm:t>
    </dgm:pt>
    <dgm:pt modelId="{495156AC-5FD6-4B4C-A6E2-B0FEB8B2FFDA}" type="parTrans" cxnId="{34FB0540-BBC0-4190-8C5F-8FA2C9D59009}">
      <dgm:prSet/>
      <dgm:spPr/>
      <dgm:t>
        <a:bodyPr/>
        <a:lstStyle/>
        <a:p>
          <a:endParaRPr lang="en-US" sz="2400"/>
        </a:p>
      </dgm:t>
    </dgm:pt>
    <dgm:pt modelId="{339517CE-0D97-4F9A-BF1F-6A4777DF8A26}" type="sibTrans" cxnId="{34FB0540-BBC0-4190-8C5F-8FA2C9D59009}">
      <dgm:prSet/>
      <dgm:spPr/>
      <dgm:t>
        <a:bodyPr/>
        <a:lstStyle/>
        <a:p>
          <a:endParaRPr lang="en-US" sz="2400"/>
        </a:p>
      </dgm:t>
    </dgm:pt>
    <dgm:pt modelId="{2ED87C39-8183-4F2A-AA4E-783D9780CCEA}">
      <dgm:prSet phldrT="[Text]" custT="1"/>
      <dgm:spPr>
        <a:solidFill>
          <a:schemeClr val="accent1">
            <a:lumMod val="20000"/>
            <a:lumOff val="80000"/>
            <a:alpha val="90000"/>
          </a:schemeClr>
        </a:solidFill>
        <a:ln>
          <a:noFill/>
        </a:ln>
      </dgm:spPr>
      <dgm:t>
        <a:bodyPr/>
        <a:lstStyle/>
        <a:p>
          <a:pPr marL="0" indent="0"/>
          <a:endParaRPr lang="en-US" sz="1000" dirty="0"/>
        </a:p>
      </dgm:t>
    </dgm:pt>
    <dgm:pt modelId="{D17B6841-85C2-4848-A906-D8C6F3880B32}" type="parTrans" cxnId="{64BDA7AC-5745-4833-990A-A8EE927F04D2}">
      <dgm:prSet/>
      <dgm:spPr/>
      <dgm:t>
        <a:bodyPr/>
        <a:lstStyle/>
        <a:p>
          <a:endParaRPr lang="en-US"/>
        </a:p>
      </dgm:t>
    </dgm:pt>
    <dgm:pt modelId="{14C89044-4188-4E62-A9C7-3F96BDF92952}" type="sibTrans" cxnId="{64BDA7AC-5745-4833-990A-A8EE927F04D2}">
      <dgm:prSet/>
      <dgm:spPr/>
      <dgm:t>
        <a:bodyPr/>
        <a:lstStyle/>
        <a:p>
          <a:endParaRPr lang="en-US"/>
        </a:p>
      </dgm:t>
    </dgm:pt>
    <dgm:pt modelId="{2C380713-001B-458E-BBA7-BD0EE6F5162D}">
      <dgm:prSet phldrT="[Text]" custT="1"/>
      <dgm:spPr>
        <a:solidFill>
          <a:schemeClr val="accent1">
            <a:lumMod val="20000"/>
            <a:lumOff val="80000"/>
            <a:alpha val="90000"/>
          </a:schemeClr>
        </a:solidFill>
        <a:ln>
          <a:noFill/>
        </a:ln>
      </dgm:spPr>
      <dgm:t>
        <a:bodyPr/>
        <a:lstStyle/>
        <a:p>
          <a:pPr marL="0" indent="0"/>
          <a:endParaRPr lang="en-US" sz="1050" dirty="0"/>
        </a:p>
      </dgm:t>
    </dgm:pt>
    <dgm:pt modelId="{D82CB8BE-1F4F-4D98-BFDD-3E58A592877B}" type="parTrans" cxnId="{5827DD17-919A-4275-829A-08DA6018941E}">
      <dgm:prSet/>
      <dgm:spPr/>
      <dgm:t>
        <a:bodyPr/>
        <a:lstStyle/>
        <a:p>
          <a:endParaRPr lang="en-US"/>
        </a:p>
      </dgm:t>
    </dgm:pt>
    <dgm:pt modelId="{DBC964AD-0C53-4DDB-A252-3965BB5F262A}" type="sibTrans" cxnId="{5827DD17-919A-4275-829A-08DA6018941E}">
      <dgm:prSet/>
      <dgm:spPr/>
      <dgm:t>
        <a:bodyPr/>
        <a:lstStyle/>
        <a:p>
          <a:endParaRPr lang="en-US"/>
        </a:p>
      </dgm:t>
    </dgm:pt>
    <dgm:pt modelId="{F16C43B6-6459-4699-8E0A-E750DCB7A234}">
      <dgm:prSet phldrT="[Text]" custT="1"/>
      <dgm:spPr>
        <a:solidFill>
          <a:schemeClr val="accent1">
            <a:lumMod val="20000"/>
            <a:lumOff val="80000"/>
            <a:alpha val="90000"/>
          </a:schemeClr>
        </a:solidFill>
        <a:ln>
          <a:noFill/>
        </a:ln>
      </dgm:spPr>
      <dgm:t>
        <a:bodyPr/>
        <a:lstStyle/>
        <a:p>
          <a:endParaRPr lang="en-US" sz="1200" dirty="0"/>
        </a:p>
      </dgm:t>
    </dgm:pt>
    <dgm:pt modelId="{9C6C6B6D-035E-4476-AA2B-4E205BB73660}" type="parTrans" cxnId="{A61CC1CA-80A1-460E-A31C-B0449BB5DA51}">
      <dgm:prSet/>
      <dgm:spPr/>
      <dgm:t>
        <a:bodyPr/>
        <a:lstStyle/>
        <a:p>
          <a:endParaRPr lang="en-US"/>
        </a:p>
      </dgm:t>
    </dgm:pt>
    <dgm:pt modelId="{2C0FF598-6226-4C5C-AD08-E207A04AEEAC}" type="sibTrans" cxnId="{A61CC1CA-80A1-460E-A31C-B0449BB5DA51}">
      <dgm:prSet/>
      <dgm:spPr/>
      <dgm:t>
        <a:bodyPr/>
        <a:lstStyle/>
        <a:p>
          <a:endParaRPr lang="en-US"/>
        </a:p>
      </dgm:t>
    </dgm:pt>
    <dgm:pt modelId="{EA5E38DE-7A13-436D-AAA3-C59CB7830095}">
      <dgm:prSet phldrT="[Text]" custT="1"/>
      <dgm:spPr>
        <a:solidFill>
          <a:schemeClr val="accent1">
            <a:lumMod val="20000"/>
            <a:lumOff val="80000"/>
            <a:alpha val="90000"/>
          </a:schemeClr>
        </a:solidFill>
        <a:ln>
          <a:noFill/>
        </a:ln>
      </dgm:spPr>
      <dgm:t>
        <a:bodyPr/>
        <a:lstStyle/>
        <a:p>
          <a:endParaRPr lang="en-US" sz="1100" dirty="0"/>
        </a:p>
      </dgm:t>
    </dgm:pt>
    <dgm:pt modelId="{48F138AA-4546-4B16-A4D5-B2CE2F5ECCF4}" type="parTrans" cxnId="{1B118962-BEC5-4509-8CBA-1E027A36627A}">
      <dgm:prSet/>
      <dgm:spPr/>
      <dgm:t>
        <a:bodyPr/>
        <a:lstStyle/>
        <a:p>
          <a:endParaRPr lang="en-US"/>
        </a:p>
      </dgm:t>
    </dgm:pt>
    <dgm:pt modelId="{3B184C33-411E-441E-BDDC-D5BABC92B660}" type="sibTrans" cxnId="{1B118962-BEC5-4509-8CBA-1E027A36627A}">
      <dgm:prSet/>
      <dgm:spPr/>
      <dgm:t>
        <a:bodyPr/>
        <a:lstStyle/>
        <a:p>
          <a:endParaRPr lang="en-US"/>
        </a:p>
      </dgm:t>
    </dgm:pt>
    <dgm:pt modelId="{D7FE65FE-D494-4607-A67B-DEF689CD93A5}">
      <dgm:prSet phldrT="[Text]" custT="1"/>
      <dgm:spPr>
        <a:solidFill>
          <a:schemeClr val="accent1">
            <a:lumMod val="20000"/>
            <a:lumOff val="80000"/>
            <a:alpha val="90000"/>
          </a:schemeClr>
        </a:solidFill>
        <a:ln>
          <a:noFill/>
        </a:ln>
      </dgm:spPr>
      <dgm:t>
        <a:bodyPr/>
        <a:lstStyle/>
        <a:p>
          <a:endParaRPr lang="en-US" sz="1100" dirty="0"/>
        </a:p>
      </dgm:t>
    </dgm:pt>
    <dgm:pt modelId="{FC773554-2E82-4FDC-9D1E-6683DBAEA341}" type="parTrans" cxnId="{7E423978-0757-43D7-8766-3C3158AAA8C8}">
      <dgm:prSet/>
      <dgm:spPr/>
      <dgm:t>
        <a:bodyPr/>
        <a:lstStyle/>
        <a:p>
          <a:endParaRPr lang="en-US"/>
        </a:p>
      </dgm:t>
    </dgm:pt>
    <dgm:pt modelId="{2569F786-ECEB-4C84-82D7-6B3456C77C95}" type="sibTrans" cxnId="{7E423978-0757-43D7-8766-3C3158AAA8C8}">
      <dgm:prSet/>
      <dgm:spPr/>
      <dgm:t>
        <a:bodyPr/>
        <a:lstStyle/>
        <a:p>
          <a:endParaRPr lang="en-US"/>
        </a:p>
      </dgm:t>
    </dgm:pt>
    <dgm:pt modelId="{15D17B16-0EE3-492F-81EE-DA3ADD7030A6}">
      <dgm:prSet phldrT="[Text]" custT="1"/>
      <dgm:spPr>
        <a:solidFill>
          <a:schemeClr val="accent1">
            <a:lumMod val="20000"/>
            <a:lumOff val="80000"/>
            <a:alpha val="90000"/>
          </a:schemeClr>
        </a:solidFill>
        <a:ln>
          <a:noFill/>
        </a:ln>
      </dgm:spPr>
      <dgm:t>
        <a:bodyPr/>
        <a:lstStyle/>
        <a:p>
          <a:endParaRPr lang="en-US" sz="1100" dirty="0"/>
        </a:p>
      </dgm:t>
    </dgm:pt>
    <dgm:pt modelId="{958EA1CA-569C-4539-9415-1D44E868983A}" type="parTrans" cxnId="{73E449BE-3F61-436A-90AF-F9D33EB8F1C1}">
      <dgm:prSet/>
      <dgm:spPr/>
      <dgm:t>
        <a:bodyPr/>
        <a:lstStyle/>
        <a:p>
          <a:endParaRPr lang="en-US"/>
        </a:p>
      </dgm:t>
    </dgm:pt>
    <dgm:pt modelId="{84A2D2CE-71C0-4B91-A9E4-56B078B1EF25}" type="sibTrans" cxnId="{73E449BE-3F61-436A-90AF-F9D33EB8F1C1}">
      <dgm:prSet/>
      <dgm:spPr/>
      <dgm:t>
        <a:bodyPr/>
        <a:lstStyle/>
        <a:p>
          <a:endParaRPr lang="en-US"/>
        </a:p>
      </dgm:t>
    </dgm:pt>
    <dgm:pt modelId="{3E1FF337-D717-44A2-8806-27336A245271}" type="pres">
      <dgm:prSet presAssocID="{362DB24C-7209-4031-907D-B639AF626D9A}" presName="Name0" presStyleCnt="0">
        <dgm:presLayoutVars>
          <dgm:dir/>
          <dgm:animLvl val="lvl"/>
          <dgm:resizeHandles val="exact"/>
        </dgm:presLayoutVars>
      </dgm:prSet>
      <dgm:spPr/>
      <dgm:t>
        <a:bodyPr/>
        <a:lstStyle/>
        <a:p>
          <a:endParaRPr lang="en-US"/>
        </a:p>
      </dgm:t>
    </dgm:pt>
    <dgm:pt modelId="{828D4BDA-B71B-4F22-AA45-8565ABD25628}" type="pres">
      <dgm:prSet presAssocID="{32942F1E-AE45-435E-8696-3BED7C329845}" presName="composite" presStyleCnt="0"/>
      <dgm:spPr/>
      <dgm:t>
        <a:bodyPr/>
        <a:lstStyle/>
        <a:p>
          <a:endParaRPr lang="en-US"/>
        </a:p>
      </dgm:t>
    </dgm:pt>
    <dgm:pt modelId="{1289CA48-25AA-4E06-9A8A-3D8CA789F83B}" type="pres">
      <dgm:prSet presAssocID="{32942F1E-AE45-435E-8696-3BED7C329845}" presName="parTx" presStyleLbl="alignNode1" presStyleIdx="0" presStyleCnt="5">
        <dgm:presLayoutVars>
          <dgm:chMax val="0"/>
          <dgm:chPref val="0"/>
          <dgm:bulletEnabled val="1"/>
        </dgm:presLayoutVars>
      </dgm:prSet>
      <dgm:spPr/>
      <dgm:t>
        <a:bodyPr/>
        <a:lstStyle/>
        <a:p>
          <a:endParaRPr lang="en-US"/>
        </a:p>
      </dgm:t>
    </dgm:pt>
    <dgm:pt modelId="{C7857C64-841D-4BD7-A0DD-42189BCF7117}" type="pres">
      <dgm:prSet presAssocID="{32942F1E-AE45-435E-8696-3BED7C329845}" presName="desTx" presStyleLbl="alignAccFollowNode1" presStyleIdx="0" presStyleCnt="5">
        <dgm:presLayoutVars>
          <dgm:bulletEnabled val="1"/>
        </dgm:presLayoutVars>
      </dgm:prSet>
      <dgm:spPr/>
      <dgm:t>
        <a:bodyPr/>
        <a:lstStyle/>
        <a:p>
          <a:endParaRPr lang="en-US"/>
        </a:p>
      </dgm:t>
    </dgm:pt>
    <dgm:pt modelId="{C461F362-7AC1-4F23-A320-44467BB236BF}" type="pres">
      <dgm:prSet presAssocID="{45B1C323-957E-4F80-8095-71808C188B5D}" presName="space" presStyleCnt="0"/>
      <dgm:spPr/>
      <dgm:t>
        <a:bodyPr/>
        <a:lstStyle/>
        <a:p>
          <a:endParaRPr lang="en-US"/>
        </a:p>
      </dgm:t>
    </dgm:pt>
    <dgm:pt modelId="{B026B01E-3F6C-433D-BA47-E910DA727FE8}" type="pres">
      <dgm:prSet presAssocID="{6F75703C-8B7B-498D-985D-EB62BFF8F728}" presName="composite" presStyleCnt="0"/>
      <dgm:spPr/>
      <dgm:t>
        <a:bodyPr/>
        <a:lstStyle/>
        <a:p>
          <a:endParaRPr lang="en-US"/>
        </a:p>
      </dgm:t>
    </dgm:pt>
    <dgm:pt modelId="{8C931604-56D0-4D6A-87C0-F083E874CD67}" type="pres">
      <dgm:prSet presAssocID="{6F75703C-8B7B-498D-985D-EB62BFF8F728}" presName="parTx" presStyleLbl="alignNode1" presStyleIdx="1" presStyleCnt="5">
        <dgm:presLayoutVars>
          <dgm:chMax val="0"/>
          <dgm:chPref val="0"/>
          <dgm:bulletEnabled val="1"/>
        </dgm:presLayoutVars>
      </dgm:prSet>
      <dgm:spPr/>
      <dgm:t>
        <a:bodyPr/>
        <a:lstStyle/>
        <a:p>
          <a:endParaRPr lang="en-US"/>
        </a:p>
      </dgm:t>
    </dgm:pt>
    <dgm:pt modelId="{F5A070DD-4080-4963-8646-E7C21F513AEC}" type="pres">
      <dgm:prSet presAssocID="{6F75703C-8B7B-498D-985D-EB62BFF8F728}" presName="desTx" presStyleLbl="alignAccFollowNode1" presStyleIdx="1" presStyleCnt="5">
        <dgm:presLayoutVars>
          <dgm:bulletEnabled val="1"/>
        </dgm:presLayoutVars>
      </dgm:prSet>
      <dgm:spPr/>
      <dgm:t>
        <a:bodyPr/>
        <a:lstStyle/>
        <a:p>
          <a:endParaRPr lang="en-US"/>
        </a:p>
      </dgm:t>
    </dgm:pt>
    <dgm:pt modelId="{3C2A38CE-E1B9-4175-A739-59F3E58758AA}" type="pres">
      <dgm:prSet presAssocID="{A0AAE0C0-13E0-4FB7-82EE-98097452383F}" presName="space" presStyleCnt="0"/>
      <dgm:spPr/>
      <dgm:t>
        <a:bodyPr/>
        <a:lstStyle/>
        <a:p>
          <a:endParaRPr lang="en-US"/>
        </a:p>
      </dgm:t>
    </dgm:pt>
    <dgm:pt modelId="{25E5956D-B0A1-426A-9725-66F86869BCFC}" type="pres">
      <dgm:prSet presAssocID="{8F2E746A-22AA-45B8-803D-276DA117A328}" presName="composite" presStyleCnt="0"/>
      <dgm:spPr/>
      <dgm:t>
        <a:bodyPr/>
        <a:lstStyle/>
        <a:p>
          <a:endParaRPr lang="en-US"/>
        </a:p>
      </dgm:t>
    </dgm:pt>
    <dgm:pt modelId="{1FAB233D-46AC-4EA9-B3EC-46E79C0B19D1}" type="pres">
      <dgm:prSet presAssocID="{8F2E746A-22AA-45B8-803D-276DA117A328}" presName="parTx" presStyleLbl="alignNode1" presStyleIdx="2" presStyleCnt="5">
        <dgm:presLayoutVars>
          <dgm:chMax val="0"/>
          <dgm:chPref val="0"/>
          <dgm:bulletEnabled val="1"/>
        </dgm:presLayoutVars>
      </dgm:prSet>
      <dgm:spPr/>
      <dgm:t>
        <a:bodyPr/>
        <a:lstStyle/>
        <a:p>
          <a:endParaRPr lang="en-US"/>
        </a:p>
      </dgm:t>
    </dgm:pt>
    <dgm:pt modelId="{93270573-FD8D-4779-8457-488E80B81341}" type="pres">
      <dgm:prSet presAssocID="{8F2E746A-22AA-45B8-803D-276DA117A328}" presName="desTx" presStyleLbl="alignAccFollowNode1" presStyleIdx="2" presStyleCnt="5">
        <dgm:presLayoutVars>
          <dgm:bulletEnabled val="1"/>
        </dgm:presLayoutVars>
      </dgm:prSet>
      <dgm:spPr/>
      <dgm:t>
        <a:bodyPr/>
        <a:lstStyle/>
        <a:p>
          <a:endParaRPr lang="en-US"/>
        </a:p>
      </dgm:t>
    </dgm:pt>
    <dgm:pt modelId="{0B5140D3-3C5B-45A5-888F-FDE7AE452582}" type="pres">
      <dgm:prSet presAssocID="{52164655-1792-4368-9ADE-606907BE94DC}" presName="space" presStyleCnt="0"/>
      <dgm:spPr/>
      <dgm:t>
        <a:bodyPr/>
        <a:lstStyle/>
        <a:p>
          <a:endParaRPr lang="en-US"/>
        </a:p>
      </dgm:t>
    </dgm:pt>
    <dgm:pt modelId="{72F25276-F58F-41EA-A036-F4161D0139F0}" type="pres">
      <dgm:prSet presAssocID="{2D0C2DBD-B70F-4117-BEFA-CC8062B7AE03}" presName="composite" presStyleCnt="0"/>
      <dgm:spPr/>
      <dgm:t>
        <a:bodyPr/>
        <a:lstStyle/>
        <a:p>
          <a:endParaRPr lang="en-US"/>
        </a:p>
      </dgm:t>
    </dgm:pt>
    <dgm:pt modelId="{BE8E572D-D960-47B5-B759-4EE3665A6E18}" type="pres">
      <dgm:prSet presAssocID="{2D0C2DBD-B70F-4117-BEFA-CC8062B7AE03}" presName="parTx" presStyleLbl="alignNode1" presStyleIdx="3" presStyleCnt="5">
        <dgm:presLayoutVars>
          <dgm:chMax val="0"/>
          <dgm:chPref val="0"/>
          <dgm:bulletEnabled val="1"/>
        </dgm:presLayoutVars>
      </dgm:prSet>
      <dgm:spPr/>
      <dgm:t>
        <a:bodyPr/>
        <a:lstStyle/>
        <a:p>
          <a:endParaRPr lang="en-US"/>
        </a:p>
      </dgm:t>
    </dgm:pt>
    <dgm:pt modelId="{1F657FA9-F258-4374-8333-92E45CC49E5F}" type="pres">
      <dgm:prSet presAssocID="{2D0C2DBD-B70F-4117-BEFA-CC8062B7AE03}" presName="desTx" presStyleLbl="alignAccFollowNode1" presStyleIdx="3" presStyleCnt="5">
        <dgm:presLayoutVars>
          <dgm:bulletEnabled val="1"/>
        </dgm:presLayoutVars>
      </dgm:prSet>
      <dgm:spPr/>
      <dgm:t>
        <a:bodyPr/>
        <a:lstStyle/>
        <a:p>
          <a:endParaRPr lang="en-US"/>
        </a:p>
      </dgm:t>
    </dgm:pt>
    <dgm:pt modelId="{1987C57D-0DE6-4066-8530-73B9372B5384}" type="pres">
      <dgm:prSet presAssocID="{2B6AF23E-B71D-4E26-821B-A307DC09CEDB}" presName="space" presStyleCnt="0"/>
      <dgm:spPr/>
      <dgm:t>
        <a:bodyPr/>
        <a:lstStyle/>
        <a:p>
          <a:endParaRPr lang="en-US"/>
        </a:p>
      </dgm:t>
    </dgm:pt>
    <dgm:pt modelId="{68FD0169-AD7F-4DD4-9321-F3F49C35AEBA}" type="pres">
      <dgm:prSet presAssocID="{29098117-77EA-4406-8E73-FFF83D69EABE}" presName="composite" presStyleCnt="0"/>
      <dgm:spPr/>
      <dgm:t>
        <a:bodyPr/>
        <a:lstStyle/>
        <a:p>
          <a:endParaRPr lang="en-US"/>
        </a:p>
      </dgm:t>
    </dgm:pt>
    <dgm:pt modelId="{698419C6-2CD3-448A-91BF-D768C39B8373}" type="pres">
      <dgm:prSet presAssocID="{29098117-77EA-4406-8E73-FFF83D69EABE}" presName="parTx" presStyleLbl="alignNode1" presStyleIdx="4" presStyleCnt="5">
        <dgm:presLayoutVars>
          <dgm:chMax val="0"/>
          <dgm:chPref val="0"/>
          <dgm:bulletEnabled val="1"/>
        </dgm:presLayoutVars>
      </dgm:prSet>
      <dgm:spPr/>
      <dgm:t>
        <a:bodyPr/>
        <a:lstStyle/>
        <a:p>
          <a:endParaRPr lang="en-US"/>
        </a:p>
      </dgm:t>
    </dgm:pt>
    <dgm:pt modelId="{3A3DA4AC-B635-4A98-820D-F89FDC17FEBD}" type="pres">
      <dgm:prSet presAssocID="{29098117-77EA-4406-8E73-FFF83D69EABE}" presName="desTx" presStyleLbl="alignAccFollowNode1" presStyleIdx="4" presStyleCnt="5">
        <dgm:presLayoutVars>
          <dgm:bulletEnabled val="1"/>
        </dgm:presLayoutVars>
      </dgm:prSet>
      <dgm:spPr/>
      <dgm:t>
        <a:bodyPr/>
        <a:lstStyle/>
        <a:p>
          <a:endParaRPr lang="en-US"/>
        </a:p>
      </dgm:t>
    </dgm:pt>
  </dgm:ptLst>
  <dgm:cxnLst>
    <dgm:cxn modelId="{34FB0540-BBC0-4190-8C5F-8FA2C9D59009}" srcId="{29098117-77EA-4406-8E73-FFF83D69EABE}" destId="{CC0C1C72-AFA9-4916-99F6-CFCFBAFDA58B}" srcOrd="0" destOrd="0" parTransId="{495156AC-5FD6-4B4C-A6E2-B0FEB8B2FFDA}" sibTransId="{339517CE-0D97-4F9A-BF1F-6A4777DF8A26}"/>
    <dgm:cxn modelId="{D619996A-CCC1-4343-B075-F022D15BEBA3}" srcId="{32942F1E-AE45-435E-8696-3BED7C329845}" destId="{A26C2DF0-2D38-44B7-884F-35F900A7020D}" srcOrd="0" destOrd="0" parTransId="{01F31FAE-84F7-45B1-BB33-F1353F44E82C}" sibTransId="{99149996-CDCF-492C-878B-AF9687AB0241}"/>
    <dgm:cxn modelId="{B9221E5D-3BEA-4D90-91D2-7F2EBFE482F7}" srcId="{362DB24C-7209-4031-907D-B639AF626D9A}" destId="{29098117-77EA-4406-8E73-FFF83D69EABE}" srcOrd="4" destOrd="0" parTransId="{5AC451E9-F521-4263-87BE-41F874979E26}" sibTransId="{79C8DB09-1BC6-446D-B78B-700C2AABB61D}"/>
    <dgm:cxn modelId="{4B8BD65D-DC5E-4C21-9F8A-0FBB44C46232}" type="presOf" srcId="{32942F1E-AE45-435E-8696-3BED7C329845}" destId="{1289CA48-25AA-4E06-9A8A-3D8CA789F83B}" srcOrd="0" destOrd="0" presId="urn:microsoft.com/office/officeart/2005/8/layout/hList1"/>
    <dgm:cxn modelId="{417CDCB2-E890-4665-8808-892117A3EA17}" srcId="{362DB24C-7209-4031-907D-B639AF626D9A}" destId="{8F2E746A-22AA-45B8-803D-276DA117A328}" srcOrd="2" destOrd="0" parTransId="{D7D30C31-3E65-46FF-9365-A6059F46725A}" sibTransId="{52164655-1792-4368-9ADE-606907BE94DC}"/>
    <dgm:cxn modelId="{8FE67197-EABE-4BF1-A22B-5F19BFA878BC}" srcId="{32942F1E-AE45-435E-8696-3BED7C329845}" destId="{178FF765-B126-497D-92C0-1794C8E3F5D7}" srcOrd="2" destOrd="0" parTransId="{295EB3F3-237A-4583-AE84-B3DC20EB7F8F}" sibTransId="{056DE5A0-3A82-4ACB-B40E-6B7B8215A2D5}"/>
    <dgm:cxn modelId="{8A94DC86-76FA-43A6-8015-C9F7F4CF1E09}" srcId="{8F2E746A-22AA-45B8-803D-276DA117A328}" destId="{A198E47A-46C6-4A8D-9362-40477F68B3D2}" srcOrd="2" destOrd="0" parTransId="{54D3FB38-F237-4C0D-B189-311014E4276A}" sibTransId="{B9069B1D-E469-45CB-8028-30E1500AA9ED}"/>
    <dgm:cxn modelId="{1B118962-BEC5-4509-8CBA-1E027A36627A}" srcId="{8F2E746A-22AA-45B8-803D-276DA117A328}" destId="{EA5E38DE-7A13-436D-AAA3-C59CB7830095}" srcOrd="1" destOrd="0" parTransId="{48F138AA-4546-4B16-A4D5-B2CE2F5ECCF4}" sibTransId="{3B184C33-411E-441E-BDDC-D5BABC92B660}"/>
    <dgm:cxn modelId="{18B193D7-9C9B-45CC-813C-81BEB70413FB}" type="presOf" srcId="{F16C43B6-6459-4699-8E0A-E750DCB7A234}" destId="{F5A070DD-4080-4963-8646-E7C21F513AEC}" srcOrd="0" destOrd="1" presId="urn:microsoft.com/office/officeart/2005/8/layout/hList1"/>
    <dgm:cxn modelId="{049F8FFE-C44A-4F20-8A1C-2240E4DBB392}" type="presOf" srcId="{2ED87C39-8183-4F2A-AA4E-783D9780CCEA}" destId="{C7857C64-841D-4BD7-A0DD-42189BCF7117}" srcOrd="0" destOrd="1" presId="urn:microsoft.com/office/officeart/2005/8/layout/hList1"/>
    <dgm:cxn modelId="{C941ABBE-E96E-4FE6-B723-C81F5FBAEBDF}" type="presOf" srcId="{CF38D2B4-86D0-4249-A8D8-2B91611A9F17}" destId="{93270573-FD8D-4779-8457-488E80B81341}" srcOrd="0" destOrd="0" presId="urn:microsoft.com/office/officeart/2005/8/layout/hList1"/>
    <dgm:cxn modelId="{DBBAD901-7B46-4228-9EF4-FC30BA3476E6}" srcId="{362DB24C-7209-4031-907D-B639AF626D9A}" destId="{2D0C2DBD-B70F-4117-BEFA-CC8062B7AE03}" srcOrd="3" destOrd="0" parTransId="{42DE5095-6737-4EC6-9D7B-1570F4A2257B}" sibTransId="{2B6AF23E-B71D-4E26-821B-A307DC09CEDB}"/>
    <dgm:cxn modelId="{FF3AECFA-3C1E-4C4B-89E7-697D14BF42DD}" srcId="{8F2E746A-22AA-45B8-803D-276DA117A328}" destId="{CF38D2B4-86D0-4249-A8D8-2B91611A9F17}" srcOrd="0" destOrd="0" parTransId="{4C867C34-BDE3-4C23-957D-D03C69221541}" sibTransId="{1699A7D2-EBBE-44BF-96F1-14248ACA192D}"/>
    <dgm:cxn modelId="{6A712758-0143-43C0-B518-F1F303005C84}" type="presOf" srcId="{E554E9E8-ACF1-46FE-9E26-6A2C9A5E1DB1}" destId="{93270573-FD8D-4779-8457-488E80B81341}" srcOrd="0" destOrd="4" presId="urn:microsoft.com/office/officeart/2005/8/layout/hList1"/>
    <dgm:cxn modelId="{64BDA7AC-5745-4833-990A-A8EE927F04D2}" srcId="{32942F1E-AE45-435E-8696-3BED7C329845}" destId="{2ED87C39-8183-4F2A-AA4E-783D9780CCEA}" srcOrd="1" destOrd="0" parTransId="{D17B6841-85C2-4848-A906-D8C6F3880B32}" sibTransId="{14C89044-4188-4E62-A9C7-3F96BDF92952}"/>
    <dgm:cxn modelId="{CA1612F2-3F52-4BEF-9009-F716567C16F2}" srcId="{6F75703C-8B7B-498D-985D-EB62BFF8F728}" destId="{89499652-2445-478A-A509-61AAB1B704F9}" srcOrd="0" destOrd="0" parTransId="{7CA2DE19-7AB5-4A56-8906-6E88ADA7C046}" sibTransId="{D84942B1-545D-461F-8EEB-26BDC24A8827}"/>
    <dgm:cxn modelId="{068318EB-993E-44BB-977C-6183F25E06E0}" type="presOf" srcId="{C3680A9E-19FB-4598-815F-FDFF57F7B88D}" destId="{1F657FA9-F258-4374-8333-92E45CC49E5F}" srcOrd="0" destOrd="0" presId="urn:microsoft.com/office/officeart/2005/8/layout/hList1"/>
    <dgm:cxn modelId="{CB680B63-C62D-4670-A7C7-1B7FA9906533}" type="presOf" srcId="{6F75703C-8B7B-498D-985D-EB62BFF8F728}" destId="{8C931604-56D0-4D6A-87C0-F083E874CD67}" srcOrd="0" destOrd="0" presId="urn:microsoft.com/office/officeart/2005/8/layout/hList1"/>
    <dgm:cxn modelId="{BC25E875-6C31-4223-A116-6EFAB38D27F2}" type="presOf" srcId="{178FF765-B126-497D-92C0-1794C8E3F5D7}" destId="{C7857C64-841D-4BD7-A0DD-42189BCF7117}" srcOrd="0" destOrd="2" presId="urn:microsoft.com/office/officeart/2005/8/layout/hList1"/>
    <dgm:cxn modelId="{AB821C9A-51B8-416D-98FA-087271F2085D}" type="presOf" srcId="{CC0C1C72-AFA9-4916-99F6-CFCFBAFDA58B}" destId="{3A3DA4AC-B635-4A98-820D-F89FDC17FEBD}" srcOrd="0" destOrd="0" presId="urn:microsoft.com/office/officeart/2005/8/layout/hList1"/>
    <dgm:cxn modelId="{4E89E551-FE92-43F4-812C-D5FDFECE2766}" type="presOf" srcId="{A198E47A-46C6-4A8D-9362-40477F68B3D2}" destId="{93270573-FD8D-4779-8457-488E80B81341}" srcOrd="0" destOrd="2" presId="urn:microsoft.com/office/officeart/2005/8/layout/hList1"/>
    <dgm:cxn modelId="{22A657CB-111D-43C4-AE79-50C4FAA24F00}" type="presOf" srcId="{29098117-77EA-4406-8E73-FFF83D69EABE}" destId="{698419C6-2CD3-448A-91BF-D768C39B8373}" srcOrd="0" destOrd="0" presId="urn:microsoft.com/office/officeart/2005/8/layout/hList1"/>
    <dgm:cxn modelId="{B55B4658-A56A-4B36-8FD3-978C6A3FD344}" type="presOf" srcId="{2C380713-001B-458E-BBA7-BD0EE6F5162D}" destId="{C7857C64-841D-4BD7-A0DD-42189BCF7117}" srcOrd="0" destOrd="3" presId="urn:microsoft.com/office/officeart/2005/8/layout/hList1"/>
    <dgm:cxn modelId="{E80298C1-304F-4E07-B75A-3E284780281C}" type="presOf" srcId="{EA5E38DE-7A13-436D-AAA3-C59CB7830095}" destId="{93270573-FD8D-4779-8457-488E80B81341}" srcOrd="0" destOrd="1" presId="urn:microsoft.com/office/officeart/2005/8/layout/hList1"/>
    <dgm:cxn modelId="{4FF259C2-1C91-448A-B9A8-E90559BE3898}" srcId="{32942F1E-AE45-435E-8696-3BED7C329845}" destId="{0972738F-8119-456E-A5CD-54C4A98B39F8}" srcOrd="4" destOrd="0" parTransId="{F54AB82A-5BF2-45C6-A846-BEAD26491A17}" sibTransId="{010AEE5D-CF72-4605-98E8-5935B10BF633}"/>
    <dgm:cxn modelId="{D1F3CB67-0C84-4BDE-8C4D-2B791A23DB7E}" type="presOf" srcId="{362DB24C-7209-4031-907D-B639AF626D9A}" destId="{3E1FF337-D717-44A2-8806-27336A245271}" srcOrd="0" destOrd="0" presId="urn:microsoft.com/office/officeart/2005/8/layout/hList1"/>
    <dgm:cxn modelId="{73E449BE-3F61-436A-90AF-F9D33EB8F1C1}" srcId="{2D0C2DBD-B70F-4117-BEFA-CC8062B7AE03}" destId="{15D17B16-0EE3-492F-81EE-DA3ADD7030A6}" srcOrd="1" destOrd="0" parTransId="{958EA1CA-569C-4539-9415-1D44E868983A}" sibTransId="{84A2D2CE-71C0-4B91-A9E4-56B078B1EF25}"/>
    <dgm:cxn modelId="{6C2D5967-CB62-4302-84AA-63B527EBE705}" srcId="{8F2E746A-22AA-45B8-803D-276DA117A328}" destId="{E554E9E8-ACF1-46FE-9E26-6A2C9A5E1DB1}" srcOrd="4" destOrd="0" parTransId="{B05AD656-FF96-4176-827C-30E7EA8134AF}" sibTransId="{58A1E43A-3AA7-4E28-907C-EDEE42E82A7C}"/>
    <dgm:cxn modelId="{9184F478-266C-4728-B410-6C5C3486EBAD}" srcId="{6F75703C-8B7B-498D-985D-EB62BFF8F728}" destId="{E5CF0AE1-90C4-43DE-96F5-2F97E4C3D22A}" srcOrd="2" destOrd="0" parTransId="{539EC0BD-8304-41C1-BDE1-25D5C8022C7D}" sibTransId="{D71B48C3-3C2E-4B79-B920-DB495B38784D}"/>
    <dgm:cxn modelId="{ABDABD51-14D0-49E9-BBEF-B104CD7C5E29}" type="presOf" srcId="{E06DA2A6-0A1C-4C0B-A8B4-48BBB0DDE61F}" destId="{1F657FA9-F258-4374-8333-92E45CC49E5F}" srcOrd="0" destOrd="2" presId="urn:microsoft.com/office/officeart/2005/8/layout/hList1"/>
    <dgm:cxn modelId="{2267F5D5-6D4D-4797-ADE8-E866D164C534}" type="presOf" srcId="{0972738F-8119-456E-A5CD-54C4A98B39F8}" destId="{C7857C64-841D-4BD7-A0DD-42189BCF7117}" srcOrd="0" destOrd="4" presId="urn:microsoft.com/office/officeart/2005/8/layout/hList1"/>
    <dgm:cxn modelId="{A61CC1CA-80A1-460E-A31C-B0449BB5DA51}" srcId="{6F75703C-8B7B-498D-985D-EB62BFF8F728}" destId="{F16C43B6-6459-4699-8E0A-E750DCB7A234}" srcOrd="1" destOrd="0" parTransId="{9C6C6B6D-035E-4476-AA2B-4E205BB73660}" sibTransId="{2C0FF598-6226-4C5C-AD08-E207A04AEEAC}"/>
    <dgm:cxn modelId="{4E04B508-57EE-4FE9-BA55-9A0E85D721FE}" srcId="{2D0C2DBD-B70F-4117-BEFA-CC8062B7AE03}" destId="{C3680A9E-19FB-4598-815F-FDFF57F7B88D}" srcOrd="0" destOrd="0" parTransId="{33C78C99-648D-4B07-AAD1-789AA35BCDD8}" sibTransId="{4507E5D0-C50D-492B-818B-93A5C79D8321}"/>
    <dgm:cxn modelId="{B036FB28-E61D-46A4-9211-34EF0EEF115E}" type="presOf" srcId="{89499652-2445-478A-A509-61AAB1B704F9}" destId="{F5A070DD-4080-4963-8646-E7C21F513AEC}" srcOrd="0" destOrd="0" presId="urn:microsoft.com/office/officeart/2005/8/layout/hList1"/>
    <dgm:cxn modelId="{5827DD17-919A-4275-829A-08DA6018941E}" srcId="{32942F1E-AE45-435E-8696-3BED7C329845}" destId="{2C380713-001B-458E-BBA7-BD0EE6F5162D}" srcOrd="3" destOrd="0" parTransId="{D82CB8BE-1F4F-4D98-BFDD-3E58A592877B}" sibTransId="{DBC964AD-0C53-4DDB-A252-3965BB5F262A}"/>
    <dgm:cxn modelId="{DDA2AB3B-212B-40CF-B96F-5704C38B1A65}" type="presOf" srcId="{A26C2DF0-2D38-44B7-884F-35F900A7020D}" destId="{C7857C64-841D-4BD7-A0DD-42189BCF7117}" srcOrd="0" destOrd="0" presId="urn:microsoft.com/office/officeart/2005/8/layout/hList1"/>
    <dgm:cxn modelId="{A130D321-221A-491F-A5FA-65AE50BE4734}" type="presOf" srcId="{D7FE65FE-D494-4607-A67B-DEF689CD93A5}" destId="{93270573-FD8D-4779-8457-488E80B81341}" srcOrd="0" destOrd="3" presId="urn:microsoft.com/office/officeart/2005/8/layout/hList1"/>
    <dgm:cxn modelId="{223666D3-FC5E-49B4-8BF1-28CF5124D321}" type="presOf" srcId="{8F2E746A-22AA-45B8-803D-276DA117A328}" destId="{1FAB233D-46AC-4EA9-B3EC-46E79C0B19D1}" srcOrd="0" destOrd="0" presId="urn:microsoft.com/office/officeart/2005/8/layout/hList1"/>
    <dgm:cxn modelId="{C6211C33-EA9C-42A3-8837-89586929A94A}" type="presOf" srcId="{2D0C2DBD-B70F-4117-BEFA-CC8062B7AE03}" destId="{BE8E572D-D960-47B5-B759-4EE3665A6E18}" srcOrd="0" destOrd="0" presId="urn:microsoft.com/office/officeart/2005/8/layout/hList1"/>
    <dgm:cxn modelId="{6D6AF1ED-719E-4198-8D19-EB53FB2C2278}" srcId="{2D0C2DBD-B70F-4117-BEFA-CC8062B7AE03}" destId="{E06DA2A6-0A1C-4C0B-A8B4-48BBB0DDE61F}" srcOrd="2" destOrd="0" parTransId="{145700C2-5990-48E3-89A5-29FB5AB7F4DC}" sibTransId="{1FB4993F-9BB7-4352-89CD-C54A6C6D1178}"/>
    <dgm:cxn modelId="{3E6AA847-7296-4324-8594-EE6F387F814F}" type="presOf" srcId="{E5CF0AE1-90C4-43DE-96F5-2F97E4C3D22A}" destId="{F5A070DD-4080-4963-8646-E7C21F513AEC}" srcOrd="0" destOrd="2" presId="urn:microsoft.com/office/officeart/2005/8/layout/hList1"/>
    <dgm:cxn modelId="{66D5AB47-60AE-4FDB-B786-7B77FB0618E0}" srcId="{362DB24C-7209-4031-907D-B639AF626D9A}" destId="{6F75703C-8B7B-498D-985D-EB62BFF8F728}" srcOrd="1" destOrd="0" parTransId="{A66EFB7D-C45A-4E88-8D61-138321DCB31F}" sibTransId="{A0AAE0C0-13E0-4FB7-82EE-98097452383F}"/>
    <dgm:cxn modelId="{7E423978-0757-43D7-8766-3C3158AAA8C8}" srcId="{8F2E746A-22AA-45B8-803D-276DA117A328}" destId="{D7FE65FE-D494-4607-A67B-DEF689CD93A5}" srcOrd="3" destOrd="0" parTransId="{FC773554-2E82-4FDC-9D1E-6683DBAEA341}" sibTransId="{2569F786-ECEB-4C84-82D7-6B3456C77C95}"/>
    <dgm:cxn modelId="{A403C40A-33F0-496F-8865-8D09115DA504}" srcId="{362DB24C-7209-4031-907D-B639AF626D9A}" destId="{32942F1E-AE45-435E-8696-3BED7C329845}" srcOrd="0" destOrd="0" parTransId="{054E3A8C-DA3C-49FB-A963-29B4CD16F6DB}" sibTransId="{45B1C323-957E-4F80-8095-71808C188B5D}"/>
    <dgm:cxn modelId="{58391D07-19EA-4044-8FC9-E5A8C25FE7D3}" type="presOf" srcId="{15D17B16-0EE3-492F-81EE-DA3ADD7030A6}" destId="{1F657FA9-F258-4374-8333-92E45CC49E5F}" srcOrd="0" destOrd="1" presId="urn:microsoft.com/office/officeart/2005/8/layout/hList1"/>
    <dgm:cxn modelId="{D80BD834-2CD2-4B6B-9948-4D1DD6BC3082}" type="presParOf" srcId="{3E1FF337-D717-44A2-8806-27336A245271}" destId="{828D4BDA-B71B-4F22-AA45-8565ABD25628}" srcOrd="0" destOrd="0" presId="urn:microsoft.com/office/officeart/2005/8/layout/hList1"/>
    <dgm:cxn modelId="{138EDBA8-DACF-4701-A4B9-A7371A122292}" type="presParOf" srcId="{828D4BDA-B71B-4F22-AA45-8565ABD25628}" destId="{1289CA48-25AA-4E06-9A8A-3D8CA789F83B}" srcOrd="0" destOrd="0" presId="urn:microsoft.com/office/officeart/2005/8/layout/hList1"/>
    <dgm:cxn modelId="{168B862D-A015-4A21-B7FF-11B4B4A721C1}" type="presParOf" srcId="{828D4BDA-B71B-4F22-AA45-8565ABD25628}" destId="{C7857C64-841D-4BD7-A0DD-42189BCF7117}" srcOrd="1" destOrd="0" presId="urn:microsoft.com/office/officeart/2005/8/layout/hList1"/>
    <dgm:cxn modelId="{1B34253C-C04C-44C0-98BC-96755386FA98}" type="presParOf" srcId="{3E1FF337-D717-44A2-8806-27336A245271}" destId="{C461F362-7AC1-4F23-A320-44467BB236BF}" srcOrd="1" destOrd="0" presId="urn:microsoft.com/office/officeart/2005/8/layout/hList1"/>
    <dgm:cxn modelId="{1B3C1D74-7BB1-438F-8762-83F193368E75}" type="presParOf" srcId="{3E1FF337-D717-44A2-8806-27336A245271}" destId="{B026B01E-3F6C-433D-BA47-E910DA727FE8}" srcOrd="2" destOrd="0" presId="urn:microsoft.com/office/officeart/2005/8/layout/hList1"/>
    <dgm:cxn modelId="{C04A7772-4AE5-4060-A67F-FD66E3218BEC}" type="presParOf" srcId="{B026B01E-3F6C-433D-BA47-E910DA727FE8}" destId="{8C931604-56D0-4D6A-87C0-F083E874CD67}" srcOrd="0" destOrd="0" presId="urn:microsoft.com/office/officeart/2005/8/layout/hList1"/>
    <dgm:cxn modelId="{41869FDF-C912-45C7-9A8A-BE7E75962745}" type="presParOf" srcId="{B026B01E-3F6C-433D-BA47-E910DA727FE8}" destId="{F5A070DD-4080-4963-8646-E7C21F513AEC}" srcOrd="1" destOrd="0" presId="urn:microsoft.com/office/officeart/2005/8/layout/hList1"/>
    <dgm:cxn modelId="{491AACE4-5C94-44EF-86BB-9D58FD1E32FE}" type="presParOf" srcId="{3E1FF337-D717-44A2-8806-27336A245271}" destId="{3C2A38CE-E1B9-4175-A739-59F3E58758AA}" srcOrd="3" destOrd="0" presId="urn:microsoft.com/office/officeart/2005/8/layout/hList1"/>
    <dgm:cxn modelId="{2DEBBE59-A952-46AF-8565-7C280D924EE7}" type="presParOf" srcId="{3E1FF337-D717-44A2-8806-27336A245271}" destId="{25E5956D-B0A1-426A-9725-66F86869BCFC}" srcOrd="4" destOrd="0" presId="urn:microsoft.com/office/officeart/2005/8/layout/hList1"/>
    <dgm:cxn modelId="{58EC3E99-C956-4694-8C04-309A2DA91327}" type="presParOf" srcId="{25E5956D-B0A1-426A-9725-66F86869BCFC}" destId="{1FAB233D-46AC-4EA9-B3EC-46E79C0B19D1}" srcOrd="0" destOrd="0" presId="urn:microsoft.com/office/officeart/2005/8/layout/hList1"/>
    <dgm:cxn modelId="{C305B935-7FDE-44E5-A270-D93747321019}" type="presParOf" srcId="{25E5956D-B0A1-426A-9725-66F86869BCFC}" destId="{93270573-FD8D-4779-8457-488E80B81341}" srcOrd="1" destOrd="0" presId="urn:microsoft.com/office/officeart/2005/8/layout/hList1"/>
    <dgm:cxn modelId="{C4D18C7F-830D-48FC-A4A4-ADF7945005F3}" type="presParOf" srcId="{3E1FF337-D717-44A2-8806-27336A245271}" destId="{0B5140D3-3C5B-45A5-888F-FDE7AE452582}" srcOrd="5" destOrd="0" presId="urn:microsoft.com/office/officeart/2005/8/layout/hList1"/>
    <dgm:cxn modelId="{251AC532-9A8A-46B0-A095-782DFD78D104}" type="presParOf" srcId="{3E1FF337-D717-44A2-8806-27336A245271}" destId="{72F25276-F58F-41EA-A036-F4161D0139F0}" srcOrd="6" destOrd="0" presId="urn:microsoft.com/office/officeart/2005/8/layout/hList1"/>
    <dgm:cxn modelId="{BA89A957-FCEE-4BD6-977F-50C098675552}" type="presParOf" srcId="{72F25276-F58F-41EA-A036-F4161D0139F0}" destId="{BE8E572D-D960-47B5-B759-4EE3665A6E18}" srcOrd="0" destOrd="0" presId="urn:microsoft.com/office/officeart/2005/8/layout/hList1"/>
    <dgm:cxn modelId="{6332B096-EAE7-45B1-A684-981875ECFFCA}" type="presParOf" srcId="{72F25276-F58F-41EA-A036-F4161D0139F0}" destId="{1F657FA9-F258-4374-8333-92E45CC49E5F}" srcOrd="1" destOrd="0" presId="urn:microsoft.com/office/officeart/2005/8/layout/hList1"/>
    <dgm:cxn modelId="{5EC5687C-AA4C-425C-88B6-0AFA5479001B}" type="presParOf" srcId="{3E1FF337-D717-44A2-8806-27336A245271}" destId="{1987C57D-0DE6-4066-8530-73B9372B5384}" srcOrd="7" destOrd="0" presId="urn:microsoft.com/office/officeart/2005/8/layout/hList1"/>
    <dgm:cxn modelId="{9B45E2D8-4B6C-4A47-87D3-1310D253B513}" type="presParOf" srcId="{3E1FF337-D717-44A2-8806-27336A245271}" destId="{68FD0169-AD7F-4DD4-9321-F3F49C35AEBA}" srcOrd="8" destOrd="0" presId="urn:microsoft.com/office/officeart/2005/8/layout/hList1"/>
    <dgm:cxn modelId="{32440F2E-B48B-4012-9A55-8276552A13EF}" type="presParOf" srcId="{68FD0169-AD7F-4DD4-9321-F3F49C35AEBA}" destId="{698419C6-2CD3-448A-91BF-D768C39B8373}" srcOrd="0" destOrd="0" presId="urn:microsoft.com/office/officeart/2005/8/layout/hList1"/>
    <dgm:cxn modelId="{83CAF887-13EB-44D2-B9A4-CA870504D2D0}" type="presParOf" srcId="{68FD0169-AD7F-4DD4-9321-F3F49C35AEBA}" destId="{3A3DA4AC-B635-4A98-820D-F89FDC17FEBD}"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362DB24C-7209-4031-907D-B639AF626D9A}" type="doc">
      <dgm:prSet loTypeId="urn:microsoft.com/office/officeart/2005/8/layout/hList1" loCatId="list" qsTypeId="urn:microsoft.com/office/officeart/2005/8/quickstyle/simple3" qsCatId="simple" csTypeId="urn:microsoft.com/office/officeart/2005/8/colors/colorful4" csCatId="colorful" phldr="1"/>
      <dgm:spPr/>
      <dgm:t>
        <a:bodyPr/>
        <a:lstStyle/>
        <a:p>
          <a:endParaRPr lang="en-US"/>
        </a:p>
      </dgm:t>
    </dgm:pt>
    <dgm:pt modelId="{32942F1E-AE45-435E-8696-3BED7C329845}">
      <dgm:prSet phldrT="[Text]" custT="1"/>
      <dgm:spPr>
        <a:blipFill rotWithShape="1">
          <a:blip xmlns:r="http://schemas.openxmlformats.org/officeDocument/2006/relationships" r:embed="rId1"/>
          <a:stretch>
            <a:fillRect/>
          </a:stretch>
        </a:blipFill>
        <a:ln>
          <a:noFill/>
        </a:ln>
      </dgm:spPr>
      <dgm:t>
        <a:bodyPr/>
        <a:lstStyle/>
        <a:p>
          <a:r>
            <a:rPr lang="en-US">
              <a:noFill/>
            </a:rPr>
            <a:t> </a:t>
          </a:r>
        </a:p>
      </dgm:t>
    </dgm:pt>
    <dgm:pt modelId="{054E3A8C-DA3C-49FB-A963-29B4CD16F6DB}" type="parTrans" cxnId="{A403C40A-33F0-496F-8865-8D09115DA504}">
      <dgm:prSet/>
      <dgm:spPr/>
      <dgm:t>
        <a:bodyPr/>
        <a:lstStyle/>
        <a:p>
          <a:endParaRPr lang="en-US" sz="2400"/>
        </a:p>
      </dgm:t>
    </dgm:pt>
    <dgm:pt modelId="{45B1C323-957E-4F80-8095-71808C188B5D}" type="sibTrans" cxnId="{A403C40A-33F0-496F-8865-8D09115DA504}">
      <dgm:prSet/>
      <dgm:spPr/>
      <dgm:t>
        <a:bodyPr/>
        <a:lstStyle/>
        <a:p>
          <a:endParaRPr lang="en-US" sz="2400"/>
        </a:p>
      </dgm:t>
    </dgm:pt>
    <dgm:pt modelId="{A26C2DF0-2D38-44B7-884F-35F900A7020D}">
      <dgm:prSet phldrT="[Text]" custT="1"/>
      <dgm:spPr>
        <a:solidFill>
          <a:schemeClr val="accent1">
            <a:lumMod val="20000"/>
            <a:lumOff val="80000"/>
            <a:alpha val="90000"/>
          </a:schemeClr>
        </a:solidFill>
        <a:ln>
          <a:noFill/>
        </a:ln>
      </dgm:spPr>
      <dgm:t>
        <a:bodyPr/>
        <a:lstStyle/>
        <a:p>
          <a:pPr marL="0" indent="0"/>
          <a:r>
            <a:rPr lang="en-US" sz="1600" dirty="0"/>
            <a:t>average of </a:t>
          </a:r>
          <a:r>
            <a:rPr lang="en-US" sz="1600" b="1" dirty="0"/>
            <a:t>entry rules </a:t>
          </a:r>
          <a:r>
            <a:rPr lang="en-US" sz="1600" dirty="0"/>
            <a:t>(admission vs establishment)</a:t>
          </a:r>
        </a:p>
      </dgm:t>
    </dgm:pt>
    <dgm:pt modelId="{01F31FAE-84F7-45B1-BB33-F1353F44E82C}" type="parTrans" cxnId="{D619996A-CCC1-4343-B075-F022D15BEBA3}">
      <dgm:prSet/>
      <dgm:spPr/>
      <dgm:t>
        <a:bodyPr/>
        <a:lstStyle/>
        <a:p>
          <a:endParaRPr lang="en-US" sz="2400"/>
        </a:p>
      </dgm:t>
    </dgm:pt>
    <dgm:pt modelId="{99149996-CDCF-492C-878B-AF9687AB0241}" type="sibTrans" cxnId="{D619996A-CCC1-4343-B075-F022D15BEBA3}">
      <dgm:prSet/>
      <dgm:spPr/>
      <dgm:t>
        <a:bodyPr/>
        <a:lstStyle/>
        <a:p>
          <a:endParaRPr lang="en-US" sz="2400"/>
        </a:p>
      </dgm:t>
    </dgm:pt>
    <dgm:pt modelId="{178FF765-B126-497D-92C0-1794C8E3F5D7}">
      <dgm:prSet phldrT="[Text]" custT="1"/>
      <dgm:spPr>
        <a:solidFill>
          <a:schemeClr val="accent1">
            <a:lumMod val="20000"/>
            <a:lumOff val="80000"/>
            <a:alpha val="90000"/>
          </a:schemeClr>
        </a:solidFill>
        <a:ln>
          <a:noFill/>
        </a:ln>
      </dgm:spPr>
      <dgm:t>
        <a:bodyPr/>
        <a:lstStyle/>
        <a:p>
          <a:pPr marL="0" indent="0"/>
          <a:r>
            <a:rPr lang="en-US" sz="1600" b="1" dirty="0"/>
            <a:t>non-economic standards </a:t>
          </a:r>
          <a:r>
            <a:rPr lang="en-US" sz="1600" dirty="0"/>
            <a:t>(yes vs no)</a:t>
          </a:r>
        </a:p>
      </dgm:t>
    </dgm:pt>
    <dgm:pt modelId="{295EB3F3-237A-4583-AE84-B3DC20EB7F8F}" type="parTrans" cxnId="{8FE67197-EABE-4BF1-A22B-5F19BFA878BC}">
      <dgm:prSet/>
      <dgm:spPr/>
      <dgm:t>
        <a:bodyPr/>
        <a:lstStyle/>
        <a:p>
          <a:endParaRPr lang="en-US" sz="2400"/>
        </a:p>
      </dgm:t>
    </dgm:pt>
    <dgm:pt modelId="{056DE5A0-3A82-4ACB-B40E-6B7B8215A2D5}" type="sibTrans" cxnId="{8FE67197-EABE-4BF1-A22B-5F19BFA878BC}">
      <dgm:prSet/>
      <dgm:spPr/>
      <dgm:t>
        <a:bodyPr/>
        <a:lstStyle/>
        <a:p>
          <a:endParaRPr lang="en-US" sz="2400"/>
        </a:p>
      </dgm:t>
    </dgm:pt>
    <dgm:pt modelId="{6F75703C-8B7B-498D-985D-EB62BFF8F728}">
      <dgm:prSet phldrT="[Text]" custT="1"/>
      <dgm:spPr>
        <a:blipFill rotWithShape="1">
          <a:blip xmlns:r="http://schemas.openxmlformats.org/officeDocument/2006/relationships" r:embed="rId2"/>
          <a:stretch>
            <a:fillRect/>
          </a:stretch>
        </a:blipFill>
        <a:ln>
          <a:noFill/>
        </a:ln>
      </dgm:spPr>
      <dgm:t>
        <a:bodyPr/>
        <a:lstStyle/>
        <a:p>
          <a:r>
            <a:rPr lang="en-US">
              <a:noFill/>
            </a:rPr>
            <a:t> </a:t>
          </a:r>
        </a:p>
      </dgm:t>
    </dgm:pt>
    <dgm:pt modelId="{A66EFB7D-C45A-4E88-8D61-138321DCB31F}" type="parTrans" cxnId="{66D5AB47-60AE-4FDB-B786-7B77FB0618E0}">
      <dgm:prSet/>
      <dgm:spPr/>
      <dgm:t>
        <a:bodyPr/>
        <a:lstStyle/>
        <a:p>
          <a:endParaRPr lang="en-US" sz="2400"/>
        </a:p>
      </dgm:t>
    </dgm:pt>
    <dgm:pt modelId="{A0AAE0C0-13E0-4FB7-82EE-98097452383F}" type="sibTrans" cxnId="{66D5AB47-60AE-4FDB-B786-7B77FB0618E0}">
      <dgm:prSet/>
      <dgm:spPr/>
      <dgm:t>
        <a:bodyPr/>
        <a:lstStyle/>
        <a:p>
          <a:endParaRPr lang="en-US" sz="2400"/>
        </a:p>
      </dgm:t>
    </dgm:pt>
    <dgm:pt modelId="{89499652-2445-478A-A509-61AAB1B704F9}">
      <dgm:prSet phldrT="[Text]" custT="1"/>
      <dgm:spPr>
        <a:solidFill>
          <a:schemeClr val="accent1">
            <a:lumMod val="20000"/>
            <a:lumOff val="80000"/>
            <a:alpha val="90000"/>
          </a:schemeClr>
        </a:solidFill>
        <a:ln>
          <a:noFill/>
        </a:ln>
      </dgm:spPr>
      <dgm:t>
        <a:bodyPr/>
        <a:lstStyle/>
        <a:p>
          <a:r>
            <a:rPr lang="en-US" sz="1600" dirty="0"/>
            <a:t>average of </a:t>
          </a:r>
          <a:r>
            <a:rPr lang="en-US" sz="1600" b="1" dirty="0"/>
            <a:t>national treatment </a:t>
          </a:r>
          <a:r>
            <a:rPr lang="en-US" sz="1600" dirty="0"/>
            <a:t>(no vs yes</a:t>
          </a:r>
          <a:r>
            <a:rPr lang="en-US" sz="1600" dirty="0" smtClean="0"/>
            <a:t>)</a:t>
          </a:r>
          <a:endParaRPr lang="en-US" sz="1600" dirty="0"/>
        </a:p>
      </dgm:t>
    </dgm:pt>
    <dgm:pt modelId="{7CA2DE19-7AB5-4A56-8906-6E88ADA7C046}" type="parTrans" cxnId="{CA1612F2-3F52-4BEF-9009-F716567C16F2}">
      <dgm:prSet/>
      <dgm:spPr/>
      <dgm:t>
        <a:bodyPr/>
        <a:lstStyle/>
        <a:p>
          <a:endParaRPr lang="en-US" sz="2400"/>
        </a:p>
      </dgm:t>
    </dgm:pt>
    <dgm:pt modelId="{D84942B1-545D-461F-8EEB-26BDC24A8827}" type="sibTrans" cxnId="{CA1612F2-3F52-4BEF-9009-F716567C16F2}">
      <dgm:prSet/>
      <dgm:spPr/>
      <dgm:t>
        <a:bodyPr/>
        <a:lstStyle/>
        <a:p>
          <a:endParaRPr lang="en-US" sz="2400"/>
        </a:p>
      </dgm:t>
    </dgm:pt>
    <dgm:pt modelId="{E5CF0AE1-90C4-43DE-96F5-2F97E4C3D22A}">
      <dgm:prSet phldrT="[Text]" custT="1"/>
      <dgm:spPr>
        <a:solidFill>
          <a:schemeClr val="accent1">
            <a:lumMod val="20000"/>
            <a:lumOff val="80000"/>
            <a:alpha val="90000"/>
          </a:schemeClr>
        </a:solidFill>
        <a:ln>
          <a:noFill/>
        </a:ln>
      </dgm:spPr>
      <dgm:t>
        <a:bodyPr/>
        <a:lstStyle/>
        <a:p>
          <a:r>
            <a:rPr lang="en-US" sz="1600" b="1" dirty="0"/>
            <a:t>most favored nation </a:t>
          </a:r>
          <a:r>
            <a:rPr lang="en-US" sz="1600" dirty="0"/>
            <a:t>(no vs yes)</a:t>
          </a:r>
        </a:p>
      </dgm:t>
    </dgm:pt>
    <dgm:pt modelId="{539EC0BD-8304-41C1-BDE1-25D5C8022C7D}" type="parTrans" cxnId="{9184F478-266C-4728-B410-6C5C3486EBAD}">
      <dgm:prSet/>
      <dgm:spPr/>
      <dgm:t>
        <a:bodyPr/>
        <a:lstStyle/>
        <a:p>
          <a:endParaRPr lang="en-US" sz="2400"/>
        </a:p>
      </dgm:t>
    </dgm:pt>
    <dgm:pt modelId="{D71B48C3-3C2E-4B79-B920-DB495B38784D}" type="sibTrans" cxnId="{9184F478-266C-4728-B410-6C5C3486EBAD}">
      <dgm:prSet/>
      <dgm:spPr/>
      <dgm:t>
        <a:bodyPr/>
        <a:lstStyle/>
        <a:p>
          <a:endParaRPr lang="en-US" sz="2400"/>
        </a:p>
      </dgm:t>
    </dgm:pt>
    <dgm:pt modelId="{8F2E746A-22AA-45B8-803D-276DA117A328}">
      <dgm:prSet phldrT="[Text]" custT="1"/>
      <dgm:spPr>
        <a:blipFill rotWithShape="1">
          <a:blip xmlns:r="http://schemas.openxmlformats.org/officeDocument/2006/relationships" r:embed="rId3"/>
          <a:stretch>
            <a:fillRect/>
          </a:stretch>
        </a:blipFill>
        <a:ln>
          <a:noFill/>
        </a:ln>
      </dgm:spPr>
      <dgm:t>
        <a:bodyPr/>
        <a:lstStyle/>
        <a:p>
          <a:r>
            <a:rPr lang="en-US">
              <a:noFill/>
            </a:rPr>
            <a:t> </a:t>
          </a:r>
        </a:p>
      </dgm:t>
    </dgm:pt>
    <dgm:pt modelId="{D7D30C31-3E65-46FF-9365-A6059F46725A}" type="parTrans" cxnId="{417CDCB2-E890-4665-8808-892117A3EA17}">
      <dgm:prSet/>
      <dgm:spPr/>
      <dgm:t>
        <a:bodyPr/>
        <a:lstStyle/>
        <a:p>
          <a:endParaRPr lang="en-US" sz="2400"/>
        </a:p>
      </dgm:t>
    </dgm:pt>
    <dgm:pt modelId="{52164655-1792-4368-9ADE-606907BE94DC}" type="sibTrans" cxnId="{417CDCB2-E890-4665-8808-892117A3EA17}">
      <dgm:prSet/>
      <dgm:spPr/>
      <dgm:t>
        <a:bodyPr/>
        <a:lstStyle/>
        <a:p>
          <a:endParaRPr lang="en-US" sz="2400"/>
        </a:p>
      </dgm:t>
    </dgm:pt>
    <dgm:pt modelId="{CF38D2B4-86D0-4249-A8D8-2B91611A9F17}">
      <dgm:prSet phldrT="[Text]" custT="1"/>
      <dgm:spPr>
        <a:solidFill>
          <a:schemeClr val="accent1">
            <a:lumMod val="20000"/>
            <a:lumOff val="80000"/>
            <a:alpha val="90000"/>
          </a:schemeClr>
        </a:solidFill>
        <a:ln>
          <a:noFill/>
        </a:ln>
      </dgm:spPr>
      <dgm:t>
        <a:bodyPr/>
        <a:lstStyle/>
        <a:p>
          <a:r>
            <a:rPr lang="en-US" sz="1600" dirty="0"/>
            <a:t>average of </a:t>
          </a:r>
          <a:r>
            <a:rPr lang="en-US" sz="1600" b="1" dirty="0"/>
            <a:t>definition of investment </a:t>
          </a:r>
          <a:r>
            <a:rPr lang="en-US" sz="1600" dirty="0"/>
            <a:t>(narrow vs broad)</a:t>
          </a:r>
        </a:p>
      </dgm:t>
    </dgm:pt>
    <dgm:pt modelId="{4C867C34-BDE3-4C23-957D-D03C69221541}" type="parTrans" cxnId="{FF3AECFA-3C1E-4C4B-89E7-697D14BF42DD}">
      <dgm:prSet/>
      <dgm:spPr/>
      <dgm:t>
        <a:bodyPr/>
        <a:lstStyle/>
        <a:p>
          <a:endParaRPr lang="en-US" sz="2400"/>
        </a:p>
      </dgm:t>
    </dgm:pt>
    <dgm:pt modelId="{1699A7D2-EBBE-44BF-96F1-14248ACA192D}" type="sibTrans" cxnId="{FF3AECFA-3C1E-4C4B-89E7-697D14BF42DD}">
      <dgm:prSet/>
      <dgm:spPr/>
      <dgm:t>
        <a:bodyPr/>
        <a:lstStyle/>
        <a:p>
          <a:endParaRPr lang="en-US" sz="2400"/>
        </a:p>
      </dgm:t>
    </dgm:pt>
    <dgm:pt modelId="{A198E47A-46C6-4A8D-9362-40477F68B3D2}">
      <dgm:prSet phldrT="[Text]" custT="1"/>
      <dgm:spPr>
        <a:solidFill>
          <a:schemeClr val="accent1">
            <a:lumMod val="20000"/>
            <a:lumOff val="80000"/>
            <a:alpha val="90000"/>
          </a:schemeClr>
        </a:solidFill>
        <a:ln>
          <a:noFill/>
        </a:ln>
      </dgm:spPr>
      <dgm:t>
        <a:bodyPr/>
        <a:lstStyle/>
        <a:p>
          <a:r>
            <a:rPr lang="en-US" sz="1600" b="1" dirty="0"/>
            <a:t>umbrella clause </a:t>
          </a:r>
          <a:r>
            <a:rPr lang="en-US" sz="1600" dirty="0"/>
            <a:t>(no vs yes)</a:t>
          </a:r>
        </a:p>
      </dgm:t>
    </dgm:pt>
    <dgm:pt modelId="{54D3FB38-F237-4C0D-B189-311014E4276A}" type="parTrans" cxnId="{8A94DC86-76FA-43A6-8015-C9F7F4CF1E09}">
      <dgm:prSet/>
      <dgm:spPr/>
      <dgm:t>
        <a:bodyPr/>
        <a:lstStyle/>
        <a:p>
          <a:endParaRPr lang="en-US" sz="2400"/>
        </a:p>
      </dgm:t>
    </dgm:pt>
    <dgm:pt modelId="{B9069B1D-E469-45CB-8028-30E1500AA9ED}" type="sibTrans" cxnId="{8A94DC86-76FA-43A6-8015-C9F7F4CF1E09}">
      <dgm:prSet/>
      <dgm:spPr/>
      <dgm:t>
        <a:bodyPr/>
        <a:lstStyle/>
        <a:p>
          <a:endParaRPr lang="en-US" sz="2400"/>
        </a:p>
      </dgm:t>
    </dgm:pt>
    <dgm:pt modelId="{0972738F-8119-456E-A5CD-54C4A98B39F8}">
      <dgm:prSet phldrT="[Text]" custT="1"/>
      <dgm:spPr>
        <a:solidFill>
          <a:schemeClr val="accent1">
            <a:lumMod val="20000"/>
            <a:lumOff val="80000"/>
            <a:alpha val="90000"/>
          </a:schemeClr>
        </a:solidFill>
        <a:ln>
          <a:noFill/>
        </a:ln>
      </dgm:spPr>
      <dgm:t>
        <a:bodyPr/>
        <a:lstStyle/>
        <a:p>
          <a:pPr marL="0" indent="0"/>
          <a:r>
            <a:rPr lang="en-US" sz="1600" b="1" dirty="0"/>
            <a:t>free transfer of </a:t>
          </a:r>
          <a:r>
            <a:rPr lang="en-US" sz="1600" b="1" dirty="0" smtClean="0"/>
            <a:t>investment related </a:t>
          </a:r>
          <a:r>
            <a:rPr lang="en-US" sz="1600" b="1" dirty="0"/>
            <a:t>funds </a:t>
          </a:r>
          <a:r>
            <a:rPr lang="en-US" sz="1600" dirty="0"/>
            <a:t>(no vs yes)</a:t>
          </a:r>
        </a:p>
      </dgm:t>
    </dgm:pt>
    <dgm:pt modelId="{F54AB82A-5BF2-45C6-A846-BEAD26491A17}" type="parTrans" cxnId="{4FF259C2-1C91-448A-B9A8-E90559BE3898}">
      <dgm:prSet/>
      <dgm:spPr/>
      <dgm:t>
        <a:bodyPr/>
        <a:lstStyle/>
        <a:p>
          <a:endParaRPr lang="en-US" sz="2400"/>
        </a:p>
      </dgm:t>
    </dgm:pt>
    <dgm:pt modelId="{010AEE5D-CF72-4605-98E8-5935B10BF633}" type="sibTrans" cxnId="{4FF259C2-1C91-448A-B9A8-E90559BE3898}">
      <dgm:prSet/>
      <dgm:spPr/>
      <dgm:t>
        <a:bodyPr/>
        <a:lstStyle/>
        <a:p>
          <a:endParaRPr lang="en-US" sz="2400"/>
        </a:p>
      </dgm:t>
    </dgm:pt>
    <dgm:pt modelId="{E554E9E8-ACF1-46FE-9E26-6A2C9A5E1DB1}">
      <dgm:prSet phldrT="[Text]" custT="1"/>
      <dgm:spPr>
        <a:solidFill>
          <a:schemeClr val="accent1">
            <a:lumMod val="20000"/>
            <a:lumOff val="80000"/>
            <a:alpha val="90000"/>
          </a:schemeClr>
        </a:solidFill>
        <a:ln>
          <a:noFill/>
        </a:ln>
      </dgm:spPr>
      <dgm:t>
        <a:bodyPr/>
        <a:lstStyle/>
        <a:p>
          <a:r>
            <a:rPr lang="en-US" sz="1600" b="1" dirty="0"/>
            <a:t>temporal scope of application </a:t>
          </a:r>
          <a:r>
            <a:rPr lang="en-US" sz="1600" dirty="0"/>
            <a:t>(short vs long)</a:t>
          </a:r>
        </a:p>
      </dgm:t>
    </dgm:pt>
    <dgm:pt modelId="{B05AD656-FF96-4176-827C-30E7EA8134AF}" type="parTrans" cxnId="{6C2D5967-CB62-4302-84AA-63B527EBE705}">
      <dgm:prSet/>
      <dgm:spPr/>
      <dgm:t>
        <a:bodyPr/>
        <a:lstStyle/>
        <a:p>
          <a:endParaRPr lang="en-US" sz="2400"/>
        </a:p>
      </dgm:t>
    </dgm:pt>
    <dgm:pt modelId="{58A1E43A-3AA7-4E28-907C-EDEE42E82A7C}" type="sibTrans" cxnId="{6C2D5967-CB62-4302-84AA-63B527EBE705}">
      <dgm:prSet/>
      <dgm:spPr/>
      <dgm:t>
        <a:bodyPr/>
        <a:lstStyle/>
        <a:p>
          <a:endParaRPr lang="en-US" sz="2400"/>
        </a:p>
      </dgm:t>
    </dgm:pt>
    <dgm:pt modelId="{2D0C2DBD-B70F-4117-BEFA-CC8062B7AE03}">
      <dgm:prSet phldrT="[Text]" custT="1"/>
      <dgm:spPr>
        <a:blipFill rotWithShape="1">
          <a:blip xmlns:r="http://schemas.openxmlformats.org/officeDocument/2006/relationships" r:embed="rId4"/>
          <a:stretch>
            <a:fillRect/>
          </a:stretch>
        </a:blipFill>
        <a:ln>
          <a:noFill/>
        </a:ln>
      </dgm:spPr>
      <dgm:t>
        <a:bodyPr/>
        <a:lstStyle/>
        <a:p>
          <a:r>
            <a:rPr lang="en-US">
              <a:noFill/>
            </a:rPr>
            <a:t> </a:t>
          </a:r>
        </a:p>
      </dgm:t>
    </dgm:pt>
    <dgm:pt modelId="{42DE5095-6737-4EC6-9D7B-1570F4A2257B}" type="parTrans" cxnId="{DBBAD901-7B46-4228-9EF4-FC30BA3476E6}">
      <dgm:prSet/>
      <dgm:spPr/>
      <dgm:t>
        <a:bodyPr/>
        <a:lstStyle/>
        <a:p>
          <a:endParaRPr lang="en-US" sz="2400"/>
        </a:p>
      </dgm:t>
    </dgm:pt>
    <dgm:pt modelId="{2B6AF23E-B71D-4E26-821B-A307DC09CEDB}" type="sibTrans" cxnId="{DBBAD901-7B46-4228-9EF4-FC30BA3476E6}">
      <dgm:prSet/>
      <dgm:spPr/>
      <dgm:t>
        <a:bodyPr/>
        <a:lstStyle/>
        <a:p>
          <a:endParaRPr lang="en-US" sz="2400"/>
        </a:p>
      </dgm:t>
    </dgm:pt>
    <dgm:pt modelId="{C3680A9E-19FB-4598-815F-FDFF57F7B88D}">
      <dgm:prSet phldrT="[Text]" custT="1"/>
      <dgm:spPr>
        <a:solidFill>
          <a:schemeClr val="accent1">
            <a:lumMod val="20000"/>
            <a:lumOff val="80000"/>
            <a:alpha val="90000"/>
          </a:schemeClr>
        </a:solidFill>
        <a:ln>
          <a:noFill/>
        </a:ln>
      </dgm:spPr>
      <dgm:t>
        <a:bodyPr/>
        <a:lstStyle/>
        <a:p>
          <a:r>
            <a:rPr lang="en-US" sz="1600" dirty="0"/>
            <a:t>average of </a:t>
          </a:r>
          <a:r>
            <a:rPr lang="en-US" sz="1600" b="1" dirty="0"/>
            <a:t>fair and equitable treatment</a:t>
          </a:r>
          <a:r>
            <a:rPr lang="en-US" sz="1600" dirty="0"/>
            <a:t> (no vs yes) </a:t>
          </a:r>
        </a:p>
      </dgm:t>
    </dgm:pt>
    <dgm:pt modelId="{33C78C99-648D-4B07-AAD1-789AA35BCDD8}" type="parTrans" cxnId="{4E04B508-57EE-4FE9-BA55-9A0E85D721FE}">
      <dgm:prSet/>
      <dgm:spPr/>
      <dgm:t>
        <a:bodyPr/>
        <a:lstStyle/>
        <a:p>
          <a:endParaRPr lang="en-US" sz="2400"/>
        </a:p>
      </dgm:t>
    </dgm:pt>
    <dgm:pt modelId="{4507E5D0-C50D-492B-818B-93A5C79D8321}" type="sibTrans" cxnId="{4E04B508-57EE-4FE9-BA55-9A0E85D721FE}">
      <dgm:prSet/>
      <dgm:spPr/>
      <dgm:t>
        <a:bodyPr/>
        <a:lstStyle/>
        <a:p>
          <a:endParaRPr lang="en-US" sz="2400"/>
        </a:p>
      </dgm:t>
    </dgm:pt>
    <dgm:pt modelId="{E06DA2A6-0A1C-4C0B-A8B4-48BBB0DDE61F}">
      <dgm:prSet phldrT="[Text]" custT="1"/>
      <dgm:spPr>
        <a:solidFill>
          <a:schemeClr val="accent1">
            <a:lumMod val="20000"/>
            <a:lumOff val="80000"/>
            <a:alpha val="90000"/>
          </a:schemeClr>
        </a:solidFill>
        <a:ln>
          <a:noFill/>
        </a:ln>
      </dgm:spPr>
      <dgm:t>
        <a:bodyPr/>
        <a:lstStyle/>
        <a:p>
          <a:r>
            <a:rPr lang="en-US" sz="1600" b="1" dirty="0"/>
            <a:t>direct and indirect expropriation covered </a:t>
          </a:r>
          <a:r>
            <a:rPr lang="en-US" sz="1600" dirty="0"/>
            <a:t>(no vs yes)</a:t>
          </a:r>
        </a:p>
      </dgm:t>
    </dgm:pt>
    <dgm:pt modelId="{145700C2-5990-48E3-89A5-29FB5AB7F4DC}" type="parTrans" cxnId="{6D6AF1ED-719E-4198-8D19-EB53FB2C2278}">
      <dgm:prSet/>
      <dgm:spPr/>
      <dgm:t>
        <a:bodyPr/>
        <a:lstStyle/>
        <a:p>
          <a:endParaRPr lang="en-US" sz="2400"/>
        </a:p>
      </dgm:t>
    </dgm:pt>
    <dgm:pt modelId="{1FB4993F-9BB7-4352-89CD-C54A6C6D1178}" type="sibTrans" cxnId="{6D6AF1ED-719E-4198-8D19-EB53FB2C2278}">
      <dgm:prSet/>
      <dgm:spPr/>
      <dgm:t>
        <a:bodyPr/>
        <a:lstStyle/>
        <a:p>
          <a:endParaRPr lang="en-US" sz="2400"/>
        </a:p>
      </dgm:t>
    </dgm:pt>
    <dgm:pt modelId="{29098117-77EA-4406-8E73-FFF83D69EABE}">
      <dgm:prSet phldrT="[Text]" custT="1"/>
      <dgm:spPr>
        <a:blipFill rotWithShape="1">
          <a:blip xmlns:r="http://schemas.openxmlformats.org/officeDocument/2006/relationships" r:embed="rId5"/>
          <a:stretch>
            <a:fillRect/>
          </a:stretch>
        </a:blipFill>
        <a:ln>
          <a:noFill/>
        </a:ln>
      </dgm:spPr>
      <dgm:t>
        <a:bodyPr/>
        <a:lstStyle/>
        <a:p>
          <a:r>
            <a:rPr lang="en-US">
              <a:noFill/>
            </a:rPr>
            <a:t> </a:t>
          </a:r>
        </a:p>
      </dgm:t>
    </dgm:pt>
    <dgm:pt modelId="{5AC451E9-F521-4263-87BE-41F874979E26}" type="parTrans" cxnId="{B9221E5D-3BEA-4D90-91D2-7F2EBFE482F7}">
      <dgm:prSet/>
      <dgm:spPr/>
      <dgm:t>
        <a:bodyPr/>
        <a:lstStyle/>
        <a:p>
          <a:endParaRPr lang="en-US" sz="2400"/>
        </a:p>
      </dgm:t>
    </dgm:pt>
    <dgm:pt modelId="{79C8DB09-1BC6-446D-B78B-700C2AABB61D}" type="sibTrans" cxnId="{B9221E5D-3BEA-4D90-91D2-7F2EBFE482F7}">
      <dgm:prSet/>
      <dgm:spPr/>
      <dgm:t>
        <a:bodyPr/>
        <a:lstStyle/>
        <a:p>
          <a:endParaRPr lang="en-US" sz="2400"/>
        </a:p>
      </dgm:t>
    </dgm:pt>
    <dgm:pt modelId="{CC0C1C72-AFA9-4916-99F6-CFCFBAFDA58B}">
      <dgm:prSet phldrT="[Text]" custT="1"/>
      <dgm:spPr>
        <a:solidFill>
          <a:schemeClr val="accent1">
            <a:lumMod val="20000"/>
            <a:lumOff val="80000"/>
            <a:alpha val="90000"/>
          </a:schemeClr>
        </a:solidFill>
        <a:ln>
          <a:noFill/>
        </a:ln>
      </dgm:spPr>
      <dgm:t>
        <a:bodyPr/>
        <a:lstStyle/>
        <a:p>
          <a:r>
            <a:rPr lang="en-US" sz="1600" b="1" dirty="0"/>
            <a:t>investor-related dispute mechanism </a:t>
          </a:r>
          <a:r>
            <a:rPr lang="en-US" sz="1600" dirty="0"/>
            <a:t>(no vs yes)</a:t>
          </a:r>
        </a:p>
      </dgm:t>
    </dgm:pt>
    <dgm:pt modelId="{495156AC-5FD6-4B4C-A6E2-B0FEB8B2FFDA}" type="parTrans" cxnId="{34FB0540-BBC0-4190-8C5F-8FA2C9D59009}">
      <dgm:prSet/>
      <dgm:spPr/>
      <dgm:t>
        <a:bodyPr/>
        <a:lstStyle/>
        <a:p>
          <a:endParaRPr lang="en-US" sz="2400"/>
        </a:p>
      </dgm:t>
    </dgm:pt>
    <dgm:pt modelId="{339517CE-0D97-4F9A-BF1F-6A4777DF8A26}" type="sibTrans" cxnId="{34FB0540-BBC0-4190-8C5F-8FA2C9D59009}">
      <dgm:prSet/>
      <dgm:spPr/>
      <dgm:t>
        <a:bodyPr/>
        <a:lstStyle/>
        <a:p>
          <a:endParaRPr lang="en-US" sz="2400"/>
        </a:p>
      </dgm:t>
    </dgm:pt>
    <dgm:pt modelId="{2ED87C39-8183-4F2A-AA4E-783D9780CCEA}">
      <dgm:prSet phldrT="[Text]" custT="1"/>
      <dgm:spPr>
        <a:solidFill>
          <a:schemeClr val="accent1">
            <a:lumMod val="20000"/>
            <a:lumOff val="80000"/>
            <a:alpha val="90000"/>
          </a:schemeClr>
        </a:solidFill>
        <a:ln>
          <a:noFill/>
        </a:ln>
      </dgm:spPr>
      <dgm:t>
        <a:bodyPr/>
        <a:lstStyle/>
        <a:p>
          <a:pPr marL="0" indent="0"/>
          <a:endParaRPr lang="en-US" sz="1000" dirty="0"/>
        </a:p>
      </dgm:t>
    </dgm:pt>
    <dgm:pt modelId="{D17B6841-85C2-4848-A906-D8C6F3880B32}" type="parTrans" cxnId="{64BDA7AC-5745-4833-990A-A8EE927F04D2}">
      <dgm:prSet/>
      <dgm:spPr/>
      <dgm:t>
        <a:bodyPr/>
        <a:lstStyle/>
        <a:p>
          <a:endParaRPr lang="en-US"/>
        </a:p>
      </dgm:t>
    </dgm:pt>
    <dgm:pt modelId="{14C89044-4188-4E62-A9C7-3F96BDF92952}" type="sibTrans" cxnId="{64BDA7AC-5745-4833-990A-A8EE927F04D2}">
      <dgm:prSet/>
      <dgm:spPr/>
      <dgm:t>
        <a:bodyPr/>
        <a:lstStyle/>
        <a:p>
          <a:endParaRPr lang="en-US"/>
        </a:p>
      </dgm:t>
    </dgm:pt>
    <dgm:pt modelId="{2C380713-001B-458E-BBA7-BD0EE6F5162D}">
      <dgm:prSet phldrT="[Text]" custT="1"/>
      <dgm:spPr>
        <a:solidFill>
          <a:schemeClr val="accent1">
            <a:lumMod val="20000"/>
            <a:lumOff val="80000"/>
            <a:alpha val="90000"/>
          </a:schemeClr>
        </a:solidFill>
        <a:ln>
          <a:noFill/>
        </a:ln>
      </dgm:spPr>
      <dgm:t>
        <a:bodyPr/>
        <a:lstStyle/>
        <a:p>
          <a:pPr marL="0" indent="0"/>
          <a:endParaRPr lang="en-US" sz="1050" dirty="0"/>
        </a:p>
      </dgm:t>
    </dgm:pt>
    <dgm:pt modelId="{D82CB8BE-1F4F-4D98-BFDD-3E58A592877B}" type="parTrans" cxnId="{5827DD17-919A-4275-829A-08DA6018941E}">
      <dgm:prSet/>
      <dgm:spPr/>
      <dgm:t>
        <a:bodyPr/>
        <a:lstStyle/>
        <a:p>
          <a:endParaRPr lang="en-US"/>
        </a:p>
      </dgm:t>
    </dgm:pt>
    <dgm:pt modelId="{DBC964AD-0C53-4DDB-A252-3965BB5F262A}" type="sibTrans" cxnId="{5827DD17-919A-4275-829A-08DA6018941E}">
      <dgm:prSet/>
      <dgm:spPr/>
      <dgm:t>
        <a:bodyPr/>
        <a:lstStyle/>
        <a:p>
          <a:endParaRPr lang="en-US"/>
        </a:p>
      </dgm:t>
    </dgm:pt>
    <dgm:pt modelId="{F16C43B6-6459-4699-8E0A-E750DCB7A234}">
      <dgm:prSet phldrT="[Text]" custT="1"/>
      <dgm:spPr>
        <a:solidFill>
          <a:schemeClr val="accent1">
            <a:lumMod val="20000"/>
            <a:lumOff val="80000"/>
            <a:alpha val="90000"/>
          </a:schemeClr>
        </a:solidFill>
        <a:ln>
          <a:noFill/>
        </a:ln>
      </dgm:spPr>
      <dgm:t>
        <a:bodyPr/>
        <a:lstStyle/>
        <a:p>
          <a:endParaRPr lang="en-US" sz="1200" dirty="0"/>
        </a:p>
      </dgm:t>
    </dgm:pt>
    <dgm:pt modelId="{9C6C6B6D-035E-4476-AA2B-4E205BB73660}" type="parTrans" cxnId="{A61CC1CA-80A1-460E-A31C-B0449BB5DA51}">
      <dgm:prSet/>
      <dgm:spPr/>
      <dgm:t>
        <a:bodyPr/>
        <a:lstStyle/>
        <a:p>
          <a:endParaRPr lang="en-US"/>
        </a:p>
      </dgm:t>
    </dgm:pt>
    <dgm:pt modelId="{2C0FF598-6226-4C5C-AD08-E207A04AEEAC}" type="sibTrans" cxnId="{A61CC1CA-80A1-460E-A31C-B0449BB5DA51}">
      <dgm:prSet/>
      <dgm:spPr/>
      <dgm:t>
        <a:bodyPr/>
        <a:lstStyle/>
        <a:p>
          <a:endParaRPr lang="en-US"/>
        </a:p>
      </dgm:t>
    </dgm:pt>
    <dgm:pt modelId="{EA5E38DE-7A13-436D-AAA3-C59CB7830095}">
      <dgm:prSet phldrT="[Text]" custT="1"/>
      <dgm:spPr>
        <a:solidFill>
          <a:schemeClr val="accent1">
            <a:lumMod val="20000"/>
            <a:lumOff val="80000"/>
            <a:alpha val="90000"/>
          </a:schemeClr>
        </a:solidFill>
        <a:ln>
          <a:noFill/>
        </a:ln>
      </dgm:spPr>
      <dgm:t>
        <a:bodyPr/>
        <a:lstStyle/>
        <a:p>
          <a:endParaRPr lang="en-US" sz="1100" dirty="0"/>
        </a:p>
      </dgm:t>
    </dgm:pt>
    <dgm:pt modelId="{48F138AA-4546-4B16-A4D5-B2CE2F5ECCF4}" type="parTrans" cxnId="{1B118962-BEC5-4509-8CBA-1E027A36627A}">
      <dgm:prSet/>
      <dgm:spPr/>
      <dgm:t>
        <a:bodyPr/>
        <a:lstStyle/>
        <a:p>
          <a:endParaRPr lang="en-US"/>
        </a:p>
      </dgm:t>
    </dgm:pt>
    <dgm:pt modelId="{3B184C33-411E-441E-BDDC-D5BABC92B660}" type="sibTrans" cxnId="{1B118962-BEC5-4509-8CBA-1E027A36627A}">
      <dgm:prSet/>
      <dgm:spPr/>
      <dgm:t>
        <a:bodyPr/>
        <a:lstStyle/>
        <a:p>
          <a:endParaRPr lang="en-US"/>
        </a:p>
      </dgm:t>
    </dgm:pt>
    <dgm:pt modelId="{D7FE65FE-D494-4607-A67B-DEF689CD93A5}">
      <dgm:prSet phldrT="[Text]" custT="1"/>
      <dgm:spPr>
        <a:solidFill>
          <a:schemeClr val="accent1">
            <a:lumMod val="20000"/>
            <a:lumOff val="80000"/>
            <a:alpha val="90000"/>
          </a:schemeClr>
        </a:solidFill>
        <a:ln>
          <a:noFill/>
        </a:ln>
      </dgm:spPr>
      <dgm:t>
        <a:bodyPr/>
        <a:lstStyle/>
        <a:p>
          <a:endParaRPr lang="en-US" sz="1100" dirty="0"/>
        </a:p>
      </dgm:t>
    </dgm:pt>
    <dgm:pt modelId="{FC773554-2E82-4FDC-9D1E-6683DBAEA341}" type="parTrans" cxnId="{7E423978-0757-43D7-8766-3C3158AAA8C8}">
      <dgm:prSet/>
      <dgm:spPr/>
      <dgm:t>
        <a:bodyPr/>
        <a:lstStyle/>
        <a:p>
          <a:endParaRPr lang="en-US"/>
        </a:p>
      </dgm:t>
    </dgm:pt>
    <dgm:pt modelId="{2569F786-ECEB-4C84-82D7-6B3456C77C95}" type="sibTrans" cxnId="{7E423978-0757-43D7-8766-3C3158AAA8C8}">
      <dgm:prSet/>
      <dgm:spPr/>
      <dgm:t>
        <a:bodyPr/>
        <a:lstStyle/>
        <a:p>
          <a:endParaRPr lang="en-US"/>
        </a:p>
      </dgm:t>
    </dgm:pt>
    <dgm:pt modelId="{15D17B16-0EE3-492F-81EE-DA3ADD7030A6}">
      <dgm:prSet phldrT="[Text]" custT="1"/>
      <dgm:spPr>
        <a:solidFill>
          <a:schemeClr val="accent1">
            <a:lumMod val="20000"/>
            <a:lumOff val="80000"/>
            <a:alpha val="90000"/>
          </a:schemeClr>
        </a:solidFill>
        <a:ln>
          <a:noFill/>
        </a:ln>
      </dgm:spPr>
      <dgm:t>
        <a:bodyPr/>
        <a:lstStyle/>
        <a:p>
          <a:endParaRPr lang="en-US" sz="1100" dirty="0"/>
        </a:p>
      </dgm:t>
    </dgm:pt>
    <dgm:pt modelId="{958EA1CA-569C-4539-9415-1D44E868983A}" type="parTrans" cxnId="{73E449BE-3F61-436A-90AF-F9D33EB8F1C1}">
      <dgm:prSet/>
      <dgm:spPr/>
      <dgm:t>
        <a:bodyPr/>
        <a:lstStyle/>
        <a:p>
          <a:endParaRPr lang="en-US"/>
        </a:p>
      </dgm:t>
    </dgm:pt>
    <dgm:pt modelId="{84A2D2CE-71C0-4B91-A9E4-56B078B1EF25}" type="sibTrans" cxnId="{73E449BE-3F61-436A-90AF-F9D33EB8F1C1}">
      <dgm:prSet/>
      <dgm:spPr/>
      <dgm:t>
        <a:bodyPr/>
        <a:lstStyle/>
        <a:p>
          <a:endParaRPr lang="en-US"/>
        </a:p>
      </dgm:t>
    </dgm:pt>
    <dgm:pt modelId="{3E1FF337-D717-44A2-8806-27336A245271}" type="pres">
      <dgm:prSet presAssocID="{362DB24C-7209-4031-907D-B639AF626D9A}" presName="Name0" presStyleCnt="0">
        <dgm:presLayoutVars>
          <dgm:dir/>
          <dgm:animLvl val="lvl"/>
          <dgm:resizeHandles val="exact"/>
        </dgm:presLayoutVars>
      </dgm:prSet>
      <dgm:spPr/>
      <dgm:t>
        <a:bodyPr/>
        <a:lstStyle/>
        <a:p>
          <a:endParaRPr lang="en-US"/>
        </a:p>
      </dgm:t>
    </dgm:pt>
    <dgm:pt modelId="{828D4BDA-B71B-4F22-AA45-8565ABD25628}" type="pres">
      <dgm:prSet presAssocID="{32942F1E-AE45-435E-8696-3BED7C329845}" presName="composite" presStyleCnt="0"/>
      <dgm:spPr/>
      <dgm:t>
        <a:bodyPr/>
        <a:lstStyle/>
        <a:p>
          <a:endParaRPr lang="en-US"/>
        </a:p>
      </dgm:t>
    </dgm:pt>
    <dgm:pt modelId="{1289CA48-25AA-4E06-9A8A-3D8CA789F83B}" type="pres">
      <dgm:prSet presAssocID="{32942F1E-AE45-435E-8696-3BED7C329845}" presName="parTx" presStyleLbl="alignNode1" presStyleIdx="0" presStyleCnt="5">
        <dgm:presLayoutVars>
          <dgm:chMax val="0"/>
          <dgm:chPref val="0"/>
          <dgm:bulletEnabled val="1"/>
        </dgm:presLayoutVars>
      </dgm:prSet>
      <dgm:spPr/>
      <dgm:t>
        <a:bodyPr/>
        <a:lstStyle/>
        <a:p>
          <a:endParaRPr lang="en-US"/>
        </a:p>
      </dgm:t>
    </dgm:pt>
    <dgm:pt modelId="{C7857C64-841D-4BD7-A0DD-42189BCF7117}" type="pres">
      <dgm:prSet presAssocID="{32942F1E-AE45-435E-8696-3BED7C329845}" presName="desTx" presStyleLbl="alignAccFollowNode1" presStyleIdx="0" presStyleCnt="5">
        <dgm:presLayoutVars>
          <dgm:bulletEnabled val="1"/>
        </dgm:presLayoutVars>
      </dgm:prSet>
      <dgm:spPr/>
      <dgm:t>
        <a:bodyPr/>
        <a:lstStyle/>
        <a:p>
          <a:endParaRPr lang="en-US"/>
        </a:p>
      </dgm:t>
    </dgm:pt>
    <dgm:pt modelId="{C461F362-7AC1-4F23-A320-44467BB236BF}" type="pres">
      <dgm:prSet presAssocID="{45B1C323-957E-4F80-8095-71808C188B5D}" presName="space" presStyleCnt="0"/>
      <dgm:spPr/>
      <dgm:t>
        <a:bodyPr/>
        <a:lstStyle/>
        <a:p>
          <a:endParaRPr lang="en-US"/>
        </a:p>
      </dgm:t>
    </dgm:pt>
    <dgm:pt modelId="{B026B01E-3F6C-433D-BA47-E910DA727FE8}" type="pres">
      <dgm:prSet presAssocID="{6F75703C-8B7B-498D-985D-EB62BFF8F728}" presName="composite" presStyleCnt="0"/>
      <dgm:spPr/>
      <dgm:t>
        <a:bodyPr/>
        <a:lstStyle/>
        <a:p>
          <a:endParaRPr lang="en-US"/>
        </a:p>
      </dgm:t>
    </dgm:pt>
    <dgm:pt modelId="{8C931604-56D0-4D6A-87C0-F083E874CD67}" type="pres">
      <dgm:prSet presAssocID="{6F75703C-8B7B-498D-985D-EB62BFF8F728}" presName="parTx" presStyleLbl="alignNode1" presStyleIdx="1" presStyleCnt="5">
        <dgm:presLayoutVars>
          <dgm:chMax val="0"/>
          <dgm:chPref val="0"/>
          <dgm:bulletEnabled val="1"/>
        </dgm:presLayoutVars>
      </dgm:prSet>
      <dgm:spPr/>
      <dgm:t>
        <a:bodyPr/>
        <a:lstStyle/>
        <a:p>
          <a:endParaRPr lang="en-US"/>
        </a:p>
      </dgm:t>
    </dgm:pt>
    <dgm:pt modelId="{F5A070DD-4080-4963-8646-E7C21F513AEC}" type="pres">
      <dgm:prSet presAssocID="{6F75703C-8B7B-498D-985D-EB62BFF8F728}" presName="desTx" presStyleLbl="alignAccFollowNode1" presStyleIdx="1" presStyleCnt="5">
        <dgm:presLayoutVars>
          <dgm:bulletEnabled val="1"/>
        </dgm:presLayoutVars>
      </dgm:prSet>
      <dgm:spPr/>
      <dgm:t>
        <a:bodyPr/>
        <a:lstStyle/>
        <a:p>
          <a:endParaRPr lang="en-US"/>
        </a:p>
      </dgm:t>
    </dgm:pt>
    <dgm:pt modelId="{3C2A38CE-E1B9-4175-A739-59F3E58758AA}" type="pres">
      <dgm:prSet presAssocID="{A0AAE0C0-13E0-4FB7-82EE-98097452383F}" presName="space" presStyleCnt="0"/>
      <dgm:spPr/>
      <dgm:t>
        <a:bodyPr/>
        <a:lstStyle/>
        <a:p>
          <a:endParaRPr lang="en-US"/>
        </a:p>
      </dgm:t>
    </dgm:pt>
    <dgm:pt modelId="{25E5956D-B0A1-426A-9725-66F86869BCFC}" type="pres">
      <dgm:prSet presAssocID="{8F2E746A-22AA-45B8-803D-276DA117A328}" presName="composite" presStyleCnt="0"/>
      <dgm:spPr/>
      <dgm:t>
        <a:bodyPr/>
        <a:lstStyle/>
        <a:p>
          <a:endParaRPr lang="en-US"/>
        </a:p>
      </dgm:t>
    </dgm:pt>
    <dgm:pt modelId="{1FAB233D-46AC-4EA9-B3EC-46E79C0B19D1}" type="pres">
      <dgm:prSet presAssocID="{8F2E746A-22AA-45B8-803D-276DA117A328}" presName="parTx" presStyleLbl="alignNode1" presStyleIdx="2" presStyleCnt="5">
        <dgm:presLayoutVars>
          <dgm:chMax val="0"/>
          <dgm:chPref val="0"/>
          <dgm:bulletEnabled val="1"/>
        </dgm:presLayoutVars>
      </dgm:prSet>
      <dgm:spPr/>
      <dgm:t>
        <a:bodyPr/>
        <a:lstStyle/>
        <a:p>
          <a:endParaRPr lang="en-US"/>
        </a:p>
      </dgm:t>
    </dgm:pt>
    <dgm:pt modelId="{93270573-FD8D-4779-8457-488E80B81341}" type="pres">
      <dgm:prSet presAssocID="{8F2E746A-22AA-45B8-803D-276DA117A328}" presName="desTx" presStyleLbl="alignAccFollowNode1" presStyleIdx="2" presStyleCnt="5">
        <dgm:presLayoutVars>
          <dgm:bulletEnabled val="1"/>
        </dgm:presLayoutVars>
      </dgm:prSet>
      <dgm:spPr/>
      <dgm:t>
        <a:bodyPr/>
        <a:lstStyle/>
        <a:p>
          <a:endParaRPr lang="en-US"/>
        </a:p>
      </dgm:t>
    </dgm:pt>
    <dgm:pt modelId="{0B5140D3-3C5B-45A5-888F-FDE7AE452582}" type="pres">
      <dgm:prSet presAssocID="{52164655-1792-4368-9ADE-606907BE94DC}" presName="space" presStyleCnt="0"/>
      <dgm:spPr/>
      <dgm:t>
        <a:bodyPr/>
        <a:lstStyle/>
        <a:p>
          <a:endParaRPr lang="en-US"/>
        </a:p>
      </dgm:t>
    </dgm:pt>
    <dgm:pt modelId="{72F25276-F58F-41EA-A036-F4161D0139F0}" type="pres">
      <dgm:prSet presAssocID="{2D0C2DBD-B70F-4117-BEFA-CC8062B7AE03}" presName="composite" presStyleCnt="0"/>
      <dgm:spPr/>
      <dgm:t>
        <a:bodyPr/>
        <a:lstStyle/>
        <a:p>
          <a:endParaRPr lang="en-US"/>
        </a:p>
      </dgm:t>
    </dgm:pt>
    <dgm:pt modelId="{BE8E572D-D960-47B5-B759-4EE3665A6E18}" type="pres">
      <dgm:prSet presAssocID="{2D0C2DBD-B70F-4117-BEFA-CC8062B7AE03}" presName="parTx" presStyleLbl="alignNode1" presStyleIdx="3" presStyleCnt="5">
        <dgm:presLayoutVars>
          <dgm:chMax val="0"/>
          <dgm:chPref val="0"/>
          <dgm:bulletEnabled val="1"/>
        </dgm:presLayoutVars>
      </dgm:prSet>
      <dgm:spPr/>
      <dgm:t>
        <a:bodyPr/>
        <a:lstStyle/>
        <a:p>
          <a:endParaRPr lang="en-US"/>
        </a:p>
      </dgm:t>
    </dgm:pt>
    <dgm:pt modelId="{1F657FA9-F258-4374-8333-92E45CC49E5F}" type="pres">
      <dgm:prSet presAssocID="{2D0C2DBD-B70F-4117-BEFA-CC8062B7AE03}" presName="desTx" presStyleLbl="alignAccFollowNode1" presStyleIdx="3" presStyleCnt="5">
        <dgm:presLayoutVars>
          <dgm:bulletEnabled val="1"/>
        </dgm:presLayoutVars>
      </dgm:prSet>
      <dgm:spPr/>
      <dgm:t>
        <a:bodyPr/>
        <a:lstStyle/>
        <a:p>
          <a:endParaRPr lang="en-US"/>
        </a:p>
      </dgm:t>
    </dgm:pt>
    <dgm:pt modelId="{1987C57D-0DE6-4066-8530-73B9372B5384}" type="pres">
      <dgm:prSet presAssocID="{2B6AF23E-B71D-4E26-821B-A307DC09CEDB}" presName="space" presStyleCnt="0"/>
      <dgm:spPr/>
      <dgm:t>
        <a:bodyPr/>
        <a:lstStyle/>
        <a:p>
          <a:endParaRPr lang="en-US"/>
        </a:p>
      </dgm:t>
    </dgm:pt>
    <dgm:pt modelId="{68FD0169-AD7F-4DD4-9321-F3F49C35AEBA}" type="pres">
      <dgm:prSet presAssocID="{29098117-77EA-4406-8E73-FFF83D69EABE}" presName="composite" presStyleCnt="0"/>
      <dgm:spPr/>
      <dgm:t>
        <a:bodyPr/>
        <a:lstStyle/>
        <a:p>
          <a:endParaRPr lang="en-US"/>
        </a:p>
      </dgm:t>
    </dgm:pt>
    <dgm:pt modelId="{698419C6-2CD3-448A-91BF-D768C39B8373}" type="pres">
      <dgm:prSet presAssocID="{29098117-77EA-4406-8E73-FFF83D69EABE}" presName="parTx" presStyleLbl="alignNode1" presStyleIdx="4" presStyleCnt="5">
        <dgm:presLayoutVars>
          <dgm:chMax val="0"/>
          <dgm:chPref val="0"/>
          <dgm:bulletEnabled val="1"/>
        </dgm:presLayoutVars>
      </dgm:prSet>
      <dgm:spPr/>
      <dgm:t>
        <a:bodyPr/>
        <a:lstStyle/>
        <a:p>
          <a:endParaRPr lang="en-US"/>
        </a:p>
      </dgm:t>
    </dgm:pt>
    <dgm:pt modelId="{3A3DA4AC-B635-4A98-820D-F89FDC17FEBD}" type="pres">
      <dgm:prSet presAssocID="{29098117-77EA-4406-8E73-FFF83D69EABE}" presName="desTx" presStyleLbl="alignAccFollowNode1" presStyleIdx="4" presStyleCnt="5">
        <dgm:presLayoutVars>
          <dgm:bulletEnabled val="1"/>
        </dgm:presLayoutVars>
      </dgm:prSet>
      <dgm:spPr/>
      <dgm:t>
        <a:bodyPr/>
        <a:lstStyle/>
        <a:p>
          <a:endParaRPr lang="en-US"/>
        </a:p>
      </dgm:t>
    </dgm:pt>
  </dgm:ptLst>
  <dgm:cxnLst>
    <dgm:cxn modelId="{34FB0540-BBC0-4190-8C5F-8FA2C9D59009}" srcId="{29098117-77EA-4406-8E73-FFF83D69EABE}" destId="{CC0C1C72-AFA9-4916-99F6-CFCFBAFDA58B}" srcOrd="0" destOrd="0" parTransId="{495156AC-5FD6-4B4C-A6E2-B0FEB8B2FFDA}" sibTransId="{339517CE-0D97-4F9A-BF1F-6A4777DF8A26}"/>
    <dgm:cxn modelId="{D619996A-CCC1-4343-B075-F022D15BEBA3}" srcId="{32942F1E-AE45-435E-8696-3BED7C329845}" destId="{A26C2DF0-2D38-44B7-884F-35F900A7020D}" srcOrd="0" destOrd="0" parTransId="{01F31FAE-84F7-45B1-BB33-F1353F44E82C}" sibTransId="{99149996-CDCF-492C-878B-AF9687AB0241}"/>
    <dgm:cxn modelId="{B9221E5D-3BEA-4D90-91D2-7F2EBFE482F7}" srcId="{362DB24C-7209-4031-907D-B639AF626D9A}" destId="{29098117-77EA-4406-8E73-FFF83D69EABE}" srcOrd="4" destOrd="0" parTransId="{5AC451E9-F521-4263-87BE-41F874979E26}" sibTransId="{79C8DB09-1BC6-446D-B78B-700C2AABB61D}"/>
    <dgm:cxn modelId="{4B8BD65D-DC5E-4C21-9F8A-0FBB44C46232}" type="presOf" srcId="{32942F1E-AE45-435E-8696-3BED7C329845}" destId="{1289CA48-25AA-4E06-9A8A-3D8CA789F83B}" srcOrd="0" destOrd="0" presId="urn:microsoft.com/office/officeart/2005/8/layout/hList1"/>
    <dgm:cxn modelId="{417CDCB2-E890-4665-8808-892117A3EA17}" srcId="{362DB24C-7209-4031-907D-B639AF626D9A}" destId="{8F2E746A-22AA-45B8-803D-276DA117A328}" srcOrd="2" destOrd="0" parTransId="{D7D30C31-3E65-46FF-9365-A6059F46725A}" sibTransId="{52164655-1792-4368-9ADE-606907BE94DC}"/>
    <dgm:cxn modelId="{8FE67197-EABE-4BF1-A22B-5F19BFA878BC}" srcId="{32942F1E-AE45-435E-8696-3BED7C329845}" destId="{178FF765-B126-497D-92C0-1794C8E3F5D7}" srcOrd="2" destOrd="0" parTransId="{295EB3F3-237A-4583-AE84-B3DC20EB7F8F}" sibTransId="{056DE5A0-3A82-4ACB-B40E-6B7B8215A2D5}"/>
    <dgm:cxn modelId="{8A94DC86-76FA-43A6-8015-C9F7F4CF1E09}" srcId="{8F2E746A-22AA-45B8-803D-276DA117A328}" destId="{A198E47A-46C6-4A8D-9362-40477F68B3D2}" srcOrd="2" destOrd="0" parTransId="{54D3FB38-F237-4C0D-B189-311014E4276A}" sibTransId="{B9069B1D-E469-45CB-8028-30E1500AA9ED}"/>
    <dgm:cxn modelId="{1B118962-BEC5-4509-8CBA-1E027A36627A}" srcId="{8F2E746A-22AA-45B8-803D-276DA117A328}" destId="{EA5E38DE-7A13-436D-AAA3-C59CB7830095}" srcOrd="1" destOrd="0" parTransId="{48F138AA-4546-4B16-A4D5-B2CE2F5ECCF4}" sibTransId="{3B184C33-411E-441E-BDDC-D5BABC92B660}"/>
    <dgm:cxn modelId="{18B193D7-9C9B-45CC-813C-81BEB70413FB}" type="presOf" srcId="{F16C43B6-6459-4699-8E0A-E750DCB7A234}" destId="{F5A070DD-4080-4963-8646-E7C21F513AEC}" srcOrd="0" destOrd="1" presId="urn:microsoft.com/office/officeart/2005/8/layout/hList1"/>
    <dgm:cxn modelId="{049F8FFE-C44A-4F20-8A1C-2240E4DBB392}" type="presOf" srcId="{2ED87C39-8183-4F2A-AA4E-783D9780CCEA}" destId="{C7857C64-841D-4BD7-A0DD-42189BCF7117}" srcOrd="0" destOrd="1" presId="urn:microsoft.com/office/officeart/2005/8/layout/hList1"/>
    <dgm:cxn modelId="{C941ABBE-E96E-4FE6-B723-C81F5FBAEBDF}" type="presOf" srcId="{CF38D2B4-86D0-4249-A8D8-2B91611A9F17}" destId="{93270573-FD8D-4779-8457-488E80B81341}" srcOrd="0" destOrd="0" presId="urn:microsoft.com/office/officeart/2005/8/layout/hList1"/>
    <dgm:cxn modelId="{DBBAD901-7B46-4228-9EF4-FC30BA3476E6}" srcId="{362DB24C-7209-4031-907D-B639AF626D9A}" destId="{2D0C2DBD-B70F-4117-BEFA-CC8062B7AE03}" srcOrd="3" destOrd="0" parTransId="{42DE5095-6737-4EC6-9D7B-1570F4A2257B}" sibTransId="{2B6AF23E-B71D-4E26-821B-A307DC09CEDB}"/>
    <dgm:cxn modelId="{FF3AECFA-3C1E-4C4B-89E7-697D14BF42DD}" srcId="{8F2E746A-22AA-45B8-803D-276DA117A328}" destId="{CF38D2B4-86D0-4249-A8D8-2B91611A9F17}" srcOrd="0" destOrd="0" parTransId="{4C867C34-BDE3-4C23-957D-D03C69221541}" sibTransId="{1699A7D2-EBBE-44BF-96F1-14248ACA192D}"/>
    <dgm:cxn modelId="{6A712758-0143-43C0-B518-F1F303005C84}" type="presOf" srcId="{E554E9E8-ACF1-46FE-9E26-6A2C9A5E1DB1}" destId="{93270573-FD8D-4779-8457-488E80B81341}" srcOrd="0" destOrd="4" presId="urn:microsoft.com/office/officeart/2005/8/layout/hList1"/>
    <dgm:cxn modelId="{64BDA7AC-5745-4833-990A-A8EE927F04D2}" srcId="{32942F1E-AE45-435E-8696-3BED7C329845}" destId="{2ED87C39-8183-4F2A-AA4E-783D9780CCEA}" srcOrd="1" destOrd="0" parTransId="{D17B6841-85C2-4848-A906-D8C6F3880B32}" sibTransId="{14C89044-4188-4E62-A9C7-3F96BDF92952}"/>
    <dgm:cxn modelId="{CA1612F2-3F52-4BEF-9009-F716567C16F2}" srcId="{6F75703C-8B7B-498D-985D-EB62BFF8F728}" destId="{89499652-2445-478A-A509-61AAB1B704F9}" srcOrd="0" destOrd="0" parTransId="{7CA2DE19-7AB5-4A56-8906-6E88ADA7C046}" sibTransId="{D84942B1-545D-461F-8EEB-26BDC24A8827}"/>
    <dgm:cxn modelId="{068318EB-993E-44BB-977C-6183F25E06E0}" type="presOf" srcId="{C3680A9E-19FB-4598-815F-FDFF57F7B88D}" destId="{1F657FA9-F258-4374-8333-92E45CC49E5F}" srcOrd="0" destOrd="0" presId="urn:microsoft.com/office/officeart/2005/8/layout/hList1"/>
    <dgm:cxn modelId="{CB680B63-C62D-4670-A7C7-1B7FA9906533}" type="presOf" srcId="{6F75703C-8B7B-498D-985D-EB62BFF8F728}" destId="{8C931604-56D0-4D6A-87C0-F083E874CD67}" srcOrd="0" destOrd="0" presId="urn:microsoft.com/office/officeart/2005/8/layout/hList1"/>
    <dgm:cxn modelId="{BC25E875-6C31-4223-A116-6EFAB38D27F2}" type="presOf" srcId="{178FF765-B126-497D-92C0-1794C8E3F5D7}" destId="{C7857C64-841D-4BD7-A0DD-42189BCF7117}" srcOrd="0" destOrd="2" presId="urn:microsoft.com/office/officeart/2005/8/layout/hList1"/>
    <dgm:cxn modelId="{AB821C9A-51B8-416D-98FA-087271F2085D}" type="presOf" srcId="{CC0C1C72-AFA9-4916-99F6-CFCFBAFDA58B}" destId="{3A3DA4AC-B635-4A98-820D-F89FDC17FEBD}" srcOrd="0" destOrd="0" presId="urn:microsoft.com/office/officeart/2005/8/layout/hList1"/>
    <dgm:cxn modelId="{4E89E551-FE92-43F4-812C-D5FDFECE2766}" type="presOf" srcId="{A198E47A-46C6-4A8D-9362-40477F68B3D2}" destId="{93270573-FD8D-4779-8457-488E80B81341}" srcOrd="0" destOrd="2" presId="urn:microsoft.com/office/officeart/2005/8/layout/hList1"/>
    <dgm:cxn modelId="{B55B4658-A56A-4B36-8FD3-978C6A3FD344}" type="presOf" srcId="{2C380713-001B-458E-BBA7-BD0EE6F5162D}" destId="{C7857C64-841D-4BD7-A0DD-42189BCF7117}" srcOrd="0" destOrd="3" presId="urn:microsoft.com/office/officeart/2005/8/layout/hList1"/>
    <dgm:cxn modelId="{22A657CB-111D-43C4-AE79-50C4FAA24F00}" type="presOf" srcId="{29098117-77EA-4406-8E73-FFF83D69EABE}" destId="{698419C6-2CD3-448A-91BF-D768C39B8373}" srcOrd="0" destOrd="0" presId="urn:microsoft.com/office/officeart/2005/8/layout/hList1"/>
    <dgm:cxn modelId="{E80298C1-304F-4E07-B75A-3E284780281C}" type="presOf" srcId="{EA5E38DE-7A13-436D-AAA3-C59CB7830095}" destId="{93270573-FD8D-4779-8457-488E80B81341}" srcOrd="0" destOrd="1" presId="urn:microsoft.com/office/officeart/2005/8/layout/hList1"/>
    <dgm:cxn modelId="{4FF259C2-1C91-448A-B9A8-E90559BE3898}" srcId="{32942F1E-AE45-435E-8696-3BED7C329845}" destId="{0972738F-8119-456E-A5CD-54C4A98B39F8}" srcOrd="4" destOrd="0" parTransId="{F54AB82A-5BF2-45C6-A846-BEAD26491A17}" sibTransId="{010AEE5D-CF72-4605-98E8-5935B10BF633}"/>
    <dgm:cxn modelId="{D1F3CB67-0C84-4BDE-8C4D-2B791A23DB7E}" type="presOf" srcId="{362DB24C-7209-4031-907D-B639AF626D9A}" destId="{3E1FF337-D717-44A2-8806-27336A245271}" srcOrd="0" destOrd="0" presId="urn:microsoft.com/office/officeart/2005/8/layout/hList1"/>
    <dgm:cxn modelId="{73E449BE-3F61-436A-90AF-F9D33EB8F1C1}" srcId="{2D0C2DBD-B70F-4117-BEFA-CC8062B7AE03}" destId="{15D17B16-0EE3-492F-81EE-DA3ADD7030A6}" srcOrd="1" destOrd="0" parTransId="{958EA1CA-569C-4539-9415-1D44E868983A}" sibTransId="{84A2D2CE-71C0-4B91-A9E4-56B078B1EF25}"/>
    <dgm:cxn modelId="{6C2D5967-CB62-4302-84AA-63B527EBE705}" srcId="{8F2E746A-22AA-45B8-803D-276DA117A328}" destId="{E554E9E8-ACF1-46FE-9E26-6A2C9A5E1DB1}" srcOrd="4" destOrd="0" parTransId="{B05AD656-FF96-4176-827C-30E7EA8134AF}" sibTransId="{58A1E43A-3AA7-4E28-907C-EDEE42E82A7C}"/>
    <dgm:cxn modelId="{9184F478-266C-4728-B410-6C5C3486EBAD}" srcId="{6F75703C-8B7B-498D-985D-EB62BFF8F728}" destId="{E5CF0AE1-90C4-43DE-96F5-2F97E4C3D22A}" srcOrd="2" destOrd="0" parTransId="{539EC0BD-8304-41C1-BDE1-25D5C8022C7D}" sibTransId="{D71B48C3-3C2E-4B79-B920-DB495B38784D}"/>
    <dgm:cxn modelId="{2267F5D5-6D4D-4797-ADE8-E866D164C534}" type="presOf" srcId="{0972738F-8119-456E-A5CD-54C4A98B39F8}" destId="{C7857C64-841D-4BD7-A0DD-42189BCF7117}" srcOrd="0" destOrd="4" presId="urn:microsoft.com/office/officeart/2005/8/layout/hList1"/>
    <dgm:cxn modelId="{ABDABD51-14D0-49E9-BBEF-B104CD7C5E29}" type="presOf" srcId="{E06DA2A6-0A1C-4C0B-A8B4-48BBB0DDE61F}" destId="{1F657FA9-F258-4374-8333-92E45CC49E5F}" srcOrd="0" destOrd="2" presId="urn:microsoft.com/office/officeart/2005/8/layout/hList1"/>
    <dgm:cxn modelId="{A61CC1CA-80A1-460E-A31C-B0449BB5DA51}" srcId="{6F75703C-8B7B-498D-985D-EB62BFF8F728}" destId="{F16C43B6-6459-4699-8E0A-E750DCB7A234}" srcOrd="1" destOrd="0" parTransId="{9C6C6B6D-035E-4476-AA2B-4E205BB73660}" sibTransId="{2C0FF598-6226-4C5C-AD08-E207A04AEEAC}"/>
    <dgm:cxn modelId="{4E04B508-57EE-4FE9-BA55-9A0E85D721FE}" srcId="{2D0C2DBD-B70F-4117-BEFA-CC8062B7AE03}" destId="{C3680A9E-19FB-4598-815F-FDFF57F7B88D}" srcOrd="0" destOrd="0" parTransId="{33C78C99-648D-4B07-AAD1-789AA35BCDD8}" sibTransId="{4507E5D0-C50D-492B-818B-93A5C79D8321}"/>
    <dgm:cxn modelId="{B036FB28-E61D-46A4-9211-34EF0EEF115E}" type="presOf" srcId="{89499652-2445-478A-A509-61AAB1B704F9}" destId="{F5A070DD-4080-4963-8646-E7C21F513AEC}" srcOrd="0" destOrd="0" presId="urn:microsoft.com/office/officeart/2005/8/layout/hList1"/>
    <dgm:cxn modelId="{5827DD17-919A-4275-829A-08DA6018941E}" srcId="{32942F1E-AE45-435E-8696-3BED7C329845}" destId="{2C380713-001B-458E-BBA7-BD0EE6F5162D}" srcOrd="3" destOrd="0" parTransId="{D82CB8BE-1F4F-4D98-BFDD-3E58A592877B}" sibTransId="{DBC964AD-0C53-4DDB-A252-3965BB5F262A}"/>
    <dgm:cxn modelId="{DDA2AB3B-212B-40CF-B96F-5704C38B1A65}" type="presOf" srcId="{A26C2DF0-2D38-44B7-884F-35F900A7020D}" destId="{C7857C64-841D-4BD7-A0DD-42189BCF7117}" srcOrd="0" destOrd="0" presId="urn:microsoft.com/office/officeart/2005/8/layout/hList1"/>
    <dgm:cxn modelId="{223666D3-FC5E-49B4-8BF1-28CF5124D321}" type="presOf" srcId="{8F2E746A-22AA-45B8-803D-276DA117A328}" destId="{1FAB233D-46AC-4EA9-B3EC-46E79C0B19D1}" srcOrd="0" destOrd="0" presId="urn:microsoft.com/office/officeart/2005/8/layout/hList1"/>
    <dgm:cxn modelId="{A130D321-221A-491F-A5FA-65AE50BE4734}" type="presOf" srcId="{D7FE65FE-D494-4607-A67B-DEF689CD93A5}" destId="{93270573-FD8D-4779-8457-488E80B81341}" srcOrd="0" destOrd="3" presId="urn:microsoft.com/office/officeart/2005/8/layout/hList1"/>
    <dgm:cxn modelId="{C6211C33-EA9C-42A3-8837-89586929A94A}" type="presOf" srcId="{2D0C2DBD-B70F-4117-BEFA-CC8062B7AE03}" destId="{BE8E572D-D960-47B5-B759-4EE3665A6E18}" srcOrd="0" destOrd="0" presId="urn:microsoft.com/office/officeart/2005/8/layout/hList1"/>
    <dgm:cxn modelId="{6D6AF1ED-719E-4198-8D19-EB53FB2C2278}" srcId="{2D0C2DBD-B70F-4117-BEFA-CC8062B7AE03}" destId="{E06DA2A6-0A1C-4C0B-A8B4-48BBB0DDE61F}" srcOrd="2" destOrd="0" parTransId="{145700C2-5990-48E3-89A5-29FB5AB7F4DC}" sibTransId="{1FB4993F-9BB7-4352-89CD-C54A6C6D1178}"/>
    <dgm:cxn modelId="{3E6AA847-7296-4324-8594-EE6F387F814F}" type="presOf" srcId="{E5CF0AE1-90C4-43DE-96F5-2F97E4C3D22A}" destId="{F5A070DD-4080-4963-8646-E7C21F513AEC}" srcOrd="0" destOrd="2" presId="urn:microsoft.com/office/officeart/2005/8/layout/hList1"/>
    <dgm:cxn modelId="{66D5AB47-60AE-4FDB-B786-7B77FB0618E0}" srcId="{362DB24C-7209-4031-907D-B639AF626D9A}" destId="{6F75703C-8B7B-498D-985D-EB62BFF8F728}" srcOrd="1" destOrd="0" parTransId="{A66EFB7D-C45A-4E88-8D61-138321DCB31F}" sibTransId="{A0AAE0C0-13E0-4FB7-82EE-98097452383F}"/>
    <dgm:cxn modelId="{7E423978-0757-43D7-8766-3C3158AAA8C8}" srcId="{8F2E746A-22AA-45B8-803D-276DA117A328}" destId="{D7FE65FE-D494-4607-A67B-DEF689CD93A5}" srcOrd="3" destOrd="0" parTransId="{FC773554-2E82-4FDC-9D1E-6683DBAEA341}" sibTransId="{2569F786-ECEB-4C84-82D7-6B3456C77C95}"/>
    <dgm:cxn modelId="{A403C40A-33F0-496F-8865-8D09115DA504}" srcId="{362DB24C-7209-4031-907D-B639AF626D9A}" destId="{32942F1E-AE45-435E-8696-3BED7C329845}" srcOrd="0" destOrd="0" parTransId="{054E3A8C-DA3C-49FB-A963-29B4CD16F6DB}" sibTransId="{45B1C323-957E-4F80-8095-71808C188B5D}"/>
    <dgm:cxn modelId="{58391D07-19EA-4044-8FC9-E5A8C25FE7D3}" type="presOf" srcId="{15D17B16-0EE3-492F-81EE-DA3ADD7030A6}" destId="{1F657FA9-F258-4374-8333-92E45CC49E5F}" srcOrd="0" destOrd="1" presId="urn:microsoft.com/office/officeart/2005/8/layout/hList1"/>
    <dgm:cxn modelId="{D80BD834-2CD2-4B6B-9948-4D1DD6BC3082}" type="presParOf" srcId="{3E1FF337-D717-44A2-8806-27336A245271}" destId="{828D4BDA-B71B-4F22-AA45-8565ABD25628}" srcOrd="0" destOrd="0" presId="urn:microsoft.com/office/officeart/2005/8/layout/hList1"/>
    <dgm:cxn modelId="{138EDBA8-DACF-4701-A4B9-A7371A122292}" type="presParOf" srcId="{828D4BDA-B71B-4F22-AA45-8565ABD25628}" destId="{1289CA48-25AA-4E06-9A8A-3D8CA789F83B}" srcOrd="0" destOrd="0" presId="urn:microsoft.com/office/officeart/2005/8/layout/hList1"/>
    <dgm:cxn modelId="{168B862D-A015-4A21-B7FF-11B4B4A721C1}" type="presParOf" srcId="{828D4BDA-B71B-4F22-AA45-8565ABD25628}" destId="{C7857C64-841D-4BD7-A0DD-42189BCF7117}" srcOrd="1" destOrd="0" presId="urn:microsoft.com/office/officeart/2005/8/layout/hList1"/>
    <dgm:cxn modelId="{1B34253C-C04C-44C0-98BC-96755386FA98}" type="presParOf" srcId="{3E1FF337-D717-44A2-8806-27336A245271}" destId="{C461F362-7AC1-4F23-A320-44467BB236BF}" srcOrd="1" destOrd="0" presId="urn:microsoft.com/office/officeart/2005/8/layout/hList1"/>
    <dgm:cxn modelId="{1B3C1D74-7BB1-438F-8762-83F193368E75}" type="presParOf" srcId="{3E1FF337-D717-44A2-8806-27336A245271}" destId="{B026B01E-3F6C-433D-BA47-E910DA727FE8}" srcOrd="2" destOrd="0" presId="urn:microsoft.com/office/officeart/2005/8/layout/hList1"/>
    <dgm:cxn modelId="{C04A7772-4AE5-4060-A67F-FD66E3218BEC}" type="presParOf" srcId="{B026B01E-3F6C-433D-BA47-E910DA727FE8}" destId="{8C931604-56D0-4D6A-87C0-F083E874CD67}" srcOrd="0" destOrd="0" presId="urn:microsoft.com/office/officeart/2005/8/layout/hList1"/>
    <dgm:cxn modelId="{41869FDF-C912-45C7-9A8A-BE7E75962745}" type="presParOf" srcId="{B026B01E-3F6C-433D-BA47-E910DA727FE8}" destId="{F5A070DD-4080-4963-8646-E7C21F513AEC}" srcOrd="1" destOrd="0" presId="urn:microsoft.com/office/officeart/2005/8/layout/hList1"/>
    <dgm:cxn modelId="{491AACE4-5C94-44EF-86BB-9D58FD1E32FE}" type="presParOf" srcId="{3E1FF337-D717-44A2-8806-27336A245271}" destId="{3C2A38CE-E1B9-4175-A739-59F3E58758AA}" srcOrd="3" destOrd="0" presId="urn:microsoft.com/office/officeart/2005/8/layout/hList1"/>
    <dgm:cxn modelId="{2DEBBE59-A952-46AF-8565-7C280D924EE7}" type="presParOf" srcId="{3E1FF337-D717-44A2-8806-27336A245271}" destId="{25E5956D-B0A1-426A-9725-66F86869BCFC}" srcOrd="4" destOrd="0" presId="urn:microsoft.com/office/officeart/2005/8/layout/hList1"/>
    <dgm:cxn modelId="{58EC3E99-C956-4694-8C04-309A2DA91327}" type="presParOf" srcId="{25E5956D-B0A1-426A-9725-66F86869BCFC}" destId="{1FAB233D-46AC-4EA9-B3EC-46E79C0B19D1}" srcOrd="0" destOrd="0" presId="urn:microsoft.com/office/officeart/2005/8/layout/hList1"/>
    <dgm:cxn modelId="{C305B935-7FDE-44E5-A270-D93747321019}" type="presParOf" srcId="{25E5956D-B0A1-426A-9725-66F86869BCFC}" destId="{93270573-FD8D-4779-8457-488E80B81341}" srcOrd="1" destOrd="0" presId="urn:microsoft.com/office/officeart/2005/8/layout/hList1"/>
    <dgm:cxn modelId="{C4D18C7F-830D-48FC-A4A4-ADF7945005F3}" type="presParOf" srcId="{3E1FF337-D717-44A2-8806-27336A245271}" destId="{0B5140D3-3C5B-45A5-888F-FDE7AE452582}" srcOrd="5" destOrd="0" presId="urn:microsoft.com/office/officeart/2005/8/layout/hList1"/>
    <dgm:cxn modelId="{251AC532-9A8A-46B0-A095-782DFD78D104}" type="presParOf" srcId="{3E1FF337-D717-44A2-8806-27336A245271}" destId="{72F25276-F58F-41EA-A036-F4161D0139F0}" srcOrd="6" destOrd="0" presId="urn:microsoft.com/office/officeart/2005/8/layout/hList1"/>
    <dgm:cxn modelId="{BA89A957-FCEE-4BD6-977F-50C098675552}" type="presParOf" srcId="{72F25276-F58F-41EA-A036-F4161D0139F0}" destId="{BE8E572D-D960-47B5-B759-4EE3665A6E18}" srcOrd="0" destOrd="0" presId="urn:microsoft.com/office/officeart/2005/8/layout/hList1"/>
    <dgm:cxn modelId="{6332B096-EAE7-45B1-A684-981875ECFFCA}" type="presParOf" srcId="{72F25276-F58F-41EA-A036-F4161D0139F0}" destId="{1F657FA9-F258-4374-8333-92E45CC49E5F}" srcOrd="1" destOrd="0" presId="urn:microsoft.com/office/officeart/2005/8/layout/hList1"/>
    <dgm:cxn modelId="{5EC5687C-AA4C-425C-88B6-0AFA5479001B}" type="presParOf" srcId="{3E1FF337-D717-44A2-8806-27336A245271}" destId="{1987C57D-0DE6-4066-8530-73B9372B5384}" srcOrd="7" destOrd="0" presId="urn:microsoft.com/office/officeart/2005/8/layout/hList1"/>
    <dgm:cxn modelId="{9B45E2D8-4B6C-4A47-87D3-1310D253B513}" type="presParOf" srcId="{3E1FF337-D717-44A2-8806-27336A245271}" destId="{68FD0169-AD7F-4DD4-9321-F3F49C35AEBA}" srcOrd="8" destOrd="0" presId="urn:microsoft.com/office/officeart/2005/8/layout/hList1"/>
    <dgm:cxn modelId="{32440F2E-B48B-4012-9A55-8276552A13EF}" type="presParOf" srcId="{68FD0169-AD7F-4DD4-9321-F3F49C35AEBA}" destId="{698419C6-2CD3-448A-91BF-D768C39B8373}" srcOrd="0" destOrd="0" presId="urn:microsoft.com/office/officeart/2005/8/layout/hList1"/>
    <dgm:cxn modelId="{83CAF887-13EB-44D2-B9A4-CA870504D2D0}" type="presParOf" srcId="{68FD0169-AD7F-4DD4-9321-F3F49C35AEBA}" destId="{3A3DA4AC-B635-4A98-820D-F89FDC17FEBD}"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B515DA5-377E-479A-9CFB-2250B697E509}">
      <dsp:nvSpPr>
        <dsp:cNvPr id="0" name=""/>
        <dsp:cNvSpPr/>
      </dsp:nvSpPr>
      <dsp:spPr>
        <a:xfrm>
          <a:off x="0" y="109575"/>
          <a:ext cx="6222895" cy="56024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100000"/>
            </a:lnSpc>
            <a:spcBef>
              <a:spcPct val="0"/>
            </a:spcBef>
            <a:spcAft>
              <a:spcPct val="35000"/>
            </a:spcAft>
          </a:pPr>
          <a:r>
            <a:rPr lang="en-US" sz="2000" b="0" kern="1200" dirty="0" smtClean="0"/>
            <a:t>Base data from </a:t>
          </a:r>
          <a:r>
            <a:rPr lang="en-US" sz="2300" b="1" kern="1200" dirty="0" smtClean="0">
              <a:solidFill>
                <a:srgbClr val="002060"/>
              </a:solidFill>
            </a:rPr>
            <a:t>UNCTAD</a:t>
          </a:r>
          <a:r>
            <a:rPr lang="en-US" sz="2300" b="1" kern="1200" dirty="0" smtClean="0">
              <a:solidFill>
                <a:schemeClr val="accent2"/>
              </a:solidFill>
            </a:rPr>
            <a:t> </a:t>
          </a:r>
          <a:r>
            <a:rPr lang="en-US" sz="2000" b="0" kern="1200" dirty="0" smtClean="0"/>
            <a:t>for  2001-2012</a:t>
          </a:r>
          <a:endParaRPr lang="en-US" sz="2000" b="0" kern="1200" dirty="0"/>
        </a:p>
      </dsp:txBody>
      <dsp:txXfrm>
        <a:off x="16409" y="125984"/>
        <a:ext cx="5198589" cy="527427"/>
      </dsp:txXfrm>
    </dsp:sp>
    <dsp:sp modelId="{2C225C49-8E17-40BF-9BF5-525D22DFE611}">
      <dsp:nvSpPr>
        <dsp:cNvPr id="0" name=""/>
        <dsp:cNvSpPr/>
      </dsp:nvSpPr>
      <dsp:spPr>
        <a:xfrm>
          <a:off x="434577" y="882208"/>
          <a:ext cx="6222895" cy="73913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100000"/>
            </a:lnSpc>
            <a:spcBef>
              <a:spcPct val="0"/>
            </a:spcBef>
            <a:spcAft>
              <a:spcPct val="35000"/>
            </a:spcAft>
          </a:pPr>
          <a:r>
            <a:rPr lang="en-US" sz="2000" kern="1200" dirty="0" smtClean="0"/>
            <a:t>ASEAN data up to 2015 from</a:t>
          </a:r>
          <a:r>
            <a:rPr lang="en-US" sz="2400" kern="1200" dirty="0" smtClean="0"/>
            <a:t>                         </a:t>
          </a:r>
          <a:r>
            <a:rPr lang="en-US" sz="2400" b="1" kern="1200" dirty="0" smtClean="0">
              <a:solidFill>
                <a:srgbClr val="002060"/>
              </a:solidFill>
            </a:rPr>
            <a:t>ASEAN Secretariat  </a:t>
          </a:r>
          <a:endParaRPr lang="en-US" sz="2400" b="1" kern="1200" dirty="0">
            <a:solidFill>
              <a:srgbClr val="002060"/>
            </a:solidFill>
          </a:endParaRPr>
        </a:p>
      </dsp:txBody>
      <dsp:txXfrm>
        <a:off x="456225" y="903856"/>
        <a:ext cx="5148338" cy="695835"/>
      </dsp:txXfrm>
    </dsp:sp>
    <dsp:sp modelId="{727BA0CD-23FD-4FEC-8A94-A54CE70A6A29}">
      <dsp:nvSpPr>
        <dsp:cNvPr id="0" name=""/>
        <dsp:cNvSpPr/>
      </dsp:nvSpPr>
      <dsp:spPr>
        <a:xfrm>
          <a:off x="909293" y="1902956"/>
          <a:ext cx="6222895" cy="58253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100000"/>
            </a:lnSpc>
            <a:spcBef>
              <a:spcPct val="0"/>
            </a:spcBef>
            <a:spcAft>
              <a:spcPct val="35000"/>
            </a:spcAft>
          </a:pPr>
          <a:r>
            <a:rPr lang="en-US" sz="2000" kern="1200" dirty="0" smtClean="0"/>
            <a:t>EU data up to 2014 from </a:t>
          </a:r>
          <a:r>
            <a:rPr lang="en-US" sz="2400" b="1" kern="1200" dirty="0" smtClean="0">
              <a:solidFill>
                <a:srgbClr val="002060"/>
              </a:solidFill>
            </a:rPr>
            <a:t>EUROSTAT</a:t>
          </a:r>
          <a:endParaRPr lang="en-US" sz="2400" b="1" kern="1200" dirty="0">
            <a:solidFill>
              <a:srgbClr val="002060"/>
            </a:solidFill>
          </a:endParaRPr>
        </a:p>
      </dsp:txBody>
      <dsp:txXfrm>
        <a:off x="926355" y="1920018"/>
        <a:ext cx="5157510" cy="548409"/>
      </dsp:txXfrm>
    </dsp:sp>
    <dsp:sp modelId="{F32B50F5-BC35-4295-A816-F042C10723B2}">
      <dsp:nvSpPr>
        <dsp:cNvPr id="0" name=""/>
        <dsp:cNvSpPr/>
      </dsp:nvSpPr>
      <dsp:spPr>
        <a:xfrm>
          <a:off x="1313752" y="2652407"/>
          <a:ext cx="6222895" cy="70728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100000"/>
            </a:lnSpc>
            <a:spcBef>
              <a:spcPct val="0"/>
            </a:spcBef>
            <a:spcAft>
              <a:spcPct val="35000"/>
            </a:spcAft>
          </a:pPr>
          <a:r>
            <a:rPr lang="en-US" sz="2400" b="1" kern="1200" dirty="0" smtClean="0">
              <a:solidFill>
                <a:srgbClr val="002060"/>
              </a:solidFill>
            </a:rPr>
            <a:t>National Source </a:t>
          </a:r>
          <a:r>
            <a:rPr lang="en-US" sz="1900" kern="1200" dirty="0" smtClean="0"/>
            <a:t>data, where available up to 2015</a:t>
          </a:r>
          <a:endParaRPr lang="en-US" sz="1900" kern="1200" dirty="0"/>
        </a:p>
      </dsp:txBody>
      <dsp:txXfrm>
        <a:off x="1334468" y="2673123"/>
        <a:ext cx="5150202" cy="665850"/>
      </dsp:txXfrm>
    </dsp:sp>
    <dsp:sp modelId="{F5716F00-A9FB-44CC-B6CB-55E1BD00842D}">
      <dsp:nvSpPr>
        <dsp:cNvPr id="0" name=""/>
        <dsp:cNvSpPr/>
      </dsp:nvSpPr>
      <dsp:spPr>
        <a:xfrm>
          <a:off x="1798549" y="3561128"/>
          <a:ext cx="6222895" cy="105612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100000"/>
            </a:lnSpc>
            <a:spcBef>
              <a:spcPct val="0"/>
            </a:spcBef>
            <a:spcAft>
              <a:spcPct val="35000"/>
            </a:spcAft>
          </a:pPr>
          <a:r>
            <a:rPr lang="en-US" sz="2400" b="1" kern="1200" dirty="0" smtClean="0">
              <a:solidFill>
                <a:srgbClr val="002060"/>
              </a:solidFill>
            </a:rPr>
            <a:t>Extrapolation</a:t>
          </a:r>
          <a:r>
            <a:rPr lang="en-US" sz="2000" kern="1200" dirty="0" smtClean="0"/>
            <a:t> of missing data for 2013-2015, using reporter’s average bilateral FDI as % of GDP for 2010-2012</a:t>
          </a:r>
          <a:endParaRPr lang="en-US" sz="2000" kern="1200" dirty="0"/>
        </a:p>
      </dsp:txBody>
      <dsp:txXfrm>
        <a:off x="1829482" y="3592061"/>
        <a:ext cx="5129768" cy="994254"/>
      </dsp:txXfrm>
    </dsp:sp>
    <dsp:sp modelId="{C15FBB41-76E6-4D8A-A448-D36918F428F1}">
      <dsp:nvSpPr>
        <dsp:cNvPr id="0" name=""/>
        <dsp:cNvSpPr/>
      </dsp:nvSpPr>
      <dsp:spPr>
        <a:xfrm>
          <a:off x="5656331" y="590659"/>
          <a:ext cx="566564" cy="566564"/>
        </a:xfrm>
        <a:prstGeom prst="downArrow">
          <a:avLst>
            <a:gd name="adj1" fmla="val 55000"/>
            <a:gd name="adj2" fmla="val 45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lvl="0" algn="ctr" defTabSz="1200150">
            <a:lnSpc>
              <a:spcPct val="90000"/>
            </a:lnSpc>
            <a:spcBef>
              <a:spcPct val="0"/>
            </a:spcBef>
            <a:spcAft>
              <a:spcPct val="35000"/>
            </a:spcAft>
          </a:pPr>
          <a:endParaRPr lang="en-US" sz="2700" kern="1200"/>
        </a:p>
      </dsp:txBody>
      <dsp:txXfrm>
        <a:off x="5783808" y="590659"/>
        <a:ext cx="311610" cy="426339"/>
      </dsp:txXfrm>
    </dsp:sp>
    <dsp:sp modelId="{4A409A7B-FB09-477C-82FD-F72E571A988C}">
      <dsp:nvSpPr>
        <dsp:cNvPr id="0" name=""/>
        <dsp:cNvSpPr/>
      </dsp:nvSpPr>
      <dsp:spPr>
        <a:xfrm>
          <a:off x="6121027" y="1583358"/>
          <a:ext cx="566564" cy="566564"/>
        </a:xfrm>
        <a:prstGeom prst="downArrow">
          <a:avLst>
            <a:gd name="adj1" fmla="val 55000"/>
            <a:gd name="adj2" fmla="val 45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lvl="0" algn="ctr" defTabSz="1200150">
            <a:lnSpc>
              <a:spcPct val="90000"/>
            </a:lnSpc>
            <a:spcBef>
              <a:spcPct val="0"/>
            </a:spcBef>
            <a:spcAft>
              <a:spcPct val="35000"/>
            </a:spcAft>
          </a:pPr>
          <a:endParaRPr lang="en-US" sz="2700" kern="1200"/>
        </a:p>
      </dsp:txBody>
      <dsp:txXfrm>
        <a:off x="6248504" y="1583358"/>
        <a:ext cx="311610" cy="426339"/>
      </dsp:txXfrm>
    </dsp:sp>
    <dsp:sp modelId="{63BF67BC-5371-4AE3-BE81-FE15F203E135}">
      <dsp:nvSpPr>
        <dsp:cNvPr id="0" name=""/>
        <dsp:cNvSpPr/>
      </dsp:nvSpPr>
      <dsp:spPr>
        <a:xfrm>
          <a:off x="6515385" y="2330417"/>
          <a:ext cx="566564" cy="566564"/>
        </a:xfrm>
        <a:prstGeom prst="downArrow">
          <a:avLst>
            <a:gd name="adj1" fmla="val 55000"/>
            <a:gd name="adj2" fmla="val 45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lvl="0" algn="ctr" defTabSz="1200150">
            <a:lnSpc>
              <a:spcPct val="90000"/>
            </a:lnSpc>
            <a:spcBef>
              <a:spcPct val="0"/>
            </a:spcBef>
            <a:spcAft>
              <a:spcPct val="35000"/>
            </a:spcAft>
          </a:pPr>
          <a:endParaRPr lang="en-US" sz="2700" kern="1200"/>
        </a:p>
      </dsp:txBody>
      <dsp:txXfrm>
        <a:off x="6642862" y="2330417"/>
        <a:ext cx="311610" cy="426339"/>
      </dsp:txXfrm>
    </dsp:sp>
    <dsp:sp modelId="{DEC941AD-659E-4786-BF7B-CD16EF6CE864}">
      <dsp:nvSpPr>
        <dsp:cNvPr id="0" name=""/>
        <dsp:cNvSpPr/>
      </dsp:nvSpPr>
      <dsp:spPr>
        <a:xfrm>
          <a:off x="6929839" y="3272513"/>
          <a:ext cx="566564" cy="566564"/>
        </a:xfrm>
        <a:prstGeom prst="downArrow">
          <a:avLst>
            <a:gd name="adj1" fmla="val 55000"/>
            <a:gd name="adj2" fmla="val 45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lvl="0" algn="ctr" defTabSz="1200150">
            <a:lnSpc>
              <a:spcPct val="90000"/>
            </a:lnSpc>
            <a:spcBef>
              <a:spcPct val="0"/>
            </a:spcBef>
            <a:spcAft>
              <a:spcPct val="35000"/>
            </a:spcAft>
          </a:pPr>
          <a:endParaRPr lang="en-US" sz="2700" kern="1200"/>
        </a:p>
      </dsp:txBody>
      <dsp:txXfrm>
        <a:off x="7057316" y="3272513"/>
        <a:ext cx="311610" cy="42633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289CA48-25AA-4E06-9A8A-3D8CA789F83B}">
      <dsp:nvSpPr>
        <dsp:cNvPr id="0" name=""/>
        <dsp:cNvSpPr/>
      </dsp:nvSpPr>
      <dsp:spPr>
        <a:xfrm>
          <a:off x="12453" y="492553"/>
          <a:ext cx="1546781" cy="619317"/>
        </a:xfrm>
        <a:prstGeom prst="rect">
          <a:avLst/>
        </a:prstGeom>
        <a:solidFill>
          <a:schemeClr val="accent5"/>
        </a:solidFill>
        <a:ln w="6350" cap="flat" cmpd="sng" algn="ctr">
          <a:noFill/>
          <a:prstDash val="solid"/>
          <a:miter lim="800000"/>
        </a:ln>
        <a:effectLst/>
      </dsp:spPr>
      <dsp:style>
        <a:lnRef idx="1">
          <a:scrgbClr r="0" g="0" b="0"/>
        </a:lnRef>
        <a:fillRef idx="2">
          <a:scrgbClr r="0" g="0" b="0"/>
        </a:fillRef>
        <a:effectRef idx="1">
          <a:scrgbClr r="0" g="0" b="0"/>
        </a:effectRef>
        <a:fontRef idx="minor">
          <a:schemeClr val="dk1"/>
        </a:fontRef>
      </dsp:style>
      <dsp:txBody>
        <a:bodyPr spcFirstLastPara="0" vert="horz" wrap="square" lIns="170688" tIns="97536" rIns="170688" bIns="97536" numCol="1" spcCol="1270" anchor="ctr" anchorCtr="0">
          <a:noAutofit/>
        </a:bodyPr>
        <a:lstStyle/>
        <a:p>
          <a:pPr lvl="0" algn="ctr" defTabSz="1066800">
            <a:lnSpc>
              <a:spcPct val="90000"/>
            </a:lnSpc>
            <a:spcBef>
              <a:spcPct val="0"/>
            </a:spcBef>
            <a:spcAft>
              <a:spcPct val="35000"/>
            </a:spcAft>
          </a:pPr>
          <a14:m xmlns:a14="http://schemas.microsoft.com/office/drawing/2010/main">
            <m:oMathPara xmlns:m="http://schemas.openxmlformats.org/officeDocument/2006/math">
              <m:oMathParaPr>
                <m:jc m:val="centerGroup"/>
              </m:oMathParaPr>
              <m:oMath xmlns:m="http://schemas.openxmlformats.org/officeDocument/2006/math">
                <m:r>
                  <a:rPr lang="en-US" sz="2400" b="1" i="1" kern="1200" dirty="0" smtClean="0">
                    <a:solidFill>
                      <a:schemeClr val="bg1"/>
                    </a:solidFill>
                    <a:latin typeface="Cambria Math" panose="02040503050406030204" pitchFamily="18" charset="0"/>
                  </a:rPr>
                  <m:t>𝒆𝒏𝒕𝒓𝒚</m:t>
                </m:r>
              </m:oMath>
            </m:oMathPara>
          </a14:m>
          <a:endParaRPr lang="en-US" sz="2400" b="1" kern="1200" dirty="0">
            <a:solidFill>
              <a:schemeClr val="bg1"/>
            </a:solidFill>
          </a:endParaRPr>
        </a:p>
      </dsp:txBody>
      <dsp:txXfrm>
        <a:off x="12453" y="492553"/>
        <a:ext cx="1546781" cy="619317"/>
      </dsp:txXfrm>
    </dsp:sp>
    <dsp:sp modelId="{C7857C64-841D-4BD7-A0DD-42189BCF7117}">
      <dsp:nvSpPr>
        <dsp:cNvPr id="0" name=""/>
        <dsp:cNvSpPr/>
      </dsp:nvSpPr>
      <dsp:spPr>
        <a:xfrm>
          <a:off x="12453" y="1111871"/>
          <a:ext cx="1546781" cy="3422671"/>
        </a:xfrm>
        <a:prstGeom prst="rect">
          <a:avLst/>
        </a:prstGeom>
        <a:solidFill>
          <a:schemeClr val="accent1">
            <a:lumMod val="20000"/>
            <a:lumOff val="80000"/>
            <a:alpha val="90000"/>
          </a:schemeClr>
        </a:solidFill>
        <a:ln w="6350" cap="flat" cmpd="sng" algn="ctr">
          <a:no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85344" tIns="85344" rIns="113792" bIns="128016" numCol="1" spcCol="1270" anchor="t" anchorCtr="0">
          <a:noAutofit/>
        </a:bodyPr>
        <a:lstStyle/>
        <a:p>
          <a:pPr marL="0" lvl="1" indent="0" algn="l" defTabSz="711200">
            <a:lnSpc>
              <a:spcPct val="90000"/>
            </a:lnSpc>
            <a:spcBef>
              <a:spcPct val="0"/>
            </a:spcBef>
            <a:spcAft>
              <a:spcPct val="15000"/>
            </a:spcAft>
            <a:buChar char="••"/>
          </a:pPr>
          <a:r>
            <a:rPr lang="en-US" sz="1600" kern="1200" dirty="0"/>
            <a:t>average of </a:t>
          </a:r>
          <a:r>
            <a:rPr lang="en-US" sz="1600" b="1" kern="1200" dirty="0"/>
            <a:t>entry rules </a:t>
          </a:r>
          <a:r>
            <a:rPr lang="en-US" sz="1600" kern="1200" dirty="0"/>
            <a:t>(admission vs establishment)</a:t>
          </a:r>
        </a:p>
        <a:p>
          <a:pPr marL="0" lvl="1" indent="0" algn="l" defTabSz="444500">
            <a:lnSpc>
              <a:spcPct val="90000"/>
            </a:lnSpc>
            <a:spcBef>
              <a:spcPct val="0"/>
            </a:spcBef>
            <a:spcAft>
              <a:spcPct val="15000"/>
            </a:spcAft>
            <a:buChar char="••"/>
          </a:pPr>
          <a:endParaRPr lang="en-US" sz="1000" kern="1200" dirty="0"/>
        </a:p>
        <a:p>
          <a:pPr marL="0" lvl="1" indent="0" algn="l" defTabSz="711200">
            <a:lnSpc>
              <a:spcPct val="90000"/>
            </a:lnSpc>
            <a:spcBef>
              <a:spcPct val="0"/>
            </a:spcBef>
            <a:spcAft>
              <a:spcPct val="15000"/>
            </a:spcAft>
            <a:buChar char="••"/>
          </a:pPr>
          <a:r>
            <a:rPr lang="en-US" sz="1600" b="1" kern="1200" dirty="0"/>
            <a:t>non-economic standards </a:t>
          </a:r>
          <a:r>
            <a:rPr lang="en-US" sz="1600" kern="1200" dirty="0"/>
            <a:t>(yes vs no)</a:t>
          </a:r>
        </a:p>
        <a:p>
          <a:pPr marL="0" lvl="1" indent="0" algn="l" defTabSz="466725">
            <a:lnSpc>
              <a:spcPct val="90000"/>
            </a:lnSpc>
            <a:spcBef>
              <a:spcPct val="0"/>
            </a:spcBef>
            <a:spcAft>
              <a:spcPct val="15000"/>
            </a:spcAft>
            <a:buChar char="••"/>
          </a:pPr>
          <a:endParaRPr lang="en-US" sz="1050" kern="1200" dirty="0"/>
        </a:p>
        <a:p>
          <a:pPr marL="0" lvl="1" indent="0" algn="l" defTabSz="711200">
            <a:lnSpc>
              <a:spcPct val="90000"/>
            </a:lnSpc>
            <a:spcBef>
              <a:spcPct val="0"/>
            </a:spcBef>
            <a:spcAft>
              <a:spcPct val="15000"/>
            </a:spcAft>
            <a:buChar char="••"/>
          </a:pPr>
          <a:r>
            <a:rPr lang="en-US" sz="1600" b="1" kern="1200" dirty="0"/>
            <a:t>free transfer of </a:t>
          </a:r>
          <a:r>
            <a:rPr lang="en-US" sz="1600" b="1" kern="1200" dirty="0" smtClean="0"/>
            <a:t>investment related </a:t>
          </a:r>
          <a:r>
            <a:rPr lang="en-US" sz="1600" b="1" kern="1200" dirty="0"/>
            <a:t>funds </a:t>
          </a:r>
          <a:r>
            <a:rPr lang="en-US" sz="1600" kern="1200" dirty="0"/>
            <a:t>(no vs yes)</a:t>
          </a:r>
        </a:p>
      </dsp:txBody>
      <dsp:txXfrm>
        <a:off x="12453" y="1111871"/>
        <a:ext cx="1546781" cy="3422671"/>
      </dsp:txXfrm>
    </dsp:sp>
    <dsp:sp modelId="{8C931604-56D0-4D6A-87C0-F083E874CD67}">
      <dsp:nvSpPr>
        <dsp:cNvPr id="0" name=""/>
        <dsp:cNvSpPr/>
      </dsp:nvSpPr>
      <dsp:spPr>
        <a:xfrm>
          <a:off x="1775785" y="492553"/>
          <a:ext cx="1546781" cy="619317"/>
        </a:xfrm>
        <a:prstGeom prst="rect">
          <a:avLst/>
        </a:prstGeom>
        <a:solidFill>
          <a:schemeClr val="accent5"/>
        </a:solidFill>
        <a:ln w="6350" cap="flat" cmpd="sng" algn="ctr">
          <a:noFill/>
          <a:prstDash val="solid"/>
          <a:miter lim="800000"/>
        </a:ln>
        <a:effectLst/>
      </dsp:spPr>
      <dsp:style>
        <a:lnRef idx="1">
          <a:scrgbClr r="0" g="0" b="0"/>
        </a:lnRef>
        <a:fillRef idx="2">
          <a:scrgbClr r="0" g="0" b="0"/>
        </a:fillRef>
        <a:effectRef idx="1">
          <a:scrgbClr r="0" g="0" b="0"/>
        </a:effectRef>
        <a:fontRef idx="minor">
          <a:schemeClr val="dk1"/>
        </a:fontRef>
      </dsp:style>
      <dsp:txBody>
        <a:bodyPr spcFirstLastPara="0" vert="horz" wrap="square" lIns="170688" tIns="97536" rIns="170688" bIns="97536" numCol="1" spcCol="1270" anchor="ctr" anchorCtr="0">
          <a:noAutofit/>
        </a:bodyPr>
        <a:lstStyle/>
        <a:p>
          <a:pPr lvl="0" algn="ctr" defTabSz="1066800">
            <a:lnSpc>
              <a:spcPct val="90000"/>
            </a:lnSpc>
            <a:spcBef>
              <a:spcPct val="0"/>
            </a:spcBef>
            <a:spcAft>
              <a:spcPct val="35000"/>
            </a:spcAft>
          </a:pPr>
          <a14:m xmlns:a14="http://schemas.microsoft.com/office/drawing/2010/main">
            <m:oMathPara xmlns:m="http://schemas.openxmlformats.org/officeDocument/2006/math">
              <m:oMathParaPr>
                <m:jc m:val="centerGroup"/>
              </m:oMathParaPr>
              <m:oMath xmlns:m="http://schemas.openxmlformats.org/officeDocument/2006/math">
                <m:r>
                  <a:rPr lang="en-US" sz="2400" b="1" i="1" kern="1200" dirty="0" smtClean="0">
                    <a:solidFill>
                      <a:schemeClr val="bg1"/>
                    </a:solidFill>
                    <a:latin typeface="Cambria Math" panose="02040503050406030204" pitchFamily="18" charset="0"/>
                  </a:rPr>
                  <m:t>𝒕𝒓𝒆𝒂𝒕</m:t>
                </m:r>
              </m:oMath>
            </m:oMathPara>
          </a14:m>
          <a:endParaRPr lang="en-US" sz="2400" b="1" kern="1200" dirty="0">
            <a:solidFill>
              <a:schemeClr val="bg1"/>
            </a:solidFill>
          </a:endParaRPr>
        </a:p>
      </dsp:txBody>
      <dsp:txXfrm>
        <a:off x="1775785" y="492553"/>
        <a:ext cx="1546781" cy="619317"/>
      </dsp:txXfrm>
    </dsp:sp>
    <dsp:sp modelId="{F5A070DD-4080-4963-8646-E7C21F513AEC}">
      <dsp:nvSpPr>
        <dsp:cNvPr id="0" name=""/>
        <dsp:cNvSpPr/>
      </dsp:nvSpPr>
      <dsp:spPr>
        <a:xfrm>
          <a:off x="1775785" y="1111871"/>
          <a:ext cx="1546781" cy="3422671"/>
        </a:xfrm>
        <a:prstGeom prst="rect">
          <a:avLst/>
        </a:prstGeom>
        <a:solidFill>
          <a:schemeClr val="accent1">
            <a:lumMod val="20000"/>
            <a:lumOff val="80000"/>
            <a:alpha val="90000"/>
          </a:schemeClr>
        </a:solidFill>
        <a:ln w="6350" cap="flat" cmpd="sng" algn="ctr">
          <a:no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85344" tIns="85344" rIns="113792" bIns="128016" numCol="1" spcCol="1270" anchor="t" anchorCtr="0">
          <a:noAutofit/>
        </a:bodyPr>
        <a:lstStyle/>
        <a:p>
          <a:pPr marL="171450" lvl="1" indent="-171450" algn="l" defTabSz="711200">
            <a:lnSpc>
              <a:spcPct val="90000"/>
            </a:lnSpc>
            <a:spcBef>
              <a:spcPct val="0"/>
            </a:spcBef>
            <a:spcAft>
              <a:spcPct val="15000"/>
            </a:spcAft>
            <a:buChar char="••"/>
          </a:pPr>
          <a:r>
            <a:rPr lang="en-US" sz="1600" kern="1200" dirty="0"/>
            <a:t>average of </a:t>
          </a:r>
          <a:r>
            <a:rPr lang="en-US" sz="1600" b="1" kern="1200" dirty="0"/>
            <a:t>national treatment </a:t>
          </a:r>
          <a:r>
            <a:rPr lang="en-US" sz="1600" kern="1200" dirty="0"/>
            <a:t>(no vs yes</a:t>
          </a:r>
          <a:r>
            <a:rPr lang="en-US" sz="1600" kern="1200" dirty="0" smtClean="0"/>
            <a:t>)</a:t>
          </a:r>
          <a:endParaRPr lang="en-US" sz="1600" kern="1200" dirty="0"/>
        </a:p>
        <a:p>
          <a:pPr marL="114300" lvl="1" indent="-114300" algn="l" defTabSz="533400">
            <a:lnSpc>
              <a:spcPct val="90000"/>
            </a:lnSpc>
            <a:spcBef>
              <a:spcPct val="0"/>
            </a:spcBef>
            <a:spcAft>
              <a:spcPct val="15000"/>
            </a:spcAft>
            <a:buChar char="••"/>
          </a:pPr>
          <a:endParaRPr lang="en-US" sz="1200" kern="1200" dirty="0"/>
        </a:p>
        <a:p>
          <a:pPr marL="171450" lvl="1" indent="-171450" algn="l" defTabSz="711200">
            <a:lnSpc>
              <a:spcPct val="90000"/>
            </a:lnSpc>
            <a:spcBef>
              <a:spcPct val="0"/>
            </a:spcBef>
            <a:spcAft>
              <a:spcPct val="15000"/>
            </a:spcAft>
            <a:buChar char="••"/>
          </a:pPr>
          <a:r>
            <a:rPr lang="en-US" sz="1600" b="1" kern="1200" dirty="0"/>
            <a:t>most favored nation </a:t>
          </a:r>
          <a:r>
            <a:rPr lang="en-US" sz="1600" kern="1200" dirty="0"/>
            <a:t>(no vs yes)</a:t>
          </a:r>
        </a:p>
      </dsp:txBody>
      <dsp:txXfrm>
        <a:off x="1775785" y="1111871"/>
        <a:ext cx="1546781" cy="3422671"/>
      </dsp:txXfrm>
    </dsp:sp>
    <dsp:sp modelId="{1FAB233D-46AC-4EA9-B3EC-46E79C0B19D1}">
      <dsp:nvSpPr>
        <dsp:cNvPr id="0" name=""/>
        <dsp:cNvSpPr/>
      </dsp:nvSpPr>
      <dsp:spPr>
        <a:xfrm>
          <a:off x="3539116" y="492553"/>
          <a:ext cx="1546781" cy="619317"/>
        </a:xfrm>
        <a:prstGeom prst="rect">
          <a:avLst/>
        </a:prstGeom>
        <a:solidFill>
          <a:schemeClr val="accent5"/>
        </a:solidFill>
        <a:ln w="6350" cap="flat" cmpd="sng" algn="ctr">
          <a:noFill/>
          <a:prstDash val="solid"/>
          <a:miter lim="800000"/>
        </a:ln>
        <a:effectLst/>
      </dsp:spPr>
      <dsp:style>
        <a:lnRef idx="1">
          <a:scrgbClr r="0" g="0" b="0"/>
        </a:lnRef>
        <a:fillRef idx="2">
          <a:scrgbClr r="0" g="0" b="0"/>
        </a:fillRef>
        <a:effectRef idx="1">
          <a:scrgbClr r="0" g="0" b="0"/>
        </a:effectRef>
        <a:fontRef idx="minor">
          <a:schemeClr val="dk1"/>
        </a:fontRef>
      </dsp:style>
      <dsp:txBody>
        <a:bodyPr spcFirstLastPara="0" vert="horz" wrap="square" lIns="170688" tIns="97536" rIns="170688" bIns="97536" numCol="1" spcCol="1270" anchor="ctr" anchorCtr="0">
          <a:noAutofit/>
        </a:bodyPr>
        <a:lstStyle/>
        <a:p>
          <a:pPr lvl="0" algn="ctr" defTabSz="1066800">
            <a:lnSpc>
              <a:spcPct val="90000"/>
            </a:lnSpc>
            <a:spcBef>
              <a:spcPct val="0"/>
            </a:spcBef>
            <a:spcAft>
              <a:spcPct val="35000"/>
            </a:spcAft>
          </a:pPr>
          <a14:m xmlns:a14="http://schemas.microsoft.com/office/drawing/2010/main">
            <m:oMathPara xmlns:m="http://schemas.openxmlformats.org/officeDocument/2006/math">
              <m:oMathParaPr>
                <m:jc m:val="centerGroup"/>
              </m:oMathParaPr>
              <m:oMath xmlns:m="http://schemas.openxmlformats.org/officeDocument/2006/math">
                <m:r>
                  <a:rPr lang="en-US" sz="2400" b="1" i="1" kern="1200" dirty="0" smtClean="0">
                    <a:solidFill>
                      <a:schemeClr val="bg1"/>
                    </a:solidFill>
                    <a:latin typeface="Cambria Math" panose="02040503050406030204" pitchFamily="18" charset="0"/>
                  </a:rPr>
                  <m:t>𝒔𝒄𝒐𝒑𝒆</m:t>
                </m:r>
              </m:oMath>
            </m:oMathPara>
          </a14:m>
          <a:endParaRPr lang="en-US" sz="2400" b="1" kern="1200" dirty="0">
            <a:solidFill>
              <a:schemeClr val="bg1"/>
            </a:solidFill>
          </a:endParaRPr>
        </a:p>
      </dsp:txBody>
      <dsp:txXfrm>
        <a:off x="3539116" y="492553"/>
        <a:ext cx="1546781" cy="619317"/>
      </dsp:txXfrm>
    </dsp:sp>
    <dsp:sp modelId="{93270573-FD8D-4779-8457-488E80B81341}">
      <dsp:nvSpPr>
        <dsp:cNvPr id="0" name=""/>
        <dsp:cNvSpPr/>
      </dsp:nvSpPr>
      <dsp:spPr>
        <a:xfrm>
          <a:off x="3539116" y="1111871"/>
          <a:ext cx="1546781" cy="3422671"/>
        </a:xfrm>
        <a:prstGeom prst="rect">
          <a:avLst/>
        </a:prstGeom>
        <a:solidFill>
          <a:schemeClr val="accent1">
            <a:lumMod val="20000"/>
            <a:lumOff val="80000"/>
            <a:alpha val="90000"/>
          </a:schemeClr>
        </a:solidFill>
        <a:ln w="6350" cap="flat" cmpd="sng" algn="ctr">
          <a:no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85344" tIns="85344" rIns="113792" bIns="128016" numCol="1" spcCol="1270" anchor="t" anchorCtr="0">
          <a:noAutofit/>
        </a:bodyPr>
        <a:lstStyle/>
        <a:p>
          <a:pPr marL="171450" lvl="1" indent="-171450" algn="l" defTabSz="711200">
            <a:lnSpc>
              <a:spcPct val="90000"/>
            </a:lnSpc>
            <a:spcBef>
              <a:spcPct val="0"/>
            </a:spcBef>
            <a:spcAft>
              <a:spcPct val="15000"/>
            </a:spcAft>
            <a:buChar char="••"/>
          </a:pPr>
          <a:r>
            <a:rPr lang="en-US" sz="1600" kern="1200" dirty="0"/>
            <a:t>average of </a:t>
          </a:r>
          <a:r>
            <a:rPr lang="en-US" sz="1600" b="1" kern="1200" dirty="0"/>
            <a:t>definition of investment </a:t>
          </a:r>
          <a:r>
            <a:rPr lang="en-US" sz="1600" kern="1200" dirty="0"/>
            <a:t>(narrow vs broad)</a:t>
          </a:r>
        </a:p>
        <a:p>
          <a:pPr marL="57150" lvl="1" indent="-57150" algn="l" defTabSz="488950">
            <a:lnSpc>
              <a:spcPct val="90000"/>
            </a:lnSpc>
            <a:spcBef>
              <a:spcPct val="0"/>
            </a:spcBef>
            <a:spcAft>
              <a:spcPct val="15000"/>
            </a:spcAft>
            <a:buChar char="••"/>
          </a:pPr>
          <a:endParaRPr lang="en-US" sz="1100" kern="1200" dirty="0"/>
        </a:p>
        <a:p>
          <a:pPr marL="171450" lvl="1" indent="-171450" algn="l" defTabSz="711200">
            <a:lnSpc>
              <a:spcPct val="90000"/>
            </a:lnSpc>
            <a:spcBef>
              <a:spcPct val="0"/>
            </a:spcBef>
            <a:spcAft>
              <a:spcPct val="15000"/>
            </a:spcAft>
            <a:buChar char="••"/>
          </a:pPr>
          <a:r>
            <a:rPr lang="en-US" sz="1600" b="1" kern="1200" dirty="0"/>
            <a:t>umbrella clause </a:t>
          </a:r>
          <a:r>
            <a:rPr lang="en-US" sz="1600" kern="1200" dirty="0"/>
            <a:t>(no vs yes)</a:t>
          </a:r>
        </a:p>
        <a:p>
          <a:pPr marL="57150" lvl="1" indent="-57150" algn="l" defTabSz="488950">
            <a:lnSpc>
              <a:spcPct val="90000"/>
            </a:lnSpc>
            <a:spcBef>
              <a:spcPct val="0"/>
            </a:spcBef>
            <a:spcAft>
              <a:spcPct val="15000"/>
            </a:spcAft>
            <a:buChar char="••"/>
          </a:pPr>
          <a:endParaRPr lang="en-US" sz="1100" kern="1200" dirty="0"/>
        </a:p>
        <a:p>
          <a:pPr marL="171450" lvl="1" indent="-171450" algn="l" defTabSz="711200">
            <a:lnSpc>
              <a:spcPct val="90000"/>
            </a:lnSpc>
            <a:spcBef>
              <a:spcPct val="0"/>
            </a:spcBef>
            <a:spcAft>
              <a:spcPct val="15000"/>
            </a:spcAft>
            <a:buChar char="••"/>
          </a:pPr>
          <a:r>
            <a:rPr lang="en-US" sz="1600" b="1" kern="1200" dirty="0"/>
            <a:t>temporal scope of application </a:t>
          </a:r>
          <a:r>
            <a:rPr lang="en-US" sz="1600" kern="1200" dirty="0"/>
            <a:t>(short vs long)</a:t>
          </a:r>
        </a:p>
      </dsp:txBody>
      <dsp:txXfrm>
        <a:off x="3539116" y="1111871"/>
        <a:ext cx="1546781" cy="3422671"/>
      </dsp:txXfrm>
    </dsp:sp>
    <dsp:sp modelId="{BE8E572D-D960-47B5-B759-4EE3665A6E18}">
      <dsp:nvSpPr>
        <dsp:cNvPr id="0" name=""/>
        <dsp:cNvSpPr/>
      </dsp:nvSpPr>
      <dsp:spPr>
        <a:xfrm>
          <a:off x="5302447" y="492553"/>
          <a:ext cx="1546781" cy="619317"/>
        </a:xfrm>
        <a:prstGeom prst="rect">
          <a:avLst/>
        </a:prstGeom>
        <a:solidFill>
          <a:schemeClr val="accent5"/>
        </a:solidFill>
        <a:ln w="6350" cap="flat" cmpd="sng" algn="ctr">
          <a:noFill/>
          <a:prstDash val="solid"/>
          <a:miter lim="800000"/>
        </a:ln>
        <a:effectLst/>
      </dsp:spPr>
      <dsp:style>
        <a:lnRef idx="1">
          <a:scrgbClr r="0" g="0" b="0"/>
        </a:lnRef>
        <a:fillRef idx="2">
          <a:scrgbClr r="0" g="0" b="0"/>
        </a:fillRef>
        <a:effectRef idx="1">
          <a:scrgbClr r="0" g="0" b="0"/>
        </a:effectRef>
        <a:fontRef idx="minor">
          <a:schemeClr val="dk1"/>
        </a:fontRef>
      </dsp:style>
      <dsp:txBody>
        <a:bodyPr spcFirstLastPara="0" vert="horz" wrap="square" lIns="170688" tIns="97536" rIns="170688" bIns="97536" numCol="1" spcCol="1270" anchor="ctr" anchorCtr="0">
          <a:noAutofit/>
        </a:bodyPr>
        <a:lstStyle/>
        <a:p>
          <a:pPr lvl="0" algn="ctr" defTabSz="1066800">
            <a:lnSpc>
              <a:spcPct val="90000"/>
            </a:lnSpc>
            <a:spcBef>
              <a:spcPct val="0"/>
            </a:spcBef>
            <a:spcAft>
              <a:spcPct val="35000"/>
            </a:spcAft>
          </a:pPr>
          <a14:m xmlns:a14="http://schemas.microsoft.com/office/drawing/2010/main">
            <m:oMathPara xmlns:m="http://schemas.openxmlformats.org/officeDocument/2006/math">
              <m:oMathParaPr>
                <m:jc m:val="centerGroup"/>
              </m:oMathParaPr>
              <m:oMath xmlns:m="http://schemas.openxmlformats.org/officeDocument/2006/math">
                <m:r>
                  <a:rPr lang="en-US" sz="2400" b="1" i="1" kern="1200" dirty="0" smtClean="0">
                    <a:solidFill>
                      <a:schemeClr val="bg1"/>
                    </a:solidFill>
                    <a:latin typeface="Cambria Math" panose="02040503050406030204" pitchFamily="18" charset="0"/>
                  </a:rPr>
                  <m:t>𝒑𝒓𝒐𝒕𝒆𝒄</m:t>
                </m:r>
              </m:oMath>
            </m:oMathPara>
          </a14:m>
          <a:endParaRPr lang="en-US" sz="2400" b="1" kern="1200" dirty="0">
            <a:solidFill>
              <a:schemeClr val="bg1"/>
            </a:solidFill>
          </a:endParaRPr>
        </a:p>
      </dsp:txBody>
      <dsp:txXfrm>
        <a:off x="5302447" y="492553"/>
        <a:ext cx="1546781" cy="619317"/>
      </dsp:txXfrm>
    </dsp:sp>
    <dsp:sp modelId="{1F657FA9-F258-4374-8333-92E45CC49E5F}">
      <dsp:nvSpPr>
        <dsp:cNvPr id="0" name=""/>
        <dsp:cNvSpPr/>
      </dsp:nvSpPr>
      <dsp:spPr>
        <a:xfrm>
          <a:off x="5302447" y="1111871"/>
          <a:ext cx="1546781" cy="3422671"/>
        </a:xfrm>
        <a:prstGeom prst="rect">
          <a:avLst/>
        </a:prstGeom>
        <a:solidFill>
          <a:schemeClr val="accent1">
            <a:lumMod val="20000"/>
            <a:lumOff val="80000"/>
            <a:alpha val="90000"/>
          </a:schemeClr>
        </a:solidFill>
        <a:ln w="6350" cap="flat" cmpd="sng" algn="ctr">
          <a:no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85344" tIns="85344" rIns="113792" bIns="128016" numCol="1" spcCol="1270" anchor="t" anchorCtr="0">
          <a:noAutofit/>
        </a:bodyPr>
        <a:lstStyle/>
        <a:p>
          <a:pPr marL="171450" lvl="1" indent="-171450" algn="l" defTabSz="711200">
            <a:lnSpc>
              <a:spcPct val="90000"/>
            </a:lnSpc>
            <a:spcBef>
              <a:spcPct val="0"/>
            </a:spcBef>
            <a:spcAft>
              <a:spcPct val="15000"/>
            </a:spcAft>
            <a:buChar char="••"/>
          </a:pPr>
          <a:r>
            <a:rPr lang="en-US" sz="1600" kern="1200" dirty="0"/>
            <a:t>average of </a:t>
          </a:r>
          <a:r>
            <a:rPr lang="en-US" sz="1600" b="1" kern="1200" dirty="0"/>
            <a:t>fair and equitable treatment</a:t>
          </a:r>
          <a:r>
            <a:rPr lang="en-US" sz="1600" kern="1200" dirty="0"/>
            <a:t> (no vs yes) </a:t>
          </a:r>
        </a:p>
        <a:p>
          <a:pPr marL="57150" lvl="1" indent="-57150" algn="l" defTabSz="488950">
            <a:lnSpc>
              <a:spcPct val="90000"/>
            </a:lnSpc>
            <a:spcBef>
              <a:spcPct val="0"/>
            </a:spcBef>
            <a:spcAft>
              <a:spcPct val="15000"/>
            </a:spcAft>
            <a:buChar char="••"/>
          </a:pPr>
          <a:endParaRPr lang="en-US" sz="1100" kern="1200" dirty="0"/>
        </a:p>
        <a:p>
          <a:pPr marL="171450" lvl="1" indent="-171450" algn="l" defTabSz="711200">
            <a:lnSpc>
              <a:spcPct val="90000"/>
            </a:lnSpc>
            <a:spcBef>
              <a:spcPct val="0"/>
            </a:spcBef>
            <a:spcAft>
              <a:spcPct val="15000"/>
            </a:spcAft>
            <a:buChar char="••"/>
          </a:pPr>
          <a:r>
            <a:rPr lang="en-US" sz="1600" b="1" kern="1200" dirty="0"/>
            <a:t>direct and indirect expropriation covered </a:t>
          </a:r>
          <a:r>
            <a:rPr lang="en-US" sz="1600" kern="1200" dirty="0"/>
            <a:t>(no vs yes)</a:t>
          </a:r>
        </a:p>
      </dsp:txBody>
      <dsp:txXfrm>
        <a:off x="5302447" y="1111871"/>
        <a:ext cx="1546781" cy="3422671"/>
      </dsp:txXfrm>
    </dsp:sp>
    <dsp:sp modelId="{698419C6-2CD3-448A-91BF-D768C39B8373}">
      <dsp:nvSpPr>
        <dsp:cNvPr id="0" name=""/>
        <dsp:cNvSpPr/>
      </dsp:nvSpPr>
      <dsp:spPr>
        <a:xfrm>
          <a:off x="7065779" y="492553"/>
          <a:ext cx="1546781" cy="619317"/>
        </a:xfrm>
        <a:prstGeom prst="rect">
          <a:avLst/>
        </a:prstGeom>
        <a:solidFill>
          <a:schemeClr val="accent5"/>
        </a:solidFill>
        <a:ln w="6350" cap="flat" cmpd="sng" algn="ctr">
          <a:noFill/>
          <a:prstDash val="solid"/>
          <a:miter lim="800000"/>
        </a:ln>
        <a:effectLst/>
      </dsp:spPr>
      <dsp:style>
        <a:lnRef idx="1">
          <a:scrgbClr r="0" g="0" b="0"/>
        </a:lnRef>
        <a:fillRef idx="2">
          <a:scrgbClr r="0" g="0" b="0"/>
        </a:fillRef>
        <a:effectRef idx="1">
          <a:scrgbClr r="0" g="0" b="0"/>
        </a:effectRef>
        <a:fontRef idx="minor">
          <a:schemeClr val="dk1"/>
        </a:fontRef>
      </dsp:style>
      <dsp:txBody>
        <a:bodyPr spcFirstLastPara="0" vert="horz" wrap="square" lIns="170688" tIns="97536" rIns="170688" bIns="97536" numCol="1" spcCol="1270" anchor="ctr" anchorCtr="0">
          <a:noAutofit/>
        </a:bodyPr>
        <a:lstStyle/>
        <a:p>
          <a:pPr lvl="0" algn="ctr" defTabSz="1066800">
            <a:lnSpc>
              <a:spcPct val="90000"/>
            </a:lnSpc>
            <a:spcBef>
              <a:spcPct val="0"/>
            </a:spcBef>
            <a:spcAft>
              <a:spcPct val="35000"/>
            </a:spcAft>
          </a:pPr>
          <a14:m xmlns:a14="http://schemas.microsoft.com/office/drawing/2010/main">
            <m:oMathPara xmlns:m="http://schemas.openxmlformats.org/officeDocument/2006/math">
              <m:oMathParaPr>
                <m:jc m:val="centerGroup"/>
              </m:oMathParaPr>
              <m:oMath xmlns:m="http://schemas.openxmlformats.org/officeDocument/2006/math">
                <m:r>
                  <a:rPr lang="en-US" sz="2400" b="1" i="1" kern="1200" dirty="0" smtClean="0">
                    <a:solidFill>
                      <a:schemeClr val="bg1"/>
                    </a:solidFill>
                    <a:latin typeface="Cambria Math" panose="02040503050406030204" pitchFamily="18" charset="0"/>
                  </a:rPr>
                  <m:t>𝒊𝒔𝒅𝒎</m:t>
                </m:r>
              </m:oMath>
            </m:oMathPara>
          </a14:m>
          <a:endParaRPr lang="en-US" sz="2400" b="1" kern="1200" dirty="0">
            <a:solidFill>
              <a:schemeClr val="bg1"/>
            </a:solidFill>
          </a:endParaRPr>
        </a:p>
      </dsp:txBody>
      <dsp:txXfrm>
        <a:off x="7065779" y="492553"/>
        <a:ext cx="1546781" cy="619317"/>
      </dsp:txXfrm>
    </dsp:sp>
    <dsp:sp modelId="{3A3DA4AC-B635-4A98-820D-F89FDC17FEBD}">
      <dsp:nvSpPr>
        <dsp:cNvPr id="0" name=""/>
        <dsp:cNvSpPr/>
      </dsp:nvSpPr>
      <dsp:spPr>
        <a:xfrm>
          <a:off x="7065779" y="1111871"/>
          <a:ext cx="1546781" cy="3422671"/>
        </a:xfrm>
        <a:prstGeom prst="rect">
          <a:avLst/>
        </a:prstGeom>
        <a:solidFill>
          <a:schemeClr val="accent1">
            <a:lumMod val="20000"/>
            <a:lumOff val="80000"/>
            <a:alpha val="90000"/>
          </a:schemeClr>
        </a:solidFill>
        <a:ln w="6350" cap="flat" cmpd="sng" algn="ctr">
          <a:no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85344" tIns="85344" rIns="113792" bIns="128016" numCol="1" spcCol="1270" anchor="t" anchorCtr="0">
          <a:noAutofit/>
        </a:bodyPr>
        <a:lstStyle/>
        <a:p>
          <a:pPr marL="171450" lvl="1" indent="-171450" algn="l" defTabSz="711200">
            <a:lnSpc>
              <a:spcPct val="90000"/>
            </a:lnSpc>
            <a:spcBef>
              <a:spcPct val="0"/>
            </a:spcBef>
            <a:spcAft>
              <a:spcPct val="15000"/>
            </a:spcAft>
            <a:buChar char="••"/>
          </a:pPr>
          <a:r>
            <a:rPr lang="en-US" sz="1600" b="1" kern="1200" dirty="0"/>
            <a:t>investor-related dispute mechanism </a:t>
          </a:r>
          <a:r>
            <a:rPr lang="en-US" sz="1600" kern="1200" dirty="0"/>
            <a:t>(no vs yes)</a:t>
          </a:r>
        </a:p>
      </dsp:txBody>
      <dsp:txXfrm>
        <a:off x="7065779" y="1111871"/>
        <a:ext cx="1546781" cy="3422671"/>
      </dsp:txXfrm>
    </dsp:sp>
  </dsp:spTree>
</dsp:drawing>
</file>

<file path=ppt/diagrams/layout1.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2.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0.00158</cdr:x>
      <cdr:y>0.0135</cdr:y>
    </cdr:from>
    <cdr:to>
      <cdr:x>0.55047</cdr:x>
      <cdr:y>0.07858</cdr:y>
    </cdr:to>
    <cdr:sp macro="" textlink="">
      <cdr:nvSpPr>
        <cdr:cNvPr id="2" name="TextBox 1"/>
        <cdr:cNvSpPr txBox="1"/>
      </cdr:nvSpPr>
      <cdr:spPr>
        <a:xfrm xmlns:a="http://schemas.openxmlformats.org/drawingml/2006/main">
          <a:off x="12700" y="65882"/>
          <a:ext cx="4419600" cy="3175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600" b="1" dirty="0" smtClean="0"/>
            <a:t>% of economy total</a:t>
          </a:r>
          <a:endParaRPr lang="en-US" sz="1600" b="1" dirty="0"/>
        </a:p>
      </cdr:txBody>
    </cdr:sp>
  </cdr:relSizeAnchor>
</c:userShapes>
</file>

<file path=ppt/drawings/drawing2.xml><?xml version="1.0" encoding="utf-8"?>
<c:userShapes xmlns:c="http://schemas.openxmlformats.org/drawingml/2006/chart">
  <cdr:relSizeAnchor xmlns:cdr="http://schemas.openxmlformats.org/drawingml/2006/chartDrawing">
    <cdr:from>
      <cdr:x>0.89923</cdr:x>
      <cdr:y>0.84303</cdr:y>
    </cdr:from>
    <cdr:to>
      <cdr:x>1</cdr:x>
      <cdr:y>0.99188</cdr:y>
    </cdr:to>
    <cdr:sp macro="" textlink="">
      <cdr:nvSpPr>
        <cdr:cNvPr id="2" name="TextBox 1"/>
        <cdr:cNvSpPr txBox="1"/>
      </cdr:nvSpPr>
      <cdr:spPr>
        <a:xfrm xmlns:a="http://schemas.openxmlformats.org/drawingml/2006/main">
          <a:off x="3955731" y="3849132"/>
          <a:ext cx="443274" cy="679621"/>
        </a:xfrm>
        <a:prstGeom xmlns:a="http://schemas.openxmlformats.org/drawingml/2006/main" prst="rect">
          <a:avLst/>
        </a:prstGeom>
      </cdr:spPr>
      <cdr:txBody>
        <a:bodyPr xmlns:a="http://schemas.openxmlformats.org/drawingml/2006/main" vertOverflow="clip" vert="vert270" wrap="square" rtlCol="0"/>
        <a:lstStyle xmlns:a="http://schemas.openxmlformats.org/drawingml/2006/main"/>
        <a:p xmlns:a="http://schemas.openxmlformats.org/drawingml/2006/main">
          <a:r>
            <a:rPr lang="en-US" sz="1600" dirty="0" smtClean="0"/>
            <a:t>2015</a:t>
          </a:r>
          <a:endParaRPr lang="en-US" sz="1600" dirty="0"/>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18DAB1F6-6783-40CB-B827-7F5A8C01CDAA}" type="datetimeFigureOut">
              <a:rPr lang="en-US" smtClean="0"/>
              <a:t>17/10/2016</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05975933-21B3-4FB5-A5EE-0767199FF00A}" type="slidenum">
              <a:rPr lang="en-US" smtClean="0"/>
              <a:t>‹#›</a:t>
            </a:fld>
            <a:endParaRPr lang="en-US"/>
          </a:p>
        </p:txBody>
      </p:sp>
    </p:spTree>
    <p:extLst>
      <p:ext uri="{BB962C8B-B14F-4D97-AF65-F5344CB8AC3E}">
        <p14:creationId xmlns:p14="http://schemas.microsoft.com/office/powerpoint/2010/main" val="250931744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4BD23EC1-0D2B-454D-ADC2-97F1673D1BAD}" type="datetimeFigureOut">
              <a:rPr lang="en-US" smtClean="0"/>
              <a:t>17/10/2016</a:t>
            </a:fld>
            <a:endParaRPr lang="en-US"/>
          </a:p>
        </p:txBody>
      </p:sp>
      <p:sp>
        <p:nvSpPr>
          <p:cNvPr id="4" name="Slide Image Placeholder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26053B06-7572-4C33-953D-5781F69F3C64}" type="slidenum">
              <a:rPr lang="en-US" smtClean="0"/>
              <a:t>‹#›</a:t>
            </a:fld>
            <a:endParaRPr lang="en-US"/>
          </a:p>
        </p:txBody>
      </p:sp>
    </p:spTree>
    <p:extLst>
      <p:ext uri="{BB962C8B-B14F-4D97-AF65-F5344CB8AC3E}">
        <p14:creationId xmlns:p14="http://schemas.microsoft.com/office/powerpoint/2010/main" val="42695749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6053B06-7572-4C33-953D-5781F69F3C64}" type="slidenum">
              <a:rPr lang="en-US" smtClean="0"/>
              <a:t>1</a:t>
            </a:fld>
            <a:endParaRPr lang="en-US"/>
          </a:p>
        </p:txBody>
      </p:sp>
    </p:spTree>
    <p:extLst>
      <p:ext uri="{BB962C8B-B14F-4D97-AF65-F5344CB8AC3E}">
        <p14:creationId xmlns:p14="http://schemas.microsoft.com/office/powerpoint/2010/main" val="10800367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Intra-Asia FDI inflows ($ billion) generally</a:t>
            </a:r>
            <a:r>
              <a:rPr lang="en-US" baseline="0" dirty="0" smtClean="0"/>
              <a:t> increasing except for the slowdown after the GFC, but picked up again since 2014. </a:t>
            </a:r>
            <a:r>
              <a:rPr lang="en-US" dirty="0" smtClean="0"/>
              <a:t>  </a:t>
            </a:r>
          </a:p>
          <a:p>
            <a:r>
              <a:rPr lang="en-US" dirty="0" smtClean="0"/>
              <a:t>	2001</a:t>
            </a:r>
            <a:r>
              <a:rPr lang="en-US" baseline="0" dirty="0" smtClean="0"/>
              <a:t> = $62.7 billion</a:t>
            </a:r>
            <a:endParaRPr lang="en-US" dirty="0" smtClean="0"/>
          </a:p>
          <a:p>
            <a:r>
              <a:rPr lang="en-US" baseline="0" dirty="0" smtClean="0"/>
              <a:t>	2011 = $239.5 billion</a:t>
            </a:r>
          </a:p>
          <a:p>
            <a:r>
              <a:rPr lang="en-US" baseline="0" dirty="0" smtClean="0"/>
              <a:t>	2013 = $213.5 billion</a:t>
            </a:r>
          </a:p>
          <a:p>
            <a:r>
              <a:rPr lang="en-US" baseline="0" dirty="0" smtClean="0"/>
              <a:t>	2014 = $255.3 billion</a:t>
            </a:r>
          </a:p>
          <a:p>
            <a:r>
              <a:rPr lang="en-US" baseline="0" dirty="0" smtClean="0"/>
              <a:t>	2015 = 277.3 billion</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Intra-Asia FDI inflow share has been increasing since 2007</a:t>
            </a:r>
          </a:p>
          <a:p>
            <a:r>
              <a:rPr lang="en-US" baseline="0" dirty="0" smtClean="0"/>
              <a:t>	</a:t>
            </a:r>
            <a:r>
              <a:rPr lang="en-US" dirty="0" smtClean="0"/>
              <a:t>2001</a:t>
            </a:r>
            <a:r>
              <a:rPr lang="en-US" baseline="0" dirty="0" smtClean="0"/>
              <a:t> = 47.3%</a:t>
            </a:r>
          </a:p>
          <a:p>
            <a:r>
              <a:rPr lang="en-US" baseline="0" dirty="0" smtClean="0"/>
              <a:t>	2007 = 32.1%</a:t>
            </a:r>
          </a:p>
          <a:p>
            <a:r>
              <a:rPr lang="en-US" baseline="0" dirty="0" smtClean="0"/>
              <a:t>	2010 = 52.7%</a:t>
            </a:r>
          </a:p>
          <a:p>
            <a:r>
              <a:rPr lang="en-US" baseline="0" dirty="0" smtClean="0"/>
              <a:t>	2013 = 46.5%</a:t>
            </a:r>
          </a:p>
          <a:p>
            <a:r>
              <a:rPr lang="en-US" baseline="0" dirty="0" smtClean="0"/>
              <a:t>	2014 = 52.8%</a:t>
            </a:r>
          </a:p>
          <a:p>
            <a:r>
              <a:rPr lang="en-US" baseline="0" dirty="0" smtClean="0"/>
              <a:t>	2015 = 52.6%</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Bulk of Intra-Asia FDI inflows is coming from East Asia, followed by South East Asia</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	East Asia: $167.6 </a:t>
            </a:r>
            <a:r>
              <a:rPr lang="en-US" baseline="0" dirty="0" err="1" smtClean="0"/>
              <a:t>bn</a:t>
            </a:r>
            <a:r>
              <a:rPr lang="en-US" baseline="0" dirty="0" smtClean="0"/>
              <a:t> in 2015 (60.4% of intra-Asia FDI, up from $44.8bn in 2001</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	Southeast Asia: $66.5 </a:t>
            </a:r>
            <a:r>
              <a:rPr lang="en-US" baseline="0" dirty="0" err="1" smtClean="0"/>
              <a:t>bn</a:t>
            </a:r>
            <a:r>
              <a:rPr lang="en-US" baseline="0" dirty="0" smtClean="0"/>
              <a:t> in 2015 (24% of intra-Asia FDI), up from $16.2bn in 2001</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	Pacific and Oceania: $20.5bn from less than $1bn </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	South Asia: $18.8bn from $0.3bn</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	Central Asia: $4bn from $0.4bn</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26053B06-7572-4C33-953D-5781F69F3C64}" type="slidenum">
              <a:rPr lang="en-US" smtClean="0"/>
              <a:t>13</a:t>
            </a:fld>
            <a:endParaRPr lang="en-US"/>
          </a:p>
        </p:txBody>
      </p:sp>
    </p:spTree>
    <p:extLst>
      <p:ext uri="{BB962C8B-B14F-4D97-AF65-F5344CB8AC3E}">
        <p14:creationId xmlns:p14="http://schemas.microsoft.com/office/powerpoint/2010/main" val="40822439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Total FDI inflows going to Asia </a:t>
            </a:r>
            <a:r>
              <a:rPr lang="en-US" baseline="0" dirty="0" smtClean="0"/>
              <a:t>(sum of M&amp;A and greenfield investment)</a:t>
            </a:r>
          </a:p>
          <a:p>
            <a:r>
              <a:rPr lang="en-US" dirty="0" smtClean="0"/>
              <a:t>	2003 = $326.5 </a:t>
            </a:r>
            <a:r>
              <a:rPr lang="en-US" dirty="0" err="1" smtClean="0"/>
              <a:t>bn</a:t>
            </a:r>
            <a:endParaRPr lang="en-US" dirty="0" smtClean="0"/>
          </a:p>
          <a:p>
            <a:r>
              <a:rPr lang="en-US" dirty="0" smtClean="0"/>
              <a:t>	2005 = $274.8 </a:t>
            </a:r>
            <a:r>
              <a:rPr lang="en-US" dirty="0" err="1" smtClean="0"/>
              <a:t>bn</a:t>
            </a:r>
            <a:r>
              <a:rPr lang="en-US" dirty="0" smtClean="0"/>
              <a:t>	</a:t>
            </a:r>
          </a:p>
          <a:p>
            <a:r>
              <a:rPr lang="en-US" dirty="0" smtClean="0"/>
              <a:t>	2008 = $604.8 </a:t>
            </a:r>
            <a:r>
              <a:rPr lang="en-US" dirty="0" err="1" smtClean="0"/>
              <a:t>bn</a:t>
            </a:r>
            <a:endParaRPr lang="en-US" dirty="0" smtClean="0"/>
          </a:p>
          <a:p>
            <a:r>
              <a:rPr lang="en-US" dirty="0" smtClean="0"/>
              <a:t>	2012 = $302.8 </a:t>
            </a:r>
            <a:r>
              <a:rPr lang="en-US" dirty="0" err="1" smtClean="0"/>
              <a:t>bn</a:t>
            </a:r>
            <a:endParaRPr lang="en-US" dirty="0" smtClean="0"/>
          </a:p>
          <a:p>
            <a:r>
              <a:rPr lang="en-US" dirty="0" smtClean="0"/>
              <a:t>	2014 = 416.3 </a:t>
            </a:r>
            <a:r>
              <a:rPr lang="en-US" dirty="0" err="1" smtClean="0"/>
              <a:t>bn</a:t>
            </a:r>
            <a:r>
              <a:rPr lang="en-US" dirty="0" smtClean="0"/>
              <a:t>	</a:t>
            </a:r>
          </a:p>
          <a:p>
            <a:r>
              <a:rPr lang="en-US" dirty="0" smtClean="0"/>
              <a:t>	2015 = $532.7 </a:t>
            </a:r>
            <a:r>
              <a:rPr lang="en-US" dirty="0" err="1" smtClean="0"/>
              <a:t>bn</a:t>
            </a:r>
            <a:endParaRPr lang="en-US" dirty="0" smtClean="0"/>
          </a:p>
          <a:p>
            <a:endParaRPr lang="en-US" dirty="0" smtClean="0"/>
          </a:p>
          <a:p>
            <a:r>
              <a:rPr lang="en-US" dirty="0" smtClean="0"/>
              <a:t>Out</a:t>
            </a:r>
            <a:r>
              <a:rPr lang="en-US" baseline="0" dirty="0" smtClean="0"/>
              <a:t> of this, around 45% came from Asia (sum of M&amp;A and greenfield investment)</a:t>
            </a:r>
          </a:p>
          <a:p>
            <a:r>
              <a:rPr lang="en-US" dirty="0" smtClean="0"/>
              <a:t>	2003 = 37.3%</a:t>
            </a:r>
          </a:p>
          <a:p>
            <a:r>
              <a:rPr lang="en-US" dirty="0" smtClean="0"/>
              <a:t>	2005 = 31.6%	</a:t>
            </a:r>
          </a:p>
          <a:p>
            <a:r>
              <a:rPr lang="en-US" dirty="0" smtClean="0"/>
              <a:t>	2008 = 42.3%</a:t>
            </a:r>
          </a:p>
          <a:p>
            <a:r>
              <a:rPr lang="en-US" dirty="0" smtClean="0"/>
              <a:t>	2012 = 43.3%</a:t>
            </a:r>
          </a:p>
          <a:p>
            <a:r>
              <a:rPr lang="en-US" dirty="0" smtClean="0"/>
              <a:t>	2014 = 50.4%</a:t>
            </a:r>
          </a:p>
          <a:p>
            <a:r>
              <a:rPr lang="en-US" dirty="0" smtClean="0"/>
              <a:t>	2015 = 44.1%</a:t>
            </a:r>
          </a:p>
          <a:p>
            <a:endParaRPr lang="en-US" dirty="0" smtClean="0"/>
          </a:p>
        </p:txBody>
      </p:sp>
      <p:sp>
        <p:nvSpPr>
          <p:cNvPr id="4" name="Slide Number Placeholder 3"/>
          <p:cNvSpPr>
            <a:spLocks noGrp="1"/>
          </p:cNvSpPr>
          <p:nvPr>
            <p:ph type="sldNum" sz="quarter" idx="10"/>
          </p:nvPr>
        </p:nvSpPr>
        <p:spPr/>
        <p:txBody>
          <a:bodyPr/>
          <a:lstStyle/>
          <a:p>
            <a:fld id="{26053B06-7572-4C33-953D-5781F69F3C64}" type="slidenum">
              <a:rPr lang="en-US" smtClean="0"/>
              <a:t>14</a:t>
            </a:fld>
            <a:endParaRPr lang="en-US"/>
          </a:p>
        </p:txBody>
      </p:sp>
    </p:spTree>
    <p:extLst>
      <p:ext uri="{BB962C8B-B14F-4D97-AF65-F5344CB8AC3E}">
        <p14:creationId xmlns:p14="http://schemas.microsoft.com/office/powerpoint/2010/main" val="9305353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terms of the number projects in both </a:t>
            </a:r>
            <a:r>
              <a:rPr lang="en-US" baseline="0" dirty="0" smtClean="0"/>
              <a:t>M&amp;A and greenfield investment, FDI has steadily increased</a:t>
            </a:r>
          </a:p>
          <a:p>
            <a:r>
              <a:rPr lang="en-US" dirty="0" smtClean="0"/>
              <a:t>	2003 = 4,063</a:t>
            </a:r>
          </a:p>
          <a:p>
            <a:r>
              <a:rPr lang="en-US" dirty="0" smtClean="0"/>
              <a:t>	2005 = 5,396	</a:t>
            </a:r>
          </a:p>
          <a:p>
            <a:r>
              <a:rPr lang="en-US" dirty="0" smtClean="0"/>
              <a:t>	2008 = 8,736</a:t>
            </a:r>
          </a:p>
          <a:p>
            <a:r>
              <a:rPr lang="en-US" dirty="0" smtClean="0"/>
              <a:t>	2012 = 6,872</a:t>
            </a:r>
          </a:p>
          <a:p>
            <a:r>
              <a:rPr lang="en-US" dirty="0" smtClean="0"/>
              <a:t>	2014 = 7,904	</a:t>
            </a:r>
          </a:p>
          <a:p>
            <a:r>
              <a:rPr lang="en-US" dirty="0" smtClean="0"/>
              <a:t>	2015 = 8,370</a:t>
            </a:r>
          </a:p>
          <a:p>
            <a:endParaRPr lang="en-US" dirty="0" smtClean="0"/>
          </a:p>
          <a:p>
            <a:r>
              <a:rPr lang="en-US" dirty="0" smtClean="0"/>
              <a:t>Out</a:t>
            </a:r>
            <a:r>
              <a:rPr lang="en-US" baseline="0" dirty="0" smtClean="0"/>
              <a:t> of this, around 35% came from Asia (sum of M&amp;A and greenfield investment)</a:t>
            </a:r>
          </a:p>
          <a:p>
            <a:r>
              <a:rPr lang="en-US" dirty="0" smtClean="0"/>
              <a:t>	2003 = 38.2%</a:t>
            </a:r>
          </a:p>
          <a:p>
            <a:r>
              <a:rPr lang="en-US" dirty="0" smtClean="0"/>
              <a:t>	2005 = 29.7%	</a:t>
            </a:r>
          </a:p>
          <a:p>
            <a:r>
              <a:rPr lang="en-US" dirty="0" smtClean="0"/>
              <a:t>	2008 = 31.0%</a:t>
            </a:r>
          </a:p>
          <a:p>
            <a:r>
              <a:rPr lang="en-US" dirty="0" smtClean="0"/>
              <a:t>	2012 = 33.9%</a:t>
            </a:r>
          </a:p>
          <a:p>
            <a:r>
              <a:rPr lang="en-US" dirty="0" smtClean="0"/>
              <a:t>	2014 = 34.3%</a:t>
            </a:r>
          </a:p>
          <a:p>
            <a:r>
              <a:rPr lang="en-US" dirty="0" smtClean="0"/>
              <a:t>	2015 = 34.0%</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26053B06-7572-4C33-953D-5781F69F3C64}" type="slidenum">
              <a:rPr lang="en-US" smtClean="0"/>
              <a:t>15</a:t>
            </a:fld>
            <a:endParaRPr lang="en-US"/>
          </a:p>
        </p:txBody>
      </p:sp>
    </p:spTree>
    <p:extLst>
      <p:ext uri="{BB962C8B-B14F-4D97-AF65-F5344CB8AC3E}">
        <p14:creationId xmlns:p14="http://schemas.microsoft.com/office/powerpoint/2010/main" val="13701879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6053B06-7572-4C33-953D-5781F69F3C64}" type="slidenum">
              <a:rPr lang="en-US" smtClean="0"/>
              <a:t>18</a:t>
            </a:fld>
            <a:endParaRPr lang="en-US"/>
          </a:p>
        </p:txBody>
      </p:sp>
    </p:spTree>
    <p:extLst>
      <p:ext uri="{BB962C8B-B14F-4D97-AF65-F5344CB8AC3E}">
        <p14:creationId xmlns:p14="http://schemas.microsoft.com/office/powerpoint/2010/main" val="27756856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baseline="0" dirty="0" smtClean="0"/>
              <a:t>Apart from target and </a:t>
            </a:r>
            <a:r>
              <a:rPr lang="en-US" baseline="0" dirty="0" err="1" smtClean="0"/>
              <a:t>acquiror</a:t>
            </a:r>
            <a:r>
              <a:rPr lang="en-US" baseline="0" dirty="0" smtClean="0"/>
              <a:t> names and country, information on global ultimate owner (GUO) name and country, are also available in </a:t>
            </a:r>
            <a:r>
              <a:rPr lang="en-US" baseline="0" dirty="0" err="1" smtClean="0"/>
              <a:t>Zephy</a:t>
            </a:r>
            <a:r>
              <a:rPr lang="en-US" baseline="0" dirty="0" smtClean="0"/>
              <a:t> M&amp;A database by Bureau van </a:t>
            </a:r>
            <a:r>
              <a:rPr lang="en-US" baseline="0" dirty="0" err="1" smtClean="0"/>
              <a:t>Dijk</a:t>
            </a:r>
            <a:r>
              <a:rPr lang="en-US" baseline="0" dirty="0" smtClean="0"/>
              <a:t> (BVD). GUO refers to the shareholder with the highest direct or total % of ownership of the subject company, which is not located in the same country. There are instances, wherein information on GUO of the </a:t>
            </a:r>
            <a:r>
              <a:rPr lang="en-US" baseline="0" dirty="0" err="1" smtClean="0"/>
              <a:t>acquiror</a:t>
            </a:r>
            <a:r>
              <a:rPr lang="en-US" baseline="0" dirty="0" smtClean="0"/>
              <a:t> is not in Zephyr database. For these cases, we search for the GUO information of the </a:t>
            </a:r>
            <a:r>
              <a:rPr lang="en-US" baseline="0" dirty="0" err="1" smtClean="0"/>
              <a:t>acquiror</a:t>
            </a:r>
            <a:r>
              <a:rPr lang="en-US" baseline="0" dirty="0" smtClean="0"/>
              <a:t> in </a:t>
            </a:r>
            <a:r>
              <a:rPr lang="en-US" baseline="0" dirty="0" err="1" smtClean="0"/>
              <a:t>Orbis</a:t>
            </a:r>
            <a:r>
              <a:rPr lang="en-US" baseline="0" dirty="0" smtClean="0"/>
              <a:t>, a company database also owned by BVD. If still unavailable, we assume the </a:t>
            </a:r>
            <a:r>
              <a:rPr lang="en-US" baseline="0" dirty="0" err="1" smtClean="0"/>
              <a:t>acquiror</a:t>
            </a:r>
            <a:r>
              <a:rPr lang="en-US" baseline="0" dirty="0" smtClean="0"/>
              <a:t>  and its country, to be the </a:t>
            </a:r>
            <a:r>
              <a:rPr lang="en-US" baseline="0" dirty="0" err="1" smtClean="0"/>
              <a:t>acquiror</a:t>
            </a:r>
            <a:r>
              <a:rPr lang="en-US" baseline="0" dirty="0" smtClean="0"/>
              <a:t> GUO. </a:t>
            </a:r>
            <a:endParaRPr lang="en-US" dirty="0" smtClean="0"/>
          </a:p>
        </p:txBody>
      </p:sp>
      <p:sp>
        <p:nvSpPr>
          <p:cNvPr id="4" name="Slide Number Placeholder 3"/>
          <p:cNvSpPr>
            <a:spLocks noGrp="1"/>
          </p:cNvSpPr>
          <p:nvPr>
            <p:ph type="sldNum" sz="quarter" idx="10"/>
          </p:nvPr>
        </p:nvSpPr>
        <p:spPr/>
        <p:txBody>
          <a:bodyPr/>
          <a:lstStyle/>
          <a:p>
            <a:fld id="{37AADDDA-7A4A-48BB-B7A8-C4871930ED69}" type="slidenum">
              <a:rPr lang="en-US" smtClean="0"/>
              <a:t>19</a:t>
            </a:fld>
            <a:endParaRPr lang="en-US"/>
          </a:p>
        </p:txBody>
      </p:sp>
    </p:spTree>
    <p:extLst>
      <p:ext uri="{BB962C8B-B14F-4D97-AF65-F5344CB8AC3E}">
        <p14:creationId xmlns:p14="http://schemas.microsoft.com/office/powerpoint/2010/main" val="27784923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7AADDDA-7A4A-48BB-B7A8-C4871930ED69}" type="slidenum">
              <a:rPr lang="en-US" smtClean="0"/>
              <a:t>21</a:t>
            </a:fld>
            <a:endParaRPr lang="en-US"/>
          </a:p>
        </p:txBody>
      </p:sp>
    </p:spTree>
    <p:extLst>
      <p:ext uri="{BB962C8B-B14F-4D97-AF65-F5344CB8AC3E}">
        <p14:creationId xmlns:p14="http://schemas.microsoft.com/office/powerpoint/2010/main" val="24667614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Sector</a:t>
            </a:r>
            <a:r>
              <a:rPr lang="en-US" baseline="0" dirty="0" smtClean="0"/>
              <a:t> classification is from FDI Markets, based on NAICS 2012 codes.  Services include Business Services, Communications, Software &amp; IT services, Financial Services Paper, Printing and Packaging, Warehousing &amp; Storage, and Personal, Public and Social Services. Primary sector include Coal, Oil and Natural Gas, Metals and Minerals. Others include </a:t>
            </a:r>
            <a:r>
              <a:rPr lang="en-US" dirty="0"/>
              <a:t>Industrial Machinery, Equipment &amp; Tools</a:t>
            </a:r>
            <a:r>
              <a:rPr lang="en-US" dirty="0" smtClean="0"/>
              <a:t> </a:t>
            </a:r>
            <a:r>
              <a:rPr lang="en-US" dirty="0"/>
              <a:t>Transportation</a:t>
            </a:r>
            <a:r>
              <a:rPr lang="en-US" dirty="0" smtClean="0"/>
              <a:t> </a:t>
            </a:r>
            <a:r>
              <a:rPr lang="en-US" dirty="0"/>
              <a:t>Automotive Components</a:t>
            </a:r>
            <a:r>
              <a:rPr lang="en-US" dirty="0" smtClean="0"/>
              <a:t> </a:t>
            </a:r>
            <a:r>
              <a:rPr lang="en-US" dirty="0"/>
              <a:t>Chemicals</a:t>
            </a:r>
            <a:r>
              <a:rPr lang="en-US" dirty="0" smtClean="0"/>
              <a:t> </a:t>
            </a:r>
            <a:r>
              <a:rPr lang="en-US" dirty="0"/>
              <a:t>Food &amp; Tobacco</a:t>
            </a:r>
            <a:r>
              <a:rPr lang="en-US" dirty="0" smtClean="0"/>
              <a:t> </a:t>
            </a:r>
            <a:r>
              <a:rPr lang="en-US" dirty="0"/>
              <a:t>Electronic Components</a:t>
            </a:r>
            <a:r>
              <a:rPr lang="en-US" dirty="0" smtClean="0"/>
              <a:t> </a:t>
            </a:r>
            <a:r>
              <a:rPr lang="en-US" dirty="0"/>
              <a:t>Real Estate</a:t>
            </a:r>
            <a:r>
              <a:rPr lang="en-US" dirty="0" smtClean="0"/>
              <a:t> </a:t>
            </a:r>
            <a:r>
              <a:rPr lang="en-US" dirty="0"/>
              <a:t>Plastics</a:t>
            </a:r>
            <a:r>
              <a:rPr lang="en-US" dirty="0" smtClean="0"/>
              <a:t> </a:t>
            </a:r>
            <a:r>
              <a:rPr lang="en-US" dirty="0"/>
              <a:t>Consumer Products</a:t>
            </a:r>
            <a:r>
              <a:rPr lang="en-US" dirty="0" smtClean="0"/>
              <a:t> </a:t>
            </a:r>
            <a:r>
              <a:rPr lang="en-US" dirty="0"/>
              <a:t>Alternative/Renewable energy</a:t>
            </a:r>
            <a:r>
              <a:rPr lang="en-US" dirty="0" smtClean="0"/>
              <a:t> </a:t>
            </a:r>
            <a:r>
              <a:rPr lang="en-US" dirty="0"/>
              <a:t>Automotive OEM</a:t>
            </a:r>
            <a:r>
              <a:rPr lang="en-US" dirty="0" smtClean="0"/>
              <a:t> </a:t>
            </a:r>
            <a:r>
              <a:rPr lang="en-US" dirty="0"/>
              <a:t>Pharmaceuticals</a:t>
            </a:r>
            <a:r>
              <a:rPr lang="en-US" dirty="0" smtClean="0"/>
              <a:t> </a:t>
            </a:r>
            <a:r>
              <a:rPr lang="en-US" dirty="0"/>
              <a:t>Textiles</a:t>
            </a:r>
            <a:r>
              <a:rPr lang="en-US" dirty="0" smtClean="0"/>
              <a:t> </a:t>
            </a:r>
            <a:r>
              <a:rPr lang="en-US" dirty="0"/>
              <a:t>Medical Devices</a:t>
            </a:r>
            <a:r>
              <a:rPr lang="en-US" dirty="0" smtClean="0"/>
              <a:t> </a:t>
            </a:r>
            <a:r>
              <a:rPr lang="en-US" dirty="0"/>
              <a:t>Aerospace</a:t>
            </a:r>
            <a:r>
              <a:rPr lang="en-US" dirty="0" smtClean="0"/>
              <a:t> </a:t>
            </a:r>
            <a:r>
              <a:rPr lang="en-US" dirty="0"/>
              <a:t>Business Machines &amp; Equipment</a:t>
            </a:r>
            <a:r>
              <a:rPr lang="en-US" dirty="0" smtClean="0"/>
              <a:t> </a:t>
            </a:r>
            <a:r>
              <a:rPr lang="en-US" dirty="0"/>
              <a:t>Consumer Electronics</a:t>
            </a:r>
            <a:r>
              <a:rPr lang="en-US" dirty="0" smtClean="0"/>
              <a:t> </a:t>
            </a:r>
            <a:r>
              <a:rPr lang="en-US" dirty="0"/>
              <a:t>Building &amp; Construction Materials</a:t>
            </a:r>
            <a:r>
              <a:rPr lang="en-US" dirty="0" smtClean="0"/>
              <a:t> </a:t>
            </a:r>
            <a:r>
              <a:rPr lang="en-US" dirty="0"/>
              <a:t>Rubber</a:t>
            </a:r>
            <a:r>
              <a:rPr lang="en-US" dirty="0" smtClean="0"/>
              <a:t> </a:t>
            </a:r>
            <a:r>
              <a:rPr lang="en-US" dirty="0"/>
              <a:t>Beverages</a:t>
            </a:r>
            <a:r>
              <a:rPr lang="en-US" dirty="0" smtClean="0"/>
              <a:t> </a:t>
            </a:r>
            <a:r>
              <a:rPr lang="en-US" dirty="0"/>
              <a:t>Non-Automotive Transport OEM</a:t>
            </a:r>
            <a:r>
              <a:rPr lang="en-US" dirty="0" smtClean="0"/>
              <a:t> </a:t>
            </a:r>
            <a:r>
              <a:rPr lang="en-US" dirty="0"/>
              <a:t>Semiconductors</a:t>
            </a:r>
            <a:r>
              <a:rPr lang="en-US" dirty="0" smtClean="0"/>
              <a:t> </a:t>
            </a:r>
            <a:r>
              <a:rPr lang="en-US" dirty="0"/>
              <a:t>Healthcare</a:t>
            </a:r>
            <a:r>
              <a:rPr lang="en-US" dirty="0" smtClean="0"/>
              <a:t> </a:t>
            </a:r>
            <a:r>
              <a:rPr lang="en-US" dirty="0"/>
              <a:t>Biotechnology</a:t>
            </a:r>
            <a:r>
              <a:rPr lang="en-US" dirty="0" smtClean="0"/>
              <a:t> </a:t>
            </a:r>
            <a:r>
              <a:rPr lang="en-US" dirty="0"/>
              <a:t>Engines &amp; Turbines</a:t>
            </a:r>
            <a:r>
              <a:rPr lang="en-US" dirty="0" smtClean="0"/>
              <a:t> </a:t>
            </a:r>
            <a:r>
              <a:rPr lang="en-US" dirty="0"/>
              <a:t>Ceramics &amp; Glass</a:t>
            </a:r>
            <a:r>
              <a:rPr lang="en-US" dirty="0" smtClean="0"/>
              <a:t> </a:t>
            </a:r>
            <a:r>
              <a:rPr lang="en-US" dirty="0"/>
              <a:t>Wood Products</a:t>
            </a:r>
            <a:r>
              <a:rPr lang="en-US" dirty="0" smtClean="0"/>
              <a:t> </a:t>
            </a:r>
            <a:r>
              <a:rPr lang="en-US" dirty="0"/>
              <a:t>Space &amp; Defense. </a:t>
            </a:r>
          </a:p>
          <a:p>
            <a:endParaRPr lang="en-US" dirty="0"/>
          </a:p>
        </p:txBody>
      </p:sp>
      <p:sp>
        <p:nvSpPr>
          <p:cNvPr id="4" name="Slide Number Placeholder 3"/>
          <p:cNvSpPr>
            <a:spLocks noGrp="1"/>
          </p:cNvSpPr>
          <p:nvPr>
            <p:ph type="sldNum" sz="quarter" idx="10"/>
          </p:nvPr>
        </p:nvSpPr>
        <p:spPr/>
        <p:txBody>
          <a:bodyPr/>
          <a:lstStyle/>
          <a:p>
            <a:fld id="{26053B06-7572-4C33-953D-5781F69F3C64}" type="slidenum">
              <a:rPr lang="en-US" smtClean="0"/>
              <a:t>22</a:t>
            </a:fld>
            <a:endParaRPr lang="en-US"/>
          </a:p>
        </p:txBody>
      </p:sp>
    </p:spTree>
    <p:extLst>
      <p:ext uri="{BB962C8B-B14F-4D97-AF65-F5344CB8AC3E}">
        <p14:creationId xmlns:p14="http://schemas.microsoft.com/office/powerpoint/2010/main" val="370388194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GVC-FDI: foreign</a:t>
            </a:r>
            <a:r>
              <a:rPr lang="en-US" baseline="0" dirty="0" smtClean="0"/>
              <a:t> affiliates engaged in both exports and imports</a:t>
            </a:r>
          </a:p>
          <a:p>
            <a:r>
              <a:rPr lang="en-US" baseline="0" dirty="0" smtClean="0"/>
              <a:t>Four-digit SIC code of the primary industry of the firm</a:t>
            </a:r>
          </a:p>
          <a:p>
            <a:r>
              <a:rPr lang="en-US" baseline="0" dirty="0" smtClean="0"/>
              <a:t>27 Asian host countries, 35 source countries, including 10 Asian countries (Australia, Hong Kong, China, India, Indonesia, Japan, Korea, Malaysia, Singapore, Thailand, </a:t>
            </a:r>
            <a:r>
              <a:rPr lang="en-US" baseline="0" dirty="0" err="1" smtClean="0"/>
              <a:t>Taipei,China</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26053B06-7572-4C33-953D-5781F69F3C64}" type="slidenum">
              <a:rPr lang="en-US" smtClean="0"/>
              <a:t>23</a:t>
            </a:fld>
            <a:endParaRPr lang="en-US"/>
          </a:p>
        </p:txBody>
      </p:sp>
    </p:spTree>
    <p:extLst>
      <p:ext uri="{BB962C8B-B14F-4D97-AF65-F5344CB8AC3E}">
        <p14:creationId xmlns:p14="http://schemas.microsoft.com/office/powerpoint/2010/main" val="47745264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6053B06-7572-4C33-953D-5781F69F3C64}" type="slidenum">
              <a:rPr lang="en-US" smtClean="0"/>
              <a:t>24</a:t>
            </a:fld>
            <a:endParaRPr lang="en-US"/>
          </a:p>
        </p:txBody>
      </p:sp>
    </p:spTree>
    <p:extLst>
      <p:ext uri="{BB962C8B-B14F-4D97-AF65-F5344CB8AC3E}">
        <p14:creationId xmlns:p14="http://schemas.microsoft.com/office/powerpoint/2010/main" val="236375959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Notes: Number of affiliates that export and import, in each country, as a share of the total number of affiliates that export and import belonging to GUHs from each of the selected countries.</a:t>
            </a:r>
          </a:p>
          <a:p>
            <a:endParaRPr lang="en-US" dirty="0"/>
          </a:p>
        </p:txBody>
      </p:sp>
      <p:sp>
        <p:nvSpPr>
          <p:cNvPr id="4" name="Slide Number Placeholder 3"/>
          <p:cNvSpPr>
            <a:spLocks noGrp="1"/>
          </p:cNvSpPr>
          <p:nvPr>
            <p:ph type="sldNum" sz="quarter" idx="10"/>
          </p:nvPr>
        </p:nvSpPr>
        <p:spPr/>
        <p:txBody>
          <a:bodyPr/>
          <a:lstStyle/>
          <a:p>
            <a:fld id="{26053B06-7572-4C33-953D-5781F69F3C64}" type="slidenum">
              <a:rPr lang="en-US" smtClean="0"/>
              <a:t>26</a:t>
            </a:fld>
            <a:endParaRPr lang="en-US"/>
          </a:p>
        </p:txBody>
      </p:sp>
    </p:spTree>
    <p:extLst>
      <p:ext uri="{BB962C8B-B14F-4D97-AF65-F5344CB8AC3E}">
        <p14:creationId xmlns:p14="http://schemas.microsoft.com/office/powerpoint/2010/main" val="26503781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DBF26DBB-D0DB-4157-AC63-BD9BA4B7E614}" type="slidenum">
              <a:rPr lang="en-US" smtClean="0"/>
              <a:t>4</a:t>
            </a:fld>
            <a:endParaRPr lang="en-US"/>
          </a:p>
        </p:txBody>
      </p:sp>
    </p:spTree>
    <p:extLst>
      <p:ext uri="{BB962C8B-B14F-4D97-AF65-F5344CB8AC3E}">
        <p14:creationId xmlns:p14="http://schemas.microsoft.com/office/powerpoint/2010/main" val="76269229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6053B06-7572-4C33-953D-5781F69F3C64}" type="slidenum">
              <a:rPr lang="en-US" smtClean="0"/>
              <a:t>27</a:t>
            </a:fld>
            <a:endParaRPr lang="en-US"/>
          </a:p>
        </p:txBody>
      </p:sp>
    </p:spTree>
    <p:extLst>
      <p:ext uri="{BB962C8B-B14F-4D97-AF65-F5344CB8AC3E}">
        <p14:creationId xmlns:p14="http://schemas.microsoft.com/office/powerpoint/2010/main" val="33681934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Notes: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t>
            </a:r>
            <a:r>
              <a:rPr lang="en-US" sz="1200" kern="1200" dirty="0" err="1" smtClean="0">
                <a:solidFill>
                  <a:schemeClr val="tx1"/>
                </a:solidFill>
                <a:effectLst/>
                <a:latin typeface="+mn-lt"/>
                <a:ea typeface="+mn-ea"/>
                <a:cs typeface="+mn-cs"/>
              </a:rPr>
              <a:t>i</a:t>
            </a:r>
            <a:r>
              <a:rPr lang="en-US" sz="1200" kern="1200" dirty="0" smtClean="0">
                <a:solidFill>
                  <a:schemeClr val="tx1"/>
                </a:solidFill>
                <a:effectLst/>
                <a:latin typeface="+mn-lt"/>
                <a:ea typeface="+mn-ea"/>
                <a:cs typeface="+mn-cs"/>
              </a:rPr>
              <a:t>) No. of UNCTAD BITs refers to the accumulated number of BITs in the period 2000-2016 according to the UNCTAD database, while No. of </a:t>
            </a:r>
            <a:r>
              <a:rPr lang="en-US" sz="1200" kern="1200" dirty="0" err="1" smtClean="0">
                <a:solidFill>
                  <a:schemeClr val="tx1"/>
                </a:solidFill>
                <a:effectLst/>
                <a:latin typeface="+mn-lt"/>
                <a:ea typeface="+mn-ea"/>
                <a:cs typeface="+mn-cs"/>
              </a:rPr>
              <a:t>BITSel</a:t>
            </a:r>
            <a:r>
              <a:rPr lang="en-US" sz="1200" kern="1200" dirty="0" smtClean="0">
                <a:solidFill>
                  <a:schemeClr val="tx1"/>
                </a:solidFill>
                <a:effectLst/>
                <a:latin typeface="+mn-lt"/>
                <a:ea typeface="+mn-ea"/>
                <a:cs typeface="+mn-cs"/>
              </a:rPr>
              <a:t> BITs refers to the accumulated number of BITs according to the </a:t>
            </a:r>
            <a:r>
              <a:rPr lang="en-US" sz="1200" kern="1200" dirty="0" err="1" smtClean="0">
                <a:solidFill>
                  <a:schemeClr val="tx1"/>
                </a:solidFill>
                <a:effectLst/>
                <a:latin typeface="+mn-lt"/>
                <a:ea typeface="+mn-ea"/>
                <a:cs typeface="+mn-cs"/>
              </a:rPr>
              <a:t>BITSel</a:t>
            </a:r>
            <a:r>
              <a:rPr lang="en-US" sz="1200" kern="1200" dirty="0" smtClean="0">
                <a:solidFill>
                  <a:schemeClr val="tx1"/>
                </a:solidFill>
                <a:effectLst/>
                <a:latin typeface="+mn-lt"/>
                <a:ea typeface="+mn-ea"/>
                <a:cs typeface="+mn-cs"/>
              </a:rPr>
              <a:t> database by </a:t>
            </a:r>
            <a:r>
              <a:rPr lang="en-US" sz="1200" kern="1200" dirty="0" err="1" smtClean="0">
                <a:solidFill>
                  <a:schemeClr val="tx1"/>
                </a:solidFill>
                <a:effectLst/>
                <a:latin typeface="+mn-lt"/>
                <a:ea typeface="+mn-ea"/>
                <a:cs typeface="+mn-cs"/>
              </a:rPr>
              <a:t>Chaisse</a:t>
            </a:r>
            <a:r>
              <a:rPr lang="en-US" sz="1200" kern="1200" dirty="0" smtClean="0">
                <a:solidFill>
                  <a:schemeClr val="tx1"/>
                </a:solidFill>
                <a:effectLst/>
                <a:latin typeface="+mn-lt"/>
                <a:ea typeface="+mn-ea"/>
                <a:cs typeface="+mn-cs"/>
              </a:rPr>
              <a:t> and </a:t>
            </a:r>
            <a:r>
              <a:rPr lang="en-US" sz="1200" kern="1200" dirty="0" err="1" smtClean="0">
                <a:solidFill>
                  <a:schemeClr val="tx1"/>
                </a:solidFill>
                <a:effectLst/>
                <a:latin typeface="+mn-lt"/>
                <a:ea typeface="+mn-ea"/>
                <a:cs typeface="+mn-cs"/>
              </a:rPr>
              <a:t>Bellak</a:t>
            </a:r>
            <a:r>
              <a:rPr lang="en-US" sz="1200" kern="1200" dirty="0" smtClean="0">
                <a:solidFill>
                  <a:schemeClr val="tx1"/>
                </a:solidFill>
                <a:effectLst/>
                <a:latin typeface="+mn-lt"/>
                <a:ea typeface="+mn-ea"/>
                <a:cs typeface="+mn-cs"/>
              </a:rPr>
              <a:t> (2015).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(ii) Asia refers to the 48 regional members of the Asian Development Bank.</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(iii) EU refers to the 28 member countries of the European Union.</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(iv) ROW denotes the all the countries excluding Asia, PRC, Japan, Korea, US, and EU.</a:t>
            </a:r>
          </a:p>
          <a:p>
            <a:endParaRPr lang="en-US" dirty="0"/>
          </a:p>
        </p:txBody>
      </p:sp>
      <p:sp>
        <p:nvSpPr>
          <p:cNvPr id="4" name="Slide Number Placeholder 3"/>
          <p:cNvSpPr>
            <a:spLocks noGrp="1"/>
          </p:cNvSpPr>
          <p:nvPr>
            <p:ph type="sldNum" sz="quarter" idx="10"/>
          </p:nvPr>
        </p:nvSpPr>
        <p:spPr/>
        <p:txBody>
          <a:bodyPr/>
          <a:lstStyle/>
          <a:p>
            <a:fld id="{26053B06-7572-4C33-953D-5781F69F3C64}" type="slidenum">
              <a:rPr lang="en-US" smtClean="0"/>
              <a:t>28</a:t>
            </a:fld>
            <a:endParaRPr lang="en-US"/>
          </a:p>
        </p:txBody>
      </p:sp>
    </p:spTree>
    <p:extLst>
      <p:ext uri="{BB962C8B-B14F-4D97-AF65-F5344CB8AC3E}">
        <p14:creationId xmlns:p14="http://schemas.microsoft.com/office/powerpoint/2010/main" val="208895398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5F70CC7-47A6-44B4-B5FF-3D66C2C29763}" type="slidenum">
              <a:rPr lang="en-US" smtClean="0"/>
              <a:t>30</a:t>
            </a:fld>
            <a:endParaRPr lang="en-US"/>
          </a:p>
        </p:txBody>
      </p:sp>
    </p:spTree>
    <p:extLst>
      <p:ext uri="{BB962C8B-B14F-4D97-AF65-F5344CB8AC3E}">
        <p14:creationId xmlns:p14="http://schemas.microsoft.com/office/powerpoint/2010/main" val="352105746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Source: ADB calculations using data from </a:t>
            </a:r>
            <a:r>
              <a:rPr lang="en-US" sz="1200" dirty="0" err="1" smtClean="0"/>
              <a:t>Chaisse</a:t>
            </a:r>
            <a:r>
              <a:rPr lang="en-US" sz="1200" dirty="0" smtClean="0"/>
              <a:t> and </a:t>
            </a:r>
            <a:r>
              <a:rPr lang="en-US" sz="1200" dirty="0" err="1" smtClean="0"/>
              <a:t>Bellak</a:t>
            </a:r>
            <a:r>
              <a:rPr lang="en-US" sz="1200" dirty="0" smtClean="0"/>
              <a:t> (2015).</a:t>
            </a:r>
          </a:p>
          <a:p>
            <a:endParaRPr lang="en-US" dirty="0"/>
          </a:p>
        </p:txBody>
      </p:sp>
      <p:sp>
        <p:nvSpPr>
          <p:cNvPr id="4" name="Slide Number Placeholder 3"/>
          <p:cNvSpPr>
            <a:spLocks noGrp="1"/>
          </p:cNvSpPr>
          <p:nvPr>
            <p:ph type="sldNum" sz="quarter" idx="10"/>
          </p:nvPr>
        </p:nvSpPr>
        <p:spPr/>
        <p:txBody>
          <a:bodyPr/>
          <a:lstStyle/>
          <a:p>
            <a:fld id="{26053B06-7572-4C33-953D-5781F69F3C64}" type="slidenum">
              <a:rPr lang="en-US" smtClean="0"/>
              <a:t>31</a:t>
            </a:fld>
            <a:endParaRPr lang="en-US"/>
          </a:p>
        </p:txBody>
      </p:sp>
    </p:spTree>
    <p:extLst>
      <p:ext uri="{BB962C8B-B14F-4D97-AF65-F5344CB8AC3E}">
        <p14:creationId xmlns:p14="http://schemas.microsoft.com/office/powerpoint/2010/main" val="53038174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Governance matters more for N-S in both greenfield and M&amp;A</a:t>
            </a:r>
          </a:p>
          <a:p>
            <a:r>
              <a:rPr lang="en-US" dirty="0" smtClean="0"/>
              <a:t>If the Philippines</a:t>
            </a:r>
            <a:r>
              <a:rPr lang="en-US" baseline="0" dirty="0" smtClean="0"/>
              <a:t>’ overall governance were not the level of 40.6 but were the level of Malaysia(56.8), greenfield from high-income countries would have been 80% higher from 2004 to 2015.</a:t>
            </a:r>
          </a:p>
          <a:p>
            <a:r>
              <a:rPr lang="en-US" baseline="0" dirty="0" smtClean="0"/>
              <a:t>Similarly, if the Philippines’ overall </a:t>
            </a:r>
            <a:r>
              <a:rPr lang="en-US" baseline="0" dirty="0" err="1" smtClean="0"/>
              <a:t>EoDB</a:t>
            </a:r>
            <a:r>
              <a:rPr lang="en-US" baseline="0" dirty="0" smtClean="0"/>
              <a:t> were not the level of 50.5 but were close to the level of Malaysia(73.8), greenfield would have been 52% larger.</a:t>
            </a:r>
          </a:p>
          <a:p>
            <a:endParaRPr lang="en-US" baseline="0" dirty="0" smtClean="0"/>
          </a:p>
          <a:p>
            <a:r>
              <a:rPr lang="en-US" baseline="0" dirty="0" smtClean="0"/>
              <a:t>S</a:t>
            </a:r>
            <a:endParaRPr lang="en-US" dirty="0" smtClean="0"/>
          </a:p>
          <a:p>
            <a:endParaRPr lang="en-US" dirty="0"/>
          </a:p>
        </p:txBody>
      </p:sp>
      <p:sp>
        <p:nvSpPr>
          <p:cNvPr id="4" name="Slide Number Placeholder 3"/>
          <p:cNvSpPr>
            <a:spLocks noGrp="1"/>
          </p:cNvSpPr>
          <p:nvPr>
            <p:ph type="sldNum" sz="quarter" idx="10"/>
          </p:nvPr>
        </p:nvSpPr>
        <p:spPr/>
        <p:txBody>
          <a:bodyPr/>
          <a:lstStyle/>
          <a:p>
            <a:fld id="{26053B06-7572-4C33-953D-5781F69F3C64}" type="slidenum">
              <a:rPr lang="en-US" smtClean="0"/>
              <a:t>34</a:t>
            </a:fld>
            <a:endParaRPr lang="en-US"/>
          </a:p>
        </p:txBody>
      </p:sp>
    </p:spTree>
    <p:extLst>
      <p:ext uri="{BB962C8B-B14F-4D97-AF65-F5344CB8AC3E}">
        <p14:creationId xmlns:p14="http://schemas.microsoft.com/office/powerpoint/2010/main" val="253455720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For</a:t>
            </a:r>
            <a:r>
              <a:rPr lang="en-US" baseline="0" dirty="0" smtClean="0"/>
              <a:t> example, at 34.7 of </a:t>
            </a:r>
            <a:r>
              <a:rPr lang="en-US" baseline="0" dirty="0" err="1" smtClean="0"/>
              <a:t>WGI_ave</a:t>
            </a:r>
            <a:r>
              <a:rPr lang="en-US" baseline="0" dirty="0" smtClean="0"/>
              <a:t> (bottom quartile), the marginal effect of </a:t>
            </a:r>
            <a:r>
              <a:rPr lang="en-US" baseline="0" dirty="0" err="1" smtClean="0"/>
              <a:t>EoDB</a:t>
            </a:r>
            <a:r>
              <a:rPr lang="en-US" baseline="0" dirty="0" smtClean="0"/>
              <a:t> is 0.40 and statistically significant, while at 47.4 of </a:t>
            </a:r>
            <a:r>
              <a:rPr lang="en-US" baseline="0" dirty="0" err="1" smtClean="0"/>
              <a:t>WGI_ave</a:t>
            </a:r>
            <a:r>
              <a:rPr lang="en-US" baseline="0" dirty="0" smtClean="0"/>
              <a:t> (top quartile), the marginal effect of </a:t>
            </a:r>
            <a:r>
              <a:rPr lang="en-US" baseline="0" dirty="0" err="1" smtClean="0"/>
              <a:t>EoDB</a:t>
            </a:r>
            <a:r>
              <a:rPr lang="en-US" baseline="0" dirty="0" smtClean="0"/>
              <a:t> is -0.0048 and statistically insignificant.</a:t>
            </a:r>
            <a:endParaRPr lang="en-US" dirty="0" smtClean="0"/>
          </a:p>
          <a:p>
            <a:endParaRPr lang="en-US" dirty="0"/>
          </a:p>
        </p:txBody>
      </p:sp>
      <p:sp>
        <p:nvSpPr>
          <p:cNvPr id="4" name="Slide Number Placeholder 3"/>
          <p:cNvSpPr>
            <a:spLocks noGrp="1"/>
          </p:cNvSpPr>
          <p:nvPr>
            <p:ph type="sldNum" sz="quarter" idx="10"/>
          </p:nvPr>
        </p:nvSpPr>
        <p:spPr/>
        <p:txBody>
          <a:bodyPr/>
          <a:lstStyle/>
          <a:p>
            <a:fld id="{26053B06-7572-4C33-953D-5781F69F3C64}" type="slidenum">
              <a:rPr lang="en-US" smtClean="0"/>
              <a:t>35</a:t>
            </a:fld>
            <a:endParaRPr lang="en-US"/>
          </a:p>
        </p:txBody>
      </p:sp>
    </p:spTree>
    <p:extLst>
      <p:ext uri="{BB962C8B-B14F-4D97-AF65-F5344CB8AC3E}">
        <p14:creationId xmlns:p14="http://schemas.microsoft.com/office/powerpoint/2010/main" val="30777629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Notes: 1. Estimates are obtained with Poisson </a:t>
            </a:r>
            <a:r>
              <a:rPr lang="en-US" dirty="0" err="1" smtClean="0"/>
              <a:t>Psuedo</a:t>
            </a:r>
            <a:r>
              <a:rPr lang="en-US" dirty="0" smtClean="0"/>
              <a:t>-Maximum Likelihood (PPML) estimator. Spec 2 includes source country-period fixed effects and host country-period fixed effects as well as period fixed effects. 3. Standard errors are in parenthesis are based on clustering by country-pair.  4. ***, **, and * indicate the significance levels of 1, 5, and 10 percent, respectively. </a:t>
            </a:r>
            <a:endParaRPr lang="en-US" dirty="0"/>
          </a:p>
        </p:txBody>
      </p:sp>
      <p:sp>
        <p:nvSpPr>
          <p:cNvPr id="4" name="Slide Number Placeholder 3"/>
          <p:cNvSpPr>
            <a:spLocks noGrp="1"/>
          </p:cNvSpPr>
          <p:nvPr>
            <p:ph type="sldNum" sz="quarter" idx="10"/>
          </p:nvPr>
        </p:nvSpPr>
        <p:spPr/>
        <p:txBody>
          <a:bodyPr/>
          <a:lstStyle/>
          <a:p>
            <a:fld id="{26053B06-7572-4C33-953D-5781F69F3C64}" type="slidenum">
              <a:rPr lang="en-US" smtClean="0"/>
              <a:t>38</a:t>
            </a:fld>
            <a:endParaRPr lang="en-US"/>
          </a:p>
        </p:txBody>
      </p:sp>
    </p:spTree>
    <p:extLst>
      <p:ext uri="{BB962C8B-B14F-4D97-AF65-F5344CB8AC3E}">
        <p14:creationId xmlns:p14="http://schemas.microsoft.com/office/powerpoint/2010/main" val="416911861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Notes: Observations are at the bilateral country-sector level, for different years. Controls refer to the exporter </a:t>
            </a:r>
            <a:r>
              <a:rPr lang="en-US" sz="1200" kern="1200" dirty="0" err="1" smtClean="0">
                <a:solidFill>
                  <a:schemeClr val="tx1"/>
                </a:solidFill>
                <a:effectLst/>
                <a:latin typeface="+mn-lt"/>
                <a:ea typeface="+mn-ea"/>
                <a:cs typeface="+mn-cs"/>
              </a:rPr>
              <a:t>coun</a:t>
            </a:r>
            <a:r>
              <a:rPr lang="en-US" sz="1200" kern="1200" dirty="0" smtClean="0">
                <a:solidFill>
                  <a:schemeClr val="tx1"/>
                </a:solidFill>
                <a:effectLst/>
                <a:latin typeface="+mn-lt"/>
                <a:ea typeface="+mn-ea"/>
                <a:cs typeface="+mn-cs"/>
              </a:rPr>
              <a:t>- try. All specifications with importer and industry-year fixed effects. Robust standard errors, clustered by importer- exporter, in parentheses. Levels of significance are denoted by ** p</a:t>
            </a:r>
            <a:r>
              <a:rPr lang="en-US" sz="1200" i="1" kern="1200" dirty="0" smtClean="0">
                <a:solidFill>
                  <a:schemeClr val="tx1"/>
                </a:solidFill>
                <a:effectLst/>
                <a:latin typeface="+mn-lt"/>
                <a:ea typeface="+mn-ea"/>
                <a:cs typeface="+mn-cs"/>
              </a:rPr>
              <a:t>&lt;</a:t>
            </a:r>
            <a:r>
              <a:rPr lang="en-US" sz="1200" kern="1200" dirty="0" smtClean="0">
                <a:solidFill>
                  <a:schemeClr val="tx1"/>
                </a:solidFill>
                <a:effectLst/>
                <a:latin typeface="+mn-lt"/>
                <a:ea typeface="+mn-ea"/>
                <a:cs typeface="+mn-cs"/>
              </a:rPr>
              <a:t>0.01, * p</a:t>
            </a:r>
            <a:r>
              <a:rPr lang="en-US" sz="1200" i="1" kern="1200" dirty="0" smtClean="0">
                <a:solidFill>
                  <a:schemeClr val="tx1"/>
                </a:solidFill>
                <a:effectLst/>
                <a:latin typeface="+mn-lt"/>
                <a:ea typeface="+mn-ea"/>
                <a:cs typeface="+mn-cs"/>
              </a:rPr>
              <a:t>&lt;</a:t>
            </a:r>
            <a:r>
              <a:rPr lang="en-US" sz="1200" kern="1200" dirty="0" smtClean="0">
                <a:solidFill>
                  <a:schemeClr val="tx1"/>
                </a:solidFill>
                <a:effectLst/>
                <a:latin typeface="+mn-lt"/>
                <a:ea typeface="+mn-ea"/>
                <a:cs typeface="+mn-cs"/>
              </a:rPr>
              <a:t>0.05, +  p</a:t>
            </a:r>
            <a:r>
              <a:rPr lang="en-US" sz="1200" i="1" kern="1200" dirty="0" smtClean="0">
                <a:solidFill>
                  <a:schemeClr val="tx1"/>
                </a:solidFill>
                <a:effectLst/>
                <a:latin typeface="+mn-lt"/>
                <a:ea typeface="+mn-ea"/>
                <a:cs typeface="+mn-cs"/>
              </a:rPr>
              <a:t>&lt;</a:t>
            </a:r>
            <a:r>
              <a:rPr lang="en-US" sz="1200" kern="1200" dirty="0" smtClean="0">
                <a:solidFill>
                  <a:schemeClr val="tx1"/>
                </a:solidFill>
                <a:effectLst/>
                <a:latin typeface="+mn-lt"/>
                <a:ea typeface="+mn-ea"/>
                <a:cs typeface="+mn-cs"/>
              </a:rPr>
              <a:t>0.1.</a:t>
            </a:r>
          </a:p>
          <a:p>
            <a:r>
              <a:rPr lang="en-US" sz="1200" kern="1200" dirty="0" smtClean="0">
                <a:solidFill>
                  <a:schemeClr val="tx1"/>
                </a:solidFill>
                <a:effectLst/>
                <a:latin typeface="+mn-lt"/>
                <a:ea typeface="+mn-ea"/>
                <a:cs typeface="+mn-cs"/>
              </a:rPr>
              <a:t/>
            </a:r>
            <a:br>
              <a:rPr lang="en-US" sz="1200" kern="1200" dirty="0" smtClean="0">
                <a:solidFill>
                  <a:schemeClr val="tx1"/>
                </a:solidFill>
                <a:effectLst/>
                <a:latin typeface="+mn-lt"/>
                <a:ea typeface="+mn-ea"/>
                <a:cs typeface="+mn-cs"/>
              </a:rPr>
            </a:br>
            <a:endParaRPr lang="en-US" dirty="0"/>
          </a:p>
        </p:txBody>
      </p:sp>
      <p:sp>
        <p:nvSpPr>
          <p:cNvPr id="4" name="Slide Number Placeholder 3"/>
          <p:cNvSpPr>
            <a:spLocks noGrp="1"/>
          </p:cNvSpPr>
          <p:nvPr>
            <p:ph type="sldNum" sz="quarter" idx="10"/>
          </p:nvPr>
        </p:nvSpPr>
        <p:spPr/>
        <p:txBody>
          <a:bodyPr/>
          <a:lstStyle/>
          <a:p>
            <a:fld id="{26053B06-7572-4C33-953D-5781F69F3C64}" type="slidenum">
              <a:rPr lang="en-US" smtClean="0"/>
              <a:t>39</a:t>
            </a:fld>
            <a:endParaRPr lang="en-US"/>
          </a:p>
        </p:txBody>
      </p:sp>
    </p:spTree>
    <p:extLst>
      <p:ext uri="{BB962C8B-B14F-4D97-AF65-F5344CB8AC3E}">
        <p14:creationId xmlns:p14="http://schemas.microsoft.com/office/powerpoint/2010/main" val="265037810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Notes: The dependent variable is a dummy variable equal to one if the plant reports export and import activity. Country- level variables are for the country the plant is located. The variable "private credit" refers to private credit as share of GDP. The variable "TRI" refers to the trade restrictiveness index from the World Bank. The variable "exp. </a:t>
            </a:r>
            <a:r>
              <a:rPr lang="en-US" sz="1200" kern="1200" dirty="0" err="1" smtClean="0">
                <a:solidFill>
                  <a:schemeClr val="tx1"/>
                </a:solidFill>
                <a:effectLst/>
                <a:latin typeface="+mn-lt"/>
                <a:ea typeface="+mn-ea"/>
                <a:cs typeface="+mn-cs"/>
              </a:rPr>
              <a:t>upstreamness</a:t>
            </a:r>
            <a:r>
              <a:rPr lang="en-US" sz="1200" kern="1200" dirty="0" smtClean="0">
                <a:solidFill>
                  <a:schemeClr val="tx1"/>
                </a:solidFill>
                <a:effectLst/>
                <a:latin typeface="+mn-lt"/>
                <a:ea typeface="+mn-ea"/>
                <a:cs typeface="+mn-cs"/>
              </a:rPr>
              <a:t>" refers to the level of export </a:t>
            </a:r>
            <a:r>
              <a:rPr lang="en-US" sz="1200" kern="1200" dirty="0" err="1" smtClean="0">
                <a:solidFill>
                  <a:schemeClr val="tx1"/>
                </a:solidFill>
                <a:effectLst/>
                <a:latin typeface="+mn-lt"/>
                <a:ea typeface="+mn-ea"/>
                <a:cs typeface="+mn-cs"/>
              </a:rPr>
              <a:t>upstreamness</a:t>
            </a:r>
            <a:r>
              <a:rPr lang="en-US" sz="1200" kern="1200" dirty="0" smtClean="0">
                <a:solidFill>
                  <a:schemeClr val="tx1"/>
                </a:solidFill>
                <a:effectLst/>
                <a:latin typeface="+mn-lt"/>
                <a:ea typeface="+mn-ea"/>
                <a:cs typeface="+mn-cs"/>
              </a:rPr>
              <a:t> of the host country. DVA is calculated as a share of gross exports of the destination country, at the country level, an average across years, for all sectors. The dummy D(Asian GUH) equals one if the plant belongs to a GUH in Asia. </a:t>
            </a:r>
            <a:r>
              <a:rPr lang="en-US" sz="1200" i="1" kern="1200" dirty="0" smtClean="0">
                <a:solidFill>
                  <a:schemeClr val="tx1"/>
                </a:solidFill>
                <a:effectLst/>
                <a:latin typeface="+mn-lt"/>
                <a:ea typeface="+mn-ea"/>
                <a:cs typeface="+mn-cs"/>
              </a:rPr>
              <a:t>kl </a:t>
            </a:r>
            <a:r>
              <a:rPr lang="en-US" sz="1200" kern="1200" dirty="0" smtClean="0">
                <a:solidFill>
                  <a:schemeClr val="tx1"/>
                </a:solidFill>
                <a:effectLst/>
                <a:latin typeface="+mn-lt"/>
                <a:ea typeface="+mn-ea"/>
                <a:cs typeface="+mn-cs"/>
              </a:rPr>
              <a:t>indicates the (log) capital intensity, with respect to labor, of the industry of the affiliate. In columns 1-5, domestic plants which are also GUHs are excluded. All specifications with affiliate industry fixed effects. Standard errors, clustered at the parent level, in parentheses. Levels of significance are denoted by ** p</a:t>
            </a:r>
            <a:r>
              <a:rPr lang="en-US" sz="1200" i="1" kern="1200" dirty="0" smtClean="0">
                <a:solidFill>
                  <a:schemeClr val="tx1"/>
                </a:solidFill>
                <a:effectLst/>
                <a:latin typeface="+mn-lt"/>
                <a:ea typeface="+mn-ea"/>
                <a:cs typeface="+mn-cs"/>
              </a:rPr>
              <a:t>&lt;</a:t>
            </a:r>
            <a:r>
              <a:rPr lang="en-US" sz="1200" kern="1200" dirty="0" smtClean="0">
                <a:solidFill>
                  <a:schemeClr val="tx1"/>
                </a:solidFill>
                <a:effectLst/>
                <a:latin typeface="+mn-lt"/>
                <a:ea typeface="+mn-ea"/>
                <a:cs typeface="+mn-cs"/>
              </a:rPr>
              <a:t>0.01, * p</a:t>
            </a:r>
            <a:r>
              <a:rPr lang="en-US" sz="1200" i="1" kern="1200" dirty="0" smtClean="0">
                <a:solidFill>
                  <a:schemeClr val="tx1"/>
                </a:solidFill>
                <a:effectLst/>
                <a:latin typeface="+mn-lt"/>
                <a:ea typeface="+mn-ea"/>
                <a:cs typeface="+mn-cs"/>
              </a:rPr>
              <a:t>&lt;</a:t>
            </a:r>
            <a:r>
              <a:rPr lang="en-US" sz="1200" kern="1200" dirty="0" smtClean="0">
                <a:solidFill>
                  <a:schemeClr val="tx1"/>
                </a:solidFill>
                <a:effectLst/>
                <a:latin typeface="+mn-lt"/>
                <a:ea typeface="+mn-ea"/>
                <a:cs typeface="+mn-cs"/>
              </a:rPr>
              <a:t>0.05, +   p</a:t>
            </a:r>
            <a:r>
              <a:rPr lang="en-US" sz="1200" i="1" kern="1200" dirty="0" smtClean="0">
                <a:solidFill>
                  <a:schemeClr val="tx1"/>
                </a:solidFill>
                <a:effectLst/>
                <a:latin typeface="+mn-lt"/>
                <a:ea typeface="+mn-ea"/>
                <a:cs typeface="+mn-cs"/>
              </a:rPr>
              <a:t>&lt;</a:t>
            </a:r>
            <a:r>
              <a:rPr lang="en-US" sz="1200" kern="1200" dirty="0" smtClean="0">
                <a:solidFill>
                  <a:schemeClr val="tx1"/>
                </a:solidFill>
                <a:effectLst/>
                <a:latin typeface="+mn-lt"/>
                <a:ea typeface="+mn-ea"/>
                <a:cs typeface="+mn-cs"/>
              </a:rPr>
              <a:t>0.1. </a:t>
            </a:r>
          </a:p>
          <a:p>
            <a:endParaRPr lang="en-US" dirty="0"/>
          </a:p>
        </p:txBody>
      </p:sp>
      <p:sp>
        <p:nvSpPr>
          <p:cNvPr id="4" name="Slide Number Placeholder 3"/>
          <p:cNvSpPr>
            <a:spLocks noGrp="1"/>
          </p:cNvSpPr>
          <p:nvPr>
            <p:ph type="sldNum" sz="quarter" idx="10"/>
          </p:nvPr>
        </p:nvSpPr>
        <p:spPr/>
        <p:txBody>
          <a:bodyPr/>
          <a:lstStyle/>
          <a:p>
            <a:fld id="{26053B06-7572-4C33-953D-5781F69F3C64}" type="slidenum">
              <a:rPr lang="en-US" smtClean="0"/>
              <a:t>41</a:t>
            </a:fld>
            <a:endParaRPr lang="en-US"/>
          </a:p>
        </p:txBody>
      </p:sp>
    </p:spTree>
    <p:extLst>
      <p:ext uri="{BB962C8B-B14F-4D97-AF65-F5344CB8AC3E}">
        <p14:creationId xmlns:p14="http://schemas.microsoft.com/office/powerpoint/2010/main" val="265037810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Notes: The dependent variable is a dummy variable equal to one if the establishment reports export and import activity. The variable "kl" refers to the (log) capital intensity of the industry, relative to labor, while </a:t>
            </a:r>
            <a:r>
              <a:rPr lang="en-US" sz="1200" i="1" kern="1200" dirty="0" err="1" smtClean="0">
                <a:solidFill>
                  <a:schemeClr val="tx1"/>
                </a:solidFill>
                <a:effectLst/>
                <a:latin typeface="+mn-lt"/>
                <a:ea typeface="+mn-ea"/>
                <a:cs typeface="+mn-cs"/>
              </a:rPr>
              <a:t>sl</a:t>
            </a:r>
            <a:r>
              <a:rPr lang="en-US" sz="1200" i="1"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refers to the (log) skill intensity of the industry, relative to (unskilled) labor. The dummy </a:t>
            </a:r>
            <a:r>
              <a:rPr lang="en-US" sz="1200" i="1" kern="1200" dirty="0" smtClean="0">
                <a:solidFill>
                  <a:schemeClr val="tx1"/>
                </a:solidFill>
                <a:effectLst/>
                <a:latin typeface="+mn-lt"/>
                <a:ea typeface="+mn-ea"/>
                <a:cs typeface="+mn-cs"/>
              </a:rPr>
              <a:t>D</a:t>
            </a:r>
            <a:r>
              <a:rPr lang="en-US" sz="1200" kern="1200" dirty="0" smtClean="0">
                <a:solidFill>
                  <a:schemeClr val="tx1"/>
                </a:solidFill>
                <a:effectLst/>
                <a:latin typeface="+mn-lt"/>
                <a:ea typeface="+mn-ea"/>
                <a:cs typeface="+mn-cs"/>
              </a:rPr>
              <a:t>(</a:t>
            </a:r>
            <a:r>
              <a:rPr lang="en-US" sz="1200" i="1" kern="1200" dirty="0" err="1" smtClean="0">
                <a:solidFill>
                  <a:schemeClr val="tx1"/>
                </a:solidFill>
                <a:effectLst/>
                <a:latin typeface="+mn-lt"/>
                <a:ea typeface="+mn-ea"/>
                <a:cs typeface="+mn-cs"/>
              </a:rPr>
              <a:t>drap</a:t>
            </a:r>
            <a:r>
              <a:rPr lang="en-US" sz="1200" i="1" kern="1200" dirty="0" smtClean="0">
                <a:solidFill>
                  <a:schemeClr val="tx1"/>
                </a:solidFill>
                <a:effectLst/>
                <a:latin typeface="+mn-lt"/>
                <a:ea typeface="+mn-ea"/>
                <a:cs typeface="+mn-cs"/>
              </a:rPr>
              <a:t> &gt; </a:t>
            </a:r>
            <a:r>
              <a:rPr lang="en-US" sz="1200" kern="1200" dirty="0" smtClean="0">
                <a:solidFill>
                  <a:schemeClr val="tx1"/>
                </a:solidFill>
                <a:effectLst/>
                <a:latin typeface="+mn-lt"/>
                <a:ea typeface="+mn-ea"/>
                <a:cs typeface="+mn-cs"/>
              </a:rPr>
              <a:t>0 &amp; </a:t>
            </a:r>
            <a:r>
              <a:rPr lang="en-US" sz="1200" i="1" kern="1200" dirty="0" err="1" smtClean="0">
                <a:solidFill>
                  <a:schemeClr val="tx1"/>
                </a:solidFill>
                <a:effectLst/>
                <a:latin typeface="+mn-lt"/>
                <a:ea typeface="+mn-ea"/>
                <a:cs typeface="+mn-cs"/>
              </a:rPr>
              <a:t>drpa</a:t>
            </a:r>
            <a:r>
              <a:rPr lang="en-US" sz="1200" i="1" kern="1200" dirty="0" smtClean="0">
                <a:solidFill>
                  <a:schemeClr val="tx1"/>
                </a:solidFill>
                <a:effectLst/>
                <a:latin typeface="+mn-lt"/>
                <a:ea typeface="+mn-ea"/>
                <a:cs typeface="+mn-cs"/>
              </a:rPr>
              <a:t> &gt; </a:t>
            </a:r>
            <a:r>
              <a:rPr lang="en-US" sz="1200" kern="1200" dirty="0" smtClean="0">
                <a:solidFill>
                  <a:schemeClr val="tx1"/>
                </a:solidFill>
                <a:effectLst/>
                <a:latin typeface="+mn-lt"/>
                <a:ea typeface="+mn-ea"/>
                <a:cs typeface="+mn-cs"/>
              </a:rPr>
              <a:t>0) is equal to one when both direct requirement coefficients (i.e. when the affiliate is upstream and downstream of the parent) are higher than zero. </a:t>
            </a:r>
            <a:r>
              <a:rPr lang="en-US" sz="1200" kern="1200" dirty="0" err="1" smtClean="0">
                <a:solidFill>
                  <a:schemeClr val="tx1"/>
                </a:solidFill>
                <a:effectLst/>
                <a:latin typeface="+mn-lt"/>
                <a:ea typeface="+mn-ea"/>
                <a:cs typeface="+mn-cs"/>
              </a:rPr>
              <a:t>Avg</a:t>
            </a:r>
            <a:r>
              <a:rPr lang="en-US" sz="1200"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drap</a:t>
            </a:r>
            <a:r>
              <a:rPr lang="en-US" sz="1200" i="1"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a:t>
            </a:r>
            <a:r>
              <a:rPr lang="en-US" sz="1200" i="1" kern="1200" dirty="0" err="1" smtClean="0">
                <a:solidFill>
                  <a:schemeClr val="tx1"/>
                </a:solidFill>
                <a:effectLst/>
                <a:latin typeface="+mn-lt"/>
                <a:ea typeface="+mn-ea"/>
                <a:cs typeface="+mn-cs"/>
              </a:rPr>
              <a:t>drpa</a:t>
            </a:r>
            <a:r>
              <a:rPr lang="en-US" sz="1200" kern="1200" dirty="0" smtClean="0">
                <a:solidFill>
                  <a:schemeClr val="tx1"/>
                </a:solidFill>
                <a:effectLst/>
                <a:latin typeface="+mn-lt"/>
                <a:ea typeface="+mn-ea"/>
                <a:cs typeface="+mn-cs"/>
              </a:rPr>
              <a:t>) refers to the average direct requirement coefficient of the industry of the affiliate, with respect to downstream (upstream) industries. The dummy D(Asian GUH) is one if the plant has an Asian GUH. Only plants that are not GUH and in the manufacturing sector. All specifications with source and destination fixed effects. Standard errors, clustered at the parent level, in parentheses. Levels of significance are denoted by ** p</a:t>
            </a:r>
            <a:r>
              <a:rPr lang="en-US" sz="1200" i="1" kern="1200" dirty="0" smtClean="0">
                <a:solidFill>
                  <a:schemeClr val="tx1"/>
                </a:solidFill>
                <a:effectLst/>
                <a:latin typeface="+mn-lt"/>
                <a:ea typeface="+mn-ea"/>
                <a:cs typeface="+mn-cs"/>
              </a:rPr>
              <a:t>&lt;</a:t>
            </a:r>
            <a:r>
              <a:rPr lang="en-US" sz="1200" kern="1200" dirty="0" smtClean="0">
                <a:solidFill>
                  <a:schemeClr val="tx1"/>
                </a:solidFill>
                <a:effectLst/>
                <a:latin typeface="+mn-lt"/>
                <a:ea typeface="+mn-ea"/>
                <a:cs typeface="+mn-cs"/>
              </a:rPr>
              <a:t>0.01, * p</a:t>
            </a:r>
            <a:r>
              <a:rPr lang="en-US" sz="1200" i="1" kern="1200" dirty="0" smtClean="0">
                <a:solidFill>
                  <a:schemeClr val="tx1"/>
                </a:solidFill>
                <a:effectLst/>
                <a:latin typeface="+mn-lt"/>
                <a:ea typeface="+mn-ea"/>
                <a:cs typeface="+mn-cs"/>
              </a:rPr>
              <a:t>&lt;</a:t>
            </a:r>
            <a:r>
              <a:rPr lang="en-US" sz="1200" kern="1200" dirty="0" smtClean="0">
                <a:solidFill>
                  <a:schemeClr val="tx1"/>
                </a:solidFill>
                <a:effectLst/>
                <a:latin typeface="+mn-lt"/>
                <a:ea typeface="+mn-ea"/>
                <a:cs typeface="+mn-cs"/>
              </a:rPr>
              <a:t>0.05, + p</a:t>
            </a:r>
            <a:r>
              <a:rPr lang="en-US" sz="1200" i="1" kern="1200" dirty="0" smtClean="0">
                <a:solidFill>
                  <a:schemeClr val="tx1"/>
                </a:solidFill>
                <a:effectLst/>
                <a:latin typeface="+mn-lt"/>
                <a:ea typeface="+mn-ea"/>
                <a:cs typeface="+mn-cs"/>
              </a:rPr>
              <a:t>&lt;</a:t>
            </a:r>
            <a:r>
              <a:rPr lang="en-US" sz="1200" kern="1200" dirty="0" smtClean="0">
                <a:solidFill>
                  <a:schemeClr val="tx1"/>
                </a:solidFill>
                <a:effectLst/>
                <a:latin typeface="+mn-lt"/>
                <a:ea typeface="+mn-ea"/>
                <a:cs typeface="+mn-cs"/>
              </a:rPr>
              <a:t>0.1.</a:t>
            </a:r>
          </a:p>
          <a:p>
            <a:r>
              <a:rPr lang="en-US" sz="1200" kern="1200" dirty="0" smtClean="0">
                <a:solidFill>
                  <a:schemeClr val="tx1"/>
                </a:solidFill>
                <a:effectLst/>
                <a:latin typeface="+mn-lt"/>
                <a:ea typeface="+mn-ea"/>
                <a:cs typeface="+mn-cs"/>
              </a:rPr>
              <a:t/>
            </a:r>
            <a:br>
              <a:rPr lang="en-US" sz="1200" kern="1200" dirty="0" smtClean="0">
                <a:solidFill>
                  <a:schemeClr val="tx1"/>
                </a:solidFill>
                <a:effectLst/>
                <a:latin typeface="+mn-lt"/>
                <a:ea typeface="+mn-ea"/>
                <a:cs typeface="+mn-cs"/>
              </a:rPr>
            </a:br>
            <a:endParaRPr lang="en-US" dirty="0"/>
          </a:p>
        </p:txBody>
      </p:sp>
      <p:sp>
        <p:nvSpPr>
          <p:cNvPr id="4" name="Slide Number Placeholder 3"/>
          <p:cNvSpPr>
            <a:spLocks noGrp="1"/>
          </p:cNvSpPr>
          <p:nvPr>
            <p:ph type="sldNum" sz="quarter" idx="10"/>
          </p:nvPr>
        </p:nvSpPr>
        <p:spPr/>
        <p:txBody>
          <a:bodyPr/>
          <a:lstStyle/>
          <a:p>
            <a:fld id="{26053B06-7572-4C33-953D-5781F69F3C64}" type="slidenum">
              <a:rPr lang="en-US" smtClean="0"/>
              <a:t>42</a:t>
            </a:fld>
            <a:endParaRPr lang="en-US"/>
          </a:p>
        </p:txBody>
      </p:sp>
    </p:spTree>
    <p:extLst>
      <p:ext uri="{BB962C8B-B14F-4D97-AF65-F5344CB8AC3E}">
        <p14:creationId xmlns:p14="http://schemas.microsoft.com/office/powerpoint/2010/main" val="26503781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F26DBB-D0DB-4157-AC63-BD9BA4B7E614}" type="slidenum">
              <a:rPr lang="en-US" smtClean="0"/>
              <a:t>5</a:t>
            </a:fld>
            <a:endParaRPr lang="en-US"/>
          </a:p>
        </p:txBody>
      </p:sp>
    </p:spTree>
    <p:extLst>
      <p:ext uri="{BB962C8B-B14F-4D97-AF65-F5344CB8AC3E}">
        <p14:creationId xmlns:p14="http://schemas.microsoft.com/office/powerpoint/2010/main" val="224754375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2004-2010</a:t>
            </a:r>
          </a:p>
          <a:p>
            <a:endParaRPr lang="en-US" dirty="0" smtClean="0"/>
          </a:p>
          <a:p>
            <a:r>
              <a:rPr lang="en-US" dirty="0" smtClean="0"/>
              <a:t>Distance, time zone difference, common border/language/</a:t>
            </a:r>
            <a:r>
              <a:rPr lang="en-US" dirty="0" err="1" smtClean="0"/>
              <a:t>regligion</a:t>
            </a:r>
            <a:r>
              <a:rPr lang="en-US" dirty="0" smtClean="0"/>
              <a:t>/legal</a:t>
            </a:r>
            <a:r>
              <a:rPr lang="en-US" baseline="0" dirty="0" smtClean="0"/>
              <a:t> origin/colonials are controlled. Also, existence of RTA or currency union is controlled, country fixed effects are also controlled.</a:t>
            </a:r>
            <a:endParaRPr lang="en-US" dirty="0" smtClean="0"/>
          </a:p>
          <a:p>
            <a:endParaRPr lang="en-US" dirty="0"/>
          </a:p>
        </p:txBody>
      </p:sp>
      <p:sp>
        <p:nvSpPr>
          <p:cNvPr id="4" name="Slide Number Placeholder 3"/>
          <p:cNvSpPr>
            <a:spLocks noGrp="1"/>
          </p:cNvSpPr>
          <p:nvPr>
            <p:ph type="sldNum" sz="quarter" idx="10"/>
          </p:nvPr>
        </p:nvSpPr>
        <p:spPr/>
        <p:txBody>
          <a:bodyPr/>
          <a:lstStyle/>
          <a:p>
            <a:fld id="{26053B06-7572-4C33-953D-5781F69F3C64}" type="slidenum">
              <a:rPr lang="en-US" smtClean="0"/>
              <a:t>45</a:t>
            </a:fld>
            <a:endParaRPr lang="en-US"/>
          </a:p>
        </p:txBody>
      </p:sp>
    </p:spTree>
    <p:extLst>
      <p:ext uri="{BB962C8B-B14F-4D97-AF65-F5344CB8AC3E}">
        <p14:creationId xmlns:p14="http://schemas.microsoft.com/office/powerpoint/2010/main" val="130006174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BIT = Bilateral investment treaties, RTA = regional trade agreements, DTT = double taxation treaties</a:t>
            </a:r>
            <a:endParaRPr lang="en-US" dirty="0"/>
          </a:p>
        </p:txBody>
      </p:sp>
      <p:sp>
        <p:nvSpPr>
          <p:cNvPr id="4" name="Slide Number Placeholder 3"/>
          <p:cNvSpPr>
            <a:spLocks noGrp="1"/>
          </p:cNvSpPr>
          <p:nvPr>
            <p:ph type="sldNum" sz="quarter" idx="10"/>
          </p:nvPr>
        </p:nvSpPr>
        <p:spPr/>
        <p:txBody>
          <a:bodyPr/>
          <a:lstStyle/>
          <a:p>
            <a:fld id="{26053B06-7572-4C33-953D-5781F69F3C64}" type="slidenum">
              <a:rPr lang="en-US" smtClean="0"/>
              <a:t>47</a:t>
            </a:fld>
            <a:endParaRPr lang="en-US"/>
          </a:p>
        </p:txBody>
      </p:sp>
    </p:spTree>
    <p:extLst>
      <p:ext uri="{BB962C8B-B14F-4D97-AF65-F5344CB8AC3E}">
        <p14:creationId xmlns:p14="http://schemas.microsoft.com/office/powerpoint/2010/main" val="388801382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Notes: The dependent variable is the ratio of the number of M&amp;A to the number of greenfield FDI, in logs, at the bilateral-country sector level. Specifications in columns 1 and 2 with sector fixed effects. Standard errors, clustered at the host-source country level, in parentheses. Levels of significance are denoted by ** p</a:t>
            </a:r>
            <a:r>
              <a:rPr lang="en-US" sz="1200" i="1" kern="1200" dirty="0" smtClean="0">
                <a:solidFill>
                  <a:schemeClr val="tx1"/>
                </a:solidFill>
                <a:effectLst/>
                <a:latin typeface="+mn-lt"/>
                <a:ea typeface="+mn-ea"/>
                <a:cs typeface="+mn-cs"/>
              </a:rPr>
              <a:t>&lt;</a:t>
            </a:r>
            <a:r>
              <a:rPr lang="en-US" sz="1200" kern="1200" dirty="0" smtClean="0">
                <a:solidFill>
                  <a:schemeClr val="tx1"/>
                </a:solidFill>
                <a:effectLst/>
                <a:latin typeface="+mn-lt"/>
                <a:ea typeface="+mn-ea"/>
                <a:cs typeface="+mn-cs"/>
              </a:rPr>
              <a:t>0.01, * p</a:t>
            </a:r>
            <a:r>
              <a:rPr lang="en-US" sz="1200" i="1" kern="1200" dirty="0" smtClean="0">
                <a:solidFill>
                  <a:schemeClr val="tx1"/>
                </a:solidFill>
                <a:effectLst/>
                <a:latin typeface="+mn-lt"/>
                <a:ea typeface="+mn-ea"/>
                <a:cs typeface="+mn-cs"/>
              </a:rPr>
              <a:t>&lt;</a:t>
            </a:r>
            <a:r>
              <a:rPr lang="en-US" sz="1200" kern="1200" dirty="0" smtClean="0">
                <a:solidFill>
                  <a:schemeClr val="tx1"/>
                </a:solidFill>
                <a:effectLst/>
                <a:latin typeface="+mn-lt"/>
                <a:ea typeface="+mn-ea"/>
                <a:cs typeface="+mn-cs"/>
              </a:rPr>
              <a:t>0.05, +  p</a:t>
            </a:r>
            <a:r>
              <a:rPr lang="en-US" sz="1200" i="1" kern="1200" dirty="0" smtClean="0">
                <a:solidFill>
                  <a:schemeClr val="tx1"/>
                </a:solidFill>
                <a:effectLst/>
                <a:latin typeface="+mn-lt"/>
                <a:ea typeface="+mn-ea"/>
                <a:cs typeface="+mn-cs"/>
              </a:rPr>
              <a:t>&lt;</a:t>
            </a:r>
            <a:r>
              <a:rPr lang="en-US" sz="1200" kern="1200" dirty="0" smtClean="0">
                <a:solidFill>
                  <a:schemeClr val="tx1"/>
                </a:solidFill>
                <a:effectLst/>
                <a:latin typeface="+mn-lt"/>
                <a:ea typeface="+mn-ea"/>
                <a:cs typeface="+mn-cs"/>
              </a:rPr>
              <a:t>0.1.</a:t>
            </a:r>
          </a:p>
          <a:p>
            <a:endParaRPr lang="en-US" dirty="0"/>
          </a:p>
        </p:txBody>
      </p:sp>
      <p:sp>
        <p:nvSpPr>
          <p:cNvPr id="4" name="Slide Number Placeholder 3"/>
          <p:cNvSpPr>
            <a:spLocks noGrp="1"/>
          </p:cNvSpPr>
          <p:nvPr>
            <p:ph type="sldNum" sz="quarter" idx="10"/>
          </p:nvPr>
        </p:nvSpPr>
        <p:spPr/>
        <p:txBody>
          <a:bodyPr/>
          <a:lstStyle/>
          <a:p>
            <a:fld id="{26053B06-7572-4C33-953D-5781F69F3C64}" type="slidenum">
              <a:rPr lang="en-US" smtClean="0"/>
              <a:t>56</a:t>
            </a:fld>
            <a:endParaRPr lang="en-US"/>
          </a:p>
        </p:txBody>
      </p:sp>
    </p:spTree>
    <p:extLst>
      <p:ext uri="{BB962C8B-B14F-4D97-AF65-F5344CB8AC3E}">
        <p14:creationId xmlns:p14="http://schemas.microsoft.com/office/powerpoint/2010/main" val="8696219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National sources </a:t>
            </a:r>
            <a:endParaRPr lang="en-US" dirty="0"/>
          </a:p>
        </p:txBody>
      </p:sp>
      <p:sp>
        <p:nvSpPr>
          <p:cNvPr id="4" name="Slide Number Placeholder 3"/>
          <p:cNvSpPr>
            <a:spLocks noGrp="1"/>
          </p:cNvSpPr>
          <p:nvPr>
            <p:ph type="sldNum" sz="quarter" idx="10"/>
          </p:nvPr>
        </p:nvSpPr>
        <p:spPr/>
        <p:txBody>
          <a:bodyPr/>
          <a:lstStyle/>
          <a:p>
            <a:fld id="{26053B06-7572-4C33-953D-5781F69F3C64}" type="slidenum">
              <a:rPr lang="en-US" smtClean="0"/>
              <a:t>6</a:t>
            </a:fld>
            <a:endParaRPr lang="en-US"/>
          </a:p>
        </p:txBody>
      </p:sp>
    </p:spTree>
    <p:extLst>
      <p:ext uri="{BB962C8B-B14F-4D97-AF65-F5344CB8AC3E}">
        <p14:creationId xmlns:p14="http://schemas.microsoft.com/office/powerpoint/2010/main" val="15089235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6053B06-7572-4C33-953D-5781F69F3C64}" type="slidenum">
              <a:rPr lang="en-US" smtClean="0"/>
              <a:t>7</a:t>
            </a:fld>
            <a:endParaRPr lang="en-US"/>
          </a:p>
        </p:txBody>
      </p:sp>
    </p:spTree>
    <p:extLst>
      <p:ext uri="{BB962C8B-B14F-4D97-AF65-F5344CB8AC3E}">
        <p14:creationId xmlns:p14="http://schemas.microsoft.com/office/powerpoint/2010/main" val="14749387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Apart from target and </a:t>
            </a:r>
            <a:r>
              <a:rPr lang="en-US" baseline="0" dirty="0" err="1" smtClean="0"/>
              <a:t>acquiror</a:t>
            </a:r>
            <a:r>
              <a:rPr lang="en-US" baseline="0" dirty="0" smtClean="0"/>
              <a:t> names and country, information on global ultimate owner (GUO) name and country, are also available in </a:t>
            </a:r>
            <a:r>
              <a:rPr lang="en-US" baseline="0" dirty="0" err="1" smtClean="0"/>
              <a:t>Zephy</a:t>
            </a:r>
            <a:r>
              <a:rPr lang="en-US" baseline="0" dirty="0" smtClean="0"/>
              <a:t> M&amp;A database by Bureau van </a:t>
            </a:r>
            <a:r>
              <a:rPr lang="en-US" baseline="0" dirty="0" err="1" smtClean="0"/>
              <a:t>Dijk</a:t>
            </a:r>
            <a:r>
              <a:rPr lang="en-US" baseline="0" dirty="0" smtClean="0"/>
              <a:t> (BVD). GUO refers to the shareholder with the highest direct or total % of ownership of the subject company, which is not located in the same country. There are instances, wherein information on GUO of the </a:t>
            </a:r>
            <a:r>
              <a:rPr lang="en-US" baseline="0" dirty="0" err="1" smtClean="0"/>
              <a:t>acquiror</a:t>
            </a:r>
            <a:r>
              <a:rPr lang="en-US" baseline="0" dirty="0" smtClean="0"/>
              <a:t> is not in Zephyr database. For these cases, we search for the GUO information of the </a:t>
            </a:r>
            <a:r>
              <a:rPr lang="en-US" baseline="0" dirty="0" err="1" smtClean="0"/>
              <a:t>acquiror</a:t>
            </a:r>
            <a:r>
              <a:rPr lang="en-US" baseline="0" dirty="0" smtClean="0"/>
              <a:t> in </a:t>
            </a:r>
            <a:r>
              <a:rPr lang="en-US" baseline="0" dirty="0" err="1" smtClean="0"/>
              <a:t>Orbis</a:t>
            </a:r>
            <a:r>
              <a:rPr lang="en-US" baseline="0" dirty="0" smtClean="0"/>
              <a:t>, a company database also owned by BVD. If still unavailable, we assume the </a:t>
            </a:r>
            <a:r>
              <a:rPr lang="en-US" baseline="0" dirty="0" err="1" smtClean="0"/>
              <a:t>acquiror</a:t>
            </a:r>
            <a:r>
              <a:rPr lang="en-US" baseline="0" dirty="0" smtClean="0"/>
              <a:t>  and its country, to be the </a:t>
            </a:r>
            <a:r>
              <a:rPr lang="en-US" baseline="0" dirty="0" err="1" smtClean="0"/>
              <a:t>acquiror</a:t>
            </a:r>
            <a:r>
              <a:rPr lang="en-US" baseline="0" dirty="0" smtClean="0"/>
              <a:t> GUO. </a:t>
            </a:r>
            <a:endParaRPr lang="en-US" dirty="0" smtClean="0"/>
          </a:p>
          <a:p>
            <a:endParaRPr lang="en-US" dirty="0"/>
          </a:p>
        </p:txBody>
      </p:sp>
      <p:sp>
        <p:nvSpPr>
          <p:cNvPr id="4" name="Slide Number Placeholder 3"/>
          <p:cNvSpPr>
            <a:spLocks noGrp="1"/>
          </p:cNvSpPr>
          <p:nvPr>
            <p:ph type="sldNum" sz="quarter" idx="10"/>
          </p:nvPr>
        </p:nvSpPr>
        <p:spPr/>
        <p:txBody>
          <a:bodyPr/>
          <a:lstStyle/>
          <a:p>
            <a:fld id="{26053B06-7572-4C33-953D-5781F69F3C64}" type="slidenum">
              <a:rPr lang="en-US" smtClean="0"/>
              <a:t>8</a:t>
            </a:fld>
            <a:endParaRPr lang="en-US"/>
          </a:p>
        </p:txBody>
      </p:sp>
    </p:spTree>
    <p:extLst>
      <p:ext uri="{BB962C8B-B14F-4D97-AF65-F5344CB8AC3E}">
        <p14:creationId xmlns:p14="http://schemas.microsoft.com/office/powerpoint/2010/main" val="7436865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b="0" i="1" dirty="0" err="1" smtClean="0"/>
              <a:t>Worldbase</a:t>
            </a:r>
            <a:r>
              <a:rPr lang="en-US" sz="2400" b="0" dirty="0" smtClean="0"/>
              <a:t>, Dun and Bradstreet </a:t>
            </a:r>
          </a:p>
          <a:p>
            <a:pPr lvl="1"/>
            <a:r>
              <a:rPr lang="en-US" sz="2000" dirty="0" smtClean="0"/>
              <a:t>Links the global ultimate headquarter and its affiliates located around the world at the 4 –digit SIC level</a:t>
            </a:r>
          </a:p>
          <a:p>
            <a:pPr lvl="1"/>
            <a:r>
              <a:rPr lang="en-US" sz="2000" dirty="0" smtClean="0"/>
              <a:t>Records if an affiliates is engaged in international trade activity (plus data on sales and employment)</a:t>
            </a:r>
          </a:p>
          <a:p>
            <a:pPr lvl="1"/>
            <a:r>
              <a:rPr lang="en-US" sz="2000" dirty="0" smtClean="0"/>
              <a:t>Indicator of GVC-FDI: Foreign-owned affiliates that both export and import</a:t>
            </a:r>
          </a:p>
          <a:p>
            <a:pPr lvl="1"/>
            <a:r>
              <a:rPr lang="en-US" sz="2000" dirty="0" smtClean="0"/>
              <a:t>Country coverage: GUHs located in OECD + emerging countries; affiliates located in Asia i.e. GVC-FDI into Asia</a:t>
            </a:r>
          </a:p>
          <a:p>
            <a:pPr lvl="1"/>
            <a:r>
              <a:rPr lang="en-US" sz="2000" dirty="0" err="1" smtClean="0"/>
              <a:t>Sectoral</a:t>
            </a:r>
            <a:r>
              <a:rPr lang="en-US" sz="2000" dirty="0" smtClean="0"/>
              <a:t> coverage: Manufacturing, Mining and Business Services </a:t>
            </a:r>
          </a:p>
          <a:p>
            <a:r>
              <a:rPr lang="en-US" sz="1200" b="0" i="0" u="none" strike="noStrike" kern="1200" baseline="0" dirty="0" smtClean="0">
                <a:solidFill>
                  <a:schemeClr val="tx1"/>
                </a:solidFill>
                <a:latin typeface="+mn-lt"/>
                <a:ea typeface="+mn-ea"/>
                <a:cs typeface="+mn-cs"/>
              </a:rPr>
              <a:t>Asian countries:</a:t>
            </a:r>
          </a:p>
          <a:p>
            <a:r>
              <a:rPr lang="en-US" sz="1200" b="0" i="0" u="none" strike="noStrike" kern="1200" baseline="0" dirty="0" smtClean="0">
                <a:solidFill>
                  <a:schemeClr val="tx1"/>
                </a:solidFill>
                <a:latin typeface="+mn-lt"/>
                <a:ea typeface="+mn-ea"/>
                <a:cs typeface="+mn-cs"/>
              </a:rPr>
              <a:t>Afghanistan, Armenia, Australia, Azerbaijan, Bangladesh, Brunei, Cambodia, China, Georgia,</a:t>
            </a:r>
          </a:p>
          <a:p>
            <a:r>
              <a:rPr lang="en-US" sz="1200" b="0" i="0" u="none" strike="noStrike" kern="1200" baseline="0" dirty="0" smtClean="0">
                <a:solidFill>
                  <a:schemeClr val="tx1"/>
                </a:solidFill>
                <a:latin typeface="+mn-lt"/>
                <a:ea typeface="+mn-ea"/>
                <a:cs typeface="+mn-cs"/>
              </a:rPr>
              <a:t>Hong Kong, India, Indonesia, Japan, Kazakhstan, Korea, Kyrgyzstan, Malaysia, Nepal,</a:t>
            </a:r>
          </a:p>
          <a:p>
            <a:r>
              <a:rPr lang="en-US" sz="1200" b="0" i="0" u="none" strike="noStrike" kern="1200" baseline="0" dirty="0" smtClean="0">
                <a:solidFill>
                  <a:schemeClr val="tx1"/>
                </a:solidFill>
                <a:latin typeface="+mn-lt"/>
                <a:ea typeface="+mn-ea"/>
                <a:cs typeface="+mn-cs"/>
              </a:rPr>
              <a:t>New Zealand, Pakistan, Philippines, Singapore, Sri Lanka, Taiwan, Thailand, Uzbekistan,</a:t>
            </a:r>
          </a:p>
          <a:p>
            <a:r>
              <a:rPr lang="en-US" sz="1200" b="0" i="0" u="none" strike="noStrike" kern="1200" baseline="0" dirty="0" smtClean="0">
                <a:solidFill>
                  <a:schemeClr val="tx1"/>
                </a:solidFill>
                <a:latin typeface="+mn-lt"/>
                <a:ea typeface="+mn-ea"/>
                <a:cs typeface="+mn-cs"/>
              </a:rPr>
              <a:t>and Viet Nam. </a:t>
            </a:r>
          </a:p>
          <a:p>
            <a:r>
              <a:rPr lang="en-US" sz="1200" b="0" i="0" u="none" strike="noStrike" kern="1200" baseline="0" dirty="0" smtClean="0">
                <a:solidFill>
                  <a:schemeClr val="tx1"/>
                </a:solidFill>
                <a:latin typeface="+mn-lt"/>
                <a:ea typeface="+mn-ea"/>
                <a:cs typeface="+mn-cs"/>
              </a:rPr>
              <a:t>Origin side: Australia, Austria, Belgium, Brazil, Canada, China, Switzerland, Denmark, Spain, Finland,</a:t>
            </a:r>
          </a:p>
          <a:p>
            <a:r>
              <a:rPr lang="en-US" sz="1200" b="0" i="0" u="none" strike="noStrike" kern="1200" baseline="0" dirty="0" smtClean="0">
                <a:solidFill>
                  <a:schemeClr val="tx1"/>
                </a:solidFill>
                <a:latin typeface="+mn-lt"/>
                <a:ea typeface="+mn-ea"/>
                <a:cs typeface="+mn-cs"/>
              </a:rPr>
              <a:t>France, United Kingdom, Germany, Hong Kong, India, Indonesia, Ireland, Israel, Italy,</a:t>
            </a:r>
          </a:p>
          <a:p>
            <a:r>
              <a:rPr lang="en-US" sz="1200" b="0" i="0" u="none" strike="noStrike" kern="1200" baseline="0" dirty="0" smtClean="0">
                <a:solidFill>
                  <a:schemeClr val="tx1"/>
                </a:solidFill>
                <a:latin typeface="+mn-lt"/>
                <a:ea typeface="+mn-ea"/>
                <a:cs typeface="+mn-cs"/>
              </a:rPr>
              <a:t>Japan, Korea, Luxembourg, Mexico, Malaysia, Netherlands, Norway, New Zealand, Portugal,</a:t>
            </a:r>
          </a:p>
          <a:p>
            <a:r>
              <a:rPr lang="en-US" sz="1200" b="0" i="0" u="none" strike="noStrike" kern="1200" baseline="0" dirty="0" smtClean="0">
                <a:solidFill>
                  <a:schemeClr val="tx1"/>
                </a:solidFill>
                <a:latin typeface="+mn-lt"/>
                <a:ea typeface="+mn-ea"/>
                <a:cs typeface="+mn-cs"/>
              </a:rPr>
              <a:t>Russia Federation, Singapore, Sweden, Thailand, Turkey, Taiwan, United States,</a:t>
            </a:r>
          </a:p>
          <a:p>
            <a:r>
              <a:rPr lang="en-US" sz="1200" b="0" i="0" u="none" strike="noStrike" kern="1200" baseline="0" dirty="0" smtClean="0">
                <a:solidFill>
                  <a:schemeClr val="tx1"/>
                </a:solidFill>
                <a:latin typeface="+mn-lt"/>
                <a:ea typeface="+mn-ea"/>
                <a:cs typeface="+mn-cs"/>
              </a:rPr>
              <a:t>and South Africa.</a:t>
            </a:r>
            <a:endParaRPr lang="en-US" dirty="0" smtClean="0"/>
          </a:p>
          <a:p>
            <a:endParaRPr lang="en-US" dirty="0"/>
          </a:p>
        </p:txBody>
      </p:sp>
      <p:sp>
        <p:nvSpPr>
          <p:cNvPr id="4" name="Slide Number Placeholder 3"/>
          <p:cNvSpPr>
            <a:spLocks noGrp="1"/>
          </p:cNvSpPr>
          <p:nvPr>
            <p:ph type="sldNum" sz="quarter" idx="10"/>
          </p:nvPr>
        </p:nvSpPr>
        <p:spPr/>
        <p:txBody>
          <a:bodyPr/>
          <a:lstStyle/>
          <a:p>
            <a:fld id="{DBF26DBB-D0DB-4157-AC63-BD9BA4B7E614}" type="slidenum">
              <a:rPr lang="en-US" smtClean="0"/>
              <a:t>9</a:t>
            </a:fld>
            <a:endParaRPr lang="en-US"/>
          </a:p>
        </p:txBody>
      </p:sp>
    </p:spTree>
    <p:extLst>
      <p:ext uri="{BB962C8B-B14F-4D97-AF65-F5344CB8AC3E}">
        <p14:creationId xmlns:p14="http://schemas.microsoft.com/office/powerpoint/2010/main" val="22475437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6053B06-7572-4C33-953D-5781F69F3C64}" type="slidenum">
              <a:rPr lang="en-US" smtClean="0"/>
              <a:t>11</a:t>
            </a:fld>
            <a:endParaRPr lang="en-US"/>
          </a:p>
        </p:txBody>
      </p:sp>
    </p:spTree>
    <p:extLst>
      <p:ext uri="{BB962C8B-B14F-4D97-AF65-F5344CB8AC3E}">
        <p14:creationId xmlns:p14="http://schemas.microsoft.com/office/powerpoint/2010/main" val="18363921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6053B06-7572-4C33-953D-5781F69F3C64}" type="slidenum">
              <a:rPr lang="en-US" smtClean="0"/>
              <a:t>12</a:t>
            </a:fld>
            <a:endParaRPr lang="en-US"/>
          </a:p>
        </p:txBody>
      </p:sp>
    </p:spTree>
    <p:extLst>
      <p:ext uri="{BB962C8B-B14F-4D97-AF65-F5344CB8AC3E}">
        <p14:creationId xmlns:p14="http://schemas.microsoft.com/office/powerpoint/2010/main" val="75621026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8BA57DA0-E36F-4D00-9994-5A6FC589CF03}" type="datetime1">
              <a:rPr lang="en-US" smtClean="0"/>
              <a:t>17/10/2016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B2AEF64-9867-4B71-936B-C52248B5A961}" type="slidenum">
              <a:rPr lang="en-US" smtClean="0"/>
              <a:t>‹#›</a:t>
            </a:fld>
            <a:endParaRPr lang="en-US"/>
          </a:p>
        </p:txBody>
      </p:sp>
      <p:pic>
        <p:nvPicPr>
          <p:cNvPr id="8" name="Picture 7"/>
          <p:cNvPicPr>
            <a:picLocks noChangeAspect="1"/>
          </p:cNvPicPr>
          <p:nvPr userDrawn="1"/>
        </p:nvPicPr>
        <p:blipFill rotWithShape="1">
          <a:blip r:embed="rId2" cstate="print">
            <a:extLst>
              <a:ext uri="{28A0092B-C50C-407E-A947-70E740481C1C}">
                <a14:useLocalDpi xmlns:a14="http://schemas.microsoft.com/office/drawing/2010/main" val="0"/>
              </a:ext>
            </a:extLst>
          </a:blip>
          <a:srcRect l="30680" t="14412" r="31245" b="11488"/>
          <a:stretch/>
        </p:blipFill>
        <p:spPr>
          <a:xfrm>
            <a:off x="5785658" y="0"/>
            <a:ext cx="3358342" cy="4914900"/>
          </a:xfrm>
          <a:prstGeom prst="rect">
            <a:avLst/>
          </a:prstGeom>
        </p:spPr>
      </p:pic>
    </p:spTree>
    <p:extLst>
      <p:ext uri="{BB962C8B-B14F-4D97-AF65-F5344CB8AC3E}">
        <p14:creationId xmlns:p14="http://schemas.microsoft.com/office/powerpoint/2010/main" val="55707977"/>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3"/>
          <p:cNvSpPr>
            <a:spLocks noGrp="1"/>
          </p:cNvSpPr>
          <p:nvPr>
            <p:ph type="dt" sz="half" idx="10"/>
          </p:nvPr>
        </p:nvSpPr>
        <p:spPr>
          <a:xfrm>
            <a:off x="628650" y="6356351"/>
            <a:ext cx="2057400" cy="365125"/>
          </a:xfrm>
        </p:spPr>
        <p:txBody>
          <a:bodyPr/>
          <a:lstStyle/>
          <a:p>
            <a:fld id="{356118C5-B3EB-4254-A597-212FF835E9F6}" type="datetime1">
              <a:rPr lang="en-US" smtClean="0"/>
              <a:t>17/10/2016</a:t>
            </a:fld>
            <a:endParaRPr lang="en-US"/>
          </a:p>
        </p:txBody>
      </p:sp>
      <p:sp>
        <p:nvSpPr>
          <p:cNvPr id="8" name="Footer Placeholder 4"/>
          <p:cNvSpPr>
            <a:spLocks noGrp="1"/>
          </p:cNvSpPr>
          <p:nvPr>
            <p:ph type="ftr" sz="quarter" idx="11"/>
          </p:nvPr>
        </p:nvSpPr>
        <p:spPr>
          <a:xfrm>
            <a:off x="3028949" y="6356351"/>
            <a:ext cx="3563043" cy="365125"/>
          </a:xfrm>
        </p:spPr>
        <p:txBody>
          <a:bodyPr/>
          <a:lstStyle/>
          <a:p>
            <a:endParaRPr lang="en-US" dirty="0" smtClean="0"/>
          </a:p>
        </p:txBody>
      </p:sp>
      <p:sp>
        <p:nvSpPr>
          <p:cNvPr id="9" name="Slide Number Placeholder 5"/>
          <p:cNvSpPr>
            <a:spLocks noGrp="1"/>
          </p:cNvSpPr>
          <p:nvPr>
            <p:ph type="sldNum" sz="quarter" idx="12"/>
          </p:nvPr>
        </p:nvSpPr>
        <p:spPr>
          <a:xfrm>
            <a:off x="7730836" y="6356351"/>
            <a:ext cx="784514" cy="365125"/>
          </a:xfrm>
        </p:spPr>
        <p:txBody>
          <a:bodyPr/>
          <a:lstStyle/>
          <a:p>
            <a:fld id="{3B2AEF64-9867-4B71-936B-C52248B5A961}" type="slidenum">
              <a:rPr lang="en-US" smtClean="0"/>
              <a:t>‹#›</a:t>
            </a:fld>
            <a:endParaRPr lang="en-US" dirty="0"/>
          </a:p>
        </p:txBody>
      </p:sp>
      <p:pic>
        <p:nvPicPr>
          <p:cNvPr id="10" name="Picture 20" descr="25mmBB"/>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383568" y="6211138"/>
            <a:ext cx="462947" cy="4629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099425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3"/>
          <p:cNvSpPr>
            <a:spLocks noGrp="1"/>
          </p:cNvSpPr>
          <p:nvPr>
            <p:ph type="dt" sz="half" idx="10"/>
          </p:nvPr>
        </p:nvSpPr>
        <p:spPr>
          <a:xfrm>
            <a:off x="628650" y="6356351"/>
            <a:ext cx="2057400" cy="365125"/>
          </a:xfrm>
        </p:spPr>
        <p:txBody>
          <a:bodyPr/>
          <a:lstStyle/>
          <a:p>
            <a:fld id="{63756D5D-476A-479F-870C-4998607C7632}" type="datetime1">
              <a:rPr lang="en-US" smtClean="0"/>
              <a:t>17/10/2016</a:t>
            </a:fld>
            <a:endParaRPr lang="en-US"/>
          </a:p>
        </p:txBody>
      </p:sp>
      <p:sp>
        <p:nvSpPr>
          <p:cNvPr id="8" name="Footer Placeholder 4"/>
          <p:cNvSpPr>
            <a:spLocks noGrp="1"/>
          </p:cNvSpPr>
          <p:nvPr>
            <p:ph type="ftr" sz="quarter" idx="11"/>
          </p:nvPr>
        </p:nvSpPr>
        <p:spPr>
          <a:xfrm>
            <a:off x="3028949" y="6356351"/>
            <a:ext cx="3563043" cy="365125"/>
          </a:xfrm>
        </p:spPr>
        <p:txBody>
          <a:bodyPr/>
          <a:lstStyle/>
          <a:p>
            <a:endParaRPr lang="en-US" dirty="0" smtClean="0"/>
          </a:p>
        </p:txBody>
      </p:sp>
      <p:sp>
        <p:nvSpPr>
          <p:cNvPr id="9" name="Slide Number Placeholder 5"/>
          <p:cNvSpPr>
            <a:spLocks noGrp="1"/>
          </p:cNvSpPr>
          <p:nvPr>
            <p:ph type="sldNum" sz="quarter" idx="12"/>
          </p:nvPr>
        </p:nvSpPr>
        <p:spPr>
          <a:xfrm>
            <a:off x="7730836" y="6356351"/>
            <a:ext cx="784514" cy="365125"/>
          </a:xfrm>
        </p:spPr>
        <p:txBody>
          <a:bodyPr/>
          <a:lstStyle/>
          <a:p>
            <a:fld id="{3B2AEF64-9867-4B71-936B-C52248B5A961}" type="slidenum">
              <a:rPr lang="en-US" smtClean="0"/>
              <a:t>‹#›</a:t>
            </a:fld>
            <a:endParaRPr lang="en-US" dirty="0"/>
          </a:p>
        </p:txBody>
      </p:sp>
      <p:pic>
        <p:nvPicPr>
          <p:cNvPr id="10" name="Picture 20" descr="25mmBB"/>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383568" y="6211138"/>
            <a:ext cx="462947" cy="4629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36376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F8EEFFEA-D85A-416F-AA91-31BEA594F594}" type="datetime1">
              <a:rPr lang="en-US" smtClean="0"/>
              <a:t>17/10/2016</a:t>
            </a:fld>
            <a:endParaRPr lang="en-US"/>
          </a:p>
        </p:txBody>
      </p:sp>
      <p:sp>
        <p:nvSpPr>
          <p:cNvPr id="6" name="Slide Number Placeholder 5"/>
          <p:cNvSpPr>
            <a:spLocks noGrp="1"/>
          </p:cNvSpPr>
          <p:nvPr>
            <p:ph type="sldNum" sz="quarter" idx="12"/>
          </p:nvPr>
        </p:nvSpPr>
        <p:spPr>
          <a:xfrm>
            <a:off x="7730836" y="6356351"/>
            <a:ext cx="784514" cy="365125"/>
          </a:xfrm>
        </p:spPr>
        <p:txBody>
          <a:bodyPr/>
          <a:lstStyle/>
          <a:p>
            <a:fld id="{3B2AEF64-9867-4B71-936B-C52248B5A961}" type="slidenum">
              <a:rPr lang="en-US" smtClean="0"/>
              <a:t>‹#›</a:t>
            </a:fld>
            <a:endParaRPr lang="en-US" dirty="0"/>
          </a:p>
        </p:txBody>
      </p:sp>
      <p:pic>
        <p:nvPicPr>
          <p:cNvPr id="7" name="Picture 20" descr="25mmBB"/>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383568" y="6211138"/>
            <a:ext cx="462947" cy="4629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54882658"/>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7" name="Date Placeholder 3"/>
          <p:cNvSpPr>
            <a:spLocks noGrp="1"/>
          </p:cNvSpPr>
          <p:nvPr>
            <p:ph type="dt" sz="half" idx="10"/>
          </p:nvPr>
        </p:nvSpPr>
        <p:spPr>
          <a:xfrm>
            <a:off x="628650" y="6356351"/>
            <a:ext cx="2057400" cy="365125"/>
          </a:xfrm>
        </p:spPr>
        <p:txBody>
          <a:bodyPr/>
          <a:lstStyle/>
          <a:p>
            <a:fld id="{135AC54A-3CD3-4B27-8ED1-73142EAEB30E}" type="datetime1">
              <a:rPr lang="en-US" smtClean="0"/>
              <a:t>17/10/2016</a:t>
            </a:fld>
            <a:endParaRPr lang="en-US"/>
          </a:p>
        </p:txBody>
      </p:sp>
      <p:sp>
        <p:nvSpPr>
          <p:cNvPr id="9" name="Slide Number Placeholder 5"/>
          <p:cNvSpPr>
            <a:spLocks noGrp="1"/>
          </p:cNvSpPr>
          <p:nvPr>
            <p:ph type="sldNum" sz="quarter" idx="12"/>
          </p:nvPr>
        </p:nvSpPr>
        <p:spPr>
          <a:xfrm>
            <a:off x="7730836" y="6356351"/>
            <a:ext cx="784514" cy="365125"/>
          </a:xfrm>
        </p:spPr>
        <p:txBody>
          <a:bodyPr/>
          <a:lstStyle/>
          <a:p>
            <a:fld id="{3B2AEF64-9867-4B71-936B-C52248B5A961}" type="slidenum">
              <a:rPr lang="en-US" smtClean="0"/>
              <a:t>‹#›</a:t>
            </a:fld>
            <a:endParaRPr lang="en-US" dirty="0"/>
          </a:p>
        </p:txBody>
      </p:sp>
      <p:pic>
        <p:nvPicPr>
          <p:cNvPr id="10" name="Picture 20" descr="25mmBB"/>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383568" y="6211138"/>
            <a:ext cx="462947" cy="4629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99999228"/>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Date Placeholder 3"/>
          <p:cNvSpPr>
            <a:spLocks noGrp="1"/>
          </p:cNvSpPr>
          <p:nvPr>
            <p:ph type="dt" sz="half" idx="10"/>
          </p:nvPr>
        </p:nvSpPr>
        <p:spPr>
          <a:xfrm>
            <a:off x="628650" y="6356351"/>
            <a:ext cx="2057400" cy="365125"/>
          </a:xfrm>
        </p:spPr>
        <p:txBody>
          <a:bodyPr/>
          <a:lstStyle/>
          <a:p>
            <a:fld id="{A5649C7D-DC77-472D-8D5F-7554BA575FC9}" type="datetime1">
              <a:rPr lang="en-US" smtClean="0"/>
              <a:t>17/10/2016</a:t>
            </a:fld>
            <a:endParaRPr lang="en-US"/>
          </a:p>
        </p:txBody>
      </p:sp>
      <p:sp>
        <p:nvSpPr>
          <p:cNvPr id="9" name="Footer Placeholder 4"/>
          <p:cNvSpPr>
            <a:spLocks noGrp="1"/>
          </p:cNvSpPr>
          <p:nvPr>
            <p:ph type="ftr" sz="quarter" idx="11"/>
          </p:nvPr>
        </p:nvSpPr>
        <p:spPr>
          <a:xfrm>
            <a:off x="3028949" y="6356351"/>
            <a:ext cx="3563043" cy="365125"/>
          </a:xfrm>
        </p:spPr>
        <p:txBody>
          <a:bodyPr/>
          <a:lstStyle/>
          <a:p>
            <a:endParaRPr lang="en-US" dirty="0" smtClean="0"/>
          </a:p>
        </p:txBody>
      </p:sp>
      <p:sp>
        <p:nvSpPr>
          <p:cNvPr id="10" name="Slide Number Placeholder 5"/>
          <p:cNvSpPr>
            <a:spLocks noGrp="1"/>
          </p:cNvSpPr>
          <p:nvPr>
            <p:ph type="sldNum" sz="quarter" idx="12"/>
          </p:nvPr>
        </p:nvSpPr>
        <p:spPr>
          <a:xfrm>
            <a:off x="7730836" y="6356351"/>
            <a:ext cx="784514" cy="365125"/>
          </a:xfrm>
        </p:spPr>
        <p:txBody>
          <a:bodyPr/>
          <a:lstStyle/>
          <a:p>
            <a:fld id="{3B2AEF64-9867-4B71-936B-C52248B5A961}" type="slidenum">
              <a:rPr lang="en-US" smtClean="0"/>
              <a:t>‹#›</a:t>
            </a:fld>
            <a:endParaRPr lang="en-US" dirty="0"/>
          </a:p>
        </p:txBody>
      </p:sp>
      <p:pic>
        <p:nvPicPr>
          <p:cNvPr id="11" name="Picture 20" descr="25mmBB"/>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383568" y="6211138"/>
            <a:ext cx="462947" cy="4629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632450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 name="Date Placeholder 3"/>
          <p:cNvSpPr>
            <a:spLocks noGrp="1"/>
          </p:cNvSpPr>
          <p:nvPr>
            <p:ph type="dt" sz="half" idx="10"/>
          </p:nvPr>
        </p:nvSpPr>
        <p:spPr>
          <a:xfrm>
            <a:off x="628650" y="6356351"/>
            <a:ext cx="2057400" cy="365125"/>
          </a:xfrm>
        </p:spPr>
        <p:txBody>
          <a:bodyPr/>
          <a:lstStyle/>
          <a:p>
            <a:fld id="{B9EBD353-D480-485E-BA91-37937C9D527E}" type="datetime1">
              <a:rPr lang="en-US" smtClean="0"/>
              <a:t>17/10/2016</a:t>
            </a:fld>
            <a:endParaRPr lang="en-US"/>
          </a:p>
        </p:txBody>
      </p:sp>
      <p:sp>
        <p:nvSpPr>
          <p:cNvPr id="11" name="Footer Placeholder 4"/>
          <p:cNvSpPr>
            <a:spLocks noGrp="1"/>
          </p:cNvSpPr>
          <p:nvPr>
            <p:ph type="ftr" sz="quarter" idx="11"/>
          </p:nvPr>
        </p:nvSpPr>
        <p:spPr>
          <a:xfrm>
            <a:off x="3028949" y="6356351"/>
            <a:ext cx="3563043" cy="365125"/>
          </a:xfrm>
        </p:spPr>
        <p:txBody>
          <a:bodyPr/>
          <a:lstStyle/>
          <a:p>
            <a:endParaRPr lang="en-US" dirty="0" smtClean="0"/>
          </a:p>
        </p:txBody>
      </p:sp>
      <p:sp>
        <p:nvSpPr>
          <p:cNvPr id="12" name="Slide Number Placeholder 5"/>
          <p:cNvSpPr>
            <a:spLocks noGrp="1"/>
          </p:cNvSpPr>
          <p:nvPr>
            <p:ph type="sldNum" sz="quarter" idx="12"/>
          </p:nvPr>
        </p:nvSpPr>
        <p:spPr>
          <a:xfrm>
            <a:off x="7730836" y="6356351"/>
            <a:ext cx="784514" cy="365125"/>
          </a:xfrm>
        </p:spPr>
        <p:txBody>
          <a:bodyPr/>
          <a:lstStyle/>
          <a:p>
            <a:fld id="{3B2AEF64-9867-4B71-936B-C52248B5A961}" type="slidenum">
              <a:rPr lang="en-US" smtClean="0"/>
              <a:t>‹#›</a:t>
            </a:fld>
            <a:endParaRPr lang="en-US" dirty="0"/>
          </a:p>
        </p:txBody>
      </p:sp>
      <p:pic>
        <p:nvPicPr>
          <p:cNvPr id="13" name="Picture 20" descr="25mmBB"/>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383568" y="6211138"/>
            <a:ext cx="462947" cy="4629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005081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7"/>
            <a:ext cx="7886700" cy="663573"/>
          </a:xfrm>
        </p:spPr>
        <p:txBody>
          <a:bodyPr>
            <a:normAutofit/>
          </a:bodyPr>
          <a:lstStyle>
            <a:lvl1pPr algn="ctr">
              <a:defRPr sz="3200" b="1"/>
            </a:lvl1pPr>
          </a:lstStyle>
          <a:p>
            <a:r>
              <a:rPr lang="en-US" dirty="0" smtClean="0"/>
              <a:t>Click to edit Master title style</a:t>
            </a:r>
            <a:endParaRPr lang="en-US" dirty="0"/>
          </a:p>
        </p:txBody>
      </p:sp>
      <p:sp>
        <p:nvSpPr>
          <p:cNvPr id="6" name="Date Placeholder 3"/>
          <p:cNvSpPr>
            <a:spLocks noGrp="1"/>
          </p:cNvSpPr>
          <p:nvPr>
            <p:ph type="dt" sz="half" idx="10"/>
          </p:nvPr>
        </p:nvSpPr>
        <p:spPr>
          <a:xfrm>
            <a:off x="628650" y="6356351"/>
            <a:ext cx="2057400" cy="365125"/>
          </a:xfrm>
        </p:spPr>
        <p:txBody>
          <a:bodyPr/>
          <a:lstStyle/>
          <a:p>
            <a:fld id="{01C1FC2C-CAB3-4CC5-BEA0-3B159AC026E1}" type="datetime1">
              <a:rPr lang="en-US" smtClean="0"/>
              <a:t>17/10/2016</a:t>
            </a:fld>
            <a:endParaRPr lang="en-US"/>
          </a:p>
        </p:txBody>
      </p:sp>
      <p:sp>
        <p:nvSpPr>
          <p:cNvPr id="8" name="Slide Number Placeholder 5"/>
          <p:cNvSpPr>
            <a:spLocks noGrp="1"/>
          </p:cNvSpPr>
          <p:nvPr>
            <p:ph type="sldNum" sz="quarter" idx="12"/>
          </p:nvPr>
        </p:nvSpPr>
        <p:spPr>
          <a:xfrm>
            <a:off x="7730836" y="6356351"/>
            <a:ext cx="784514" cy="365125"/>
          </a:xfrm>
        </p:spPr>
        <p:txBody>
          <a:bodyPr/>
          <a:lstStyle/>
          <a:p>
            <a:fld id="{3B2AEF64-9867-4B71-936B-C52248B5A961}" type="slidenum">
              <a:rPr lang="en-US" smtClean="0"/>
              <a:t>‹#›</a:t>
            </a:fld>
            <a:endParaRPr lang="en-US" dirty="0"/>
          </a:p>
        </p:txBody>
      </p:sp>
      <p:pic>
        <p:nvPicPr>
          <p:cNvPr id="9" name="Picture 20" descr="25mmBB"/>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383568" y="6211138"/>
            <a:ext cx="462947" cy="4629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87075088"/>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3"/>
          <p:cNvSpPr>
            <a:spLocks noGrp="1"/>
          </p:cNvSpPr>
          <p:nvPr>
            <p:ph type="dt" sz="half" idx="10"/>
          </p:nvPr>
        </p:nvSpPr>
        <p:spPr>
          <a:xfrm>
            <a:off x="628650" y="6356351"/>
            <a:ext cx="2057400" cy="365125"/>
          </a:xfrm>
        </p:spPr>
        <p:txBody>
          <a:bodyPr/>
          <a:lstStyle/>
          <a:p>
            <a:fld id="{692F59CA-31E3-4FD4-ADDA-668668FECAAE}" type="datetime1">
              <a:rPr lang="en-US" smtClean="0"/>
              <a:t>17/10/2016</a:t>
            </a:fld>
            <a:endParaRPr lang="en-US"/>
          </a:p>
        </p:txBody>
      </p:sp>
      <p:sp>
        <p:nvSpPr>
          <p:cNvPr id="7" name="Slide Number Placeholder 5"/>
          <p:cNvSpPr>
            <a:spLocks noGrp="1"/>
          </p:cNvSpPr>
          <p:nvPr>
            <p:ph type="sldNum" sz="quarter" idx="12"/>
          </p:nvPr>
        </p:nvSpPr>
        <p:spPr>
          <a:xfrm>
            <a:off x="7730836" y="6356351"/>
            <a:ext cx="784514" cy="365125"/>
          </a:xfrm>
        </p:spPr>
        <p:txBody>
          <a:bodyPr/>
          <a:lstStyle/>
          <a:p>
            <a:fld id="{3B2AEF64-9867-4B71-936B-C52248B5A961}" type="slidenum">
              <a:rPr lang="en-US" smtClean="0"/>
              <a:t>‹#›</a:t>
            </a:fld>
            <a:endParaRPr lang="en-US" dirty="0"/>
          </a:p>
        </p:txBody>
      </p:sp>
      <p:pic>
        <p:nvPicPr>
          <p:cNvPr id="8" name="Picture 20" descr="25mmBB"/>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383568" y="6211138"/>
            <a:ext cx="462947" cy="4629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50629220"/>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8" name="Date Placeholder 3"/>
          <p:cNvSpPr>
            <a:spLocks noGrp="1"/>
          </p:cNvSpPr>
          <p:nvPr>
            <p:ph type="dt" sz="half" idx="10"/>
          </p:nvPr>
        </p:nvSpPr>
        <p:spPr>
          <a:xfrm>
            <a:off x="628650" y="6356351"/>
            <a:ext cx="2057400" cy="365125"/>
          </a:xfrm>
        </p:spPr>
        <p:txBody>
          <a:bodyPr/>
          <a:lstStyle/>
          <a:p>
            <a:fld id="{19127C8A-ACBA-40C9-85A0-1EBBD772746B}" type="datetime1">
              <a:rPr lang="en-US" smtClean="0"/>
              <a:t>17/10/2016</a:t>
            </a:fld>
            <a:endParaRPr lang="en-US"/>
          </a:p>
        </p:txBody>
      </p:sp>
      <p:sp>
        <p:nvSpPr>
          <p:cNvPr id="9" name="Footer Placeholder 4"/>
          <p:cNvSpPr>
            <a:spLocks noGrp="1"/>
          </p:cNvSpPr>
          <p:nvPr>
            <p:ph type="ftr" sz="quarter" idx="11"/>
          </p:nvPr>
        </p:nvSpPr>
        <p:spPr>
          <a:xfrm>
            <a:off x="3028949" y="6356351"/>
            <a:ext cx="3563043" cy="365125"/>
          </a:xfrm>
        </p:spPr>
        <p:txBody>
          <a:bodyPr/>
          <a:lstStyle/>
          <a:p>
            <a:endParaRPr lang="en-US" dirty="0" smtClean="0"/>
          </a:p>
        </p:txBody>
      </p:sp>
      <p:sp>
        <p:nvSpPr>
          <p:cNvPr id="10" name="Slide Number Placeholder 5"/>
          <p:cNvSpPr>
            <a:spLocks noGrp="1"/>
          </p:cNvSpPr>
          <p:nvPr>
            <p:ph type="sldNum" sz="quarter" idx="12"/>
          </p:nvPr>
        </p:nvSpPr>
        <p:spPr>
          <a:xfrm>
            <a:off x="7730836" y="6356351"/>
            <a:ext cx="784514" cy="365125"/>
          </a:xfrm>
        </p:spPr>
        <p:txBody>
          <a:bodyPr/>
          <a:lstStyle/>
          <a:p>
            <a:fld id="{3B2AEF64-9867-4B71-936B-C52248B5A961}" type="slidenum">
              <a:rPr lang="en-US" smtClean="0"/>
              <a:t>‹#›</a:t>
            </a:fld>
            <a:endParaRPr lang="en-US" dirty="0"/>
          </a:p>
        </p:txBody>
      </p:sp>
      <p:pic>
        <p:nvPicPr>
          <p:cNvPr id="11" name="Picture 20" descr="25mmBB"/>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383568" y="6211138"/>
            <a:ext cx="462947" cy="4629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751622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8" name="Date Placeholder 3"/>
          <p:cNvSpPr>
            <a:spLocks noGrp="1"/>
          </p:cNvSpPr>
          <p:nvPr>
            <p:ph type="dt" sz="half" idx="10"/>
          </p:nvPr>
        </p:nvSpPr>
        <p:spPr>
          <a:xfrm>
            <a:off x="628650" y="6356351"/>
            <a:ext cx="2057400" cy="365125"/>
          </a:xfrm>
        </p:spPr>
        <p:txBody>
          <a:bodyPr/>
          <a:lstStyle/>
          <a:p>
            <a:fld id="{40C464C8-075F-4BF8-BB4D-A38FAF2F71B5}" type="datetime1">
              <a:rPr lang="en-US" smtClean="0"/>
              <a:t>17/10/2016</a:t>
            </a:fld>
            <a:endParaRPr lang="en-US"/>
          </a:p>
        </p:txBody>
      </p:sp>
      <p:sp>
        <p:nvSpPr>
          <p:cNvPr id="9" name="Footer Placeholder 4"/>
          <p:cNvSpPr>
            <a:spLocks noGrp="1"/>
          </p:cNvSpPr>
          <p:nvPr>
            <p:ph type="ftr" sz="quarter" idx="11"/>
          </p:nvPr>
        </p:nvSpPr>
        <p:spPr>
          <a:xfrm>
            <a:off x="3028949" y="6356351"/>
            <a:ext cx="3563043" cy="365125"/>
          </a:xfrm>
        </p:spPr>
        <p:txBody>
          <a:bodyPr/>
          <a:lstStyle/>
          <a:p>
            <a:endParaRPr lang="en-US" dirty="0" smtClean="0"/>
          </a:p>
        </p:txBody>
      </p:sp>
      <p:sp>
        <p:nvSpPr>
          <p:cNvPr id="10" name="Slide Number Placeholder 5"/>
          <p:cNvSpPr>
            <a:spLocks noGrp="1"/>
          </p:cNvSpPr>
          <p:nvPr>
            <p:ph type="sldNum" sz="quarter" idx="12"/>
          </p:nvPr>
        </p:nvSpPr>
        <p:spPr>
          <a:xfrm>
            <a:off x="7730836" y="6356351"/>
            <a:ext cx="784514" cy="365125"/>
          </a:xfrm>
        </p:spPr>
        <p:txBody>
          <a:bodyPr/>
          <a:lstStyle/>
          <a:p>
            <a:fld id="{3B2AEF64-9867-4B71-936B-C52248B5A961}" type="slidenum">
              <a:rPr lang="en-US" smtClean="0"/>
              <a:t>‹#›</a:t>
            </a:fld>
            <a:endParaRPr lang="en-US" dirty="0"/>
          </a:p>
        </p:txBody>
      </p:sp>
      <p:pic>
        <p:nvPicPr>
          <p:cNvPr id="11" name="Picture 20" descr="25mmBB"/>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383568" y="6211138"/>
            <a:ext cx="462947" cy="4629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244888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54FF1E-D4AC-499F-9FFF-71B206A403EF}" type="datetime1">
              <a:rPr lang="en-US" smtClean="0"/>
              <a:t>17/10/2016</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B2AEF64-9867-4B71-936B-C52248B5A961}" type="slidenum">
              <a:rPr lang="en-US" smtClean="0"/>
              <a:t>‹#›</a:t>
            </a:fld>
            <a:endParaRPr lang="en-US"/>
          </a:p>
        </p:txBody>
      </p:sp>
    </p:spTree>
    <p:extLst>
      <p:ext uri="{BB962C8B-B14F-4D97-AF65-F5344CB8AC3E}">
        <p14:creationId xmlns:p14="http://schemas.microsoft.com/office/powerpoint/2010/main" val="88482934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iming>
    <p:tnLst>
      <p:par>
        <p:cTn id="1" dur="indefinite" restart="never" nodeType="tmRoot"/>
      </p:par>
    </p:tnLst>
  </p:timing>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chart" Target="../charts/chart5.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8" Type="http://schemas.openxmlformats.org/officeDocument/2006/relationships/diagramData" Target="../diagrams/data20.xml"/><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diagramColors" Target="../diagrams/colors2.xml"/><Relationship Id="rId11" Type="http://schemas.openxmlformats.org/officeDocument/2006/relationships/diagramColors" Target="../diagrams/colors2.xml"/><Relationship Id="rId5" Type="http://schemas.openxmlformats.org/officeDocument/2006/relationships/diagramQuickStyle" Target="../diagrams/quickStyle2.xml"/><Relationship Id="rId10" Type="http://schemas.openxmlformats.org/officeDocument/2006/relationships/diagramQuickStyle" Target="../diagrams/quickStyle2.xml"/><Relationship Id="rId4" Type="http://schemas.openxmlformats.org/officeDocument/2006/relationships/diagramLayout" Target="../diagrams/layout2.xml"/><Relationship Id="rId9" Type="http://schemas.openxmlformats.org/officeDocument/2006/relationships/diagramLayout" Target="../diagrams/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3.xml"/><Relationship Id="rId1" Type="http://schemas.openxmlformats.org/officeDocument/2006/relationships/slideLayout" Target="../slideLayouts/slideLayout6.xml"/><Relationship Id="rId5" Type="http://schemas.openxmlformats.org/officeDocument/2006/relationships/image" Target="../media/image10.png"/><Relationship Id="rId4" Type="http://schemas.openxmlformats.org/officeDocument/2006/relationships/image" Target="../media/image9.png"/></Relationships>
</file>

<file path=ppt/slides/_rels/slide32.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ctrTitle"/>
          </p:nvPr>
        </p:nvSpPr>
        <p:spPr>
          <a:xfrm>
            <a:off x="724619" y="1714501"/>
            <a:ext cx="7194431" cy="1688326"/>
          </a:xfrm>
        </p:spPr>
        <p:txBody>
          <a:bodyPr>
            <a:noAutofit/>
          </a:bodyPr>
          <a:lstStyle/>
          <a:p>
            <a:pPr algn="l"/>
            <a:r>
              <a:rPr lang="en-US" sz="3600" b="1" dirty="0">
                <a:solidFill>
                  <a:srgbClr val="0070C0"/>
                </a:solidFill>
                <a:latin typeface="Arial" panose="020B0604020202020204" pitchFamily="34" charset="0"/>
                <a:cs typeface="Arial" panose="020B0604020202020204" pitchFamily="34" charset="0"/>
              </a:rPr>
              <a:t>AEIR 2016 Theme:</a:t>
            </a:r>
            <a:br>
              <a:rPr lang="en-US" sz="3600" b="1" dirty="0">
                <a:solidFill>
                  <a:srgbClr val="0070C0"/>
                </a:solidFill>
                <a:latin typeface="Arial" panose="020B0604020202020204" pitchFamily="34" charset="0"/>
                <a:cs typeface="Arial" panose="020B0604020202020204" pitchFamily="34" charset="0"/>
              </a:rPr>
            </a:br>
            <a:r>
              <a:rPr lang="en-US" sz="3600" b="1" dirty="0">
                <a:solidFill>
                  <a:srgbClr val="0070C0"/>
                </a:solidFill>
                <a:latin typeface="Arial" panose="020B0604020202020204" pitchFamily="34" charset="0"/>
                <a:cs typeface="Arial" panose="020B0604020202020204" pitchFamily="34" charset="0"/>
              </a:rPr>
              <a:t>What Drives Different </a:t>
            </a:r>
            <a:br>
              <a:rPr lang="en-US" sz="3600" b="1" dirty="0">
                <a:solidFill>
                  <a:srgbClr val="0070C0"/>
                </a:solidFill>
                <a:latin typeface="Arial" panose="020B0604020202020204" pitchFamily="34" charset="0"/>
                <a:cs typeface="Arial" panose="020B0604020202020204" pitchFamily="34" charset="0"/>
              </a:rPr>
            </a:br>
            <a:r>
              <a:rPr lang="en-US" sz="3600" b="1" dirty="0">
                <a:solidFill>
                  <a:srgbClr val="0070C0"/>
                </a:solidFill>
                <a:latin typeface="Arial" panose="020B0604020202020204" pitchFamily="34" charset="0"/>
                <a:cs typeface="Arial" panose="020B0604020202020204" pitchFamily="34" charset="0"/>
              </a:rPr>
              <a:t>Types of FDI in Asia</a:t>
            </a:r>
            <a:r>
              <a:rPr lang="en-US" sz="3600" b="1" dirty="0" smtClean="0">
                <a:solidFill>
                  <a:srgbClr val="0070C0"/>
                </a:solidFill>
                <a:latin typeface="Arial" panose="020B0604020202020204" pitchFamily="34" charset="0"/>
                <a:cs typeface="Arial" panose="020B0604020202020204" pitchFamily="34" charset="0"/>
              </a:rPr>
              <a:t>?</a:t>
            </a:r>
            <a:endParaRPr lang="en-US" sz="3600" b="1" dirty="0">
              <a:solidFill>
                <a:srgbClr val="0070C0"/>
              </a:solidFill>
              <a:latin typeface="Arial" panose="020B0604020202020204" pitchFamily="34" charset="0"/>
              <a:cs typeface="Arial" panose="020B0604020202020204" pitchFamily="34" charset="0"/>
            </a:endParaRPr>
          </a:p>
        </p:txBody>
      </p:sp>
      <p:sp>
        <p:nvSpPr>
          <p:cNvPr id="6" name="Subtitle 2"/>
          <p:cNvSpPr txBox="1">
            <a:spLocks/>
          </p:cNvSpPr>
          <p:nvPr/>
        </p:nvSpPr>
        <p:spPr>
          <a:xfrm>
            <a:off x="824063" y="3673152"/>
            <a:ext cx="6838867" cy="2727648"/>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spcBef>
                <a:spcPts val="0"/>
              </a:spcBef>
            </a:pPr>
            <a:r>
              <a:rPr lang="en-PH" altLang="en-US" sz="1800" b="1" dirty="0" smtClean="0">
                <a:solidFill>
                  <a:schemeClr val="tx2"/>
                </a:solidFill>
                <a:latin typeface="Arial" panose="020B0604020202020204" pitchFamily="34" charset="0"/>
                <a:cs typeface="Arial" panose="020B0604020202020204" pitchFamily="34" charset="0"/>
              </a:rPr>
              <a:t>Fahad </a:t>
            </a:r>
            <a:r>
              <a:rPr lang="en-PH" altLang="en-US" sz="1800" b="1" dirty="0">
                <a:solidFill>
                  <a:schemeClr val="tx2"/>
                </a:solidFill>
                <a:latin typeface="Arial" panose="020B0604020202020204" pitchFamily="34" charset="0"/>
                <a:cs typeface="Arial" panose="020B0604020202020204" pitchFamily="34" charset="0"/>
              </a:rPr>
              <a:t>Khan</a:t>
            </a:r>
          </a:p>
          <a:p>
            <a:pPr algn="l">
              <a:lnSpc>
                <a:spcPct val="100000"/>
              </a:lnSpc>
              <a:spcBef>
                <a:spcPts val="0"/>
              </a:spcBef>
            </a:pPr>
            <a:r>
              <a:rPr lang="en-PH" altLang="en-US" sz="1600" dirty="0">
                <a:solidFill>
                  <a:schemeClr val="tx2"/>
                </a:solidFill>
                <a:latin typeface="Arial" panose="020B0604020202020204" pitchFamily="34" charset="0"/>
                <a:cs typeface="Arial" panose="020B0604020202020204" pitchFamily="34" charset="0"/>
              </a:rPr>
              <a:t>Economist</a:t>
            </a:r>
            <a:r>
              <a:rPr lang="en-PH" altLang="en-US" sz="1600" dirty="0" smtClean="0">
                <a:solidFill>
                  <a:schemeClr val="tx2"/>
                </a:solidFill>
                <a:latin typeface="Arial" panose="020B0604020202020204" pitchFamily="34" charset="0"/>
                <a:cs typeface="Arial" panose="020B0604020202020204" pitchFamily="34" charset="0"/>
              </a:rPr>
              <a:t>, ERCI</a:t>
            </a:r>
          </a:p>
          <a:p>
            <a:pPr algn="l">
              <a:lnSpc>
                <a:spcPct val="100000"/>
              </a:lnSpc>
              <a:spcBef>
                <a:spcPts val="0"/>
              </a:spcBef>
            </a:pPr>
            <a:r>
              <a:rPr lang="en-PH" altLang="en-US" sz="1600" dirty="0" smtClean="0">
                <a:solidFill>
                  <a:schemeClr val="tx2"/>
                </a:solidFill>
                <a:latin typeface="Arial" panose="020B0604020202020204" pitchFamily="34" charset="0"/>
                <a:cs typeface="Arial" panose="020B0604020202020204" pitchFamily="34" charset="0"/>
              </a:rPr>
              <a:t>Asian Development Bank</a:t>
            </a:r>
          </a:p>
          <a:p>
            <a:pPr algn="l">
              <a:lnSpc>
                <a:spcPct val="100000"/>
              </a:lnSpc>
              <a:spcBef>
                <a:spcPts val="0"/>
              </a:spcBef>
            </a:pPr>
            <a:endParaRPr lang="en-PH" altLang="en-US" sz="1600" dirty="0">
              <a:solidFill>
                <a:schemeClr val="tx2"/>
              </a:solidFill>
              <a:latin typeface="Arial" panose="020B0604020202020204" pitchFamily="34" charset="0"/>
              <a:cs typeface="Arial" panose="020B0604020202020204" pitchFamily="34" charset="0"/>
            </a:endParaRPr>
          </a:p>
          <a:p>
            <a:pPr algn="l">
              <a:lnSpc>
                <a:spcPct val="100000"/>
              </a:lnSpc>
              <a:spcBef>
                <a:spcPts val="0"/>
              </a:spcBef>
            </a:pPr>
            <a:r>
              <a:rPr lang="en-PH" altLang="en-US" sz="1600" dirty="0">
                <a:solidFill>
                  <a:schemeClr val="tx2"/>
                </a:solidFill>
                <a:latin typeface="Arial" panose="020B0604020202020204" pitchFamily="34" charset="0"/>
                <a:cs typeface="Arial" panose="020B0604020202020204" pitchFamily="34" charset="0"/>
              </a:rPr>
              <a:t>XIV Annual Conference of the Euro-Latin Study—Network on Integration and </a:t>
            </a:r>
            <a:r>
              <a:rPr lang="en-PH" altLang="en-US" sz="1600" dirty="0" smtClean="0">
                <a:solidFill>
                  <a:schemeClr val="tx2"/>
                </a:solidFill>
                <a:latin typeface="Arial" panose="020B0604020202020204" pitchFamily="34" charset="0"/>
                <a:cs typeface="Arial" panose="020B0604020202020204" pitchFamily="34" charset="0"/>
              </a:rPr>
              <a:t>Trade Paris</a:t>
            </a:r>
            <a:r>
              <a:rPr lang="en-PH" altLang="en-US" sz="1600" dirty="0">
                <a:solidFill>
                  <a:schemeClr val="tx2"/>
                </a:solidFill>
                <a:latin typeface="Arial" panose="020B0604020202020204" pitchFamily="34" charset="0"/>
                <a:cs typeface="Arial" panose="020B0604020202020204" pitchFamily="34" charset="0"/>
              </a:rPr>
              <a:t>, France | 21 October 2016 </a:t>
            </a:r>
            <a:endParaRPr lang="en-PH" altLang="en-US" sz="1600" dirty="0" smtClean="0">
              <a:solidFill>
                <a:schemeClr val="tx2"/>
              </a:solidFill>
              <a:latin typeface="Arial" panose="020B0604020202020204" pitchFamily="34" charset="0"/>
              <a:cs typeface="Arial" panose="020B0604020202020204" pitchFamily="34" charset="0"/>
            </a:endParaRPr>
          </a:p>
          <a:p>
            <a:pPr algn="l">
              <a:lnSpc>
                <a:spcPct val="100000"/>
              </a:lnSpc>
              <a:spcBef>
                <a:spcPts val="0"/>
              </a:spcBef>
            </a:pPr>
            <a:endParaRPr lang="en-PH" altLang="en-US" sz="1600" dirty="0">
              <a:solidFill>
                <a:schemeClr val="tx2"/>
              </a:solidFill>
              <a:latin typeface="Arial" panose="020B0604020202020204" pitchFamily="34" charset="0"/>
              <a:cs typeface="Arial" panose="020B0604020202020204" pitchFamily="34" charset="0"/>
            </a:endParaRPr>
          </a:p>
          <a:p>
            <a:pPr algn="l">
              <a:lnSpc>
                <a:spcPct val="100000"/>
              </a:lnSpc>
              <a:spcBef>
                <a:spcPts val="0"/>
              </a:spcBef>
            </a:pPr>
            <a:r>
              <a:rPr lang="en-PH" altLang="en-US" sz="1400" b="1" dirty="0" smtClean="0">
                <a:solidFill>
                  <a:schemeClr val="tx2"/>
                </a:solidFill>
                <a:latin typeface="Arial" panose="020B0604020202020204" pitchFamily="34" charset="0"/>
                <a:cs typeface="Arial" panose="020B0604020202020204" pitchFamily="34" charset="0"/>
              </a:rPr>
              <a:t>Acknowledgement: </a:t>
            </a:r>
            <a:r>
              <a:rPr lang="en-PH" altLang="en-US" sz="1400" dirty="0" smtClean="0">
                <a:solidFill>
                  <a:schemeClr val="tx2"/>
                </a:solidFill>
                <a:latin typeface="Arial" panose="020B0604020202020204" pitchFamily="34" charset="0"/>
                <a:cs typeface="Arial" panose="020B0604020202020204" pitchFamily="34" charset="0"/>
              </a:rPr>
              <a:t>Based on background papers by Professor Hyun-</a:t>
            </a:r>
            <a:r>
              <a:rPr lang="en-PH" altLang="en-US" sz="1400" dirty="0" err="1" smtClean="0">
                <a:solidFill>
                  <a:schemeClr val="tx2"/>
                </a:solidFill>
                <a:latin typeface="Arial" panose="020B0604020202020204" pitchFamily="34" charset="0"/>
                <a:cs typeface="Arial" panose="020B0604020202020204" pitchFamily="34" charset="0"/>
              </a:rPr>
              <a:t>Hoon</a:t>
            </a:r>
            <a:r>
              <a:rPr lang="en-PH" altLang="en-US" sz="1400" dirty="0" smtClean="0">
                <a:solidFill>
                  <a:schemeClr val="tx2"/>
                </a:solidFill>
                <a:latin typeface="Arial" panose="020B0604020202020204" pitchFamily="34" charset="0"/>
                <a:cs typeface="Arial" panose="020B0604020202020204" pitchFamily="34" charset="0"/>
              </a:rPr>
              <a:t> Lee (</a:t>
            </a:r>
            <a:r>
              <a:rPr lang="en-PH" altLang="en-US" sz="1400" dirty="0" err="1" smtClean="0">
                <a:solidFill>
                  <a:schemeClr val="tx2"/>
                </a:solidFill>
                <a:latin typeface="Arial" panose="020B0604020202020204" pitchFamily="34" charset="0"/>
                <a:cs typeface="Arial" panose="020B0604020202020204" pitchFamily="34" charset="0"/>
              </a:rPr>
              <a:t>Kangwon</a:t>
            </a:r>
            <a:r>
              <a:rPr lang="en-PH" altLang="en-US" sz="1400" dirty="0" smtClean="0">
                <a:solidFill>
                  <a:schemeClr val="tx2"/>
                </a:solidFill>
                <a:latin typeface="Arial" panose="020B0604020202020204" pitchFamily="34" charset="0"/>
                <a:cs typeface="Arial" panose="020B0604020202020204" pitchFamily="34" charset="0"/>
              </a:rPr>
              <a:t> National University), Professor Natalia </a:t>
            </a:r>
            <a:r>
              <a:rPr lang="en-PH" altLang="en-US" sz="1400" dirty="0" err="1" smtClean="0">
                <a:solidFill>
                  <a:schemeClr val="tx2"/>
                </a:solidFill>
                <a:latin typeface="Arial" panose="020B0604020202020204" pitchFamily="34" charset="0"/>
                <a:cs typeface="Arial" panose="020B0604020202020204" pitchFamily="34" charset="0"/>
              </a:rPr>
              <a:t>Ramondo</a:t>
            </a:r>
            <a:r>
              <a:rPr lang="en-PH" altLang="en-US" sz="1400" dirty="0" smtClean="0">
                <a:solidFill>
                  <a:schemeClr val="tx2"/>
                </a:solidFill>
                <a:latin typeface="Arial" panose="020B0604020202020204" pitchFamily="34" charset="0"/>
                <a:cs typeface="Arial" panose="020B0604020202020204" pitchFamily="34" charset="0"/>
              </a:rPr>
              <a:t> (UC San </a:t>
            </a:r>
            <a:r>
              <a:rPr lang="en-PH" altLang="en-US" sz="1400" dirty="0">
                <a:solidFill>
                  <a:schemeClr val="tx2"/>
                </a:solidFill>
                <a:latin typeface="Arial" panose="020B0604020202020204" pitchFamily="34" charset="0"/>
                <a:cs typeface="Arial" panose="020B0604020202020204" pitchFamily="34" charset="0"/>
              </a:rPr>
              <a:t>D</a:t>
            </a:r>
            <a:r>
              <a:rPr lang="en-PH" altLang="en-US" sz="1400" dirty="0" smtClean="0">
                <a:solidFill>
                  <a:schemeClr val="tx2"/>
                </a:solidFill>
                <a:latin typeface="Arial" panose="020B0604020202020204" pitchFamily="34" charset="0"/>
                <a:cs typeface="Arial" panose="020B0604020202020204" pitchFamily="34" charset="0"/>
              </a:rPr>
              <a:t>iego), Professor Julien </a:t>
            </a:r>
            <a:r>
              <a:rPr lang="en-PH" altLang="en-US" sz="1400" dirty="0" err="1" smtClean="0">
                <a:solidFill>
                  <a:schemeClr val="tx2"/>
                </a:solidFill>
                <a:latin typeface="Arial" panose="020B0604020202020204" pitchFamily="34" charset="0"/>
                <a:cs typeface="Arial" panose="020B0604020202020204" pitchFamily="34" charset="0"/>
              </a:rPr>
              <a:t>Chaisse</a:t>
            </a:r>
            <a:r>
              <a:rPr lang="en-PH" altLang="en-US" sz="1400" dirty="0" smtClean="0">
                <a:solidFill>
                  <a:schemeClr val="tx2"/>
                </a:solidFill>
                <a:latin typeface="Arial" panose="020B0604020202020204" pitchFamily="34" charset="0"/>
                <a:cs typeface="Arial" panose="020B0604020202020204" pitchFamily="34" charset="0"/>
              </a:rPr>
              <a:t> (City University of Hong Kong), and Professor </a:t>
            </a:r>
            <a:r>
              <a:rPr lang="en-PH" altLang="en-US" sz="1400" dirty="0" err="1" smtClean="0">
                <a:solidFill>
                  <a:schemeClr val="tx2"/>
                </a:solidFill>
                <a:latin typeface="Arial" panose="020B0604020202020204" pitchFamily="34" charset="0"/>
                <a:cs typeface="Arial" panose="020B0604020202020204" pitchFamily="34" charset="0"/>
              </a:rPr>
              <a:t>Rodolphe</a:t>
            </a:r>
            <a:r>
              <a:rPr lang="en-PH" altLang="en-US" sz="1400" dirty="0" smtClean="0">
                <a:solidFill>
                  <a:schemeClr val="tx2"/>
                </a:solidFill>
                <a:latin typeface="Arial" panose="020B0604020202020204" pitchFamily="34" charset="0"/>
                <a:cs typeface="Arial" panose="020B0604020202020204" pitchFamily="34" charset="0"/>
              </a:rPr>
              <a:t> </a:t>
            </a:r>
            <a:r>
              <a:rPr lang="en-PH" altLang="en-US" sz="1400" dirty="0" err="1" smtClean="0">
                <a:solidFill>
                  <a:schemeClr val="tx2"/>
                </a:solidFill>
                <a:latin typeface="Arial" panose="020B0604020202020204" pitchFamily="34" charset="0"/>
                <a:cs typeface="Arial" panose="020B0604020202020204" pitchFamily="34" charset="0"/>
              </a:rPr>
              <a:t>Desbordes</a:t>
            </a:r>
            <a:r>
              <a:rPr lang="en-PH" altLang="en-US" sz="1400" dirty="0" smtClean="0">
                <a:solidFill>
                  <a:schemeClr val="tx2"/>
                </a:solidFill>
                <a:latin typeface="Arial" panose="020B0604020202020204" pitchFamily="34" charset="0"/>
                <a:cs typeface="Arial" panose="020B0604020202020204" pitchFamily="34" charset="0"/>
              </a:rPr>
              <a:t> (University of </a:t>
            </a:r>
            <a:r>
              <a:rPr lang="en-PH" altLang="en-US" sz="1400" dirty="0" err="1" smtClean="0">
                <a:solidFill>
                  <a:schemeClr val="tx2"/>
                </a:solidFill>
                <a:latin typeface="Arial" panose="020B0604020202020204" pitchFamily="34" charset="0"/>
                <a:cs typeface="Arial" panose="020B0604020202020204" pitchFamily="34" charset="0"/>
              </a:rPr>
              <a:t>Strathclyde</a:t>
            </a:r>
            <a:r>
              <a:rPr lang="en-PH" altLang="en-US" sz="1400" dirty="0" smtClean="0">
                <a:solidFill>
                  <a:schemeClr val="tx2"/>
                </a:solidFill>
                <a:latin typeface="Arial" panose="020B0604020202020204" pitchFamily="34" charset="0"/>
                <a:cs typeface="Arial" panose="020B0604020202020204" pitchFamily="34" charset="0"/>
              </a:rPr>
              <a:t>), and in-house ADB research</a:t>
            </a:r>
            <a:endParaRPr lang="en-PH" altLang="en-US" sz="1400" dirty="0">
              <a:solidFill>
                <a:schemeClr val="tx2"/>
              </a:solidFill>
              <a:latin typeface="Arial" panose="020B0604020202020204" pitchFamily="34" charset="0"/>
              <a:cs typeface="Arial" panose="020B0604020202020204" pitchFamily="34" charset="0"/>
            </a:endParaRPr>
          </a:p>
          <a:p>
            <a:pPr algn="l">
              <a:lnSpc>
                <a:spcPct val="100000"/>
              </a:lnSpc>
              <a:spcBef>
                <a:spcPts val="0"/>
              </a:spcBef>
            </a:pPr>
            <a:endParaRPr lang="en-PH" altLang="en-US" sz="1200" dirty="0" smtClean="0">
              <a:solidFill>
                <a:schemeClr val="tx2"/>
              </a:solidFill>
              <a:latin typeface="Arial" panose="020B0604020202020204" pitchFamily="34" charset="0"/>
              <a:cs typeface="Arial" panose="020B0604020202020204" pitchFamily="34" charset="0"/>
            </a:endParaRPr>
          </a:p>
          <a:p>
            <a:pPr algn="l">
              <a:lnSpc>
                <a:spcPct val="100000"/>
              </a:lnSpc>
              <a:spcBef>
                <a:spcPts val="0"/>
              </a:spcBef>
            </a:pPr>
            <a:endParaRPr lang="en-PH" altLang="en-US" sz="1200" dirty="0">
              <a:solidFill>
                <a:schemeClr val="tx2"/>
              </a:solidFill>
              <a:latin typeface="Arial" panose="020B0604020202020204" pitchFamily="34" charset="0"/>
              <a:cs typeface="Arial" panose="020B0604020202020204" pitchFamily="34" charset="0"/>
            </a:endParaRPr>
          </a:p>
          <a:p>
            <a:pPr algn="l">
              <a:lnSpc>
                <a:spcPct val="100000"/>
              </a:lnSpc>
              <a:spcBef>
                <a:spcPts val="0"/>
              </a:spcBef>
            </a:pPr>
            <a:endParaRPr lang="en-PH" altLang="en-US" sz="1200" dirty="0" smtClean="0">
              <a:solidFill>
                <a:schemeClr val="tx2"/>
              </a:solidFill>
              <a:latin typeface="Arial" panose="020B0604020202020204" pitchFamily="34" charset="0"/>
              <a:cs typeface="Arial" panose="020B0604020202020204" pitchFamily="34" charset="0"/>
            </a:endParaRPr>
          </a:p>
          <a:p>
            <a:pPr algn="l">
              <a:lnSpc>
                <a:spcPct val="100000"/>
              </a:lnSpc>
              <a:spcBef>
                <a:spcPts val="0"/>
              </a:spcBef>
            </a:pPr>
            <a:endParaRPr lang="en-PH" altLang="en-US" sz="1200" dirty="0">
              <a:solidFill>
                <a:schemeClr val="tx2"/>
              </a:solidFill>
              <a:latin typeface="Arial" panose="020B0604020202020204" pitchFamily="34" charset="0"/>
              <a:cs typeface="Arial" panose="020B0604020202020204" pitchFamily="34" charset="0"/>
            </a:endParaRPr>
          </a:p>
          <a:p>
            <a:pPr algn="l">
              <a:lnSpc>
                <a:spcPct val="100000"/>
              </a:lnSpc>
              <a:spcBef>
                <a:spcPts val="0"/>
              </a:spcBef>
            </a:pPr>
            <a:endParaRPr lang="en-PH" altLang="en-US" sz="1200" dirty="0">
              <a:solidFill>
                <a:schemeClr val="tx2"/>
              </a:solidFill>
              <a:latin typeface="Arial" panose="020B0604020202020204" pitchFamily="34" charset="0"/>
              <a:cs typeface="Arial" panose="020B0604020202020204" pitchFamily="34" charset="0"/>
            </a:endParaRPr>
          </a:p>
        </p:txBody>
      </p:sp>
      <p:pic>
        <p:nvPicPr>
          <p:cNvPr id="7" name="Picture 20" descr="25mmBB"/>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4063" y="652975"/>
            <a:ext cx="761456" cy="7614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2337158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52501" y="1470706"/>
            <a:ext cx="6939642" cy="1911123"/>
          </a:xfrm>
        </p:spPr>
        <p:txBody>
          <a:bodyPr/>
          <a:lstStyle/>
          <a:p>
            <a:pPr algn="l"/>
            <a:r>
              <a:rPr lang="en-US" dirty="0" smtClean="0"/>
              <a:t>Patterns and Trends of FDI</a:t>
            </a:r>
            <a:endParaRPr lang="en-US" dirty="0"/>
          </a:p>
        </p:txBody>
      </p:sp>
      <p:sp>
        <p:nvSpPr>
          <p:cNvPr id="5" name="Slide Number Placeholder 4"/>
          <p:cNvSpPr>
            <a:spLocks noGrp="1"/>
          </p:cNvSpPr>
          <p:nvPr>
            <p:ph type="sldNum" sz="quarter" idx="12"/>
          </p:nvPr>
        </p:nvSpPr>
        <p:spPr/>
        <p:txBody>
          <a:bodyPr/>
          <a:lstStyle/>
          <a:p>
            <a:fld id="{3B2AEF64-9867-4B71-936B-C52248B5A961}" type="slidenum">
              <a:rPr lang="en-US" smtClean="0"/>
              <a:t>10</a:t>
            </a:fld>
            <a:endParaRPr lang="en-US"/>
          </a:p>
        </p:txBody>
      </p:sp>
    </p:spTree>
    <p:extLst>
      <p:ext uri="{BB962C8B-B14F-4D97-AF65-F5344CB8AC3E}">
        <p14:creationId xmlns:p14="http://schemas.microsoft.com/office/powerpoint/2010/main" val="423424676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1354" y="308857"/>
            <a:ext cx="8567225" cy="663573"/>
          </a:xfrm>
        </p:spPr>
        <p:txBody>
          <a:bodyPr>
            <a:noAutofit/>
          </a:bodyPr>
          <a:lstStyle/>
          <a:p>
            <a:r>
              <a:rPr lang="en-US" sz="2400" dirty="0" smtClean="0"/>
              <a:t>Top 10 Sources of FDI Inflows to Asia ($ billion)</a:t>
            </a:r>
            <a:endParaRPr lang="en-US" sz="2400" dirty="0"/>
          </a:p>
        </p:txBody>
      </p:sp>
      <p:sp>
        <p:nvSpPr>
          <p:cNvPr id="3" name="Slide Number Placeholder 2"/>
          <p:cNvSpPr>
            <a:spLocks noGrp="1"/>
          </p:cNvSpPr>
          <p:nvPr>
            <p:ph type="sldNum" sz="quarter" idx="12"/>
          </p:nvPr>
        </p:nvSpPr>
        <p:spPr/>
        <p:txBody>
          <a:bodyPr/>
          <a:lstStyle/>
          <a:p>
            <a:fld id="{3B2AEF64-9867-4B71-936B-C52248B5A961}" type="slidenum">
              <a:rPr lang="en-US" smtClean="0"/>
              <a:t>11</a:t>
            </a:fld>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1102275418"/>
              </p:ext>
            </p:extLst>
          </p:nvPr>
        </p:nvGraphicFramePr>
        <p:xfrm>
          <a:off x="337626" y="916536"/>
          <a:ext cx="8187397" cy="5188843"/>
        </p:xfrm>
        <a:graphic>
          <a:graphicData uri="http://schemas.openxmlformats.org/drawingml/2006/table">
            <a:tbl>
              <a:tblPr firstRow="1" bandRow="1">
                <a:tableStyleId>{3B4B98B0-60AC-42C2-AFA5-B58CD77FA1E5}</a:tableStyleId>
              </a:tblPr>
              <a:tblGrid>
                <a:gridCol w="2349303"/>
                <a:gridCol w="1181686"/>
                <a:gridCol w="1069145"/>
                <a:gridCol w="1392702"/>
                <a:gridCol w="1012873"/>
                <a:gridCol w="1181688"/>
              </a:tblGrid>
              <a:tr h="577369">
                <a:tc>
                  <a:txBody>
                    <a:bodyPr/>
                    <a:lstStyle/>
                    <a:p>
                      <a:pPr algn="ctr" fontAlgn="ctr"/>
                      <a:r>
                        <a:rPr lang="en-US" sz="1800" u="none" strike="noStrike" dirty="0">
                          <a:effectLst/>
                          <a:latin typeface="Arial" panose="020B0604020202020204" pitchFamily="34" charset="0"/>
                          <a:cs typeface="Arial" panose="020B0604020202020204" pitchFamily="34" charset="0"/>
                        </a:rPr>
                        <a:t>Source</a:t>
                      </a:r>
                      <a:endParaRPr lang="en-US" sz="18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ctr"/>
                      <a:r>
                        <a:rPr lang="en-US" sz="1800" u="none" strike="noStrike" dirty="0">
                          <a:effectLst/>
                          <a:latin typeface="Arial" panose="020B0604020202020204" pitchFamily="34" charset="0"/>
                          <a:cs typeface="Arial" panose="020B0604020202020204" pitchFamily="34" charset="0"/>
                        </a:rPr>
                        <a:t>2010</a:t>
                      </a:r>
                      <a:endParaRPr lang="en-US" sz="18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ctr"/>
                      <a:r>
                        <a:rPr lang="en-US" sz="1800" u="none" strike="noStrike" dirty="0">
                          <a:effectLst/>
                          <a:latin typeface="Arial" panose="020B0604020202020204" pitchFamily="34" charset="0"/>
                          <a:cs typeface="Arial" panose="020B0604020202020204" pitchFamily="34" charset="0"/>
                        </a:rPr>
                        <a:t>2015</a:t>
                      </a:r>
                      <a:endParaRPr lang="en-US" sz="18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b"/>
                      <a:r>
                        <a:rPr lang="en-US" sz="1800" u="none" strike="noStrike" dirty="0">
                          <a:effectLst/>
                          <a:latin typeface="Arial" panose="020B0604020202020204" pitchFamily="34" charset="0"/>
                          <a:cs typeface="Arial" panose="020B0604020202020204" pitchFamily="34" charset="0"/>
                        </a:rPr>
                        <a:t>Direction</a:t>
                      </a:r>
                      <a:endParaRPr lang="en-US" sz="18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b"/>
                      <a:r>
                        <a:rPr lang="en-US" sz="1800" u="none" strike="noStrike" dirty="0">
                          <a:effectLst/>
                          <a:latin typeface="Arial" panose="020B0604020202020204" pitchFamily="34" charset="0"/>
                          <a:cs typeface="Arial" panose="020B0604020202020204" pitchFamily="34" charset="0"/>
                        </a:rPr>
                        <a:t>Growth</a:t>
                      </a:r>
                      <a:endParaRPr lang="en-US" sz="18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b"/>
                      <a:r>
                        <a:rPr lang="en-US" sz="1800" u="none" strike="noStrike" dirty="0">
                          <a:effectLst/>
                          <a:latin typeface="Arial" panose="020B0604020202020204" pitchFamily="34" charset="0"/>
                          <a:cs typeface="Arial" panose="020B0604020202020204" pitchFamily="34" charset="0"/>
                        </a:rPr>
                        <a:t>Level change</a:t>
                      </a:r>
                      <a:endParaRPr lang="en-US" sz="18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r>
              <a:tr h="555422">
                <a:tc>
                  <a:txBody>
                    <a:bodyPr/>
                    <a:lstStyle/>
                    <a:p>
                      <a:pPr algn="l" fontAlgn="b"/>
                      <a:r>
                        <a:rPr lang="en-US" sz="2000" b="0" i="0" u="none" strike="noStrike">
                          <a:solidFill>
                            <a:srgbClr val="000000"/>
                          </a:solidFill>
                          <a:effectLst/>
                          <a:latin typeface="Arial" panose="020B0604020202020204" pitchFamily="34" charset="0"/>
                          <a:cs typeface="Arial" panose="020B0604020202020204" pitchFamily="34" charset="0"/>
                        </a:rPr>
                        <a:t>Hong Kong, China</a:t>
                      </a:r>
                    </a:p>
                  </a:txBody>
                  <a:tcPr marL="0" marR="0" marT="0" marB="0" anchor="ctr"/>
                </a:tc>
                <a:tc>
                  <a:txBody>
                    <a:bodyPr/>
                    <a:lstStyle/>
                    <a:p>
                      <a:pPr algn="ctr" fontAlgn="b"/>
                      <a:r>
                        <a:rPr lang="en-US" sz="2000" b="0" i="0" u="none" strike="noStrike" dirty="0">
                          <a:solidFill>
                            <a:srgbClr val="000000"/>
                          </a:solidFill>
                          <a:effectLst/>
                          <a:latin typeface="Arial" panose="020B0604020202020204" pitchFamily="34" charset="0"/>
                          <a:cs typeface="Arial" panose="020B0604020202020204" pitchFamily="34" charset="0"/>
                        </a:rPr>
                        <a:t>70.1</a:t>
                      </a:r>
                    </a:p>
                  </a:txBody>
                  <a:tcPr marL="0" marR="0" marT="0" marB="0" anchor="ctr"/>
                </a:tc>
                <a:tc>
                  <a:txBody>
                    <a:bodyPr/>
                    <a:lstStyle/>
                    <a:p>
                      <a:pPr algn="ctr" fontAlgn="b"/>
                      <a:r>
                        <a:rPr lang="en-US" sz="2000" b="0" i="0" u="none" strike="noStrike" dirty="0">
                          <a:solidFill>
                            <a:srgbClr val="000000"/>
                          </a:solidFill>
                          <a:effectLst/>
                          <a:latin typeface="Arial" panose="020B0604020202020204" pitchFamily="34" charset="0"/>
                          <a:cs typeface="Arial" panose="020B0604020202020204" pitchFamily="34" charset="0"/>
                        </a:rPr>
                        <a:t>91.8</a:t>
                      </a:r>
                    </a:p>
                  </a:txBody>
                  <a:tcPr marL="0" marR="0" marT="0" marB="0" anchor="ctr"/>
                </a:tc>
                <a:tc>
                  <a:txBody>
                    <a:bodyPr/>
                    <a:lstStyle/>
                    <a:p>
                      <a:pPr marL="0" algn="ctr" defTabSz="914400" rtl="0" eaLnBrk="1" fontAlgn="b" latinLnBrk="0" hangingPunct="1"/>
                      <a:r>
                        <a:rPr lang="en-US" sz="2000" b="0" i="0" u="none" strike="noStrike" kern="1200" dirty="0">
                          <a:solidFill>
                            <a:schemeClr val="accent6">
                              <a:lumMod val="75000"/>
                            </a:schemeClr>
                          </a:solidFill>
                          <a:effectLst/>
                          <a:latin typeface="Arial" panose="020B0604020202020204" pitchFamily="34" charset="0"/>
                          <a:ea typeface="+mn-ea"/>
                          <a:cs typeface="Arial" panose="020B0604020202020204" pitchFamily="34" charset="0"/>
                        </a:rPr>
                        <a:t>Increase</a:t>
                      </a:r>
                    </a:p>
                  </a:txBody>
                  <a:tcPr marL="0" marR="0" marT="0" marB="0" anchor="ctr"/>
                </a:tc>
                <a:tc>
                  <a:txBody>
                    <a:bodyPr/>
                    <a:lstStyle/>
                    <a:p>
                      <a:pPr algn="ctr" fontAlgn="b"/>
                      <a:r>
                        <a:rPr lang="en-US" sz="2000" b="0" i="0" u="none" strike="noStrike">
                          <a:solidFill>
                            <a:srgbClr val="000000"/>
                          </a:solidFill>
                          <a:effectLst/>
                          <a:latin typeface="Arial" panose="020B0604020202020204" pitchFamily="34" charset="0"/>
                          <a:cs typeface="Arial" panose="020B0604020202020204" pitchFamily="34" charset="0"/>
                        </a:rPr>
                        <a:t>31.0</a:t>
                      </a:r>
                    </a:p>
                  </a:txBody>
                  <a:tcPr marL="0" marR="0" marT="0" marB="0" anchor="ctr"/>
                </a:tc>
                <a:tc>
                  <a:txBody>
                    <a:bodyPr/>
                    <a:lstStyle/>
                    <a:p>
                      <a:pPr algn="ctr" fontAlgn="b"/>
                      <a:r>
                        <a:rPr lang="en-US" sz="2000" b="0" i="0" u="none" strike="noStrike">
                          <a:solidFill>
                            <a:srgbClr val="000000"/>
                          </a:solidFill>
                          <a:effectLst/>
                          <a:latin typeface="Arial" panose="020B0604020202020204" pitchFamily="34" charset="0"/>
                          <a:cs typeface="Arial" panose="020B0604020202020204" pitchFamily="34" charset="0"/>
                        </a:rPr>
                        <a:t>21.7</a:t>
                      </a:r>
                    </a:p>
                  </a:txBody>
                  <a:tcPr marL="0" marR="0" marT="0" marB="0" anchor="ctr"/>
                </a:tc>
              </a:tr>
              <a:tr h="420744">
                <a:tc>
                  <a:txBody>
                    <a:bodyPr/>
                    <a:lstStyle/>
                    <a:p>
                      <a:pPr algn="l" fontAlgn="b"/>
                      <a:r>
                        <a:rPr lang="en-US" sz="2000" b="0" i="0" u="none" strike="noStrike">
                          <a:solidFill>
                            <a:srgbClr val="000000"/>
                          </a:solidFill>
                          <a:effectLst/>
                          <a:latin typeface="Arial" panose="020B0604020202020204" pitchFamily="34" charset="0"/>
                          <a:cs typeface="Arial" panose="020B0604020202020204" pitchFamily="34" charset="0"/>
                        </a:rPr>
                        <a:t>PRC</a:t>
                      </a:r>
                    </a:p>
                  </a:txBody>
                  <a:tcPr marL="0" marR="0" marT="0" marB="0" anchor="ctr"/>
                </a:tc>
                <a:tc>
                  <a:txBody>
                    <a:bodyPr/>
                    <a:lstStyle/>
                    <a:p>
                      <a:pPr algn="ctr" fontAlgn="b"/>
                      <a:r>
                        <a:rPr lang="en-US" sz="2000" b="0" i="0" u="none" strike="noStrike">
                          <a:solidFill>
                            <a:srgbClr val="000000"/>
                          </a:solidFill>
                          <a:effectLst/>
                          <a:latin typeface="Arial" panose="020B0604020202020204" pitchFamily="34" charset="0"/>
                          <a:cs typeface="Arial" panose="020B0604020202020204" pitchFamily="34" charset="0"/>
                        </a:rPr>
                        <a:t>52.9</a:t>
                      </a:r>
                    </a:p>
                  </a:txBody>
                  <a:tcPr marL="0" marR="0" marT="0" marB="0" anchor="ctr"/>
                </a:tc>
                <a:tc>
                  <a:txBody>
                    <a:bodyPr/>
                    <a:lstStyle/>
                    <a:p>
                      <a:pPr algn="ctr" fontAlgn="b"/>
                      <a:r>
                        <a:rPr lang="en-US" sz="2000" b="0" i="0" u="none" strike="noStrike" dirty="0">
                          <a:solidFill>
                            <a:srgbClr val="000000"/>
                          </a:solidFill>
                          <a:effectLst/>
                          <a:latin typeface="Arial" panose="020B0604020202020204" pitchFamily="34" charset="0"/>
                          <a:cs typeface="Arial" panose="020B0604020202020204" pitchFamily="34" charset="0"/>
                        </a:rPr>
                        <a:t>50.6</a:t>
                      </a:r>
                    </a:p>
                  </a:txBody>
                  <a:tcPr marL="0" marR="0" marT="0" marB="0" anchor="ctr"/>
                </a:tc>
                <a:tc>
                  <a:txBody>
                    <a:bodyPr/>
                    <a:lstStyle/>
                    <a:p>
                      <a:pPr marL="0" algn="ctr" defTabSz="914400" rtl="0" eaLnBrk="1" fontAlgn="b" latinLnBrk="0" hangingPunct="1"/>
                      <a:r>
                        <a:rPr lang="en-US" sz="2000" b="0" i="0" u="none" strike="noStrike" kern="1200" dirty="0">
                          <a:solidFill>
                            <a:srgbClr val="C00000"/>
                          </a:solidFill>
                          <a:effectLst/>
                          <a:latin typeface="Arial" panose="020B0604020202020204" pitchFamily="34" charset="0"/>
                          <a:ea typeface="+mn-ea"/>
                          <a:cs typeface="Arial" panose="020B0604020202020204" pitchFamily="34" charset="0"/>
                        </a:rPr>
                        <a:t>Decrease</a:t>
                      </a:r>
                    </a:p>
                  </a:txBody>
                  <a:tcPr marL="0" marR="0" marT="0" marB="0" anchor="ctr"/>
                </a:tc>
                <a:tc>
                  <a:txBody>
                    <a:bodyPr/>
                    <a:lstStyle/>
                    <a:p>
                      <a:pPr algn="ctr" fontAlgn="b"/>
                      <a:r>
                        <a:rPr lang="en-US" sz="2000" b="0" i="0" u="none" strike="noStrike" dirty="0">
                          <a:solidFill>
                            <a:srgbClr val="000000"/>
                          </a:solidFill>
                          <a:effectLst/>
                          <a:latin typeface="Arial" panose="020B0604020202020204" pitchFamily="34" charset="0"/>
                          <a:cs typeface="Arial" panose="020B0604020202020204" pitchFamily="34" charset="0"/>
                        </a:rPr>
                        <a:t>-4.2</a:t>
                      </a:r>
                    </a:p>
                  </a:txBody>
                  <a:tcPr marL="0" marR="0" marT="0" marB="0" anchor="ctr"/>
                </a:tc>
                <a:tc>
                  <a:txBody>
                    <a:bodyPr/>
                    <a:lstStyle/>
                    <a:p>
                      <a:pPr algn="ctr" fontAlgn="b"/>
                      <a:r>
                        <a:rPr lang="en-US" sz="2000" b="0" i="0" u="none" strike="noStrike">
                          <a:solidFill>
                            <a:srgbClr val="000000"/>
                          </a:solidFill>
                          <a:effectLst/>
                          <a:latin typeface="Arial" panose="020B0604020202020204" pitchFamily="34" charset="0"/>
                          <a:cs typeface="Arial" panose="020B0604020202020204" pitchFamily="34" charset="0"/>
                        </a:rPr>
                        <a:t>-2.2</a:t>
                      </a:r>
                    </a:p>
                  </a:txBody>
                  <a:tcPr marL="0" marR="0" marT="0" marB="0" anchor="ctr"/>
                </a:tc>
              </a:tr>
              <a:tr h="420744">
                <a:tc>
                  <a:txBody>
                    <a:bodyPr/>
                    <a:lstStyle/>
                    <a:p>
                      <a:pPr algn="l" fontAlgn="b"/>
                      <a:r>
                        <a:rPr lang="en-US" sz="2000" b="0" i="0" u="none" strike="noStrike">
                          <a:solidFill>
                            <a:srgbClr val="000000"/>
                          </a:solidFill>
                          <a:effectLst/>
                          <a:latin typeface="Arial" panose="020B0604020202020204" pitchFamily="34" charset="0"/>
                          <a:cs typeface="Arial" panose="020B0604020202020204" pitchFamily="34" charset="0"/>
                        </a:rPr>
                        <a:t>Japan</a:t>
                      </a:r>
                    </a:p>
                  </a:txBody>
                  <a:tcPr marL="0" marR="0" marT="0" marB="0" anchor="ctr"/>
                </a:tc>
                <a:tc>
                  <a:txBody>
                    <a:bodyPr/>
                    <a:lstStyle/>
                    <a:p>
                      <a:pPr algn="ctr" fontAlgn="b"/>
                      <a:r>
                        <a:rPr lang="en-US" sz="2000" b="0" i="0" u="none" strike="noStrike">
                          <a:solidFill>
                            <a:srgbClr val="000000"/>
                          </a:solidFill>
                          <a:effectLst/>
                          <a:latin typeface="Arial" panose="020B0604020202020204" pitchFamily="34" charset="0"/>
                          <a:cs typeface="Arial" panose="020B0604020202020204" pitchFamily="34" charset="0"/>
                        </a:rPr>
                        <a:t>27.2</a:t>
                      </a:r>
                    </a:p>
                  </a:txBody>
                  <a:tcPr marL="0" marR="0" marT="0" marB="0" anchor="ctr"/>
                </a:tc>
                <a:tc>
                  <a:txBody>
                    <a:bodyPr/>
                    <a:lstStyle/>
                    <a:p>
                      <a:pPr algn="ctr" fontAlgn="b"/>
                      <a:r>
                        <a:rPr lang="en-US" sz="2000" b="0" i="0" u="none" strike="noStrike" dirty="0">
                          <a:solidFill>
                            <a:srgbClr val="000000"/>
                          </a:solidFill>
                          <a:effectLst/>
                          <a:latin typeface="Arial" panose="020B0604020202020204" pitchFamily="34" charset="0"/>
                          <a:cs typeface="Arial" panose="020B0604020202020204" pitchFamily="34" charset="0"/>
                        </a:rPr>
                        <a:t>46.0</a:t>
                      </a:r>
                    </a:p>
                  </a:txBody>
                  <a:tcPr marL="0" marR="0" marT="0" marB="0" anchor="ctr"/>
                </a:tc>
                <a:tc>
                  <a:txBody>
                    <a:bodyPr/>
                    <a:lstStyle/>
                    <a:p>
                      <a:pPr marL="0" algn="ctr" defTabSz="914400" rtl="0" eaLnBrk="1" fontAlgn="b" latinLnBrk="0" hangingPunct="1"/>
                      <a:r>
                        <a:rPr lang="en-US" sz="2000" b="0" i="0" u="none" strike="noStrike" kern="1200" dirty="0">
                          <a:solidFill>
                            <a:schemeClr val="accent6">
                              <a:lumMod val="75000"/>
                            </a:schemeClr>
                          </a:solidFill>
                          <a:effectLst/>
                          <a:latin typeface="Arial" panose="020B0604020202020204" pitchFamily="34" charset="0"/>
                          <a:ea typeface="+mn-ea"/>
                          <a:cs typeface="Arial" panose="020B0604020202020204" pitchFamily="34" charset="0"/>
                        </a:rPr>
                        <a:t>Increase</a:t>
                      </a:r>
                    </a:p>
                  </a:txBody>
                  <a:tcPr marL="0" marR="0" marT="0" marB="0" anchor="ctr"/>
                </a:tc>
                <a:tc>
                  <a:txBody>
                    <a:bodyPr/>
                    <a:lstStyle/>
                    <a:p>
                      <a:pPr algn="ctr" fontAlgn="b"/>
                      <a:r>
                        <a:rPr lang="en-US" sz="2000" b="0" i="0" u="none" strike="noStrike" dirty="0">
                          <a:solidFill>
                            <a:srgbClr val="000000"/>
                          </a:solidFill>
                          <a:effectLst/>
                          <a:latin typeface="Arial" panose="020B0604020202020204" pitchFamily="34" charset="0"/>
                          <a:cs typeface="Arial" panose="020B0604020202020204" pitchFamily="34" charset="0"/>
                        </a:rPr>
                        <a:t>69.2</a:t>
                      </a:r>
                    </a:p>
                  </a:txBody>
                  <a:tcPr marL="0" marR="0" marT="0" marB="0" anchor="ctr"/>
                </a:tc>
                <a:tc>
                  <a:txBody>
                    <a:bodyPr/>
                    <a:lstStyle/>
                    <a:p>
                      <a:pPr algn="ctr" fontAlgn="b"/>
                      <a:r>
                        <a:rPr lang="en-US" sz="2000" b="0" i="0" u="none" strike="noStrike">
                          <a:solidFill>
                            <a:srgbClr val="000000"/>
                          </a:solidFill>
                          <a:effectLst/>
                          <a:latin typeface="Arial" panose="020B0604020202020204" pitchFamily="34" charset="0"/>
                          <a:cs typeface="Arial" panose="020B0604020202020204" pitchFamily="34" charset="0"/>
                        </a:rPr>
                        <a:t>18.8</a:t>
                      </a:r>
                    </a:p>
                  </a:txBody>
                  <a:tcPr marL="0" marR="0" marT="0" marB="0" anchor="ctr"/>
                </a:tc>
              </a:tr>
              <a:tr h="420744">
                <a:tc>
                  <a:txBody>
                    <a:bodyPr/>
                    <a:lstStyle/>
                    <a:p>
                      <a:pPr algn="l" fontAlgn="b"/>
                      <a:r>
                        <a:rPr lang="en-US" sz="2000" b="0" i="0" u="none" strike="noStrike" dirty="0">
                          <a:solidFill>
                            <a:srgbClr val="000000"/>
                          </a:solidFill>
                          <a:effectLst/>
                          <a:latin typeface="Arial" panose="020B0604020202020204" pitchFamily="34" charset="0"/>
                          <a:cs typeface="Arial" panose="020B0604020202020204" pitchFamily="34" charset="0"/>
                        </a:rPr>
                        <a:t>Singapore</a:t>
                      </a:r>
                    </a:p>
                  </a:txBody>
                  <a:tcPr marL="0" marR="0" marT="0" marB="0" anchor="ctr"/>
                </a:tc>
                <a:tc>
                  <a:txBody>
                    <a:bodyPr/>
                    <a:lstStyle/>
                    <a:p>
                      <a:pPr algn="ctr" fontAlgn="b"/>
                      <a:r>
                        <a:rPr lang="en-US" sz="2000" b="0" i="0" u="none" strike="noStrike">
                          <a:solidFill>
                            <a:srgbClr val="000000"/>
                          </a:solidFill>
                          <a:effectLst/>
                          <a:latin typeface="Arial" panose="020B0604020202020204" pitchFamily="34" charset="0"/>
                          <a:cs typeface="Arial" panose="020B0604020202020204" pitchFamily="34" charset="0"/>
                        </a:rPr>
                        <a:t>21.8</a:t>
                      </a:r>
                    </a:p>
                  </a:txBody>
                  <a:tcPr marL="0" marR="0" marT="0" marB="0" anchor="ctr"/>
                </a:tc>
                <a:tc>
                  <a:txBody>
                    <a:bodyPr/>
                    <a:lstStyle/>
                    <a:p>
                      <a:pPr algn="ctr" fontAlgn="b"/>
                      <a:r>
                        <a:rPr lang="en-US" sz="2000" b="0" i="0" u="none" strike="noStrike" dirty="0">
                          <a:solidFill>
                            <a:srgbClr val="000000"/>
                          </a:solidFill>
                          <a:effectLst/>
                          <a:latin typeface="Arial" panose="020B0604020202020204" pitchFamily="34" charset="0"/>
                          <a:cs typeface="Arial" panose="020B0604020202020204" pitchFamily="34" charset="0"/>
                        </a:rPr>
                        <a:t>44.0</a:t>
                      </a:r>
                    </a:p>
                  </a:txBody>
                  <a:tcPr marL="0" marR="0" marT="0" marB="0" anchor="ctr"/>
                </a:tc>
                <a:tc>
                  <a:txBody>
                    <a:bodyPr/>
                    <a:lstStyle/>
                    <a:p>
                      <a:pPr marL="0" algn="ctr" defTabSz="914400" rtl="0" eaLnBrk="1" fontAlgn="b" latinLnBrk="0" hangingPunct="1"/>
                      <a:r>
                        <a:rPr lang="en-US" sz="2000" b="0" i="0" u="none" strike="noStrike" kern="1200" dirty="0">
                          <a:solidFill>
                            <a:schemeClr val="accent6">
                              <a:lumMod val="75000"/>
                            </a:schemeClr>
                          </a:solidFill>
                          <a:effectLst/>
                          <a:latin typeface="Arial" panose="020B0604020202020204" pitchFamily="34" charset="0"/>
                          <a:ea typeface="+mn-ea"/>
                          <a:cs typeface="Arial" panose="020B0604020202020204" pitchFamily="34" charset="0"/>
                        </a:rPr>
                        <a:t>Increase</a:t>
                      </a:r>
                    </a:p>
                  </a:txBody>
                  <a:tcPr marL="0" marR="0" marT="0" marB="0" anchor="ctr"/>
                </a:tc>
                <a:tc>
                  <a:txBody>
                    <a:bodyPr/>
                    <a:lstStyle/>
                    <a:p>
                      <a:pPr algn="ctr" fontAlgn="b"/>
                      <a:r>
                        <a:rPr lang="en-US" sz="2000" b="0" i="0" u="none" strike="noStrike" dirty="0">
                          <a:solidFill>
                            <a:srgbClr val="000000"/>
                          </a:solidFill>
                          <a:effectLst/>
                          <a:latin typeface="Arial" panose="020B0604020202020204" pitchFamily="34" charset="0"/>
                          <a:cs typeface="Arial" panose="020B0604020202020204" pitchFamily="34" charset="0"/>
                        </a:rPr>
                        <a:t>102.1</a:t>
                      </a:r>
                    </a:p>
                  </a:txBody>
                  <a:tcPr marL="0" marR="0" marT="0" marB="0" anchor="ctr"/>
                </a:tc>
                <a:tc>
                  <a:txBody>
                    <a:bodyPr/>
                    <a:lstStyle/>
                    <a:p>
                      <a:pPr algn="ctr" fontAlgn="b"/>
                      <a:r>
                        <a:rPr lang="en-US" sz="2000" b="0" i="0" u="none" strike="noStrike" dirty="0">
                          <a:solidFill>
                            <a:srgbClr val="000000"/>
                          </a:solidFill>
                          <a:effectLst/>
                          <a:latin typeface="Arial" panose="020B0604020202020204" pitchFamily="34" charset="0"/>
                          <a:cs typeface="Arial" panose="020B0604020202020204" pitchFamily="34" charset="0"/>
                        </a:rPr>
                        <a:t>22.2</a:t>
                      </a:r>
                    </a:p>
                  </a:txBody>
                  <a:tcPr marL="0" marR="0" marT="0" marB="0" anchor="ctr"/>
                </a:tc>
              </a:tr>
              <a:tr h="420744">
                <a:tc>
                  <a:txBody>
                    <a:bodyPr/>
                    <a:lstStyle/>
                    <a:p>
                      <a:pPr algn="l" fontAlgn="b"/>
                      <a:r>
                        <a:rPr lang="en-US" sz="2000" b="0" i="0" u="none" strike="noStrike" dirty="0">
                          <a:solidFill>
                            <a:srgbClr val="000000"/>
                          </a:solidFill>
                          <a:effectLst/>
                          <a:latin typeface="Arial" panose="020B0604020202020204" pitchFamily="34" charset="0"/>
                          <a:cs typeface="Arial" panose="020B0604020202020204" pitchFamily="34" charset="0"/>
                        </a:rPr>
                        <a:t>British Virgin Islands</a:t>
                      </a:r>
                    </a:p>
                  </a:txBody>
                  <a:tcPr marL="0" marR="0" marT="0" marB="0" anchor="ctr"/>
                </a:tc>
                <a:tc>
                  <a:txBody>
                    <a:bodyPr/>
                    <a:lstStyle/>
                    <a:p>
                      <a:pPr algn="ctr" fontAlgn="b"/>
                      <a:r>
                        <a:rPr lang="en-US" sz="2000" b="0" i="0" u="none" strike="noStrike" dirty="0">
                          <a:solidFill>
                            <a:srgbClr val="000000"/>
                          </a:solidFill>
                          <a:effectLst/>
                          <a:latin typeface="Arial" panose="020B0604020202020204" pitchFamily="34" charset="0"/>
                          <a:cs typeface="Arial" panose="020B0604020202020204" pitchFamily="34" charset="0"/>
                        </a:rPr>
                        <a:t>42.2</a:t>
                      </a:r>
                    </a:p>
                  </a:txBody>
                  <a:tcPr marL="0" marR="0" marT="0" marB="0" anchor="ctr"/>
                </a:tc>
                <a:tc>
                  <a:txBody>
                    <a:bodyPr/>
                    <a:lstStyle/>
                    <a:p>
                      <a:pPr algn="ctr" fontAlgn="b"/>
                      <a:r>
                        <a:rPr lang="en-US" sz="2000" b="0" i="0" u="none" strike="noStrike" dirty="0">
                          <a:solidFill>
                            <a:srgbClr val="000000"/>
                          </a:solidFill>
                          <a:effectLst/>
                          <a:latin typeface="Arial" panose="020B0604020202020204" pitchFamily="34" charset="0"/>
                          <a:cs typeface="Arial" panose="020B0604020202020204" pitchFamily="34" charset="0"/>
                        </a:rPr>
                        <a:t>42.3</a:t>
                      </a:r>
                    </a:p>
                  </a:txBody>
                  <a:tcPr marL="0" marR="0" marT="0" marB="0" anchor="ctr"/>
                </a:tc>
                <a:tc>
                  <a:txBody>
                    <a:bodyPr/>
                    <a:lstStyle/>
                    <a:p>
                      <a:pPr marL="0" algn="ctr" defTabSz="914400" rtl="0" eaLnBrk="1" fontAlgn="b" latinLnBrk="0" hangingPunct="1"/>
                      <a:r>
                        <a:rPr lang="en-US" sz="2000" b="0" i="0" u="none" strike="noStrike" kern="1200" dirty="0">
                          <a:solidFill>
                            <a:schemeClr val="accent6">
                              <a:lumMod val="75000"/>
                            </a:schemeClr>
                          </a:solidFill>
                          <a:effectLst/>
                          <a:latin typeface="Arial" panose="020B0604020202020204" pitchFamily="34" charset="0"/>
                          <a:ea typeface="+mn-ea"/>
                          <a:cs typeface="Arial" panose="020B0604020202020204" pitchFamily="34" charset="0"/>
                        </a:rPr>
                        <a:t>Increase</a:t>
                      </a:r>
                    </a:p>
                  </a:txBody>
                  <a:tcPr marL="0" marR="0" marT="0" marB="0" anchor="ctr"/>
                </a:tc>
                <a:tc>
                  <a:txBody>
                    <a:bodyPr/>
                    <a:lstStyle/>
                    <a:p>
                      <a:pPr algn="ctr" fontAlgn="b"/>
                      <a:r>
                        <a:rPr lang="en-US" sz="2000" b="0" i="0" u="none" strike="noStrike" dirty="0">
                          <a:solidFill>
                            <a:srgbClr val="000000"/>
                          </a:solidFill>
                          <a:effectLst/>
                          <a:latin typeface="Arial" panose="020B0604020202020204" pitchFamily="34" charset="0"/>
                          <a:cs typeface="Arial" panose="020B0604020202020204" pitchFamily="34" charset="0"/>
                        </a:rPr>
                        <a:t>0.4</a:t>
                      </a:r>
                    </a:p>
                  </a:txBody>
                  <a:tcPr marL="0" marR="0" marT="0" marB="0" anchor="ctr"/>
                </a:tc>
                <a:tc>
                  <a:txBody>
                    <a:bodyPr/>
                    <a:lstStyle/>
                    <a:p>
                      <a:pPr algn="ctr" fontAlgn="b"/>
                      <a:r>
                        <a:rPr lang="en-US" sz="2000" b="0" i="0" u="none" strike="noStrike" dirty="0">
                          <a:solidFill>
                            <a:srgbClr val="000000"/>
                          </a:solidFill>
                          <a:effectLst/>
                          <a:latin typeface="Arial" panose="020B0604020202020204" pitchFamily="34" charset="0"/>
                          <a:cs typeface="Arial" panose="020B0604020202020204" pitchFamily="34" charset="0"/>
                        </a:rPr>
                        <a:t>0.2</a:t>
                      </a:r>
                    </a:p>
                  </a:txBody>
                  <a:tcPr marL="0" marR="0" marT="0" marB="0" anchor="ctr"/>
                </a:tc>
              </a:tr>
              <a:tr h="555422">
                <a:tc>
                  <a:txBody>
                    <a:bodyPr/>
                    <a:lstStyle/>
                    <a:p>
                      <a:pPr algn="l" fontAlgn="b"/>
                      <a:r>
                        <a:rPr lang="en-US" sz="2000" b="0" i="0" u="none" strike="noStrike" dirty="0">
                          <a:solidFill>
                            <a:srgbClr val="000000"/>
                          </a:solidFill>
                          <a:effectLst/>
                          <a:latin typeface="Arial" panose="020B0604020202020204" pitchFamily="34" charset="0"/>
                          <a:cs typeface="Arial" panose="020B0604020202020204" pitchFamily="34" charset="0"/>
                        </a:rPr>
                        <a:t>Netherlands</a:t>
                      </a:r>
                    </a:p>
                  </a:txBody>
                  <a:tcPr marL="0" marR="0" marT="0" marB="0" anchor="ctr"/>
                </a:tc>
                <a:tc>
                  <a:txBody>
                    <a:bodyPr/>
                    <a:lstStyle/>
                    <a:p>
                      <a:pPr algn="ctr" fontAlgn="b"/>
                      <a:r>
                        <a:rPr lang="en-US" sz="2000" b="0" i="0" u="none" strike="noStrike">
                          <a:solidFill>
                            <a:srgbClr val="000000"/>
                          </a:solidFill>
                          <a:effectLst/>
                          <a:latin typeface="Arial" panose="020B0604020202020204" pitchFamily="34" charset="0"/>
                          <a:cs typeface="Arial" panose="020B0604020202020204" pitchFamily="34" charset="0"/>
                        </a:rPr>
                        <a:t>7.1</a:t>
                      </a:r>
                    </a:p>
                  </a:txBody>
                  <a:tcPr marL="0" marR="0" marT="0" marB="0" anchor="ctr"/>
                </a:tc>
                <a:tc>
                  <a:txBody>
                    <a:bodyPr/>
                    <a:lstStyle/>
                    <a:p>
                      <a:pPr algn="ctr" fontAlgn="b"/>
                      <a:r>
                        <a:rPr lang="en-US" sz="2000" b="0" i="0" u="none" strike="noStrike" dirty="0">
                          <a:solidFill>
                            <a:srgbClr val="000000"/>
                          </a:solidFill>
                          <a:effectLst/>
                          <a:latin typeface="Arial" panose="020B0604020202020204" pitchFamily="34" charset="0"/>
                          <a:cs typeface="Arial" panose="020B0604020202020204" pitchFamily="34" charset="0"/>
                        </a:rPr>
                        <a:t>31.7</a:t>
                      </a:r>
                    </a:p>
                  </a:txBody>
                  <a:tcPr marL="0" marR="0" marT="0" marB="0" anchor="ctr"/>
                </a:tc>
                <a:tc>
                  <a:txBody>
                    <a:bodyPr/>
                    <a:lstStyle/>
                    <a:p>
                      <a:pPr marL="0" algn="ctr" defTabSz="914400" rtl="0" eaLnBrk="1" fontAlgn="b" latinLnBrk="0" hangingPunct="1"/>
                      <a:r>
                        <a:rPr lang="en-US" sz="2000" b="0" i="0" u="none" strike="noStrike" kern="1200" dirty="0">
                          <a:solidFill>
                            <a:schemeClr val="accent6">
                              <a:lumMod val="75000"/>
                            </a:schemeClr>
                          </a:solidFill>
                          <a:effectLst/>
                          <a:latin typeface="Arial" panose="020B0604020202020204" pitchFamily="34" charset="0"/>
                          <a:ea typeface="+mn-ea"/>
                          <a:cs typeface="Arial" panose="020B0604020202020204" pitchFamily="34" charset="0"/>
                        </a:rPr>
                        <a:t>Increase</a:t>
                      </a:r>
                    </a:p>
                  </a:txBody>
                  <a:tcPr marL="0" marR="0" marT="0" marB="0" anchor="ctr"/>
                </a:tc>
                <a:tc>
                  <a:txBody>
                    <a:bodyPr/>
                    <a:lstStyle/>
                    <a:p>
                      <a:pPr algn="ctr" fontAlgn="b"/>
                      <a:r>
                        <a:rPr lang="en-US" sz="2000" b="0" i="0" u="none" strike="noStrike" dirty="0">
                          <a:solidFill>
                            <a:srgbClr val="000000"/>
                          </a:solidFill>
                          <a:effectLst/>
                          <a:latin typeface="Arial" panose="020B0604020202020204" pitchFamily="34" charset="0"/>
                          <a:cs typeface="Arial" panose="020B0604020202020204" pitchFamily="34" charset="0"/>
                        </a:rPr>
                        <a:t>346.7</a:t>
                      </a:r>
                    </a:p>
                  </a:txBody>
                  <a:tcPr marL="0" marR="0" marT="0" marB="0" anchor="ctr"/>
                </a:tc>
                <a:tc>
                  <a:txBody>
                    <a:bodyPr/>
                    <a:lstStyle/>
                    <a:p>
                      <a:pPr algn="ctr" fontAlgn="b"/>
                      <a:r>
                        <a:rPr lang="en-US" sz="2000" b="0" i="0" u="none" strike="noStrike" dirty="0">
                          <a:solidFill>
                            <a:srgbClr val="000000"/>
                          </a:solidFill>
                          <a:effectLst/>
                          <a:latin typeface="Arial" panose="020B0604020202020204" pitchFamily="34" charset="0"/>
                          <a:cs typeface="Arial" panose="020B0604020202020204" pitchFamily="34" charset="0"/>
                        </a:rPr>
                        <a:t>24.6</a:t>
                      </a:r>
                    </a:p>
                  </a:txBody>
                  <a:tcPr marL="0" marR="0" marT="0" marB="0" anchor="ctr"/>
                </a:tc>
              </a:tr>
              <a:tr h="420744">
                <a:tc>
                  <a:txBody>
                    <a:bodyPr/>
                    <a:lstStyle/>
                    <a:p>
                      <a:pPr algn="l" fontAlgn="b"/>
                      <a:r>
                        <a:rPr lang="en-US" sz="2000" b="0" i="0" u="none" strike="noStrike">
                          <a:solidFill>
                            <a:srgbClr val="000000"/>
                          </a:solidFill>
                          <a:effectLst/>
                          <a:latin typeface="Arial" panose="020B0604020202020204" pitchFamily="34" charset="0"/>
                          <a:cs typeface="Arial" panose="020B0604020202020204" pitchFamily="34" charset="0"/>
                        </a:rPr>
                        <a:t>United States</a:t>
                      </a:r>
                    </a:p>
                  </a:txBody>
                  <a:tcPr marL="0" marR="0" marT="0" marB="0" anchor="ctr"/>
                </a:tc>
                <a:tc>
                  <a:txBody>
                    <a:bodyPr/>
                    <a:lstStyle/>
                    <a:p>
                      <a:pPr algn="ctr" fontAlgn="b"/>
                      <a:r>
                        <a:rPr lang="en-US" sz="2000" b="0" i="0" u="none" strike="noStrike">
                          <a:solidFill>
                            <a:srgbClr val="000000"/>
                          </a:solidFill>
                          <a:effectLst/>
                          <a:latin typeface="Arial" panose="020B0604020202020204" pitchFamily="34" charset="0"/>
                          <a:cs typeface="Arial" panose="020B0604020202020204" pitchFamily="34" charset="0"/>
                        </a:rPr>
                        <a:t>15.1</a:t>
                      </a:r>
                    </a:p>
                  </a:txBody>
                  <a:tcPr marL="0" marR="0" marT="0" marB="0" anchor="ctr"/>
                </a:tc>
                <a:tc>
                  <a:txBody>
                    <a:bodyPr/>
                    <a:lstStyle/>
                    <a:p>
                      <a:pPr algn="ctr" fontAlgn="b"/>
                      <a:r>
                        <a:rPr lang="en-US" sz="2000" b="0" i="0" u="none" strike="noStrike" dirty="0">
                          <a:solidFill>
                            <a:srgbClr val="000000"/>
                          </a:solidFill>
                          <a:effectLst/>
                          <a:latin typeface="Arial" panose="020B0604020202020204" pitchFamily="34" charset="0"/>
                          <a:cs typeface="Arial" panose="020B0604020202020204" pitchFamily="34" charset="0"/>
                        </a:rPr>
                        <a:t>18.2</a:t>
                      </a:r>
                    </a:p>
                  </a:txBody>
                  <a:tcPr marL="0" marR="0" marT="0" marB="0" anchor="ctr"/>
                </a:tc>
                <a:tc>
                  <a:txBody>
                    <a:bodyPr/>
                    <a:lstStyle/>
                    <a:p>
                      <a:pPr marL="0" algn="ctr" defTabSz="914400" rtl="0" eaLnBrk="1" fontAlgn="b" latinLnBrk="0" hangingPunct="1"/>
                      <a:r>
                        <a:rPr lang="en-US" sz="2000" b="0" i="0" u="none" strike="noStrike" kern="1200" dirty="0">
                          <a:solidFill>
                            <a:schemeClr val="accent6">
                              <a:lumMod val="75000"/>
                            </a:schemeClr>
                          </a:solidFill>
                          <a:effectLst/>
                          <a:latin typeface="Arial" panose="020B0604020202020204" pitchFamily="34" charset="0"/>
                          <a:ea typeface="+mn-ea"/>
                          <a:cs typeface="Arial" panose="020B0604020202020204" pitchFamily="34" charset="0"/>
                        </a:rPr>
                        <a:t>Increase</a:t>
                      </a:r>
                    </a:p>
                  </a:txBody>
                  <a:tcPr marL="0" marR="0" marT="0" marB="0" anchor="ctr"/>
                </a:tc>
                <a:tc>
                  <a:txBody>
                    <a:bodyPr/>
                    <a:lstStyle/>
                    <a:p>
                      <a:pPr algn="ctr" fontAlgn="b"/>
                      <a:r>
                        <a:rPr lang="en-US" sz="2000" b="0" i="0" u="none" strike="noStrike" dirty="0">
                          <a:solidFill>
                            <a:srgbClr val="000000"/>
                          </a:solidFill>
                          <a:effectLst/>
                          <a:latin typeface="Arial" panose="020B0604020202020204" pitchFamily="34" charset="0"/>
                          <a:cs typeface="Arial" panose="020B0604020202020204" pitchFamily="34" charset="0"/>
                        </a:rPr>
                        <a:t>20.1</a:t>
                      </a:r>
                    </a:p>
                  </a:txBody>
                  <a:tcPr marL="0" marR="0" marT="0" marB="0" anchor="ctr"/>
                </a:tc>
                <a:tc>
                  <a:txBody>
                    <a:bodyPr/>
                    <a:lstStyle/>
                    <a:p>
                      <a:pPr algn="ctr" fontAlgn="b"/>
                      <a:r>
                        <a:rPr lang="en-US" sz="2000" b="0" i="0" u="none" strike="noStrike" dirty="0">
                          <a:solidFill>
                            <a:srgbClr val="000000"/>
                          </a:solidFill>
                          <a:effectLst/>
                          <a:latin typeface="Arial" panose="020B0604020202020204" pitchFamily="34" charset="0"/>
                          <a:cs typeface="Arial" panose="020B0604020202020204" pitchFamily="34" charset="0"/>
                        </a:rPr>
                        <a:t>3.0</a:t>
                      </a:r>
                    </a:p>
                  </a:txBody>
                  <a:tcPr marL="0" marR="0" marT="0" marB="0" anchor="ctr"/>
                </a:tc>
              </a:tr>
              <a:tr h="555422">
                <a:tc>
                  <a:txBody>
                    <a:bodyPr/>
                    <a:lstStyle/>
                    <a:p>
                      <a:pPr algn="l" fontAlgn="b"/>
                      <a:r>
                        <a:rPr lang="en-US" sz="2000" b="0" i="0" u="none" strike="noStrike">
                          <a:solidFill>
                            <a:srgbClr val="000000"/>
                          </a:solidFill>
                          <a:effectLst/>
                          <a:latin typeface="Arial" panose="020B0604020202020204" pitchFamily="34" charset="0"/>
                          <a:cs typeface="Arial" panose="020B0604020202020204" pitchFamily="34" charset="0"/>
                        </a:rPr>
                        <a:t>United Kingdom</a:t>
                      </a:r>
                    </a:p>
                  </a:txBody>
                  <a:tcPr marL="0" marR="0" marT="0" marB="0" anchor="ctr"/>
                </a:tc>
                <a:tc>
                  <a:txBody>
                    <a:bodyPr/>
                    <a:lstStyle/>
                    <a:p>
                      <a:pPr algn="ctr" fontAlgn="b"/>
                      <a:r>
                        <a:rPr lang="en-US" sz="2000" b="0" i="0" u="none" strike="noStrike">
                          <a:solidFill>
                            <a:srgbClr val="000000"/>
                          </a:solidFill>
                          <a:effectLst/>
                          <a:latin typeface="Arial" panose="020B0604020202020204" pitchFamily="34" charset="0"/>
                          <a:cs typeface="Arial" panose="020B0604020202020204" pitchFamily="34" charset="0"/>
                        </a:rPr>
                        <a:t>9.9</a:t>
                      </a:r>
                    </a:p>
                  </a:txBody>
                  <a:tcPr marL="0" marR="0" marT="0" marB="0" anchor="ctr"/>
                </a:tc>
                <a:tc>
                  <a:txBody>
                    <a:bodyPr/>
                    <a:lstStyle/>
                    <a:p>
                      <a:pPr algn="ctr" fontAlgn="b"/>
                      <a:r>
                        <a:rPr lang="en-US" sz="2000" b="0" i="0" u="none" strike="noStrike" dirty="0">
                          <a:solidFill>
                            <a:srgbClr val="000000"/>
                          </a:solidFill>
                          <a:effectLst/>
                          <a:latin typeface="Arial" panose="020B0604020202020204" pitchFamily="34" charset="0"/>
                          <a:cs typeface="Arial" panose="020B0604020202020204" pitchFamily="34" charset="0"/>
                        </a:rPr>
                        <a:t>15.1</a:t>
                      </a:r>
                    </a:p>
                  </a:txBody>
                  <a:tcPr marL="0" marR="0" marT="0" marB="0" anchor="ctr"/>
                </a:tc>
                <a:tc>
                  <a:txBody>
                    <a:bodyPr/>
                    <a:lstStyle/>
                    <a:p>
                      <a:pPr marL="0" algn="ctr" defTabSz="914400" rtl="0" eaLnBrk="1" fontAlgn="b" latinLnBrk="0" hangingPunct="1"/>
                      <a:r>
                        <a:rPr lang="en-US" sz="2000" b="0" i="0" u="none" strike="noStrike" kern="1200" dirty="0">
                          <a:solidFill>
                            <a:schemeClr val="accent6">
                              <a:lumMod val="75000"/>
                            </a:schemeClr>
                          </a:solidFill>
                          <a:effectLst/>
                          <a:latin typeface="Arial" panose="020B0604020202020204" pitchFamily="34" charset="0"/>
                          <a:ea typeface="+mn-ea"/>
                          <a:cs typeface="Arial" panose="020B0604020202020204" pitchFamily="34" charset="0"/>
                        </a:rPr>
                        <a:t>Increase</a:t>
                      </a:r>
                    </a:p>
                  </a:txBody>
                  <a:tcPr marL="0" marR="0" marT="0" marB="0" anchor="ctr"/>
                </a:tc>
                <a:tc>
                  <a:txBody>
                    <a:bodyPr/>
                    <a:lstStyle/>
                    <a:p>
                      <a:pPr algn="ctr" fontAlgn="b"/>
                      <a:r>
                        <a:rPr lang="en-US" sz="2000" b="0" i="0" u="none" strike="noStrike">
                          <a:solidFill>
                            <a:srgbClr val="000000"/>
                          </a:solidFill>
                          <a:effectLst/>
                          <a:latin typeface="Arial" panose="020B0604020202020204" pitchFamily="34" charset="0"/>
                          <a:cs typeface="Arial" panose="020B0604020202020204" pitchFamily="34" charset="0"/>
                        </a:rPr>
                        <a:t>52.9</a:t>
                      </a:r>
                    </a:p>
                  </a:txBody>
                  <a:tcPr marL="0" marR="0" marT="0" marB="0" anchor="ctr"/>
                </a:tc>
                <a:tc>
                  <a:txBody>
                    <a:bodyPr/>
                    <a:lstStyle/>
                    <a:p>
                      <a:pPr algn="ctr" fontAlgn="b"/>
                      <a:r>
                        <a:rPr lang="en-US" sz="2000" b="0" i="0" u="none" strike="noStrike" dirty="0">
                          <a:solidFill>
                            <a:srgbClr val="000000"/>
                          </a:solidFill>
                          <a:effectLst/>
                          <a:latin typeface="Arial" panose="020B0604020202020204" pitchFamily="34" charset="0"/>
                          <a:cs typeface="Arial" panose="020B0604020202020204" pitchFamily="34" charset="0"/>
                        </a:rPr>
                        <a:t>5.2</a:t>
                      </a:r>
                    </a:p>
                  </a:txBody>
                  <a:tcPr marL="0" marR="0" marT="0" marB="0" anchor="ctr"/>
                </a:tc>
              </a:tr>
              <a:tr h="420744">
                <a:tc>
                  <a:txBody>
                    <a:bodyPr/>
                    <a:lstStyle/>
                    <a:p>
                      <a:pPr algn="l" fontAlgn="b"/>
                      <a:r>
                        <a:rPr lang="en-US" sz="2000" b="0" i="0" u="none" strike="noStrike">
                          <a:solidFill>
                            <a:srgbClr val="000000"/>
                          </a:solidFill>
                          <a:effectLst/>
                          <a:latin typeface="Arial" panose="020B0604020202020204" pitchFamily="34" charset="0"/>
                          <a:cs typeface="Arial" panose="020B0604020202020204" pitchFamily="34" charset="0"/>
                        </a:rPr>
                        <a:t>Bermuda</a:t>
                      </a:r>
                    </a:p>
                  </a:txBody>
                  <a:tcPr marL="0" marR="0" marT="0" marB="0" anchor="ctr"/>
                </a:tc>
                <a:tc>
                  <a:txBody>
                    <a:bodyPr/>
                    <a:lstStyle/>
                    <a:p>
                      <a:pPr algn="ctr" fontAlgn="b"/>
                      <a:r>
                        <a:rPr lang="en-US" sz="2000" b="0" i="0" u="none" strike="noStrike">
                          <a:solidFill>
                            <a:srgbClr val="000000"/>
                          </a:solidFill>
                          <a:effectLst/>
                          <a:latin typeface="Arial" panose="020B0604020202020204" pitchFamily="34" charset="0"/>
                          <a:cs typeface="Arial" panose="020B0604020202020204" pitchFamily="34" charset="0"/>
                        </a:rPr>
                        <a:t>2.5</a:t>
                      </a:r>
                    </a:p>
                  </a:txBody>
                  <a:tcPr marL="0" marR="0" marT="0" marB="0" anchor="ctr"/>
                </a:tc>
                <a:tc>
                  <a:txBody>
                    <a:bodyPr/>
                    <a:lstStyle/>
                    <a:p>
                      <a:pPr algn="ctr" fontAlgn="b"/>
                      <a:r>
                        <a:rPr lang="en-US" sz="2000" b="0" i="0" u="none" strike="noStrike" dirty="0">
                          <a:solidFill>
                            <a:srgbClr val="000000"/>
                          </a:solidFill>
                          <a:effectLst/>
                          <a:latin typeface="Arial" panose="020B0604020202020204" pitchFamily="34" charset="0"/>
                          <a:cs typeface="Arial" panose="020B0604020202020204" pitchFamily="34" charset="0"/>
                        </a:rPr>
                        <a:t>13.4</a:t>
                      </a:r>
                    </a:p>
                  </a:txBody>
                  <a:tcPr marL="0" marR="0" marT="0" marB="0" anchor="ctr"/>
                </a:tc>
                <a:tc>
                  <a:txBody>
                    <a:bodyPr/>
                    <a:lstStyle/>
                    <a:p>
                      <a:pPr marL="0" algn="ctr" defTabSz="914400" rtl="0" eaLnBrk="1" fontAlgn="b" latinLnBrk="0" hangingPunct="1"/>
                      <a:r>
                        <a:rPr lang="en-US" sz="2000" b="0" i="0" u="none" strike="noStrike" kern="1200" dirty="0">
                          <a:solidFill>
                            <a:schemeClr val="accent6">
                              <a:lumMod val="75000"/>
                            </a:schemeClr>
                          </a:solidFill>
                          <a:effectLst/>
                          <a:latin typeface="Arial" panose="020B0604020202020204" pitchFamily="34" charset="0"/>
                          <a:ea typeface="+mn-ea"/>
                          <a:cs typeface="Arial" panose="020B0604020202020204" pitchFamily="34" charset="0"/>
                        </a:rPr>
                        <a:t>Increase</a:t>
                      </a:r>
                    </a:p>
                  </a:txBody>
                  <a:tcPr marL="0" marR="0" marT="0" marB="0" anchor="ctr"/>
                </a:tc>
                <a:tc>
                  <a:txBody>
                    <a:bodyPr/>
                    <a:lstStyle/>
                    <a:p>
                      <a:pPr algn="ctr" fontAlgn="b"/>
                      <a:r>
                        <a:rPr lang="en-US" sz="2000" b="0" i="0" u="none" strike="noStrike">
                          <a:solidFill>
                            <a:srgbClr val="000000"/>
                          </a:solidFill>
                          <a:effectLst/>
                          <a:latin typeface="Arial" panose="020B0604020202020204" pitchFamily="34" charset="0"/>
                          <a:cs typeface="Arial" panose="020B0604020202020204" pitchFamily="34" charset="0"/>
                        </a:rPr>
                        <a:t>447.5</a:t>
                      </a:r>
                    </a:p>
                  </a:txBody>
                  <a:tcPr marL="0" marR="0" marT="0" marB="0" anchor="ctr"/>
                </a:tc>
                <a:tc>
                  <a:txBody>
                    <a:bodyPr/>
                    <a:lstStyle/>
                    <a:p>
                      <a:pPr algn="ctr" fontAlgn="b"/>
                      <a:r>
                        <a:rPr lang="en-US" sz="2000" b="0" i="0" u="none" strike="noStrike" dirty="0">
                          <a:solidFill>
                            <a:srgbClr val="000000"/>
                          </a:solidFill>
                          <a:effectLst/>
                          <a:latin typeface="Arial" panose="020B0604020202020204" pitchFamily="34" charset="0"/>
                          <a:cs typeface="Arial" panose="020B0604020202020204" pitchFamily="34" charset="0"/>
                        </a:rPr>
                        <a:t>11.0</a:t>
                      </a:r>
                    </a:p>
                  </a:txBody>
                  <a:tcPr marL="0" marR="0" marT="0" marB="0" anchor="ctr"/>
                </a:tc>
              </a:tr>
              <a:tr h="420744">
                <a:tc>
                  <a:txBody>
                    <a:bodyPr/>
                    <a:lstStyle/>
                    <a:p>
                      <a:pPr algn="l" fontAlgn="b"/>
                      <a:r>
                        <a:rPr lang="en-US" sz="2000" b="0" i="0" u="none" strike="noStrike">
                          <a:solidFill>
                            <a:srgbClr val="000000"/>
                          </a:solidFill>
                          <a:effectLst/>
                          <a:latin typeface="Arial" panose="020B0604020202020204" pitchFamily="34" charset="0"/>
                          <a:cs typeface="Arial" panose="020B0604020202020204" pitchFamily="34" charset="0"/>
                        </a:rPr>
                        <a:t>Korea, Rep. of</a:t>
                      </a:r>
                    </a:p>
                  </a:txBody>
                  <a:tcPr marL="0" marR="0" marT="0" marB="0" anchor="ctr"/>
                </a:tc>
                <a:tc>
                  <a:txBody>
                    <a:bodyPr/>
                    <a:lstStyle/>
                    <a:p>
                      <a:pPr algn="ctr" fontAlgn="b"/>
                      <a:r>
                        <a:rPr lang="en-US" sz="2000" b="0" i="0" u="none" strike="noStrike">
                          <a:solidFill>
                            <a:srgbClr val="000000"/>
                          </a:solidFill>
                          <a:effectLst/>
                          <a:latin typeface="Arial" panose="020B0604020202020204" pitchFamily="34" charset="0"/>
                          <a:cs typeface="Arial" panose="020B0604020202020204" pitchFamily="34" charset="0"/>
                        </a:rPr>
                        <a:t>9.4</a:t>
                      </a:r>
                    </a:p>
                  </a:txBody>
                  <a:tcPr marL="0" marR="0" marT="0" marB="0" anchor="ctr"/>
                </a:tc>
                <a:tc>
                  <a:txBody>
                    <a:bodyPr/>
                    <a:lstStyle/>
                    <a:p>
                      <a:pPr algn="ctr" fontAlgn="b"/>
                      <a:r>
                        <a:rPr lang="en-US" sz="2000" b="0" i="0" u="none" strike="noStrike" dirty="0">
                          <a:solidFill>
                            <a:srgbClr val="000000"/>
                          </a:solidFill>
                          <a:effectLst/>
                          <a:latin typeface="Arial" panose="020B0604020202020204" pitchFamily="34" charset="0"/>
                          <a:cs typeface="Arial" panose="020B0604020202020204" pitchFamily="34" charset="0"/>
                        </a:rPr>
                        <a:t>11.1</a:t>
                      </a:r>
                    </a:p>
                  </a:txBody>
                  <a:tcPr marL="0" marR="0" marT="0" marB="0" anchor="ctr"/>
                </a:tc>
                <a:tc>
                  <a:txBody>
                    <a:bodyPr/>
                    <a:lstStyle/>
                    <a:p>
                      <a:pPr marL="0" algn="ctr" defTabSz="914400" rtl="0" eaLnBrk="1" fontAlgn="b" latinLnBrk="0" hangingPunct="1"/>
                      <a:r>
                        <a:rPr lang="en-US" sz="2000" b="0" i="0" u="none" strike="noStrike" kern="1200" dirty="0">
                          <a:solidFill>
                            <a:schemeClr val="accent6">
                              <a:lumMod val="75000"/>
                            </a:schemeClr>
                          </a:solidFill>
                          <a:effectLst/>
                          <a:latin typeface="Arial" panose="020B0604020202020204" pitchFamily="34" charset="0"/>
                          <a:ea typeface="+mn-ea"/>
                          <a:cs typeface="Arial" panose="020B0604020202020204" pitchFamily="34" charset="0"/>
                        </a:rPr>
                        <a:t>Increase</a:t>
                      </a:r>
                    </a:p>
                  </a:txBody>
                  <a:tcPr marL="0" marR="0" marT="0" marB="0" anchor="ctr"/>
                </a:tc>
                <a:tc>
                  <a:txBody>
                    <a:bodyPr/>
                    <a:lstStyle/>
                    <a:p>
                      <a:pPr algn="ctr" fontAlgn="b"/>
                      <a:r>
                        <a:rPr lang="en-US" sz="2000" b="0" i="0" u="none" strike="noStrike">
                          <a:solidFill>
                            <a:srgbClr val="000000"/>
                          </a:solidFill>
                          <a:effectLst/>
                          <a:latin typeface="Arial" panose="020B0604020202020204" pitchFamily="34" charset="0"/>
                          <a:cs typeface="Arial" panose="020B0604020202020204" pitchFamily="34" charset="0"/>
                        </a:rPr>
                        <a:t>18.0</a:t>
                      </a:r>
                    </a:p>
                  </a:txBody>
                  <a:tcPr marL="0" marR="0" marT="0" marB="0" anchor="ctr"/>
                </a:tc>
                <a:tc>
                  <a:txBody>
                    <a:bodyPr/>
                    <a:lstStyle/>
                    <a:p>
                      <a:pPr algn="ctr" fontAlgn="b"/>
                      <a:r>
                        <a:rPr lang="en-US" sz="2000" b="0" i="0" u="none" strike="noStrike" dirty="0">
                          <a:solidFill>
                            <a:srgbClr val="000000"/>
                          </a:solidFill>
                          <a:effectLst/>
                          <a:latin typeface="Arial" panose="020B0604020202020204" pitchFamily="34" charset="0"/>
                          <a:cs typeface="Arial" panose="020B0604020202020204" pitchFamily="34" charset="0"/>
                        </a:rPr>
                        <a:t>1.7</a:t>
                      </a:r>
                    </a:p>
                  </a:txBody>
                  <a:tcPr marL="0" marR="0" marT="0" marB="0" anchor="ctr"/>
                </a:tc>
              </a:tr>
            </a:tbl>
          </a:graphicData>
        </a:graphic>
      </p:graphicFrame>
    </p:spTree>
    <p:extLst>
      <p:ext uri="{BB962C8B-B14F-4D97-AF65-F5344CB8AC3E}">
        <p14:creationId xmlns:p14="http://schemas.microsoft.com/office/powerpoint/2010/main" val="16157586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1354" y="210383"/>
            <a:ext cx="8567225" cy="663573"/>
          </a:xfrm>
        </p:spPr>
        <p:txBody>
          <a:bodyPr>
            <a:noAutofit/>
          </a:bodyPr>
          <a:lstStyle/>
          <a:p>
            <a:r>
              <a:rPr lang="en-US" sz="2400" dirty="0" smtClean="0"/>
              <a:t>Top 10 Destinations of FDI Inflows from Asia ($ billion)</a:t>
            </a:r>
            <a:endParaRPr lang="en-US" sz="2400" dirty="0"/>
          </a:p>
        </p:txBody>
      </p:sp>
      <p:sp>
        <p:nvSpPr>
          <p:cNvPr id="3" name="Slide Number Placeholder 2"/>
          <p:cNvSpPr>
            <a:spLocks noGrp="1"/>
          </p:cNvSpPr>
          <p:nvPr>
            <p:ph type="sldNum" sz="quarter" idx="12"/>
          </p:nvPr>
        </p:nvSpPr>
        <p:spPr/>
        <p:txBody>
          <a:bodyPr/>
          <a:lstStyle/>
          <a:p>
            <a:fld id="{3B2AEF64-9867-4B71-936B-C52248B5A961}" type="slidenum">
              <a:rPr lang="en-US" smtClean="0"/>
              <a:t>12</a:t>
            </a:fld>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1740269049"/>
              </p:ext>
            </p:extLst>
          </p:nvPr>
        </p:nvGraphicFramePr>
        <p:xfrm>
          <a:off x="389470" y="902468"/>
          <a:ext cx="8551331" cy="5196063"/>
        </p:xfrm>
        <a:graphic>
          <a:graphicData uri="http://schemas.openxmlformats.org/drawingml/2006/table">
            <a:tbl>
              <a:tblPr firstRow="1" bandRow="1">
                <a:tableStyleId>{3B4B98B0-60AC-42C2-AFA5-B58CD77FA1E5}</a:tableStyleId>
              </a:tblPr>
              <a:tblGrid>
                <a:gridCol w="2479622"/>
                <a:gridCol w="1228972"/>
                <a:gridCol w="1111927"/>
                <a:gridCol w="1448432"/>
                <a:gridCol w="1053404"/>
                <a:gridCol w="1228974"/>
              </a:tblGrid>
              <a:tr h="577369">
                <a:tc>
                  <a:txBody>
                    <a:bodyPr/>
                    <a:lstStyle/>
                    <a:p>
                      <a:pPr algn="ctr" fontAlgn="ctr"/>
                      <a:r>
                        <a:rPr lang="en-US" sz="2000" u="none" strike="noStrike" dirty="0" smtClean="0">
                          <a:effectLst/>
                          <a:latin typeface="Arial" panose="020B0604020202020204" pitchFamily="34" charset="0"/>
                          <a:cs typeface="Arial" panose="020B0604020202020204" pitchFamily="34" charset="0"/>
                        </a:rPr>
                        <a:t>Destination</a:t>
                      </a:r>
                      <a:endParaRPr lang="en-US" sz="20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ctr"/>
                      <a:r>
                        <a:rPr lang="en-US" sz="2000" u="none" strike="noStrike" dirty="0">
                          <a:effectLst/>
                          <a:latin typeface="Arial" panose="020B0604020202020204" pitchFamily="34" charset="0"/>
                          <a:cs typeface="Arial" panose="020B0604020202020204" pitchFamily="34" charset="0"/>
                        </a:rPr>
                        <a:t>2010</a:t>
                      </a:r>
                      <a:endParaRPr lang="en-US" sz="20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ctr"/>
                      <a:r>
                        <a:rPr lang="en-US" sz="2000" u="none" strike="noStrike" dirty="0">
                          <a:effectLst/>
                          <a:latin typeface="Arial" panose="020B0604020202020204" pitchFamily="34" charset="0"/>
                          <a:cs typeface="Arial" panose="020B0604020202020204" pitchFamily="34" charset="0"/>
                        </a:rPr>
                        <a:t>2015</a:t>
                      </a:r>
                      <a:endParaRPr lang="en-US" sz="20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b"/>
                      <a:r>
                        <a:rPr lang="en-US" sz="2000" u="none" strike="noStrike" dirty="0">
                          <a:effectLst/>
                          <a:latin typeface="Arial" panose="020B0604020202020204" pitchFamily="34" charset="0"/>
                          <a:cs typeface="Arial" panose="020B0604020202020204" pitchFamily="34" charset="0"/>
                        </a:rPr>
                        <a:t>Direction</a:t>
                      </a:r>
                      <a:endParaRPr lang="en-US" sz="20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b"/>
                      <a:r>
                        <a:rPr lang="en-US" sz="2000" u="none" strike="noStrike" dirty="0">
                          <a:effectLst/>
                          <a:latin typeface="Arial" panose="020B0604020202020204" pitchFamily="34" charset="0"/>
                          <a:cs typeface="Arial" panose="020B0604020202020204" pitchFamily="34" charset="0"/>
                        </a:rPr>
                        <a:t>Growth</a:t>
                      </a:r>
                      <a:endParaRPr lang="en-US" sz="20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b"/>
                      <a:r>
                        <a:rPr lang="en-US" sz="2000" u="none" strike="noStrike" dirty="0">
                          <a:effectLst/>
                          <a:latin typeface="Arial" panose="020B0604020202020204" pitchFamily="34" charset="0"/>
                          <a:cs typeface="Arial" panose="020B0604020202020204" pitchFamily="34" charset="0"/>
                        </a:rPr>
                        <a:t>Level change</a:t>
                      </a:r>
                      <a:endParaRPr lang="en-US" sz="20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r>
              <a:tr h="555422">
                <a:tc>
                  <a:txBody>
                    <a:bodyPr/>
                    <a:lstStyle/>
                    <a:p>
                      <a:pPr algn="l" fontAlgn="b"/>
                      <a:r>
                        <a:rPr lang="en-US" sz="2000" b="0" i="0" u="none" strike="noStrike" dirty="0" smtClean="0">
                          <a:solidFill>
                            <a:srgbClr val="000000"/>
                          </a:solidFill>
                          <a:effectLst/>
                          <a:latin typeface="Arial" panose="020B0604020202020204" pitchFamily="34" charset="0"/>
                          <a:cs typeface="Arial" panose="020B0604020202020204" pitchFamily="34" charset="0"/>
                        </a:rPr>
                        <a:t>PRC</a:t>
                      </a:r>
                      <a:endParaRPr lang="en-US" sz="2000" b="0" i="0" u="none" strike="noStrike" dirty="0">
                        <a:solidFill>
                          <a:srgbClr val="000000"/>
                        </a:solidFill>
                        <a:effectLst/>
                        <a:latin typeface="Arial" panose="020B0604020202020204" pitchFamily="34" charset="0"/>
                        <a:cs typeface="Arial" panose="020B0604020202020204" pitchFamily="34" charset="0"/>
                      </a:endParaRPr>
                    </a:p>
                  </a:txBody>
                  <a:tcPr marL="0" marR="0" marT="0" marB="0" anchor="ctr"/>
                </a:tc>
                <a:tc>
                  <a:txBody>
                    <a:bodyPr/>
                    <a:lstStyle/>
                    <a:p>
                      <a:pPr algn="ctr" fontAlgn="b"/>
                      <a:r>
                        <a:rPr lang="en-US" sz="2000" b="0" i="0" u="none" strike="noStrike" dirty="0">
                          <a:solidFill>
                            <a:srgbClr val="000000"/>
                          </a:solidFill>
                          <a:effectLst/>
                          <a:latin typeface="Arial" panose="020B0604020202020204" pitchFamily="34" charset="0"/>
                          <a:cs typeface="Arial" panose="020B0604020202020204" pitchFamily="34" charset="0"/>
                        </a:rPr>
                        <a:t>78.5</a:t>
                      </a:r>
                    </a:p>
                  </a:txBody>
                  <a:tcPr marL="0" marR="0" marT="0" marB="0" anchor="ctr"/>
                </a:tc>
                <a:tc>
                  <a:txBody>
                    <a:bodyPr/>
                    <a:lstStyle/>
                    <a:p>
                      <a:pPr algn="ctr" fontAlgn="b"/>
                      <a:r>
                        <a:rPr lang="en-US" sz="2000" b="0" i="0" u="none" strike="noStrike" dirty="0">
                          <a:solidFill>
                            <a:srgbClr val="000000"/>
                          </a:solidFill>
                          <a:effectLst/>
                          <a:latin typeface="Arial" panose="020B0604020202020204" pitchFamily="34" charset="0"/>
                          <a:cs typeface="Arial" panose="020B0604020202020204" pitchFamily="34" charset="0"/>
                        </a:rPr>
                        <a:t>112.6</a:t>
                      </a:r>
                    </a:p>
                  </a:txBody>
                  <a:tcPr marL="0" marR="0" marT="0" marB="0" anchor="ctr"/>
                </a:tc>
                <a:tc>
                  <a:txBody>
                    <a:bodyPr/>
                    <a:lstStyle/>
                    <a:p>
                      <a:pPr algn="ctr" fontAlgn="b"/>
                      <a:r>
                        <a:rPr lang="en-US" sz="2000" b="0" i="0" u="none" strike="noStrike" dirty="0">
                          <a:solidFill>
                            <a:schemeClr val="accent6">
                              <a:lumMod val="75000"/>
                            </a:schemeClr>
                          </a:solidFill>
                          <a:effectLst/>
                          <a:latin typeface="Arial" panose="020B0604020202020204" pitchFamily="34" charset="0"/>
                          <a:cs typeface="Arial" panose="020B0604020202020204" pitchFamily="34" charset="0"/>
                        </a:rPr>
                        <a:t>Increase</a:t>
                      </a:r>
                    </a:p>
                  </a:txBody>
                  <a:tcPr marL="0" marR="0" marT="0" marB="0" anchor="ctr"/>
                </a:tc>
                <a:tc>
                  <a:txBody>
                    <a:bodyPr/>
                    <a:lstStyle/>
                    <a:p>
                      <a:pPr algn="ctr" fontAlgn="b"/>
                      <a:r>
                        <a:rPr lang="en-US" sz="2000" b="0" i="0" u="none" strike="noStrike">
                          <a:solidFill>
                            <a:srgbClr val="000000"/>
                          </a:solidFill>
                          <a:effectLst/>
                          <a:latin typeface="Arial" panose="020B0604020202020204" pitchFamily="34" charset="0"/>
                          <a:cs typeface="Arial" panose="020B0604020202020204" pitchFamily="34" charset="0"/>
                        </a:rPr>
                        <a:t>43.4</a:t>
                      </a:r>
                    </a:p>
                  </a:txBody>
                  <a:tcPr marL="0" marR="0" marT="0" marB="0" anchor="ctr"/>
                </a:tc>
                <a:tc>
                  <a:txBody>
                    <a:bodyPr/>
                    <a:lstStyle/>
                    <a:p>
                      <a:pPr algn="ctr" fontAlgn="b"/>
                      <a:r>
                        <a:rPr lang="en-US" sz="2000" b="0" i="0" u="none" strike="noStrike">
                          <a:solidFill>
                            <a:srgbClr val="000000"/>
                          </a:solidFill>
                          <a:effectLst/>
                          <a:latin typeface="Arial" panose="020B0604020202020204" pitchFamily="34" charset="0"/>
                          <a:cs typeface="Arial" panose="020B0604020202020204" pitchFamily="34" charset="0"/>
                        </a:rPr>
                        <a:t>34.1</a:t>
                      </a:r>
                    </a:p>
                  </a:txBody>
                  <a:tcPr marL="0" marR="0" marT="0" marB="0" anchor="ctr"/>
                </a:tc>
              </a:tr>
              <a:tr h="386208">
                <a:tc>
                  <a:txBody>
                    <a:bodyPr/>
                    <a:lstStyle/>
                    <a:p>
                      <a:pPr algn="l" fontAlgn="b"/>
                      <a:r>
                        <a:rPr lang="en-US" sz="2000" b="0" i="0" u="none" strike="noStrike" dirty="0">
                          <a:solidFill>
                            <a:srgbClr val="000000"/>
                          </a:solidFill>
                          <a:effectLst/>
                          <a:latin typeface="Arial" panose="020B0604020202020204" pitchFamily="34" charset="0"/>
                          <a:cs typeface="Arial" panose="020B0604020202020204" pitchFamily="34" charset="0"/>
                        </a:rPr>
                        <a:t>United States</a:t>
                      </a:r>
                    </a:p>
                  </a:txBody>
                  <a:tcPr marL="0" marR="0" marT="0" marB="0" anchor="ctr"/>
                </a:tc>
                <a:tc>
                  <a:txBody>
                    <a:bodyPr/>
                    <a:lstStyle/>
                    <a:p>
                      <a:pPr algn="ctr" fontAlgn="b"/>
                      <a:r>
                        <a:rPr lang="en-US" sz="2000" b="0" i="0" u="none" strike="noStrike" dirty="0">
                          <a:solidFill>
                            <a:srgbClr val="000000"/>
                          </a:solidFill>
                          <a:effectLst/>
                          <a:latin typeface="Arial" panose="020B0604020202020204" pitchFamily="34" charset="0"/>
                          <a:cs typeface="Arial" panose="020B0604020202020204" pitchFamily="34" charset="0"/>
                        </a:rPr>
                        <a:t>52.9</a:t>
                      </a:r>
                    </a:p>
                  </a:txBody>
                  <a:tcPr marL="0" marR="0" marT="0" marB="0" anchor="ctr"/>
                </a:tc>
                <a:tc>
                  <a:txBody>
                    <a:bodyPr/>
                    <a:lstStyle/>
                    <a:p>
                      <a:pPr algn="ctr" fontAlgn="b"/>
                      <a:r>
                        <a:rPr lang="en-US" sz="2000" b="0" i="0" u="none" strike="noStrike" dirty="0">
                          <a:solidFill>
                            <a:srgbClr val="000000"/>
                          </a:solidFill>
                          <a:effectLst/>
                          <a:latin typeface="Arial" panose="020B0604020202020204" pitchFamily="34" charset="0"/>
                          <a:cs typeface="Arial" panose="020B0604020202020204" pitchFamily="34" charset="0"/>
                        </a:rPr>
                        <a:t>81.2</a:t>
                      </a:r>
                    </a:p>
                  </a:txBody>
                  <a:tcPr marL="0" marR="0" marT="0" marB="0" anchor="ctr"/>
                </a:tc>
                <a:tc>
                  <a:txBody>
                    <a:bodyPr/>
                    <a:lstStyle/>
                    <a:p>
                      <a:pPr algn="ctr" fontAlgn="b"/>
                      <a:r>
                        <a:rPr lang="en-US" sz="2000" b="0" i="0" u="none" strike="noStrike" dirty="0">
                          <a:solidFill>
                            <a:schemeClr val="accent6">
                              <a:lumMod val="75000"/>
                            </a:schemeClr>
                          </a:solidFill>
                          <a:effectLst/>
                          <a:latin typeface="Arial" panose="020B0604020202020204" pitchFamily="34" charset="0"/>
                          <a:cs typeface="Arial" panose="020B0604020202020204" pitchFamily="34" charset="0"/>
                        </a:rPr>
                        <a:t>Increase</a:t>
                      </a:r>
                    </a:p>
                  </a:txBody>
                  <a:tcPr marL="0" marR="0" marT="0" marB="0" anchor="ctr"/>
                </a:tc>
                <a:tc>
                  <a:txBody>
                    <a:bodyPr/>
                    <a:lstStyle/>
                    <a:p>
                      <a:pPr algn="ctr" fontAlgn="b"/>
                      <a:r>
                        <a:rPr lang="en-US" sz="2000" b="0" i="0" u="none" strike="noStrike">
                          <a:solidFill>
                            <a:srgbClr val="000000"/>
                          </a:solidFill>
                          <a:effectLst/>
                          <a:latin typeface="Arial" panose="020B0604020202020204" pitchFamily="34" charset="0"/>
                          <a:cs typeface="Arial" panose="020B0604020202020204" pitchFamily="34" charset="0"/>
                        </a:rPr>
                        <a:t>53.4</a:t>
                      </a:r>
                    </a:p>
                  </a:txBody>
                  <a:tcPr marL="0" marR="0" marT="0" marB="0" anchor="ctr"/>
                </a:tc>
                <a:tc>
                  <a:txBody>
                    <a:bodyPr/>
                    <a:lstStyle/>
                    <a:p>
                      <a:pPr algn="ctr" fontAlgn="b"/>
                      <a:r>
                        <a:rPr lang="en-US" sz="2000" b="0" i="0" u="none" strike="noStrike">
                          <a:solidFill>
                            <a:srgbClr val="000000"/>
                          </a:solidFill>
                          <a:effectLst/>
                          <a:latin typeface="Arial" panose="020B0604020202020204" pitchFamily="34" charset="0"/>
                          <a:cs typeface="Arial" panose="020B0604020202020204" pitchFamily="34" charset="0"/>
                        </a:rPr>
                        <a:t>28.3</a:t>
                      </a:r>
                    </a:p>
                  </a:txBody>
                  <a:tcPr marL="0" marR="0" marT="0" marB="0" anchor="ctr"/>
                </a:tc>
              </a:tr>
              <a:tr h="420744">
                <a:tc>
                  <a:txBody>
                    <a:bodyPr/>
                    <a:lstStyle/>
                    <a:p>
                      <a:pPr algn="l" fontAlgn="b"/>
                      <a:r>
                        <a:rPr lang="en-US" sz="2000" b="0" i="0" u="none" strike="noStrike">
                          <a:solidFill>
                            <a:srgbClr val="000000"/>
                          </a:solidFill>
                          <a:effectLst/>
                          <a:latin typeface="Arial" panose="020B0604020202020204" pitchFamily="34" charset="0"/>
                          <a:cs typeface="Arial" panose="020B0604020202020204" pitchFamily="34" charset="0"/>
                        </a:rPr>
                        <a:t>Hong Kong, China</a:t>
                      </a:r>
                    </a:p>
                  </a:txBody>
                  <a:tcPr marL="0" marR="0" marT="0" marB="0" anchor="ctr"/>
                </a:tc>
                <a:tc>
                  <a:txBody>
                    <a:bodyPr/>
                    <a:lstStyle/>
                    <a:p>
                      <a:pPr algn="ctr" fontAlgn="b"/>
                      <a:r>
                        <a:rPr lang="en-US" sz="2000" b="0" i="0" u="none" strike="noStrike">
                          <a:solidFill>
                            <a:srgbClr val="000000"/>
                          </a:solidFill>
                          <a:effectLst/>
                          <a:latin typeface="Arial" panose="020B0604020202020204" pitchFamily="34" charset="0"/>
                          <a:cs typeface="Arial" panose="020B0604020202020204" pitchFamily="34" charset="0"/>
                        </a:rPr>
                        <a:t>41.1</a:t>
                      </a:r>
                    </a:p>
                  </a:txBody>
                  <a:tcPr marL="0" marR="0" marT="0" marB="0" anchor="ctr"/>
                </a:tc>
                <a:tc>
                  <a:txBody>
                    <a:bodyPr/>
                    <a:lstStyle/>
                    <a:p>
                      <a:pPr algn="ctr" fontAlgn="b"/>
                      <a:r>
                        <a:rPr lang="en-US" sz="2000" b="0" i="0" u="none" strike="noStrike">
                          <a:solidFill>
                            <a:srgbClr val="000000"/>
                          </a:solidFill>
                          <a:effectLst/>
                          <a:latin typeface="Arial" panose="020B0604020202020204" pitchFamily="34" charset="0"/>
                          <a:cs typeface="Arial" panose="020B0604020202020204" pitchFamily="34" charset="0"/>
                        </a:rPr>
                        <a:t>40.7</a:t>
                      </a:r>
                    </a:p>
                  </a:txBody>
                  <a:tcPr marL="0" marR="0" marT="0" marB="0" anchor="ctr"/>
                </a:tc>
                <a:tc>
                  <a:txBody>
                    <a:bodyPr/>
                    <a:lstStyle/>
                    <a:p>
                      <a:pPr algn="ctr" fontAlgn="b"/>
                      <a:r>
                        <a:rPr lang="en-US" sz="2000" b="0" i="0" u="none" strike="noStrike" dirty="0">
                          <a:solidFill>
                            <a:srgbClr val="C00000"/>
                          </a:solidFill>
                          <a:effectLst/>
                          <a:latin typeface="Arial" panose="020B0604020202020204" pitchFamily="34" charset="0"/>
                          <a:cs typeface="Arial" panose="020B0604020202020204" pitchFamily="34" charset="0"/>
                        </a:rPr>
                        <a:t>Decrease</a:t>
                      </a:r>
                    </a:p>
                  </a:txBody>
                  <a:tcPr marL="0" marR="0" marT="0" marB="0" anchor="ctr"/>
                </a:tc>
                <a:tc>
                  <a:txBody>
                    <a:bodyPr/>
                    <a:lstStyle/>
                    <a:p>
                      <a:pPr algn="ctr" fontAlgn="b"/>
                      <a:r>
                        <a:rPr lang="en-US" sz="2000" b="0" i="0" u="none" strike="noStrike" dirty="0">
                          <a:solidFill>
                            <a:srgbClr val="000000"/>
                          </a:solidFill>
                          <a:effectLst/>
                          <a:latin typeface="Arial" panose="020B0604020202020204" pitchFamily="34" charset="0"/>
                          <a:cs typeface="Arial" panose="020B0604020202020204" pitchFamily="34" charset="0"/>
                        </a:rPr>
                        <a:t>-1.0</a:t>
                      </a:r>
                    </a:p>
                  </a:txBody>
                  <a:tcPr marL="0" marR="0" marT="0" marB="0" anchor="ctr"/>
                </a:tc>
                <a:tc>
                  <a:txBody>
                    <a:bodyPr/>
                    <a:lstStyle/>
                    <a:p>
                      <a:pPr algn="ctr" fontAlgn="b"/>
                      <a:r>
                        <a:rPr lang="en-US" sz="2000" b="0" i="0" u="none" strike="noStrike">
                          <a:solidFill>
                            <a:srgbClr val="000000"/>
                          </a:solidFill>
                          <a:effectLst/>
                          <a:latin typeface="Arial" panose="020B0604020202020204" pitchFamily="34" charset="0"/>
                          <a:cs typeface="Arial" panose="020B0604020202020204" pitchFamily="34" charset="0"/>
                        </a:rPr>
                        <a:t>-0.4</a:t>
                      </a:r>
                    </a:p>
                  </a:txBody>
                  <a:tcPr marL="0" marR="0" marT="0" marB="0" anchor="ctr"/>
                </a:tc>
              </a:tr>
              <a:tr h="420744">
                <a:tc>
                  <a:txBody>
                    <a:bodyPr/>
                    <a:lstStyle/>
                    <a:p>
                      <a:pPr algn="l" fontAlgn="b"/>
                      <a:r>
                        <a:rPr lang="en-US" sz="2000" b="0" i="0" u="none" strike="noStrike">
                          <a:solidFill>
                            <a:srgbClr val="000000"/>
                          </a:solidFill>
                          <a:effectLst/>
                          <a:latin typeface="Arial" panose="020B0604020202020204" pitchFamily="34" charset="0"/>
                          <a:cs typeface="Arial" panose="020B0604020202020204" pitchFamily="34" charset="0"/>
                        </a:rPr>
                        <a:t>Singapore</a:t>
                      </a:r>
                    </a:p>
                  </a:txBody>
                  <a:tcPr marL="0" marR="0" marT="0" marB="0" anchor="ctr"/>
                </a:tc>
                <a:tc>
                  <a:txBody>
                    <a:bodyPr/>
                    <a:lstStyle/>
                    <a:p>
                      <a:pPr algn="ctr" fontAlgn="b"/>
                      <a:r>
                        <a:rPr lang="en-US" sz="2000" b="0" i="0" u="none" strike="noStrike">
                          <a:solidFill>
                            <a:srgbClr val="000000"/>
                          </a:solidFill>
                          <a:effectLst/>
                          <a:latin typeface="Arial" panose="020B0604020202020204" pitchFamily="34" charset="0"/>
                          <a:cs typeface="Arial" panose="020B0604020202020204" pitchFamily="34" charset="0"/>
                        </a:rPr>
                        <a:t>16.8</a:t>
                      </a:r>
                    </a:p>
                  </a:txBody>
                  <a:tcPr marL="0" marR="0" marT="0" marB="0" anchor="ctr"/>
                </a:tc>
                <a:tc>
                  <a:txBody>
                    <a:bodyPr/>
                    <a:lstStyle/>
                    <a:p>
                      <a:pPr algn="ctr" fontAlgn="b"/>
                      <a:r>
                        <a:rPr lang="en-US" sz="2000" b="0" i="0" u="none" strike="noStrike">
                          <a:solidFill>
                            <a:srgbClr val="000000"/>
                          </a:solidFill>
                          <a:effectLst/>
                          <a:latin typeface="Arial" panose="020B0604020202020204" pitchFamily="34" charset="0"/>
                          <a:cs typeface="Arial" panose="020B0604020202020204" pitchFamily="34" charset="0"/>
                        </a:rPr>
                        <a:t>22.6</a:t>
                      </a:r>
                    </a:p>
                  </a:txBody>
                  <a:tcPr marL="0" marR="0" marT="0" marB="0" anchor="ctr"/>
                </a:tc>
                <a:tc>
                  <a:txBody>
                    <a:bodyPr/>
                    <a:lstStyle/>
                    <a:p>
                      <a:pPr algn="ctr" fontAlgn="b"/>
                      <a:r>
                        <a:rPr lang="en-US" sz="2000" b="0" i="0" u="none" strike="noStrike" dirty="0">
                          <a:solidFill>
                            <a:schemeClr val="accent6">
                              <a:lumMod val="75000"/>
                            </a:schemeClr>
                          </a:solidFill>
                          <a:effectLst/>
                          <a:latin typeface="Arial" panose="020B0604020202020204" pitchFamily="34" charset="0"/>
                          <a:cs typeface="Arial" panose="020B0604020202020204" pitchFamily="34" charset="0"/>
                        </a:rPr>
                        <a:t>Increase</a:t>
                      </a:r>
                    </a:p>
                  </a:txBody>
                  <a:tcPr marL="0" marR="0" marT="0" marB="0" anchor="ctr"/>
                </a:tc>
                <a:tc>
                  <a:txBody>
                    <a:bodyPr/>
                    <a:lstStyle/>
                    <a:p>
                      <a:pPr algn="ctr" fontAlgn="b"/>
                      <a:r>
                        <a:rPr lang="en-US" sz="2000" b="0" i="0" u="none" strike="noStrike" dirty="0">
                          <a:solidFill>
                            <a:srgbClr val="000000"/>
                          </a:solidFill>
                          <a:effectLst/>
                          <a:latin typeface="Arial" panose="020B0604020202020204" pitchFamily="34" charset="0"/>
                          <a:cs typeface="Arial" panose="020B0604020202020204" pitchFamily="34" charset="0"/>
                        </a:rPr>
                        <a:t>34.3</a:t>
                      </a:r>
                    </a:p>
                  </a:txBody>
                  <a:tcPr marL="0" marR="0" marT="0" marB="0" anchor="ctr"/>
                </a:tc>
                <a:tc>
                  <a:txBody>
                    <a:bodyPr/>
                    <a:lstStyle/>
                    <a:p>
                      <a:pPr algn="ctr" fontAlgn="b"/>
                      <a:r>
                        <a:rPr lang="en-US" sz="2000" b="0" i="0" u="none" strike="noStrike">
                          <a:solidFill>
                            <a:srgbClr val="000000"/>
                          </a:solidFill>
                          <a:effectLst/>
                          <a:latin typeface="Arial" panose="020B0604020202020204" pitchFamily="34" charset="0"/>
                          <a:cs typeface="Arial" panose="020B0604020202020204" pitchFamily="34" charset="0"/>
                        </a:rPr>
                        <a:t>5.8</a:t>
                      </a:r>
                    </a:p>
                  </a:txBody>
                  <a:tcPr marL="0" marR="0" marT="0" marB="0" anchor="ctr"/>
                </a:tc>
              </a:tr>
              <a:tr h="420744">
                <a:tc>
                  <a:txBody>
                    <a:bodyPr/>
                    <a:lstStyle/>
                    <a:p>
                      <a:pPr algn="l" fontAlgn="b"/>
                      <a:r>
                        <a:rPr lang="en-US" sz="2000" b="0" i="0" u="none" strike="noStrike">
                          <a:solidFill>
                            <a:srgbClr val="000000"/>
                          </a:solidFill>
                          <a:effectLst/>
                          <a:latin typeface="Arial" panose="020B0604020202020204" pitchFamily="34" charset="0"/>
                          <a:cs typeface="Arial" panose="020B0604020202020204" pitchFamily="34" charset="0"/>
                        </a:rPr>
                        <a:t>India</a:t>
                      </a:r>
                    </a:p>
                  </a:txBody>
                  <a:tcPr marL="0" marR="0" marT="0" marB="0" anchor="ctr"/>
                </a:tc>
                <a:tc>
                  <a:txBody>
                    <a:bodyPr/>
                    <a:lstStyle/>
                    <a:p>
                      <a:pPr algn="ctr" fontAlgn="b"/>
                      <a:r>
                        <a:rPr lang="en-US" sz="2000" b="0" i="0" u="none" strike="noStrike">
                          <a:solidFill>
                            <a:srgbClr val="000000"/>
                          </a:solidFill>
                          <a:effectLst/>
                          <a:latin typeface="Arial" panose="020B0604020202020204" pitchFamily="34" charset="0"/>
                          <a:cs typeface="Arial" panose="020B0604020202020204" pitchFamily="34" charset="0"/>
                        </a:rPr>
                        <a:t>4.5</a:t>
                      </a:r>
                    </a:p>
                  </a:txBody>
                  <a:tcPr marL="0" marR="0" marT="0" marB="0" anchor="ctr"/>
                </a:tc>
                <a:tc>
                  <a:txBody>
                    <a:bodyPr/>
                    <a:lstStyle/>
                    <a:p>
                      <a:pPr algn="ctr" fontAlgn="b"/>
                      <a:r>
                        <a:rPr lang="en-US" sz="2000" b="0" i="0" u="none" strike="noStrike">
                          <a:solidFill>
                            <a:srgbClr val="000000"/>
                          </a:solidFill>
                          <a:effectLst/>
                          <a:latin typeface="Arial" panose="020B0604020202020204" pitchFamily="34" charset="0"/>
                          <a:cs typeface="Arial" panose="020B0604020202020204" pitchFamily="34" charset="0"/>
                        </a:rPr>
                        <a:t>17.2</a:t>
                      </a:r>
                    </a:p>
                  </a:txBody>
                  <a:tcPr marL="0" marR="0" marT="0" marB="0" anchor="ctr"/>
                </a:tc>
                <a:tc>
                  <a:txBody>
                    <a:bodyPr/>
                    <a:lstStyle/>
                    <a:p>
                      <a:pPr algn="ctr" fontAlgn="b"/>
                      <a:r>
                        <a:rPr lang="en-US" sz="2000" b="0" i="0" u="none" strike="noStrike" dirty="0">
                          <a:solidFill>
                            <a:schemeClr val="accent6">
                              <a:lumMod val="75000"/>
                            </a:schemeClr>
                          </a:solidFill>
                          <a:effectLst/>
                          <a:latin typeface="Arial" panose="020B0604020202020204" pitchFamily="34" charset="0"/>
                          <a:cs typeface="Arial" panose="020B0604020202020204" pitchFamily="34" charset="0"/>
                        </a:rPr>
                        <a:t>Increase</a:t>
                      </a:r>
                    </a:p>
                  </a:txBody>
                  <a:tcPr marL="0" marR="0" marT="0" marB="0" anchor="ctr"/>
                </a:tc>
                <a:tc>
                  <a:txBody>
                    <a:bodyPr/>
                    <a:lstStyle/>
                    <a:p>
                      <a:pPr algn="ctr" fontAlgn="b"/>
                      <a:r>
                        <a:rPr lang="en-US" sz="2000" b="0" i="0" u="none" strike="noStrike" dirty="0">
                          <a:solidFill>
                            <a:srgbClr val="000000"/>
                          </a:solidFill>
                          <a:effectLst/>
                          <a:latin typeface="Arial" panose="020B0604020202020204" pitchFamily="34" charset="0"/>
                          <a:cs typeface="Arial" panose="020B0604020202020204" pitchFamily="34" charset="0"/>
                        </a:rPr>
                        <a:t>285.2</a:t>
                      </a:r>
                    </a:p>
                  </a:txBody>
                  <a:tcPr marL="0" marR="0" marT="0" marB="0" anchor="ctr"/>
                </a:tc>
                <a:tc>
                  <a:txBody>
                    <a:bodyPr/>
                    <a:lstStyle/>
                    <a:p>
                      <a:pPr algn="ctr" fontAlgn="b"/>
                      <a:r>
                        <a:rPr lang="en-US" sz="2000" b="0" i="0" u="none" strike="noStrike" dirty="0">
                          <a:solidFill>
                            <a:srgbClr val="000000"/>
                          </a:solidFill>
                          <a:effectLst/>
                          <a:latin typeface="Arial" panose="020B0604020202020204" pitchFamily="34" charset="0"/>
                          <a:cs typeface="Arial" panose="020B0604020202020204" pitchFamily="34" charset="0"/>
                        </a:rPr>
                        <a:t>12.7</a:t>
                      </a:r>
                    </a:p>
                  </a:txBody>
                  <a:tcPr marL="0" marR="0" marT="0" marB="0" anchor="ctr"/>
                </a:tc>
              </a:tr>
              <a:tr h="555422">
                <a:tc>
                  <a:txBody>
                    <a:bodyPr/>
                    <a:lstStyle/>
                    <a:p>
                      <a:pPr algn="l" fontAlgn="b"/>
                      <a:r>
                        <a:rPr lang="en-US" sz="2000" b="0" i="0" u="none" strike="noStrike">
                          <a:solidFill>
                            <a:srgbClr val="000000"/>
                          </a:solidFill>
                          <a:effectLst/>
                          <a:latin typeface="Arial" panose="020B0604020202020204" pitchFamily="34" charset="0"/>
                          <a:cs typeface="Arial" panose="020B0604020202020204" pitchFamily="34" charset="0"/>
                        </a:rPr>
                        <a:t>Luxembourg</a:t>
                      </a:r>
                    </a:p>
                  </a:txBody>
                  <a:tcPr marL="0" marR="0" marT="0" marB="0" anchor="ctr"/>
                </a:tc>
                <a:tc>
                  <a:txBody>
                    <a:bodyPr/>
                    <a:lstStyle/>
                    <a:p>
                      <a:pPr algn="ctr" fontAlgn="b"/>
                      <a:r>
                        <a:rPr lang="en-US" sz="2000" b="0" i="0" u="none" strike="noStrike">
                          <a:solidFill>
                            <a:srgbClr val="000000"/>
                          </a:solidFill>
                          <a:effectLst/>
                          <a:latin typeface="Arial" panose="020B0604020202020204" pitchFamily="34" charset="0"/>
                          <a:cs typeface="Arial" panose="020B0604020202020204" pitchFamily="34" charset="0"/>
                        </a:rPr>
                        <a:t>9.2</a:t>
                      </a:r>
                    </a:p>
                  </a:txBody>
                  <a:tcPr marL="0" marR="0" marT="0" marB="0" anchor="ctr"/>
                </a:tc>
                <a:tc>
                  <a:txBody>
                    <a:bodyPr/>
                    <a:lstStyle/>
                    <a:p>
                      <a:pPr algn="ctr" fontAlgn="b"/>
                      <a:r>
                        <a:rPr lang="en-US" sz="2000" b="0" i="0" u="none" strike="noStrike">
                          <a:solidFill>
                            <a:srgbClr val="000000"/>
                          </a:solidFill>
                          <a:effectLst/>
                          <a:latin typeface="Arial" panose="020B0604020202020204" pitchFamily="34" charset="0"/>
                          <a:cs typeface="Arial" panose="020B0604020202020204" pitchFamily="34" charset="0"/>
                        </a:rPr>
                        <a:t>16.1</a:t>
                      </a:r>
                    </a:p>
                  </a:txBody>
                  <a:tcPr marL="0" marR="0" marT="0" marB="0" anchor="ctr"/>
                </a:tc>
                <a:tc>
                  <a:txBody>
                    <a:bodyPr/>
                    <a:lstStyle/>
                    <a:p>
                      <a:pPr algn="ctr" fontAlgn="b"/>
                      <a:r>
                        <a:rPr lang="en-US" sz="2000" b="0" i="0" u="none" strike="noStrike" dirty="0">
                          <a:solidFill>
                            <a:schemeClr val="accent6">
                              <a:lumMod val="75000"/>
                            </a:schemeClr>
                          </a:solidFill>
                          <a:effectLst/>
                          <a:latin typeface="Arial" panose="020B0604020202020204" pitchFamily="34" charset="0"/>
                          <a:cs typeface="Arial" panose="020B0604020202020204" pitchFamily="34" charset="0"/>
                        </a:rPr>
                        <a:t>Increase</a:t>
                      </a:r>
                    </a:p>
                  </a:txBody>
                  <a:tcPr marL="0" marR="0" marT="0" marB="0" anchor="ctr"/>
                </a:tc>
                <a:tc>
                  <a:txBody>
                    <a:bodyPr/>
                    <a:lstStyle/>
                    <a:p>
                      <a:pPr algn="ctr" fontAlgn="b"/>
                      <a:r>
                        <a:rPr lang="en-US" sz="2000" b="0" i="0" u="none" strike="noStrike" dirty="0">
                          <a:solidFill>
                            <a:srgbClr val="000000"/>
                          </a:solidFill>
                          <a:effectLst/>
                          <a:latin typeface="Arial" panose="020B0604020202020204" pitchFamily="34" charset="0"/>
                          <a:cs typeface="Arial" panose="020B0604020202020204" pitchFamily="34" charset="0"/>
                        </a:rPr>
                        <a:t>75.1</a:t>
                      </a:r>
                    </a:p>
                  </a:txBody>
                  <a:tcPr marL="0" marR="0" marT="0" marB="0" anchor="ctr"/>
                </a:tc>
                <a:tc>
                  <a:txBody>
                    <a:bodyPr/>
                    <a:lstStyle/>
                    <a:p>
                      <a:pPr algn="ctr" fontAlgn="b"/>
                      <a:r>
                        <a:rPr lang="en-US" sz="2000" b="0" i="0" u="none" strike="noStrike" dirty="0">
                          <a:solidFill>
                            <a:srgbClr val="000000"/>
                          </a:solidFill>
                          <a:effectLst/>
                          <a:latin typeface="Arial" panose="020B0604020202020204" pitchFamily="34" charset="0"/>
                          <a:cs typeface="Arial" panose="020B0604020202020204" pitchFamily="34" charset="0"/>
                        </a:rPr>
                        <a:t>6.9</a:t>
                      </a:r>
                    </a:p>
                  </a:txBody>
                  <a:tcPr marL="0" marR="0" marT="0" marB="0" anchor="ctr"/>
                </a:tc>
              </a:tr>
              <a:tr h="420744">
                <a:tc>
                  <a:txBody>
                    <a:bodyPr/>
                    <a:lstStyle/>
                    <a:p>
                      <a:pPr algn="l" fontAlgn="b"/>
                      <a:r>
                        <a:rPr lang="en-US" sz="2000" b="0" i="0" u="none" strike="noStrike">
                          <a:solidFill>
                            <a:srgbClr val="000000"/>
                          </a:solidFill>
                          <a:effectLst/>
                          <a:latin typeface="Arial" panose="020B0604020202020204" pitchFamily="34" charset="0"/>
                          <a:cs typeface="Arial" panose="020B0604020202020204" pitchFamily="34" charset="0"/>
                        </a:rPr>
                        <a:t>Australia</a:t>
                      </a:r>
                    </a:p>
                  </a:txBody>
                  <a:tcPr marL="0" marR="0" marT="0" marB="0" anchor="ctr"/>
                </a:tc>
                <a:tc>
                  <a:txBody>
                    <a:bodyPr/>
                    <a:lstStyle/>
                    <a:p>
                      <a:pPr algn="ctr" fontAlgn="b"/>
                      <a:r>
                        <a:rPr lang="en-US" sz="2000" b="0" i="0" u="none" strike="noStrike">
                          <a:solidFill>
                            <a:srgbClr val="000000"/>
                          </a:solidFill>
                          <a:effectLst/>
                          <a:latin typeface="Arial" panose="020B0604020202020204" pitchFamily="34" charset="0"/>
                          <a:cs typeface="Arial" panose="020B0604020202020204" pitchFamily="34" charset="0"/>
                        </a:rPr>
                        <a:t>13.4</a:t>
                      </a:r>
                    </a:p>
                  </a:txBody>
                  <a:tcPr marL="0" marR="0" marT="0" marB="0" anchor="ctr"/>
                </a:tc>
                <a:tc>
                  <a:txBody>
                    <a:bodyPr/>
                    <a:lstStyle/>
                    <a:p>
                      <a:pPr algn="ctr" fontAlgn="b"/>
                      <a:r>
                        <a:rPr lang="en-US" sz="2000" b="0" i="0" u="none" strike="noStrike">
                          <a:solidFill>
                            <a:srgbClr val="000000"/>
                          </a:solidFill>
                          <a:effectLst/>
                          <a:latin typeface="Arial" panose="020B0604020202020204" pitchFamily="34" charset="0"/>
                          <a:cs typeface="Arial" panose="020B0604020202020204" pitchFamily="34" charset="0"/>
                        </a:rPr>
                        <a:t>15.6</a:t>
                      </a:r>
                    </a:p>
                  </a:txBody>
                  <a:tcPr marL="0" marR="0" marT="0" marB="0" anchor="ctr"/>
                </a:tc>
                <a:tc>
                  <a:txBody>
                    <a:bodyPr/>
                    <a:lstStyle/>
                    <a:p>
                      <a:pPr algn="ctr" fontAlgn="b"/>
                      <a:r>
                        <a:rPr lang="en-US" sz="2000" b="0" i="0" u="none" strike="noStrike" dirty="0">
                          <a:solidFill>
                            <a:schemeClr val="accent6">
                              <a:lumMod val="75000"/>
                            </a:schemeClr>
                          </a:solidFill>
                          <a:effectLst/>
                          <a:latin typeface="Arial" panose="020B0604020202020204" pitchFamily="34" charset="0"/>
                          <a:cs typeface="Arial" panose="020B0604020202020204" pitchFamily="34" charset="0"/>
                        </a:rPr>
                        <a:t>Increase</a:t>
                      </a:r>
                    </a:p>
                  </a:txBody>
                  <a:tcPr marL="0" marR="0" marT="0" marB="0" anchor="ctr"/>
                </a:tc>
                <a:tc>
                  <a:txBody>
                    <a:bodyPr/>
                    <a:lstStyle/>
                    <a:p>
                      <a:pPr algn="ctr" fontAlgn="b"/>
                      <a:r>
                        <a:rPr lang="en-US" sz="2000" b="0" i="0" u="none" strike="noStrike">
                          <a:solidFill>
                            <a:srgbClr val="000000"/>
                          </a:solidFill>
                          <a:effectLst/>
                          <a:latin typeface="Arial" panose="020B0604020202020204" pitchFamily="34" charset="0"/>
                          <a:cs typeface="Arial" panose="020B0604020202020204" pitchFamily="34" charset="0"/>
                        </a:rPr>
                        <a:t>16.2</a:t>
                      </a:r>
                    </a:p>
                  </a:txBody>
                  <a:tcPr marL="0" marR="0" marT="0" marB="0" anchor="ctr"/>
                </a:tc>
                <a:tc>
                  <a:txBody>
                    <a:bodyPr/>
                    <a:lstStyle/>
                    <a:p>
                      <a:pPr algn="ctr" fontAlgn="b"/>
                      <a:r>
                        <a:rPr lang="en-US" sz="2000" b="0" i="0" u="none" strike="noStrike" dirty="0">
                          <a:solidFill>
                            <a:srgbClr val="000000"/>
                          </a:solidFill>
                          <a:effectLst/>
                          <a:latin typeface="Arial" panose="020B0604020202020204" pitchFamily="34" charset="0"/>
                          <a:cs typeface="Arial" panose="020B0604020202020204" pitchFamily="34" charset="0"/>
                        </a:rPr>
                        <a:t>2.2</a:t>
                      </a:r>
                    </a:p>
                  </a:txBody>
                  <a:tcPr marL="0" marR="0" marT="0" marB="0" anchor="ctr"/>
                </a:tc>
              </a:tr>
              <a:tr h="555422">
                <a:tc>
                  <a:txBody>
                    <a:bodyPr/>
                    <a:lstStyle/>
                    <a:p>
                      <a:pPr algn="l" fontAlgn="b"/>
                      <a:r>
                        <a:rPr lang="en-US" sz="2000" b="0" i="0" u="none" strike="noStrike">
                          <a:solidFill>
                            <a:srgbClr val="000000"/>
                          </a:solidFill>
                          <a:effectLst/>
                          <a:latin typeface="Arial" panose="020B0604020202020204" pitchFamily="34" charset="0"/>
                          <a:cs typeface="Arial" panose="020B0604020202020204" pitchFamily="34" charset="0"/>
                        </a:rPr>
                        <a:t>Indonesia</a:t>
                      </a:r>
                    </a:p>
                  </a:txBody>
                  <a:tcPr marL="0" marR="0" marT="0" marB="0" anchor="ctr"/>
                </a:tc>
                <a:tc>
                  <a:txBody>
                    <a:bodyPr/>
                    <a:lstStyle/>
                    <a:p>
                      <a:pPr algn="ctr" fontAlgn="b"/>
                      <a:r>
                        <a:rPr lang="en-US" sz="2000" b="0" i="0" u="none" strike="noStrike">
                          <a:solidFill>
                            <a:srgbClr val="000000"/>
                          </a:solidFill>
                          <a:effectLst/>
                          <a:latin typeface="Arial" panose="020B0604020202020204" pitchFamily="34" charset="0"/>
                          <a:cs typeface="Arial" panose="020B0604020202020204" pitchFamily="34" charset="0"/>
                        </a:rPr>
                        <a:t>11.3</a:t>
                      </a:r>
                    </a:p>
                  </a:txBody>
                  <a:tcPr marL="0" marR="0" marT="0" marB="0" anchor="ctr"/>
                </a:tc>
                <a:tc>
                  <a:txBody>
                    <a:bodyPr/>
                    <a:lstStyle/>
                    <a:p>
                      <a:pPr algn="ctr" fontAlgn="b"/>
                      <a:r>
                        <a:rPr lang="en-US" sz="2000" b="0" i="0" u="none" strike="noStrike">
                          <a:solidFill>
                            <a:srgbClr val="000000"/>
                          </a:solidFill>
                          <a:effectLst/>
                          <a:latin typeface="Arial" panose="020B0604020202020204" pitchFamily="34" charset="0"/>
                          <a:cs typeface="Arial" panose="020B0604020202020204" pitchFamily="34" charset="0"/>
                        </a:rPr>
                        <a:t>14.5</a:t>
                      </a:r>
                    </a:p>
                  </a:txBody>
                  <a:tcPr marL="0" marR="0" marT="0" marB="0" anchor="ctr"/>
                </a:tc>
                <a:tc>
                  <a:txBody>
                    <a:bodyPr/>
                    <a:lstStyle/>
                    <a:p>
                      <a:pPr algn="ctr" fontAlgn="b"/>
                      <a:r>
                        <a:rPr lang="en-US" sz="2000" b="0" i="0" u="none" strike="noStrike" dirty="0">
                          <a:solidFill>
                            <a:schemeClr val="accent6">
                              <a:lumMod val="75000"/>
                            </a:schemeClr>
                          </a:solidFill>
                          <a:effectLst/>
                          <a:latin typeface="Arial" panose="020B0604020202020204" pitchFamily="34" charset="0"/>
                          <a:cs typeface="Arial" panose="020B0604020202020204" pitchFamily="34" charset="0"/>
                        </a:rPr>
                        <a:t>Increase</a:t>
                      </a:r>
                    </a:p>
                  </a:txBody>
                  <a:tcPr marL="0" marR="0" marT="0" marB="0" anchor="ctr"/>
                </a:tc>
                <a:tc>
                  <a:txBody>
                    <a:bodyPr/>
                    <a:lstStyle/>
                    <a:p>
                      <a:pPr algn="ctr" fontAlgn="b"/>
                      <a:r>
                        <a:rPr lang="en-US" sz="2000" b="0" i="0" u="none" strike="noStrike">
                          <a:solidFill>
                            <a:srgbClr val="000000"/>
                          </a:solidFill>
                          <a:effectLst/>
                          <a:latin typeface="Arial" panose="020B0604020202020204" pitchFamily="34" charset="0"/>
                          <a:cs typeface="Arial" panose="020B0604020202020204" pitchFamily="34" charset="0"/>
                        </a:rPr>
                        <a:t>28.3</a:t>
                      </a:r>
                    </a:p>
                  </a:txBody>
                  <a:tcPr marL="0" marR="0" marT="0" marB="0" anchor="ctr"/>
                </a:tc>
                <a:tc>
                  <a:txBody>
                    <a:bodyPr/>
                    <a:lstStyle/>
                    <a:p>
                      <a:pPr algn="ctr" fontAlgn="b"/>
                      <a:r>
                        <a:rPr lang="en-US" sz="2000" b="0" i="0" u="none" strike="noStrike" dirty="0">
                          <a:solidFill>
                            <a:srgbClr val="000000"/>
                          </a:solidFill>
                          <a:effectLst/>
                          <a:latin typeface="Arial" panose="020B0604020202020204" pitchFamily="34" charset="0"/>
                          <a:cs typeface="Arial" panose="020B0604020202020204" pitchFamily="34" charset="0"/>
                        </a:rPr>
                        <a:t>3.2</a:t>
                      </a:r>
                    </a:p>
                  </a:txBody>
                  <a:tcPr marL="0" marR="0" marT="0" marB="0" anchor="ctr"/>
                </a:tc>
              </a:tr>
              <a:tr h="420744">
                <a:tc>
                  <a:txBody>
                    <a:bodyPr/>
                    <a:lstStyle/>
                    <a:p>
                      <a:pPr algn="l" fontAlgn="b"/>
                      <a:r>
                        <a:rPr lang="en-US" sz="2000" b="0" i="0" u="none" strike="noStrike">
                          <a:solidFill>
                            <a:srgbClr val="000000"/>
                          </a:solidFill>
                          <a:effectLst/>
                          <a:latin typeface="Arial" panose="020B0604020202020204" pitchFamily="34" charset="0"/>
                          <a:cs typeface="Arial" panose="020B0604020202020204" pitchFamily="34" charset="0"/>
                        </a:rPr>
                        <a:t>Viet Nam</a:t>
                      </a:r>
                    </a:p>
                  </a:txBody>
                  <a:tcPr marL="0" marR="0" marT="0" marB="0" anchor="ctr"/>
                </a:tc>
                <a:tc>
                  <a:txBody>
                    <a:bodyPr/>
                    <a:lstStyle/>
                    <a:p>
                      <a:pPr algn="ctr" fontAlgn="b"/>
                      <a:r>
                        <a:rPr lang="en-US" sz="2000" b="0" i="0" u="none" strike="noStrike">
                          <a:solidFill>
                            <a:srgbClr val="000000"/>
                          </a:solidFill>
                          <a:effectLst/>
                          <a:latin typeface="Arial" panose="020B0604020202020204" pitchFamily="34" charset="0"/>
                          <a:cs typeface="Arial" panose="020B0604020202020204" pitchFamily="34" charset="0"/>
                        </a:rPr>
                        <a:t>6.0</a:t>
                      </a:r>
                    </a:p>
                  </a:txBody>
                  <a:tcPr marL="0" marR="0" marT="0" marB="0" anchor="ctr"/>
                </a:tc>
                <a:tc>
                  <a:txBody>
                    <a:bodyPr/>
                    <a:lstStyle/>
                    <a:p>
                      <a:pPr algn="ctr" fontAlgn="b"/>
                      <a:r>
                        <a:rPr lang="en-US" sz="2000" b="0" i="0" u="none" strike="noStrike">
                          <a:solidFill>
                            <a:srgbClr val="000000"/>
                          </a:solidFill>
                          <a:effectLst/>
                          <a:latin typeface="Arial" panose="020B0604020202020204" pitchFamily="34" charset="0"/>
                          <a:cs typeface="Arial" panose="020B0604020202020204" pitchFamily="34" charset="0"/>
                        </a:rPr>
                        <a:t>9.9</a:t>
                      </a:r>
                    </a:p>
                  </a:txBody>
                  <a:tcPr marL="0" marR="0" marT="0" marB="0" anchor="ctr"/>
                </a:tc>
                <a:tc>
                  <a:txBody>
                    <a:bodyPr/>
                    <a:lstStyle/>
                    <a:p>
                      <a:pPr algn="ctr" fontAlgn="b"/>
                      <a:r>
                        <a:rPr lang="en-US" sz="2000" b="0" i="0" u="none" strike="noStrike" dirty="0">
                          <a:solidFill>
                            <a:schemeClr val="accent6">
                              <a:lumMod val="75000"/>
                            </a:schemeClr>
                          </a:solidFill>
                          <a:effectLst/>
                          <a:latin typeface="Arial" panose="020B0604020202020204" pitchFamily="34" charset="0"/>
                          <a:cs typeface="Arial" panose="020B0604020202020204" pitchFamily="34" charset="0"/>
                        </a:rPr>
                        <a:t>Increase</a:t>
                      </a:r>
                    </a:p>
                  </a:txBody>
                  <a:tcPr marL="0" marR="0" marT="0" marB="0" anchor="ctr"/>
                </a:tc>
                <a:tc>
                  <a:txBody>
                    <a:bodyPr/>
                    <a:lstStyle/>
                    <a:p>
                      <a:pPr algn="ctr" fontAlgn="b"/>
                      <a:r>
                        <a:rPr lang="en-US" sz="2000" b="0" i="0" u="none" strike="noStrike">
                          <a:solidFill>
                            <a:srgbClr val="000000"/>
                          </a:solidFill>
                          <a:effectLst/>
                          <a:latin typeface="Arial" panose="020B0604020202020204" pitchFamily="34" charset="0"/>
                          <a:cs typeface="Arial" panose="020B0604020202020204" pitchFamily="34" charset="0"/>
                        </a:rPr>
                        <a:t>64.1</a:t>
                      </a:r>
                    </a:p>
                  </a:txBody>
                  <a:tcPr marL="0" marR="0" marT="0" marB="0" anchor="ctr"/>
                </a:tc>
                <a:tc>
                  <a:txBody>
                    <a:bodyPr/>
                    <a:lstStyle/>
                    <a:p>
                      <a:pPr algn="ctr" fontAlgn="b"/>
                      <a:r>
                        <a:rPr lang="en-US" sz="2000" b="0" i="0" u="none" strike="noStrike" dirty="0">
                          <a:solidFill>
                            <a:srgbClr val="000000"/>
                          </a:solidFill>
                          <a:effectLst/>
                          <a:latin typeface="Arial" panose="020B0604020202020204" pitchFamily="34" charset="0"/>
                          <a:cs typeface="Arial" panose="020B0604020202020204" pitchFamily="34" charset="0"/>
                        </a:rPr>
                        <a:t>3.9</a:t>
                      </a:r>
                    </a:p>
                  </a:txBody>
                  <a:tcPr marL="0" marR="0" marT="0" marB="0" anchor="ctr"/>
                </a:tc>
              </a:tr>
              <a:tr h="420744">
                <a:tc>
                  <a:txBody>
                    <a:bodyPr/>
                    <a:lstStyle/>
                    <a:p>
                      <a:pPr algn="l" fontAlgn="b"/>
                      <a:r>
                        <a:rPr lang="en-US" sz="2000" b="0" i="0" u="none" strike="noStrike" dirty="0">
                          <a:solidFill>
                            <a:srgbClr val="000000"/>
                          </a:solidFill>
                          <a:effectLst/>
                          <a:latin typeface="Arial" panose="020B0604020202020204" pitchFamily="34" charset="0"/>
                          <a:cs typeface="Arial" panose="020B0604020202020204" pitchFamily="34" charset="0"/>
                        </a:rPr>
                        <a:t>Thailand</a:t>
                      </a:r>
                    </a:p>
                  </a:txBody>
                  <a:tcPr marL="0" marR="0" marT="0" marB="0" anchor="ctr"/>
                </a:tc>
                <a:tc>
                  <a:txBody>
                    <a:bodyPr/>
                    <a:lstStyle/>
                    <a:p>
                      <a:pPr algn="ctr" fontAlgn="b"/>
                      <a:r>
                        <a:rPr lang="en-US" sz="2000" b="0" i="0" u="none" strike="noStrike">
                          <a:solidFill>
                            <a:srgbClr val="000000"/>
                          </a:solidFill>
                          <a:effectLst/>
                          <a:latin typeface="Arial" panose="020B0604020202020204" pitchFamily="34" charset="0"/>
                          <a:cs typeface="Arial" panose="020B0604020202020204" pitchFamily="34" charset="0"/>
                        </a:rPr>
                        <a:t>5.5</a:t>
                      </a:r>
                    </a:p>
                  </a:txBody>
                  <a:tcPr marL="0" marR="0" marT="0" marB="0" anchor="ctr"/>
                </a:tc>
                <a:tc>
                  <a:txBody>
                    <a:bodyPr/>
                    <a:lstStyle/>
                    <a:p>
                      <a:pPr algn="ctr" fontAlgn="b"/>
                      <a:r>
                        <a:rPr lang="en-US" sz="2000" b="0" i="0" u="none" strike="noStrike">
                          <a:solidFill>
                            <a:srgbClr val="000000"/>
                          </a:solidFill>
                          <a:effectLst/>
                          <a:latin typeface="Arial" panose="020B0604020202020204" pitchFamily="34" charset="0"/>
                          <a:cs typeface="Arial" panose="020B0604020202020204" pitchFamily="34" charset="0"/>
                        </a:rPr>
                        <a:t>7.7</a:t>
                      </a:r>
                    </a:p>
                  </a:txBody>
                  <a:tcPr marL="0" marR="0" marT="0" marB="0" anchor="ctr"/>
                </a:tc>
                <a:tc>
                  <a:txBody>
                    <a:bodyPr/>
                    <a:lstStyle/>
                    <a:p>
                      <a:pPr algn="ctr" fontAlgn="b"/>
                      <a:r>
                        <a:rPr lang="en-US" sz="2000" b="0" i="0" u="none" strike="noStrike" dirty="0">
                          <a:solidFill>
                            <a:schemeClr val="accent6">
                              <a:lumMod val="75000"/>
                            </a:schemeClr>
                          </a:solidFill>
                          <a:effectLst/>
                          <a:latin typeface="Arial" panose="020B0604020202020204" pitchFamily="34" charset="0"/>
                          <a:cs typeface="Arial" panose="020B0604020202020204" pitchFamily="34" charset="0"/>
                        </a:rPr>
                        <a:t>Increase</a:t>
                      </a:r>
                    </a:p>
                  </a:txBody>
                  <a:tcPr marL="0" marR="0" marT="0" marB="0" anchor="ctr"/>
                </a:tc>
                <a:tc>
                  <a:txBody>
                    <a:bodyPr/>
                    <a:lstStyle/>
                    <a:p>
                      <a:pPr algn="ctr" fontAlgn="b"/>
                      <a:r>
                        <a:rPr lang="en-US" sz="2000" b="0" i="0" u="none" strike="noStrike">
                          <a:solidFill>
                            <a:srgbClr val="000000"/>
                          </a:solidFill>
                          <a:effectLst/>
                          <a:latin typeface="Arial" panose="020B0604020202020204" pitchFamily="34" charset="0"/>
                          <a:cs typeface="Arial" panose="020B0604020202020204" pitchFamily="34" charset="0"/>
                        </a:rPr>
                        <a:t>39.3</a:t>
                      </a:r>
                    </a:p>
                  </a:txBody>
                  <a:tcPr marL="0" marR="0" marT="0" marB="0" anchor="ctr"/>
                </a:tc>
                <a:tc>
                  <a:txBody>
                    <a:bodyPr/>
                    <a:lstStyle/>
                    <a:p>
                      <a:pPr algn="ctr" fontAlgn="b"/>
                      <a:r>
                        <a:rPr lang="en-US" sz="2000" b="0" i="0" u="none" strike="noStrike" dirty="0">
                          <a:solidFill>
                            <a:srgbClr val="000000"/>
                          </a:solidFill>
                          <a:effectLst/>
                          <a:latin typeface="Arial" panose="020B0604020202020204" pitchFamily="34" charset="0"/>
                          <a:cs typeface="Arial" panose="020B0604020202020204" pitchFamily="34" charset="0"/>
                        </a:rPr>
                        <a:t>2.2</a:t>
                      </a:r>
                    </a:p>
                  </a:txBody>
                  <a:tcPr marL="0" marR="0" marT="0" marB="0" anchor="ctr"/>
                </a:tc>
              </a:tr>
            </a:tbl>
          </a:graphicData>
        </a:graphic>
      </p:graphicFrame>
      <p:sp>
        <p:nvSpPr>
          <p:cNvPr id="4" name="TextBox 3"/>
          <p:cNvSpPr txBox="1"/>
          <p:nvPr/>
        </p:nvSpPr>
        <p:spPr>
          <a:xfrm>
            <a:off x="1032932" y="6231466"/>
            <a:ext cx="5774267" cy="276999"/>
          </a:xfrm>
          <a:prstGeom prst="rect">
            <a:avLst/>
          </a:prstGeom>
          <a:noFill/>
        </p:spPr>
        <p:txBody>
          <a:bodyPr wrap="square" rtlCol="0">
            <a:spAutoFit/>
          </a:bodyPr>
          <a:lstStyle/>
          <a:p>
            <a:r>
              <a:rPr lang="en-US" sz="1200" dirty="0" smtClean="0"/>
              <a:t>Note: For Viet Nam, 2015 vs 2011 figures. </a:t>
            </a:r>
            <a:endParaRPr lang="en-US" sz="1200" dirty="0"/>
          </a:p>
        </p:txBody>
      </p:sp>
    </p:spTree>
    <p:extLst>
      <p:ext uri="{BB962C8B-B14F-4D97-AF65-F5344CB8AC3E}">
        <p14:creationId xmlns:p14="http://schemas.microsoft.com/office/powerpoint/2010/main" val="33858113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Intra-Asia FDI Inflows ($ billion)</a:t>
            </a:r>
            <a:endParaRPr lang="en-US" dirty="0"/>
          </a:p>
        </p:txBody>
      </p:sp>
      <p:sp>
        <p:nvSpPr>
          <p:cNvPr id="3" name="Slide Number Placeholder 2"/>
          <p:cNvSpPr>
            <a:spLocks noGrp="1"/>
          </p:cNvSpPr>
          <p:nvPr>
            <p:ph type="sldNum" sz="quarter" idx="12"/>
          </p:nvPr>
        </p:nvSpPr>
        <p:spPr/>
        <p:txBody>
          <a:bodyPr/>
          <a:lstStyle/>
          <a:p>
            <a:fld id="{3B2AEF64-9867-4B71-936B-C52248B5A961}" type="slidenum">
              <a:rPr lang="en-US" smtClean="0"/>
              <a:t>13</a:t>
            </a:fld>
            <a:endParaRPr lang="en-US" dirty="0"/>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265" y="1098020"/>
            <a:ext cx="8407400" cy="4999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106079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FDI flows into Asia (based on $ values)</a:t>
            </a:r>
            <a:endParaRPr lang="en-US" dirty="0"/>
          </a:p>
        </p:txBody>
      </p:sp>
      <p:sp>
        <p:nvSpPr>
          <p:cNvPr id="3" name="Slide Number Placeholder 2"/>
          <p:cNvSpPr>
            <a:spLocks noGrp="1"/>
          </p:cNvSpPr>
          <p:nvPr>
            <p:ph type="sldNum" sz="quarter" idx="12"/>
          </p:nvPr>
        </p:nvSpPr>
        <p:spPr/>
        <p:txBody>
          <a:bodyPr/>
          <a:lstStyle/>
          <a:p>
            <a:fld id="{3B2AEF64-9867-4B71-936B-C52248B5A961}" type="slidenum">
              <a:rPr lang="en-US" smtClean="0"/>
              <a:t>14</a:t>
            </a:fld>
            <a:endParaRPr lang="en-US" dirty="0"/>
          </a:p>
        </p:txBody>
      </p:sp>
      <p:sp>
        <p:nvSpPr>
          <p:cNvPr id="6" name="TextBox 5"/>
          <p:cNvSpPr txBox="1"/>
          <p:nvPr/>
        </p:nvSpPr>
        <p:spPr>
          <a:xfrm>
            <a:off x="986971" y="6183085"/>
            <a:ext cx="7112000" cy="461665"/>
          </a:xfrm>
          <a:prstGeom prst="rect">
            <a:avLst/>
          </a:prstGeom>
          <a:noFill/>
        </p:spPr>
        <p:txBody>
          <a:bodyPr wrap="square" rtlCol="0">
            <a:spAutoFit/>
          </a:bodyPr>
          <a:lstStyle/>
          <a:p>
            <a:r>
              <a:rPr lang="en-US" sz="1200" dirty="0" smtClean="0"/>
              <a:t>Note. Based on aggregate project values of greenfield investment and M&amp;As.</a:t>
            </a:r>
          </a:p>
          <a:p>
            <a:r>
              <a:rPr lang="en-US" sz="1200" dirty="0" smtClean="0"/>
              <a:t>Source: ADB calculations using data from </a:t>
            </a:r>
            <a:r>
              <a:rPr lang="en-US" sz="1200" dirty="0" err="1" smtClean="0"/>
              <a:t>FDi</a:t>
            </a:r>
            <a:r>
              <a:rPr lang="en-US" sz="1200" dirty="0" smtClean="0"/>
              <a:t> Markets and Zephyr. </a:t>
            </a:r>
            <a:endParaRPr lang="en-US" sz="1200" dirty="0"/>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9896" y="1005882"/>
            <a:ext cx="8108950" cy="5072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1961496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799" y="365127"/>
            <a:ext cx="8461829" cy="663573"/>
          </a:xfrm>
        </p:spPr>
        <p:txBody>
          <a:bodyPr>
            <a:normAutofit fontScale="90000"/>
          </a:bodyPr>
          <a:lstStyle/>
          <a:p>
            <a:r>
              <a:rPr lang="en-US" dirty="0" smtClean="0"/>
              <a:t>FDI flows into Asia (based on no. of projects)</a:t>
            </a:r>
            <a:endParaRPr lang="en-US" dirty="0"/>
          </a:p>
        </p:txBody>
      </p:sp>
      <p:sp>
        <p:nvSpPr>
          <p:cNvPr id="3" name="Slide Number Placeholder 2"/>
          <p:cNvSpPr>
            <a:spLocks noGrp="1"/>
          </p:cNvSpPr>
          <p:nvPr>
            <p:ph type="sldNum" sz="quarter" idx="12"/>
          </p:nvPr>
        </p:nvSpPr>
        <p:spPr/>
        <p:txBody>
          <a:bodyPr/>
          <a:lstStyle/>
          <a:p>
            <a:fld id="{3B2AEF64-9867-4B71-936B-C52248B5A961}" type="slidenum">
              <a:rPr lang="en-US" smtClean="0"/>
              <a:t>15</a:t>
            </a:fld>
            <a:endParaRPr lang="en-US" dirty="0"/>
          </a:p>
        </p:txBody>
      </p:sp>
      <p:sp>
        <p:nvSpPr>
          <p:cNvPr id="6" name="TextBox 5"/>
          <p:cNvSpPr txBox="1"/>
          <p:nvPr/>
        </p:nvSpPr>
        <p:spPr>
          <a:xfrm>
            <a:off x="986971" y="6183085"/>
            <a:ext cx="7112000" cy="461665"/>
          </a:xfrm>
          <a:prstGeom prst="rect">
            <a:avLst/>
          </a:prstGeom>
          <a:noFill/>
        </p:spPr>
        <p:txBody>
          <a:bodyPr wrap="square" rtlCol="0">
            <a:spAutoFit/>
          </a:bodyPr>
          <a:lstStyle/>
          <a:p>
            <a:r>
              <a:rPr lang="en-US" sz="1200" dirty="0" smtClean="0"/>
              <a:t>Note. Based on aggregate number of projects/deals of greenfield investment and M&amp;As.</a:t>
            </a:r>
          </a:p>
          <a:p>
            <a:r>
              <a:rPr lang="en-US" sz="1200" dirty="0" smtClean="0"/>
              <a:t>Source: ADB calculations using data from </a:t>
            </a:r>
            <a:r>
              <a:rPr lang="en-US" sz="1200" dirty="0" err="1" smtClean="0"/>
              <a:t>FDi</a:t>
            </a:r>
            <a:r>
              <a:rPr lang="en-US" sz="1200" dirty="0" smtClean="0"/>
              <a:t> Markets and Zephyr. </a:t>
            </a:r>
            <a:endParaRPr lang="en-US" sz="1200" dirty="0"/>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5157" y="1112678"/>
            <a:ext cx="8175625" cy="4949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606730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49" y="249013"/>
            <a:ext cx="7886700" cy="663573"/>
          </a:xfrm>
        </p:spPr>
        <p:txBody>
          <a:bodyPr/>
          <a:lstStyle/>
          <a:p>
            <a:r>
              <a:rPr lang="en-US" dirty="0" smtClean="0"/>
              <a:t>Top sources of FDI in the world</a:t>
            </a:r>
            <a:endParaRPr lang="en-US" dirty="0"/>
          </a:p>
        </p:txBody>
      </p:sp>
      <p:sp>
        <p:nvSpPr>
          <p:cNvPr id="3" name="Slide Number Placeholder 2"/>
          <p:cNvSpPr>
            <a:spLocks noGrp="1"/>
          </p:cNvSpPr>
          <p:nvPr>
            <p:ph type="sldNum" sz="quarter" idx="12"/>
          </p:nvPr>
        </p:nvSpPr>
        <p:spPr/>
        <p:txBody>
          <a:bodyPr/>
          <a:lstStyle/>
          <a:p>
            <a:fld id="{3B2AEF64-9867-4B71-936B-C52248B5A961}" type="slidenum">
              <a:rPr lang="en-US" smtClean="0"/>
              <a:t>16</a:t>
            </a:fld>
            <a:endParaRPr lang="en-US" dirty="0"/>
          </a:p>
        </p:txBody>
      </p:sp>
      <p:graphicFrame>
        <p:nvGraphicFramePr>
          <p:cNvPr id="7" name="Table 6"/>
          <p:cNvGraphicFramePr>
            <a:graphicFrameLocks noGrp="1"/>
          </p:cNvGraphicFramePr>
          <p:nvPr>
            <p:extLst>
              <p:ext uri="{D42A27DB-BD31-4B8C-83A1-F6EECF244321}">
                <p14:modId xmlns:p14="http://schemas.microsoft.com/office/powerpoint/2010/main" val="1817456982"/>
              </p:ext>
            </p:extLst>
          </p:nvPr>
        </p:nvGraphicFramePr>
        <p:xfrm>
          <a:off x="275772" y="1585688"/>
          <a:ext cx="4078514" cy="4205510"/>
        </p:xfrm>
        <a:graphic>
          <a:graphicData uri="http://schemas.openxmlformats.org/drawingml/2006/table">
            <a:tbl>
              <a:tblPr firstRow="1" bandRow="1">
                <a:tableStyleId>{3B4B98B0-60AC-42C2-AFA5-B58CD77FA1E5}</a:tableStyleId>
              </a:tblPr>
              <a:tblGrid>
                <a:gridCol w="595085"/>
                <a:gridCol w="1021443"/>
                <a:gridCol w="1168400"/>
                <a:gridCol w="1293586"/>
              </a:tblGrid>
              <a:tr h="995890">
                <a:tc>
                  <a:txBody>
                    <a:bodyPr/>
                    <a:lstStyle/>
                    <a:p>
                      <a:pPr algn="ctr" fontAlgn="ctr"/>
                      <a:r>
                        <a:rPr lang="en-US" sz="1600" b="1" i="0" u="none" strike="noStrike" dirty="0" smtClean="0">
                          <a:solidFill>
                            <a:srgbClr val="000000"/>
                          </a:solidFill>
                          <a:effectLst/>
                          <a:latin typeface="Arial"/>
                        </a:rPr>
                        <a:t>Rank</a:t>
                      </a:r>
                      <a:endParaRPr lang="en-US" sz="1600" b="1" i="0" u="none" strike="noStrike" dirty="0">
                        <a:solidFill>
                          <a:srgbClr val="000000"/>
                        </a:solidFill>
                        <a:effectLst/>
                        <a:latin typeface="Arial"/>
                      </a:endParaRPr>
                    </a:p>
                  </a:txBody>
                  <a:tcPr marL="9525" marR="9525" marT="9525" marB="0" anchor="ctr"/>
                </a:tc>
                <a:tc>
                  <a:txBody>
                    <a:bodyPr/>
                    <a:lstStyle/>
                    <a:p>
                      <a:pPr algn="ctr" fontAlgn="ctr"/>
                      <a:r>
                        <a:rPr lang="en-US" sz="1600" b="1" i="0" u="none" strike="noStrike" dirty="0">
                          <a:solidFill>
                            <a:srgbClr val="000000"/>
                          </a:solidFill>
                          <a:effectLst/>
                          <a:latin typeface="Arial"/>
                        </a:rPr>
                        <a:t>Income level</a:t>
                      </a:r>
                    </a:p>
                  </a:txBody>
                  <a:tcPr marL="9525" marR="9525" marT="9525" marB="0" anchor="ctr"/>
                </a:tc>
                <a:tc>
                  <a:txBody>
                    <a:bodyPr/>
                    <a:lstStyle/>
                    <a:p>
                      <a:pPr algn="ctr" fontAlgn="ctr"/>
                      <a:r>
                        <a:rPr lang="en-US" sz="1600" b="1" i="0" u="none" strike="noStrike" dirty="0" smtClean="0">
                          <a:solidFill>
                            <a:srgbClr val="000000"/>
                          </a:solidFill>
                          <a:effectLst/>
                          <a:latin typeface="Arial"/>
                        </a:rPr>
                        <a:t>Source</a:t>
                      </a:r>
                      <a:endParaRPr lang="en-US" sz="1600" b="1" i="0" u="none" strike="noStrike" dirty="0">
                        <a:solidFill>
                          <a:srgbClr val="000000"/>
                        </a:solidFill>
                        <a:effectLst/>
                        <a:latin typeface="Arial"/>
                      </a:endParaRPr>
                    </a:p>
                  </a:txBody>
                  <a:tcPr marL="9525" marR="9525" marT="9525" marB="0" anchor="ctr"/>
                </a:tc>
                <a:tc>
                  <a:txBody>
                    <a:bodyPr/>
                    <a:lstStyle/>
                    <a:p>
                      <a:pPr algn="ctr" fontAlgn="ctr"/>
                      <a:r>
                        <a:rPr lang="en-US" sz="1600" b="1" i="0" u="none" strike="noStrike" dirty="0">
                          <a:solidFill>
                            <a:srgbClr val="000000"/>
                          </a:solidFill>
                          <a:effectLst/>
                          <a:latin typeface="Arial"/>
                        </a:rPr>
                        <a:t> </a:t>
                      </a:r>
                      <a:r>
                        <a:rPr lang="en-US" sz="1600" b="1" i="0" u="none" strike="noStrike" dirty="0" smtClean="0">
                          <a:solidFill>
                            <a:srgbClr val="000000"/>
                          </a:solidFill>
                          <a:effectLst/>
                          <a:latin typeface="Arial"/>
                        </a:rPr>
                        <a:t>No. of projects </a:t>
                      </a:r>
                    </a:p>
                    <a:p>
                      <a:pPr algn="ctr" fontAlgn="ctr"/>
                      <a:r>
                        <a:rPr lang="en-US" sz="1600" b="1" i="0" u="none" strike="noStrike" dirty="0" smtClean="0">
                          <a:solidFill>
                            <a:srgbClr val="000000"/>
                          </a:solidFill>
                          <a:effectLst/>
                          <a:latin typeface="Arial"/>
                        </a:rPr>
                        <a:t>(2011-15</a:t>
                      </a:r>
                      <a:r>
                        <a:rPr lang="en-US" sz="1600" b="1" i="0" u="none" strike="noStrike" dirty="0">
                          <a:solidFill>
                            <a:srgbClr val="000000"/>
                          </a:solidFill>
                          <a:effectLst/>
                          <a:latin typeface="Arial"/>
                        </a:rPr>
                        <a:t>)</a:t>
                      </a:r>
                    </a:p>
                  </a:txBody>
                  <a:tcPr marL="9525" marR="9525" marT="9525" marB="0" anchor="ctr"/>
                </a:tc>
              </a:tr>
              <a:tr h="653116">
                <a:tc>
                  <a:txBody>
                    <a:bodyPr/>
                    <a:lstStyle/>
                    <a:p>
                      <a:pPr algn="ctr" fontAlgn="ctr"/>
                      <a:r>
                        <a:rPr lang="en-US" sz="1800" b="0" i="0" u="none" strike="noStrike" dirty="0">
                          <a:solidFill>
                            <a:srgbClr val="000000"/>
                          </a:solidFill>
                          <a:effectLst/>
                          <a:latin typeface="Arial"/>
                        </a:rPr>
                        <a:t>1</a:t>
                      </a:r>
                    </a:p>
                  </a:txBody>
                  <a:tcPr marL="9525" marR="85725" marT="9525" marB="0" anchor="ctr"/>
                </a:tc>
                <a:tc>
                  <a:txBody>
                    <a:bodyPr/>
                    <a:lstStyle/>
                    <a:p>
                      <a:pPr algn="ctr" fontAlgn="ctr"/>
                      <a:r>
                        <a:rPr lang="en-US" sz="1800" b="0" i="0" u="none" strike="noStrike" dirty="0" smtClean="0">
                          <a:solidFill>
                            <a:srgbClr val="000000"/>
                          </a:solidFill>
                          <a:effectLst/>
                          <a:latin typeface="Arial"/>
                        </a:rPr>
                        <a:t>High</a:t>
                      </a:r>
                      <a:endParaRPr lang="en-US" sz="1800" b="0" i="0" u="none" strike="noStrike" dirty="0">
                        <a:solidFill>
                          <a:srgbClr val="000000"/>
                        </a:solidFill>
                        <a:effectLst/>
                        <a:latin typeface="Arial"/>
                      </a:endParaRPr>
                    </a:p>
                  </a:txBody>
                  <a:tcPr marL="9525" marR="9525" marT="9525" marB="0" anchor="ctr"/>
                </a:tc>
                <a:tc>
                  <a:txBody>
                    <a:bodyPr/>
                    <a:lstStyle/>
                    <a:p>
                      <a:pPr algn="ctr" fontAlgn="ctr"/>
                      <a:r>
                        <a:rPr lang="en-US" sz="1800" b="0" i="0" u="none" strike="noStrike" dirty="0" smtClean="0">
                          <a:solidFill>
                            <a:srgbClr val="000000"/>
                          </a:solidFill>
                          <a:effectLst/>
                          <a:latin typeface="Arial"/>
                        </a:rPr>
                        <a:t>US</a:t>
                      </a:r>
                      <a:endParaRPr lang="en-US" sz="1800" b="0" i="0" u="none" strike="noStrike" dirty="0">
                        <a:solidFill>
                          <a:srgbClr val="000000"/>
                        </a:solidFill>
                        <a:effectLst/>
                        <a:latin typeface="Arial"/>
                      </a:endParaRPr>
                    </a:p>
                  </a:txBody>
                  <a:tcPr marL="9525" marR="9525" marT="9525" marB="0" anchor="ctr"/>
                </a:tc>
                <a:tc>
                  <a:txBody>
                    <a:bodyPr/>
                    <a:lstStyle/>
                    <a:p>
                      <a:pPr algn="ctr" fontAlgn="ctr"/>
                      <a:r>
                        <a:rPr lang="en-US" sz="1800" b="0" i="0" u="none" strike="noStrike" dirty="0">
                          <a:solidFill>
                            <a:srgbClr val="000000"/>
                          </a:solidFill>
                          <a:effectLst/>
                          <a:latin typeface="Arial"/>
                        </a:rPr>
                        <a:t>14,949 </a:t>
                      </a:r>
                    </a:p>
                  </a:txBody>
                  <a:tcPr marL="9525" marR="85725" marT="9525" marB="0" anchor="ctr"/>
                </a:tc>
              </a:tr>
              <a:tr h="639126">
                <a:tc>
                  <a:txBody>
                    <a:bodyPr/>
                    <a:lstStyle/>
                    <a:p>
                      <a:pPr algn="ctr" fontAlgn="ctr"/>
                      <a:r>
                        <a:rPr lang="en-US" sz="1800" b="0" i="0" u="none" strike="noStrike">
                          <a:solidFill>
                            <a:srgbClr val="000000"/>
                          </a:solidFill>
                          <a:effectLst/>
                          <a:latin typeface="Arial"/>
                        </a:rPr>
                        <a:t>2</a:t>
                      </a:r>
                    </a:p>
                  </a:txBody>
                  <a:tcPr marL="9525" marR="85725" marT="9525" marB="0" anchor="ctr"/>
                </a:tc>
                <a:tc>
                  <a:txBody>
                    <a:bodyPr/>
                    <a:lstStyle/>
                    <a:p>
                      <a:pPr algn="ctr" fontAlgn="ctr"/>
                      <a:r>
                        <a:rPr lang="en-US" sz="1800" b="0" i="0" u="none" strike="noStrike" dirty="0" smtClean="0">
                          <a:solidFill>
                            <a:srgbClr val="000000"/>
                          </a:solidFill>
                          <a:effectLst/>
                          <a:latin typeface="Arial"/>
                        </a:rPr>
                        <a:t>High</a:t>
                      </a:r>
                      <a:endParaRPr lang="en-US" sz="1800" b="0" i="0" u="none" strike="noStrike" dirty="0">
                        <a:solidFill>
                          <a:srgbClr val="000000"/>
                        </a:solidFill>
                        <a:effectLst/>
                        <a:latin typeface="Arial"/>
                      </a:endParaRPr>
                    </a:p>
                  </a:txBody>
                  <a:tcPr marL="9525" marR="9525" marT="9525" marB="0" anchor="ctr"/>
                </a:tc>
                <a:tc>
                  <a:txBody>
                    <a:bodyPr/>
                    <a:lstStyle/>
                    <a:p>
                      <a:pPr algn="ctr" fontAlgn="ctr"/>
                      <a:r>
                        <a:rPr lang="en-US" sz="1800" b="0" i="0" u="none" strike="noStrike" dirty="0">
                          <a:solidFill>
                            <a:srgbClr val="000000"/>
                          </a:solidFill>
                          <a:effectLst/>
                          <a:latin typeface="Arial"/>
                        </a:rPr>
                        <a:t>UK</a:t>
                      </a:r>
                    </a:p>
                  </a:txBody>
                  <a:tcPr marL="9525" marR="9525" marT="9525" marB="0" anchor="ctr"/>
                </a:tc>
                <a:tc>
                  <a:txBody>
                    <a:bodyPr/>
                    <a:lstStyle/>
                    <a:p>
                      <a:pPr algn="ctr" fontAlgn="ctr"/>
                      <a:r>
                        <a:rPr lang="en-US" sz="1800" b="0" i="0" u="none" strike="noStrike" dirty="0">
                          <a:solidFill>
                            <a:srgbClr val="000000"/>
                          </a:solidFill>
                          <a:effectLst/>
                          <a:latin typeface="Arial"/>
                        </a:rPr>
                        <a:t>6,731 </a:t>
                      </a:r>
                    </a:p>
                  </a:txBody>
                  <a:tcPr marL="9525" marR="85725" marT="9525" marB="0" anchor="ctr"/>
                </a:tc>
              </a:tr>
              <a:tr h="639126">
                <a:tc>
                  <a:txBody>
                    <a:bodyPr/>
                    <a:lstStyle/>
                    <a:p>
                      <a:pPr algn="ctr" fontAlgn="ctr"/>
                      <a:r>
                        <a:rPr lang="en-US" sz="1800" b="0" i="0" u="none" strike="noStrike">
                          <a:solidFill>
                            <a:srgbClr val="000000"/>
                          </a:solidFill>
                          <a:effectLst/>
                          <a:latin typeface="Arial"/>
                        </a:rPr>
                        <a:t>3</a:t>
                      </a:r>
                    </a:p>
                  </a:txBody>
                  <a:tcPr marL="9525" marR="85725" marT="9525" marB="0" anchor="ctr"/>
                </a:tc>
                <a:tc>
                  <a:txBody>
                    <a:bodyPr/>
                    <a:lstStyle/>
                    <a:p>
                      <a:pPr algn="ctr" fontAlgn="ctr"/>
                      <a:r>
                        <a:rPr lang="en-US" sz="1800" b="0" i="0" u="none" strike="noStrike" dirty="0" smtClean="0">
                          <a:solidFill>
                            <a:srgbClr val="000000"/>
                          </a:solidFill>
                          <a:effectLst/>
                          <a:latin typeface="Arial"/>
                        </a:rPr>
                        <a:t>High</a:t>
                      </a:r>
                      <a:endParaRPr lang="en-US" sz="1800" b="0" i="0" u="none" strike="noStrike" dirty="0">
                        <a:solidFill>
                          <a:srgbClr val="000000"/>
                        </a:solidFill>
                        <a:effectLst/>
                        <a:latin typeface="Arial"/>
                      </a:endParaRPr>
                    </a:p>
                  </a:txBody>
                  <a:tcPr marL="9525" marR="9525" marT="9525" marB="0" anchor="ctr"/>
                </a:tc>
                <a:tc>
                  <a:txBody>
                    <a:bodyPr/>
                    <a:lstStyle/>
                    <a:p>
                      <a:pPr algn="ctr" fontAlgn="ctr"/>
                      <a:r>
                        <a:rPr lang="en-US" sz="1800" b="0" i="0" u="none" strike="noStrike">
                          <a:solidFill>
                            <a:srgbClr val="000000"/>
                          </a:solidFill>
                          <a:effectLst/>
                          <a:latin typeface="Arial"/>
                        </a:rPr>
                        <a:t>Germany</a:t>
                      </a:r>
                    </a:p>
                  </a:txBody>
                  <a:tcPr marL="9525" marR="9525" marT="9525" marB="0" anchor="ctr"/>
                </a:tc>
                <a:tc>
                  <a:txBody>
                    <a:bodyPr/>
                    <a:lstStyle/>
                    <a:p>
                      <a:pPr algn="ctr" fontAlgn="ctr"/>
                      <a:r>
                        <a:rPr lang="en-US" sz="1800" b="0" i="0" u="none" strike="noStrike" dirty="0">
                          <a:solidFill>
                            <a:srgbClr val="000000"/>
                          </a:solidFill>
                          <a:effectLst/>
                          <a:latin typeface="Arial"/>
                        </a:rPr>
                        <a:t>5,839 </a:t>
                      </a:r>
                    </a:p>
                  </a:txBody>
                  <a:tcPr marL="9525" marR="85725" marT="9525" marB="0" anchor="ctr"/>
                </a:tc>
              </a:tr>
              <a:tr h="639126">
                <a:tc>
                  <a:txBody>
                    <a:bodyPr/>
                    <a:lstStyle/>
                    <a:p>
                      <a:pPr algn="ctr" fontAlgn="ctr"/>
                      <a:r>
                        <a:rPr lang="en-US" sz="1800" b="0" i="0" u="none" strike="noStrike" dirty="0">
                          <a:solidFill>
                            <a:srgbClr val="000000"/>
                          </a:solidFill>
                          <a:effectLst/>
                          <a:latin typeface="Arial"/>
                        </a:rPr>
                        <a:t>4</a:t>
                      </a:r>
                    </a:p>
                  </a:txBody>
                  <a:tcPr marL="9525" marR="85725" marT="9525" marB="0" anchor="ctr"/>
                </a:tc>
                <a:tc>
                  <a:txBody>
                    <a:bodyPr/>
                    <a:lstStyle/>
                    <a:p>
                      <a:pPr algn="ctr" fontAlgn="ctr"/>
                      <a:r>
                        <a:rPr lang="en-US" sz="1800" b="0" i="0" u="none" strike="noStrike" dirty="0" smtClean="0">
                          <a:solidFill>
                            <a:srgbClr val="000000"/>
                          </a:solidFill>
                          <a:effectLst/>
                          <a:latin typeface="Arial"/>
                        </a:rPr>
                        <a:t>High</a:t>
                      </a:r>
                      <a:endParaRPr lang="en-US" sz="1800" b="0" i="0" u="none" strike="noStrike" dirty="0">
                        <a:solidFill>
                          <a:srgbClr val="000000"/>
                        </a:solidFill>
                        <a:effectLst/>
                        <a:latin typeface="Arial"/>
                      </a:endParaRPr>
                    </a:p>
                  </a:txBody>
                  <a:tcPr marL="9525" marR="9525" marT="9525" marB="0" anchor="ctr"/>
                </a:tc>
                <a:tc>
                  <a:txBody>
                    <a:bodyPr/>
                    <a:lstStyle/>
                    <a:p>
                      <a:pPr algn="ctr" fontAlgn="ctr"/>
                      <a:r>
                        <a:rPr lang="en-US" sz="1800" b="0" i="0" u="none" strike="noStrike">
                          <a:solidFill>
                            <a:srgbClr val="000000"/>
                          </a:solidFill>
                          <a:effectLst/>
                          <a:latin typeface="Arial"/>
                        </a:rPr>
                        <a:t>Japan</a:t>
                      </a:r>
                    </a:p>
                  </a:txBody>
                  <a:tcPr marL="9525" marR="9525" marT="9525" marB="0" anchor="ctr"/>
                </a:tc>
                <a:tc>
                  <a:txBody>
                    <a:bodyPr/>
                    <a:lstStyle/>
                    <a:p>
                      <a:pPr algn="ctr" fontAlgn="ctr"/>
                      <a:r>
                        <a:rPr lang="en-US" sz="1800" b="0" i="0" u="none" strike="noStrike" dirty="0">
                          <a:solidFill>
                            <a:srgbClr val="000000"/>
                          </a:solidFill>
                          <a:effectLst/>
                          <a:latin typeface="Arial"/>
                        </a:rPr>
                        <a:t>4,867 </a:t>
                      </a:r>
                    </a:p>
                  </a:txBody>
                  <a:tcPr marL="9525" marR="85725" marT="9525" marB="0" anchor="ctr"/>
                </a:tc>
              </a:tr>
              <a:tr h="639126">
                <a:tc>
                  <a:txBody>
                    <a:bodyPr/>
                    <a:lstStyle/>
                    <a:p>
                      <a:pPr algn="ctr" fontAlgn="ctr"/>
                      <a:r>
                        <a:rPr lang="en-US" sz="1800" b="0" i="0" u="none" strike="noStrike" dirty="0">
                          <a:solidFill>
                            <a:srgbClr val="000000"/>
                          </a:solidFill>
                          <a:effectLst/>
                          <a:latin typeface="Arial"/>
                        </a:rPr>
                        <a:t>5</a:t>
                      </a:r>
                    </a:p>
                  </a:txBody>
                  <a:tcPr marL="9525" marR="85725" marT="9525" marB="0" anchor="ctr">
                    <a:lnB w="19050" cap="flat" cmpd="sng" algn="ctr">
                      <a:solidFill>
                        <a:schemeClr val="accent1"/>
                      </a:solidFill>
                      <a:prstDash val="solid"/>
                      <a:round/>
                      <a:headEnd type="none" w="med" len="med"/>
                      <a:tailEnd type="none" w="med" len="med"/>
                    </a:lnB>
                  </a:tcPr>
                </a:tc>
                <a:tc>
                  <a:txBody>
                    <a:bodyPr/>
                    <a:lstStyle/>
                    <a:p>
                      <a:pPr algn="ctr" fontAlgn="ctr"/>
                      <a:r>
                        <a:rPr lang="en-US" sz="1800" b="0" i="0" u="none" strike="noStrike" dirty="0" smtClean="0">
                          <a:solidFill>
                            <a:srgbClr val="000000"/>
                          </a:solidFill>
                          <a:effectLst/>
                          <a:latin typeface="Arial"/>
                        </a:rPr>
                        <a:t>High</a:t>
                      </a:r>
                      <a:endParaRPr lang="en-US" sz="1800" b="0" i="0" u="none" strike="noStrike" dirty="0">
                        <a:solidFill>
                          <a:srgbClr val="000000"/>
                        </a:solidFill>
                        <a:effectLst/>
                        <a:latin typeface="Arial"/>
                      </a:endParaRPr>
                    </a:p>
                  </a:txBody>
                  <a:tcPr marL="9525" marR="9525" marT="9525" marB="0" anchor="ctr">
                    <a:lnB w="19050" cap="flat" cmpd="sng" algn="ctr">
                      <a:solidFill>
                        <a:schemeClr val="accent1"/>
                      </a:solidFill>
                      <a:prstDash val="solid"/>
                      <a:round/>
                      <a:headEnd type="none" w="med" len="med"/>
                      <a:tailEnd type="none" w="med" len="med"/>
                    </a:lnB>
                  </a:tcPr>
                </a:tc>
                <a:tc>
                  <a:txBody>
                    <a:bodyPr/>
                    <a:lstStyle/>
                    <a:p>
                      <a:pPr algn="ctr" fontAlgn="ctr"/>
                      <a:r>
                        <a:rPr lang="en-US" sz="1800" b="0" i="0" u="none" strike="noStrike" dirty="0">
                          <a:solidFill>
                            <a:srgbClr val="000000"/>
                          </a:solidFill>
                          <a:effectLst/>
                          <a:latin typeface="Arial"/>
                        </a:rPr>
                        <a:t>France</a:t>
                      </a:r>
                    </a:p>
                  </a:txBody>
                  <a:tcPr marL="9525" marR="9525" marT="9525" marB="0" anchor="ctr">
                    <a:lnB w="19050" cap="flat" cmpd="sng" algn="ctr">
                      <a:solidFill>
                        <a:schemeClr val="accent1"/>
                      </a:solidFill>
                      <a:prstDash val="solid"/>
                      <a:round/>
                      <a:headEnd type="none" w="med" len="med"/>
                      <a:tailEnd type="none" w="med" len="med"/>
                    </a:lnB>
                  </a:tcPr>
                </a:tc>
                <a:tc>
                  <a:txBody>
                    <a:bodyPr/>
                    <a:lstStyle/>
                    <a:p>
                      <a:pPr algn="ctr" fontAlgn="ctr"/>
                      <a:r>
                        <a:rPr lang="en-US" sz="1800" b="0" i="0" u="none" strike="noStrike" dirty="0">
                          <a:solidFill>
                            <a:srgbClr val="000000"/>
                          </a:solidFill>
                          <a:effectLst/>
                          <a:latin typeface="Arial"/>
                        </a:rPr>
                        <a:t>3,361 </a:t>
                      </a:r>
                    </a:p>
                  </a:txBody>
                  <a:tcPr marL="9525" marR="85725" marT="9525" marB="0" anchor="ctr">
                    <a:lnB w="19050" cap="flat" cmpd="sng" algn="ctr">
                      <a:solidFill>
                        <a:schemeClr val="accent1"/>
                      </a:solidFill>
                      <a:prstDash val="solid"/>
                      <a:round/>
                      <a:headEnd type="none" w="med" len="med"/>
                      <a:tailEnd type="none" w="med" len="med"/>
                    </a:lnB>
                  </a:tcPr>
                </a:tc>
              </a:tr>
            </a:tbl>
          </a:graphicData>
        </a:graphic>
      </p:graphicFrame>
      <p:sp>
        <p:nvSpPr>
          <p:cNvPr id="9" name="TextBox 8"/>
          <p:cNvSpPr txBox="1"/>
          <p:nvPr/>
        </p:nvSpPr>
        <p:spPr>
          <a:xfrm>
            <a:off x="275770" y="1175657"/>
            <a:ext cx="4296229" cy="369332"/>
          </a:xfrm>
          <a:prstGeom prst="rect">
            <a:avLst/>
          </a:prstGeom>
          <a:noFill/>
        </p:spPr>
        <p:txBody>
          <a:bodyPr wrap="square" rtlCol="0">
            <a:spAutoFit/>
          </a:bodyPr>
          <a:lstStyle/>
          <a:p>
            <a:pPr algn="ctr"/>
            <a:r>
              <a:rPr lang="en-US" b="1" dirty="0" smtClean="0"/>
              <a:t>Greenfield FDI</a:t>
            </a:r>
            <a:endParaRPr lang="en-US" b="1" dirty="0"/>
          </a:p>
        </p:txBody>
      </p:sp>
      <p:graphicFrame>
        <p:nvGraphicFramePr>
          <p:cNvPr id="12" name="Table 11"/>
          <p:cNvGraphicFramePr>
            <a:graphicFrameLocks noGrp="1"/>
          </p:cNvGraphicFramePr>
          <p:nvPr>
            <p:extLst>
              <p:ext uri="{D42A27DB-BD31-4B8C-83A1-F6EECF244321}">
                <p14:modId xmlns:p14="http://schemas.microsoft.com/office/powerpoint/2010/main" val="4103227519"/>
              </p:ext>
            </p:extLst>
          </p:nvPr>
        </p:nvGraphicFramePr>
        <p:xfrm>
          <a:off x="4695369" y="1544987"/>
          <a:ext cx="4078514" cy="4246214"/>
        </p:xfrm>
        <a:graphic>
          <a:graphicData uri="http://schemas.openxmlformats.org/drawingml/2006/table">
            <a:tbl>
              <a:tblPr firstRow="1" bandRow="1">
                <a:tableStyleId>{3B4B98B0-60AC-42C2-AFA5-B58CD77FA1E5}</a:tableStyleId>
              </a:tblPr>
              <a:tblGrid>
                <a:gridCol w="595085"/>
                <a:gridCol w="894446"/>
                <a:gridCol w="1295400"/>
                <a:gridCol w="1293583"/>
              </a:tblGrid>
              <a:tr h="988119">
                <a:tc>
                  <a:txBody>
                    <a:bodyPr/>
                    <a:lstStyle/>
                    <a:p>
                      <a:pPr algn="ctr" fontAlgn="ctr"/>
                      <a:r>
                        <a:rPr lang="en-US" sz="1600" b="1" i="0" u="none" strike="noStrike" dirty="0" smtClean="0">
                          <a:solidFill>
                            <a:srgbClr val="000000"/>
                          </a:solidFill>
                          <a:effectLst/>
                          <a:latin typeface="Arial"/>
                        </a:rPr>
                        <a:t>Rank</a:t>
                      </a:r>
                      <a:endParaRPr lang="en-US" sz="1600" b="1" i="0" u="none" strike="noStrike" dirty="0">
                        <a:solidFill>
                          <a:srgbClr val="000000"/>
                        </a:solidFill>
                        <a:effectLst/>
                        <a:latin typeface="Arial"/>
                      </a:endParaRPr>
                    </a:p>
                  </a:txBody>
                  <a:tcPr marL="9525" marR="9525" marT="9525" marB="0" anchor="ctr"/>
                </a:tc>
                <a:tc>
                  <a:txBody>
                    <a:bodyPr/>
                    <a:lstStyle/>
                    <a:p>
                      <a:pPr algn="ctr" fontAlgn="ctr"/>
                      <a:r>
                        <a:rPr lang="en-US" sz="1600" b="1" i="0" u="none" strike="noStrike" dirty="0">
                          <a:solidFill>
                            <a:srgbClr val="000000"/>
                          </a:solidFill>
                          <a:effectLst/>
                          <a:latin typeface="Arial"/>
                        </a:rPr>
                        <a:t>Income level</a:t>
                      </a:r>
                    </a:p>
                  </a:txBody>
                  <a:tcPr marL="9525" marR="9525" marT="9525" marB="0" anchor="ctr"/>
                </a:tc>
                <a:tc>
                  <a:txBody>
                    <a:bodyPr/>
                    <a:lstStyle/>
                    <a:p>
                      <a:pPr algn="ctr" fontAlgn="ctr"/>
                      <a:r>
                        <a:rPr lang="en-US" sz="1600" b="1" i="0" u="none" strike="noStrike" dirty="0" smtClean="0">
                          <a:solidFill>
                            <a:srgbClr val="000000"/>
                          </a:solidFill>
                          <a:effectLst/>
                          <a:latin typeface="Arial"/>
                        </a:rPr>
                        <a:t>Source</a:t>
                      </a:r>
                      <a:endParaRPr lang="en-US" sz="1600" b="1" i="0" u="none" strike="noStrike" dirty="0">
                        <a:solidFill>
                          <a:srgbClr val="000000"/>
                        </a:solidFill>
                        <a:effectLst/>
                        <a:latin typeface="Arial"/>
                      </a:endParaRPr>
                    </a:p>
                  </a:txBody>
                  <a:tcPr marL="9525" marR="9525" marT="9525" marB="0" anchor="ctr"/>
                </a:tc>
                <a:tc>
                  <a:txBody>
                    <a:bodyPr/>
                    <a:lstStyle/>
                    <a:p>
                      <a:pPr algn="ctr" fontAlgn="ctr"/>
                      <a:r>
                        <a:rPr lang="en-US" sz="1600" b="1" i="0" u="none" strike="noStrike" dirty="0">
                          <a:solidFill>
                            <a:srgbClr val="000000"/>
                          </a:solidFill>
                          <a:effectLst/>
                          <a:latin typeface="Arial"/>
                        </a:rPr>
                        <a:t> </a:t>
                      </a:r>
                      <a:r>
                        <a:rPr lang="en-US" sz="1600" b="1" i="0" u="none" strike="noStrike" dirty="0" smtClean="0">
                          <a:solidFill>
                            <a:srgbClr val="000000"/>
                          </a:solidFill>
                          <a:effectLst/>
                          <a:latin typeface="Arial"/>
                        </a:rPr>
                        <a:t>No. of deals</a:t>
                      </a:r>
                    </a:p>
                    <a:p>
                      <a:pPr algn="ctr" fontAlgn="ctr"/>
                      <a:r>
                        <a:rPr lang="en-US" sz="1600" b="1" i="0" u="none" strike="noStrike" dirty="0" smtClean="0">
                          <a:solidFill>
                            <a:srgbClr val="000000"/>
                          </a:solidFill>
                          <a:effectLst/>
                          <a:latin typeface="Arial"/>
                        </a:rPr>
                        <a:t>(2011-15</a:t>
                      </a:r>
                      <a:r>
                        <a:rPr lang="en-US" sz="1600" b="1" i="0" u="none" strike="noStrike" dirty="0">
                          <a:solidFill>
                            <a:srgbClr val="000000"/>
                          </a:solidFill>
                          <a:effectLst/>
                          <a:latin typeface="Arial"/>
                        </a:rPr>
                        <a:t>)</a:t>
                      </a:r>
                    </a:p>
                  </a:txBody>
                  <a:tcPr marL="9525" marR="9525" marT="9525" marB="0" anchor="ctr"/>
                </a:tc>
              </a:tr>
              <a:tr h="662979">
                <a:tc>
                  <a:txBody>
                    <a:bodyPr/>
                    <a:lstStyle/>
                    <a:p>
                      <a:pPr algn="ctr" fontAlgn="ctr"/>
                      <a:r>
                        <a:rPr lang="en-US" sz="1800" b="0" i="0" u="none" strike="noStrike" dirty="0">
                          <a:solidFill>
                            <a:srgbClr val="000000"/>
                          </a:solidFill>
                          <a:effectLst/>
                          <a:latin typeface="Arial"/>
                        </a:rPr>
                        <a:t>1</a:t>
                      </a:r>
                    </a:p>
                  </a:txBody>
                  <a:tcPr marL="9525" marR="85725" marT="9525" marB="0" anchor="ctr"/>
                </a:tc>
                <a:tc>
                  <a:txBody>
                    <a:bodyPr/>
                    <a:lstStyle/>
                    <a:p>
                      <a:pPr algn="ctr" fontAlgn="ctr"/>
                      <a:r>
                        <a:rPr lang="en-US" sz="1800" b="0" i="0" u="none" strike="noStrike" dirty="0" smtClean="0">
                          <a:solidFill>
                            <a:srgbClr val="000000"/>
                          </a:solidFill>
                          <a:effectLst/>
                          <a:latin typeface="Arial"/>
                        </a:rPr>
                        <a:t>High</a:t>
                      </a:r>
                      <a:endParaRPr lang="en-US" sz="1800" b="0" i="0" u="none" strike="noStrike" dirty="0">
                        <a:solidFill>
                          <a:srgbClr val="000000"/>
                        </a:solidFill>
                        <a:effectLst/>
                        <a:latin typeface="Arial"/>
                      </a:endParaRPr>
                    </a:p>
                  </a:txBody>
                  <a:tcPr marL="9525" marR="9525" marT="9525" marB="0" anchor="ctr"/>
                </a:tc>
                <a:tc>
                  <a:txBody>
                    <a:bodyPr/>
                    <a:lstStyle/>
                    <a:p>
                      <a:pPr algn="ctr" fontAlgn="ctr"/>
                      <a:r>
                        <a:rPr lang="en-US" sz="1800" b="0" i="0" u="none" strike="noStrike" dirty="0" smtClean="0">
                          <a:solidFill>
                            <a:srgbClr val="000000"/>
                          </a:solidFill>
                          <a:effectLst/>
                          <a:latin typeface="Arial"/>
                        </a:rPr>
                        <a:t>US</a:t>
                      </a:r>
                      <a:endParaRPr lang="en-US" sz="1800" b="0" i="0" u="none" strike="noStrike" dirty="0">
                        <a:solidFill>
                          <a:srgbClr val="000000"/>
                        </a:solidFill>
                        <a:effectLst/>
                        <a:latin typeface="Arial"/>
                      </a:endParaRPr>
                    </a:p>
                  </a:txBody>
                  <a:tcPr marL="9525" marR="9525" marT="9525" marB="0" anchor="ctr"/>
                </a:tc>
                <a:tc>
                  <a:txBody>
                    <a:bodyPr/>
                    <a:lstStyle/>
                    <a:p>
                      <a:pPr algn="ctr" fontAlgn="ctr"/>
                      <a:r>
                        <a:rPr lang="en-US" sz="1800" b="0" i="0" u="none" strike="noStrike" dirty="0" smtClean="0">
                          <a:solidFill>
                            <a:srgbClr val="000000"/>
                          </a:solidFill>
                          <a:effectLst/>
                          <a:latin typeface="Arial"/>
                        </a:rPr>
                        <a:t>17,887</a:t>
                      </a:r>
                      <a:endParaRPr lang="en-US" sz="1800" b="0" i="0" u="none" strike="noStrike" dirty="0">
                        <a:solidFill>
                          <a:srgbClr val="000000"/>
                        </a:solidFill>
                        <a:effectLst/>
                        <a:latin typeface="Arial"/>
                      </a:endParaRPr>
                    </a:p>
                  </a:txBody>
                  <a:tcPr marL="9525" marR="85725" marT="9525" marB="0" anchor="ctr"/>
                </a:tc>
              </a:tr>
              <a:tr h="648779">
                <a:tc>
                  <a:txBody>
                    <a:bodyPr/>
                    <a:lstStyle/>
                    <a:p>
                      <a:pPr algn="ctr" fontAlgn="ctr"/>
                      <a:r>
                        <a:rPr lang="en-US" sz="1800" b="0" i="0" u="none" strike="noStrike">
                          <a:solidFill>
                            <a:srgbClr val="000000"/>
                          </a:solidFill>
                          <a:effectLst/>
                          <a:latin typeface="Arial"/>
                        </a:rPr>
                        <a:t>2</a:t>
                      </a:r>
                    </a:p>
                  </a:txBody>
                  <a:tcPr marL="9525" marR="85725" marT="9525" marB="0" anchor="ctr"/>
                </a:tc>
                <a:tc>
                  <a:txBody>
                    <a:bodyPr/>
                    <a:lstStyle/>
                    <a:p>
                      <a:pPr algn="ctr" fontAlgn="ctr"/>
                      <a:r>
                        <a:rPr lang="en-US" sz="1800" b="0" i="0" u="none" strike="noStrike" dirty="0" smtClean="0">
                          <a:solidFill>
                            <a:srgbClr val="000000"/>
                          </a:solidFill>
                          <a:effectLst/>
                          <a:latin typeface="Arial"/>
                        </a:rPr>
                        <a:t>High</a:t>
                      </a:r>
                      <a:endParaRPr lang="en-US" sz="1800" b="0" i="0" u="none" strike="noStrike" dirty="0">
                        <a:solidFill>
                          <a:srgbClr val="000000"/>
                        </a:solidFill>
                        <a:effectLst/>
                        <a:latin typeface="Arial"/>
                      </a:endParaRPr>
                    </a:p>
                  </a:txBody>
                  <a:tcPr marL="9525" marR="9525" marT="9525" marB="0" anchor="ctr"/>
                </a:tc>
                <a:tc>
                  <a:txBody>
                    <a:bodyPr/>
                    <a:lstStyle/>
                    <a:p>
                      <a:pPr algn="ctr" fontAlgn="ctr"/>
                      <a:r>
                        <a:rPr lang="en-US" sz="1800" b="0" i="0" u="none" strike="noStrike" dirty="0">
                          <a:solidFill>
                            <a:srgbClr val="000000"/>
                          </a:solidFill>
                          <a:effectLst/>
                          <a:latin typeface="Arial"/>
                        </a:rPr>
                        <a:t>UK</a:t>
                      </a:r>
                    </a:p>
                  </a:txBody>
                  <a:tcPr marL="9525" marR="9525" marT="9525" marB="0" anchor="ctr"/>
                </a:tc>
                <a:tc>
                  <a:txBody>
                    <a:bodyPr/>
                    <a:lstStyle/>
                    <a:p>
                      <a:pPr algn="ctr" fontAlgn="ctr"/>
                      <a:r>
                        <a:rPr lang="en-US" sz="1800" b="0" i="0" u="none" strike="noStrike" dirty="0" smtClean="0">
                          <a:solidFill>
                            <a:srgbClr val="000000"/>
                          </a:solidFill>
                          <a:effectLst/>
                          <a:latin typeface="Arial"/>
                        </a:rPr>
                        <a:t>6,996 </a:t>
                      </a:r>
                      <a:endParaRPr lang="en-US" sz="1800" b="0" i="0" u="none" strike="noStrike" dirty="0">
                        <a:solidFill>
                          <a:srgbClr val="000000"/>
                        </a:solidFill>
                        <a:effectLst/>
                        <a:latin typeface="Arial"/>
                      </a:endParaRPr>
                    </a:p>
                  </a:txBody>
                  <a:tcPr marL="9525" marR="85725" marT="9525" marB="0" anchor="ctr"/>
                </a:tc>
              </a:tr>
              <a:tr h="648779">
                <a:tc>
                  <a:txBody>
                    <a:bodyPr/>
                    <a:lstStyle/>
                    <a:p>
                      <a:pPr algn="ctr" fontAlgn="ctr"/>
                      <a:r>
                        <a:rPr lang="en-US" sz="1800" b="0" i="0" u="none" strike="noStrike">
                          <a:solidFill>
                            <a:srgbClr val="000000"/>
                          </a:solidFill>
                          <a:effectLst/>
                          <a:latin typeface="Arial"/>
                        </a:rPr>
                        <a:t>3</a:t>
                      </a:r>
                    </a:p>
                  </a:txBody>
                  <a:tcPr marL="9525" marR="85725" marT="9525" marB="0" anchor="ctr"/>
                </a:tc>
                <a:tc>
                  <a:txBody>
                    <a:bodyPr/>
                    <a:lstStyle/>
                    <a:p>
                      <a:pPr algn="ctr" fontAlgn="ctr"/>
                      <a:r>
                        <a:rPr lang="en-US" sz="1800" b="0" i="0" u="none" strike="noStrike" dirty="0" smtClean="0">
                          <a:solidFill>
                            <a:srgbClr val="000000"/>
                          </a:solidFill>
                          <a:effectLst/>
                          <a:latin typeface="Arial"/>
                        </a:rPr>
                        <a:t>High</a:t>
                      </a:r>
                      <a:endParaRPr lang="en-US" sz="1800" b="0" i="0" u="none" strike="noStrike" dirty="0">
                        <a:solidFill>
                          <a:srgbClr val="000000"/>
                        </a:solidFill>
                        <a:effectLst/>
                        <a:latin typeface="Arial"/>
                      </a:endParaRPr>
                    </a:p>
                  </a:txBody>
                  <a:tcPr marL="9525" marR="9525" marT="9525" marB="0" anchor="ctr"/>
                </a:tc>
                <a:tc>
                  <a:txBody>
                    <a:bodyPr/>
                    <a:lstStyle/>
                    <a:p>
                      <a:pPr algn="ctr" fontAlgn="ctr"/>
                      <a:r>
                        <a:rPr lang="en-US" sz="1800" b="0" i="0" u="none" strike="noStrike" dirty="0">
                          <a:solidFill>
                            <a:srgbClr val="000000"/>
                          </a:solidFill>
                          <a:effectLst/>
                          <a:latin typeface="Arial"/>
                        </a:rPr>
                        <a:t>Switzerland</a:t>
                      </a:r>
                    </a:p>
                  </a:txBody>
                  <a:tcPr marL="9525" marR="9525" marT="9525" marB="0" anchor="ctr"/>
                </a:tc>
                <a:tc>
                  <a:txBody>
                    <a:bodyPr/>
                    <a:lstStyle/>
                    <a:p>
                      <a:pPr algn="ctr" fontAlgn="ctr"/>
                      <a:r>
                        <a:rPr lang="en-US" sz="1800" b="0" i="0" u="none" strike="noStrike" dirty="0" smtClean="0">
                          <a:solidFill>
                            <a:srgbClr val="000000"/>
                          </a:solidFill>
                          <a:effectLst/>
                          <a:latin typeface="Arial"/>
                        </a:rPr>
                        <a:t>2,907 </a:t>
                      </a:r>
                      <a:endParaRPr lang="en-US" sz="1800" b="0" i="0" u="none" strike="noStrike" dirty="0">
                        <a:solidFill>
                          <a:srgbClr val="000000"/>
                        </a:solidFill>
                        <a:effectLst/>
                        <a:latin typeface="Arial"/>
                      </a:endParaRPr>
                    </a:p>
                  </a:txBody>
                  <a:tcPr marL="9525" marR="85725" marT="9525" marB="0" anchor="ctr"/>
                </a:tc>
              </a:tr>
              <a:tr h="648779">
                <a:tc>
                  <a:txBody>
                    <a:bodyPr/>
                    <a:lstStyle/>
                    <a:p>
                      <a:pPr algn="ctr" fontAlgn="ctr"/>
                      <a:r>
                        <a:rPr lang="en-US" sz="1800" b="0" i="0" u="none" strike="noStrike" dirty="0">
                          <a:solidFill>
                            <a:srgbClr val="000000"/>
                          </a:solidFill>
                          <a:effectLst/>
                          <a:latin typeface="Arial"/>
                        </a:rPr>
                        <a:t>4</a:t>
                      </a:r>
                    </a:p>
                  </a:txBody>
                  <a:tcPr marL="9525" marR="85725" marT="9525" marB="0" anchor="ctr"/>
                </a:tc>
                <a:tc>
                  <a:txBody>
                    <a:bodyPr/>
                    <a:lstStyle/>
                    <a:p>
                      <a:pPr algn="ctr" fontAlgn="ctr"/>
                      <a:r>
                        <a:rPr lang="en-US" sz="1800" b="0" i="0" u="none" strike="noStrike" dirty="0" smtClean="0">
                          <a:solidFill>
                            <a:srgbClr val="000000"/>
                          </a:solidFill>
                          <a:effectLst/>
                          <a:latin typeface="Arial"/>
                        </a:rPr>
                        <a:t>High</a:t>
                      </a:r>
                      <a:endParaRPr lang="en-US" sz="1800" b="0" i="0" u="none" strike="noStrike" dirty="0">
                        <a:solidFill>
                          <a:srgbClr val="000000"/>
                        </a:solidFill>
                        <a:effectLst/>
                        <a:latin typeface="Arial"/>
                      </a:endParaRPr>
                    </a:p>
                  </a:txBody>
                  <a:tcPr marL="9525" marR="9525" marT="9525" marB="0" anchor="ctr"/>
                </a:tc>
                <a:tc>
                  <a:txBody>
                    <a:bodyPr/>
                    <a:lstStyle/>
                    <a:p>
                      <a:pPr algn="ctr" fontAlgn="ctr"/>
                      <a:r>
                        <a:rPr lang="en-US" sz="1800" b="0" i="0" u="none" strike="noStrike" dirty="0">
                          <a:solidFill>
                            <a:srgbClr val="000000"/>
                          </a:solidFill>
                          <a:effectLst/>
                          <a:latin typeface="Arial"/>
                        </a:rPr>
                        <a:t>Germany</a:t>
                      </a:r>
                    </a:p>
                  </a:txBody>
                  <a:tcPr marL="9525" marR="9525" marT="9525" marB="0" anchor="ctr"/>
                </a:tc>
                <a:tc>
                  <a:txBody>
                    <a:bodyPr/>
                    <a:lstStyle/>
                    <a:p>
                      <a:pPr algn="ctr" fontAlgn="ctr"/>
                      <a:r>
                        <a:rPr lang="en-US" sz="1800" b="0" i="0" u="none" strike="noStrike" dirty="0" smtClean="0">
                          <a:solidFill>
                            <a:srgbClr val="000000"/>
                          </a:solidFill>
                          <a:effectLst/>
                          <a:latin typeface="Arial"/>
                        </a:rPr>
                        <a:t>2,894 </a:t>
                      </a:r>
                      <a:endParaRPr lang="en-US" sz="1800" b="0" i="0" u="none" strike="noStrike" dirty="0">
                        <a:solidFill>
                          <a:srgbClr val="000000"/>
                        </a:solidFill>
                        <a:effectLst/>
                        <a:latin typeface="Arial"/>
                      </a:endParaRPr>
                    </a:p>
                  </a:txBody>
                  <a:tcPr marL="9525" marR="85725" marT="9525" marB="0" anchor="ctr"/>
                </a:tc>
              </a:tr>
              <a:tr h="648779">
                <a:tc>
                  <a:txBody>
                    <a:bodyPr/>
                    <a:lstStyle/>
                    <a:p>
                      <a:pPr algn="ctr" fontAlgn="ctr"/>
                      <a:r>
                        <a:rPr lang="en-US" sz="1800" b="0" i="0" u="none" strike="noStrike" dirty="0">
                          <a:solidFill>
                            <a:srgbClr val="000000"/>
                          </a:solidFill>
                          <a:effectLst/>
                          <a:latin typeface="Arial"/>
                        </a:rPr>
                        <a:t>5</a:t>
                      </a:r>
                    </a:p>
                  </a:txBody>
                  <a:tcPr marL="9525" marR="85725" marT="9525" marB="0" anchor="ctr">
                    <a:lnB w="19050" cap="flat" cmpd="sng" algn="ctr">
                      <a:solidFill>
                        <a:schemeClr val="accent1"/>
                      </a:solidFill>
                      <a:prstDash val="solid"/>
                      <a:round/>
                      <a:headEnd type="none" w="med" len="med"/>
                      <a:tailEnd type="none" w="med" len="med"/>
                    </a:lnB>
                  </a:tcPr>
                </a:tc>
                <a:tc>
                  <a:txBody>
                    <a:bodyPr/>
                    <a:lstStyle/>
                    <a:p>
                      <a:pPr algn="ctr" fontAlgn="ctr"/>
                      <a:r>
                        <a:rPr lang="en-US" sz="1800" b="0" i="0" u="none" strike="noStrike" dirty="0" smtClean="0">
                          <a:solidFill>
                            <a:srgbClr val="000000"/>
                          </a:solidFill>
                          <a:effectLst/>
                          <a:latin typeface="Arial"/>
                        </a:rPr>
                        <a:t>High</a:t>
                      </a:r>
                      <a:endParaRPr lang="en-US" sz="1800" b="0" i="0" u="none" strike="noStrike" dirty="0">
                        <a:solidFill>
                          <a:srgbClr val="000000"/>
                        </a:solidFill>
                        <a:effectLst/>
                        <a:latin typeface="Arial"/>
                      </a:endParaRPr>
                    </a:p>
                  </a:txBody>
                  <a:tcPr marL="9525" marR="9525" marT="9525" marB="0" anchor="ctr">
                    <a:lnB w="19050" cap="flat" cmpd="sng" algn="ctr">
                      <a:solidFill>
                        <a:schemeClr val="accent1"/>
                      </a:solidFill>
                      <a:prstDash val="solid"/>
                      <a:round/>
                      <a:headEnd type="none" w="med" len="med"/>
                      <a:tailEnd type="none" w="med" len="med"/>
                    </a:lnB>
                  </a:tcPr>
                </a:tc>
                <a:tc>
                  <a:txBody>
                    <a:bodyPr/>
                    <a:lstStyle/>
                    <a:p>
                      <a:pPr algn="ctr" fontAlgn="ctr"/>
                      <a:r>
                        <a:rPr lang="en-US" sz="1800" b="0" i="0" u="none" strike="noStrike" dirty="0">
                          <a:solidFill>
                            <a:srgbClr val="000000"/>
                          </a:solidFill>
                          <a:effectLst/>
                          <a:latin typeface="Arial"/>
                        </a:rPr>
                        <a:t>France</a:t>
                      </a:r>
                    </a:p>
                  </a:txBody>
                  <a:tcPr marL="9525" marR="9525" marT="9525" marB="0" anchor="ctr">
                    <a:lnB w="19050" cap="flat" cmpd="sng" algn="ctr">
                      <a:solidFill>
                        <a:schemeClr val="accent1"/>
                      </a:solidFill>
                      <a:prstDash val="solid"/>
                      <a:round/>
                      <a:headEnd type="none" w="med" len="med"/>
                      <a:tailEnd type="none" w="med" len="med"/>
                    </a:lnB>
                  </a:tcPr>
                </a:tc>
                <a:tc>
                  <a:txBody>
                    <a:bodyPr/>
                    <a:lstStyle/>
                    <a:p>
                      <a:pPr algn="ctr" fontAlgn="ctr"/>
                      <a:r>
                        <a:rPr lang="en-US" sz="1800" b="0" i="0" u="none" strike="noStrike" dirty="0" smtClean="0">
                          <a:solidFill>
                            <a:srgbClr val="000000"/>
                          </a:solidFill>
                          <a:effectLst/>
                          <a:latin typeface="Arial"/>
                        </a:rPr>
                        <a:t>2,801 </a:t>
                      </a:r>
                      <a:endParaRPr lang="en-US" sz="1800" b="0" i="0" u="none" strike="noStrike" dirty="0">
                        <a:solidFill>
                          <a:srgbClr val="000000"/>
                        </a:solidFill>
                        <a:effectLst/>
                        <a:latin typeface="Arial"/>
                      </a:endParaRPr>
                    </a:p>
                  </a:txBody>
                  <a:tcPr marL="9525" marR="85725" marT="9525" marB="0" anchor="ctr">
                    <a:lnB w="19050" cap="flat" cmpd="sng" algn="ctr">
                      <a:solidFill>
                        <a:schemeClr val="accent1"/>
                      </a:solidFill>
                      <a:prstDash val="solid"/>
                      <a:round/>
                      <a:headEnd type="none" w="med" len="med"/>
                      <a:tailEnd type="none" w="med" len="med"/>
                    </a:lnB>
                  </a:tcPr>
                </a:tc>
              </a:tr>
            </a:tbl>
          </a:graphicData>
        </a:graphic>
      </p:graphicFrame>
      <p:sp>
        <p:nvSpPr>
          <p:cNvPr id="13" name="TextBox 12"/>
          <p:cNvSpPr txBox="1"/>
          <p:nvPr/>
        </p:nvSpPr>
        <p:spPr>
          <a:xfrm>
            <a:off x="4695367" y="1175657"/>
            <a:ext cx="4296229" cy="369332"/>
          </a:xfrm>
          <a:prstGeom prst="rect">
            <a:avLst/>
          </a:prstGeom>
          <a:noFill/>
        </p:spPr>
        <p:txBody>
          <a:bodyPr wrap="square" rtlCol="0">
            <a:spAutoFit/>
          </a:bodyPr>
          <a:lstStyle/>
          <a:p>
            <a:pPr algn="ctr"/>
            <a:r>
              <a:rPr lang="en-US" b="1" dirty="0" smtClean="0"/>
              <a:t>M&amp;As</a:t>
            </a:r>
            <a:endParaRPr lang="en-US" b="1" dirty="0"/>
          </a:p>
        </p:txBody>
      </p:sp>
    </p:spTree>
    <p:extLst>
      <p:ext uri="{BB962C8B-B14F-4D97-AF65-F5344CB8AC3E}">
        <p14:creationId xmlns:p14="http://schemas.microsoft.com/office/powerpoint/2010/main" val="35864421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49" y="249013"/>
            <a:ext cx="7886700" cy="663573"/>
          </a:xfrm>
        </p:spPr>
        <p:txBody>
          <a:bodyPr/>
          <a:lstStyle/>
          <a:p>
            <a:r>
              <a:rPr lang="en-US" dirty="0" smtClean="0"/>
              <a:t>Top Asian sources of FDI to the world</a:t>
            </a:r>
            <a:endParaRPr lang="en-US" dirty="0"/>
          </a:p>
        </p:txBody>
      </p:sp>
      <p:sp>
        <p:nvSpPr>
          <p:cNvPr id="3" name="Slide Number Placeholder 2"/>
          <p:cNvSpPr>
            <a:spLocks noGrp="1"/>
          </p:cNvSpPr>
          <p:nvPr>
            <p:ph type="sldNum" sz="quarter" idx="12"/>
          </p:nvPr>
        </p:nvSpPr>
        <p:spPr/>
        <p:txBody>
          <a:bodyPr/>
          <a:lstStyle/>
          <a:p>
            <a:fld id="{3B2AEF64-9867-4B71-936B-C52248B5A961}" type="slidenum">
              <a:rPr lang="en-US" smtClean="0"/>
              <a:t>17</a:t>
            </a:fld>
            <a:endParaRPr lang="en-US" dirty="0"/>
          </a:p>
        </p:txBody>
      </p:sp>
      <p:graphicFrame>
        <p:nvGraphicFramePr>
          <p:cNvPr id="7" name="Table 6"/>
          <p:cNvGraphicFramePr>
            <a:graphicFrameLocks noGrp="1"/>
          </p:cNvGraphicFramePr>
          <p:nvPr>
            <p:extLst>
              <p:ext uri="{D42A27DB-BD31-4B8C-83A1-F6EECF244321}">
                <p14:modId xmlns:p14="http://schemas.microsoft.com/office/powerpoint/2010/main" val="3715562785"/>
              </p:ext>
            </p:extLst>
          </p:nvPr>
        </p:nvGraphicFramePr>
        <p:xfrm>
          <a:off x="275772" y="1544989"/>
          <a:ext cx="4078514" cy="4284313"/>
        </p:xfrm>
        <a:graphic>
          <a:graphicData uri="http://schemas.openxmlformats.org/drawingml/2006/table">
            <a:tbl>
              <a:tblPr firstRow="1" bandRow="1">
                <a:tableStyleId>{3B4B98B0-60AC-42C2-AFA5-B58CD77FA1E5}</a:tableStyleId>
              </a:tblPr>
              <a:tblGrid>
                <a:gridCol w="595085"/>
                <a:gridCol w="972457"/>
                <a:gridCol w="1045470"/>
                <a:gridCol w="1465502"/>
              </a:tblGrid>
              <a:tr h="1014551">
                <a:tc>
                  <a:txBody>
                    <a:bodyPr/>
                    <a:lstStyle/>
                    <a:p>
                      <a:pPr algn="ctr" fontAlgn="ctr"/>
                      <a:r>
                        <a:rPr lang="en-US" sz="1600" b="1" i="0" u="none" strike="noStrike" dirty="0" smtClean="0">
                          <a:solidFill>
                            <a:srgbClr val="000000"/>
                          </a:solidFill>
                          <a:effectLst/>
                          <a:latin typeface="Arial"/>
                        </a:rPr>
                        <a:t>Rank</a:t>
                      </a:r>
                      <a:endParaRPr lang="en-US" sz="1600" b="1" i="0" u="none" strike="noStrike" dirty="0">
                        <a:solidFill>
                          <a:srgbClr val="000000"/>
                        </a:solidFill>
                        <a:effectLst/>
                        <a:latin typeface="Arial"/>
                      </a:endParaRPr>
                    </a:p>
                  </a:txBody>
                  <a:tcPr marL="9525" marR="9525" marT="9525" marB="0" anchor="ctr"/>
                </a:tc>
                <a:tc>
                  <a:txBody>
                    <a:bodyPr/>
                    <a:lstStyle/>
                    <a:p>
                      <a:pPr algn="ctr" fontAlgn="ctr"/>
                      <a:r>
                        <a:rPr lang="en-US" sz="1600" b="1" i="0" u="none" strike="noStrike" dirty="0">
                          <a:solidFill>
                            <a:srgbClr val="000000"/>
                          </a:solidFill>
                          <a:effectLst/>
                          <a:latin typeface="Arial"/>
                        </a:rPr>
                        <a:t>Income level</a:t>
                      </a:r>
                    </a:p>
                  </a:txBody>
                  <a:tcPr marL="9525" marR="9525" marT="9525" marB="0" anchor="ctr"/>
                </a:tc>
                <a:tc>
                  <a:txBody>
                    <a:bodyPr/>
                    <a:lstStyle/>
                    <a:p>
                      <a:pPr algn="ctr" fontAlgn="ctr"/>
                      <a:r>
                        <a:rPr lang="en-US" sz="1600" b="1" i="0" u="none" strike="noStrike" dirty="0" smtClean="0">
                          <a:solidFill>
                            <a:srgbClr val="000000"/>
                          </a:solidFill>
                          <a:effectLst/>
                          <a:latin typeface="Arial"/>
                        </a:rPr>
                        <a:t>Source</a:t>
                      </a:r>
                      <a:endParaRPr lang="en-US" sz="1600" b="1" i="0" u="none" strike="noStrike" dirty="0">
                        <a:solidFill>
                          <a:srgbClr val="000000"/>
                        </a:solidFill>
                        <a:effectLst/>
                        <a:latin typeface="Arial"/>
                      </a:endParaRPr>
                    </a:p>
                  </a:txBody>
                  <a:tcPr marL="9525" marR="9525" marT="9525" marB="0" anchor="ctr"/>
                </a:tc>
                <a:tc>
                  <a:txBody>
                    <a:bodyPr/>
                    <a:lstStyle/>
                    <a:p>
                      <a:pPr algn="ctr" fontAlgn="ctr"/>
                      <a:r>
                        <a:rPr lang="en-US" sz="1600" b="1" i="0" u="none" strike="noStrike" dirty="0">
                          <a:solidFill>
                            <a:srgbClr val="000000"/>
                          </a:solidFill>
                          <a:effectLst/>
                          <a:latin typeface="Arial"/>
                        </a:rPr>
                        <a:t> </a:t>
                      </a:r>
                      <a:r>
                        <a:rPr lang="en-US" sz="1600" b="1" i="0" u="none" strike="noStrike" dirty="0" smtClean="0">
                          <a:solidFill>
                            <a:srgbClr val="000000"/>
                          </a:solidFill>
                          <a:effectLst/>
                          <a:latin typeface="Arial"/>
                        </a:rPr>
                        <a:t>No. of projects </a:t>
                      </a:r>
                    </a:p>
                    <a:p>
                      <a:pPr algn="ctr" fontAlgn="ctr"/>
                      <a:r>
                        <a:rPr lang="en-US" sz="1600" b="1" i="0" u="none" strike="noStrike" dirty="0" smtClean="0">
                          <a:solidFill>
                            <a:srgbClr val="000000"/>
                          </a:solidFill>
                          <a:effectLst/>
                          <a:latin typeface="Arial"/>
                        </a:rPr>
                        <a:t>(2011-15</a:t>
                      </a:r>
                      <a:r>
                        <a:rPr lang="en-US" sz="1600" b="1" i="0" u="none" strike="noStrike" dirty="0">
                          <a:solidFill>
                            <a:srgbClr val="000000"/>
                          </a:solidFill>
                          <a:effectLst/>
                          <a:latin typeface="Arial"/>
                        </a:rPr>
                        <a:t>)</a:t>
                      </a:r>
                    </a:p>
                  </a:txBody>
                  <a:tcPr marL="9525" marR="9525" marT="9525" marB="0" anchor="ctr"/>
                </a:tc>
              </a:tr>
              <a:tr h="665354">
                <a:tc>
                  <a:txBody>
                    <a:bodyPr/>
                    <a:lstStyle/>
                    <a:p>
                      <a:pPr algn="ctr" fontAlgn="b"/>
                      <a:r>
                        <a:rPr lang="en-US" sz="1800" b="0" i="0" u="none" strike="noStrike" dirty="0">
                          <a:solidFill>
                            <a:srgbClr val="000000"/>
                          </a:solidFill>
                          <a:effectLst/>
                          <a:latin typeface="Arial"/>
                        </a:rPr>
                        <a:t>1</a:t>
                      </a:r>
                    </a:p>
                  </a:txBody>
                  <a:tcPr marL="9525" marR="9525" marT="9525" marB="0" anchor="ctr"/>
                </a:tc>
                <a:tc>
                  <a:txBody>
                    <a:bodyPr/>
                    <a:lstStyle/>
                    <a:p>
                      <a:pPr algn="ctr" fontAlgn="b"/>
                      <a:r>
                        <a:rPr lang="en-US" sz="1800" b="0" i="0" u="none" strike="noStrike" dirty="0" smtClean="0">
                          <a:solidFill>
                            <a:srgbClr val="000000"/>
                          </a:solidFill>
                          <a:effectLst/>
                          <a:latin typeface="Arial"/>
                        </a:rPr>
                        <a:t>High</a:t>
                      </a:r>
                      <a:endParaRPr lang="en-US" sz="1800" b="0" i="0" u="none" strike="noStrike" dirty="0">
                        <a:solidFill>
                          <a:srgbClr val="000000"/>
                        </a:solidFill>
                        <a:effectLst/>
                        <a:latin typeface="Arial"/>
                      </a:endParaRPr>
                    </a:p>
                  </a:txBody>
                  <a:tcPr marL="9525" marR="9525" marT="9525" marB="0" anchor="ctr"/>
                </a:tc>
                <a:tc>
                  <a:txBody>
                    <a:bodyPr/>
                    <a:lstStyle/>
                    <a:p>
                      <a:pPr algn="ctr" fontAlgn="b"/>
                      <a:r>
                        <a:rPr lang="en-US" sz="1800" b="0" i="0" u="none" strike="noStrike" dirty="0" smtClean="0">
                          <a:solidFill>
                            <a:srgbClr val="000000"/>
                          </a:solidFill>
                          <a:effectLst/>
                          <a:latin typeface="Arial"/>
                        </a:rPr>
                        <a:t>JPN</a:t>
                      </a:r>
                      <a:endParaRPr lang="en-US" sz="1800" b="0" i="0" u="none" strike="noStrike" dirty="0">
                        <a:solidFill>
                          <a:srgbClr val="000000"/>
                        </a:solidFill>
                        <a:effectLst/>
                        <a:latin typeface="Arial"/>
                      </a:endParaRPr>
                    </a:p>
                  </a:txBody>
                  <a:tcPr marL="9525" marR="9525" marT="9525" marB="0" anchor="ctr"/>
                </a:tc>
                <a:tc>
                  <a:txBody>
                    <a:bodyPr/>
                    <a:lstStyle/>
                    <a:p>
                      <a:pPr algn="ctr" fontAlgn="b"/>
                      <a:r>
                        <a:rPr lang="en-US" sz="1800" b="0" i="0" u="none" strike="noStrike" dirty="0" smtClean="0">
                          <a:solidFill>
                            <a:srgbClr val="000000"/>
                          </a:solidFill>
                          <a:effectLst/>
                          <a:latin typeface="Arial"/>
                        </a:rPr>
                        <a:t>4,867 </a:t>
                      </a:r>
                      <a:endParaRPr lang="en-US" sz="1800" b="0" i="0" u="none" strike="noStrike" dirty="0">
                        <a:solidFill>
                          <a:srgbClr val="000000"/>
                        </a:solidFill>
                        <a:effectLst/>
                        <a:latin typeface="Arial"/>
                      </a:endParaRPr>
                    </a:p>
                  </a:txBody>
                  <a:tcPr marL="9525" marR="9525" marT="9525" marB="0" anchor="ctr"/>
                </a:tc>
              </a:tr>
              <a:tr h="651102">
                <a:tc>
                  <a:txBody>
                    <a:bodyPr/>
                    <a:lstStyle/>
                    <a:p>
                      <a:pPr algn="ctr" fontAlgn="b"/>
                      <a:r>
                        <a:rPr lang="en-US" sz="1800" b="0" i="0" u="none" strike="noStrike">
                          <a:solidFill>
                            <a:srgbClr val="000000"/>
                          </a:solidFill>
                          <a:effectLst/>
                          <a:latin typeface="Arial"/>
                        </a:rPr>
                        <a:t>2</a:t>
                      </a:r>
                    </a:p>
                  </a:txBody>
                  <a:tcPr marL="9525" marR="9525" marT="9525" marB="0" anchor="ctr"/>
                </a:tc>
                <a:tc>
                  <a:txBody>
                    <a:bodyPr/>
                    <a:lstStyle/>
                    <a:p>
                      <a:pPr algn="ctr" fontAlgn="b"/>
                      <a:r>
                        <a:rPr lang="en-US" sz="1800" b="0" i="0" u="none" strike="noStrike" dirty="0" smtClean="0">
                          <a:solidFill>
                            <a:srgbClr val="000000"/>
                          </a:solidFill>
                          <a:effectLst/>
                          <a:latin typeface="Arial"/>
                        </a:rPr>
                        <a:t>Low</a:t>
                      </a:r>
                      <a:endParaRPr lang="en-US" sz="1800" b="0" i="0" u="none" strike="noStrike" dirty="0">
                        <a:solidFill>
                          <a:srgbClr val="000000"/>
                        </a:solidFill>
                        <a:effectLst/>
                        <a:latin typeface="Arial"/>
                      </a:endParaRPr>
                    </a:p>
                  </a:txBody>
                  <a:tcPr marL="9525" marR="9525" marT="9525" marB="0" anchor="ctr"/>
                </a:tc>
                <a:tc>
                  <a:txBody>
                    <a:bodyPr/>
                    <a:lstStyle/>
                    <a:p>
                      <a:pPr algn="ctr" fontAlgn="b"/>
                      <a:r>
                        <a:rPr lang="en-US" sz="1800" b="0" i="0" u="none" strike="noStrike" dirty="0">
                          <a:solidFill>
                            <a:srgbClr val="000000"/>
                          </a:solidFill>
                          <a:effectLst/>
                          <a:latin typeface="Arial"/>
                        </a:rPr>
                        <a:t>PRC</a:t>
                      </a:r>
                    </a:p>
                  </a:txBody>
                  <a:tcPr marL="9525" marR="9525" marT="9525" marB="0" anchor="ctr"/>
                </a:tc>
                <a:tc>
                  <a:txBody>
                    <a:bodyPr/>
                    <a:lstStyle/>
                    <a:p>
                      <a:pPr algn="ctr" fontAlgn="b"/>
                      <a:r>
                        <a:rPr lang="en-US" sz="1800" b="0" i="0" u="none" strike="noStrike" dirty="0" smtClean="0">
                          <a:solidFill>
                            <a:srgbClr val="000000"/>
                          </a:solidFill>
                          <a:effectLst/>
                          <a:latin typeface="Arial"/>
                        </a:rPr>
                        <a:t>2,144 </a:t>
                      </a:r>
                      <a:endParaRPr lang="en-US" sz="1800" b="0" i="0" u="none" strike="noStrike" dirty="0">
                        <a:solidFill>
                          <a:srgbClr val="000000"/>
                        </a:solidFill>
                        <a:effectLst/>
                        <a:latin typeface="Arial"/>
                      </a:endParaRPr>
                    </a:p>
                  </a:txBody>
                  <a:tcPr marL="9525" marR="9525" marT="9525" marB="0" anchor="ctr"/>
                </a:tc>
              </a:tr>
              <a:tr h="651102">
                <a:tc>
                  <a:txBody>
                    <a:bodyPr/>
                    <a:lstStyle/>
                    <a:p>
                      <a:pPr algn="ctr" fontAlgn="b"/>
                      <a:r>
                        <a:rPr lang="en-US" sz="1800" b="0" i="0" u="none" strike="noStrike">
                          <a:solidFill>
                            <a:srgbClr val="000000"/>
                          </a:solidFill>
                          <a:effectLst/>
                          <a:latin typeface="Arial"/>
                        </a:rPr>
                        <a:t>3</a:t>
                      </a:r>
                    </a:p>
                  </a:txBody>
                  <a:tcPr marL="9525" marR="9525" marT="9525" marB="0" anchor="ctr"/>
                </a:tc>
                <a:tc>
                  <a:txBody>
                    <a:bodyPr/>
                    <a:lstStyle/>
                    <a:p>
                      <a:pPr algn="ctr" fontAlgn="b"/>
                      <a:r>
                        <a:rPr lang="en-US" sz="1800" b="0" i="0" u="none" strike="noStrike" dirty="0" smtClean="0">
                          <a:solidFill>
                            <a:srgbClr val="000000"/>
                          </a:solidFill>
                          <a:effectLst/>
                          <a:latin typeface="Arial"/>
                        </a:rPr>
                        <a:t>Low</a:t>
                      </a:r>
                      <a:endParaRPr lang="en-US" sz="1800" b="0" i="0" u="none" strike="noStrike" dirty="0">
                        <a:solidFill>
                          <a:srgbClr val="000000"/>
                        </a:solidFill>
                        <a:effectLst/>
                        <a:latin typeface="Arial"/>
                      </a:endParaRPr>
                    </a:p>
                  </a:txBody>
                  <a:tcPr marL="9525" marR="9525" marT="9525" marB="0" anchor="ctr"/>
                </a:tc>
                <a:tc>
                  <a:txBody>
                    <a:bodyPr/>
                    <a:lstStyle/>
                    <a:p>
                      <a:pPr algn="ctr" fontAlgn="b"/>
                      <a:r>
                        <a:rPr lang="en-US" sz="1800" b="0" i="0" u="none" strike="noStrike" dirty="0" smtClean="0">
                          <a:solidFill>
                            <a:srgbClr val="000000"/>
                          </a:solidFill>
                          <a:effectLst/>
                          <a:latin typeface="Arial"/>
                        </a:rPr>
                        <a:t>IND</a:t>
                      </a:r>
                      <a:endParaRPr lang="en-US" sz="1800" b="0" i="0" u="none" strike="noStrike" dirty="0">
                        <a:solidFill>
                          <a:srgbClr val="000000"/>
                        </a:solidFill>
                        <a:effectLst/>
                        <a:latin typeface="Arial"/>
                      </a:endParaRPr>
                    </a:p>
                  </a:txBody>
                  <a:tcPr marL="9525" marR="9525" marT="9525" marB="0" anchor="ctr"/>
                </a:tc>
                <a:tc>
                  <a:txBody>
                    <a:bodyPr/>
                    <a:lstStyle/>
                    <a:p>
                      <a:pPr algn="ctr" fontAlgn="b"/>
                      <a:r>
                        <a:rPr lang="en-US" sz="1800" b="0" i="0" u="none" strike="noStrike" dirty="0" smtClean="0">
                          <a:solidFill>
                            <a:srgbClr val="000000"/>
                          </a:solidFill>
                          <a:effectLst/>
                          <a:latin typeface="Arial"/>
                        </a:rPr>
                        <a:t>1,591 </a:t>
                      </a:r>
                      <a:endParaRPr lang="en-US" sz="1800" b="0" i="0" u="none" strike="noStrike" dirty="0">
                        <a:solidFill>
                          <a:srgbClr val="000000"/>
                        </a:solidFill>
                        <a:effectLst/>
                        <a:latin typeface="Arial"/>
                      </a:endParaRPr>
                    </a:p>
                  </a:txBody>
                  <a:tcPr marL="9525" marR="9525" marT="9525" marB="0" anchor="ctr"/>
                </a:tc>
              </a:tr>
              <a:tr h="651102">
                <a:tc>
                  <a:txBody>
                    <a:bodyPr/>
                    <a:lstStyle/>
                    <a:p>
                      <a:pPr algn="ctr" fontAlgn="b"/>
                      <a:r>
                        <a:rPr lang="en-US" sz="1800" b="0" i="0" u="none" strike="noStrike">
                          <a:solidFill>
                            <a:srgbClr val="000000"/>
                          </a:solidFill>
                          <a:effectLst/>
                          <a:latin typeface="Arial"/>
                        </a:rPr>
                        <a:t>4</a:t>
                      </a:r>
                    </a:p>
                  </a:txBody>
                  <a:tcPr marL="9525" marR="9525" marT="9525" marB="0" anchor="ctr"/>
                </a:tc>
                <a:tc>
                  <a:txBody>
                    <a:bodyPr/>
                    <a:lstStyle/>
                    <a:p>
                      <a:pPr algn="ctr" fontAlgn="b"/>
                      <a:r>
                        <a:rPr lang="en-US" sz="1800" b="0" i="0" u="none" strike="noStrike" dirty="0" smtClean="0">
                          <a:solidFill>
                            <a:srgbClr val="000000"/>
                          </a:solidFill>
                          <a:effectLst/>
                          <a:latin typeface="Arial"/>
                        </a:rPr>
                        <a:t>High</a:t>
                      </a:r>
                      <a:endParaRPr lang="en-US" sz="1800" b="0" i="0" u="none" strike="noStrike" dirty="0">
                        <a:solidFill>
                          <a:srgbClr val="000000"/>
                        </a:solidFill>
                        <a:effectLst/>
                        <a:latin typeface="Arial"/>
                      </a:endParaRPr>
                    </a:p>
                  </a:txBody>
                  <a:tcPr marL="9525" marR="9525" marT="9525" marB="0" anchor="ctr"/>
                </a:tc>
                <a:tc>
                  <a:txBody>
                    <a:bodyPr/>
                    <a:lstStyle/>
                    <a:p>
                      <a:pPr algn="ctr" fontAlgn="b"/>
                      <a:r>
                        <a:rPr lang="en-US" sz="1800" b="0" i="0" u="none" strike="noStrike" dirty="0" smtClean="0">
                          <a:solidFill>
                            <a:srgbClr val="000000"/>
                          </a:solidFill>
                          <a:effectLst/>
                          <a:latin typeface="Arial"/>
                        </a:rPr>
                        <a:t>AUS</a:t>
                      </a:r>
                      <a:endParaRPr lang="en-US" sz="1800" b="0" i="0" u="none" strike="noStrike" dirty="0">
                        <a:solidFill>
                          <a:srgbClr val="000000"/>
                        </a:solidFill>
                        <a:effectLst/>
                        <a:latin typeface="Arial"/>
                      </a:endParaRPr>
                    </a:p>
                  </a:txBody>
                  <a:tcPr marL="9525" marR="9525" marT="9525" marB="0" anchor="ctr"/>
                </a:tc>
                <a:tc>
                  <a:txBody>
                    <a:bodyPr/>
                    <a:lstStyle/>
                    <a:p>
                      <a:pPr algn="ctr" fontAlgn="b"/>
                      <a:r>
                        <a:rPr lang="en-US" sz="1800" b="0" i="0" u="none" strike="noStrike" dirty="0" smtClean="0">
                          <a:solidFill>
                            <a:srgbClr val="000000"/>
                          </a:solidFill>
                          <a:effectLst/>
                          <a:latin typeface="Arial"/>
                        </a:rPr>
                        <a:t>1,050 </a:t>
                      </a:r>
                      <a:endParaRPr lang="en-US" sz="1800" b="0" i="0" u="none" strike="noStrike" dirty="0">
                        <a:solidFill>
                          <a:srgbClr val="000000"/>
                        </a:solidFill>
                        <a:effectLst/>
                        <a:latin typeface="Arial"/>
                      </a:endParaRPr>
                    </a:p>
                  </a:txBody>
                  <a:tcPr marL="9525" marR="9525" marT="9525" marB="0" anchor="ctr"/>
                </a:tc>
              </a:tr>
              <a:tr h="651102">
                <a:tc>
                  <a:txBody>
                    <a:bodyPr/>
                    <a:lstStyle/>
                    <a:p>
                      <a:pPr algn="ctr" fontAlgn="b"/>
                      <a:r>
                        <a:rPr lang="en-US" sz="1800" b="0" i="0" u="none" strike="noStrike">
                          <a:solidFill>
                            <a:srgbClr val="000000"/>
                          </a:solidFill>
                          <a:effectLst/>
                          <a:latin typeface="Arial"/>
                        </a:rPr>
                        <a:t>5</a:t>
                      </a:r>
                    </a:p>
                  </a:txBody>
                  <a:tcPr marL="9525" marR="9525" marT="9525" marB="0" anchor="ctr">
                    <a:lnB w="19050" cap="flat" cmpd="sng" algn="ctr">
                      <a:solidFill>
                        <a:schemeClr val="accent1"/>
                      </a:solidFill>
                      <a:prstDash val="solid"/>
                      <a:round/>
                      <a:headEnd type="none" w="med" len="med"/>
                      <a:tailEnd type="none" w="med" len="med"/>
                    </a:lnB>
                  </a:tcPr>
                </a:tc>
                <a:tc>
                  <a:txBody>
                    <a:bodyPr/>
                    <a:lstStyle/>
                    <a:p>
                      <a:pPr algn="ctr" fontAlgn="b"/>
                      <a:r>
                        <a:rPr lang="en-US" sz="1800" b="0" i="0" u="none" strike="noStrike" dirty="0" smtClean="0">
                          <a:solidFill>
                            <a:srgbClr val="000000"/>
                          </a:solidFill>
                          <a:effectLst/>
                          <a:latin typeface="Arial"/>
                        </a:rPr>
                        <a:t>High</a:t>
                      </a:r>
                      <a:endParaRPr lang="en-US" sz="1800" b="0" i="0" u="none" strike="noStrike" dirty="0">
                        <a:solidFill>
                          <a:srgbClr val="000000"/>
                        </a:solidFill>
                        <a:effectLst/>
                        <a:latin typeface="Arial"/>
                      </a:endParaRPr>
                    </a:p>
                  </a:txBody>
                  <a:tcPr marL="9525" marR="9525" marT="9525" marB="0" anchor="ctr">
                    <a:lnB w="19050" cap="flat" cmpd="sng" algn="ctr">
                      <a:solidFill>
                        <a:schemeClr val="accent1"/>
                      </a:solidFill>
                      <a:prstDash val="solid"/>
                      <a:round/>
                      <a:headEnd type="none" w="med" len="med"/>
                      <a:tailEnd type="none" w="med" len="med"/>
                    </a:lnB>
                  </a:tcPr>
                </a:tc>
                <a:tc>
                  <a:txBody>
                    <a:bodyPr/>
                    <a:lstStyle/>
                    <a:p>
                      <a:pPr algn="ctr" fontAlgn="b"/>
                      <a:r>
                        <a:rPr lang="en-US" sz="1800" b="0" i="0" u="none" strike="noStrike" dirty="0" smtClean="0">
                          <a:solidFill>
                            <a:srgbClr val="000000"/>
                          </a:solidFill>
                          <a:effectLst/>
                          <a:latin typeface="Arial"/>
                        </a:rPr>
                        <a:t>KOR</a:t>
                      </a:r>
                      <a:endParaRPr lang="en-US" sz="1800" b="0" i="0" u="none" strike="noStrike" dirty="0">
                        <a:solidFill>
                          <a:srgbClr val="000000"/>
                        </a:solidFill>
                        <a:effectLst/>
                        <a:latin typeface="Arial"/>
                      </a:endParaRPr>
                    </a:p>
                  </a:txBody>
                  <a:tcPr marL="9525" marR="9525" marT="9525" marB="0" anchor="ctr">
                    <a:lnB w="19050" cap="flat" cmpd="sng" algn="ctr">
                      <a:solidFill>
                        <a:schemeClr val="accent1"/>
                      </a:solidFill>
                      <a:prstDash val="solid"/>
                      <a:round/>
                      <a:headEnd type="none" w="med" len="med"/>
                      <a:tailEnd type="none" w="med" len="med"/>
                    </a:lnB>
                  </a:tcPr>
                </a:tc>
                <a:tc>
                  <a:txBody>
                    <a:bodyPr/>
                    <a:lstStyle/>
                    <a:p>
                      <a:pPr algn="ctr" fontAlgn="b"/>
                      <a:r>
                        <a:rPr lang="en-US" sz="1800" b="0" i="0" u="none" strike="noStrike" dirty="0" smtClean="0">
                          <a:solidFill>
                            <a:srgbClr val="000000"/>
                          </a:solidFill>
                          <a:effectLst/>
                          <a:latin typeface="Arial"/>
                        </a:rPr>
                        <a:t>1,021 </a:t>
                      </a:r>
                      <a:endParaRPr lang="en-US" sz="1800" b="0" i="0" u="none" strike="noStrike" dirty="0">
                        <a:solidFill>
                          <a:srgbClr val="000000"/>
                        </a:solidFill>
                        <a:effectLst/>
                        <a:latin typeface="Arial"/>
                      </a:endParaRPr>
                    </a:p>
                  </a:txBody>
                  <a:tcPr marL="9525" marR="9525" marT="9525" marB="0" anchor="ctr">
                    <a:lnB w="19050" cap="flat" cmpd="sng" algn="ctr">
                      <a:solidFill>
                        <a:schemeClr val="accent1"/>
                      </a:solidFill>
                      <a:prstDash val="solid"/>
                      <a:round/>
                      <a:headEnd type="none" w="med" len="med"/>
                      <a:tailEnd type="none" w="med" len="med"/>
                    </a:lnB>
                  </a:tcPr>
                </a:tc>
              </a:tr>
            </a:tbl>
          </a:graphicData>
        </a:graphic>
      </p:graphicFrame>
      <p:sp>
        <p:nvSpPr>
          <p:cNvPr id="9" name="TextBox 8"/>
          <p:cNvSpPr txBox="1"/>
          <p:nvPr/>
        </p:nvSpPr>
        <p:spPr>
          <a:xfrm>
            <a:off x="275770" y="1175657"/>
            <a:ext cx="4296229" cy="369332"/>
          </a:xfrm>
          <a:prstGeom prst="rect">
            <a:avLst/>
          </a:prstGeom>
          <a:noFill/>
        </p:spPr>
        <p:txBody>
          <a:bodyPr wrap="square" rtlCol="0">
            <a:spAutoFit/>
          </a:bodyPr>
          <a:lstStyle/>
          <a:p>
            <a:pPr algn="ctr"/>
            <a:r>
              <a:rPr lang="en-US" b="1" dirty="0" smtClean="0"/>
              <a:t>Greenfield FDI</a:t>
            </a:r>
            <a:endParaRPr lang="en-US" b="1" dirty="0"/>
          </a:p>
        </p:txBody>
      </p:sp>
      <p:graphicFrame>
        <p:nvGraphicFramePr>
          <p:cNvPr id="12" name="Table 11"/>
          <p:cNvGraphicFramePr>
            <a:graphicFrameLocks noGrp="1"/>
          </p:cNvGraphicFramePr>
          <p:nvPr>
            <p:extLst>
              <p:ext uri="{D42A27DB-BD31-4B8C-83A1-F6EECF244321}">
                <p14:modId xmlns:p14="http://schemas.microsoft.com/office/powerpoint/2010/main" val="2710483648"/>
              </p:ext>
            </p:extLst>
          </p:nvPr>
        </p:nvGraphicFramePr>
        <p:xfrm>
          <a:off x="4695369" y="1544987"/>
          <a:ext cx="4078514" cy="4309712"/>
        </p:xfrm>
        <a:graphic>
          <a:graphicData uri="http://schemas.openxmlformats.org/drawingml/2006/table">
            <a:tbl>
              <a:tblPr firstRow="1" bandRow="1">
                <a:tableStyleId>{3B4B98B0-60AC-42C2-AFA5-B58CD77FA1E5}</a:tableStyleId>
              </a:tblPr>
              <a:tblGrid>
                <a:gridCol w="595085"/>
                <a:gridCol w="972457"/>
                <a:gridCol w="1045470"/>
                <a:gridCol w="1465502"/>
              </a:tblGrid>
              <a:tr h="1002894">
                <a:tc>
                  <a:txBody>
                    <a:bodyPr/>
                    <a:lstStyle/>
                    <a:p>
                      <a:pPr algn="ctr" fontAlgn="ctr"/>
                      <a:r>
                        <a:rPr lang="en-US" sz="1600" b="1" i="0" u="none" strike="noStrike" dirty="0" smtClean="0">
                          <a:solidFill>
                            <a:srgbClr val="000000"/>
                          </a:solidFill>
                          <a:effectLst/>
                          <a:latin typeface="Arial"/>
                        </a:rPr>
                        <a:t>Rank</a:t>
                      </a:r>
                      <a:endParaRPr lang="en-US" sz="1600" b="1" i="0" u="none" strike="noStrike" dirty="0">
                        <a:solidFill>
                          <a:srgbClr val="000000"/>
                        </a:solidFill>
                        <a:effectLst/>
                        <a:latin typeface="Arial"/>
                      </a:endParaRPr>
                    </a:p>
                  </a:txBody>
                  <a:tcPr marL="9525" marR="9525" marT="9525" marB="0" anchor="ctr"/>
                </a:tc>
                <a:tc>
                  <a:txBody>
                    <a:bodyPr/>
                    <a:lstStyle/>
                    <a:p>
                      <a:pPr algn="ctr" fontAlgn="ctr"/>
                      <a:r>
                        <a:rPr lang="en-US" sz="1600" b="1" i="0" u="none" strike="noStrike" dirty="0">
                          <a:solidFill>
                            <a:srgbClr val="000000"/>
                          </a:solidFill>
                          <a:effectLst/>
                          <a:latin typeface="Arial"/>
                        </a:rPr>
                        <a:t>Income level</a:t>
                      </a:r>
                    </a:p>
                  </a:txBody>
                  <a:tcPr marL="9525" marR="9525" marT="9525" marB="0" anchor="ctr"/>
                </a:tc>
                <a:tc>
                  <a:txBody>
                    <a:bodyPr/>
                    <a:lstStyle/>
                    <a:p>
                      <a:pPr algn="ctr" fontAlgn="ctr"/>
                      <a:r>
                        <a:rPr lang="en-US" sz="1600" b="1" i="0" u="none" strike="noStrike" dirty="0" smtClean="0">
                          <a:solidFill>
                            <a:srgbClr val="000000"/>
                          </a:solidFill>
                          <a:effectLst/>
                          <a:latin typeface="Arial"/>
                        </a:rPr>
                        <a:t>Source</a:t>
                      </a:r>
                      <a:endParaRPr lang="en-US" sz="1600" b="1" i="0" u="none" strike="noStrike" dirty="0">
                        <a:solidFill>
                          <a:srgbClr val="000000"/>
                        </a:solidFill>
                        <a:effectLst/>
                        <a:latin typeface="Arial"/>
                      </a:endParaRPr>
                    </a:p>
                  </a:txBody>
                  <a:tcPr marL="9525" marR="9525" marT="9525" marB="0" anchor="ctr"/>
                </a:tc>
                <a:tc>
                  <a:txBody>
                    <a:bodyPr/>
                    <a:lstStyle/>
                    <a:p>
                      <a:pPr algn="ctr" fontAlgn="ctr"/>
                      <a:r>
                        <a:rPr lang="en-US" sz="1600" b="1" i="0" u="none" strike="noStrike" dirty="0">
                          <a:solidFill>
                            <a:srgbClr val="000000"/>
                          </a:solidFill>
                          <a:effectLst/>
                          <a:latin typeface="Arial"/>
                        </a:rPr>
                        <a:t> </a:t>
                      </a:r>
                      <a:r>
                        <a:rPr lang="en-US" sz="1600" b="1" i="0" u="none" strike="noStrike" dirty="0" smtClean="0">
                          <a:solidFill>
                            <a:srgbClr val="000000"/>
                          </a:solidFill>
                          <a:effectLst/>
                          <a:latin typeface="Arial"/>
                        </a:rPr>
                        <a:t>No. of deals</a:t>
                      </a:r>
                    </a:p>
                    <a:p>
                      <a:pPr algn="ctr" fontAlgn="ctr"/>
                      <a:r>
                        <a:rPr lang="en-US" sz="1600" b="1" i="0" u="none" strike="noStrike" dirty="0" smtClean="0">
                          <a:solidFill>
                            <a:srgbClr val="000000"/>
                          </a:solidFill>
                          <a:effectLst/>
                          <a:latin typeface="Arial"/>
                        </a:rPr>
                        <a:t>(2011-15</a:t>
                      </a:r>
                      <a:r>
                        <a:rPr lang="en-US" sz="1600" b="1" i="0" u="none" strike="noStrike" dirty="0">
                          <a:solidFill>
                            <a:srgbClr val="000000"/>
                          </a:solidFill>
                          <a:effectLst/>
                          <a:latin typeface="Arial"/>
                        </a:rPr>
                        <a:t>)</a:t>
                      </a:r>
                    </a:p>
                  </a:txBody>
                  <a:tcPr marL="9525" marR="9525" marT="9525" marB="0" anchor="ctr"/>
                </a:tc>
              </a:tr>
              <a:tr h="672894">
                <a:tc>
                  <a:txBody>
                    <a:bodyPr/>
                    <a:lstStyle/>
                    <a:p>
                      <a:pPr algn="ctr" fontAlgn="b"/>
                      <a:r>
                        <a:rPr lang="en-US" sz="1800" b="0" i="0" u="none" strike="noStrike" dirty="0">
                          <a:solidFill>
                            <a:srgbClr val="000000"/>
                          </a:solidFill>
                          <a:effectLst/>
                          <a:latin typeface="Arial"/>
                        </a:rPr>
                        <a:t>1</a:t>
                      </a:r>
                    </a:p>
                  </a:txBody>
                  <a:tcPr marL="9525" marR="9525" marT="9525" marB="0" anchor="ctr"/>
                </a:tc>
                <a:tc>
                  <a:txBody>
                    <a:bodyPr/>
                    <a:lstStyle/>
                    <a:p>
                      <a:pPr algn="ctr" fontAlgn="b"/>
                      <a:r>
                        <a:rPr lang="en-US" sz="1800" b="0" i="0" u="none" strike="noStrike" dirty="0">
                          <a:solidFill>
                            <a:srgbClr val="000000"/>
                          </a:solidFill>
                          <a:effectLst/>
                          <a:latin typeface="Arial"/>
                        </a:rPr>
                        <a:t>High </a:t>
                      </a:r>
                    </a:p>
                  </a:txBody>
                  <a:tcPr marL="9525" marR="9525" marT="9525" marB="0" anchor="ctr"/>
                </a:tc>
                <a:tc>
                  <a:txBody>
                    <a:bodyPr/>
                    <a:lstStyle/>
                    <a:p>
                      <a:pPr algn="ctr" fontAlgn="b"/>
                      <a:r>
                        <a:rPr lang="en-US" sz="1800" b="0" i="0" u="none" strike="noStrike" dirty="0" smtClean="0">
                          <a:solidFill>
                            <a:srgbClr val="000000"/>
                          </a:solidFill>
                          <a:effectLst/>
                          <a:latin typeface="Arial"/>
                        </a:rPr>
                        <a:t>SIN</a:t>
                      </a:r>
                      <a:endParaRPr lang="en-US" sz="1800" b="0" i="0" u="none" strike="noStrike" dirty="0">
                        <a:solidFill>
                          <a:srgbClr val="000000"/>
                        </a:solidFill>
                        <a:effectLst/>
                        <a:latin typeface="Arial"/>
                      </a:endParaRPr>
                    </a:p>
                  </a:txBody>
                  <a:tcPr marL="9525" marR="9525" marT="9525" marB="0" anchor="ctr"/>
                </a:tc>
                <a:tc>
                  <a:txBody>
                    <a:bodyPr/>
                    <a:lstStyle/>
                    <a:p>
                      <a:pPr algn="ctr" fontAlgn="b"/>
                      <a:r>
                        <a:rPr lang="en-US" sz="1800" b="0" i="0" u="none" strike="noStrike" dirty="0" smtClean="0">
                          <a:solidFill>
                            <a:srgbClr val="000000"/>
                          </a:solidFill>
                          <a:effectLst/>
                          <a:latin typeface="Arial"/>
                        </a:rPr>
                        <a:t>2,558 </a:t>
                      </a:r>
                      <a:endParaRPr lang="en-US" sz="1800" b="0" i="0" u="none" strike="noStrike" dirty="0">
                        <a:solidFill>
                          <a:srgbClr val="000000"/>
                        </a:solidFill>
                        <a:effectLst/>
                        <a:latin typeface="Arial"/>
                      </a:endParaRPr>
                    </a:p>
                  </a:txBody>
                  <a:tcPr marL="9525" marR="9525" marT="9525" marB="0" anchor="ctr"/>
                </a:tc>
              </a:tr>
              <a:tr h="658481">
                <a:tc>
                  <a:txBody>
                    <a:bodyPr/>
                    <a:lstStyle/>
                    <a:p>
                      <a:pPr algn="ctr" fontAlgn="b"/>
                      <a:r>
                        <a:rPr lang="en-US" sz="1800" b="0" i="0" u="none" strike="noStrike">
                          <a:solidFill>
                            <a:srgbClr val="000000"/>
                          </a:solidFill>
                          <a:effectLst/>
                          <a:latin typeface="Arial"/>
                        </a:rPr>
                        <a:t>2</a:t>
                      </a:r>
                    </a:p>
                  </a:txBody>
                  <a:tcPr marL="9525" marR="9525" marT="9525" marB="0" anchor="ctr"/>
                </a:tc>
                <a:tc>
                  <a:txBody>
                    <a:bodyPr/>
                    <a:lstStyle/>
                    <a:p>
                      <a:pPr algn="ctr" fontAlgn="b"/>
                      <a:r>
                        <a:rPr lang="en-US" sz="1800" b="0" i="0" u="none" strike="noStrike">
                          <a:solidFill>
                            <a:srgbClr val="000000"/>
                          </a:solidFill>
                          <a:effectLst/>
                          <a:latin typeface="Arial"/>
                        </a:rPr>
                        <a:t>High </a:t>
                      </a:r>
                    </a:p>
                  </a:txBody>
                  <a:tcPr marL="9525" marR="9525" marT="9525" marB="0" anchor="ctr"/>
                </a:tc>
                <a:tc>
                  <a:txBody>
                    <a:bodyPr/>
                    <a:lstStyle/>
                    <a:p>
                      <a:pPr algn="ctr" fontAlgn="b"/>
                      <a:r>
                        <a:rPr lang="en-US" sz="1800" b="0" i="0" u="none" strike="noStrike" dirty="0" smtClean="0">
                          <a:solidFill>
                            <a:srgbClr val="000000"/>
                          </a:solidFill>
                          <a:effectLst/>
                          <a:latin typeface="Arial"/>
                        </a:rPr>
                        <a:t>JPN</a:t>
                      </a:r>
                      <a:endParaRPr lang="en-US" sz="1800" b="0" i="0" u="none" strike="noStrike" dirty="0">
                        <a:solidFill>
                          <a:srgbClr val="000000"/>
                        </a:solidFill>
                        <a:effectLst/>
                        <a:latin typeface="Arial"/>
                      </a:endParaRPr>
                    </a:p>
                  </a:txBody>
                  <a:tcPr marL="9525" marR="9525" marT="9525" marB="0" anchor="ctr"/>
                </a:tc>
                <a:tc>
                  <a:txBody>
                    <a:bodyPr/>
                    <a:lstStyle/>
                    <a:p>
                      <a:pPr algn="ctr" fontAlgn="b"/>
                      <a:r>
                        <a:rPr lang="en-US" sz="1800" b="0" i="0" u="none" strike="noStrike" dirty="0" smtClean="0">
                          <a:solidFill>
                            <a:srgbClr val="000000"/>
                          </a:solidFill>
                          <a:effectLst/>
                          <a:latin typeface="Arial"/>
                        </a:rPr>
                        <a:t>2,188 </a:t>
                      </a:r>
                      <a:endParaRPr lang="en-US" sz="1800" b="0" i="0" u="none" strike="noStrike" dirty="0">
                        <a:solidFill>
                          <a:srgbClr val="000000"/>
                        </a:solidFill>
                        <a:effectLst/>
                        <a:latin typeface="Arial"/>
                      </a:endParaRPr>
                    </a:p>
                  </a:txBody>
                  <a:tcPr marL="9525" marR="9525" marT="9525" marB="0" anchor="ctr"/>
                </a:tc>
              </a:tr>
              <a:tr h="658481">
                <a:tc>
                  <a:txBody>
                    <a:bodyPr/>
                    <a:lstStyle/>
                    <a:p>
                      <a:pPr algn="ctr" fontAlgn="b"/>
                      <a:r>
                        <a:rPr lang="en-US" sz="1800" b="0" i="0" u="none" strike="noStrike">
                          <a:solidFill>
                            <a:srgbClr val="000000"/>
                          </a:solidFill>
                          <a:effectLst/>
                          <a:latin typeface="Arial"/>
                        </a:rPr>
                        <a:t>3</a:t>
                      </a:r>
                    </a:p>
                  </a:txBody>
                  <a:tcPr marL="9525" marR="9525" marT="9525" marB="0" anchor="ctr"/>
                </a:tc>
                <a:tc>
                  <a:txBody>
                    <a:bodyPr/>
                    <a:lstStyle/>
                    <a:p>
                      <a:pPr algn="ctr" fontAlgn="b"/>
                      <a:r>
                        <a:rPr lang="en-US" sz="1800" b="0" i="0" u="none" strike="noStrike">
                          <a:solidFill>
                            <a:srgbClr val="000000"/>
                          </a:solidFill>
                          <a:effectLst/>
                          <a:latin typeface="Arial"/>
                        </a:rPr>
                        <a:t>High </a:t>
                      </a:r>
                    </a:p>
                  </a:txBody>
                  <a:tcPr marL="9525" marR="9525" marT="9525" marB="0" anchor="ctr"/>
                </a:tc>
                <a:tc>
                  <a:txBody>
                    <a:bodyPr/>
                    <a:lstStyle/>
                    <a:p>
                      <a:pPr algn="ctr" fontAlgn="b"/>
                      <a:r>
                        <a:rPr lang="en-US" sz="1800" b="0" i="0" u="none" strike="noStrike" dirty="0" smtClean="0">
                          <a:solidFill>
                            <a:srgbClr val="000000"/>
                          </a:solidFill>
                          <a:effectLst/>
                          <a:latin typeface="Arial"/>
                        </a:rPr>
                        <a:t>HKG</a:t>
                      </a:r>
                      <a:endParaRPr lang="en-US" sz="1800" b="0" i="0" u="none" strike="noStrike" dirty="0">
                        <a:solidFill>
                          <a:srgbClr val="000000"/>
                        </a:solidFill>
                        <a:effectLst/>
                        <a:latin typeface="Arial"/>
                      </a:endParaRPr>
                    </a:p>
                  </a:txBody>
                  <a:tcPr marL="9525" marR="9525" marT="9525" marB="0" anchor="ctr"/>
                </a:tc>
                <a:tc>
                  <a:txBody>
                    <a:bodyPr/>
                    <a:lstStyle/>
                    <a:p>
                      <a:pPr algn="ctr" fontAlgn="b"/>
                      <a:r>
                        <a:rPr lang="en-US" sz="1800" b="0" i="0" u="none" strike="noStrike" dirty="0" smtClean="0">
                          <a:solidFill>
                            <a:srgbClr val="000000"/>
                          </a:solidFill>
                          <a:effectLst/>
                          <a:latin typeface="Arial"/>
                        </a:rPr>
                        <a:t>1,672 </a:t>
                      </a:r>
                      <a:endParaRPr lang="en-US" sz="1800" b="0" i="0" u="none" strike="noStrike" dirty="0">
                        <a:solidFill>
                          <a:srgbClr val="000000"/>
                        </a:solidFill>
                        <a:effectLst/>
                        <a:latin typeface="Arial"/>
                      </a:endParaRPr>
                    </a:p>
                  </a:txBody>
                  <a:tcPr marL="9525" marR="9525" marT="9525" marB="0" anchor="ctr"/>
                </a:tc>
              </a:tr>
              <a:tr h="658481">
                <a:tc>
                  <a:txBody>
                    <a:bodyPr/>
                    <a:lstStyle/>
                    <a:p>
                      <a:pPr algn="ctr" fontAlgn="b"/>
                      <a:r>
                        <a:rPr lang="en-US" sz="1800" b="0" i="0" u="none" strike="noStrike">
                          <a:solidFill>
                            <a:srgbClr val="000000"/>
                          </a:solidFill>
                          <a:effectLst/>
                          <a:latin typeface="Arial"/>
                        </a:rPr>
                        <a:t>4</a:t>
                      </a:r>
                    </a:p>
                  </a:txBody>
                  <a:tcPr marL="9525" marR="9525" marT="9525" marB="0" anchor="ctr"/>
                </a:tc>
                <a:tc>
                  <a:txBody>
                    <a:bodyPr/>
                    <a:lstStyle/>
                    <a:p>
                      <a:pPr algn="ctr" fontAlgn="b"/>
                      <a:r>
                        <a:rPr lang="en-US" sz="1800" b="0" i="0" u="none" strike="noStrike">
                          <a:solidFill>
                            <a:srgbClr val="000000"/>
                          </a:solidFill>
                          <a:effectLst/>
                          <a:latin typeface="Arial"/>
                        </a:rPr>
                        <a:t>High </a:t>
                      </a:r>
                    </a:p>
                  </a:txBody>
                  <a:tcPr marL="9525" marR="9525" marT="9525" marB="0" anchor="ctr"/>
                </a:tc>
                <a:tc>
                  <a:txBody>
                    <a:bodyPr/>
                    <a:lstStyle/>
                    <a:p>
                      <a:pPr algn="ctr" fontAlgn="b"/>
                      <a:r>
                        <a:rPr lang="en-US" sz="1800" b="0" i="0" u="none" strike="noStrike" dirty="0" smtClean="0">
                          <a:solidFill>
                            <a:srgbClr val="000000"/>
                          </a:solidFill>
                          <a:effectLst/>
                          <a:latin typeface="Arial"/>
                        </a:rPr>
                        <a:t>AUS</a:t>
                      </a:r>
                      <a:endParaRPr lang="en-US" sz="1800" b="0" i="0" u="none" strike="noStrike" dirty="0">
                        <a:solidFill>
                          <a:srgbClr val="000000"/>
                        </a:solidFill>
                        <a:effectLst/>
                        <a:latin typeface="Arial"/>
                      </a:endParaRPr>
                    </a:p>
                  </a:txBody>
                  <a:tcPr marL="9525" marR="9525" marT="9525" marB="0" anchor="ctr"/>
                </a:tc>
                <a:tc>
                  <a:txBody>
                    <a:bodyPr/>
                    <a:lstStyle/>
                    <a:p>
                      <a:pPr algn="ctr" fontAlgn="b"/>
                      <a:r>
                        <a:rPr lang="en-US" sz="1800" b="0" i="0" u="none" strike="noStrike" dirty="0" smtClean="0">
                          <a:solidFill>
                            <a:srgbClr val="000000"/>
                          </a:solidFill>
                          <a:effectLst/>
                          <a:latin typeface="Arial"/>
                        </a:rPr>
                        <a:t>1,338 </a:t>
                      </a:r>
                      <a:endParaRPr lang="en-US" sz="1800" b="0" i="0" u="none" strike="noStrike" dirty="0">
                        <a:solidFill>
                          <a:srgbClr val="000000"/>
                        </a:solidFill>
                        <a:effectLst/>
                        <a:latin typeface="Arial"/>
                      </a:endParaRPr>
                    </a:p>
                  </a:txBody>
                  <a:tcPr marL="9525" marR="9525" marT="9525" marB="0" anchor="ctr"/>
                </a:tc>
              </a:tr>
              <a:tr h="658481">
                <a:tc>
                  <a:txBody>
                    <a:bodyPr/>
                    <a:lstStyle/>
                    <a:p>
                      <a:pPr algn="ctr" fontAlgn="b"/>
                      <a:r>
                        <a:rPr lang="en-US" sz="1800" b="0" i="0" u="none" strike="noStrike">
                          <a:solidFill>
                            <a:srgbClr val="000000"/>
                          </a:solidFill>
                          <a:effectLst/>
                          <a:latin typeface="Arial"/>
                        </a:rPr>
                        <a:t>5</a:t>
                      </a:r>
                    </a:p>
                  </a:txBody>
                  <a:tcPr marL="9525" marR="9525" marT="9525" marB="0" anchor="ctr">
                    <a:lnB w="19050" cap="flat" cmpd="sng" algn="ctr">
                      <a:solidFill>
                        <a:schemeClr val="accent1"/>
                      </a:solidFill>
                      <a:prstDash val="solid"/>
                      <a:round/>
                      <a:headEnd type="none" w="med" len="med"/>
                      <a:tailEnd type="none" w="med" len="med"/>
                    </a:lnB>
                  </a:tcPr>
                </a:tc>
                <a:tc>
                  <a:txBody>
                    <a:bodyPr/>
                    <a:lstStyle/>
                    <a:p>
                      <a:pPr algn="ctr" fontAlgn="b"/>
                      <a:r>
                        <a:rPr lang="en-US" sz="1800" b="0" i="0" u="none" strike="noStrike" dirty="0">
                          <a:solidFill>
                            <a:srgbClr val="000000"/>
                          </a:solidFill>
                          <a:effectLst/>
                          <a:latin typeface="Arial"/>
                        </a:rPr>
                        <a:t>Low </a:t>
                      </a:r>
                    </a:p>
                  </a:txBody>
                  <a:tcPr marL="9525" marR="9525" marT="9525" marB="0" anchor="ctr">
                    <a:lnB w="19050" cap="flat" cmpd="sng" algn="ctr">
                      <a:solidFill>
                        <a:schemeClr val="accent1"/>
                      </a:solidFill>
                      <a:prstDash val="solid"/>
                      <a:round/>
                      <a:headEnd type="none" w="med" len="med"/>
                      <a:tailEnd type="none" w="med" len="med"/>
                    </a:lnB>
                  </a:tcPr>
                </a:tc>
                <a:tc>
                  <a:txBody>
                    <a:bodyPr/>
                    <a:lstStyle/>
                    <a:p>
                      <a:pPr algn="ctr" fontAlgn="b"/>
                      <a:r>
                        <a:rPr lang="en-US" sz="1800" b="0" i="0" u="none" strike="noStrike" dirty="0">
                          <a:solidFill>
                            <a:srgbClr val="000000"/>
                          </a:solidFill>
                          <a:effectLst/>
                          <a:latin typeface="Arial"/>
                        </a:rPr>
                        <a:t>PRC</a:t>
                      </a:r>
                    </a:p>
                  </a:txBody>
                  <a:tcPr marL="9525" marR="9525" marT="9525" marB="0" anchor="ctr">
                    <a:lnB w="19050" cap="flat" cmpd="sng" algn="ctr">
                      <a:solidFill>
                        <a:schemeClr val="accent1"/>
                      </a:solidFill>
                      <a:prstDash val="solid"/>
                      <a:round/>
                      <a:headEnd type="none" w="med" len="med"/>
                      <a:tailEnd type="none" w="med" len="med"/>
                    </a:lnB>
                  </a:tcPr>
                </a:tc>
                <a:tc>
                  <a:txBody>
                    <a:bodyPr/>
                    <a:lstStyle/>
                    <a:p>
                      <a:pPr algn="ctr" fontAlgn="b"/>
                      <a:r>
                        <a:rPr lang="en-US" sz="1800" b="0" i="0" u="none" strike="noStrike" dirty="0" smtClean="0">
                          <a:solidFill>
                            <a:srgbClr val="000000"/>
                          </a:solidFill>
                          <a:effectLst/>
                          <a:latin typeface="Arial"/>
                        </a:rPr>
                        <a:t>954 </a:t>
                      </a:r>
                      <a:endParaRPr lang="en-US" sz="1800" b="0" i="0" u="none" strike="noStrike" dirty="0">
                        <a:solidFill>
                          <a:srgbClr val="000000"/>
                        </a:solidFill>
                        <a:effectLst/>
                        <a:latin typeface="Arial"/>
                      </a:endParaRPr>
                    </a:p>
                  </a:txBody>
                  <a:tcPr marL="9525" marR="9525" marT="9525" marB="0" anchor="ctr">
                    <a:lnB w="19050" cap="flat" cmpd="sng" algn="ctr">
                      <a:solidFill>
                        <a:schemeClr val="accent1"/>
                      </a:solidFill>
                      <a:prstDash val="solid"/>
                      <a:round/>
                      <a:headEnd type="none" w="med" len="med"/>
                      <a:tailEnd type="none" w="med" len="med"/>
                    </a:lnB>
                  </a:tcPr>
                </a:tc>
              </a:tr>
            </a:tbl>
          </a:graphicData>
        </a:graphic>
      </p:graphicFrame>
      <p:sp>
        <p:nvSpPr>
          <p:cNvPr id="13" name="TextBox 12"/>
          <p:cNvSpPr txBox="1"/>
          <p:nvPr/>
        </p:nvSpPr>
        <p:spPr>
          <a:xfrm>
            <a:off x="4695367" y="1175657"/>
            <a:ext cx="4296229" cy="369332"/>
          </a:xfrm>
          <a:prstGeom prst="rect">
            <a:avLst/>
          </a:prstGeom>
          <a:noFill/>
        </p:spPr>
        <p:txBody>
          <a:bodyPr wrap="square" rtlCol="0">
            <a:spAutoFit/>
          </a:bodyPr>
          <a:lstStyle/>
          <a:p>
            <a:pPr algn="ctr"/>
            <a:r>
              <a:rPr lang="en-US" b="1" dirty="0" smtClean="0"/>
              <a:t>M&amp;As</a:t>
            </a:r>
            <a:endParaRPr lang="en-US" b="1" dirty="0"/>
          </a:p>
        </p:txBody>
      </p:sp>
    </p:spTree>
    <p:extLst>
      <p:ext uri="{BB962C8B-B14F-4D97-AF65-F5344CB8AC3E}">
        <p14:creationId xmlns:p14="http://schemas.microsoft.com/office/powerpoint/2010/main" val="402384153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49" y="249013"/>
            <a:ext cx="7886700" cy="663573"/>
          </a:xfrm>
        </p:spPr>
        <p:txBody>
          <a:bodyPr/>
          <a:lstStyle/>
          <a:p>
            <a:r>
              <a:rPr lang="en-US" dirty="0" smtClean="0"/>
              <a:t>Top Asian hosts of FDI from the world</a:t>
            </a:r>
            <a:endParaRPr lang="en-US" dirty="0"/>
          </a:p>
        </p:txBody>
      </p:sp>
      <p:sp>
        <p:nvSpPr>
          <p:cNvPr id="3" name="Slide Number Placeholder 2"/>
          <p:cNvSpPr>
            <a:spLocks noGrp="1"/>
          </p:cNvSpPr>
          <p:nvPr>
            <p:ph type="sldNum" sz="quarter" idx="12"/>
          </p:nvPr>
        </p:nvSpPr>
        <p:spPr/>
        <p:txBody>
          <a:bodyPr/>
          <a:lstStyle/>
          <a:p>
            <a:fld id="{3B2AEF64-9867-4B71-936B-C52248B5A961}" type="slidenum">
              <a:rPr lang="en-US" smtClean="0"/>
              <a:t>18</a:t>
            </a:fld>
            <a:endParaRPr lang="en-US" dirty="0"/>
          </a:p>
        </p:txBody>
      </p:sp>
      <p:graphicFrame>
        <p:nvGraphicFramePr>
          <p:cNvPr id="7" name="Table 6"/>
          <p:cNvGraphicFramePr>
            <a:graphicFrameLocks noGrp="1"/>
          </p:cNvGraphicFramePr>
          <p:nvPr>
            <p:extLst>
              <p:ext uri="{D42A27DB-BD31-4B8C-83A1-F6EECF244321}">
                <p14:modId xmlns:p14="http://schemas.microsoft.com/office/powerpoint/2010/main" val="3816702813"/>
              </p:ext>
            </p:extLst>
          </p:nvPr>
        </p:nvGraphicFramePr>
        <p:xfrm>
          <a:off x="275772" y="1585688"/>
          <a:ext cx="4078514" cy="4256311"/>
        </p:xfrm>
        <a:graphic>
          <a:graphicData uri="http://schemas.openxmlformats.org/drawingml/2006/table">
            <a:tbl>
              <a:tblPr firstRow="1" bandRow="1">
                <a:tableStyleId>{3B4B98B0-60AC-42C2-AFA5-B58CD77FA1E5}</a:tableStyleId>
              </a:tblPr>
              <a:tblGrid>
                <a:gridCol w="664028"/>
                <a:gridCol w="1104900"/>
                <a:gridCol w="977900"/>
                <a:gridCol w="1331686"/>
              </a:tblGrid>
              <a:tr h="1007921">
                <a:tc>
                  <a:txBody>
                    <a:bodyPr/>
                    <a:lstStyle/>
                    <a:p>
                      <a:pPr algn="ctr" fontAlgn="ctr"/>
                      <a:r>
                        <a:rPr lang="en-US" sz="1600" b="1" i="0" u="none" strike="noStrike" dirty="0" smtClean="0">
                          <a:solidFill>
                            <a:srgbClr val="000000"/>
                          </a:solidFill>
                          <a:effectLst/>
                          <a:latin typeface="Arial"/>
                        </a:rPr>
                        <a:t>Rank</a:t>
                      </a:r>
                      <a:endParaRPr lang="en-US" sz="1600" b="1" i="0" u="none" strike="noStrike" dirty="0">
                        <a:solidFill>
                          <a:srgbClr val="000000"/>
                        </a:solidFill>
                        <a:effectLst/>
                        <a:latin typeface="Arial"/>
                      </a:endParaRPr>
                    </a:p>
                  </a:txBody>
                  <a:tcPr marL="9525" marR="9525" marT="9525" marB="0" anchor="ctr"/>
                </a:tc>
                <a:tc>
                  <a:txBody>
                    <a:bodyPr/>
                    <a:lstStyle/>
                    <a:p>
                      <a:pPr algn="ctr" fontAlgn="ctr"/>
                      <a:r>
                        <a:rPr lang="en-US" sz="1600" b="1" i="0" u="none" strike="noStrike" dirty="0">
                          <a:solidFill>
                            <a:srgbClr val="000000"/>
                          </a:solidFill>
                          <a:effectLst/>
                          <a:latin typeface="Arial"/>
                        </a:rPr>
                        <a:t>Income level</a:t>
                      </a:r>
                    </a:p>
                  </a:txBody>
                  <a:tcPr marL="9525" marR="9525" marT="9525" marB="0" anchor="ctr"/>
                </a:tc>
                <a:tc>
                  <a:txBody>
                    <a:bodyPr/>
                    <a:lstStyle/>
                    <a:p>
                      <a:pPr algn="ctr" fontAlgn="ctr"/>
                      <a:r>
                        <a:rPr lang="en-US" sz="1600" b="1" i="0" u="none" strike="noStrike" dirty="0" smtClean="0">
                          <a:solidFill>
                            <a:srgbClr val="000000"/>
                          </a:solidFill>
                          <a:effectLst/>
                          <a:latin typeface="Arial"/>
                        </a:rPr>
                        <a:t>Host</a:t>
                      </a:r>
                      <a:endParaRPr lang="en-US" sz="1600" b="1" i="0" u="none" strike="noStrike" dirty="0">
                        <a:solidFill>
                          <a:srgbClr val="000000"/>
                        </a:solidFill>
                        <a:effectLst/>
                        <a:latin typeface="Arial"/>
                      </a:endParaRPr>
                    </a:p>
                  </a:txBody>
                  <a:tcPr marL="9525" marR="9525" marT="9525" marB="0" anchor="ctr"/>
                </a:tc>
                <a:tc>
                  <a:txBody>
                    <a:bodyPr/>
                    <a:lstStyle/>
                    <a:p>
                      <a:pPr algn="ctr" fontAlgn="ctr"/>
                      <a:r>
                        <a:rPr lang="en-US" sz="1600" b="1" i="0" u="none" strike="noStrike" dirty="0">
                          <a:solidFill>
                            <a:srgbClr val="000000"/>
                          </a:solidFill>
                          <a:effectLst/>
                          <a:latin typeface="Arial"/>
                        </a:rPr>
                        <a:t> </a:t>
                      </a:r>
                      <a:r>
                        <a:rPr lang="en-US" sz="1600" b="1" i="0" u="none" strike="noStrike" dirty="0" smtClean="0">
                          <a:solidFill>
                            <a:srgbClr val="000000"/>
                          </a:solidFill>
                          <a:effectLst/>
                          <a:latin typeface="Arial"/>
                        </a:rPr>
                        <a:t>No. of projects </a:t>
                      </a:r>
                    </a:p>
                    <a:p>
                      <a:pPr algn="ctr" fontAlgn="ctr"/>
                      <a:r>
                        <a:rPr lang="en-US" sz="1600" b="1" i="0" u="none" strike="noStrike" dirty="0" smtClean="0">
                          <a:solidFill>
                            <a:srgbClr val="000000"/>
                          </a:solidFill>
                          <a:effectLst/>
                          <a:latin typeface="Arial"/>
                        </a:rPr>
                        <a:t>(2011-15</a:t>
                      </a:r>
                      <a:r>
                        <a:rPr lang="en-US" sz="1600" b="1" i="0" u="none" strike="noStrike" dirty="0">
                          <a:solidFill>
                            <a:srgbClr val="000000"/>
                          </a:solidFill>
                          <a:effectLst/>
                          <a:latin typeface="Arial"/>
                        </a:rPr>
                        <a:t>)</a:t>
                      </a:r>
                    </a:p>
                  </a:txBody>
                  <a:tcPr marL="9525" marR="9525" marT="9525" marB="0" anchor="ctr"/>
                </a:tc>
              </a:tr>
              <a:tr h="661006">
                <a:tc>
                  <a:txBody>
                    <a:bodyPr/>
                    <a:lstStyle/>
                    <a:p>
                      <a:pPr algn="ctr" fontAlgn="b"/>
                      <a:r>
                        <a:rPr lang="en-US" sz="1800" b="0" i="0" u="none" strike="noStrike" dirty="0">
                          <a:solidFill>
                            <a:srgbClr val="000000"/>
                          </a:solidFill>
                          <a:effectLst/>
                          <a:latin typeface="Arial"/>
                        </a:rPr>
                        <a:t>1</a:t>
                      </a:r>
                    </a:p>
                  </a:txBody>
                  <a:tcPr marL="9525" marR="9525" marT="9525" marB="0" anchor="ctr"/>
                </a:tc>
                <a:tc>
                  <a:txBody>
                    <a:bodyPr/>
                    <a:lstStyle/>
                    <a:p>
                      <a:pPr algn="ctr" fontAlgn="b"/>
                      <a:r>
                        <a:rPr lang="en-US" sz="1800" b="0" i="0" u="none" strike="noStrike" dirty="0">
                          <a:solidFill>
                            <a:srgbClr val="000000"/>
                          </a:solidFill>
                          <a:effectLst/>
                          <a:latin typeface="Arial"/>
                        </a:rPr>
                        <a:t>Low </a:t>
                      </a:r>
                    </a:p>
                  </a:txBody>
                  <a:tcPr marL="9525" marR="9525" marT="9525" marB="0" anchor="ctr"/>
                </a:tc>
                <a:tc>
                  <a:txBody>
                    <a:bodyPr/>
                    <a:lstStyle/>
                    <a:p>
                      <a:pPr algn="ctr" fontAlgn="b"/>
                      <a:r>
                        <a:rPr lang="en-US" sz="1800" b="0" i="0" u="none" strike="noStrike" dirty="0">
                          <a:solidFill>
                            <a:srgbClr val="000000"/>
                          </a:solidFill>
                          <a:effectLst/>
                          <a:latin typeface="Arial"/>
                        </a:rPr>
                        <a:t>PRC</a:t>
                      </a:r>
                    </a:p>
                  </a:txBody>
                  <a:tcPr marL="9525" marR="9525" marT="9525" marB="0" anchor="ctr"/>
                </a:tc>
                <a:tc>
                  <a:txBody>
                    <a:bodyPr/>
                    <a:lstStyle/>
                    <a:p>
                      <a:pPr algn="ctr" fontAlgn="b"/>
                      <a:r>
                        <a:rPr lang="en-US" sz="1800" b="0" i="0" u="none" strike="noStrike" dirty="0" smtClean="0">
                          <a:solidFill>
                            <a:srgbClr val="000000"/>
                          </a:solidFill>
                          <a:effectLst/>
                          <a:latin typeface="Arial"/>
                        </a:rPr>
                        <a:t>5,161 </a:t>
                      </a:r>
                      <a:endParaRPr lang="en-US" sz="1800" b="0" i="0" u="none" strike="noStrike" dirty="0">
                        <a:solidFill>
                          <a:srgbClr val="000000"/>
                        </a:solidFill>
                        <a:effectLst/>
                        <a:latin typeface="Arial"/>
                      </a:endParaRPr>
                    </a:p>
                  </a:txBody>
                  <a:tcPr marL="9525" marR="9525" marT="9525" marB="0" anchor="ctr"/>
                </a:tc>
              </a:tr>
              <a:tr h="646846">
                <a:tc>
                  <a:txBody>
                    <a:bodyPr/>
                    <a:lstStyle/>
                    <a:p>
                      <a:pPr algn="ctr" fontAlgn="b"/>
                      <a:r>
                        <a:rPr lang="en-US" sz="1800" b="0" i="0" u="none" strike="noStrike">
                          <a:solidFill>
                            <a:srgbClr val="000000"/>
                          </a:solidFill>
                          <a:effectLst/>
                          <a:latin typeface="Arial"/>
                        </a:rPr>
                        <a:t>2</a:t>
                      </a:r>
                    </a:p>
                  </a:txBody>
                  <a:tcPr marL="9525" marR="9525" marT="9525" marB="0" anchor="ctr"/>
                </a:tc>
                <a:tc>
                  <a:txBody>
                    <a:bodyPr/>
                    <a:lstStyle/>
                    <a:p>
                      <a:pPr algn="ctr" fontAlgn="b"/>
                      <a:r>
                        <a:rPr lang="en-US" sz="1800" b="0" i="0" u="none" strike="noStrike">
                          <a:solidFill>
                            <a:srgbClr val="000000"/>
                          </a:solidFill>
                          <a:effectLst/>
                          <a:latin typeface="Arial"/>
                        </a:rPr>
                        <a:t>Low </a:t>
                      </a:r>
                    </a:p>
                  </a:txBody>
                  <a:tcPr marL="9525" marR="9525" marT="9525" marB="0" anchor="ctr"/>
                </a:tc>
                <a:tc>
                  <a:txBody>
                    <a:bodyPr/>
                    <a:lstStyle/>
                    <a:p>
                      <a:pPr algn="ctr" fontAlgn="b"/>
                      <a:r>
                        <a:rPr lang="en-US" sz="1800" b="0" i="0" u="none" strike="noStrike" dirty="0" smtClean="0">
                          <a:solidFill>
                            <a:srgbClr val="000000"/>
                          </a:solidFill>
                          <a:effectLst/>
                          <a:latin typeface="Arial"/>
                        </a:rPr>
                        <a:t>IND</a:t>
                      </a:r>
                      <a:endParaRPr lang="en-US" sz="1800" b="0" i="0" u="none" strike="noStrike" dirty="0">
                        <a:solidFill>
                          <a:srgbClr val="000000"/>
                        </a:solidFill>
                        <a:effectLst/>
                        <a:latin typeface="Arial"/>
                      </a:endParaRPr>
                    </a:p>
                  </a:txBody>
                  <a:tcPr marL="9525" marR="9525" marT="9525" marB="0" anchor="ctr"/>
                </a:tc>
                <a:tc>
                  <a:txBody>
                    <a:bodyPr/>
                    <a:lstStyle/>
                    <a:p>
                      <a:pPr algn="ctr" fontAlgn="b"/>
                      <a:r>
                        <a:rPr lang="en-US" sz="1800" b="0" i="0" u="none" strike="noStrike" dirty="0" smtClean="0">
                          <a:solidFill>
                            <a:srgbClr val="000000"/>
                          </a:solidFill>
                          <a:effectLst/>
                          <a:latin typeface="Arial"/>
                        </a:rPr>
                        <a:t>3,513 </a:t>
                      </a:r>
                      <a:endParaRPr lang="en-US" sz="1800" b="0" i="0" u="none" strike="noStrike" dirty="0">
                        <a:solidFill>
                          <a:srgbClr val="000000"/>
                        </a:solidFill>
                        <a:effectLst/>
                        <a:latin typeface="Arial"/>
                      </a:endParaRPr>
                    </a:p>
                  </a:txBody>
                  <a:tcPr marL="9525" marR="9525" marT="9525" marB="0" anchor="ctr"/>
                </a:tc>
              </a:tr>
              <a:tr h="646846">
                <a:tc>
                  <a:txBody>
                    <a:bodyPr/>
                    <a:lstStyle/>
                    <a:p>
                      <a:pPr algn="ctr" fontAlgn="b"/>
                      <a:r>
                        <a:rPr lang="en-US" sz="1800" b="0" i="0" u="none" strike="noStrike">
                          <a:solidFill>
                            <a:srgbClr val="000000"/>
                          </a:solidFill>
                          <a:effectLst/>
                          <a:latin typeface="Arial"/>
                        </a:rPr>
                        <a:t>3</a:t>
                      </a:r>
                    </a:p>
                  </a:txBody>
                  <a:tcPr marL="9525" marR="9525" marT="9525" marB="0" anchor="ctr"/>
                </a:tc>
                <a:tc>
                  <a:txBody>
                    <a:bodyPr/>
                    <a:lstStyle/>
                    <a:p>
                      <a:pPr algn="ctr" fontAlgn="b"/>
                      <a:r>
                        <a:rPr lang="en-US" sz="1800" b="0" i="0" u="none" strike="noStrike">
                          <a:solidFill>
                            <a:srgbClr val="000000"/>
                          </a:solidFill>
                          <a:effectLst/>
                          <a:latin typeface="Arial"/>
                        </a:rPr>
                        <a:t>High </a:t>
                      </a:r>
                    </a:p>
                  </a:txBody>
                  <a:tcPr marL="9525" marR="9525" marT="9525" marB="0" anchor="ctr"/>
                </a:tc>
                <a:tc>
                  <a:txBody>
                    <a:bodyPr/>
                    <a:lstStyle/>
                    <a:p>
                      <a:pPr algn="ctr" fontAlgn="b"/>
                      <a:r>
                        <a:rPr lang="en-US" sz="1800" b="0" i="0" u="none" strike="noStrike" dirty="0" smtClean="0">
                          <a:solidFill>
                            <a:srgbClr val="000000"/>
                          </a:solidFill>
                          <a:effectLst/>
                          <a:latin typeface="Arial"/>
                        </a:rPr>
                        <a:t>SIN</a:t>
                      </a:r>
                      <a:endParaRPr lang="en-US" sz="1800" b="0" i="0" u="none" strike="noStrike" dirty="0">
                        <a:solidFill>
                          <a:srgbClr val="000000"/>
                        </a:solidFill>
                        <a:effectLst/>
                        <a:latin typeface="Arial"/>
                      </a:endParaRPr>
                    </a:p>
                  </a:txBody>
                  <a:tcPr marL="9525" marR="9525" marT="9525" marB="0" anchor="ctr"/>
                </a:tc>
                <a:tc>
                  <a:txBody>
                    <a:bodyPr/>
                    <a:lstStyle/>
                    <a:p>
                      <a:pPr algn="ctr" fontAlgn="b"/>
                      <a:r>
                        <a:rPr lang="en-US" sz="1800" b="0" i="0" u="none" strike="noStrike" dirty="0" smtClean="0">
                          <a:solidFill>
                            <a:srgbClr val="000000"/>
                          </a:solidFill>
                          <a:effectLst/>
                          <a:latin typeface="Arial"/>
                        </a:rPr>
                        <a:t>1,906 </a:t>
                      </a:r>
                      <a:endParaRPr lang="en-US" sz="1800" b="0" i="0" u="none" strike="noStrike" dirty="0">
                        <a:solidFill>
                          <a:srgbClr val="000000"/>
                        </a:solidFill>
                        <a:effectLst/>
                        <a:latin typeface="Arial"/>
                      </a:endParaRPr>
                    </a:p>
                  </a:txBody>
                  <a:tcPr marL="9525" marR="9525" marT="9525" marB="0" anchor="ctr"/>
                </a:tc>
              </a:tr>
              <a:tr h="646846">
                <a:tc>
                  <a:txBody>
                    <a:bodyPr/>
                    <a:lstStyle/>
                    <a:p>
                      <a:pPr algn="ctr" fontAlgn="b"/>
                      <a:r>
                        <a:rPr lang="en-US" sz="1800" b="0" i="0" u="none" strike="noStrike">
                          <a:solidFill>
                            <a:srgbClr val="000000"/>
                          </a:solidFill>
                          <a:effectLst/>
                          <a:latin typeface="Arial"/>
                        </a:rPr>
                        <a:t>4</a:t>
                      </a:r>
                    </a:p>
                  </a:txBody>
                  <a:tcPr marL="9525" marR="9525" marT="9525" marB="0" anchor="ctr"/>
                </a:tc>
                <a:tc>
                  <a:txBody>
                    <a:bodyPr/>
                    <a:lstStyle/>
                    <a:p>
                      <a:pPr algn="ctr" fontAlgn="b"/>
                      <a:r>
                        <a:rPr lang="en-US" sz="1800" b="0" i="0" u="none" strike="noStrike">
                          <a:solidFill>
                            <a:srgbClr val="000000"/>
                          </a:solidFill>
                          <a:effectLst/>
                          <a:latin typeface="Arial"/>
                        </a:rPr>
                        <a:t>High </a:t>
                      </a:r>
                    </a:p>
                  </a:txBody>
                  <a:tcPr marL="9525" marR="9525" marT="9525" marB="0" anchor="ctr"/>
                </a:tc>
                <a:tc>
                  <a:txBody>
                    <a:bodyPr/>
                    <a:lstStyle/>
                    <a:p>
                      <a:pPr algn="ctr" fontAlgn="b"/>
                      <a:r>
                        <a:rPr lang="en-US" sz="1800" b="0" i="0" u="none" strike="noStrike" dirty="0" smtClean="0">
                          <a:solidFill>
                            <a:srgbClr val="000000"/>
                          </a:solidFill>
                          <a:effectLst/>
                          <a:latin typeface="Arial"/>
                        </a:rPr>
                        <a:t>AUS</a:t>
                      </a:r>
                      <a:endParaRPr lang="en-US" sz="1800" b="0" i="0" u="none" strike="noStrike" dirty="0">
                        <a:solidFill>
                          <a:srgbClr val="000000"/>
                        </a:solidFill>
                        <a:effectLst/>
                        <a:latin typeface="Arial"/>
                      </a:endParaRPr>
                    </a:p>
                  </a:txBody>
                  <a:tcPr marL="9525" marR="9525" marT="9525" marB="0" anchor="ctr"/>
                </a:tc>
                <a:tc>
                  <a:txBody>
                    <a:bodyPr/>
                    <a:lstStyle/>
                    <a:p>
                      <a:pPr algn="ctr" fontAlgn="b"/>
                      <a:r>
                        <a:rPr lang="en-US" sz="1800" b="0" i="0" u="none" strike="noStrike" dirty="0" smtClean="0">
                          <a:solidFill>
                            <a:srgbClr val="000000"/>
                          </a:solidFill>
                          <a:effectLst/>
                          <a:latin typeface="Arial"/>
                        </a:rPr>
                        <a:t>1,638 </a:t>
                      </a:r>
                      <a:endParaRPr lang="en-US" sz="1800" b="0" i="0" u="none" strike="noStrike" dirty="0">
                        <a:solidFill>
                          <a:srgbClr val="000000"/>
                        </a:solidFill>
                        <a:effectLst/>
                        <a:latin typeface="Arial"/>
                      </a:endParaRPr>
                    </a:p>
                  </a:txBody>
                  <a:tcPr marL="9525" marR="9525" marT="9525" marB="0" anchor="ctr"/>
                </a:tc>
              </a:tr>
              <a:tr h="646846">
                <a:tc>
                  <a:txBody>
                    <a:bodyPr/>
                    <a:lstStyle/>
                    <a:p>
                      <a:pPr algn="ctr" fontAlgn="b"/>
                      <a:r>
                        <a:rPr lang="en-US" sz="1800" b="0" i="0" u="none" strike="noStrike">
                          <a:solidFill>
                            <a:srgbClr val="000000"/>
                          </a:solidFill>
                          <a:effectLst/>
                          <a:latin typeface="Arial"/>
                        </a:rPr>
                        <a:t>5</a:t>
                      </a:r>
                    </a:p>
                  </a:txBody>
                  <a:tcPr marL="9525" marR="9525" marT="9525" marB="0" anchor="ctr">
                    <a:lnB w="19050" cap="flat" cmpd="sng" algn="ctr">
                      <a:solidFill>
                        <a:schemeClr val="accent1"/>
                      </a:solidFill>
                      <a:prstDash val="solid"/>
                      <a:round/>
                      <a:headEnd type="none" w="med" len="med"/>
                      <a:tailEnd type="none" w="med" len="med"/>
                    </a:lnB>
                  </a:tcPr>
                </a:tc>
                <a:tc>
                  <a:txBody>
                    <a:bodyPr/>
                    <a:lstStyle/>
                    <a:p>
                      <a:pPr algn="ctr" fontAlgn="b"/>
                      <a:r>
                        <a:rPr lang="en-US" sz="1800" b="0" i="0" u="none" strike="noStrike">
                          <a:solidFill>
                            <a:srgbClr val="000000"/>
                          </a:solidFill>
                          <a:effectLst/>
                          <a:latin typeface="Arial"/>
                        </a:rPr>
                        <a:t>Low </a:t>
                      </a:r>
                    </a:p>
                  </a:txBody>
                  <a:tcPr marL="9525" marR="9525" marT="9525" marB="0" anchor="ctr">
                    <a:lnB w="19050" cap="flat" cmpd="sng" algn="ctr">
                      <a:solidFill>
                        <a:schemeClr val="accent1"/>
                      </a:solidFill>
                      <a:prstDash val="solid"/>
                      <a:round/>
                      <a:headEnd type="none" w="med" len="med"/>
                      <a:tailEnd type="none" w="med" len="med"/>
                    </a:lnB>
                  </a:tcPr>
                </a:tc>
                <a:tc>
                  <a:txBody>
                    <a:bodyPr/>
                    <a:lstStyle/>
                    <a:p>
                      <a:pPr algn="ctr" fontAlgn="b"/>
                      <a:r>
                        <a:rPr lang="en-US" sz="1800" b="0" i="0" u="none" strike="noStrike" dirty="0" smtClean="0">
                          <a:solidFill>
                            <a:srgbClr val="000000"/>
                          </a:solidFill>
                          <a:effectLst/>
                          <a:latin typeface="Arial"/>
                        </a:rPr>
                        <a:t>VIE</a:t>
                      </a:r>
                      <a:endParaRPr lang="en-US" sz="1800" b="0" i="0" u="none" strike="noStrike" dirty="0">
                        <a:solidFill>
                          <a:srgbClr val="000000"/>
                        </a:solidFill>
                        <a:effectLst/>
                        <a:latin typeface="Arial"/>
                      </a:endParaRPr>
                    </a:p>
                  </a:txBody>
                  <a:tcPr marL="9525" marR="9525" marT="9525" marB="0" anchor="ctr">
                    <a:lnB w="19050" cap="flat" cmpd="sng" algn="ctr">
                      <a:solidFill>
                        <a:schemeClr val="accent1"/>
                      </a:solidFill>
                      <a:prstDash val="solid"/>
                      <a:round/>
                      <a:headEnd type="none" w="med" len="med"/>
                      <a:tailEnd type="none" w="med" len="med"/>
                    </a:lnB>
                  </a:tcPr>
                </a:tc>
                <a:tc>
                  <a:txBody>
                    <a:bodyPr/>
                    <a:lstStyle/>
                    <a:p>
                      <a:pPr algn="ctr" fontAlgn="b"/>
                      <a:r>
                        <a:rPr lang="en-US" sz="1800" b="0" i="0" u="none" strike="noStrike" dirty="0" smtClean="0">
                          <a:solidFill>
                            <a:srgbClr val="000000"/>
                          </a:solidFill>
                          <a:effectLst/>
                          <a:latin typeface="Arial"/>
                        </a:rPr>
                        <a:t>960 </a:t>
                      </a:r>
                      <a:endParaRPr lang="en-US" sz="1800" b="0" i="0" u="none" strike="noStrike" dirty="0">
                        <a:solidFill>
                          <a:srgbClr val="000000"/>
                        </a:solidFill>
                        <a:effectLst/>
                        <a:latin typeface="Arial"/>
                      </a:endParaRPr>
                    </a:p>
                  </a:txBody>
                  <a:tcPr marL="9525" marR="9525" marT="9525" marB="0" anchor="ctr">
                    <a:lnB w="19050" cap="flat" cmpd="sng" algn="ctr">
                      <a:solidFill>
                        <a:schemeClr val="accent1"/>
                      </a:solidFill>
                      <a:prstDash val="solid"/>
                      <a:round/>
                      <a:headEnd type="none" w="med" len="med"/>
                      <a:tailEnd type="none" w="med" len="med"/>
                    </a:lnB>
                  </a:tcPr>
                </a:tc>
              </a:tr>
            </a:tbl>
          </a:graphicData>
        </a:graphic>
      </p:graphicFrame>
      <p:sp>
        <p:nvSpPr>
          <p:cNvPr id="9" name="TextBox 8"/>
          <p:cNvSpPr txBox="1"/>
          <p:nvPr/>
        </p:nvSpPr>
        <p:spPr>
          <a:xfrm>
            <a:off x="275770" y="1175657"/>
            <a:ext cx="4296229" cy="369332"/>
          </a:xfrm>
          <a:prstGeom prst="rect">
            <a:avLst/>
          </a:prstGeom>
          <a:noFill/>
        </p:spPr>
        <p:txBody>
          <a:bodyPr wrap="square" rtlCol="0">
            <a:spAutoFit/>
          </a:bodyPr>
          <a:lstStyle/>
          <a:p>
            <a:pPr algn="ctr"/>
            <a:r>
              <a:rPr lang="en-US" b="1" dirty="0" smtClean="0"/>
              <a:t>Greenfield FDI</a:t>
            </a:r>
            <a:endParaRPr lang="en-US" b="1" dirty="0"/>
          </a:p>
        </p:txBody>
      </p:sp>
      <p:graphicFrame>
        <p:nvGraphicFramePr>
          <p:cNvPr id="12" name="Table 11"/>
          <p:cNvGraphicFramePr>
            <a:graphicFrameLocks noGrp="1"/>
          </p:cNvGraphicFramePr>
          <p:nvPr>
            <p:extLst>
              <p:ext uri="{D42A27DB-BD31-4B8C-83A1-F6EECF244321}">
                <p14:modId xmlns:p14="http://schemas.microsoft.com/office/powerpoint/2010/main" val="1555480573"/>
              </p:ext>
            </p:extLst>
          </p:nvPr>
        </p:nvGraphicFramePr>
        <p:xfrm>
          <a:off x="4695369" y="1544986"/>
          <a:ext cx="4078514" cy="4309714"/>
        </p:xfrm>
        <a:graphic>
          <a:graphicData uri="http://schemas.openxmlformats.org/drawingml/2006/table">
            <a:tbl>
              <a:tblPr firstRow="1" bandRow="1">
                <a:tableStyleId>{3B4B98B0-60AC-42C2-AFA5-B58CD77FA1E5}</a:tableStyleId>
              </a:tblPr>
              <a:tblGrid>
                <a:gridCol w="595085"/>
                <a:gridCol w="972457"/>
                <a:gridCol w="1045470"/>
                <a:gridCol w="1465502"/>
              </a:tblGrid>
              <a:tr h="1002896">
                <a:tc>
                  <a:txBody>
                    <a:bodyPr/>
                    <a:lstStyle/>
                    <a:p>
                      <a:pPr algn="ctr" fontAlgn="ctr"/>
                      <a:r>
                        <a:rPr lang="en-US" sz="1800" b="1" i="0" u="none" strike="noStrike" dirty="0" smtClean="0">
                          <a:solidFill>
                            <a:srgbClr val="000000"/>
                          </a:solidFill>
                          <a:effectLst/>
                          <a:latin typeface="Arial"/>
                        </a:rPr>
                        <a:t>Rank</a:t>
                      </a:r>
                      <a:endParaRPr lang="en-US" sz="1800" b="1" i="0" u="none" strike="noStrike" dirty="0">
                        <a:solidFill>
                          <a:srgbClr val="000000"/>
                        </a:solidFill>
                        <a:effectLst/>
                        <a:latin typeface="Arial"/>
                      </a:endParaRPr>
                    </a:p>
                  </a:txBody>
                  <a:tcPr marL="9525" marR="9525" marT="9525" marB="0" anchor="ctr"/>
                </a:tc>
                <a:tc>
                  <a:txBody>
                    <a:bodyPr/>
                    <a:lstStyle/>
                    <a:p>
                      <a:pPr algn="ctr" fontAlgn="ctr"/>
                      <a:r>
                        <a:rPr lang="en-US" sz="1800" b="1" i="0" u="none" strike="noStrike" dirty="0">
                          <a:solidFill>
                            <a:srgbClr val="000000"/>
                          </a:solidFill>
                          <a:effectLst/>
                          <a:latin typeface="Arial"/>
                        </a:rPr>
                        <a:t>Income level</a:t>
                      </a:r>
                    </a:p>
                  </a:txBody>
                  <a:tcPr marL="9525" marR="9525" marT="9525" marB="0" anchor="ctr"/>
                </a:tc>
                <a:tc>
                  <a:txBody>
                    <a:bodyPr/>
                    <a:lstStyle/>
                    <a:p>
                      <a:pPr algn="ctr" fontAlgn="ctr"/>
                      <a:r>
                        <a:rPr lang="en-US" sz="1800" b="1" i="0" u="none" strike="noStrike" dirty="0" smtClean="0">
                          <a:solidFill>
                            <a:srgbClr val="000000"/>
                          </a:solidFill>
                          <a:effectLst/>
                          <a:latin typeface="Arial"/>
                        </a:rPr>
                        <a:t>Host</a:t>
                      </a:r>
                      <a:endParaRPr lang="en-US" sz="1800" b="1" i="0" u="none" strike="noStrike" dirty="0">
                        <a:solidFill>
                          <a:srgbClr val="000000"/>
                        </a:solidFill>
                        <a:effectLst/>
                        <a:latin typeface="Arial"/>
                      </a:endParaRPr>
                    </a:p>
                  </a:txBody>
                  <a:tcPr marL="9525" marR="9525" marT="9525" marB="0" anchor="ctr"/>
                </a:tc>
                <a:tc>
                  <a:txBody>
                    <a:bodyPr/>
                    <a:lstStyle/>
                    <a:p>
                      <a:pPr algn="ctr" fontAlgn="ctr"/>
                      <a:r>
                        <a:rPr lang="en-US" sz="1800" b="1" i="0" u="none" strike="noStrike" dirty="0">
                          <a:solidFill>
                            <a:srgbClr val="000000"/>
                          </a:solidFill>
                          <a:effectLst/>
                          <a:latin typeface="Arial"/>
                        </a:rPr>
                        <a:t> </a:t>
                      </a:r>
                      <a:r>
                        <a:rPr lang="en-US" sz="1800" b="1" i="0" u="none" strike="noStrike" dirty="0" smtClean="0">
                          <a:solidFill>
                            <a:srgbClr val="000000"/>
                          </a:solidFill>
                          <a:effectLst/>
                          <a:latin typeface="Arial"/>
                        </a:rPr>
                        <a:t>No. of deals</a:t>
                      </a:r>
                    </a:p>
                    <a:p>
                      <a:pPr algn="ctr" fontAlgn="ctr"/>
                      <a:r>
                        <a:rPr lang="en-US" sz="1800" b="1" i="0" u="none" strike="noStrike" dirty="0" smtClean="0">
                          <a:solidFill>
                            <a:srgbClr val="000000"/>
                          </a:solidFill>
                          <a:effectLst/>
                          <a:latin typeface="Arial"/>
                        </a:rPr>
                        <a:t>(2011-15</a:t>
                      </a:r>
                      <a:r>
                        <a:rPr lang="en-US" sz="1800" b="1" i="0" u="none" strike="noStrike" dirty="0">
                          <a:solidFill>
                            <a:srgbClr val="000000"/>
                          </a:solidFill>
                          <a:effectLst/>
                          <a:latin typeface="Arial"/>
                        </a:rPr>
                        <a:t>)</a:t>
                      </a:r>
                    </a:p>
                  </a:txBody>
                  <a:tcPr marL="9525" marR="9525" marT="9525" marB="0" anchor="ctr"/>
                </a:tc>
              </a:tr>
              <a:tr h="672894">
                <a:tc>
                  <a:txBody>
                    <a:bodyPr/>
                    <a:lstStyle/>
                    <a:p>
                      <a:pPr algn="ctr" fontAlgn="b"/>
                      <a:r>
                        <a:rPr lang="en-US" sz="1800" b="0" i="0" u="none" strike="noStrike" dirty="0">
                          <a:solidFill>
                            <a:srgbClr val="000000"/>
                          </a:solidFill>
                          <a:effectLst/>
                          <a:latin typeface="Arial"/>
                        </a:rPr>
                        <a:t>1</a:t>
                      </a:r>
                    </a:p>
                  </a:txBody>
                  <a:tcPr marL="9525" marR="9525" marT="9525" marB="0" anchor="ctr"/>
                </a:tc>
                <a:tc>
                  <a:txBody>
                    <a:bodyPr/>
                    <a:lstStyle/>
                    <a:p>
                      <a:pPr algn="ctr" fontAlgn="b"/>
                      <a:r>
                        <a:rPr lang="en-US" sz="1800" b="0" i="0" u="none" strike="noStrike" dirty="0">
                          <a:solidFill>
                            <a:srgbClr val="000000"/>
                          </a:solidFill>
                          <a:effectLst/>
                          <a:latin typeface="Arial"/>
                        </a:rPr>
                        <a:t>Low </a:t>
                      </a:r>
                    </a:p>
                  </a:txBody>
                  <a:tcPr marL="9525" marR="9525" marT="9525" marB="0" anchor="ctr"/>
                </a:tc>
                <a:tc>
                  <a:txBody>
                    <a:bodyPr/>
                    <a:lstStyle/>
                    <a:p>
                      <a:pPr algn="ctr" fontAlgn="b"/>
                      <a:r>
                        <a:rPr lang="en-US" sz="1800" b="0" i="0" u="none" strike="noStrike" dirty="0">
                          <a:solidFill>
                            <a:srgbClr val="000000"/>
                          </a:solidFill>
                          <a:effectLst/>
                          <a:latin typeface="Arial"/>
                        </a:rPr>
                        <a:t>PRC</a:t>
                      </a:r>
                    </a:p>
                  </a:txBody>
                  <a:tcPr marL="9525" marR="9525" marT="9525" marB="0" anchor="ctr"/>
                </a:tc>
                <a:tc>
                  <a:txBody>
                    <a:bodyPr/>
                    <a:lstStyle/>
                    <a:p>
                      <a:pPr algn="ctr" fontAlgn="b"/>
                      <a:r>
                        <a:rPr lang="en-US" sz="1800" b="0" i="0" u="none" strike="noStrike" dirty="0" smtClean="0">
                          <a:solidFill>
                            <a:srgbClr val="000000"/>
                          </a:solidFill>
                          <a:effectLst/>
                          <a:latin typeface="Arial"/>
                        </a:rPr>
                        <a:t>3,374 </a:t>
                      </a:r>
                      <a:endParaRPr lang="en-US" sz="1800" b="0" i="0" u="none" strike="noStrike" dirty="0">
                        <a:solidFill>
                          <a:srgbClr val="000000"/>
                        </a:solidFill>
                        <a:effectLst/>
                        <a:latin typeface="Arial"/>
                      </a:endParaRPr>
                    </a:p>
                  </a:txBody>
                  <a:tcPr marL="9525" marR="9525" marT="9525" marB="0" anchor="ctr"/>
                </a:tc>
              </a:tr>
              <a:tr h="658481">
                <a:tc>
                  <a:txBody>
                    <a:bodyPr/>
                    <a:lstStyle/>
                    <a:p>
                      <a:pPr algn="ctr" fontAlgn="b"/>
                      <a:r>
                        <a:rPr lang="en-US" sz="1800" b="0" i="0" u="none" strike="noStrike">
                          <a:solidFill>
                            <a:srgbClr val="000000"/>
                          </a:solidFill>
                          <a:effectLst/>
                          <a:latin typeface="Arial"/>
                        </a:rPr>
                        <a:t>2</a:t>
                      </a:r>
                    </a:p>
                  </a:txBody>
                  <a:tcPr marL="9525" marR="9525" marT="9525" marB="0" anchor="ctr"/>
                </a:tc>
                <a:tc>
                  <a:txBody>
                    <a:bodyPr/>
                    <a:lstStyle/>
                    <a:p>
                      <a:pPr algn="ctr" fontAlgn="b"/>
                      <a:r>
                        <a:rPr lang="en-US" sz="1800" b="0" i="0" u="none" strike="noStrike">
                          <a:solidFill>
                            <a:srgbClr val="000000"/>
                          </a:solidFill>
                          <a:effectLst/>
                          <a:latin typeface="Arial"/>
                        </a:rPr>
                        <a:t>Low </a:t>
                      </a:r>
                    </a:p>
                  </a:txBody>
                  <a:tcPr marL="9525" marR="9525" marT="9525" marB="0" anchor="ctr"/>
                </a:tc>
                <a:tc>
                  <a:txBody>
                    <a:bodyPr/>
                    <a:lstStyle/>
                    <a:p>
                      <a:pPr algn="ctr" fontAlgn="b"/>
                      <a:r>
                        <a:rPr lang="en-US" sz="1800" b="0" i="0" u="none" strike="noStrike" dirty="0" smtClean="0">
                          <a:solidFill>
                            <a:srgbClr val="000000"/>
                          </a:solidFill>
                          <a:effectLst/>
                          <a:latin typeface="Arial"/>
                        </a:rPr>
                        <a:t>IND</a:t>
                      </a:r>
                      <a:endParaRPr lang="en-US" sz="1800" b="0" i="0" u="none" strike="noStrike" dirty="0">
                        <a:solidFill>
                          <a:srgbClr val="000000"/>
                        </a:solidFill>
                        <a:effectLst/>
                        <a:latin typeface="Arial"/>
                      </a:endParaRPr>
                    </a:p>
                  </a:txBody>
                  <a:tcPr marL="9525" marR="9525" marT="9525" marB="0" anchor="ctr"/>
                </a:tc>
                <a:tc>
                  <a:txBody>
                    <a:bodyPr/>
                    <a:lstStyle/>
                    <a:p>
                      <a:pPr algn="ctr" fontAlgn="b"/>
                      <a:r>
                        <a:rPr lang="en-US" sz="1800" b="0" i="0" u="none" strike="noStrike" dirty="0" smtClean="0">
                          <a:solidFill>
                            <a:srgbClr val="000000"/>
                          </a:solidFill>
                          <a:effectLst/>
                          <a:latin typeface="Arial"/>
                        </a:rPr>
                        <a:t>3,233 </a:t>
                      </a:r>
                      <a:endParaRPr lang="en-US" sz="1800" b="0" i="0" u="none" strike="noStrike" dirty="0">
                        <a:solidFill>
                          <a:srgbClr val="000000"/>
                        </a:solidFill>
                        <a:effectLst/>
                        <a:latin typeface="Arial"/>
                      </a:endParaRPr>
                    </a:p>
                  </a:txBody>
                  <a:tcPr marL="9525" marR="9525" marT="9525" marB="0" anchor="ctr"/>
                </a:tc>
              </a:tr>
              <a:tr h="658481">
                <a:tc>
                  <a:txBody>
                    <a:bodyPr/>
                    <a:lstStyle/>
                    <a:p>
                      <a:pPr algn="ctr" fontAlgn="b"/>
                      <a:r>
                        <a:rPr lang="en-US" sz="1800" b="0" i="0" u="none" strike="noStrike">
                          <a:solidFill>
                            <a:srgbClr val="000000"/>
                          </a:solidFill>
                          <a:effectLst/>
                          <a:latin typeface="Arial"/>
                        </a:rPr>
                        <a:t>3</a:t>
                      </a:r>
                    </a:p>
                  </a:txBody>
                  <a:tcPr marL="9525" marR="9525" marT="9525" marB="0" anchor="ctr"/>
                </a:tc>
                <a:tc>
                  <a:txBody>
                    <a:bodyPr/>
                    <a:lstStyle/>
                    <a:p>
                      <a:pPr algn="ctr" fontAlgn="b"/>
                      <a:r>
                        <a:rPr lang="en-US" sz="1800" b="0" i="0" u="none" strike="noStrike">
                          <a:solidFill>
                            <a:srgbClr val="000000"/>
                          </a:solidFill>
                          <a:effectLst/>
                          <a:latin typeface="Arial"/>
                        </a:rPr>
                        <a:t>High </a:t>
                      </a:r>
                    </a:p>
                  </a:txBody>
                  <a:tcPr marL="9525" marR="9525" marT="9525" marB="0" anchor="ctr"/>
                </a:tc>
                <a:tc>
                  <a:txBody>
                    <a:bodyPr/>
                    <a:lstStyle/>
                    <a:p>
                      <a:pPr algn="ctr" fontAlgn="b"/>
                      <a:r>
                        <a:rPr lang="en-US" sz="1800" b="0" i="0" u="none" strike="noStrike" dirty="0" smtClean="0">
                          <a:solidFill>
                            <a:srgbClr val="000000"/>
                          </a:solidFill>
                          <a:effectLst/>
                          <a:latin typeface="Arial"/>
                        </a:rPr>
                        <a:t>AUS</a:t>
                      </a:r>
                      <a:endParaRPr lang="en-US" sz="1800" b="0" i="0" u="none" strike="noStrike" dirty="0">
                        <a:solidFill>
                          <a:srgbClr val="000000"/>
                        </a:solidFill>
                        <a:effectLst/>
                        <a:latin typeface="Arial"/>
                      </a:endParaRPr>
                    </a:p>
                  </a:txBody>
                  <a:tcPr marL="9525" marR="9525" marT="9525" marB="0" anchor="ctr"/>
                </a:tc>
                <a:tc>
                  <a:txBody>
                    <a:bodyPr/>
                    <a:lstStyle/>
                    <a:p>
                      <a:pPr algn="ctr" fontAlgn="b"/>
                      <a:r>
                        <a:rPr lang="en-US" sz="1800" b="0" i="0" u="none" strike="noStrike" dirty="0" smtClean="0">
                          <a:solidFill>
                            <a:srgbClr val="000000"/>
                          </a:solidFill>
                          <a:effectLst/>
                          <a:latin typeface="Arial"/>
                        </a:rPr>
                        <a:t>2,919 </a:t>
                      </a:r>
                      <a:endParaRPr lang="en-US" sz="1800" b="0" i="0" u="none" strike="noStrike" dirty="0">
                        <a:solidFill>
                          <a:srgbClr val="000000"/>
                        </a:solidFill>
                        <a:effectLst/>
                        <a:latin typeface="Arial"/>
                      </a:endParaRPr>
                    </a:p>
                  </a:txBody>
                  <a:tcPr marL="9525" marR="9525" marT="9525" marB="0" anchor="ctr"/>
                </a:tc>
              </a:tr>
              <a:tr h="658481">
                <a:tc>
                  <a:txBody>
                    <a:bodyPr/>
                    <a:lstStyle/>
                    <a:p>
                      <a:pPr algn="ctr" fontAlgn="b"/>
                      <a:r>
                        <a:rPr lang="en-US" sz="1800" b="0" i="0" u="none" strike="noStrike">
                          <a:solidFill>
                            <a:srgbClr val="000000"/>
                          </a:solidFill>
                          <a:effectLst/>
                          <a:latin typeface="Arial"/>
                        </a:rPr>
                        <a:t>4</a:t>
                      </a:r>
                    </a:p>
                  </a:txBody>
                  <a:tcPr marL="9525" marR="9525" marT="9525" marB="0" anchor="ctr"/>
                </a:tc>
                <a:tc>
                  <a:txBody>
                    <a:bodyPr/>
                    <a:lstStyle/>
                    <a:p>
                      <a:pPr algn="ctr" fontAlgn="b"/>
                      <a:r>
                        <a:rPr lang="en-US" sz="1800" b="0" i="0" u="none" strike="noStrike">
                          <a:solidFill>
                            <a:srgbClr val="000000"/>
                          </a:solidFill>
                          <a:effectLst/>
                          <a:latin typeface="Arial"/>
                        </a:rPr>
                        <a:t>High </a:t>
                      </a:r>
                    </a:p>
                  </a:txBody>
                  <a:tcPr marL="9525" marR="9525" marT="9525" marB="0" anchor="ctr"/>
                </a:tc>
                <a:tc>
                  <a:txBody>
                    <a:bodyPr/>
                    <a:lstStyle/>
                    <a:p>
                      <a:pPr algn="ctr" fontAlgn="b"/>
                      <a:r>
                        <a:rPr lang="en-US" sz="1800" b="0" i="0" u="none" strike="noStrike" dirty="0" smtClean="0">
                          <a:solidFill>
                            <a:srgbClr val="000000"/>
                          </a:solidFill>
                          <a:effectLst/>
                          <a:latin typeface="Arial"/>
                        </a:rPr>
                        <a:t>JPN</a:t>
                      </a:r>
                      <a:endParaRPr lang="en-US" sz="1800" b="0" i="0" u="none" strike="noStrike" dirty="0">
                        <a:solidFill>
                          <a:srgbClr val="000000"/>
                        </a:solidFill>
                        <a:effectLst/>
                        <a:latin typeface="Arial"/>
                      </a:endParaRPr>
                    </a:p>
                  </a:txBody>
                  <a:tcPr marL="9525" marR="9525" marT="9525" marB="0" anchor="ctr"/>
                </a:tc>
                <a:tc>
                  <a:txBody>
                    <a:bodyPr/>
                    <a:lstStyle/>
                    <a:p>
                      <a:pPr algn="ctr" fontAlgn="b"/>
                      <a:r>
                        <a:rPr lang="en-US" sz="1800" b="0" i="0" u="none" strike="noStrike" dirty="0" smtClean="0">
                          <a:solidFill>
                            <a:srgbClr val="000000"/>
                          </a:solidFill>
                          <a:effectLst/>
                          <a:latin typeface="Arial"/>
                        </a:rPr>
                        <a:t>1,212 </a:t>
                      </a:r>
                      <a:endParaRPr lang="en-US" sz="1800" b="0" i="0" u="none" strike="noStrike" dirty="0">
                        <a:solidFill>
                          <a:srgbClr val="000000"/>
                        </a:solidFill>
                        <a:effectLst/>
                        <a:latin typeface="Arial"/>
                      </a:endParaRPr>
                    </a:p>
                  </a:txBody>
                  <a:tcPr marL="9525" marR="9525" marT="9525" marB="0" anchor="ctr"/>
                </a:tc>
              </a:tr>
              <a:tr h="658481">
                <a:tc>
                  <a:txBody>
                    <a:bodyPr/>
                    <a:lstStyle/>
                    <a:p>
                      <a:pPr algn="ctr" fontAlgn="b"/>
                      <a:r>
                        <a:rPr lang="en-US" sz="1800" b="0" i="0" u="none" strike="noStrike">
                          <a:solidFill>
                            <a:srgbClr val="000000"/>
                          </a:solidFill>
                          <a:effectLst/>
                          <a:latin typeface="Arial"/>
                        </a:rPr>
                        <a:t>5</a:t>
                      </a:r>
                    </a:p>
                  </a:txBody>
                  <a:tcPr marL="9525" marR="9525" marT="9525" marB="0" anchor="ctr">
                    <a:lnB w="19050" cap="flat" cmpd="sng" algn="ctr">
                      <a:solidFill>
                        <a:schemeClr val="accent1"/>
                      </a:solidFill>
                      <a:prstDash val="solid"/>
                      <a:round/>
                      <a:headEnd type="none" w="med" len="med"/>
                      <a:tailEnd type="none" w="med" len="med"/>
                    </a:lnB>
                  </a:tcPr>
                </a:tc>
                <a:tc>
                  <a:txBody>
                    <a:bodyPr/>
                    <a:lstStyle/>
                    <a:p>
                      <a:pPr algn="ctr" fontAlgn="b"/>
                      <a:r>
                        <a:rPr lang="en-US" sz="1800" b="0" i="0" u="none" strike="noStrike">
                          <a:solidFill>
                            <a:srgbClr val="000000"/>
                          </a:solidFill>
                          <a:effectLst/>
                          <a:latin typeface="Arial"/>
                        </a:rPr>
                        <a:t>High </a:t>
                      </a:r>
                    </a:p>
                  </a:txBody>
                  <a:tcPr marL="9525" marR="9525" marT="9525" marB="0" anchor="ctr">
                    <a:lnB w="19050" cap="flat" cmpd="sng" algn="ctr">
                      <a:solidFill>
                        <a:schemeClr val="accent1"/>
                      </a:solidFill>
                      <a:prstDash val="solid"/>
                      <a:round/>
                      <a:headEnd type="none" w="med" len="med"/>
                      <a:tailEnd type="none" w="med" len="med"/>
                    </a:lnB>
                  </a:tcPr>
                </a:tc>
                <a:tc>
                  <a:txBody>
                    <a:bodyPr/>
                    <a:lstStyle/>
                    <a:p>
                      <a:pPr algn="ctr" fontAlgn="b"/>
                      <a:r>
                        <a:rPr lang="en-US" sz="1800" b="0" i="0" u="none" strike="noStrike" dirty="0" smtClean="0">
                          <a:solidFill>
                            <a:srgbClr val="000000"/>
                          </a:solidFill>
                          <a:effectLst/>
                          <a:latin typeface="Arial"/>
                        </a:rPr>
                        <a:t>SIN</a:t>
                      </a:r>
                      <a:endParaRPr lang="en-US" sz="1800" b="0" i="0" u="none" strike="noStrike" dirty="0">
                        <a:solidFill>
                          <a:srgbClr val="000000"/>
                        </a:solidFill>
                        <a:effectLst/>
                        <a:latin typeface="Arial"/>
                      </a:endParaRPr>
                    </a:p>
                  </a:txBody>
                  <a:tcPr marL="9525" marR="9525" marT="9525" marB="0" anchor="ctr">
                    <a:lnB w="19050" cap="flat" cmpd="sng" algn="ctr">
                      <a:solidFill>
                        <a:schemeClr val="accent1"/>
                      </a:solidFill>
                      <a:prstDash val="solid"/>
                      <a:round/>
                      <a:headEnd type="none" w="med" len="med"/>
                      <a:tailEnd type="none" w="med" len="med"/>
                    </a:lnB>
                  </a:tcPr>
                </a:tc>
                <a:tc>
                  <a:txBody>
                    <a:bodyPr/>
                    <a:lstStyle/>
                    <a:p>
                      <a:pPr algn="ctr" fontAlgn="b"/>
                      <a:r>
                        <a:rPr lang="en-US" sz="1800" b="0" i="0" u="none" strike="noStrike" dirty="0" smtClean="0">
                          <a:solidFill>
                            <a:srgbClr val="000000"/>
                          </a:solidFill>
                          <a:effectLst/>
                          <a:latin typeface="Arial"/>
                        </a:rPr>
                        <a:t>948 </a:t>
                      </a:r>
                      <a:endParaRPr lang="en-US" sz="1800" b="0" i="0" u="none" strike="noStrike" dirty="0">
                        <a:solidFill>
                          <a:srgbClr val="000000"/>
                        </a:solidFill>
                        <a:effectLst/>
                        <a:latin typeface="Arial"/>
                      </a:endParaRPr>
                    </a:p>
                  </a:txBody>
                  <a:tcPr marL="9525" marR="9525" marT="9525" marB="0" anchor="ctr">
                    <a:lnB w="19050" cap="flat" cmpd="sng" algn="ctr">
                      <a:solidFill>
                        <a:schemeClr val="accent1"/>
                      </a:solidFill>
                      <a:prstDash val="solid"/>
                      <a:round/>
                      <a:headEnd type="none" w="med" len="med"/>
                      <a:tailEnd type="none" w="med" len="med"/>
                    </a:lnB>
                  </a:tcPr>
                </a:tc>
              </a:tr>
            </a:tbl>
          </a:graphicData>
        </a:graphic>
      </p:graphicFrame>
      <p:sp>
        <p:nvSpPr>
          <p:cNvPr id="13" name="TextBox 12"/>
          <p:cNvSpPr txBox="1"/>
          <p:nvPr/>
        </p:nvSpPr>
        <p:spPr>
          <a:xfrm>
            <a:off x="4695367" y="1175657"/>
            <a:ext cx="4296229" cy="369332"/>
          </a:xfrm>
          <a:prstGeom prst="rect">
            <a:avLst/>
          </a:prstGeom>
          <a:noFill/>
        </p:spPr>
        <p:txBody>
          <a:bodyPr wrap="square" rtlCol="0">
            <a:spAutoFit/>
          </a:bodyPr>
          <a:lstStyle/>
          <a:p>
            <a:pPr algn="ctr"/>
            <a:r>
              <a:rPr lang="en-US" b="1" dirty="0" smtClean="0"/>
              <a:t>M&amp;As</a:t>
            </a:r>
            <a:endParaRPr lang="en-US" b="1" dirty="0"/>
          </a:p>
        </p:txBody>
      </p:sp>
    </p:spTree>
    <p:extLst>
      <p:ext uri="{BB962C8B-B14F-4D97-AF65-F5344CB8AC3E}">
        <p14:creationId xmlns:p14="http://schemas.microsoft.com/office/powerpoint/2010/main" val="19777500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200" dirty="0" err="1" smtClean="0"/>
              <a:t>Orbis</a:t>
            </a:r>
            <a:r>
              <a:rPr lang="en-US" sz="3200" dirty="0" smtClean="0"/>
              <a:t> Data correction – Impact on Rankings</a:t>
            </a:r>
            <a:endParaRPr lang="en-US" sz="3200" dirty="0"/>
          </a:p>
        </p:txBody>
      </p:sp>
      <p:graphicFrame>
        <p:nvGraphicFramePr>
          <p:cNvPr id="8" name="Table 7"/>
          <p:cNvGraphicFramePr>
            <a:graphicFrameLocks noGrp="1"/>
          </p:cNvGraphicFramePr>
          <p:nvPr>
            <p:extLst>
              <p:ext uri="{D42A27DB-BD31-4B8C-83A1-F6EECF244321}">
                <p14:modId xmlns:p14="http://schemas.microsoft.com/office/powerpoint/2010/main" val="523973420"/>
              </p:ext>
            </p:extLst>
          </p:nvPr>
        </p:nvGraphicFramePr>
        <p:xfrm>
          <a:off x="609600" y="2233755"/>
          <a:ext cx="3733800" cy="2599904"/>
        </p:xfrm>
        <a:graphic>
          <a:graphicData uri="http://schemas.openxmlformats.org/drawingml/2006/table">
            <a:tbl>
              <a:tblPr>
                <a:tableStyleId>{9D7B26C5-4107-4FEC-AEDC-1716B250A1EF}</a:tableStyleId>
              </a:tblPr>
              <a:tblGrid>
                <a:gridCol w="923827"/>
                <a:gridCol w="1098648"/>
                <a:gridCol w="787498"/>
                <a:gridCol w="923827"/>
              </a:tblGrid>
              <a:tr h="471005">
                <a:tc>
                  <a:txBody>
                    <a:bodyPr/>
                    <a:lstStyle/>
                    <a:p>
                      <a:pPr algn="ctr" fontAlgn="ctr"/>
                      <a:r>
                        <a:rPr lang="en-US" sz="1000" u="none" strike="noStrike" dirty="0">
                          <a:solidFill>
                            <a:schemeClr val="tx1"/>
                          </a:solidFill>
                          <a:effectLst/>
                          <a:latin typeface="Arial" panose="020B0604020202020204" pitchFamily="34" charset="0"/>
                          <a:cs typeface="Arial" panose="020B0604020202020204" pitchFamily="34" charset="0"/>
                        </a:rPr>
                        <a:t>Ranking</a:t>
                      </a:r>
                      <a:endParaRPr lang="en-US" sz="1000" b="0" i="0" u="none" strike="noStrike" dirty="0">
                        <a:solidFill>
                          <a:schemeClr val="tx1"/>
                        </a:solidFill>
                        <a:effectLst/>
                        <a:latin typeface="Arial" panose="020B0604020202020204" pitchFamily="34" charset="0"/>
                        <a:cs typeface="Arial" panose="020B0604020202020204" pitchFamily="34" charset="0"/>
                      </a:endParaRPr>
                    </a:p>
                  </a:txBody>
                  <a:tcPr marL="9525" marR="9525" marT="9525" marB="0" anchor="ctr">
                    <a:lnB w="12700" cap="flat" cmpd="sng" algn="ctr">
                      <a:solidFill>
                        <a:schemeClr val="tx1"/>
                      </a:solidFill>
                      <a:prstDash val="solid"/>
                      <a:round/>
                      <a:headEnd type="none" w="med" len="med"/>
                      <a:tailEnd type="none" w="med" len="med"/>
                    </a:lnB>
                  </a:tcPr>
                </a:tc>
                <a:tc>
                  <a:txBody>
                    <a:bodyPr/>
                    <a:lstStyle/>
                    <a:p>
                      <a:pPr algn="ctr" fontAlgn="ctr"/>
                      <a:r>
                        <a:rPr lang="en-US" sz="1000" u="none" strike="noStrike" dirty="0">
                          <a:solidFill>
                            <a:schemeClr val="tx1"/>
                          </a:solidFill>
                          <a:effectLst/>
                          <a:latin typeface="Arial" panose="020B0604020202020204" pitchFamily="34" charset="0"/>
                          <a:cs typeface="Arial" panose="020B0604020202020204" pitchFamily="34" charset="0"/>
                        </a:rPr>
                        <a:t>Source country</a:t>
                      </a:r>
                      <a:endParaRPr lang="en-US" sz="1000" b="0" i="0" u="none" strike="noStrike" dirty="0">
                        <a:solidFill>
                          <a:schemeClr val="tx1"/>
                        </a:solidFill>
                        <a:effectLst/>
                        <a:latin typeface="Arial" panose="020B0604020202020204" pitchFamily="34" charset="0"/>
                        <a:cs typeface="Arial" panose="020B0604020202020204" pitchFamily="34" charset="0"/>
                      </a:endParaRPr>
                    </a:p>
                  </a:txBody>
                  <a:tcPr marL="9525" marR="9525" marT="9525" marB="0" anchor="ctr">
                    <a:lnB w="12700" cap="flat" cmpd="sng" algn="ctr">
                      <a:solidFill>
                        <a:schemeClr val="tx1"/>
                      </a:solidFill>
                      <a:prstDash val="solid"/>
                      <a:round/>
                      <a:headEnd type="none" w="med" len="med"/>
                      <a:tailEnd type="none" w="med" len="med"/>
                    </a:lnB>
                  </a:tcPr>
                </a:tc>
                <a:tc>
                  <a:txBody>
                    <a:bodyPr/>
                    <a:lstStyle/>
                    <a:p>
                      <a:pPr algn="ctr" fontAlgn="ctr"/>
                      <a:r>
                        <a:rPr lang="en-US" sz="1000" u="none" strike="noStrike" dirty="0">
                          <a:solidFill>
                            <a:schemeClr val="tx1"/>
                          </a:solidFill>
                          <a:effectLst/>
                          <a:latin typeface="Arial" panose="020B0604020202020204" pitchFamily="34" charset="0"/>
                          <a:cs typeface="Arial" panose="020B0604020202020204" pitchFamily="34" charset="0"/>
                        </a:rPr>
                        <a:t>Cross-border </a:t>
                      </a:r>
                      <a:r>
                        <a:rPr lang="en-US" sz="1000" u="none" strike="noStrike" dirty="0" smtClean="0">
                          <a:solidFill>
                            <a:schemeClr val="tx1"/>
                          </a:solidFill>
                          <a:effectLst/>
                          <a:latin typeface="Arial" panose="020B0604020202020204" pitchFamily="34" charset="0"/>
                          <a:cs typeface="Arial" panose="020B0604020202020204" pitchFamily="34" charset="0"/>
                        </a:rPr>
                        <a:t>M&amp;A</a:t>
                      </a:r>
                    </a:p>
                    <a:p>
                      <a:pPr algn="ctr" fontAlgn="ctr"/>
                      <a:r>
                        <a:rPr lang="en-US" sz="1000" b="0" i="0" u="none" strike="noStrike" dirty="0" smtClean="0">
                          <a:solidFill>
                            <a:schemeClr val="tx1"/>
                          </a:solidFill>
                          <a:effectLst/>
                          <a:latin typeface="Arial" panose="020B0604020202020204" pitchFamily="34" charset="0"/>
                          <a:cs typeface="Arial" panose="020B0604020202020204" pitchFamily="34" charset="0"/>
                        </a:rPr>
                        <a:t>(2004-2015)</a:t>
                      </a:r>
                      <a:endParaRPr lang="en-US" sz="1000" b="0" i="0" u="none" strike="noStrike" dirty="0">
                        <a:solidFill>
                          <a:schemeClr val="tx1"/>
                        </a:solidFill>
                        <a:effectLst/>
                        <a:latin typeface="Arial" panose="020B0604020202020204" pitchFamily="34" charset="0"/>
                        <a:cs typeface="Arial" panose="020B0604020202020204" pitchFamily="34" charset="0"/>
                      </a:endParaRPr>
                    </a:p>
                  </a:txBody>
                  <a:tcPr marL="9525" marR="85725" marT="9525" marB="0" anchor="ctr">
                    <a:lnB w="12700" cap="flat" cmpd="sng" algn="ctr">
                      <a:solidFill>
                        <a:schemeClr val="tx1"/>
                      </a:solidFill>
                      <a:prstDash val="solid"/>
                      <a:round/>
                      <a:headEnd type="none" w="med" len="med"/>
                      <a:tailEnd type="none" w="med" len="med"/>
                    </a:lnB>
                  </a:tcPr>
                </a:tc>
                <a:tc>
                  <a:txBody>
                    <a:bodyPr/>
                    <a:lstStyle/>
                    <a:p>
                      <a:pPr algn="ctr" fontAlgn="ctr"/>
                      <a:r>
                        <a:rPr lang="en-US" sz="1000" u="none" strike="noStrike" dirty="0">
                          <a:solidFill>
                            <a:schemeClr val="tx1"/>
                          </a:solidFill>
                          <a:effectLst/>
                          <a:latin typeface="Arial" panose="020B0604020202020204" pitchFamily="34" charset="0"/>
                          <a:cs typeface="Arial" panose="020B0604020202020204" pitchFamily="34" charset="0"/>
                        </a:rPr>
                        <a:t> 2011-2015 </a:t>
                      </a:r>
                      <a:endParaRPr lang="en-US" sz="1000" b="0" i="0" u="none" strike="noStrike" dirty="0">
                        <a:solidFill>
                          <a:schemeClr val="tx1"/>
                        </a:solidFill>
                        <a:effectLst/>
                        <a:latin typeface="Arial" panose="020B0604020202020204" pitchFamily="34" charset="0"/>
                        <a:cs typeface="Arial" panose="020B0604020202020204" pitchFamily="34" charset="0"/>
                      </a:endParaRPr>
                    </a:p>
                  </a:txBody>
                  <a:tcPr marL="9525" marR="9525" marT="9525" marB="0" anchor="ctr">
                    <a:lnB w="12700" cap="flat" cmpd="sng" algn="ctr">
                      <a:solidFill>
                        <a:schemeClr val="tx1"/>
                      </a:solidFill>
                      <a:prstDash val="solid"/>
                      <a:round/>
                      <a:headEnd type="none" w="med" len="med"/>
                      <a:tailEnd type="none" w="med" len="med"/>
                    </a:lnB>
                  </a:tcPr>
                </a:tc>
              </a:tr>
              <a:tr h="279716">
                <a:tc>
                  <a:txBody>
                    <a:bodyPr/>
                    <a:lstStyle/>
                    <a:p>
                      <a:pPr algn="ctr" fontAlgn="ctr"/>
                      <a:r>
                        <a:rPr lang="en-US" sz="1000" u="none" strike="noStrike" dirty="0">
                          <a:solidFill>
                            <a:schemeClr val="tx1"/>
                          </a:solidFill>
                          <a:effectLst/>
                          <a:latin typeface="Arial" panose="020B0604020202020204" pitchFamily="34" charset="0"/>
                          <a:cs typeface="Arial" panose="020B0604020202020204" pitchFamily="34" charset="0"/>
                        </a:rPr>
                        <a:t>1</a:t>
                      </a:r>
                      <a:endParaRPr lang="en-US" sz="1000" b="0" i="0" u="none" strike="noStrike" dirty="0">
                        <a:solidFill>
                          <a:schemeClr val="tx1"/>
                        </a:solidFill>
                        <a:effectLst/>
                        <a:latin typeface="Arial" panose="020B0604020202020204" pitchFamily="34" charset="0"/>
                        <a:cs typeface="Arial" panose="020B0604020202020204" pitchFamily="34" charset="0"/>
                      </a:endParaRPr>
                    </a:p>
                  </a:txBody>
                  <a:tcPr marL="9525" marR="85725" marT="9525" marB="0" anchor="ctr">
                    <a:lnT w="12700" cap="flat" cmpd="sng" algn="ctr">
                      <a:solidFill>
                        <a:schemeClr val="tx1"/>
                      </a:solidFill>
                      <a:prstDash val="solid"/>
                      <a:round/>
                      <a:headEnd type="none" w="med" len="med"/>
                      <a:tailEnd type="none" w="med" len="med"/>
                    </a:lnT>
                  </a:tcPr>
                </a:tc>
                <a:tc>
                  <a:txBody>
                    <a:bodyPr/>
                    <a:lstStyle/>
                    <a:p>
                      <a:pPr algn="ctr" fontAlgn="ctr"/>
                      <a:r>
                        <a:rPr lang="en-US" sz="1000" b="0" i="0" u="none" strike="noStrike" dirty="0" smtClean="0">
                          <a:solidFill>
                            <a:schemeClr val="tx1"/>
                          </a:solidFill>
                          <a:effectLst/>
                          <a:latin typeface="Arial" panose="020B0604020202020204" pitchFamily="34" charset="0"/>
                          <a:cs typeface="Arial" panose="020B0604020202020204" pitchFamily="34" charset="0"/>
                        </a:rPr>
                        <a:t>United</a:t>
                      </a:r>
                      <a:r>
                        <a:rPr lang="en-US" sz="1000" b="0" i="0" u="none" strike="noStrike" baseline="0" dirty="0" smtClean="0">
                          <a:solidFill>
                            <a:schemeClr val="tx1"/>
                          </a:solidFill>
                          <a:effectLst/>
                          <a:latin typeface="Arial" panose="020B0604020202020204" pitchFamily="34" charset="0"/>
                          <a:cs typeface="Arial" panose="020B0604020202020204" pitchFamily="34" charset="0"/>
                        </a:rPr>
                        <a:t> States</a:t>
                      </a:r>
                      <a:endParaRPr lang="en-US" sz="1000" b="0" i="0" u="none" strike="noStrike" dirty="0">
                        <a:solidFill>
                          <a:schemeClr val="tx1"/>
                        </a:solidFill>
                        <a:effectLst/>
                        <a:latin typeface="Arial" panose="020B0604020202020204" pitchFamily="34" charset="0"/>
                        <a:cs typeface="Arial" panose="020B0604020202020204" pitchFamily="34" charset="0"/>
                      </a:endParaRPr>
                    </a:p>
                  </a:txBody>
                  <a:tcPr marL="9525" marR="9525" marT="9525" marB="0" anchor="ctr">
                    <a:lnT w="12700" cap="flat" cmpd="sng" algn="ctr">
                      <a:solidFill>
                        <a:schemeClr val="tx1"/>
                      </a:solidFill>
                      <a:prstDash val="solid"/>
                      <a:round/>
                      <a:headEnd type="none" w="med" len="med"/>
                      <a:tailEnd type="none" w="med" len="med"/>
                    </a:lnT>
                  </a:tcPr>
                </a:tc>
                <a:tc>
                  <a:txBody>
                    <a:bodyPr/>
                    <a:lstStyle/>
                    <a:p>
                      <a:pPr algn="ctr" fontAlgn="ctr"/>
                      <a:r>
                        <a:rPr lang="en-US" sz="1000" u="none" strike="noStrike" dirty="0">
                          <a:solidFill>
                            <a:schemeClr val="tx1"/>
                          </a:solidFill>
                          <a:effectLst/>
                          <a:latin typeface="Arial" panose="020B0604020202020204" pitchFamily="34" charset="0"/>
                          <a:cs typeface="Arial" panose="020B0604020202020204" pitchFamily="34" charset="0"/>
                        </a:rPr>
                        <a:t>39,685 </a:t>
                      </a:r>
                      <a:endParaRPr lang="en-US" sz="1000" b="0" i="0" u="none" strike="noStrike" dirty="0">
                        <a:solidFill>
                          <a:schemeClr val="tx1"/>
                        </a:solidFill>
                        <a:effectLst/>
                        <a:latin typeface="Arial" panose="020B0604020202020204" pitchFamily="34" charset="0"/>
                        <a:cs typeface="Arial" panose="020B0604020202020204" pitchFamily="34" charset="0"/>
                      </a:endParaRPr>
                    </a:p>
                  </a:txBody>
                  <a:tcPr marL="9525" marR="85725" marT="9525" marB="0" anchor="ctr">
                    <a:lnT w="12700" cap="flat" cmpd="sng" algn="ctr">
                      <a:solidFill>
                        <a:schemeClr val="tx1"/>
                      </a:solidFill>
                      <a:prstDash val="solid"/>
                      <a:round/>
                      <a:headEnd type="none" w="med" len="med"/>
                      <a:tailEnd type="none" w="med" len="med"/>
                    </a:lnT>
                  </a:tcPr>
                </a:tc>
                <a:tc>
                  <a:txBody>
                    <a:bodyPr/>
                    <a:lstStyle/>
                    <a:p>
                      <a:pPr algn="ctr" fontAlgn="b"/>
                      <a:r>
                        <a:rPr lang="en-US" sz="1000" u="none" strike="noStrike" dirty="0">
                          <a:solidFill>
                            <a:schemeClr val="tx1"/>
                          </a:solidFill>
                          <a:effectLst/>
                          <a:latin typeface="Arial" panose="020B0604020202020204" pitchFamily="34" charset="0"/>
                          <a:cs typeface="Arial" panose="020B0604020202020204" pitchFamily="34" charset="0"/>
                        </a:rPr>
                        <a:t>    18,690 </a:t>
                      </a:r>
                      <a:endParaRPr lang="en-US" sz="1000" b="0" i="0" u="none" strike="noStrike" dirty="0">
                        <a:solidFill>
                          <a:schemeClr val="tx1"/>
                        </a:solidFill>
                        <a:effectLst/>
                        <a:latin typeface="Arial" panose="020B0604020202020204" pitchFamily="34" charset="0"/>
                        <a:cs typeface="Arial" panose="020B0604020202020204" pitchFamily="34" charset="0"/>
                      </a:endParaRPr>
                    </a:p>
                  </a:txBody>
                  <a:tcPr marL="9525" marR="9525" marT="9525" marB="0" anchor="ctr">
                    <a:lnT w="12700" cap="flat" cmpd="sng" algn="ctr">
                      <a:solidFill>
                        <a:schemeClr val="tx1"/>
                      </a:solidFill>
                      <a:prstDash val="solid"/>
                      <a:round/>
                      <a:headEnd type="none" w="med" len="med"/>
                      <a:tailEnd type="none" w="med" len="med"/>
                    </a:lnT>
                  </a:tcPr>
                </a:tc>
              </a:tr>
              <a:tr h="202065">
                <a:tc>
                  <a:txBody>
                    <a:bodyPr/>
                    <a:lstStyle/>
                    <a:p>
                      <a:pPr algn="ctr" fontAlgn="ctr"/>
                      <a:r>
                        <a:rPr lang="en-US" sz="1000" u="none" strike="noStrike" dirty="0">
                          <a:solidFill>
                            <a:schemeClr val="tx1"/>
                          </a:solidFill>
                          <a:effectLst/>
                          <a:latin typeface="Arial" panose="020B0604020202020204" pitchFamily="34" charset="0"/>
                          <a:cs typeface="Arial" panose="020B0604020202020204" pitchFamily="34" charset="0"/>
                        </a:rPr>
                        <a:t>2</a:t>
                      </a:r>
                      <a:endParaRPr lang="en-US" sz="1000" b="0" i="0" u="none" strike="noStrike" dirty="0">
                        <a:solidFill>
                          <a:schemeClr val="tx1"/>
                        </a:solidFill>
                        <a:effectLst/>
                        <a:latin typeface="Arial" panose="020B0604020202020204" pitchFamily="34" charset="0"/>
                        <a:cs typeface="Arial" panose="020B0604020202020204" pitchFamily="34" charset="0"/>
                      </a:endParaRPr>
                    </a:p>
                  </a:txBody>
                  <a:tcPr marL="9525" marR="85725" marT="9525" marB="0" anchor="ctr"/>
                </a:tc>
                <a:tc>
                  <a:txBody>
                    <a:bodyPr/>
                    <a:lstStyle/>
                    <a:p>
                      <a:pPr algn="ctr" fontAlgn="ctr"/>
                      <a:r>
                        <a:rPr lang="en-US" sz="1000" b="0" i="0" u="none" strike="noStrike" dirty="0" smtClean="0">
                          <a:solidFill>
                            <a:schemeClr val="tx1"/>
                          </a:solidFill>
                          <a:effectLst/>
                          <a:latin typeface="Arial" panose="020B0604020202020204" pitchFamily="34" charset="0"/>
                          <a:cs typeface="Arial" panose="020B0604020202020204" pitchFamily="34" charset="0"/>
                        </a:rPr>
                        <a:t>UK</a:t>
                      </a:r>
                      <a:endParaRPr lang="en-US" sz="1000" b="0" i="0" u="none" strike="noStrike" dirty="0">
                        <a:solidFill>
                          <a:schemeClr val="tx1"/>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ctr"/>
                      <a:r>
                        <a:rPr lang="en-US" sz="1000" u="none" strike="noStrike" dirty="0">
                          <a:solidFill>
                            <a:schemeClr val="tx1"/>
                          </a:solidFill>
                          <a:effectLst/>
                          <a:latin typeface="Arial" panose="020B0604020202020204" pitchFamily="34" charset="0"/>
                          <a:cs typeface="Arial" panose="020B0604020202020204" pitchFamily="34" charset="0"/>
                        </a:rPr>
                        <a:t>14,705 </a:t>
                      </a:r>
                      <a:endParaRPr lang="en-US" sz="1000" b="0" i="0" u="none" strike="noStrike" dirty="0">
                        <a:solidFill>
                          <a:schemeClr val="tx1"/>
                        </a:solidFill>
                        <a:effectLst/>
                        <a:latin typeface="Arial" panose="020B0604020202020204" pitchFamily="34" charset="0"/>
                        <a:cs typeface="Arial" panose="020B0604020202020204" pitchFamily="34" charset="0"/>
                      </a:endParaRPr>
                    </a:p>
                  </a:txBody>
                  <a:tcPr marL="9525" marR="85725" marT="9525" marB="0" anchor="ctr"/>
                </a:tc>
                <a:tc>
                  <a:txBody>
                    <a:bodyPr/>
                    <a:lstStyle/>
                    <a:p>
                      <a:pPr algn="ctr" fontAlgn="b"/>
                      <a:r>
                        <a:rPr lang="en-US" sz="1000" u="none" strike="noStrike" dirty="0">
                          <a:solidFill>
                            <a:schemeClr val="tx1"/>
                          </a:solidFill>
                          <a:effectLst/>
                          <a:latin typeface="Arial" panose="020B0604020202020204" pitchFamily="34" charset="0"/>
                          <a:cs typeface="Arial" panose="020B0604020202020204" pitchFamily="34" charset="0"/>
                        </a:rPr>
                        <a:t>     6,842 </a:t>
                      </a:r>
                      <a:endParaRPr lang="en-US" sz="1000" b="0" i="0" u="none" strike="noStrike" dirty="0">
                        <a:solidFill>
                          <a:schemeClr val="tx1"/>
                        </a:solidFill>
                        <a:effectLst/>
                        <a:latin typeface="Arial" panose="020B0604020202020204" pitchFamily="34" charset="0"/>
                        <a:cs typeface="Arial" panose="020B0604020202020204" pitchFamily="34" charset="0"/>
                      </a:endParaRPr>
                    </a:p>
                  </a:txBody>
                  <a:tcPr marL="9525" marR="9525" marT="9525" marB="0" anchor="ctr"/>
                </a:tc>
              </a:tr>
              <a:tr h="232663">
                <a:tc>
                  <a:txBody>
                    <a:bodyPr/>
                    <a:lstStyle/>
                    <a:p>
                      <a:pPr algn="ctr" fontAlgn="ctr"/>
                      <a:r>
                        <a:rPr lang="en-US" sz="1000" u="none" strike="noStrike" dirty="0">
                          <a:solidFill>
                            <a:schemeClr val="tx1"/>
                          </a:solidFill>
                          <a:effectLst/>
                          <a:latin typeface="Arial" panose="020B0604020202020204" pitchFamily="34" charset="0"/>
                          <a:cs typeface="Arial" panose="020B0604020202020204" pitchFamily="34" charset="0"/>
                        </a:rPr>
                        <a:t>3</a:t>
                      </a:r>
                      <a:endParaRPr lang="en-US" sz="1000" b="0" i="0" u="none" strike="noStrike" dirty="0">
                        <a:solidFill>
                          <a:schemeClr val="tx1"/>
                        </a:solidFill>
                        <a:effectLst/>
                        <a:latin typeface="Arial" panose="020B0604020202020204" pitchFamily="34" charset="0"/>
                        <a:cs typeface="Arial" panose="020B0604020202020204" pitchFamily="34" charset="0"/>
                      </a:endParaRPr>
                    </a:p>
                  </a:txBody>
                  <a:tcPr marL="9525" marR="85725" marT="9525" marB="0" anchor="ctr"/>
                </a:tc>
                <a:tc>
                  <a:txBody>
                    <a:bodyPr/>
                    <a:lstStyle/>
                    <a:p>
                      <a:pPr algn="ctr" fontAlgn="ctr"/>
                      <a:r>
                        <a:rPr lang="en-US" sz="1000" b="0" i="0" u="none" strike="noStrike" dirty="0" smtClean="0">
                          <a:solidFill>
                            <a:schemeClr val="tx1"/>
                          </a:solidFill>
                          <a:effectLst/>
                          <a:latin typeface="Arial" panose="020B0604020202020204" pitchFamily="34" charset="0"/>
                          <a:cs typeface="Arial" panose="020B0604020202020204" pitchFamily="34" charset="0"/>
                        </a:rPr>
                        <a:t>Germany</a:t>
                      </a:r>
                      <a:endParaRPr lang="en-US" sz="1000" b="0" i="0" u="none" strike="noStrike" dirty="0">
                        <a:solidFill>
                          <a:schemeClr val="tx1"/>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ctr"/>
                      <a:r>
                        <a:rPr lang="en-US" sz="1000" u="none" strike="noStrike" dirty="0">
                          <a:solidFill>
                            <a:schemeClr val="tx1"/>
                          </a:solidFill>
                          <a:effectLst/>
                          <a:latin typeface="Arial" panose="020B0604020202020204" pitchFamily="34" charset="0"/>
                          <a:cs typeface="Arial" panose="020B0604020202020204" pitchFamily="34" charset="0"/>
                        </a:rPr>
                        <a:t>7,794 </a:t>
                      </a:r>
                      <a:endParaRPr lang="en-US" sz="1000" b="0" i="0" u="none" strike="noStrike" dirty="0">
                        <a:solidFill>
                          <a:schemeClr val="tx1"/>
                        </a:solidFill>
                        <a:effectLst/>
                        <a:latin typeface="Arial" panose="020B0604020202020204" pitchFamily="34" charset="0"/>
                        <a:cs typeface="Arial" panose="020B0604020202020204" pitchFamily="34" charset="0"/>
                      </a:endParaRPr>
                    </a:p>
                  </a:txBody>
                  <a:tcPr marL="9525" marR="85725" marT="9525" marB="0" anchor="ctr"/>
                </a:tc>
                <a:tc>
                  <a:txBody>
                    <a:bodyPr/>
                    <a:lstStyle/>
                    <a:p>
                      <a:pPr algn="ctr" fontAlgn="b"/>
                      <a:r>
                        <a:rPr lang="en-US" sz="1000" u="none" strike="noStrike" dirty="0">
                          <a:solidFill>
                            <a:schemeClr val="tx1"/>
                          </a:solidFill>
                          <a:effectLst/>
                          <a:latin typeface="Arial" panose="020B0604020202020204" pitchFamily="34" charset="0"/>
                          <a:cs typeface="Arial" panose="020B0604020202020204" pitchFamily="34" charset="0"/>
                        </a:rPr>
                        <a:t>     3,423 </a:t>
                      </a:r>
                      <a:endParaRPr lang="en-US" sz="1000" b="0" i="0" u="none" strike="noStrike" dirty="0">
                        <a:solidFill>
                          <a:schemeClr val="tx1"/>
                        </a:solidFill>
                        <a:effectLst/>
                        <a:latin typeface="Arial" panose="020B0604020202020204" pitchFamily="34" charset="0"/>
                        <a:cs typeface="Arial" panose="020B0604020202020204" pitchFamily="34" charset="0"/>
                      </a:endParaRPr>
                    </a:p>
                  </a:txBody>
                  <a:tcPr marL="9525" marR="9525" marT="9525" marB="0" anchor="ctr"/>
                </a:tc>
              </a:tr>
              <a:tr h="202065">
                <a:tc>
                  <a:txBody>
                    <a:bodyPr/>
                    <a:lstStyle/>
                    <a:p>
                      <a:pPr algn="ctr" fontAlgn="ctr"/>
                      <a:r>
                        <a:rPr lang="en-US" sz="1000" u="none" strike="noStrike" dirty="0">
                          <a:solidFill>
                            <a:schemeClr val="tx1"/>
                          </a:solidFill>
                          <a:effectLst/>
                          <a:latin typeface="Arial" panose="020B0604020202020204" pitchFamily="34" charset="0"/>
                          <a:cs typeface="Arial" panose="020B0604020202020204" pitchFamily="34" charset="0"/>
                        </a:rPr>
                        <a:t>4</a:t>
                      </a:r>
                      <a:endParaRPr lang="en-US" sz="1000" b="0" i="0" u="none" strike="noStrike" dirty="0">
                        <a:solidFill>
                          <a:schemeClr val="tx1"/>
                        </a:solidFill>
                        <a:effectLst/>
                        <a:latin typeface="Arial" panose="020B0604020202020204" pitchFamily="34" charset="0"/>
                        <a:cs typeface="Arial" panose="020B0604020202020204" pitchFamily="34" charset="0"/>
                      </a:endParaRPr>
                    </a:p>
                  </a:txBody>
                  <a:tcPr marL="9525" marR="85725" marT="9525" marB="0" anchor="ctr"/>
                </a:tc>
                <a:tc>
                  <a:txBody>
                    <a:bodyPr/>
                    <a:lstStyle/>
                    <a:p>
                      <a:pPr algn="ctr" fontAlgn="ctr"/>
                      <a:r>
                        <a:rPr lang="en-US" sz="1000" b="0" i="0" u="none" strike="noStrike" dirty="0" smtClean="0">
                          <a:solidFill>
                            <a:schemeClr val="tx1"/>
                          </a:solidFill>
                          <a:effectLst/>
                          <a:latin typeface="Arial" panose="020B0604020202020204" pitchFamily="34" charset="0"/>
                          <a:cs typeface="Arial" panose="020B0604020202020204" pitchFamily="34" charset="0"/>
                        </a:rPr>
                        <a:t>Japan</a:t>
                      </a:r>
                      <a:endParaRPr lang="en-US" sz="1000" b="0" i="0" u="none" strike="noStrike" dirty="0">
                        <a:solidFill>
                          <a:schemeClr val="tx1"/>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ctr"/>
                      <a:r>
                        <a:rPr lang="en-US" sz="1000" u="none" strike="noStrike" dirty="0">
                          <a:solidFill>
                            <a:schemeClr val="tx1"/>
                          </a:solidFill>
                          <a:effectLst/>
                          <a:latin typeface="Arial" panose="020B0604020202020204" pitchFamily="34" charset="0"/>
                          <a:cs typeface="Arial" panose="020B0604020202020204" pitchFamily="34" charset="0"/>
                        </a:rPr>
                        <a:t>5,809 </a:t>
                      </a:r>
                      <a:endParaRPr lang="en-US" sz="1000" b="0" i="0" u="none" strike="noStrike" dirty="0">
                        <a:solidFill>
                          <a:schemeClr val="tx1"/>
                        </a:solidFill>
                        <a:effectLst/>
                        <a:latin typeface="Arial" panose="020B0604020202020204" pitchFamily="34" charset="0"/>
                        <a:cs typeface="Arial" panose="020B0604020202020204" pitchFamily="34" charset="0"/>
                      </a:endParaRPr>
                    </a:p>
                  </a:txBody>
                  <a:tcPr marL="9525" marR="85725" marT="9525" marB="0" anchor="ctr"/>
                </a:tc>
                <a:tc>
                  <a:txBody>
                    <a:bodyPr/>
                    <a:lstStyle/>
                    <a:p>
                      <a:pPr algn="ctr" fontAlgn="b"/>
                      <a:r>
                        <a:rPr lang="en-US" sz="1000" u="none" strike="noStrike" dirty="0">
                          <a:solidFill>
                            <a:schemeClr val="tx1"/>
                          </a:solidFill>
                          <a:effectLst/>
                          <a:latin typeface="Arial" panose="020B0604020202020204" pitchFamily="34" charset="0"/>
                          <a:cs typeface="Arial" panose="020B0604020202020204" pitchFamily="34" charset="0"/>
                        </a:rPr>
                        <a:t>     2,982 </a:t>
                      </a:r>
                      <a:endParaRPr lang="en-US" sz="1000" b="0" i="0" u="none" strike="noStrike" dirty="0">
                        <a:solidFill>
                          <a:schemeClr val="tx1"/>
                        </a:solidFill>
                        <a:effectLst/>
                        <a:latin typeface="Arial" panose="020B0604020202020204" pitchFamily="34" charset="0"/>
                        <a:cs typeface="Arial" panose="020B0604020202020204" pitchFamily="34" charset="0"/>
                      </a:endParaRPr>
                    </a:p>
                  </a:txBody>
                  <a:tcPr marL="9525" marR="9525" marT="9525" marB="0" anchor="ctr"/>
                </a:tc>
              </a:tr>
              <a:tr h="202065">
                <a:tc>
                  <a:txBody>
                    <a:bodyPr/>
                    <a:lstStyle/>
                    <a:p>
                      <a:pPr algn="ctr" fontAlgn="ctr"/>
                      <a:r>
                        <a:rPr lang="en-US" sz="1000" u="none" strike="noStrike" dirty="0">
                          <a:solidFill>
                            <a:schemeClr val="tx1"/>
                          </a:solidFill>
                          <a:effectLst/>
                          <a:latin typeface="Arial" panose="020B0604020202020204" pitchFamily="34" charset="0"/>
                          <a:cs typeface="Arial" panose="020B0604020202020204" pitchFamily="34" charset="0"/>
                        </a:rPr>
                        <a:t>5</a:t>
                      </a:r>
                      <a:endParaRPr lang="en-US" sz="1000" b="0" i="0" u="none" strike="noStrike" dirty="0">
                        <a:solidFill>
                          <a:schemeClr val="tx1"/>
                        </a:solidFill>
                        <a:effectLst/>
                        <a:latin typeface="Arial" panose="020B0604020202020204" pitchFamily="34" charset="0"/>
                        <a:cs typeface="Arial" panose="020B0604020202020204" pitchFamily="34" charset="0"/>
                      </a:endParaRPr>
                    </a:p>
                  </a:txBody>
                  <a:tcPr marL="9525" marR="85725" marT="9525" marB="0" anchor="ctr"/>
                </a:tc>
                <a:tc>
                  <a:txBody>
                    <a:bodyPr/>
                    <a:lstStyle/>
                    <a:p>
                      <a:pPr algn="ctr" fontAlgn="ctr"/>
                      <a:r>
                        <a:rPr lang="en-US" sz="1000" b="0" i="0" u="none" strike="noStrike" dirty="0" smtClean="0">
                          <a:solidFill>
                            <a:schemeClr val="tx1"/>
                          </a:solidFill>
                          <a:effectLst/>
                          <a:latin typeface="Arial" panose="020B0604020202020204" pitchFamily="34" charset="0"/>
                          <a:cs typeface="Arial" panose="020B0604020202020204" pitchFamily="34" charset="0"/>
                        </a:rPr>
                        <a:t>France</a:t>
                      </a:r>
                      <a:endParaRPr lang="en-US" sz="1000" b="0" i="0" u="none" strike="noStrike" dirty="0">
                        <a:solidFill>
                          <a:schemeClr val="tx1"/>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ctr"/>
                      <a:r>
                        <a:rPr lang="en-US" sz="1000" u="none" strike="noStrike" dirty="0">
                          <a:solidFill>
                            <a:schemeClr val="tx1"/>
                          </a:solidFill>
                          <a:effectLst/>
                          <a:latin typeface="Arial" panose="020B0604020202020204" pitchFamily="34" charset="0"/>
                          <a:cs typeface="Arial" panose="020B0604020202020204" pitchFamily="34" charset="0"/>
                        </a:rPr>
                        <a:t>6,947 </a:t>
                      </a:r>
                      <a:endParaRPr lang="en-US" sz="1000" b="0" i="0" u="none" strike="noStrike" dirty="0">
                        <a:solidFill>
                          <a:schemeClr val="tx1"/>
                        </a:solidFill>
                        <a:effectLst/>
                        <a:latin typeface="Arial" panose="020B0604020202020204" pitchFamily="34" charset="0"/>
                        <a:cs typeface="Arial" panose="020B0604020202020204" pitchFamily="34" charset="0"/>
                      </a:endParaRPr>
                    </a:p>
                  </a:txBody>
                  <a:tcPr marL="9525" marR="85725" marT="9525" marB="0" anchor="ctr"/>
                </a:tc>
                <a:tc>
                  <a:txBody>
                    <a:bodyPr/>
                    <a:lstStyle/>
                    <a:p>
                      <a:pPr algn="ctr" fontAlgn="b"/>
                      <a:r>
                        <a:rPr lang="en-US" sz="1000" u="none" strike="noStrike" dirty="0">
                          <a:solidFill>
                            <a:schemeClr val="tx1"/>
                          </a:solidFill>
                          <a:effectLst/>
                          <a:latin typeface="Arial" panose="020B0604020202020204" pitchFamily="34" charset="0"/>
                          <a:cs typeface="Arial" panose="020B0604020202020204" pitchFamily="34" charset="0"/>
                        </a:rPr>
                        <a:t>     2,974 </a:t>
                      </a:r>
                      <a:endParaRPr lang="en-US" sz="1000" b="0" i="0" u="none" strike="noStrike" dirty="0">
                        <a:solidFill>
                          <a:schemeClr val="tx1"/>
                        </a:solidFill>
                        <a:effectLst/>
                        <a:latin typeface="Arial" panose="020B0604020202020204" pitchFamily="34" charset="0"/>
                        <a:cs typeface="Arial" panose="020B0604020202020204" pitchFamily="34" charset="0"/>
                      </a:endParaRPr>
                    </a:p>
                  </a:txBody>
                  <a:tcPr marL="9525" marR="9525" marT="9525" marB="0" anchor="ctr"/>
                </a:tc>
              </a:tr>
              <a:tr h="202065">
                <a:tc>
                  <a:txBody>
                    <a:bodyPr/>
                    <a:lstStyle/>
                    <a:p>
                      <a:pPr algn="ctr" fontAlgn="ctr"/>
                      <a:r>
                        <a:rPr lang="en-US" sz="1000" u="none" strike="noStrike" dirty="0">
                          <a:solidFill>
                            <a:schemeClr val="tx1"/>
                          </a:solidFill>
                          <a:effectLst/>
                          <a:latin typeface="Arial" panose="020B0604020202020204" pitchFamily="34" charset="0"/>
                          <a:cs typeface="Arial" panose="020B0604020202020204" pitchFamily="34" charset="0"/>
                        </a:rPr>
                        <a:t>6</a:t>
                      </a:r>
                      <a:endParaRPr lang="en-US" sz="1000" b="0" i="0" u="none" strike="noStrike" dirty="0">
                        <a:solidFill>
                          <a:schemeClr val="tx1"/>
                        </a:solidFill>
                        <a:effectLst/>
                        <a:latin typeface="Arial" panose="020B0604020202020204" pitchFamily="34" charset="0"/>
                        <a:cs typeface="Arial" panose="020B0604020202020204" pitchFamily="34" charset="0"/>
                      </a:endParaRPr>
                    </a:p>
                  </a:txBody>
                  <a:tcPr marL="9525" marR="85725" marT="9525" marB="0" anchor="ctr"/>
                </a:tc>
                <a:tc>
                  <a:txBody>
                    <a:bodyPr/>
                    <a:lstStyle/>
                    <a:p>
                      <a:pPr algn="ctr" fontAlgn="ctr"/>
                      <a:r>
                        <a:rPr lang="en-US" sz="1000" b="0" i="0" u="none" strike="noStrike" dirty="0" smtClean="0">
                          <a:solidFill>
                            <a:schemeClr val="tx1"/>
                          </a:solidFill>
                          <a:effectLst/>
                          <a:latin typeface="Arial" panose="020B0604020202020204" pitchFamily="34" charset="0"/>
                          <a:cs typeface="Arial" panose="020B0604020202020204" pitchFamily="34" charset="0"/>
                        </a:rPr>
                        <a:t>Switzerland</a:t>
                      </a:r>
                      <a:endParaRPr lang="en-US" sz="1000" b="0" i="0" u="none" strike="noStrike" dirty="0">
                        <a:solidFill>
                          <a:schemeClr val="tx1"/>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ctr"/>
                      <a:r>
                        <a:rPr lang="en-US" sz="1000" u="none" strike="noStrike">
                          <a:solidFill>
                            <a:schemeClr val="tx1"/>
                          </a:solidFill>
                          <a:effectLst/>
                          <a:latin typeface="Arial" panose="020B0604020202020204" pitchFamily="34" charset="0"/>
                          <a:cs typeface="Arial" panose="020B0604020202020204" pitchFamily="34" charset="0"/>
                        </a:rPr>
                        <a:t>6,655 </a:t>
                      </a:r>
                      <a:endParaRPr lang="en-US" sz="1000" b="0" i="0" u="none" strike="noStrike">
                        <a:solidFill>
                          <a:schemeClr val="tx1"/>
                        </a:solidFill>
                        <a:effectLst/>
                        <a:latin typeface="Arial" panose="020B0604020202020204" pitchFamily="34" charset="0"/>
                        <a:cs typeface="Arial" panose="020B0604020202020204" pitchFamily="34" charset="0"/>
                      </a:endParaRPr>
                    </a:p>
                  </a:txBody>
                  <a:tcPr marL="9525" marR="85725" marT="9525" marB="0" anchor="ctr"/>
                </a:tc>
                <a:tc>
                  <a:txBody>
                    <a:bodyPr/>
                    <a:lstStyle/>
                    <a:p>
                      <a:pPr algn="ctr" fontAlgn="b"/>
                      <a:r>
                        <a:rPr lang="en-US" sz="1000" u="none" strike="noStrike" dirty="0">
                          <a:solidFill>
                            <a:schemeClr val="tx1"/>
                          </a:solidFill>
                          <a:effectLst/>
                          <a:latin typeface="Arial" panose="020B0604020202020204" pitchFamily="34" charset="0"/>
                          <a:cs typeface="Arial" panose="020B0604020202020204" pitchFamily="34" charset="0"/>
                        </a:rPr>
                        <a:t>     2,816 </a:t>
                      </a:r>
                      <a:endParaRPr lang="en-US" sz="1000" b="0" i="0" u="none" strike="noStrike" dirty="0">
                        <a:solidFill>
                          <a:schemeClr val="tx1"/>
                        </a:solidFill>
                        <a:effectLst/>
                        <a:latin typeface="Arial" panose="020B0604020202020204" pitchFamily="34" charset="0"/>
                        <a:cs typeface="Arial" panose="020B0604020202020204" pitchFamily="34" charset="0"/>
                      </a:endParaRPr>
                    </a:p>
                  </a:txBody>
                  <a:tcPr marL="9525" marR="9525" marT="9525" marB="0" anchor="ctr"/>
                </a:tc>
              </a:tr>
              <a:tr h="202065">
                <a:tc>
                  <a:txBody>
                    <a:bodyPr/>
                    <a:lstStyle/>
                    <a:p>
                      <a:pPr algn="ctr" fontAlgn="ctr"/>
                      <a:r>
                        <a:rPr lang="en-US" sz="1000" u="none" strike="noStrike" dirty="0">
                          <a:solidFill>
                            <a:schemeClr val="tx1"/>
                          </a:solidFill>
                          <a:effectLst/>
                          <a:latin typeface="Arial" panose="020B0604020202020204" pitchFamily="34" charset="0"/>
                          <a:cs typeface="Arial" panose="020B0604020202020204" pitchFamily="34" charset="0"/>
                        </a:rPr>
                        <a:t>7</a:t>
                      </a:r>
                      <a:endParaRPr lang="en-US" sz="1000" b="0" i="0" u="none" strike="noStrike" dirty="0">
                        <a:solidFill>
                          <a:schemeClr val="tx1"/>
                        </a:solidFill>
                        <a:effectLst/>
                        <a:latin typeface="Arial" panose="020B0604020202020204" pitchFamily="34" charset="0"/>
                        <a:cs typeface="Arial" panose="020B0604020202020204" pitchFamily="34" charset="0"/>
                      </a:endParaRPr>
                    </a:p>
                  </a:txBody>
                  <a:tcPr marL="9525" marR="85725" marT="9525" marB="0" anchor="ctr"/>
                </a:tc>
                <a:tc>
                  <a:txBody>
                    <a:bodyPr/>
                    <a:lstStyle/>
                    <a:p>
                      <a:pPr algn="ctr" fontAlgn="ctr"/>
                      <a:r>
                        <a:rPr lang="en-US" sz="1000" b="0" i="0" u="none" strike="noStrike" dirty="0" smtClean="0">
                          <a:solidFill>
                            <a:schemeClr val="tx1"/>
                          </a:solidFill>
                          <a:effectLst/>
                          <a:latin typeface="Arial" panose="020B0604020202020204" pitchFamily="34" charset="0"/>
                          <a:cs typeface="Arial" panose="020B0604020202020204" pitchFamily="34" charset="0"/>
                        </a:rPr>
                        <a:t>Spain</a:t>
                      </a:r>
                      <a:endParaRPr lang="en-US" sz="1000" b="0" i="0" u="none" strike="noStrike" dirty="0">
                        <a:solidFill>
                          <a:schemeClr val="tx1"/>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ctr"/>
                      <a:r>
                        <a:rPr lang="en-US" sz="1000" u="none" strike="noStrike">
                          <a:solidFill>
                            <a:schemeClr val="tx1"/>
                          </a:solidFill>
                          <a:effectLst/>
                          <a:latin typeface="Arial" panose="020B0604020202020204" pitchFamily="34" charset="0"/>
                          <a:cs typeface="Arial" panose="020B0604020202020204" pitchFamily="34" charset="0"/>
                        </a:rPr>
                        <a:t>2,099 </a:t>
                      </a:r>
                      <a:endParaRPr lang="en-US" sz="1000" b="0" i="0" u="none" strike="noStrike">
                        <a:solidFill>
                          <a:schemeClr val="tx1"/>
                        </a:solidFill>
                        <a:effectLst/>
                        <a:latin typeface="Arial" panose="020B0604020202020204" pitchFamily="34" charset="0"/>
                        <a:cs typeface="Arial" panose="020B0604020202020204" pitchFamily="34" charset="0"/>
                      </a:endParaRPr>
                    </a:p>
                  </a:txBody>
                  <a:tcPr marL="9525" marR="85725" marT="9525" marB="0" anchor="ctr"/>
                </a:tc>
                <a:tc>
                  <a:txBody>
                    <a:bodyPr/>
                    <a:lstStyle/>
                    <a:p>
                      <a:pPr algn="ctr" fontAlgn="b"/>
                      <a:r>
                        <a:rPr lang="en-US" sz="1000" u="none" strike="noStrike" dirty="0">
                          <a:solidFill>
                            <a:schemeClr val="tx1"/>
                          </a:solidFill>
                          <a:effectLst/>
                          <a:latin typeface="Arial" panose="020B0604020202020204" pitchFamily="34" charset="0"/>
                          <a:cs typeface="Arial" panose="020B0604020202020204" pitchFamily="34" charset="0"/>
                        </a:rPr>
                        <a:t>        857 </a:t>
                      </a:r>
                      <a:endParaRPr lang="en-US" sz="1000" b="0" i="0" u="none" strike="noStrike" dirty="0">
                        <a:solidFill>
                          <a:schemeClr val="tx1"/>
                        </a:solidFill>
                        <a:effectLst/>
                        <a:latin typeface="Arial" panose="020B0604020202020204" pitchFamily="34" charset="0"/>
                        <a:cs typeface="Arial" panose="020B0604020202020204" pitchFamily="34" charset="0"/>
                      </a:endParaRPr>
                    </a:p>
                  </a:txBody>
                  <a:tcPr marL="9525" marR="9525" marT="9525" marB="0" anchor="ctr"/>
                </a:tc>
              </a:tr>
              <a:tr h="202065">
                <a:tc>
                  <a:txBody>
                    <a:bodyPr/>
                    <a:lstStyle/>
                    <a:p>
                      <a:pPr algn="ctr" fontAlgn="ctr"/>
                      <a:r>
                        <a:rPr lang="en-US" sz="1000" u="none" strike="noStrike" dirty="0">
                          <a:solidFill>
                            <a:schemeClr val="tx1"/>
                          </a:solidFill>
                          <a:effectLst/>
                          <a:latin typeface="Arial" panose="020B0604020202020204" pitchFamily="34" charset="0"/>
                          <a:cs typeface="Arial" panose="020B0604020202020204" pitchFamily="34" charset="0"/>
                        </a:rPr>
                        <a:t>8</a:t>
                      </a:r>
                      <a:endParaRPr lang="en-US" sz="1000" b="0" i="0" u="none" strike="noStrike" dirty="0">
                        <a:solidFill>
                          <a:schemeClr val="tx1"/>
                        </a:solidFill>
                        <a:effectLst/>
                        <a:latin typeface="Arial" panose="020B0604020202020204" pitchFamily="34" charset="0"/>
                        <a:cs typeface="Arial" panose="020B0604020202020204" pitchFamily="34" charset="0"/>
                      </a:endParaRPr>
                    </a:p>
                  </a:txBody>
                  <a:tcPr marL="9525" marR="85725" marT="9525" marB="0" anchor="ctr"/>
                </a:tc>
                <a:tc>
                  <a:txBody>
                    <a:bodyPr/>
                    <a:lstStyle/>
                    <a:p>
                      <a:pPr algn="ctr" fontAlgn="ctr"/>
                      <a:r>
                        <a:rPr lang="en-US" sz="1000" b="0" i="0" u="none" strike="noStrike" dirty="0" smtClean="0">
                          <a:solidFill>
                            <a:schemeClr val="tx1"/>
                          </a:solidFill>
                          <a:effectLst/>
                          <a:latin typeface="Arial" panose="020B0604020202020204" pitchFamily="34" charset="0"/>
                          <a:cs typeface="Arial" panose="020B0604020202020204" pitchFamily="34" charset="0"/>
                        </a:rPr>
                        <a:t>Netherlands</a:t>
                      </a:r>
                      <a:endParaRPr lang="en-US" sz="1000" b="0" i="0" u="none" strike="noStrike" dirty="0">
                        <a:solidFill>
                          <a:schemeClr val="tx1"/>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ctr"/>
                      <a:r>
                        <a:rPr lang="en-US" sz="1000" u="none" strike="noStrike" dirty="0">
                          <a:solidFill>
                            <a:schemeClr val="tx1"/>
                          </a:solidFill>
                          <a:effectLst/>
                          <a:latin typeface="Arial" panose="020B0604020202020204" pitchFamily="34" charset="0"/>
                          <a:cs typeface="Arial" panose="020B0604020202020204" pitchFamily="34" charset="0"/>
                        </a:rPr>
                        <a:t>5,277 </a:t>
                      </a:r>
                      <a:endParaRPr lang="en-US" sz="1000" b="0" i="0" u="none" strike="noStrike" dirty="0">
                        <a:solidFill>
                          <a:schemeClr val="tx1"/>
                        </a:solidFill>
                        <a:effectLst/>
                        <a:latin typeface="Arial" panose="020B0604020202020204" pitchFamily="34" charset="0"/>
                        <a:cs typeface="Arial" panose="020B0604020202020204" pitchFamily="34" charset="0"/>
                      </a:endParaRPr>
                    </a:p>
                  </a:txBody>
                  <a:tcPr marL="9525" marR="85725" marT="9525" marB="0" anchor="ctr"/>
                </a:tc>
                <a:tc>
                  <a:txBody>
                    <a:bodyPr/>
                    <a:lstStyle/>
                    <a:p>
                      <a:pPr algn="ctr" fontAlgn="b"/>
                      <a:r>
                        <a:rPr lang="en-US" sz="1000" u="none" strike="noStrike" dirty="0">
                          <a:solidFill>
                            <a:schemeClr val="tx1"/>
                          </a:solidFill>
                          <a:effectLst/>
                          <a:latin typeface="Arial" panose="020B0604020202020204" pitchFamily="34" charset="0"/>
                          <a:cs typeface="Arial" panose="020B0604020202020204" pitchFamily="34" charset="0"/>
                        </a:rPr>
                        <a:t>     2,463 </a:t>
                      </a:r>
                      <a:endParaRPr lang="en-US" sz="1000" b="0" i="0" u="none" strike="noStrike" dirty="0">
                        <a:solidFill>
                          <a:schemeClr val="tx1"/>
                        </a:solidFill>
                        <a:effectLst/>
                        <a:latin typeface="Arial" panose="020B0604020202020204" pitchFamily="34" charset="0"/>
                        <a:cs typeface="Arial" panose="020B0604020202020204" pitchFamily="34" charset="0"/>
                      </a:endParaRPr>
                    </a:p>
                  </a:txBody>
                  <a:tcPr marL="9525" marR="9525" marT="9525" marB="0" anchor="ctr"/>
                </a:tc>
              </a:tr>
              <a:tr h="202065">
                <a:tc>
                  <a:txBody>
                    <a:bodyPr/>
                    <a:lstStyle/>
                    <a:p>
                      <a:pPr algn="ctr" fontAlgn="ctr"/>
                      <a:r>
                        <a:rPr lang="en-US" sz="1000" u="none" strike="noStrike" dirty="0">
                          <a:solidFill>
                            <a:schemeClr val="tx1"/>
                          </a:solidFill>
                          <a:effectLst/>
                          <a:latin typeface="Arial" panose="020B0604020202020204" pitchFamily="34" charset="0"/>
                          <a:cs typeface="Arial" panose="020B0604020202020204" pitchFamily="34" charset="0"/>
                        </a:rPr>
                        <a:t>9</a:t>
                      </a:r>
                      <a:endParaRPr lang="en-US" sz="1000" b="0" i="0" u="none" strike="noStrike" dirty="0">
                        <a:solidFill>
                          <a:schemeClr val="tx1"/>
                        </a:solidFill>
                        <a:effectLst/>
                        <a:latin typeface="Arial" panose="020B0604020202020204" pitchFamily="34" charset="0"/>
                        <a:cs typeface="Arial" panose="020B0604020202020204" pitchFamily="34" charset="0"/>
                      </a:endParaRPr>
                    </a:p>
                  </a:txBody>
                  <a:tcPr marL="9525" marR="85725" marT="9525" marB="0" anchor="ctr"/>
                </a:tc>
                <a:tc>
                  <a:txBody>
                    <a:bodyPr/>
                    <a:lstStyle/>
                    <a:p>
                      <a:pPr algn="ctr" fontAlgn="ctr"/>
                      <a:r>
                        <a:rPr lang="en-US" sz="1000" b="0" i="0" u="none" strike="noStrike" dirty="0" smtClean="0">
                          <a:solidFill>
                            <a:schemeClr val="tx1"/>
                          </a:solidFill>
                          <a:effectLst/>
                          <a:latin typeface="Arial" panose="020B0604020202020204" pitchFamily="34" charset="0"/>
                          <a:cs typeface="Arial" panose="020B0604020202020204" pitchFamily="34" charset="0"/>
                        </a:rPr>
                        <a:t>Canada</a:t>
                      </a:r>
                      <a:endParaRPr lang="en-US" sz="1000" b="0" i="0" u="none" strike="noStrike" dirty="0">
                        <a:solidFill>
                          <a:schemeClr val="tx1"/>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ctr"/>
                      <a:r>
                        <a:rPr lang="en-US" sz="1000" u="none" strike="noStrike" dirty="0">
                          <a:solidFill>
                            <a:schemeClr val="tx1"/>
                          </a:solidFill>
                          <a:effectLst/>
                          <a:latin typeface="Arial" panose="020B0604020202020204" pitchFamily="34" charset="0"/>
                          <a:cs typeface="Arial" panose="020B0604020202020204" pitchFamily="34" charset="0"/>
                        </a:rPr>
                        <a:t>5,434 </a:t>
                      </a:r>
                      <a:endParaRPr lang="en-US" sz="1000" b="0" i="0" u="none" strike="noStrike" dirty="0">
                        <a:solidFill>
                          <a:schemeClr val="tx1"/>
                        </a:solidFill>
                        <a:effectLst/>
                        <a:latin typeface="Arial" panose="020B0604020202020204" pitchFamily="34" charset="0"/>
                        <a:cs typeface="Arial" panose="020B0604020202020204" pitchFamily="34" charset="0"/>
                      </a:endParaRPr>
                    </a:p>
                  </a:txBody>
                  <a:tcPr marL="9525" marR="85725" marT="9525" marB="0" anchor="ctr"/>
                </a:tc>
                <a:tc>
                  <a:txBody>
                    <a:bodyPr/>
                    <a:lstStyle/>
                    <a:p>
                      <a:pPr algn="ctr" fontAlgn="b"/>
                      <a:r>
                        <a:rPr lang="en-US" sz="1000" u="none" strike="noStrike" dirty="0">
                          <a:solidFill>
                            <a:schemeClr val="tx1"/>
                          </a:solidFill>
                          <a:effectLst/>
                          <a:latin typeface="Arial" panose="020B0604020202020204" pitchFamily="34" charset="0"/>
                          <a:cs typeface="Arial" panose="020B0604020202020204" pitchFamily="34" charset="0"/>
                        </a:rPr>
                        <a:t>     2,546 </a:t>
                      </a:r>
                      <a:endParaRPr lang="en-US" sz="1000" b="0" i="0" u="none" strike="noStrike" dirty="0">
                        <a:solidFill>
                          <a:schemeClr val="tx1"/>
                        </a:solidFill>
                        <a:effectLst/>
                        <a:latin typeface="Arial" panose="020B0604020202020204" pitchFamily="34" charset="0"/>
                        <a:cs typeface="Arial" panose="020B0604020202020204" pitchFamily="34" charset="0"/>
                      </a:endParaRPr>
                    </a:p>
                  </a:txBody>
                  <a:tcPr marL="9525" marR="9525" marT="9525" marB="0" anchor="ctr"/>
                </a:tc>
              </a:tr>
              <a:tr h="202065">
                <a:tc>
                  <a:txBody>
                    <a:bodyPr/>
                    <a:lstStyle/>
                    <a:p>
                      <a:pPr algn="ctr" fontAlgn="ctr"/>
                      <a:r>
                        <a:rPr lang="en-US" sz="1000" u="none" strike="noStrike" dirty="0">
                          <a:solidFill>
                            <a:schemeClr val="tx1"/>
                          </a:solidFill>
                          <a:effectLst/>
                          <a:latin typeface="Arial" panose="020B0604020202020204" pitchFamily="34" charset="0"/>
                          <a:cs typeface="Arial" panose="020B0604020202020204" pitchFamily="34" charset="0"/>
                        </a:rPr>
                        <a:t>10</a:t>
                      </a:r>
                      <a:endParaRPr lang="en-US" sz="1000" b="0" i="0" u="none" strike="noStrike" dirty="0">
                        <a:solidFill>
                          <a:schemeClr val="tx1"/>
                        </a:solidFill>
                        <a:effectLst/>
                        <a:latin typeface="Arial" panose="020B0604020202020204" pitchFamily="34" charset="0"/>
                        <a:cs typeface="Arial" panose="020B0604020202020204" pitchFamily="34" charset="0"/>
                      </a:endParaRPr>
                    </a:p>
                  </a:txBody>
                  <a:tcPr marL="9525" marR="85725" marT="9525" marB="0" anchor="ctr"/>
                </a:tc>
                <a:tc>
                  <a:txBody>
                    <a:bodyPr/>
                    <a:lstStyle/>
                    <a:p>
                      <a:pPr algn="ctr" fontAlgn="ctr"/>
                      <a:r>
                        <a:rPr lang="en-US" sz="1000" b="0" i="0" u="none" strike="noStrike" dirty="0" smtClean="0">
                          <a:solidFill>
                            <a:schemeClr val="tx1"/>
                          </a:solidFill>
                          <a:effectLst/>
                          <a:latin typeface="Arial" panose="020B0604020202020204" pitchFamily="34" charset="0"/>
                          <a:cs typeface="Arial" panose="020B0604020202020204" pitchFamily="34" charset="0"/>
                        </a:rPr>
                        <a:t>PRC</a:t>
                      </a:r>
                      <a:endParaRPr lang="en-US" sz="1000" b="0" i="0" u="none" strike="noStrike" dirty="0">
                        <a:solidFill>
                          <a:schemeClr val="tx1"/>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ctr"/>
                      <a:r>
                        <a:rPr lang="en-US" sz="1000" u="none" strike="noStrike">
                          <a:solidFill>
                            <a:schemeClr val="tx1"/>
                          </a:solidFill>
                          <a:effectLst/>
                          <a:latin typeface="Arial" panose="020B0604020202020204" pitchFamily="34" charset="0"/>
                          <a:cs typeface="Arial" panose="020B0604020202020204" pitchFamily="34" charset="0"/>
                        </a:rPr>
                        <a:t>1,897 </a:t>
                      </a:r>
                      <a:endParaRPr lang="en-US" sz="1000" b="0" i="0" u="none" strike="noStrike">
                        <a:solidFill>
                          <a:schemeClr val="tx1"/>
                        </a:solidFill>
                        <a:effectLst/>
                        <a:latin typeface="Arial" panose="020B0604020202020204" pitchFamily="34" charset="0"/>
                        <a:cs typeface="Arial" panose="020B0604020202020204" pitchFamily="34" charset="0"/>
                      </a:endParaRPr>
                    </a:p>
                  </a:txBody>
                  <a:tcPr marL="9525" marR="85725" marT="9525" marB="0" anchor="ctr"/>
                </a:tc>
                <a:tc>
                  <a:txBody>
                    <a:bodyPr/>
                    <a:lstStyle/>
                    <a:p>
                      <a:pPr algn="ctr" fontAlgn="b"/>
                      <a:r>
                        <a:rPr lang="en-US" sz="1000" u="none" strike="noStrike" dirty="0">
                          <a:solidFill>
                            <a:schemeClr val="tx1"/>
                          </a:solidFill>
                          <a:effectLst/>
                          <a:latin typeface="Arial" panose="020B0604020202020204" pitchFamily="34" charset="0"/>
                          <a:cs typeface="Arial" panose="020B0604020202020204" pitchFamily="34" charset="0"/>
                        </a:rPr>
                        <a:t>     1,089 </a:t>
                      </a:r>
                      <a:endParaRPr lang="en-US" sz="1000" b="0" i="0" u="none" strike="noStrike" dirty="0">
                        <a:solidFill>
                          <a:schemeClr val="tx1"/>
                        </a:solidFill>
                        <a:effectLst/>
                        <a:latin typeface="Arial" panose="020B0604020202020204" pitchFamily="34" charset="0"/>
                        <a:cs typeface="Arial" panose="020B0604020202020204" pitchFamily="34" charset="0"/>
                      </a:endParaRPr>
                    </a:p>
                  </a:txBody>
                  <a:tcPr marL="9525" marR="9525" marT="9525" marB="0" anchor="ctr"/>
                </a:tc>
              </a:tr>
            </a:tbl>
          </a:graphicData>
        </a:graphic>
      </p:graphicFrame>
      <p:graphicFrame>
        <p:nvGraphicFramePr>
          <p:cNvPr id="9" name="Table 8"/>
          <p:cNvGraphicFramePr>
            <a:graphicFrameLocks noGrp="1"/>
          </p:cNvGraphicFramePr>
          <p:nvPr>
            <p:extLst>
              <p:ext uri="{D42A27DB-BD31-4B8C-83A1-F6EECF244321}">
                <p14:modId xmlns:p14="http://schemas.microsoft.com/office/powerpoint/2010/main" val="1744839674"/>
              </p:ext>
            </p:extLst>
          </p:nvPr>
        </p:nvGraphicFramePr>
        <p:xfrm>
          <a:off x="4712649" y="2252209"/>
          <a:ext cx="3886201" cy="2613493"/>
        </p:xfrm>
        <a:graphic>
          <a:graphicData uri="http://schemas.openxmlformats.org/drawingml/2006/table">
            <a:tbl>
              <a:tblPr>
                <a:tableStyleId>{9D7B26C5-4107-4FEC-AEDC-1716B250A1EF}</a:tableStyleId>
              </a:tblPr>
              <a:tblGrid>
                <a:gridCol w="668594"/>
                <a:gridCol w="1388805"/>
                <a:gridCol w="825912"/>
                <a:gridCol w="1002890"/>
              </a:tblGrid>
              <a:tr h="468544">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US" sz="1000" u="none" strike="noStrike" dirty="0" smtClean="0">
                          <a:effectLst/>
                          <a:latin typeface="Arial" panose="020B0604020202020204" pitchFamily="34" charset="0"/>
                          <a:cs typeface="Arial" panose="020B0604020202020204" pitchFamily="34" charset="0"/>
                        </a:rPr>
                        <a:t>Ranking</a:t>
                      </a:r>
                      <a:endParaRPr lang="en-US" sz="1000" b="0" i="0" u="none" strike="noStrike" dirty="0" smtClean="0">
                        <a:solidFill>
                          <a:srgbClr val="000000"/>
                        </a:solidFill>
                        <a:effectLst/>
                        <a:latin typeface="Arial" panose="020B0604020202020204" pitchFamily="34" charset="0"/>
                        <a:cs typeface="Arial" panose="020B0604020202020204" pitchFamily="34" charset="0"/>
                      </a:endParaRPr>
                    </a:p>
                  </a:txBody>
                  <a:tcPr marL="9525" marR="9525" marT="9525" marB="0" anchor="ctr">
                    <a:lnB w="12700" cap="flat" cmpd="sng" algn="ctr">
                      <a:solidFill>
                        <a:schemeClr val="tx1"/>
                      </a:solidFill>
                      <a:prstDash val="solid"/>
                      <a:round/>
                      <a:headEnd type="none" w="med" len="med"/>
                      <a:tailEnd type="none" w="med" len="med"/>
                    </a:lnB>
                  </a:tcPr>
                </a:tc>
                <a:tc>
                  <a:txBody>
                    <a:bodyPr/>
                    <a:lstStyle/>
                    <a:p>
                      <a:pPr algn="ctr" fontAlgn="ctr"/>
                      <a:r>
                        <a:rPr lang="en-US" sz="1000" u="none" strike="noStrike" dirty="0">
                          <a:effectLst/>
                          <a:latin typeface="Arial" panose="020B0604020202020204" pitchFamily="34" charset="0"/>
                          <a:cs typeface="Arial" panose="020B0604020202020204" pitchFamily="34" charset="0"/>
                        </a:rPr>
                        <a:t>Source country</a:t>
                      </a:r>
                      <a:endParaRPr lang="en-US" sz="10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lnB w="12700" cap="flat" cmpd="sng" algn="ctr">
                      <a:solidFill>
                        <a:schemeClr val="tx1"/>
                      </a:solidFill>
                      <a:prstDash val="solid"/>
                      <a:round/>
                      <a:headEnd type="none" w="med" len="med"/>
                      <a:tailEnd type="none" w="med" len="med"/>
                    </a:lnB>
                  </a:tcPr>
                </a:tc>
                <a:tc>
                  <a:txBody>
                    <a:bodyPr/>
                    <a:lstStyle/>
                    <a:p>
                      <a:pPr algn="ctr" fontAlgn="ctr"/>
                      <a:r>
                        <a:rPr lang="en-US" sz="1000" u="none" strike="noStrike" dirty="0">
                          <a:effectLst/>
                          <a:latin typeface="Arial" panose="020B0604020202020204" pitchFamily="34" charset="0"/>
                          <a:cs typeface="Arial" panose="020B0604020202020204" pitchFamily="34" charset="0"/>
                        </a:rPr>
                        <a:t>Cross-border </a:t>
                      </a:r>
                      <a:r>
                        <a:rPr lang="en-US" sz="1000" u="none" strike="noStrike" dirty="0" smtClean="0">
                          <a:effectLst/>
                          <a:latin typeface="Arial" panose="020B0604020202020204" pitchFamily="34" charset="0"/>
                          <a:cs typeface="Arial" panose="020B0604020202020204" pitchFamily="34" charset="0"/>
                        </a:rPr>
                        <a:t>M&amp;A </a:t>
                      </a:r>
                      <a:r>
                        <a:rPr lang="en-US" sz="1000" u="none" strike="noStrike" baseline="0" dirty="0" smtClean="0">
                          <a:effectLst/>
                          <a:latin typeface="Arial" panose="020B0604020202020204" pitchFamily="34" charset="0"/>
                          <a:cs typeface="Arial" panose="020B0604020202020204" pitchFamily="34" charset="0"/>
                        </a:rPr>
                        <a:t> (2004-2015)</a:t>
                      </a:r>
                      <a:endParaRPr lang="en-US" sz="1000" b="0" i="0" u="none" strike="noStrike" dirty="0">
                        <a:solidFill>
                          <a:srgbClr val="000000"/>
                        </a:solidFill>
                        <a:effectLst/>
                        <a:latin typeface="Arial" panose="020B0604020202020204" pitchFamily="34" charset="0"/>
                        <a:cs typeface="Arial" panose="020B0604020202020204" pitchFamily="34" charset="0"/>
                      </a:endParaRPr>
                    </a:p>
                  </a:txBody>
                  <a:tcPr marL="9525" marR="85725" marT="9525" marB="0" anchor="ctr">
                    <a:lnB w="12700" cap="flat" cmpd="sng" algn="ctr">
                      <a:solidFill>
                        <a:schemeClr val="tx1"/>
                      </a:solidFill>
                      <a:prstDash val="solid"/>
                      <a:round/>
                      <a:headEnd type="none" w="med" len="med"/>
                      <a:tailEnd type="none" w="med" len="med"/>
                    </a:lnB>
                  </a:tcPr>
                </a:tc>
                <a:tc>
                  <a:txBody>
                    <a:bodyPr/>
                    <a:lstStyle/>
                    <a:p>
                      <a:pPr algn="ctr" fontAlgn="ctr"/>
                      <a:r>
                        <a:rPr lang="en-US" sz="1000" u="none" strike="noStrike" dirty="0">
                          <a:effectLst/>
                          <a:latin typeface="Arial" panose="020B0604020202020204" pitchFamily="34" charset="0"/>
                          <a:cs typeface="Arial" panose="020B0604020202020204" pitchFamily="34" charset="0"/>
                        </a:rPr>
                        <a:t> 2011-2015 </a:t>
                      </a:r>
                      <a:endParaRPr lang="en-US" sz="10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lnB w="12700" cap="flat" cmpd="sng" algn="ctr">
                      <a:solidFill>
                        <a:schemeClr val="tx1"/>
                      </a:solidFill>
                      <a:prstDash val="solid"/>
                      <a:round/>
                      <a:headEnd type="none" w="med" len="med"/>
                      <a:tailEnd type="none" w="med" len="med"/>
                    </a:lnB>
                  </a:tcPr>
                </a:tc>
              </a:tr>
              <a:tr h="220336">
                <a:tc>
                  <a:txBody>
                    <a:bodyPr/>
                    <a:lstStyle/>
                    <a:p>
                      <a:pPr algn="ctr" fontAlgn="b"/>
                      <a:r>
                        <a:rPr lang="en-US" sz="1000" u="none" strike="noStrike" dirty="0">
                          <a:effectLst/>
                          <a:latin typeface="Arial" panose="020B0604020202020204" pitchFamily="34" charset="0"/>
                          <a:cs typeface="Arial" panose="020B0604020202020204" pitchFamily="34" charset="0"/>
                        </a:rPr>
                        <a:t>1</a:t>
                      </a:r>
                      <a:endParaRPr lang="en-US" sz="10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lnT w="12700" cap="flat" cmpd="sng" algn="ctr">
                      <a:solidFill>
                        <a:schemeClr val="tx1"/>
                      </a:solidFill>
                      <a:prstDash val="solid"/>
                      <a:round/>
                      <a:headEnd type="none" w="med" len="med"/>
                      <a:tailEnd type="none" w="med" len="med"/>
                    </a:lnT>
                  </a:tcPr>
                </a:tc>
                <a:tc>
                  <a:txBody>
                    <a:bodyPr/>
                    <a:lstStyle/>
                    <a:p>
                      <a:pPr algn="ctr" fontAlgn="b"/>
                      <a:r>
                        <a:rPr lang="en-US" sz="1000" u="none" strike="noStrike" dirty="0">
                          <a:effectLst/>
                          <a:latin typeface="Arial" panose="020B0604020202020204" pitchFamily="34" charset="0"/>
                          <a:cs typeface="Arial" panose="020B0604020202020204" pitchFamily="34" charset="0"/>
                        </a:rPr>
                        <a:t>United States</a:t>
                      </a:r>
                      <a:endParaRPr lang="en-US" sz="10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lnT w="12700" cap="flat" cmpd="sng" algn="ctr">
                      <a:solidFill>
                        <a:schemeClr val="tx1"/>
                      </a:solidFill>
                      <a:prstDash val="solid"/>
                      <a:round/>
                      <a:headEnd type="none" w="med" len="med"/>
                      <a:tailEnd type="none" w="med" len="med"/>
                    </a:lnT>
                  </a:tcPr>
                </a:tc>
                <a:tc>
                  <a:txBody>
                    <a:bodyPr/>
                    <a:lstStyle/>
                    <a:p>
                      <a:pPr algn="ctr" fontAlgn="b"/>
                      <a:r>
                        <a:rPr lang="en-US" sz="1000" u="none" strike="noStrike" dirty="0" smtClean="0">
                          <a:effectLst/>
                          <a:latin typeface="Arial" panose="020B0604020202020204" pitchFamily="34" charset="0"/>
                          <a:cs typeface="Arial" panose="020B0604020202020204" pitchFamily="34" charset="0"/>
                        </a:rPr>
                        <a:t>37,383</a:t>
                      </a:r>
                      <a:endParaRPr lang="en-US" sz="10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lnT w="12700" cap="flat" cmpd="sng" algn="ctr">
                      <a:solidFill>
                        <a:schemeClr val="tx1"/>
                      </a:solidFill>
                      <a:prstDash val="solid"/>
                      <a:round/>
                      <a:headEnd type="none" w="med" len="med"/>
                      <a:tailEnd type="none" w="med" len="med"/>
                    </a:lnT>
                  </a:tcPr>
                </a:tc>
                <a:tc>
                  <a:txBody>
                    <a:bodyPr/>
                    <a:lstStyle/>
                    <a:p>
                      <a:pPr algn="ctr" fontAlgn="b"/>
                      <a:r>
                        <a:rPr lang="en-US" sz="1000" b="0" i="0" u="none" strike="noStrike" dirty="0" smtClean="0">
                          <a:solidFill>
                            <a:srgbClr val="000000"/>
                          </a:solidFill>
                          <a:effectLst/>
                          <a:latin typeface="Arial" panose="020B0604020202020204" pitchFamily="34" charset="0"/>
                          <a:cs typeface="Arial" panose="020B0604020202020204" pitchFamily="34" charset="0"/>
                        </a:rPr>
                        <a:t>17,887</a:t>
                      </a:r>
                      <a:endParaRPr lang="en-US" sz="10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T w="12700" cap="flat" cmpd="sng" algn="ctr">
                      <a:solidFill>
                        <a:schemeClr val="tx1"/>
                      </a:solidFill>
                      <a:prstDash val="solid"/>
                      <a:round/>
                      <a:headEnd type="none" w="med" len="med"/>
                      <a:tailEnd type="none" w="med" len="med"/>
                    </a:lnT>
                  </a:tcPr>
                </a:tc>
              </a:tr>
              <a:tr h="220336">
                <a:tc>
                  <a:txBody>
                    <a:bodyPr/>
                    <a:lstStyle/>
                    <a:p>
                      <a:pPr algn="ctr" fontAlgn="b"/>
                      <a:r>
                        <a:rPr lang="en-US" sz="1000" u="none" strike="noStrike" dirty="0">
                          <a:effectLst/>
                          <a:latin typeface="Arial" panose="020B0604020202020204" pitchFamily="34" charset="0"/>
                          <a:cs typeface="Arial" panose="020B0604020202020204" pitchFamily="34" charset="0"/>
                        </a:rPr>
                        <a:t>2</a:t>
                      </a:r>
                      <a:endParaRPr lang="en-US" sz="10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b"/>
                      <a:r>
                        <a:rPr lang="en-US" sz="1000" u="none" strike="noStrike" dirty="0">
                          <a:effectLst/>
                          <a:latin typeface="Arial" panose="020B0604020202020204" pitchFamily="34" charset="0"/>
                          <a:cs typeface="Arial" panose="020B0604020202020204" pitchFamily="34" charset="0"/>
                        </a:rPr>
                        <a:t>UK</a:t>
                      </a:r>
                      <a:endParaRPr lang="en-US" sz="10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b"/>
                      <a:r>
                        <a:rPr lang="en-US" sz="1000" u="none" strike="noStrike" dirty="0" smtClean="0">
                          <a:effectLst/>
                          <a:latin typeface="Arial" panose="020B0604020202020204" pitchFamily="34" charset="0"/>
                          <a:cs typeface="Arial" panose="020B0604020202020204" pitchFamily="34" charset="0"/>
                        </a:rPr>
                        <a:t>16,590</a:t>
                      </a:r>
                      <a:endParaRPr lang="en-US" sz="10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b"/>
                      <a:r>
                        <a:rPr lang="en-US" sz="1000" b="0" i="0" u="none" strike="noStrike" dirty="0" smtClean="0">
                          <a:solidFill>
                            <a:srgbClr val="000000"/>
                          </a:solidFill>
                          <a:effectLst/>
                          <a:latin typeface="Arial" panose="020B0604020202020204" pitchFamily="34" charset="0"/>
                          <a:cs typeface="Arial" panose="020B0604020202020204" pitchFamily="34" charset="0"/>
                        </a:rPr>
                        <a:t>6,996</a:t>
                      </a:r>
                      <a:endParaRPr lang="en-US" sz="10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tr>
              <a:tr h="220336">
                <a:tc>
                  <a:txBody>
                    <a:bodyPr/>
                    <a:lstStyle/>
                    <a:p>
                      <a:pPr algn="ctr" fontAlgn="b"/>
                      <a:r>
                        <a:rPr lang="en-US" sz="1000" u="none" strike="noStrike" dirty="0">
                          <a:effectLst/>
                          <a:latin typeface="Arial" panose="020B0604020202020204" pitchFamily="34" charset="0"/>
                          <a:cs typeface="Arial" panose="020B0604020202020204" pitchFamily="34" charset="0"/>
                        </a:rPr>
                        <a:t>3</a:t>
                      </a:r>
                      <a:endParaRPr lang="en-US" sz="10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b"/>
                      <a:r>
                        <a:rPr lang="en-US" sz="1000" u="none" strike="noStrike" dirty="0">
                          <a:effectLst/>
                          <a:latin typeface="Arial" panose="020B0604020202020204" pitchFamily="34" charset="0"/>
                          <a:cs typeface="Arial" panose="020B0604020202020204" pitchFamily="34" charset="0"/>
                        </a:rPr>
                        <a:t>Switzerland</a:t>
                      </a:r>
                      <a:endParaRPr lang="en-US" sz="10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b"/>
                      <a:r>
                        <a:rPr lang="en-US" sz="1000" u="none" strike="noStrike" dirty="0" smtClean="0">
                          <a:effectLst/>
                          <a:latin typeface="Arial" panose="020B0604020202020204" pitchFamily="34" charset="0"/>
                          <a:cs typeface="Arial" panose="020B0604020202020204" pitchFamily="34" charset="0"/>
                        </a:rPr>
                        <a:t>6,375</a:t>
                      </a:r>
                      <a:endParaRPr lang="en-US" sz="10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b"/>
                      <a:r>
                        <a:rPr lang="en-US" sz="1000" b="0" i="0" u="none" strike="noStrike" dirty="0" smtClean="0">
                          <a:solidFill>
                            <a:srgbClr val="000000"/>
                          </a:solidFill>
                          <a:effectLst/>
                          <a:latin typeface="Arial" panose="020B0604020202020204" pitchFamily="34" charset="0"/>
                          <a:cs typeface="Arial" panose="020B0604020202020204" pitchFamily="34" charset="0"/>
                        </a:rPr>
                        <a:t>2,907</a:t>
                      </a:r>
                      <a:endParaRPr lang="en-US" sz="10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tr>
              <a:tr h="220336">
                <a:tc>
                  <a:txBody>
                    <a:bodyPr/>
                    <a:lstStyle/>
                    <a:p>
                      <a:pPr algn="ctr" fontAlgn="b"/>
                      <a:r>
                        <a:rPr lang="en-US" sz="1000" u="none" strike="noStrike" dirty="0">
                          <a:effectLst/>
                          <a:latin typeface="Arial" panose="020B0604020202020204" pitchFamily="34" charset="0"/>
                          <a:cs typeface="Arial" panose="020B0604020202020204" pitchFamily="34" charset="0"/>
                        </a:rPr>
                        <a:t>4</a:t>
                      </a:r>
                      <a:endParaRPr lang="en-US" sz="10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b"/>
                      <a:r>
                        <a:rPr lang="en-US" sz="1000" u="none" strike="noStrike" dirty="0">
                          <a:effectLst/>
                          <a:latin typeface="Arial" panose="020B0604020202020204" pitchFamily="34" charset="0"/>
                          <a:cs typeface="Arial" panose="020B0604020202020204" pitchFamily="34" charset="0"/>
                        </a:rPr>
                        <a:t>Germany</a:t>
                      </a:r>
                      <a:endParaRPr lang="en-US" sz="10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b"/>
                      <a:r>
                        <a:rPr lang="en-US" sz="1000" u="none" strike="noStrike" dirty="0" smtClean="0">
                          <a:effectLst/>
                          <a:latin typeface="Arial" panose="020B0604020202020204" pitchFamily="34" charset="0"/>
                          <a:cs typeface="Arial" panose="020B0604020202020204" pitchFamily="34" charset="0"/>
                        </a:rPr>
                        <a:t>7,128</a:t>
                      </a:r>
                      <a:endParaRPr lang="en-US" sz="10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b"/>
                      <a:r>
                        <a:rPr lang="en-US" sz="1000" b="0" i="0" u="none" strike="noStrike" dirty="0" smtClean="0">
                          <a:solidFill>
                            <a:srgbClr val="000000"/>
                          </a:solidFill>
                          <a:effectLst/>
                          <a:latin typeface="Arial" panose="020B0604020202020204" pitchFamily="34" charset="0"/>
                          <a:cs typeface="Arial" panose="020B0604020202020204" pitchFamily="34" charset="0"/>
                        </a:rPr>
                        <a:t>2,894</a:t>
                      </a:r>
                      <a:endParaRPr lang="en-US" sz="10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tr>
              <a:tr h="220336">
                <a:tc>
                  <a:txBody>
                    <a:bodyPr/>
                    <a:lstStyle/>
                    <a:p>
                      <a:pPr algn="ctr" fontAlgn="b"/>
                      <a:r>
                        <a:rPr lang="en-US" sz="1000" u="none" strike="noStrike" dirty="0">
                          <a:effectLst/>
                          <a:latin typeface="Arial" panose="020B0604020202020204" pitchFamily="34" charset="0"/>
                          <a:cs typeface="Arial" panose="020B0604020202020204" pitchFamily="34" charset="0"/>
                        </a:rPr>
                        <a:t>5</a:t>
                      </a:r>
                      <a:endParaRPr lang="en-US" sz="10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b"/>
                      <a:r>
                        <a:rPr lang="en-US" sz="1000" u="none" strike="noStrike" dirty="0">
                          <a:effectLst/>
                          <a:latin typeface="Arial" panose="020B0604020202020204" pitchFamily="34" charset="0"/>
                          <a:cs typeface="Arial" panose="020B0604020202020204" pitchFamily="34" charset="0"/>
                        </a:rPr>
                        <a:t>France</a:t>
                      </a:r>
                      <a:endParaRPr lang="en-US" sz="10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b"/>
                      <a:r>
                        <a:rPr lang="en-US" sz="1000" u="none" strike="noStrike" dirty="0" smtClean="0">
                          <a:effectLst/>
                          <a:latin typeface="Arial" panose="020B0604020202020204" pitchFamily="34" charset="0"/>
                          <a:cs typeface="Arial" panose="020B0604020202020204" pitchFamily="34" charset="0"/>
                        </a:rPr>
                        <a:t>6,321</a:t>
                      </a:r>
                      <a:endParaRPr lang="en-US" sz="10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b"/>
                      <a:r>
                        <a:rPr lang="en-US" sz="1000" b="0" i="0" u="none" strike="noStrike" dirty="0" smtClean="0">
                          <a:solidFill>
                            <a:srgbClr val="000000"/>
                          </a:solidFill>
                          <a:effectLst/>
                          <a:latin typeface="Arial" panose="020B0604020202020204" pitchFamily="34" charset="0"/>
                          <a:cs typeface="Arial" panose="020B0604020202020204" pitchFamily="34" charset="0"/>
                        </a:rPr>
                        <a:t>2,801</a:t>
                      </a:r>
                      <a:endParaRPr lang="en-US" sz="10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tr>
              <a:tr h="220336">
                <a:tc>
                  <a:txBody>
                    <a:bodyPr/>
                    <a:lstStyle/>
                    <a:p>
                      <a:pPr algn="ctr" fontAlgn="b"/>
                      <a:r>
                        <a:rPr lang="en-US" sz="1000" u="none" strike="noStrike" dirty="0">
                          <a:effectLst/>
                          <a:latin typeface="Arial" panose="020B0604020202020204" pitchFamily="34" charset="0"/>
                          <a:cs typeface="Arial" panose="020B0604020202020204" pitchFamily="34" charset="0"/>
                        </a:rPr>
                        <a:t>6</a:t>
                      </a:r>
                      <a:endParaRPr lang="en-US" sz="10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b"/>
                      <a:r>
                        <a:rPr lang="en-US" sz="1000" u="none" strike="noStrike">
                          <a:effectLst/>
                          <a:latin typeface="Arial" panose="020B0604020202020204" pitchFamily="34" charset="0"/>
                          <a:cs typeface="Arial" panose="020B0604020202020204" pitchFamily="34" charset="0"/>
                        </a:rPr>
                        <a:t>Singapore</a:t>
                      </a:r>
                      <a:endParaRPr lang="en-US" sz="10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b"/>
                      <a:r>
                        <a:rPr lang="en-US" sz="1000" u="none" strike="noStrike" dirty="0" smtClean="0">
                          <a:effectLst/>
                          <a:latin typeface="Arial" panose="020B0604020202020204" pitchFamily="34" charset="0"/>
                          <a:cs typeface="Arial" panose="020B0604020202020204" pitchFamily="34" charset="0"/>
                        </a:rPr>
                        <a:t>4,265</a:t>
                      </a:r>
                      <a:endParaRPr lang="en-US" sz="10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b"/>
                      <a:r>
                        <a:rPr lang="en-US" sz="1000" b="0" i="0" u="none" strike="noStrike" dirty="0" smtClean="0">
                          <a:solidFill>
                            <a:srgbClr val="000000"/>
                          </a:solidFill>
                          <a:effectLst/>
                          <a:latin typeface="Arial" panose="020B0604020202020204" pitchFamily="34" charset="0"/>
                          <a:cs typeface="Arial" panose="020B0604020202020204" pitchFamily="34" charset="0"/>
                        </a:rPr>
                        <a:t>2,558</a:t>
                      </a:r>
                      <a:endParaRPr lang="en-US" sz="10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tr>
              <a:tr h="220336">
                <a:tc>
                  <a:txBody>
                    <a:bodyPr/>
                    <a:lstStyle/>
                    <a:p>
                      <a:pPr algn="ctr" fontAlgn="b"/>
                      <a:r>
                        <a:rPr lang="en-US" sz="1000" u="none" strike="noStrike" dirty="0">
                          <a:effectLst/>
                          <a:latin typeface="Arial" panose="020B0604020202020204" pitchFamily="34" charset="0"/>
                          <a:cs typeface="Arial" panose="020B0604020202020204" pitchFamily="34" charset="0"/>
                        </a:rPr>
                        <a:t>7</a:t>
                      </a:r>
                      <a:endParaRPr lang="en-US" sz="10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b"/>
                      <a:r>
                        <a:rPr lang="en-US" sz="1000" u="none" strike="noStrike">
                          <a:effectLst/>
                          <a:latin typeface="Arial" panose="020B0604020202020204" pitchFamily="34" charset="0"/>
                          <a:cs typeface="Arial" panose="020B0604020202020204" pitchFamily="34" charset="0"/>
                        </a:rPr>
                        <a:t>Canada</a:t>
                      </a:r>
                      <a:endParaRPr lang="en-US" sz="10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b"/>
                      <a:r>
                        <a:rPr lang="en-US" sz="1000" u="none" strike="noStrike" dirty="0" smtClean="0">
                          <a:effectLst/>
                          <a:latin typeface="Arial" panose="020B0604020202020204" pitchFamily="34" charset="0"/>
                          <a:cs typeface="Arial" panose="020B0604020202020204" pitchFamily="34" charset="0"/>
                        </a:rPr>
                        <a:t>5,231</a:t>
                      </a:r>
                      <a:endParaRPr lang="en-US" sz="10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b"/>
                      <a:r>
                        <a:rPr lang="en-US" sz="1000" b="0" i="0" u="none" strike="noStrike" dirty="0" smtClean="0">
                          <a:solidFill>
                            <a:srgbClr val="000000"/>
                          </a:solidFill>
                          <a:effectLst/>
                          <a:latin typeface="Arial" panose="020B0604020202020204" pitchFamily="34" charset="0"/>
                          <a:cs typeface="Arial" panose="020B0604020202020204" pitchFamily="34" charset="0"/>
                        </a:rPr>
                        <a:t>2,365</a:t>
                      </a:r>
                      <a:endParaRPr lang="en-US" sz="10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tr>
              <a:tr h="220336">
                <a:tc>
                  <a:txBody>
                    <a:bodyPr/>
                    <a:lstStyle/>
                    <a:p>
                      <a:pPr algn="ctr" fontAlgn="b"/>
                      <a:r>
                        <a:rPr lang="en-US" sz="1000" u="none" strike="noStrike" dirty="0">
                          <a:effectLst/>
                          <a:latin typeface="Arial" panose="020B0604020202020204" pitchFamily="34" charset="0"/>
                          <a:cs typeface="Arial" panose="020B0604020202020204" pitchFamily="34" charset="0"/>
                        </a:rPr>
                        <a:t>8</a:t>
                      </a:r>
                      <a:endParaRPr lang="en-US" sz="10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b"/>
                      <a:r>
                        <a:rPr lang="en-US" sz="1000" u="none" strike="noStrike" dirty="0">
                          <a:effectLst/>
                          <a:latin typeface="Arial" panose="020B0604020202020204" pitchFamily="34" charset="0"/>
                          <a:cs typeface="Arial" panose="020B0604020202020204" pitchFamily="34" charset="0"/>
                        </a:rPr>
                        <a:t>Japan</a:t>
                      </a:r>
                      <a:endParaRPr lang="en-US" sz="10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b"/>
                      <a:r>
                        <a:rPr lang="en-US" sz="1000" u="none" strike="noStrike" dirty="0" smtClean="0">
                          <a:effectLst/>
                          <a:latin typeface="Arial" panose="020B0604020202020204" pitchFamily="34" charset="0"/>
                          <a:cs typeface="Arial" panose="020B0604020202020204" pitchFamily="34" charset="0"/>
                        </a:rPr>
                        <a:t>4,229</a:t>
                      </a:r>
                      <a:endParaRPr lang="en-US" sz="10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b"/>
                      <a:r>
                        <a:rPr lang="en-US" sz="1000" b="0" i="0" u="none" strike="noStrike" dirty="0" smtClean="0">
                          <a:solidFill>
                            <a:srgbClr val="000000"/>
                          </a:solidFill>
                          <a:effectLst/>
                          <a:latin typeface="Arial" panose="020B0604020202020204" pitchFamily="34" charset="0"/>
                          <a:cs typeface="Arial" panose="020B0604020202020204" pitchFamily="34" charset="0"/>
                        </a:rPr>
                        <a:t>2,188</a:t>
                      </a:r>
                      <a:endParaRPr lang="en-US" sz="10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tr>
              <a:tr h="220336">
                <a:tc>
                  <a:txBody>
                    <a:bodyPr/>
                    <a:lstStyle/>
                    <a:p>
                      <a:pPr algn="ctr" fontAlgn="b"/>
                      <a:r>
                        <a:rPr lang="en-US" sz="1000" u="none" strike="noStrike" dirty="0">
                          <a:effectLst/>
                          <a:latin typeface="Arial" panose="020B0604020202020204" pitchFamily="34" charset="0"/>
                          <a:cs typeface="Arial" panose="020B0604020202020204" pitchFamily="34" charset="0"/>
                        </a:rPr>
                        <a:t>9</a:t>
                      </a:r>
                      <a:endParaRPr lang="en-US" sz="10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b"/>
                      <a:r>
                        <a:rPr lang="en-US" sz="1000" u="none" strike="noStrike">
                          <a:effectLst/>
                          <a:latin typeface="Arial" panose="020B0604020202020204" pitchFamily="34" charset="0"/>
                          <a:cs typeface="Arial" panose="020B0604020202020204" pitchFamily="34" charset="0"/>
                        </a:rPr>
                        <a:t>Netherlands</a:t>
                      </a:r>
                      <a:endParaRPr lang="en-US" sz="10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b"/>
                      <a:r>
                        <a:rPr lang="en-US" sz="1000" u="none" strike="noStrike" dirty="0" smtClean="0">
                          <a:effectLst/>
                          <a:latin typeface="Arial" panose="020B0604020202020204" pitchFamily="34" charset="0"/>
                          <a:cs typeface="Arial" panose="020B0604020202020204" pitchFamily="34" charset="0"/>
                        </a:rPr>
                        <a:t>5,010</a:t>
                      </a:r>
                      <a:endParaRPr lang="en-US" sz="10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b"/>
                      <a:r>
                        <a:rPr lang="en-US" sz="1000" b="0" i="0" u="none" strike="noStrike" dirty="0" smtClean="0">
                          <a:solidFill>
                            <a:srgbClr val="000000"/>
                          </a:solidFill>
                          <a:effectLst/>
                          <a:latin typeface="Arial" panose="020B0604020202020204" pitchFamily="34" charset="0"/>
                          <a:cs typeface="Arial" panose="020B0604020202020204" pitchFamily="34" charset="0"/>
                        </a:rPr>
                        <a:t>2,169</a:t>
                      </a:r>
                      <a:endParaRPr lang="en-US" sz="10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tr>
              <a:tr h="74376">
                <a:tc>
                  <a:txBody>
                    <a:bodyPr/>
                    <a:lstStyle/>
                    <a:p>
                      <a:pPr algn="ctr" fontAlgn="b"/>
                      <a:r>
                        <a:rPr lang="en-US" sz="1000" u="none" strike="noStrike" dirty="0">
                          <a:effectLst/>
                          <a:latin typeface="Arial" panose="020B0604020202020204" pitchFamily="34" charset="0"/>
                          <a:cs typeface="Arial" panose="020B0604020202020204" pitchFamily="34" charset="0"/>
                        </a:rPr>
                        <a:t>10</a:t>
                      </a:r>
                      <a:endParaRPr lang="en-US" sz="10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b"/>
                      <a:r>
                        <a:rPr lang="en-US" sz="1000" u="none" strike="noStrike" dirty="0">
                          <a:effectLst/>
                          <a:latin typeface="Arial" panose="020B0604020202020204" pitchFamily="34" charset="0"/>
                          <a:cs typeface="Arial" panose="020B0604020202020204" pitchFamily="34" charset="0"/>
                        </a:rPr>
                        <a:t>Virgin Islands (British)</a:t>
                      </a:r>
                      <a:endParaRPr lang="en-US" sz="10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b"/>
                      <a:r>
                        <a:rPr lang="en-US" sz="1000" u="none" strike="noStrike" dirty="0" smtClean="0">
                          <a:effectLst/>
                          <a:latin typeface="Arial" panose="020B0604020202020204" pitchFamily="34" charset="0"/>
                          <a:cs typeface="Arial" panose="020B0604020202020204" pitchFamily="34" charset="0"/>
                        </a:rPr>
                        <a:t>3,961</a:t>
                      </a:r>
                      <a:endParaRPr lang="en-US" sz="10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b"/>
                      <a:r>
                        <a:rPr lang="en-US" sz="1000" b="0" i="0" u="none" strike="noStrike" dirty="0" smtClean="0">
                          <a:solidFill>
                            <a:srgbClr val="000000"/>
                          </a:solidFill>
                          <a:effectLst/>
                          <a:latin typeface="Arial" panose="020B0604020202020204" pitchFamily="34" charset="0"/>
                          <a:cs typeface="Arial" panose="020B0604020202020204" pitchFamily="34" charset="0"/>
                        </a:rPr>
                        <a:t>2,084</a:t>
                      </a:r>
                      <a:endParaRPr lang="en-US" sz="10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tc>
              </a:tr>
            </a:tbl>
          </a:graphicData>
        </a:graphic>
      </p:graphicFrame>
      <p:sp>
        <p:nvSpPr>
          <p:cNvPr id="10" name="TextBox 9"/>
          <p:cNvSpPr txBox="1"/>
          <p:nvPr/>
        </p:nvSpPr>
        <p:spPr>
          <a:xfrm>
            <a:off x="609600" y="1413055"/>
            <a:ext cx="3810000" cy="584775"/>
          </a:xfrm>
          <a:prstGeom prst="rect">
            <a:avLst/>
          </a:prstGeom>
          <a:noFill/>
        </p:spPr>
        <p:txBody>
          <a:bodyPr wrap="square" rtlCol="0">
            <a:spAutoFit/>
          </a:bodyPr>
          <a:lstStyle/>
          <a:p>
            <a:pPr algn="ctr"/>
            <a:r>
              <a:rPr lang="en-US" sz="1600" dirty="0" smtClean="0"/>
              <a:t>A: Top Sources using </a:t>
            </a:r>
            <a:r>
              <a:rPr lang="en-US" sz="1600" dirty="0" smtClean="0"/>
              <a:t>Acquirer </a:t>
            </a:r>
            <a:r>
              <a:rPr lang="en-US" sz="1600" dirty="0" smtClean="0"/>
              <a:t>Global Ultimate Owner country data</a:t>
            </a:r>
          </a:p>
        </p:txBody>
      </p:sp>
      <p:sp>
        <p:nvSpPr>
          <p:cNvPr id="12" name="TextBox 11"/>
          <p:cNvSpPr txBox="1"/>
          <p:nvPr/>
        </p:nvSpPr>
        <p:spPr>
          <a:xfrm>
            <a:off x="4607607" y="1414630"/>
            <a:ext cx="3810000" cy="584775"/>
          </a:xfrm>
          <a:prstGeom prst="rect">
            <a:avLst/>
          </a:prstGeom>
          <a:noFill/>
        </p:spPr>
        <p:txBody>
          <a:bodyPr wrap="square" rtlCol="0">
            <a:spAutoFit/>
          </a:bodyPr>
          <a:lstStyle/>
          <a:p>
            <a:pPr algn="ctr"/>
            <a:r>
              <a:rPr lang="en-US" sz="1600" dirty="0" smtClean="0"/>
              <a:t>B: Top Sources using </a:t>
            </a:r>
            <a:r>
              <a:rPr lang="en-US" sz="1600" dirty="0" smtClean="0"/>
              <a:t>Acquirer </a:t>
            </a:r>
            <a:r>
              <a:rPr lang="en-US" sz="1600" dirty="0" smtClean="0"/>
              <a:t>country data</a:t>
            </a:r>
            <a:endParaRPr lang="en-US" sz="1600" dirty="0"/>
          </a:p>
        </p:txBody>
      </p:sp>
      <p:sp>
        <p:nvSpPr>
          <p:cNvPr id="13" name="TextBox 12"/>
          <p:cNvSpPr txBox="1"/>
          <p:nvPr/>
        </p:nvSpPr>
        <p:spPr>
          <a:xfrm>
            <a:off x="609600" y="4865702"/>
            <a:ext cx="6046150" cy="430887"/>
          </a:xfrm>
          <a:prstGeom prst="rect">
            <a:avLst/>
          </a:prstGeom>
          <a:noFill/>
        </p:spPr>
        <p:txBody>
          <a:bodyPr wrap="square" rtlCol="0">
            <a:spAutoFit/>
          </a:bodyPr>
          <a:lstStyle/>
          <a:p>
            <a:r>
              <a:rPr lang="en-US" sz="1100" dirty="0" smtClean="0"/>
              <a:t>Note: Economies are ranked according total M&amp;A deals 2004-2015.</a:t>
            </a:r>
          </a:p>
          <a:p>
            <a:r>
              <a:rPr lang="en-US" sz="1100" dirty="0" smtClean="0"/>
              <a:t>Source: ADB calculations using Zephyr M&amp;A database and </a:t>
            </a:r>
            <a:r>
              <a:rPr lang="en-US" sz="1100" dirty="0" err="1" smtClean="0"/>
              <a:t>Orbis</a:t>
            </a:r>
            <a:r>
              <a:rPr lang="en-US" sz="1100" dirty="0" smtClean="0"/>
              <a:t> company database.</a:t>
            </a:r>
            <a:endParaRPr lang="en-US" sz="1100" dirty="0"/>
          </a:p>
        </p:txBody>
      </p:sp>
    </p:spTree>
    <p:extLst>
      <p:ext uri="{BB962C8B-B14F-4D97-AF65-F5344CB8AC3E}">
        <p14:creationId xmlns:p14="http://schemas.microsoft.com/office/powerpoint/2010/main" val="325254103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3B2AEF64-9867-4B71-936B-C52248B5A961}" type="slidenum">
              <a:rPr lang="en-US" smtClean="0"/>
              <a:t>2</a:t>
            </a:fld>
            <a:endParaRPr lang="en-US" dirty="0"/>
          </a:p>
        </p:txBody>
      </p:sp>
      <p:sp>
        <p:nvSpPr>
          <p:cNvPr id="6" name="Title 1"/>
          <p:cNvSpPr>
            <a:spLocks noGrp="1"/>
          </p:cNvSpPr>
          <p:nvPr>
            <p:ph type="title"/>
          </p:nvPr>
        </p:nvSpPr>
        <p:spPr>
          <a:xfrm>
            <a:off x="838200" y="607113"/>
            <a:ext cx="7391400" cy="574443"/>
          </a:xfrm>
        </p:spPr>
        <p:txBody>
          <a:bodyPr>
            <a:noAutofit/>
          </a:bodyPr>
          <a:lstStyle/>
          <a:p>
            <a:pPr algn="ctr"/>
            <a:r>
              <a:rPr lang="en-US" sz="4000" b="1" dirty="0" smtClean="0">
                <a:latin typeface="Arial" panose="020B0604020202020204" pitchFamily="34" charset="0"/>
                <a:cs typeface="Arial" panose="020B0604020202020204" pitchFamily="34" charset="0"/>
              </a:rPr>
              <a:t>Outline</a:t>
            </a:r>
            <a:endParaRPr lang="en-US" sz="4000" b="1" dirty="0"/>
          </a:p>
        </p:txBody>
      </p:sp>
      <p:sp>
        <p:nvSpPr>
          <p:cNvPr id="7" name="Content Placeholder 2"/>
          <p:cNvSpPr>
            <a:spLocks noGrp="1"/>
          </p:cNvSpPr>
          <p:nvPr>
            <p:ph idx="1"/>
          </p:nvPr>
        </p:nvSpPr>
        <p:spPr>
          <a:xfrm>
            <a:off x="634999" y="1562101"/>
            <a:ext cx="7899401" cy="3962400"/>
          </a:xfrm>
        </p:spPr>
        <p:txBody>
          <a:bodyPr>
            <a:noAutofit/>
          </a:bodyPr>
          <a:lstStyle/>
          <a:p>
            <a:pPr marL="457200" indent="-457200">
              <a:lnSpc>
                <a:spcPct val="100000"/>
              </a:lnSpc>
              <a:spcBef>
                <a:spcPts val="0"/>
              </a:spcBef>
              <a:spcAft>
                <a:spcPts val="1200"/>
              </a:spcAft>
              <a:buFont typeface="Wingdings" panose="05000000000000000000" pitchFamily="2" charset="2"/>
              <a:buChar char="§"/>
            </a:pPr>
            <a:r>
              <a:rPr lang="en-US" sz="3600" dirty="0" smtClean="0">
                <a:latin typeface="Arial" panose="020B0604020202020204" pitchFamily="34" charset="0"/>
                <a:cs typeface="Arial" panose="020B0604020202020204" pitchFamily="34" charset="0"/>
              </a:rPr>
              <a:t>Introduction</a:t>
            </a:r>
          </a:p>
          <a:p>
            <a:pPr marL="457200" indent="-457200">
              <a:lnSpc>
                <a:spcPct val="100000"/>
              </a:lnSpc>
              <a:spcBef>
                <a:spcPts val="0"/>
              </a:spcBef>
              <a:spcAft>
                <a:spcPts val="1200"/>
              </a:spcAft>
              <a:buFont typeface="Wingdings" panose="05000000000000000000" pitchFamily="2" charset="2"/>
              <a:buChar char="§"/>
            </a:pPr>
            <a:r>
              <a:rPr lang="en-US" sz="3600" dirty="0">
                <a:latin typeface="Arial" panose="020B0604020202020204" pitchFamily="34" charset="0"/>
                <a:cs typeface="Arial" panose="020B0604020202020204" pitchFamily="34" charset="0"/>
              </a:rPr>
              <a:t>Patterns and Trends of FDI</a:t>
            </a:r>
          </a:p>
          <a:p>
            <a:pPr marL="457200" indent="-457200">
              <a:lnSpc>
                <a:spcPct val="100000"/>
              </a:lnSpc>
              <a:spcBef>
                <a:spcPts val="0"/>
              </a:spcBef>
              <a:spcAft>
                <a:spcPts val="1200"/>
              </a:spcAft>
              <a:buFont typeface="Wingdings" panose="05000000000000000000" pitchFamily="2" charset="2"/>
              <a:buChar char="§"/>
            </a:pPr>
            <a:r>
              <a:rPr lang="en-US" sz="3600" dirty="0" smtClean="0">
                <a:latin typeface="Arial" panose="020B0604020202020204" pitchFamily="34" charset="0"/>
                <a:cs typeface="Arial" panose="020B0604020202020204" pitchFamily="34" charset="0"/>
              </a:rPr>
              <a:t>Determinants of FDI</a:t>
            </a:r>
          </a:p>
          <a:p>
            <a:pPr marL="457200" indent="-457200">
              <a:lnSpc>
                <a:spcPct val="100000"/>
              </a:lnSpc>
              <a:spcBef>
                <a:spcPts val="0"/>
              </a:spcBef>
              <a:spcAft>
                <a:spcPts val="1200"/>
              </a:spcAft>
              <a:buFont typeface="Wingdings" panose="05000000000000000000" pitchFamily="2" charset="2"/>
              <a:buChar char="§"/>
            </a:pPr>
            <a:r>
              <a:rPr lang="en-US" sz="3600" dirty="0" smtClean="0">
                <a:latin typeface="Arial" panose="020B0604020202020204" pitchFamily="34" charset="0"/>
                <a:cs typeface="Arial" panose="020B0604020202020204" pitchFamily="34" charset="0"/>
              </a:rPr>
              <a:t>Key Messages</a:t>
            </a:r>
            <a:endParaRPr lang="en-US" sz="3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8797022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637048286"/>
              </p:ext>
            </p:extLst>
          </p:nvPr>
        </p:nvGraphicFramePr>
        <p:xfrm>
          <a:off x="609601" y="2133600"/>
          <a:ext cx="3657599" cy="3352800"/>
        </p:xfrm>
        <a:graphic>
          <a:graphicData uri="http://schemas.openxmlformats.org/drawingml/2006/table">
            <a:tbl>
              <a:tblPr/>
              <a:tblGrid>
                <a:gridCol w="590842"/>
                <a:gridCol w="984738"/>
                <a:gridCol w="853440"/>
                <a:gridCol w="1228579"/>
              </a:tblGrid>
              <a:tr h="882904">
                <a:tc>
                  <a:txBody>
                    <a:bodyPr/>
                    <a:lstStyle/>
                    <a:p>
                      <a:pPr algn="ctr" fontAlgn="ctr"/>
                      <a:r>
                        <a:rPr lang="en-US" sz="1100" b="0" i="0" u="none" strike="noStrike" dirty="0">
                          <a:solidFill>
                            <a:srgbClr val="000000"/>
                          </a:solidFill>
                          <a:effectLst/>
                          <a:latin typeface="Calibri"/>
                        </a:rPr>
                        <a:t>Ranking</a:t>
                      </a:r>
                    </a:p>
                  </a:txBody>
                  <a:tcPr marL="9525" marR="9525" marT="9525" marB="0" anchor="ctr">
                    <a:lnL>
                      <a:noFill/>
                    </a:lnL>
                    <a:lnR>
                      <a:noFill/>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a:rPr>
                        <a:t>Source Country</a:t>
                      </a:r>
                    </a:p>
                  </a:txBody>
                  <a:tcPr marL="9525" marR="9525" marT="9525" marB="0" anchor="ctr">
                    <a:lnL>
                      <a:noFill/>
                    </a:lnL>
                    <a:lnR>
                      <a:noFill/>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a:txBody>
                    <a:bodyPr/>
                    <a:lstStyle/>
                    <a:p>
                      <a:pPr algn="ctr" fontAlgn="ctr"/>
                      <a:r>
                        <a:rPr lang="en-US" sz="1100" b="0" i="0" u="none" strike="noStrike">
                          <a:solidFill>
                            <a:srgbClr val="000000"/>
                          </a:solidFill>
                          <a:effectLst/>
                          <a:latin typeface="Calibri"/>
                        </a:rPr>
                        <a:t>Cross-border M&amp;A             (2004-2015)</a:t>
                      </a:r>
                    </a:p>
                  </a:txBody>
                  <a:tcPr marL="9525" marR="9525" marT="9525" marB="0" anchor="ctr">
                    <a:lnL>
                      <a:noFill/>
                    </a:lnL>
                    <a:lnR>
                      <a:noFill/>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a:txBody>
                    <a:bodyPr/>
                    <a:lstStyle/>
                    <a:p>
                      <a:pPr algn="ctr" fontAlgn="ctr"/>
                      <a:r>
                        <a:rPr lang="en-US" sz="1100" b="0" i="0" u="none" strike="noStrike" dirty="0">
                          <a:solidFill>
                            <a:srgbClr val="000000"/>
                          </a:solidFill>
                          <a:effectLst/>
                          <a:latin typeface="Calibri"/>
                        </a:rPr>
                        <a:t>Cross-border M&amp;A (2011-2015)</a:t>
                      </a:r>
                    </a:p>
                  </a:txBody>
                  <a:tcPr marL="9525" marR="9525" marT="9525" marB="0" anchor="ctr">
                    <a:lnL>
                      <a:noFill/>
                    </a:lnL>
                    <a:lnR>
                      <a:noFill/>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r>
              <a:tr h="234696">
                <a:tc>
                  <a:txBody>
                    <a:bodyPr/>
                    <a:lstStyle/>
                    <a:p>
                      <a:pPr algn="ctr" fontAlgn="b"/>
                      <a:r>
                        <a:rPr lang="en-US" sz="1100" b="0" i="0" u="none" strike="noStrike">
                          <a:solidFill>
                            <a:srgbClr val="000000"/>
                          </a:solidFill>
                          <a:effectLst/>
                          <a:latin typeface="Calibri"/>
                        </a:rPr>
                        <a:t>1</a:t>
                      </a:r>
                    </a:p>
                  </a:txBody>
                  <a:tcPr marL="9525" marR="9525" marT="9525" marB="0" anchor="b">
                    <a:lnL>
                      <a:noFill/>
                    </a:lnL>
                    <a:lnR>
                      <a:noFill/>
                    </a:lnR>
                    <a:lnT w="25400" cap="flat" cmpd="dbl" algn="ctr">
                      <a:solidFill>
                        <a:srgbClr val="000000"/>
                      </a:solidFill>
                      <a:prstDash val="solid"/>
                      <a:round/>
                      <a:headEnd type="none" w="med" len="med"/>
                      <a:tailEnd type="none" w="med" len="med"/>
                    </a:lnT>
                    <a:lnB>
                      <a:noFill/>
                    </a:lnB>
                  </a:tcPr>
                </a:tc>
                <a:tc>
                  <a:txBody>
                    <a:bodyPr/>
                    <a:lstStyle/>
                    <a:p>
                      <a:pPr algn="ctr" fontAlgn="b"/>
                      <a:r>
                        <a:rPr lang="en-US" sz="1100" b="0" i="0" u="none" strike="noStrike">
                          <a:solidFill>
                            <a:srgbClr val="000000"/>
                          </a:solidFill>
                          <a:effectLst/>
                          <a:latin typeface="Calibri"/>
                        </a:rPr>
                        <a:t> United States </a:t>
                      </a:r>
                    </a:p>
                  </a:txBody>
                  <a:tcPr marL="9525" marR="9525" marT="9525" marB="0" anchor="b">
                    <a:lnL>
                      <a:noFill/>
                    </a:lnL>
                    <a:lnR>
                      <a:noFill/>
                    </a:lnR>
                    <a:lnT w="25400" cap="flat" cmpd="dbl" algn="ctr">
                      <a:solidFill>
                        <a:srgbClr val="000000"/>
                      </a:solidFill>
                      <a:prstDash val="solid"/>
                      <a:round/>
                      <a:headEnd type="none" w="med" len="med"/>
                      <a:tailEnd type="none" w="med" len="med"/>
                    </a:lnT>
                    <a:lnB>
                      <a:noFill/>
                    </a:lnB>
                  </a:tcPr>
                </a:tc>
                <a:tc>
                  <a:txBody>
                    <a:bodyPr/>
                    <a:lstStyle/>
                    <a:p>
                      <a:pPr algn="l" fontAlgn="b"/>
                      <a:r>
                        <a:rPr lang="en-US" sz="1100" b="0" i="0" u="none" strike="noStrike">
                          <a:solidFill>
                            <a:srgbClr val="000000"/>
                          </a:solidFill>
                          <a:effectLst/>
                          <a:latin typeface="Calibri"/>
                        </a:rPr>
                        <a:t>         2,212.62 </a:t>
                      </a:r>
                    </a:p>
                  </a:txBody>
                  <a:tcPr marL="9525" marR="9525" marT="9525" marB="0" anchor="b">
                    <a:lnL>
                      <a:noFill/>
                    </a:lnL>
                    <a:lnR>
                      <a:noFill/>
                    </a:lnR>
                    <a:lnT w="25400" cap="flat" cmpd="dbl" algn="ctr">
                      <a:solidFill>
                        <a:srgbClr val="000000"/>
                      </a:solidFill>
                      <a:prstDash val="solid"/>
                      <a:round/>
                      <a:headEnd type="none" w="med" len="med"/>
                      <a:tailEnd type="none" w="med" len="med"/>
                    </a:lnT>
                    <a:lnB>
                      <a:noFill/>
                    </a:lnB>
                  </a:tcPr>
                </a:tc>
                <a:tc>
                  <a:txBody>
                    <a:bodyPr/>
                    <a:lstStyle/>
                    <a:p>
                      <a:pPr algn="l" fontAlgn="b"/>
                      <a:r>
                        <a:rPr lang="en-US" sz="1100" b="0" i="0" u="none" strike="noStrike" dirty="0">
                          <a:solidFill>
                            <a:srgbClr val="000000"/>
                          </a:solidFill>
                          <a:effectLst/>
                          <a:latin typeface="Calibri"/>
                        </a:rPr>
                        <a:t>        1,004.99 </a:t>
                      </a:r>
                    </a:p>
                  </a:txBody>
                  <a:tcPr marL="9525" marR="9525" marT="9525" marB="0" anchor="b">
                    <a:lnL>
                      <a:noFill/>
                    </a:lnL>
                    <a:lnR>
                      <a:noFill/>
                    </a:lnR>
                    <a:lnT w="25400" cap="flat" cmpd="dbl" algn="ctr">
                      <a:solidFill>
                        <a:srgbClr val="000000"/>
                      </a:solidFill>
                      <a:prstDash val="solid"/>
                      <a:round/>
                      <a:headEnd type="none" w="med" len="med"/>
                      <a:tailEnd type="none" w="med" len="med"/>
                    </a:lnT>
                    <a:lnB>
                      <a:noFill/>
                    </a:lnB>
                  </a:tcPr>
                </a:tc>
              </a:tr>
              <a:tr h="223520">
                <a:tc>
                  <a:txBody>
                    <a:bodyPr/>
                    <a:lstStyle/>
                    <a:p>
                      <a:pPr algn="ctr" fontAlgn="b"/>
                      <a:r>
                        <a:rPr lang="en-US" sz="1100" b="0" i="0" u="none" strike="noStrike">
                          <a:solidFill>
                            <a:srgbClr val="000000"/>
                          </a:solidFill>
                          <a:effectLst/>
                          <a:latin typeface="Calibri"/>
                        </a:rPr>
                        <a:t>2</a:t>
                      </a:r>
                    </a:p>
                  </a:txBody>
                  <a:tcPr marL="9525" marR="9525" marT="9525" marB="0" anchor="b">
                    <a:lnL>
                      <a:noFill/>
                    </a:lnL>
                    <a:lnR>
                      <a:noFill/>
                    </a:lnR>
                    <a:lnT>
                      <a:noFill/>
                    </a:lnT>
                    <a:lnB>
                      <a:noFill/>
                    </a:lnB>
                  </a:tcPr>
                </a:tc>
                <a:tc>
                  <a:txBody>
                    <a:bodyPr/>
                    <a:lstStyle/>
                    <a:p>
                      <a:pPr algn="ctr" fontAlgn="b"/>
                      <a:r>
                        <a:rPr lang="en-US" sz="1100" b="0" i="0" u="none" strike="noStrike">
                          <a:solidFill>
                            <a:srgbClr val="000000"/>
                          </a:solidFill>
                          <a:effectLst/>
                          <a:latin typeface="Calibri"/>
                        </a:rPr>
                        <a:t> UK </a:t>
                      </a:r>
                    </a:p>
                  </a:txBody>
                  <a:tcPr marL="9525" marR="9525" marT="9525" marB="0" anchor="b">
                    <a:lnL>
                      <a:noFill/>
                    </a:lnL>
                    <a:lnR>
                      <a:noFill/>
                    </a:lnR>
                    <a:lnT>
                      <a:noFill/>
                    </a:lnT>
                    <a:lnB>
                      <a:noFill/>
                    </a:lnB>
                  </a:tcPr>
                </a:tc>
                <a:tc>
                  <a:txBody>
                    <a:bodyPr/>
                    <a:lstStyle/>
                    <a:p>
                      <a:pPr algn="l" fontAlgn="b"/>
                      <a:r>
                        <a:rPr lang="en-US" sz="1100" b="0" i="0" u="none" strike="noStrike">
                          <a:solidFill>
                            <a:srgbClr val="000000"/>
                          </a:solidFill>
                          <a:effectLst/>
                          <a:latin typeface="Calibri"/>
                        </a:rPr>
                        <a:t>         1,403.70 </a:t>
                      </a:r>
                    </a:p>
                  </a:txBody>
                  <a:tcPr marL="9525" marR="9525" marT="9525" marB="0" anchor="b">
                    <a:lnL>
                      <a:noFill/>
                    </a:lnL>
                    <a:lnR>
                      <a:noFill/>
                    </a:lnR>
                    <a:lnT>
                      <a:noFill/>
                    </a:lnT>
                    <a:lnB>
                      <a:noFill/>
                    </a:lnB>
                  </a:tcPr>
                </a:tc>
                <a:tc>
                  <a:txBody>
                    <a:bodyPr/>
                    <a:lstStyle/>
                    <a:p>
                      <a:pPr algn="l" fontAlgn="b"/>
                      <a:r>
                        <a:rPr lang="en-US" sz="1100" b="0" i="0" u="none" strike="noStrike">
                          <a:solidFill>
                            <a:srgbClr val="000000"/>
                          </a:solidFill>
                          <a:effectLst/>
                          <a:latin typeface="Calibri"/>
                        </a:rPr>
                        <a:t>            508.81 </a:t>
                      </a:r>
                    </a:p>
                  </a:txBody>
                  <a:tcPr marL="9525" marR="9525" marT="9525" marB="0" anchor="b">
                    <a:lnL>
                      <a:noFill/>
                    </a:lnL>
                    <a:lnR>
                      <a:noFill/>
                    </a:lnR>
                    <a:lnT>
                      <a:noFill/>
                    </a:lnT>
                    <a:lnB>
                      <a:noFill/>
                    </a:lnB>
                  </a:tcPr>
                </a:tc>
              </a:tr>
              <a:tr h="223520">
                <a:tc>
                  <a:txBody>
                    <a:bodyPr/>
                    <a:lstStyle/>
                    <a:p>
                      <a:pPr algn="ctr" fontAlgn="b"/>
                      <a:r>
                        <a:rPr lang="en-US" sz="1100" b="0" i="0" u="none" strike="noStrike">
                          <a:solidFill>
                            <a:srgbClr val="000000"/>
                          </a:solidFill>
                          <a:effectLst/>
                          <a:latin typeface="Calibri"/>
                        </a:rPr>
                        <a:t>3</a:t>
                      </a:r>
                    </a:p>
                  </a:txBody>
                  <a:tcPr marL="9525" marR="9525" marT="9525" marB="0" anchor="b">
                    <a:lnL>
                      <a:noFill/>
                    </a:lnL>
                    <a:lnR>
                      <a:noFill/>
                    </a:lnR>
                    <a:lnT>
                      <a:noFill/>
                    </a:lnT>
                    <a:lnB>
                      <a:noFill/>
                    </a:lnB>
                  </a:tcPr>
                </a:tc>
                <a:tc>
                  <a:txBody>
                    <a:bodyPr/>
                    <a:lstStyle/>
                    <a:p>
                      <a:pPr algn="ctr" fontAlgn="b"/>
                      <a:r>
                        <a:rPr lang="en-US" sz="1100" b="0" i="0" u="none" strike="noStrike">
                          <a:solidFill>
                            <a:srgbClr val="000000"/>
                          </a:solidFill>
                          <a:effectLst/>
                          <a:latin typeface="Calibri"/>
                        </a:rPr>
                        <a:t> France </a:t>
                      </a:r>
                    </a:p>
                  </a:txBody>
                  <a:tcPr marL="9525" marR="9525" marT="9525" marB="0" anchor="b">
                    <a:lnL>
                      <a:noFill/>
                    </a:lnL>
                    <a:lnR>
                      <a:noFill/>
                    </a:lnR>
                    <a:lnT>
                      <a:noFill/>
                    </a:lnT>
                    <a:lnB>
                      <a:noFill/>
                    </a:lnB>
                  </a:tcPr>
                </a:tc>
                <a:tc>
                  <a:txBody>
                    <a:bodyPr/>
                    <a:lstStyle/>
                    <a:p>
                      <a:pPr algn="l" fontAlgn="b"/>
                      <a:r>
                        <a:rPr lang="en-US" sz="1100" b="0" i="0" u="none" strike="noStrike">
                          <a:solidFill>
                            <a:srgbClr val="000000"/>
                          </a:solidFill>
                          <a:effectLst/>
                          <a:latin typeface="Calibri"/>
                        </a:rPr>
                        <a:t>             726.42 </a:t>
                      </a:r>
                    </a:p>
                  </a:txBody>
                  <a:tcPr marL="9525" marR="9525" marT="9525" marB="0" anchor="b">
                    <a:lnL>
                      <a:noFill/>
                    </a:lnL>
                    <a:lnR>
                      <a:noFill/>
                    </a:lnR>
                    <a:lnT>
                      <a:noFill/>
                    </a:lnT>
                    <a:lnB>
                      <a:noFill/>
                    </a:lnB>
                  </a:tcPr>
                </a:tc>
                <a:tc>
                  <a:txBody>
                    <a:bodyPr/>
                    <a:lstStyle/>
                    <a:p>
                      <a:pPr algn="l" fontAlgn="b"/>
                      <a:r>
                        <a:rPr lang="en-US" sz="1100" b="0" i="0" u="none" strike="noStrike">
                          <a:solidFill>
                            <a:srgbClr val="000000"/>
                          </a:solidFill>
                          <a:effectLst/>
                          <a:latin typeface="Calibri"/>
                        </a:rPr>
                        <a:t>            280.22 </a:t>
                      </a:r>
                    </a:p>
                  </a:txBody>
                  <a:tcPr marL="9525" marR="9525" marT="9525" marB="0" anchor="b">
                    <a:lnL>
                      <a:noFill/>
                    </a:lnL>
                    <a:lnR>
                      <a:noFill/>
                    </a:lnR>
                    <a:lnT>
                      <a:noFill/>
                    </a:lnT>
                    <a:lnB>
                      <a:noFill/>
                    </a:lnB>
                  </a:tcPr>
                </a:tc>
              </a:tr>
              <a:tr h="223520">
                <a:tc>
                  <a:txBody>
                    <a:bodyPr/>
                    <a:lstStyle/>
                    <a:p>
                      <a:pPr algn="ctr" fontAlgn="b"/>
                      <a:r>
                        <a:rPr lang="en-US" sz="1100" b="0" i="0" u="none" strike="noStrike">
                          <a:solidFill>
                            <a:srgbClr val="000000"/>
                          </a:solidFill>
                          <a:effectLst/>
                          <a:latin typeface="Calibri"/>
                        </a:rPr>
                        <a:t>4</a:t>
                      </a:r>
                    </a:p>
                  </a:txBody>
                  <a:tcPr marL="9525" marR="9525" marT="9525" marB="0" anchor="b">
                    <a:lnL>
                      <a:noFill/>
                    </a:lnL>
                    <a:lnR>
                      <a:noFill/>
                    </a:lnR>
                    <a:lnT>
                      <a:noFill/>
                    </a:lnT>
                    <a:lnB>
                      <a:noFill/>
                    </a:lnB>
                  </a:tcPr>
                </a:tc>
                <a:tc>
                  <a:txBody>
                    <a:bodyPr/>
                    <a:lstStyle/>
                    <a:p>
                      <a:pPr algn="ctr" fontAlgn="b"/>
                      <a:r>
                        <a:rPr lang="en-US" sz="1100" b="0" i="0" u="none" strike="noStrike">
                          <a:solidFill>
                            <a:srgbClr val="000000"/>
                          </a:solidFill>
                          <a:effectLst/>
                          <a:latin typeface="Calibri"/>
                        </a:rPr>
                        <a:t> Germany </a:t>
                      </a:r>
                    </a:p>
                  </a:txBody>
                  <a:tcPr marL="9525" marR="9525" marT="9525" marB="0" anchor="b">
                    <a:lnL>
                      <a:noFill/>
                    </a:lnL>
                    <a:lnR>
                      <a:noFill/>
                    </a:lnR>
                    <a:lnT>
                      <a:noFill/>
                    </a:lnT>
                    <a:lnB>
                      <a:noFill/>
                    </a:lnB>
                  </a:tcPr>
                </a:tc>
                <a:tc>
                  <a:txBody>
                    <a:bodyPr/>
                    <a:lstStyle/>
                    <a:p>
                      <a:pPr algn="l" fontAlgn="b"/>
                      <a:r>
                        <a:rPr lang="en-US" sz="1100" b="0" i="0" u="none" strike="noStrike">
                          <a:solidFill>
                            <a:srgbClr val="000000"/>
                          </a:solidFill>
                          <a:effectLst/>
                          <a:latin typeface="Calibri"/>
                        </a:rPr>
                        <a:t>             584.67 </a:t>
                      </a:r>
                    </a:p>
                  </a:txBody>
                  <a:tcPr marL="9525" marR="9525" marT="9525" marB="0" anchor="b">
                    <a:lnL>
                      <a:noFill/>
                    </a:lnL>
                    <a:lnR>
                      <a:noFill/>
                    </a:lnR>
                    <a:lnT>
                      <a:noFill/>
                    </a:lnT>
                    <a:lnB>
                      <a:noFill/>
                    </a:lnB>
                  </a:tcPr>
                </a:tc>
                <a:tc>
                  <a:txBody>
                    <a:bodyPr/>
                    <a:lstStyle/>
                    <a:p>
                      <a:pPr algn="l" fontAlgn="b"/>
                      <a:r>
                        <a:rPr lang="en-US" sz="1100" b="0" i="0" u="none" strike="noStrike">
                          <a:solidFill>
                            <a:srgbClr val="000000"/>
                          </a:solidFill>
                          <a:effectLst/>
                          <a:latin typeface="Calibri"/>
                        </a:rPr>
                        <a:t>            205.73 </a:t>
                      </a:r>
                    </a:p>
                  </a:txBody>
                  <a:tcPr marL="9525" marR="9525" marT="9525" marB="0" anchor="b">
                    <a:lnL>
                      <a:noFill/>
                    </a:lnL>
                    <a:lnR>
                      <a:noFill/>
                    </a:lnR>
                    <a:lnT>
                      <a:noFill/>
                    </a:lnT>
                    <a:lnB>
                      <a:noFill/>
                    </a:lnB>
                  </a:tcPr>
                </a:tc>
              </a:tr>
              <a:tr h="223520">
                <a:tc>
                  <a:txBody>
                    <a:bodyPr/>
                    <a:lstStyle/>
                    <a:p>
                      <a:pPr algn="ctr" fontAlgn="b"/>
                      <a:r>
                        <a:rPr lang="en-US" sz="1100" b="0" i="0" u="none" strike="noStrike">
                          <a:solidFill>
                            <a:srgbClr val="000000"/>
                          </a:solidFill>
                          <a:effectLst/>
                          <a:latin typeface="Calibri"/>
                        </a:rPr>
                        <a:t>5</a:t>
                      </a:r>
                    </a:p>
                  </a:txBody>
                  <a:tcPr marL="9525" marR="9525" marT="9525" marB="0" anchor="b">
                    <a:lnL>
                      <a:noFill/>
                    </a:lnL>
                    <a:lnR>
                      <a:noFill/>
                    </a:lnR>
                    <a:lnT>
                      <a:noFill/>
                    </a:lnT>
                    <a:lnB>
                      <a:noFill/>
                    </a:lnB>
                  </a:tcPr>
                </a:tc>
                <a:tc>
                  <a:txBody>
                    <a:bodyPr/>
                    <a:lstStyle/>
                    <a:p>
                      <a:pPr algn="ctr" fontAlgn="b"/>
                      <a:r>
                        <a:rPr lang="en-US" sz="1100" b="0" i="0" u="none" strike="noStrike">
                          <a:solidFill>
                            <a:srgbClr val="000000"/>
                          </a:solidFill>
                          <a:effectLst/>
                          <a:latin typeface="Calibri"/>
                        </a:rPr>
                        <a:t> Japan </a:t>
                      </a:r>
                    </a:p>
                  </a:txBody>
                  <a:tcPr marL="9525" marR="9525" marT="9525" marB="0" anchor="b">
                    <a:lnL>
                      <a:noFill/>
                    </a:lnL>
                    <a:lnR>
                      <a:noFill/>
                    </a:lnR>
                    <a:lnT>
                      <a:noFill/>
                    </a:lnT>
                    <a:lnB>
                      <a:noFill/>
                    </a:lnB>
                  </a:tcPr>
                </a:tc>
                <a:tc>
                  <a:txBody>
                    <a:bodyPr/>
                    <a:lstStyle/>
                    <a:p>
                      <a:pPr algn="l" fontAlgn="b"/>
                      <a:r>
                        <a:rPr lang="en-US" sz="1100" b="0" i="0" u="none" strike="noStrike">
                          <a:solidFill>
                            <a:srgbClr val="000000"/>
                          </a:solidFill>
                          <a:effectLst/>
                          <a:latin typeface="Calibri"/>
                        </a:rPr>
                        <a:t>             559.13 </a:t>
                      </a:r>
                    </a:p>
                  </a:txBody>
                  <a:tcPr marL="9525" marR="9525" marT="9525" marB="0" anchor="b">
                    <a:lnL>
                      <a:noFill/>
                    </a:lnL>
                    <a:lnR>
                      <a:noFill/>
                    </a:lnR>
                    <a:lnT>
                      <a:noFill/>
                    </a:lnT>
                    <a:lnB>
                      <a:noFill/>
                    </a:lnB>
                  </a:tcPr>
                </a:tc>
                <a:tc>
                  <a:txBody>
                    <a:bodyPr/>
                    <a:lstStyle/>
                    <a:p>
                      <a:pPr algn="l" fontAlgn="b"/>
                      <a:r>
                        <a:rPr lang="en-US" sz="1100" b="0" i="0" u="none" strike="noStrike">
                          <a:solidFill>
                            <a:srgbClr val="000000"/>
                          </a:solidFill>
                          <a:effectLst/>
                          <a:latin typeface="Calibri"/>
                        </a:rPr>
                        <a:t>            275.48 </a:t>
                      </a:r>
                    </a:p>
                  </a:txBody>
                  <a:tcPr marL="9525" marR="9525" marT="9525" marB="0" anchor="b">
                    <a:lnL>
                      <a:noFill/>
                    </a:lnL>
                    <a:lnR>
                      <a:noFill/>
                    </a:lnR>
                    <a:lnT>
                      <a:noFill/>
                    </a:lnT>
                    <a:lnB>
                      <a:noFill/>
                    </a:lnB>
                  </a:tcPr>
                </a:tc>
              </a:tr>
              <a:tr h="223520">
                <a:tc>
                  <a:txBody>
                    <a:bodyPr/>
                    <a:lstStyle/>
                    <a:p>
                      <a:pPr algn="ctr" fontAlgn="b"/>
                      <a:r>
                        <a:rPr lang="en-US" sz="1100" b="0" i="0" u="none" strike="noStrike">
                          <a:solidFill>
                            <a:srgbClr val="000000"/>
                          </a:solidFill>
                          <a:effectLst/>
                          <a:latin typeface="Calibri"/>
                        </a:rPr>
                        <a:t>6</a:t>
                      </a:r>
                    </a:p>
                  </a:txBody>
                  <a:tcPr marL="9525" marR="9525" marT="9525" marB="0" anchor="b">
                    <a:lnL>
                      <a:noFill/>
                    </a:lnL>
                    <a:lnR>
                      <a:noFill/>
                    </a:lnR>
                    <a:lnT>
                      <a:noFill/>
                    </a:lnT>
                    <a:lnB>
                      <a:noFill/>
                    </a:lnB>
                  </a:tcPr>
                </a:tc>
                <a:tc>
                  <a:txBody>
                    <a:bodyPr/>
                    <a:lstStyle/>
                    <a:p>
                      <a:pPr algn="ctr" fontAlgn="b"/>
                      <a:r>
                        <a:rPr lang="en-US" sz="1100" b="0" i="0" u="none" strike="noStrike">
                          <a:solidFill>
                            <a:srgbClr val="000000"/>
                          </a:solidFill>
                          <a:effectLst/>
                          <a:latin typeface="Calibri"/>
                        </a:rPr>
                        <a:t> Switzerland </a:t>
                      </a:r>
                    </a:p>
                  </a:txBody>
                  <a:tcPr marL="9525" marR="9525" marT="9525" marB="0" anchor="b">
                    <a:lnL>
                      <a:noFill/>
                    </a:lnL>
                    <a:lnR>
                      <a:noFill/>
                    </a:lnR>
                    <a:lnT>
                      <a:noFill/>
                    </a:lnT>
                    <a:lnB>
                      <a:noFill/>
                    </a:lnB>
                  </a:tcPr>
                </a:tc>
                <a:tc>
                  <a:txBody>
                    <a:bodyPr/>
                    <a:lstStyle/>
                    <a:p>
                      <a:pPr algn="l" fontAlgn="b"/>
                      <a:r>
                        <a:rPr lang="en-US" sz="1100" b="0" i="0" u="none" strike="noStrike">
                          <a:solidFill>
                            <a:srgbClr val="000000"/>
                          </a:solidFill>
                          <a:effectLst/>
                          <a:latin typeface="Calibri"/>
                        </a:rPr>
                        <a:t>             552.19 </a:t>
                      </a:r>
                    </a:p>
                  </a:txBody>
                  <a:tcPr marL="9525" marR="9525" marT="9525" marB="0" anchor="b">
                    <a:lnL>
                      <a:noFill/>
                    </a:lnL>
                    <a:lnR>
                      <a:noFill/>
                    </a:lnR>
                    <a:lnT>
                      <a:noFill/>
                    </a:lnT>
                    <a:lnB>
                      <a:noFill/>
                    </a:lnB>
                  </a:tcPr>
                </a:tc>
                <a:tc>
                  <a:txBody>
                    <a:bodyPr/>
                    <a:lstStyle/>
                    <a:p>
                      <a:pPr algn="l" fontAlgn="b"/>
                      <a:r>
                        <a:rPr lang="en-US" sz="1100" b="0" i="0" u="none" strike="noStrike">
                          <a:solidFill>
                            <a:srgbClr val="000000"/>
                          </a:solidFill>
                          <a:effectLst/>
                          <a:latin typeface="Calibri"/>
                        </a:rPr>
                        <a:t>            281.16 </a:t>
                      </a:r>
                    </a:p>
                  </a:txBody>
                  <a:tcPr marL="9525" marR="9525" marT="9525" marB="0" anchor="b">
                    <a:lnL>
                      <a:noFill/>
                    </a:lnL>
                    <a:lnR>
                      <a:noFill/>
                    </a:lnR>
                    <a:lnT>
                      <a:noFill/>
                    </a:lnT>
                    <a:lnB>
                      <a:noFill/>
                    </a:lnB>
                  </a:tcPr>
                </a:tc>
              </a:tr>
              <a:tr h="223520">
                <a:tc>
                  <a:txBody>
                    <a:bodyPr/>
                    <a:lstStyle/>
                    <a:p>
                      <a:pPr algn="ctr" fontAlgn="b"/>
                      <a:r>
                        <a:rPr lang="en-US" sz="1100" b="0" i="0" u="none" strike="noStrike">
                          <a:solidFill>
                            <a:srgbClr val="000000"/>
                          </a:solidFill>
                          <a:effectLst/>
                          <a:latin typeface="Calibri"/>
                        </a:rPr>
                        <a:t>7</a:t>
                      </a:r>
                    </a:p>
                  </a:txBody>
                  <a:tcPr marL="9525" marR="9525" marT="9525" marB="0" anchor="b">
                    <a:lnL>
                      <a:noFill/>
                    </a:lnL>
                    <a:lnR>
                      <a:noFill/>
                    </a:lnR>
                    <a:lnT>
                      <a:noFill/>
                    </a:lnT>
                    <a:lnB>
                      <a:noFill/>
                    </a:lnB>
                  </a:tcPr>
                </a:tc>
                <a:tc>
                  <a:txBody>
                    <a:bodyPr/>
                    <a:lstStyle/>
                    <a:p>
                      <a:pPr algn="ctr" fontAlgn="b"/>
                      <a:r>
                        <a:rPr lang="en-US" sz="1100" b="0" i="0" u="none" strike="noStrike">
                          <a:solidFill>
                            <a:srgbClr val="000000"/>
                          </a:solidFill>
                          <a:effectLst/>
                          <a:latin typeface="Calibri"/>
                        </a:rPr>
                        <a:t> Canada </a:t>
                      </a:r>
                    </a:p>
                  </a:txBody>
                  <a:tcPr marL="9525" marR="9525" marT="9525" marB="0" anchor="b">
                    <a:lnL>
                      <a:noFill/>
                    </a:lnL>
                    <a:lnR>
                      <a:noFill/>
                    </a:lnR>
                    <a:lnT>
                      <a:noFill/>
                    </a:lnT>
                    <a:lnB>
                      <a:noFill/>
                    </a:lnB>
                  </a:tcPr>
                </a:tc>
                <a:tc>
                  <a:txBody>
                    <a:bodyPr/>
                    <a:lstStyle/>
                    <a:p>
                      <a:pPr algn="l" fontAlgn="b"/>
                      <a:r>
                        <a:rPr lang="en-US" sz="1100" b="0" i="0" u="none" strike="noStrike">
                          <a:solidFill>
                            <a:srgbClr val="000000"/>
                          </a:solidFill>
                          <a:effectLst/>
                          <a:latin typeface="Calibri"/>
                        </a:rPr>
                        <a:t>             515.95 </a:t>
                      </a:r>
                    </a:p>
                  </a:txBody>
                  <a:tcPr marL="9525" marR="9525" marT="9525" marB="0" anchor="b">
                    <a:lnL>
                      <a:noFill/>
                    </a:lnL>
                    <a:lnR>
                      <a:noFill/>
                    </a:lnR>
                    <a:lnT>
                      <a:noFill/>
                    </a:lnT>
                    <a:lnB>
                      <a:noFill/>
                    </a:lnB>
                  </a:tcPr>
                </a:tc>
                <a:tc>
                  <a:txBody>
                    <a:bodyPr/>
                    <a:lstStyle/>
                    <a:p>
                      <a:pPr algn="l" fontAlgn="b"/>
                      <a:r>
                        <a:rPr lang="en-US" sz="1100" b="0" i="0" u="none" strike="noStrike">
                          <a:solidFill>
                            <a:srgbClr val="000000"/>
                          </a:solidFill>
                          <a:effectLst/>
                          <a:latin typeface="Calibri"/>
                        </a:rPr>
                        <a:t>            274.90 </a:t>
                      </a:r>
                    </a:p>
                  </a:txBody>
                  <a:tcPr marL="9525" marR="9525" marT="9525" marB="0" anchor="b">
                    <a:lnL>
                      <a:noFill/>
                    </a:lnL>
                    <a:lnR>
                      <a:noFill/>
                    </a:lnR>
                    <a:lnT>
                      <a:noFill/>
                    </a:lnT>
                    <a:lnB>
                      <a:noFill/>
                    </a:lnB>
                  </a:tcPr>
                </a:tc>
              </a:tr>
              <a:tr h="223520">
                <a:tc>
                  <a:txBody>
                    <a:bodyPr/>
                    <a:lstStyle/>
                    <a:p>
                      <a:pPr algn="ctr" fontAlgn="b"/>
                      <a:r>
                        <a:rPr lang="en-US" sz="1100" b="0" i="0" u="none" strike="noStrike">
                          <a:solidFill>
                            <a:srgbClr val="000000"/>
                          </a:solidFill>
                          <a:effectLst/>
                          <a:latin typeface="Calibri"/>
                        </a:rPr>
                        <a:t>8</a:t>
                      </a:r>
                    </a:p>
                  </a:txBody>
                  <a:tcPr marL="9525" marR="9525" marT="9525" marB="0" anchor="b">
                    <a:lnL>
                      <a:noFill/>
                    </a:lnL>
                    <a:lnR>
                      <a:noFill/>
                    </a:lnR>
                    <a:lnT>
                      <a:noFill/>
                    </a:lnT>
                    <a:lnB>
                      <a:noFill/>
                    </a:lnB>
                  </a:tcPr>
                </a:tc>
                <a:tc>
                  <a:txBody>
                    <a:bodyPr/>
                    <a:lstStyle/>
                    <a:p>
                      <a:pPr algn="ctr" fontAlgn="b"/>
                      <a:r>
                        <a:rPr lang="en-US" sz="1100" b="0" i="0" u="none" strike="noStrike">
                          <a:solidFill>
                            <a:srgbClr val="000000"/>
                          </a:solidFill>
                          <a:effectLst/>
                          <a:latin typeface="Calibri"/>
                        </a:rPr>
                        <a:t> Netherlands </a:t>
                      </a:r>
                    </a:p>
                  </a:txBody>
                  <a:tcPr marL="9525" marR="9525" marT="9525" marB="0" anchor="b">
                    <a:lnL>
                      <a:noFill/>
                    </a:lnL>
                    <a:lnR>
                      <a:noFill/>
                    </a:lnR>
                    <a:lnT>
                      <a:noFill/>
                    </a:lnT>
                    <a:lnB>
                      <a:noFill/>
                    </a:lnB>
                  </a:tcPr>
                </a:tc>
                <a:tc>
                  <a:txBody>
                    <a:bodyPr/>
                    <a:lstStyle/>
                    <a:p>
                      <a:pPr algn="l" fontAlgn="b"/>
                      <a:r>
                        <a:rPr lang="en-US" sz="1100" b="0" i="0" u="none" strike="noStrike">
                          <a:solidFill>
                            <a:srgbClr val="000000"/>
                          </a:solidFill>
                          <a:effectLst/>
                          <a:latin typeface="Calibri"/>
                        </a:rPr>
                        <a:t>             512.96 </a:t>
                      </a:r>
                    </a:p>
                  </a:txBody>
                  <a:tcPr marL="9525" marR="9525" marT="9525" marB="0" anchor="b">
                    <a:lnL>
                      <a:noFill/>
                    </a:lnL>
                    <a:lnR>
                      <a:noFill/>
                    </a:lnR>
                    <a:lnT>
                      <a:noFill/>
                    </a:lnT>
                    <a:lnB>
                      <a:noFill/>
                    </a:lnB>
                  </a:tcPr>
                </a:tc>
                <a:tc>
                  <a:txBody>
                    <a:bodyPr/>
                    <a:lstStyle/>
                    <a:p>
                      <a:pPr algn="l" fontAlgn="b"/>
                      <a:r>
                        <a:rPr lang="en-US" sz="1100" b="0" i="0" u="none" strike="noStrike">
                          <a:solidFill>
                            <a:srgbClr val="000000"/>
                          </a:solidFill>
                          <a:effectLst/>
                          <a:latin typeface="Calibri"/>
                        </a:rPr>
                        <a:t>            230.49 </a:t>
                      </a:r>
                    </a:p>
                  </a:txBody>
                  <a:tcPr marL="9525" marR="9525" marT="9525" marB="0" anchor="b">
                    <a:lnL>
                      <a:noFill/>
                    </a:lnL>
                    <a:lnR>
                      <a:noFill/>
                    </a:lnR>
                    <a:lnT>
                      <a:noFill/>
                    </a:lnT>
                    <a:lnB>
                      <a:noFill/>
                    </a:lnB>
                  </a:tcPr>
                </a:tc>
              </a:tr>
              <a:tr h="223520">
                <a:tc>
                  <a:txBody>
                    <a:bodyPr/>
                    <a:lstStyle/>
                    <a:p>
                      <a:pPr algn="ctr" fontAlgn="b"/>
                      <a:r>
                        <a:rPr lang="en-US" sz="1100" b="0" i="0" u="none" strike="noStrike">
                          <a:solidFill>
                            <a:srgbClr val="000000"/>
                          </a:solidFill>
                          <a:effectLst/>
                          <a:latin typeface="Calibri"/>
                        </a:rPr>
                        <a:t>9</a:t>
                      </a:r>
                    </a:p>
                  </a:txBody>
                  <a:tcPr marL="9525" marR="9525" marT="9525" marB="0" anchor="b">
                    <a:lnL>
                      <a:noFill/>
                    </a:lnL>
                    <a:lnR>
                      <a:noFill/>
                    </a:lnR>
                    <a:lnT>
                      <a:noFill/>
                    </a:lnT>
                    <a:lnB>
                      <a:noFill/>
                    </a:lnB>
                  </a:tcPr>
                </a:tc>
                <a:tc>
                  <a:txBody>
                    <a:bodyPr/>
                    <a:lstStyle/>
                    <a:p>
                      <a:pPr algn="ctr" fontAlgn="b"/>
                      <a:r>
                        <a:rPr lang="en-US" sz="1100" b="0" i="0" u="none" strike="noStrike">
                          <a:solidFill>
                            <a:srgbClr val="000000"/>
                          </a:solidFill>
                          <a:effectLst/>
                          <a:latin typeface="Calibri"/>
                        </a:rPr>
                        <a:t> Ireland </a:t>
                      </a:r>
                    </a:p>
                  </a:txBody>
                  <a:tcPr marL="9525" marR="9525" marT="9525" marB="0" anchor="b">
                    <a:lnL>
                      <a:noFill/>
                    </a:lnL>
                    <a:lnR>
                      <a:noFill/>
                    </a:lnR>
                    <a:lnT>
                      <a:noFill/>
                    </a:lnT>
                    <a:lnB>
                      <a:noFill/>
                    </a:lnB>
                  </a:tcPr>
                </a:tc>
                <a:tc>
                  <a:txBody>
                    <a:bodyPr/>
                    <a:lstStyle/>
                    <a:p>
                      <a:pPr algn="l" fontAlgn="b"/>
                      <a:r>
                        <a:rPr lang="en-US" sz="1100" b="0" i="0" u="none" strike="noStrike">
                          <a:solidFill>
                            <a:srgbClr val="000000"/>
                          </a:solidFill>
                          <a:effectLst/>
                          <a:latin typeface="Calibri"/>
                        </a:rPr>
                        <a:t>             343.43 </a:t>
                      </a:r>
                    </a:p>
                  </a:txBody>
                  <a:tcPr marL="9525" marR="9525" marT="9525" marB="0" anchor="b">
                    <a:lnL>
                      <a:noFill/>
                    </a:lnL>
                    <a:lnR>
                      <a:noFill/>
                    </a:lnR>
                    <a:lnT>
                      <a:noFill/>
                    </a:lnT>
                    <a:lnB>
                      <a:noFill/>
                    </a:lnB>
                  </a:tcPr>
                </a:tc>
                <a:tc>
                  <a:txBody>
                    <a:bodyPr/>
                    <a:lstStyle/>
                    <a:p>
                      <a:pPr algn="l" fontAlgn="b"/>
                      <a:r>
                        <a:rPr lang="en-US" sz="1100" b="0" i="0" u="none" strike="noStrike">
                          <a:solidFill>
                            <a:srgbClr val="000000"/>
                          </a:solidFill>
                          <a:effectLst/>
                          <a:latin typeface="Calibri"/>
                        </a:rPr>
                        <a:t>            244.22 </a:t>
                      </a:r>
                    </a:p>
                  </a:txBody>
                  <a:tcPr marL="9525" marR="9525" marT="9525" marB="0" anchor="b">
                    <a:lnL>
                      <a:noFill/>
                    </a:lnL>
                    <a:lnR>
                      <a:noFill/>
                    </a:lnR>
                    <a:lnT>
                      <a:noFill/>
                    </a:lnT>
                    <a:lnB>
                      <a:noFill/>
                    </a:lnB>
                  </a:tcPr>
                </a:tc>
              </a:tr>
              <a:tr h="223520">
                <a:tc>
                  <a:txBody>
                    <a:bodyPr/>
                    <a:lstStyle/>
                    <a:p>
                      <a:pPr algn="ctr" fontAlgn="b"/>
                      <a:r>
                        <a:rPr lang="en-US" sz="1100" b="0" i="0" u="none" strike="noStrike">
                          <a:solidFill>
                            <a:srgbClr val="000000"/>
                          </a:solidFill>
                          <a:effectLst/>
                          <a:latin typeface="Calibri"/>
                        </a:rPr>
                        <a:t>10</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a:solidFill>
                            <a:srgbClr val="000000"/>
                          </a:solidFill>
                          <a:effectLst/>
                          <a:latin typeface="Calibri"/>
                        </a:rPr>
                        <a:t> PRC </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Calibri"/>
                        </a:rPr>
                        <a:t>             335.88 </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dirty="0">
                          <a:solidFill>
                            <a:srgbClr val="000000"/>
                          </a:solidFill>
                          <a:effectLst/>
                          <a:latin typeface="Calibri"/>
                        </a:rPr>
                        <a:t>            172.79 </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r>
              <a:tr h="223520">
                <a:tc gridSpan="2">
                  <a:txBody>
                    <a:bodyPr/>
                    <a:lstStyle/>
                    <a:p>
                      <a:pPr algn="l" fontAlgn="b"/>
                      <a:r>
                        <a:rPr lang="en-US" sz="1100" b="0" i="0" u="none" strike="noStrike" dirty="0">
                          <a:solidFill>
                            <a:srgbClr val="000000"/>
                          </a:solidFill>
                          <a:effectLst/>
                          <a:latin typeface="Calibri"/>
                        </a:rPr>
                        <a:t>*US $ billion</a:t>
                      </a: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tc hMerge="1">
                  <a:txBody>
                    <a:bodyPr/>
                    <a:lstStyle/>
                    <a:p>
                      <a:endParaRPr lang="en-US"/>
                    </a:p>
                  </a:txBody>
                  <a:tcPr/>
                </a:tc>
                <a:tc>
                  <a:txBody>
                    <a:bodyPr/>
                    <a:lstStyle/>
                    <a:p>
                      <a:pPr algn="l" fontAlgn="b"/>
                      <a:endParaRPr lang="en-US" sz="1100" b="0" i="0" u="none" strike="noStrike">
                        <a:solidFill>
                          <a:srgbClr val="000000"/>
                        </a:solidFill>
                        <a:effectLst/>
                        <a:latin typeface="Calibri"/>
                      </a:endParaRP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US" sz="1100" b="0" i="0" u="none" strike="noStrike" dirty="0">
                        <a:solidFill>
                          <a:srgbClr val="000000"/>
                        </a:solidFill>
                        <a:effectLst/>
                        <a:latin typeface="Calibri"/>
                      </a:endParaRP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tr>
            </a:tbl>
          </a:graphicData>
        </a:graphic>
      </p:graphicFrame>
      <p:sp>
        <p:nvSpPr>
          <p:cNvPr id="5" name="TextBox 4"/>
          <p:cNvSpPr txBox="1"/>
          <p:nvPr/>
        </p:nvSpPr>
        <p:spPr>
          <a:xfrm>
            <a:off x="609600" y="1413055"/>
            <a:ext cx="3810000" cy="584775"/>
          </a:xfrm>
          <a:prstGeom prst="rect">
            <a:avLst/>
          </a:prstGeom>
          <a:noFill/>
        </p:spPr>
        <p:txBody>
          <a:bodyPr wrap="square" rtlCol="0">
            <a:spAutoFit/>
          </a:bodyPr>
          <a:lstStyle/>
          <a:p>
            <a:pPr algn="ctr"/>
            <a:r>
              <a:rPr lang="en-US" sz="1600" dirty="0" smtClean="0"/>
              <a:t>A: Top Sources using </a:t>
            </a:r>
            <a:r>
              <a:rPr lang="en-US" sz="1600" dirty="0" err="1" smtClean="0"/>
              <a:t>Acquiror</a:t>
            </a:r>
            <a:r>
              <a:rPr lang="en-US" sz="1600" dirty="0" smtClean="0"/>
              <a:t> Global Ultimate Owner country data</a:t>
            </a:r>
            <a:endParaRPr lang="en-US" sz="1600" dirty="0"/>
          </a:p>
        </p:txBody>
      </p:sp>
      <p:graphicFrame>
        <p:nvGraphicFramePr>
          <p:cNvPr id="6" name="Table 5"/>
          <p:cNvGraphicFramePr>
            <a:graphicFrameLocks noGrp="1"/>
          </p:cNvGraphicFramePr>
          <p:nvPr>
            <p:extLst>
              <p:ext uri="{D42A27DB-BD31-4B8C-83A1-F6EECF244321}">
                <p14:modId xmlns:p14="http://schemas.microsoft.com/office/powerpoint/2010/main" val="2356895009"/>
              </p:ext>
            </p:extLst>
          </p:nvPr>
        </p:nvGraphicFramePr>
        <p:xfrm>
          <a:off x="4724400" y="2057401"/>
          <a:ext cx="3693207" cy="3200398"/>
        </p:xfrm>
        <a:graphic>
          <a:graphicData uri="http://schemas.openxmlformats.org/drawingml/2006/table">
            <a:tbl>
              <a:tblPr/>
              <a:tblGrid>
                <a:gridCol w="907933"/>
                <a:gridCol w="907933"/>
                <a:gridCol w="950493"/>
                <a:gridCol w="926848"/>
              </a:tblGrid>
              <a:tr h="975800">
                <a:tc>
                  <a:txBody>
                    <a:bodyPr/>
                    <a:lstStyle/>
                    <a:p>
                      <a:pPr algn="ctr" fontAlgn="ctr"/>
                      <a:r>
                        <a:rPr lang="en-US" sz="1100" b="0" i="0" u="none" strike="noStrike" dirty="0">
                          <a:solidFill>
                            <a:srgbClr val="000000"/>
                          </a:solidFill>
                          <a:effectLst/>
                          <a:latin typeface="Calibri"/>
                        </a:rPr>
                        <a:t>Ranking</a:t>
                      </a:r>
                    </a:p>
                  </a:txBody>
                  <a:tcPr marL="9525" marR="9525" marT="9525" marB="0" anchor="ctr">
                    <a:lnL>
                      <a:noFill/>
                    </a:lnL>
                    <a:lnR>
                      <a:noFill/>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a:txBody>
                    <a:bodyPr/>
                    <a:lstStyle/>
                    <a:p>
                      <a:pPr algn="ctr" fontAlgn="ctr"/>
                      <a:r>
                        <a:rPr lang="en-US" sz="1100" b="0" i="0" u="none" strike="noStrike" dirty="0">
                          <a:solidFill>
                            <a:srgbClr val="000000"/>
                          </a:solidFill>
                          <a:effectLst/>
                          <a:latin typeface="Calibri"/>
                        </a:rPr>
                        <a:t>Source Country</a:t>
                      </a:r>
                    </a:p>
                  </a:txBody>
                  <a:tcPr marL="9525" marR="9525" marT="9525" marB="0" anchor="ctr">
                    <a:lnL>
                      <a:noFill/>
                    </a:lnL>
                    <a:lnR>
                      <a:noFill/>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a:txBody>
                    <a:bodyPr/>
                    <a:lstStyle/>
                    <a:p>
                      <a:pPr algn="ctr" fontAlgn="ctr"/>
                      <a:r>
                        <a:rPr lang="en-US" sz="1100" b="0" i="0" u="none" strike="noStrike" dirty="0">
                          <a:solidFill>
                            <a:srgbClr val="000000"/>
                          </a:solidFill>
                          <a:effectLst/>
                          <a:latin typeface="Calibri"/>
                        </a:rPr>
                        <a:t>Cross-border M&amp;A             (2004-2015)</a:t>
                      </a:r>
                    </a:p>
                  </a:txBody>
                  <a:tcPr marL="9525" marR="9525" marT="9525" marB="0" anchor="ctr">
                    <a:lnL>
                      <a:noFill/>
                    </a:lnL>
                    <a:lnR>
                      <a:noFill/>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a:txBody>
                    <a:bodyPr/>
                    <a:lstStyle/>
                    <a:p>
                      <a:pPr algn="ctr" fontAlgn="ctr"/>
                      <a:r>
                        <a:rPr lang="en-US" sz="1100" b="0" i="0" u="none" strike="noStrike" dirty="0">
                          <a:solidFill>
                            <a:srgbClr val="000000"/>
                          </a:solidFill>
                          <a:effectLst/>
                          <a:latin typeface="Calibri"/>
                        </a:rPr>
                        <a:t>Cross-border M&amp;A </a:t>
                      </a:r>
                      <a:r>
                        <a:rPr lang="en-US" sz="1100" b="0" i="0" u="none" strike="noStrike" dirty="0" smtClean="0">
                          <a:solidFill>
                            <a:srgbClr val="000000"/>
                          </a:solidFill>
                          <a:effectLst/>
                          <a:latin typeface="Calibri"/>
                        </a:rPr>
                        <a:t>       (</a:t>
                      </a:r>
                      <a:r>
                        <a:rPr lang="en-US" sz="1100" b="0" i="0" u="none" strike="noStrike" dirty="0">
                          <a:solidFill>
                            <a:srgbClr val="000000"/>
                          </a:solidFill>
                          <a:effectLst/>
                          <a:latin typeface="Calibri"/>
                        </a:rPr>
                        <a:t>2011-2015)</a:t>
                      </a:r>
                    </a:p>
                  </a:txBody>
                  <a:tcPr marL="9525" marR="9525" marT="9525" marB="0" anchor="ctr">
                    <a:lnL>
                      <a:noFill/>
                    </a:lnL>
                    <a:lnR>
                      <a:noFill/>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r>
              <a:tr h="232421">
                <a:tc>
                  <a:txBody>
                    <a:bodyPr/>
                    <a:lstStyle/>
                    <a:p>
                      <a:pPr algn="ctr" fontAlgn="b"/>
                      <a:r>
                        <a:rPr lang="en-US" sz="1100" b="0" i="0" u="none" strike="noStrike">
                          <a:solidFill>
                            <a:srgbClr val="000000"/>
                          </a:solidFill>
                          <a:effectLst/>
                          <a:latin typeface="Calibri"/>
                        </a:rPr>
                        <a:t>1</a:t>
                      </a:r>
                    </a:p>
                  </a:txBody>
                  <a:tcPr marL="9525" marR="9525" marT="9525" marB="0" anchor="b">
                    <a:lnL>
                      <a:noFill/>
                    </a:lnL>
                    <a:lnR>
                      <a:noFill/>
                    </a:lnR>
                    <a:lnT w="25400" cap="flat" cmpd="dbl" algn="ctr">
                      <a:solidFill>
                        <a:srgbClr val="000000"/>
                      </a:solidFill>
                      <a:prstDash val="solid"/>
                      <a:round/>
                      <a:headEnd type="none" w="med" len="med"/>
                      <a:tailEnd type="none" w="med" len="med"/>
                    </a:lnT>
                    <a:lnB>
                      <a:noFill/>
                    </a:lnB>
                  </a:tcPr>
                </a:tc>
                <a:tc>
                  <a:txBody>
                    <a:bodyPr/>
                    <a:lstStyle/>
                    <a:p>
                      <a:pPr algn="ctr" fontAlgn="b"/>
                      <a:r>
                        <a:rPr lang="en-US" sz="1100" b="0" i="0" u="none" strike="noStrike" dirty="0">
                          <a:solidFill>
                            <a:srgbClr val="000000"/>
                          </a:solidFill>
                          <a:effectLst/>
                          <a:latin typeface="Calibri"/>
                        </a:rPr>
                        <a:t>United States</a:t>
                      </a:r>
                    </a:p>
                  </a:txBody>
                  <a:tcPr marL="9525" marR="9525" marT="9525" marB="0" anchor="b">
                    <a:lnL>
                      <a:noFill/>
                    </a:lnL>
                    <a:lnR>
                      <a:noFill/>
                    </a:lnR>
                    <a:lnT w="25400" cap="flat" cmpd="dbl" algn="ctr">
                      <a:solidFill>
                        <a:srgbClr val="000000"/>
                      </a:solidFill>
                      <a:prstDash val="solid"/>
                      <a:round/>
                      <a:headEnd type="none" w="med" len="med"/>
                      <a:tailEnd type="none" w="med" len="med"/>
                    </a:lnT>
                    <a:lnB>
                      <a:noFill/>
                    </a:lnB>
                  </a:tcPr>
                </a:tc>
                <a:tc>
                  <a:txBody>
                    <a:bodyPr/>
                    <a:lstStyle/>
                    <a:p>
                      <a:pPr algn="l" fontAlgn="b"/>
                      <a:r>
                        <a:rPr lang="en-US" sz="1100" b="0" i="0" u="none" strike="noStrike">
                          <a:solidFill>
                            <a:srgbClr val="000000"/>
                          </a:solidFill>
                          <a:effectLst/>
                          <a:latin typeface="Calibri"/>
                        </a:rPr>
                        <a:t>   2,005.73 </a:t>
                      </a:r>
                    </a:p>
                  </a:txBody>
                  <a:tcPr marL="9525" marR="9525" marT="9525" marB="0" anchor="b">
                    <a:lnL>
                      <a:noFill/>
                    </a:lnL>
                    <a:lnR>
                      <a:noFill/>
                    </a:lnR>
                    <a:lnT w="25400" cap="flat" cmpd="dbl" algn="ctr">
                      <a:solidFill>
                        <a:srgbClr val="000000"/>
                      </a:solidFill>
                      <a:prstDash val="solid"/>
                      <a:round/>
                      <a:headEnd type="none" w="med" len="med"/>
                      <a:tailEnd type="none" w="med" len="med"/>
                    </a:lnT>
                    <a:lnB>
                      <a:noFill/>
                    </a:lnB>
                  </a:tcPr>
                </a:tc>
                <a:tc>
                  <a:txBody>
                    <a:bodyPr/>
                    <a:lstStyle/>
                    <a:p>
                      <a:pPr algn="l" fontAlgn="b"/>
                      <a:r>
                        <a:rPr lang="en-US" sz="1100" b="0" i="0" u="none" strike="noStrike">
                          <a:solidFill>
                            <a:srgbClr val="000000"/>
                          </a:solidFill>
                          <a:effectLst/>
                          <a:latin typeface="Calibri"/>
                        </a:rPr>
                        <a:t>      884.67 </a:t>
                      </a:r>
                    </a:p>
                  </a:txBody>
                  <a:tcPr marL="9525" marR="9525" marT="9525" marB="0" anchor="b">
                    <a:lnL>
                      <a:noFill/>
                    </a:lnL>
                    <a:lnR>
                      <a:noFill/>
                    </a:lnR>
                    <a:lnT w="25400" cap="flat" cmpd="dbl" algn="ctr">
                      <a:solidFill>
                        <a:srgbClr val="000000"/>
                      </a:solidFill>
                      <a:prstDash val="solid"/>
                      <a:round/>
                      <a:headEnd type="none" w="med" len="med"/>
                      <a:tailEnd type="none" w="med" len="med"/>
                    </a:lnT>
                    <a:lnB>
                      <a:noFill/>
                    </a:lnB>
                  </a:tcPr>
                </a:tc>
              </a:tr>
              <a:tr h="221353">
                <a:tc>
                  <a:txBody>
                    <a:bodyPr/>
                    <a:lstStyle/>
                    <a:p>
                      <a:pPr algn="ctr" fontAlgn="b"/>
                      <a:r>
                        <a:rPr lang="en-US" sz="1100" b="0" i="0" u="none" strike="noStrike">
                          <a:solidFill>
                            <a:srgbClr val="000000"/>
                          </a:solidFill>
                          <a:effectLst/>
                          <a:latin typeface="Calibri"/>
                        </a:rPr>
                        <a:t>2</a:t>
                      </a:r>
                    </a:p>
                  </a:txBody>
                  <a:tcPr marL="9525" marR="9525" marT="9525" marB="0" anchor="b">
                    <a:lnL>
                      <a:noFill/>
                    </a:lnL>
                    <a:lnR>
                      <a:noFill/>
                    </a:lnR>
                    <a:lnT>
                      <a:noFill/>
                    </a:lnT>
                    <a:lnB>
                      <a:noFill/>
                    </a:lnB>
                  </a:tcPr>
                </a:tc>
                <a:tc>
                  <a:txBody>
                    <a:bodyPr/>
                    <a:lstStyle/>
                    <a:p>
                      <a:pPr algn="ctr" fontAlgn="b"/>
                      <a:r>
                        <a:rPr lang="en-US" sz="1100" b="0" i="0" u="none" strike="noStrike" dirty="0">
                          <a:solidFill>
                            <a:srgbClr val="000000"/>
                          </a:solidFill>
                          <a:effectLst/>
                          <a:latin typeface="Calibri"/>
                        </a:rPr>
                        <a:t>UK</a:t>
                      </a:r>
                    </a:p>
                  </a:txBody>
                  <a:tcPr marL="9525" marR="9525" marT="9525" marB="0" anchor="b">
                    <a:lnL>
                      <a:noFill/>
                    </a:lnL>
                    <a:lnR>
                      <a:noFill/>
                    </a:lnR>
                    <a:lnT>
                      <a:noFill/>
                    </a:lnT>
                    <a:lnB>
                      <a:noFill/>
                    </a:lnB>
                  </a:tcPr>
                </a:tc>
                <a:tc>
                  <a:txBody>
                    <a:bodyPr/>
                    <a:lstStyle/>
                    <a:p>
                      <a:pPr algn="l" fontAlgn="b"/>
                      <a:r>
                        <a:rPr lang="en-US" sz="1100" b="0" i="0" u="none" strike="noStrike">
                          <a:solidFill>
                            <a:srgbClr val="000000"/>
                          </a:solidFill>
                          <a:effectLst/>
                          <a:latin typeface="Calibri"/>
                        </a:rPr>
                        <a:t>   1,146.58 </a:t>
                      </a:r>
                    </a:p>
                  </a:txBody>
                  <a:tcPr marL="9525" marR="9525" marT="9525" marB="0" anchor="b">
                    <a:lnL>
                      <a:noFill/>
                    </a:lnL>
                    <a:lnR>
                      <a:noFill/>
                    </a:lnR>
                    <a:lnT>
                      <a:noFill/>
                    </a:lnT>
                    <a:lnB>
                      <a:noFill/>
                    </a:lnB>
                  </a:tcPr>
                </a:tc>
                <a:tc>
                  <a:txBody>
                    <a:bodyPr/>
                    <a:lstStyle/>
                    <a:p>
                      <a:pPr algn="l" fontAlgn="b"/>
                      <a:r>
                        <a:rPr lang="en-US" sz="1100" b="0" i="0" u="none" strike="noStrike" dirty="0">
                          <a:solidFill>
                            <a:srgbClr val="000000"/>
                          </a:solidFill>
                          <a:effectLst/>
                          <a:latin typeface="Calibri"/>
                        </a:rPr>
                        <a:t>      431.35 </a:t>
                      </a:r>
                    </a:p>
                  </a:txBody>
                  <a:tcPr marL="9525" marR="9525" marT="9525" marB="0" anchor="b">
                    <a:lnL>
                      <a:noFill/>
                    </a:lnL>
                    <a:lnR>
                      <a:noFill/>
                    </a:lnR>
                    <a:lnT>
                      <a:noFill/>
                    </a:lnT>
                    <a:lnB>
                      <a:noFill/>
                    </a:lnB>
                  </a:tcPr>
                </a:tc>
              </a:tr>
              <a:tr h="221353">
                <a:tc>
                  <a:txBody>
                    <a:bodyPr/>
                    <a:lstStyle/>
                    <a:p>
                      <a:pPr algn="ctr" fontAlgn="b"/>
                      <a:r>
                        <a:rPr lang="en-US" sz="1100" b="0" i="0" u="none" strike="noStrike">
                          <a:solidFill>
                            <a:srgbClr val="000000"/>
                          </a:solidFill>
                          <a:effectLst/>
                          <a:latin typeface="Calibri"/>
                        </a:rPr>
                        <a:t>3</a:t>
                      </a:r>
                    </a:p>
                  </a:txBody>
                  <a:tcPr marL="9525" marR="9525" marT="9525" marB="0" anchor="b">
                    <a:lnL>
                      <a:noFill/>
                    </a:lnL>
                    <a:lnR>
                      <a:noFill/>
                    </a:lnR>
                    <a:lnT>
                      <a:noFill/>
                    </a:lnT>
                    <a:lnB>
                      <a:noFill/>
                    </a:lnB>
                  </a:tcPr>
                </a:tc>
                <a:tc>
                  <a:txBody>
                    <a:bodyPr/>
                    <a:lstStyle/>
                    <a:p>
                      <a:pPr algn="ctr" fontAlgn="b"/>
                      <a:r>
                        <a:rPr lang="en-US" sz="1100" b="0" i="0" u="none" strike="noStrike" dirty="0">
                          <a:solidFill>
                            <a:srgbClr val="000000"/>
                          </a:solidFill>
                          <a:effectLst/>
                          <a:latin typeface="Calibri"/>
                        </a:rPr>
                        <a:t>Netherlands</a:t>
                      </a:r>
                    </a:p>
                  </a:txBody>
                  <a:tcPr marL="9525" marR="9525" marT="9525" marB="0" anchor="b">
                    <a:lnL>
                      <a:noFill/>
                    </a:lnL>
                    <a:lnR>
                      <a:noFill/>
                    </a:lnR>
                    <a:lnT>
                      <a:noFill/>
                    </a:lnT>
                    <a:lnB>
                      <a:noFill/>
                    </a:lnB>
                  </a:tcPr>
                </a:tc>
                <a:tc>
                  <a:txBody>
                    <a:bodyPr/>
                    <a:lstStyle/>
                    <a:p>
                      <a:pPr algn="l" fontAlgn="b"/>
                      <a:r>
                        <a:rPr lang="en-US" sz="1100" b="0" i="0" u="none" strike="noStrike">
                          <a:solidFill>
                            <a:srgbClr val="000000"/>
                          </a:solidFill>
                          <a:effectLst/>
                          <a:latin typeface="Calibri"/>
                        </a:rPr>
                        <a:t>      633.43 </a:t>
                      </a:r>
                    </a:p>
                  </a:txBody>
                  <a:tcPr marL="9525" marR="9525" marT="9525" marB="0" anchor="b">
                    <a:lnL>
                      <a:noFill/>
                    </a:lnL>
                    <a:lnR>
                      <a:noFill/>
                    </a:lnR>
                    <a:lnT>
                      <a:noFill/>
                    </a:lnT>
                    <a:lnB>
                      <a:noFill/>
                    </a:lnB>
                  </a:tcPr>
                </a:tc>
                <a:tc>
                  <a:txBody>
                    <a:bodyPr/>
                    <a:lstStyle/>
                    <a:p>
                      <a:pPr algn="l" fontAlgn="b"/>
                      <a:r>
                        <a:rPr lang="en-US" sz="1100" b="0" i="0" u="none" strike="noStrike">
                          <a:solidFill>
                            <a:srgbClr val="000000"/>
                          </a:solidFill>
                          <a:effectLst/>
                          <a:latin typeface="Calibri"/>
                        </a:rPr>
                        <a:t>      272.86 </a:t>
                      </a:r>
                    </a:p>
                  </a:txBody>
                  <a:tcPr marL="9525" marR="9525" marT="9525" marB="0" anchor="b">
                    <a:lnL>
                      <a:noFill/>
                    </a:lnL>
                    <a:lnR>
                      <a:noFill/>
                    </a:lnR>
                    <a:lnT>
                      <a:noFill/>
                    </a:lnT>
                    <a:lnB>
                      <a:noFill/>
                    </a:lnB>
                  </a:tcPr>
                </a:tc>
              </a:tr>
              <a:tr h="221353">
                <a:tc>
                  <a:txBody>
                    <a:bodyPr/>
                    <a:lstStyle/>
                    <a:p>
                      <a:pPr algn="ctr" fontAlgn="b"/>
                      <a:r>
                        <a:rPr lang="en-US" sz="1100" b="0" i="0" u="none" strike="noStrike">
                          <a:solidFill>
                            <a:srgbClr val="000000"/>
                          </a:solidFill>
                          <a:effectLst/>
                          <a:latin typeface="Calibri"/>
                        </a:rPr>
                        <a:t>4</a:t>
                      </a:r>
                    </a:p>
                  </a:txBody>
                  <a:tcPr marL="9525" marR="9525" marT="9525" marB="0" anchor="b">
                    <a:lnL>
                      <a:noFill/>
                    </a:lnL>
                    <a:lnR>
                      <a:noFill/>
                    </a:lnR>
                    <a:lnT>
                      <a:noFill/>
                    </a:lnT>
                    <a:lnB>
                      <a:noFill/>
                    </a:lnB>
                  </a:tcPr>
                </a:tc>
                <a:tc>
                  <a:txBody>
                    <a:bodyPr/>
                    <a:lstStyle/>
                    <a:p>
                      <a:pPr algn="ctr" fontAlgn="b"/>
                      <a:r>
                        <a:rPr lang="en-US" sz="1100" b="0" i="0" u="none" strike="noStrike" dirty="0">
                          <a:solidFill>
                            <a:srgbClr val="000000"/>
                          </a:solidFill>
                          <a:effectLst/>
                          <a:latin typeface="Calibri"/>
                        </a:rPr>
                        <a:t>France</a:t>
                      </a:r>
                    </a:p>
                  </a:txBody>
                  <a:tcPr marL="9525" marR="9525" marT="9525" marB="0" anchor="b">
                    <a:lnL>
                      <a:noFill/>
                    </a:lnL>
                    <a:lnR>
                      <a:noFill/>
                    </a:lnR>
                    <a:lnT>
                      <a:noFill/>
                    </a:lnT>
                    <a:lnB>
                      <a:noFill/>
                    </a:lnB>
                  </a:tcPr>
                </a:tc>
                <a:tc>
                  <a:txBody>
                    <a:bodyPr/>
                    <a:lstStyle/>
                    <a:p>
                      <a:pPr algn="l" fontAlgn="b"/>
                      <a:r>
                        <a:rPr lang="en-US" sz="1100" b="0" i="0" u="none" strike="noStrike" dirty="0">
                          <a:solidFill>
                            <a:srgbClr val="000000"/>
                          </a:solidFill>
                          <a:effectLst/>
                          <a:latin typeface="Calibri"/>
                        </a:rPr>
                        <a:t>      571.62 </a:t>
                      </a:r>
                    </a:p>
                  </a:txBody>
                  <a:tcPr marL="9525" marR="9525" marT="9525" marB="0" anchor="b">
                    <a:lnL>
                      <a:noFill/>
                    </a:lnL>
                    <a:lnR>
                      <a:noFill/>
                    </a:lnR>
                    <a:lnT>
                      <a:noFill/>
                    </a:lnT>
                    <a:lnB>
                      <a:noFill/>
                    </a:lnB>
                  </a:tcPr>
                </a:tc>
                <a:tc>
                  <a:txBody>
                    <a:bodyPr/>
                    <a:lstStyle/>
                    <a:p>
                      <a:pPr algn="l" fontAlgn="b"/>
                      <a:r>
                        <a:rPr lang="en-US" sz="1100" b="0" i="0" u="none" strike="noStrike">
                          <a:solidFill>
                            <a:srgbClr val="000000"/>
                          </a:solidFill>
                          <a:effectLst/>
                          <a:latin typeface="Calibri"/>
                        </a:rPr>
                        <a:t>      191.36 </a:t>
                      </a:r>
                    </a:p>
                  </a:txBody>
                  <a:tcPr marL="9525" marR="9525" marT="9525" marB="0" anchor="b">
                    <a:lnL>
                      <a:noFill/>
                    </a:lnL>
                    <a:lnR>
                      <a:noFill/>
                    </a:lnR>
                    <a:lnT>
                      <a:noFill/>
                    </a:lnT>
                    <a:lnB>
                      <a:noFill/>
                    </a:lnB>
                  </a:tcPr>
                </a:tc>
              </a:tr>
              <a:tr h="221353">
                <a:tc>
                  <a:txBody>
                    <a:bodyPr/>
                    <a:lstStyle/>
                    <a:p>
                      <a:pPr algn="ctr" fontAlgn="b"/>
                      <a:r>
                        <a:rPr lang="en-US" sz="1100" b="0" i="0" u="none" strike="noStrike">
                          <a:solidFill>
                            <a:srgbClr val="000000"/>
                          </a:solidFill>
                          <a:effectLst/>
                          <a:latin typeface="Calibri"/>
                        </a:rPr>
                        <a:t>5</a:t>
                      </a:r>
                    </a:p>
                  </a:txBody>
                  <a:tcPr marL="9525" marR="9525" marT="9525" marB="0" anchor="b">
                    <a:lnL>
                      <a:noFill/>
                    </a:lnL>
                    <a:lnR>
                      <a:noFill/>
                    </a:lnR>
                    <a:lnT>
                      <a:noFill/>
                    </a:lnT>
                    <a:lnB>
                      <a:noFill/>
                    </a:lnB>
                  </a:tcPr>
                </a:tc>
                <a:tc>
                  <a:txBody>
                    <a:bodyPr/>
                    <a:lstStyle/>
                    <a:p>
                      <a:pPr algn="ctr" fontAlgn="b"/>
                      <a:r>
                        <a:rPr lang="en-US" sz="1100" b="0" i="0" u="none" strike="noStrike" dirty="0">
                          <a:solidFill>
                            <a:srgbClr val="000000"/>
                          </a:solidFill>
                          <a:effectLst/>
                          <a:latin typeface="Calibri"/>
                        </a:rPr>
                        <a:t>Canada</a:t>
                      </a:r>
                    </a:p>
                  </a:txBody>
                  <a:tcPr marL="9525" marR="9525" marT="9525" marB="0" anchor="b">
                    <a:lnL>
                      <a:noFill/>
                    </a:lnL>
                    <a:lnR>
                      <a:noFill/>
                    </a:lnR>
                    <a:lnT>
                      <a:noFill/>
                    </a:lnT>
                    <a:lnB>
                      <a:noFill/>
                    </a:lnB>
                  </a:tcPr>
                </a:tc>
                <a:tc>
                  <a:txBody>
                    <a:bodyPr/>
                    <a:lstStyle/>
                    <a:p>
                      <a:pPr algn="l" fontAlgn="b"/>
                      <a:r>
                        <a:rPr lang="en-US" sz="1100" b="0" i="0" u="none" strike="noStrike" dirty="0">
                          <a:solidFill>
                            <a:srgbClr val="000000"/>
                          </a:solidFill>
                          <a:effectLst/>
                          <a:latin typeface="Calibri"/>
                        </a:rPr>
                        <a:t>      472.56 </a:t>
                      </a:r>
                    </a:p>
                  </a:txBody>
                  <a:tcPr marL="9525" marR="9525" marT="9525" marB="0" anchor="b">
                    <a:lnL>
                      <a:noFill/>
                    </a:lnL>
                    <a:lnR>
                      <a:noFill/>
                    </a:lnR>
                    <a:lnT>
                      <a:noFill/>
                    </a:lnT>
                    <a:lnB>
                      <a:noFill/>
                    </a:lnB>
                  </a:tcPr>
                </a:tc>
                <a:tc>
                  <a:txBody>
                    <a:bodyPr/>
                    <a:lstStyle/>
                    <a:p>
                      <a:pPr algn="l" fontAlgn="b"/>
                      <a:r>
                        <a:rPr lang="en-US" sz="1100" b="0" i="0" u="none" strike="noStrike">
                          <a:solidFill>
                            <a:srgbClr val="000000"/>
                          </a:solidFill>
                          <a:effectLst/>
                          <a:latin typeface="Calibri"/>
                        </a:rPr>
                        <a:t>      226.22 </a:t>
                      </a:r>
                    </a:p>
                  </a:txBody>
                  <a:tcPr marL="9525" marR="9525" marT="9525" marB="0" anchor="b">
                    <a:lnL>
                      <a:noFill/>
                    </a:lnL>
                    <a:lnR>
                      <a:noFill/>
                    </a:lnR>
                    <a:lnT>
                      <a:noFill/>
                    </a:lnT>
                    <a:lnB>
                      <a:noFill/>
                    </a:lnB>
                  </a:tcPr>
                </a:tc>
              </a:tr>
              <a:tr h="221353">
                <a:tc>
                  <a:txBody>
                    <a:bodyPr/>
                    <a:lstStyle/>
                    <a:p>
                      <a:pPr algn="ctr" fontAlgn="b"/>
                      <a:r>
                        <a:rPr lang="en-US" sz="1100" b="0" i="0" u="none" strike="noStrike">
                          <a:solidFill>
                            <a:srgbClr val="000000"/>
                          </a:solidFill>
                          <a:effectLst/>
                          <a:latin typeface="Calibri"/>
                        </a:rPr>
                        <a:t>6</a:t>
                      </a:r>
                    </a:p>
                  </a:txBody>
                  <a:tcPr marL="9525" marR="9525" marT="9525" marB="0" anchor="b">
                    <a:lnL>
                      <a:noFill/>
                    </a:lnL>
                    <a:lnR>
                      <a:noFill/>
                    </a:lnR>
                    <a:lnT>
                      <a:noFill/>
                    </a:lnT>
                    <a:lnB>
                      <a:noFill/>
                    </a:lnB>
                  </a:tcPr>
                </a:tc>
                <a:tc>
                  <a:txBody>
                    <a:bodyPr/>
                    <a:lstStyle/>
                    <a:p>
                      <a:pPr algn="ctr" fontAlgn="b"/>
                      <a:r>
                        <a:rPr lang="en-US" sz="1100" b="0" i="0" u="none" strike="noStrike" dirty="0">
                          <a:solidFill>
                            <a:srgbClr val="000000"/>
                          </a:solidFill>
                          <a:effectLst/>
                          <a:latin typeface="Calibri"/>
                        </a:rPr>
                        <a:t>Germany</a:t>
                      </a:r>
                    </a:p>
                  </a:txBody>
                  <a:tcPr marL="9525" marR="9525" marT="9525" marB="0" anchor="b">
                    <a:lnL>
                      <a:noFill/>
                    </a:lnL>
                    <a:lnR>
                      <a:noFill/>
                    </a:lnR>
                    <a:lnT>
                      <a:noFill/>
                    </a:lnT>
                    <a:lnB>
                      <a:noFill/>
                    </a:lnB>
                  </a:tcPr>
                </a:tc>
                <a:tc>
                  <a:txBody>
                    <a:bodyPr/>
                    <a:lstStyle/>
                    <a:p>
                      <a:pPr algn="l" fontAlgn="b"/>
                      <a:r>
                        <a:rPr lang="en-US" sz="1100" b="0" i="0" u="none" strike="noStrike" dirty="0">
                          <a:solidFill>
                            <a:srgbClr val="000000"/>
                          </a:solidFill>
                          <a:effectLst/>
                          <a:latin typeface="Calibri"/>
                        </a:rPr>
                        <a:t>      456.65 </a:t>
                      </a:r>
                    </a:p>
                  </a:txBody>
                  <a:tcPr marL="9525" marR="9525" marT="9525" marB="0" anchor="b">
                    <a:lnL>
                      <a:noFill/>
                    </a:lnL>
                    <a:lnR>
                      <a:noFill/>
                    </a:lnR>
                    <a:lnT>
                      <a:noFill/>
                    </a:lnT>
                    <a:lnB>
                      <a:noFill/>
                    </a:lnB>
                  </a:tcPr>
                </a:tc>
                <a:tc>
                  <a:txBody>
                    <a:bodyPr/>
                    <a:lstStyle/>
                    <a:p>
                      <a:pPr algn="l" fontAlgn="b"/>
                      <a:r>
                        <a:rPr lang="en-US" sz="1100" b="0" i="0" u="none" strike="noStrike">
                          <a:solidFill>
                            <a:srgbClr val="000000"/>
                          </a:solidFill>
                          <a:effectLst/>
                          <a:latin typeface="Calibri"/>
                        </a:rPr>
                        <a:t>      141.51 </a:t>
                      </a:r>
                    </a:p>
                  </a:txBody>
                  <a:tcPr marL="9525" marR="9525" marT="9525" marB="0" anchor="b">
                    <a:lnL>
                      <a:noFill/>
                    </a:lnL>
                    <a:lnR>
                      <a:noFill/>
                    </a:lnR>
                    <a:lnT>
                      <a:noFill/>
                    </a:lnT>
                    <a:lnB>
                      <a:noFill/>
                    </a:lnB>
                  </a:tcPr>
                </a:tc>
              </a:tr>
              <a:tr h="221353">
                <a:tc>
                  <a:txBody>
                    <a:bodyPr/>
                    <a:lstStyle/>
                    <a:p>
                      <a:pPr algn="ctr" fontAlgn="b"/>
                      <a:r>
                        <a:rPr lang="en-US" sz="1100" b="0" i="0" u="none" strike="noStrike">
                          <a:solidFill>
                            <a:srgbClr val="000000"/>
                          </a:solidFill>
                          <a:effectLst/>
                          <a:latin typeface="Calibri"/>
                        </a:rPr>
                        <a:t>7</a:t>
                      </a:r>
                    </a:p>
                  </a:txBody>
                  <a:tcPr marL="9525" marR="9525" marT="9525" marB="0" anchor="b">
                    <a:lnL>
                      <a:noFill/>
                    </a:lnL>
                    <a:lnR>
                      <a:noFill/>
                    </a:lnR>
                    <a:lnT>
                      <a:noFill/>
                    </a:lnT>
                    <a:lnB>
                      <a:noFill/>
                    </a:lnB>
                  </a:tcPr>
                </a:tc>
                <a:tc>
                  <a:txBody>
                    <a:bodyPr/>
                    <a:lstStyle/>
                    <a:p>
                      <a:pPr algn="ctr" fontAlgn="b"/>
                      <a:r>
                        <a:rPr lang="en-US" sz="1100" b="0" i="0" u="none" strike="noStrike" dirty="0">
                          <a:solidFill>
                            <a:srgbClr val="000000"/>
                          </a:solidFill>
                          <a:effectLst/>
                          <a:latin typeface="Calibri"/>
                        </a:rPr>
                        <a:t>Switzerland</a:t>
                      </a:r>
                    </a:p>
                  </a:txBody>
                  <a:tcPr marL="9525" marR="9525" marT="9525" marB="0" anchor="b">
                    <a:lnL>
                      <a:noFill/>
                    </a:lnL>
                    <a:lnR>
                      <a:noFill/>
                    </a:lnR>
                    <a:lnT>
                      <a:noFill/>
                    </a:lnT>
                    <a:lnB>
                      <a:noFill/>
                    </a:lnB>
                  </a:tcPr>
                </a:tc>
                <a:tc>
                  <a:txBody>
                    <a:bodyPr/>
                    <a:lstStyle/>
                    <a:p>
                      <a:pPr algn="l" fontAlgn="b"/>
                      <a:r>
                        <a:rPr lang="en-US" sz="1100" b="0" i="0" u="none" strike="noStrike" dirty="0">
                          <a:solidFill>
                            <a:srgbClr val="000000"/>
                          </a:solidFill>
                          <a:effectLst/>
                          <a:latin typeface="Calibri"/>
                        </a:rPr>
                        <a:t>      350.73 </a:t>
                      </a:r>
                    </a:p>
                  </a:txBody>
                  <a:tcPr marL="9525" marR="9525" marT="9525" marB="0" anchor="b">
                    <a:lnL>
                      <a:noFill/>
                    </a:lnL>
                    <a:lnR>
                      <a:noFill/>
                    </a:lnR>
                    <a:lnT>
                      <a:noFill/>
                    </a:lnT>
                    <a:lnB>
                      <a:noFill/>
                    </a:lnB>
                  </a:tcPr>
                </a:tc>
                <a:tc>
                  <a:txBody>
                    <a:bodyPr/>
                    <a:lstStyle/>
                    <a:p>
                      <a:pPr algn="l" fontAlgn="b"/>
                      <a:r>
                        <a:rPr lang="en-US" sz="1100" b="0" i="0" u="none" strike="noStrike" dirty="0">
                          <a:solidFill>
                            <a:srgbClr val="000000"/>
                          </a:solidFill>
                          <a:effectLst/>
                          <a:latin typeface="Calibri"/>
                        </a:rPr>
                        <a:t>      161.26 </a:t>
                      </a:r>
                    </a:p>
                  </a:txBody>
                  <a:tcPr marL="9525" marR="9525" marT="9525" marB="0" anchor="b">
                    <a:lnL>
                      <a:noFill/>
                    </a:lnL>
                    <a:lnR>
                      <a:noFill/>
                    </a:lnR>
                    <a:lnT>
                      <a:noFill/>
                    </a:lnT>
                    <a:lnB>
                      <a:noFill/>
                    </a:lnB>
                  </a:tcPr>
                </a:tc>
              </a:tr>
              <a:tr h="221353">
                <a:tc>
                  <a:txBody>
                    <a:bodyPr/>
                    <a:lstStyle/>
                    <a:p>
                      <a:pPr algn="ctr" fontAlgn="b"/>
                      <a:r>
                        <a:rPr lang="en-US" sz="1100" b="0" i="0" u="none" strike="noStrike">
                          <a:solidFill>
                            <a:srgbClr val="000000"/>
                          </a:solidFill>
                          <a:effectLst/>
                          <a:latin typeface="Calibri"/>
                        </a:rPr>
                        <a:t>8</a:t>
                      </a:r>
                    </a:p>
                  </a:txBody>
                  <a:tcPr marL="9525" marR="9525" marT="9525" marB="0" anchor="b">
                    <a:lnL>
                      <a:noFill/>
                    </a:lnL>
                    <a:lnR>
                      <a:noFill/>
                    </a:lnR>
                    <a:lnT>
                      <a:noFill/>
                    </a:lnT>
                    <a:lnB>
                      <a:noFill/>
                    </a:lnB>
                  </a:tcPr>
                </a:tc>
                <a:tc>
                  <a:txBody>
                    <a:bodyPr/>
                    <a:lstStyle/>
                    <a:p>
                      <a:pPr algn="ctr" fontAlgn="b"/>
                      <a:r>
                        <a:rPr lang="en-US" sz="1100" b="0" i="0" u="none" strike="noStrike" dirty="0">
                          <a:solidFill>
                            <a:srgbClr val="000000"/>
                          </a:solidFill>
                          <a:effectLst/>
                          <a:latin typeface="Calibri"/>
                        </a:rPr>
                        <a:t>Japan</a:t>
                      </a:r>
                    </a:p>
                  </a:txBody>
                  <a:tcPr marL="9525" marR="9525" marT="9525" marB="0" anchor="b">
                    <a:lnL>
                      <a:noFill/>
                    </a:lnL>
                    <a:lnR>
                      <a:noFill/>
                    </a:lnR>
                    <a:lnT>
                      <a:noFill/>
                    </a:lnT>
                    <a:lnB>
                      <a:noFill/>
                    </a:lnB>
                  </a:tcPr>
                </a:tc>
                <a:tc>
                  <a:txBody>
                    <a:bodyPr/>
                    <a:lstStyle/>
                    <a:p>
                      <a:pPr algn="l" fontAlgn="b"/>
                      <a:r>
                        <a:rPr lang="en-US" sz="1100" b="0" i="0" u="none" strike="noStrike">
                          <a:solidFill>
                            <a:srgbClr val="000000"/>
                          </a:solidFill>
                          <a:effectLst/>
                          <a:latin typeface="Calibri"/>
                        </a:rPr>
                        <a:t>      337.60 </a:t>
                      </a:r>
                    </a:p>
                  </a:txBody>
                  <a:tcPr marL="9525" marR="9525" marT="9525" marB="0" anchor="b">
                    <a:lnL>
                      <a:noFill/>
                    </a:lnL>
                    <a:lnR>
                      <a:noFill/>
                    </a:lnR>
                    <a:lnT>
                      <a:noFill/>
                    </a:lnT>
                    <a:lnB>
                      <a:noFill/>
                    </a:lnB>
                  </a:tcPr>
                </a:tc>
                <a:tc>
                  <a:txBody>
                    <a:bodyPr/>
                    <a:lstStyle/>
                    <a:p>
                      <a:pPr algn="l" fontAlgn="b"/>
                      <a:r>
                        <a:rPr lang="en-US" sz="1100" b="0" i="0" u="none" strike="noStrike" dirty="0">
                          <a:solidFill>
                            <a:srgbClr val="000000"/>
                          </a:solidFill>
                          <a:effectLst/>
                          <a:latin typeface="Calibri"/>
                        </a:rPr>
                        <a:t>      182.51 </a:t>
                      </a:r>
                    </a:p>
                  </a:txBody>
                  <a:tcPr marL="9525" marR="9525" marT="9525" marB="0" anchor="b">
                    <a:lnL>
                      <a:noFill/>
                    </a:lnL>
                    <a:lnR>
                      <a:noFill/>
                    </a:lnR>
                    <a:lnT>
                      <a:noFill/>
                    </a:lnT>
                    <a:lnB>
                      <a:noFill/>
                    </a:lnB>
                  </a:tcPr>
                </a:tc>
              </a:tr>
              <a:tr h="221353">
                <a:tc>
                  <a:txBody>
                    <a:bodyPr/>
                    <a:lstStyle/>
                    <a:p>
                      <a:pPr algn="ctr" fontAlgn="b"/>
                      <a:r>
                        <a:rPr lang="en-US" sz="1100" b="0" i="0" u="none" strike="noStrike">
                          <a:solidFill>
                            <a:srgbClr val="000000"/>
                          </a:solidFill>
                          <a:effectLst/>
                          <a:latin typeface="Calibri"/>
                        </a:rPr>
                        <a:t>9</a:t>
                      </a:r>
                    </a:p>
                  </a:txBody>
                  <a:tcPr marL="9525" marR="9525" marT="9525" marB="0" anchor="b">
                    <a:lnL>
                      <a:noFill/>
                    </a:lnL>
                    <a:lnR>
                      <a:noFill/>
                    </a:lnR>
                    <a:lnT>
                      <a:noFill/>
                    </a:lnT>
                    <a:lnB>
                      <a:noFill/>
                    </a:lnB>
                  </a:tcPr>
                </a:tc>
                <a:tc>
                  <a:txBody>
                    <a:bodyPr/>
                    <a:lstStyle/>
                    <a:p>
                      <a:pPr algn="ctr" fontAlgn="b"/>
                      <a:r>
                        <a:rPr lang="en-US" sz="1100" b="0" i="0" u="none" strike="noStrike" dirty="0">
                          <a:solidFill>
                            <a:srgbClr val="000000"/>
                          </a:solidFill>
                          <a:effectLst/>
                          <a:latin typeface="Calibri"/>
                        </a:rPr>
                        <a:t>Ireland</a:t>
                      </a:r>
                    </a:p>
                  </a:txBody>
                  <a:tcPr marL="9525" marR="9525" marT="9525" marB="0" anchor="b">
                    <a:lnL>
                      <a:noFill/>
                    </a:lnL>
                    <a:lnR>
                      <a:noFill/>
                    </a:lnR>
                    <a:lnT>
                      <a:noFill/>
                    </a:lnT>
                    <a:lnB>
                      <a:noFill/>
                    </a:lnB>
                  </a:tcPr>
                </a:tc>
                <a:tc>
                  <a:txBody>
                    <a:bodyPr/>
                    <a:lstStyle/>
                    <a:p>
                      <a:pPr algn="l" fontAlgn="b"/>
                      <a:r>
                        <a:rPr lang="en-US" sz="1100" b="0" i="0" u="none" strike="noStrike">
                          <a:solidFill>
                            <a:srgbClr val="000000"/>
                          </a:solidFill>
                          <a:effectLst/>
                          <a:latin typeface="Calibri"/>
                        </a:rPr>
                        <a:t>      306.40 </a:t>
                      </a:r>
                    </a:p>
                  </a:txBody>
                  <a:tcPr marL="9525" marR="9525" marT="9525" marB="0" anchor="b">
                    <a:lnL>
                      <a:noFill/>
                    </a:lnL>
                    <a:lnR>
                      <a:noFill/>
                    </a:lnR>
                    <a:lnT>
                      <a:noFill/>
                    </a:lnT>
                    <a:lnB>
                      <a:noFill/>
                    </a:lnB>
                  </a:tcPr>
                </a:tc>
                <a:tc>
                  <a:txBody>
                    <a:bodyPr/>
                    <a:lstStyle/>
                    <a:p>
                      <a:pPr algn="l" fontAlgn="b"/>
                      <a:r>
                        <a:rPr lang="en-US" sz="1100" b="0" i="0" u="none" strike="noStrike" dirty="0">
                          <a:solidFill>
                            <a:srgbClr val="000000"/>
                          </a:solidFill>
                          <a:effectLst/>
                          <a:latin typeface="Calibri"/>
                        </a:rPr>
                        <a:t>      247.83 </a:t>
                      </a:r>
                    </a:p>
                  </a:txBody>
                  <a:tcPr marL="9525" marR="9525" marT="9525" marB="0" anchor="b">
                    <a:lnL>
                      <a:noFill/>
                    </a:lnL>
                    <a:lnR>
                      <a:noFill/>
                    </a:lnR>
                    <a:lnT>
                      <a:noFill/>
                    </a:lnT>
                    <a:lnB>
                      <a:noFill/>
                    </a:lnB>
                  </a:tcPr>
                </a:tc>
              </a:tr>
              <a:tr h="221353">
                <a:tc>
                  <a:txBody>
                    <a:bodyPr/>
                    <a:lstStyle/>
                    <a:p>
                      <a:pPr algn="ctr" fontAlgn="b"/>
                      <a:r>
                        <a:rPr lang="en-US" sz="1100" b="0" i="0" u="none" strike="noStrike">
                          <a:solidFill>
                            <a:srgbClr val="000000"/>
                          </a:solidFill>
                          <a:effectLst/>
                          <a:latin typeface="Calibri"/>
                        </a:rPr>
                        <a:t>10</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a:rPr>
                        <a:t>Spain</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solidFill>
                            <a:srgbClr val="000000"/>
                          </a:solidFill>
                          <a:effectLst/>
                          <a:latin typeface="Calibri"/>
                        </a:rPr>
                        <a:t>      302.81 </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dirty="0">
                          <a:solidFill>
                            <a:srgbClr val="000000"/>
                          </a:solidFill>
                          <a:effectLst/>
                          <a:latin typeface="Calibri"/>
                        </a:rPr>
                        <a:t>        79.38 </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r>
            </a:tbl>
          </a:graphicData>
        </a:graphic>
      </p:graphicFrame>
      <p:sp>
        <p:nvSpPr>
          <p:cNvPr id="7" name="TextBox 6"/>
          <p:cNvSpPr txBox="1"/>
          <p:nvPr/>
        </p:nvSpPr>
        <p:spPr>
          <a:xfrm>
            <a:off x="4607607" y="1413055"/>
            <a:ext cx="3810000" cy="338554"/>
          </a:xfrm>
          <a:prstGeom prst="rect">
            <a:avLst/>
          </a:prstGeom>
          <a:noFill/>
        </p:spPr>
        <p:txBody>
          <a:bodyPr wrap="square" rtlCol="0">
            <a:spAutoFit/>
          </a:bodyPr>
          <a:lstStyle/>
          <a:p>
            <a:pPr algn="ctr"/>
            <a:r>
              <a:rPr lang="en-US" sz="1600" dirty="0" smtClean="0"/>
              <a:t>B: Top Sources using </a:t>
            </a:r>
            <a:r>
              <a:rPr lang="en-US" sz="1600" dirty="0" err="1" smtClean="0"/>
              <a:t>Acquiror</a:t>
            </a:r>
            <a:r>
              <a:rPr lang="en-US" sz="1600" dirty="0" smtClean="0"/>
              <a:t> country data</a:t>
            </a:r>
            <a:endParaRPr lang="en-US" sz="1600" dirty="0"/>
          </a:p>
        </p:txBody>
      </p:sp>
      <p:sp>
        <p:nvSpPr>
          <p:cNvPr id="8" name="Title 1"/>
          <p:cNvSpPr>
            <a:spLocks noGrp="1"/>
          </p:cNvSpPr>
          <p:nvPr>
            <p:ph type="title"/>
          </p:nvPr>
        </p:nvSpPr>
        <p:spPr/>
        <p:txBody>
          <a:bodyPr>
            <a:normAutofit/>
          </a:bodyPr>
          <a:lstStyle/>
          <a:p>
            <a:pPr algn="ctr"/>
            <a:r>
              <a:rPr lang="en-US" sz="3200" dirty="0" err="1" smtClean="0"/>
              <a:t>Orbis</a:t>
            </a:r>
            <a:r>
              <a:rPr lang="en-US" sz="3200" dirty="0" smtClean="0"/>
              <a:t> Data Correction – Impact on Rankings</a:t>
            </a:r>
            <a:endParaRPr lang="en-US" sz="3200" dirty="0"/>
          </a:p>
        </p:txBody>
      </p:sp>
      <p:sp>
        <p:nvSpPr>
          <p:cNvPr id="9" name="TextBox 8"/>
          <p:cNvSpPr txBox="1"/>
          <p:nvPr/>
        </p:nvSpPr>
        <p:spPr>
          <a:xfrm>
            <a:off x="466457" y="5486400"/>
            <a:ext cx="6046150" cy="430887"/>
          </a:xfrm>
          <a:prstGeom prst="rect">
            <a:avLst/>
          </a:prstGeom>
          <a:noFill/>
        </p:spPr>
        <p:txBody>
          <a:bodyPr wrap="square" rtlCol="0">
            <a:spAutoFit/>
          </a:bodyPr>
          <a:lstStyle/>
          <a:p>
            <a:r>
              <a:rPr lang="en-US" sz="1100" dirty="0" smtClean="0"/>
              <a:t>Note: Economies are ranked according total M&amp;A deal value 2004-2015.</a:t>
            </a:r>
          </a:p>
          <a:p>
            <a:r>
              <a:rPr lang="en-US" sz="1100" dirty="0" smtClean="0"/>
              <a:t>Source: ADB calculations using Zephyr M&amp;A database and </a:t>
            </a:r>
            <a:r>
              <a:rPr lang="en-US" sz="1100" dirty="0" err="1" smtClean="0"/>
              <a:t>Orbis</a:t>
            </a:r>
            <a:r>
              <a:rPr lang="en-US" sz="1100" dirty="0" smtClean="0"/>
              <a:t> company database.</a:t>
            </a:r>
            <a:endParaRPr lang="en-US" sz="1100" dirty="0"/>
          </a:p>
        </p:txBody>
      </p:sp>
    </p:spTree>
    <p:extLst>
      <p:ext uri="{BB962C8B-B14F-4D97-AF65-F5344CB8AC3E}">
        <p14:creationId xmlns:p14="http://schemas.microsoft.com/office/powerpoint/2010/main" val="337563716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235574" y="420663"/>
            <a:ext cx="8908426" cy="5879420"/>
            <a:chOff x="0" y="0"/>
            <a:chExt cx="8422821" cy="6252482"/>
          </a:xfrm>
        </p:grpSpPr>
        <p:graphicFrame>
          <p:nvGraphicFramePr>
            <p:cNvPr id="7" name="Chart 6"/>
            <p:cNvGraphicFramePr>
              <a:graphicFrameLocks/>
            </p:cNvGraphicFramePr>
            <p:nvPr>
              <p:extLst>
                <p:ext uri="{D42A27DB-BD31-4B8C-83A1-F6EECF244321}">
                  <p14:modId xmlns:p14="http://schemas.microsoft.com/office/powerpoint/2010/main" val="3510918375"/>
                </p:ext>
              </p:extLst>
            </p:nvPr>
          </p:nvGraphicFramePr>
          <p:xfrm>
            <a:off x="0" y="692265"/>
            <a:ext cx="8422821" cy="4933950"/>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Box 28"/>
            <p:cNvSpPr txBox="1"/>
            <p:nvPr/>
          </p:nvSpPr>
          <p:spPr>
            <a:xfrm>
              <a:off x="130288" y="0"/>
              <a:ext cx="6007409" cy="746125"/>
            </a:xfrm>
            <a:prstGeom prst="rect">
              <a:avLst/>
            </a:prstGeom>
            <a:solidFill>
              <a:schemeClr val="lt1"/>
            </a:solid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rtl="0"/>
              <a:r>
                <a:rPr lang="en-US" sz="1400" b="1" dirty="0" smtClean="0"/>
                <a:t>Figure</a:t>
              </a:r>
              <a:r>
                <a:rPr lang="en-US" sz="1400" b="1" baseline="0" dirty="0" smtClean="0"/>
                <a:t>. </a:t>
              </a:r>
              <a:r>
                <a:rPr lang="en-US" sz="1400" b="1" i="0" baseline="0" dirty="0" smtClean="0">
                  <a:solidFill>
                    <a:schemeClr val="dk1"/>
                  </a:solidFill>
                  <a:effectLst/>
                  <a:latin typeface="+mn-lt"/>
                  <a:ea typeface="+mn-ea"/>
                  <a:cs typeface="+mn-cs"/>
                </a:rPr>
                <a:t>Number </a:t>
              </a:r>
              <a:r>
                <a:rPr lang="en-US" sz="1400" b="1" i="0" baseline="0" dirty="0">
                  <a:solidFill>
                    <a:schemeClr val="dk1"/>
                  </a:solidFill>
                  <a:effectLst/>
                  <a:latin typeface="+mn-lt"/>
                  <a:ea typeface="+mn-ea"/>
                  <a:cs typeface="+mn-cs"/>
                </a:rPr>
                <a:t>of M&amp;A Deals - comparing the 2 datasets</a:t>
              </a:r>
              <a:endParaRPr lang="en-US" sz="1400" b="1" dirty="0">
                <a:effectLst/>
              </a:endParaRPr>
            </a:p>
            <a:p>
              <a:r>
                <a:rPr lang="en-US" sz="1400" dirty="0"/>
                <a:t>(count,</a:t>
              </a:r>
              <a:r>
                <a:rPr lang="en-US" sz="1400" baseline="0" dirty="0"/>
                <a:t> thousands)</a:t>
              </a:r>
              <a:endParaRPr lang="en-US" sz="1400" dirty="0"/>
            </a:p>
          </p:txBody>
        </p:sp>
        <p:sp>
          <p:nvSpPr>
            <p:cNvPr id="9" name="TextBox 29"/>
            <p:cNvSpPr txBox="1"/>
            <p:nvPr/>
          </p:nvSpPr>
          <p:spPr>
            <a:xfrm>
              <a:off x="213631" y="5667375"/>
              <a:ext cx="7440206" cy="585107"/>
            </a:xfrm>
            <a:prstGeom prst="rect">
              <a:avLst/>
            </a:prstGeom>
            <a:solidFill>
              <a:schemeClr val="lt1"/>
            </a:solid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en-US" sz="1100" dirty="0"/>
                <a:t>Source:</a:t>
              </a:r>
              <a:r>
                <a:rPr lang="en-US" sz="1100" baseline="0" dirty="0"/>
                <a:t> ADB calculations using </a:t>
              </a:r>
              <a:r>
                <a:rPr lang="en-US" sz="1100" baseline="0" dirty="0" smtClean="0"/>
                <a:t>Zephyr </a:t>
              </a:r>
              <a:r>
                <a:rPr lang="en-US" sz="1100" baseline="0" dirty="0"/>
                <a:t>M&amp;A </a:t>
              </a:r>
              <a:r>
                <a:rPr lang="en-US" sz="1100" baseline="0" dirty="0" smtClean="0"/>
                <a:t>database and </a:t>
              </a:r>
              <a:r>
                <a:rPr lang="en-US" sz="1100" baseline="0" dirty="0" err="1" smtClean="0"/>
                <a:t>Orbis</a:t>
              </a:r>
              <a:r>
                <a:rPr lang="en-US" sz="1100" baseline="0" dirty="0" smtClean="0"/>
                <a:t> company database.</a:t>
              </a:r>
              <a:endParaRPr lang="en-US" sz="1100" dirty="0"/>
            </a:p>
          </p:txBody>
        </p:sp>
      </p:grpSp>
    </p:spTree>
    <p:extLst>
      <p:ext uri="{BB962C8B-B14F-4D97-AF65-F5344CB8AC3E}">
        <p14:creationId xmlns:p14="http://schemas.microsoft.com/office/powerpoint/2010/main" val="392108156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49" y="153246"/>
            <a:ext cx="7886700" cy="663573"/>
          </a:xfrm>
        </p:spPr>
        <p:txBody>
          <a:bodyPr>
            <a:normAutofit fontScale="90000"/>
          </a:bodyPr>
          <a:lstStyle/>
          <a:p>
            <a:r>
              <a:rPr lang="en-US" dirty="0" smtClean="0"/>
              <a:t>Top industry recipients of FDI in the world</a:t>
            </a:r>
            <a:endParaRPr lang="en-US" dirty="0"/>
          </a:p>
        </p:txBody>
      </p:sp>
      <p:sp>
        <p:nvSpPr>
          <p:cNvPr id="3" name="Slide Number Placeholder 2"/>
          <p:cNvSpPr>
            <a:spLocks noGrp="1"/>
          </p:cNvSpPr>
          <p:nvPr>
            <p:ph type="sldNum" sz="quarter" idx="12"/>
          </p:nvPr>
        </p:nvSpPr>
        <p:spPr/>
        <p:txBody>
          <a:bodyPr/>
          <a:lstStyle/>
          <a:p>
            <a:fld id="{3B2AEF64-9867-4B71-936B-C52248B5A961}" type="slidenum">
              <a:rPr lang="en-US" smtClean="0"/>
              <a:t>22</a:t>
            </a:fld>
            <a:endParaRPr lang="en-US" dirty="0"/>
          </a:p>
        </p:txBody>
      </p:sp>
      <p:graphicFrame>
        <p:nvGraphicFramePr>
          <p:cNvPr id="7" name="Table 6"/>
          <p:cNvGraphicFramePr>
            <a:graphicFrameLocks noGrp="1"/>
          </p:cNvGraphicFramePr>
          <p:nvPr>
            <p:extLst>
              <p:ext uri="{D42A27DB-BD31-4B8C-83A1-F6EECF244321}">
                <p14:modId xmlns:p14="http://schemas.microsoft.com/office/powerpoint/2010/main" val="3988555476"/>
              </p:ext>
            </p:extLst>
          </p:nvPr>
        </p:nvGraphicFramePr>
        <p:xfrm>
          <a:off x="384627" y="1314616"/>
          <a:ext cx="4078514" cy="4665270"/>
        </p:xfrm>
        <a:graphic>
          <a:graphicData uri="http://schemas.openxmlformats.org/drawingml/2006/table">
            <a:tbl>
              <a:tblPr firstRow="1" bandRow="1">
                <a:tableStyleId>{3B4B98B0-60AC-42C2-AFA5-B58CD77FA1E5}</a:tableStyleId>
              </a:tblPr>
              <a:tblGrid>
                <a:gridCol w="420914"/>
                <a:gridCol w="1016000"/>
                <a:gridCol w="1524000"/>
                <a:gridCol w="1117600"/>
              </a:tblGrid>
              <a:tr h="693055">
                <a:tc>
                  <a:txBody>
                    <a:bodyPr/>
                    <a:lstStyle/>
                    <a:p>
                      <a:pPr algn="ctr" fontAlgn="ctr"/>
                      <a:endParaRPr lang="en-US" sz="1600" b="1" i="0" u="none" strike="noStrike" dirty="0">
                        <a:solidFill>
                          <a:srgbClr val="000000"/>
                        </a:solidFill>
                        <a:effectLst/>
                        <a:latin typeface="Arial"/>
                      </a:endParaRPr>
                    </a:p>
                  </a:txBody>
                  <a:tcPr marL="9525" marR="9525" marT="9525" marB="0" anchor="ctr"/>
                </a:tc>
                <a:tc>
                  <a:txBody>
                    <a:bodyPr/>
                    <a:lstStyle/>
                    <a:p>
                      <a:pPr algn="ctr" fontAlgn="ctr"/>
                      <a:r>
                        <a:rPr lang="en-US" sz="1600" b="1" i="0" u="none" strike="noStrike" dirty="0" smtClean="0">
                          <a:solidFill>
                            <a:srgbClr val="000000"/>
                          </a:solidFill>
                          <a:effectLst/>
                          <a:latin typeface="Arial"/>
                        </a:rPr>
                        <a:t>Sector</a:t>
                      </a:r>
                      <a:endParaRPr lang="en-US" sz="1600" b="1" i="0" u="none" strike="noStrike" dirty="0">
                        <a:solidFill>
                          <a:srgbClr val="000000"/>
                        </a:solidFill>
                        <a:effectLst/>
                        <a:latin typeface="Arial"/>
                      </a:endParaRPr>
                    </a:p>
                  </a:txBody>
                  <a:tcPr marL="9525" marR="9525" marT="9525" marB="0" anchor="ctr"/>
                </a:tc>
                <a:tc>
                  <a:txBody>
                    <a:bodyPr/>
                    <a:lstStyle/>
                    <a:p>
                      <a:pPr algn="ctr" fontAlgn="ctr"/>
                      <a:r>
                        <a:rPr lang="en-US" sz="1600" b="1" i="0" u="none" strike="noStrike" dirty="0" smtClean="0">
                          <a:solidFill>
                            <a:srgbClr val="000000"/>
                          </a:solidFill>
                          <a:effectLst/>
                          <a:latin typeface="Arial"/>
                        </a:rPr>
                        <a:t>Industry</a:t>
                      </a:r>
                      <a:endParaRPr lang="en-US" sz="1600" b="1" i="0" u="none" strike="noStrike" dirty="0">
                        <a:solidFill>
                          <a:srgbClr val="000000"/>
                        </a:solidFill>
                        <a:effectLst/>
                        <a:latin typeface="Arial"/>
                      </a:endParaRPr>
                    </a:p>
                  </a:txBody>
                  <a:tcPr marL="9525" marR="9525" marT="9525" marB="0" anchor="ctr"/>
                </a:tc>
                <a:tc>
                  <a:txBody>
                    <a:bodyPr/>
                    <a:lstStyle/>
                    <a:p>
                      <a:pPr algn="ctr" fontAlgn="ctr"/>
                      <a:r>
                        <a:rPr lang="en-US" sz="1600" b="1" i="0" u="none" strike="noStrike" dirty="0">
                          <a:solidFill>
                            <a:srgbClr val="000000"/>
                          </a:solidFill>
                          <a:effectLst/>
                          <a:latin typeface="Arial"/>
                        </a:rPr>
                        <a:t> </a:t>
                      </a:r>
                      <a:r>
                        <a:rPr lang="en-US" sz="1600" b="1" i="0" u="none" strike="noStrike" dirty="0" smtClean="0">
                          <a:solidFill>
                            <a:srgbClr val="000000"/>
                          </a:solidFill>
                          <a:effectLst/>
                          <a:latin typeface="Arial"/>
                        </a:rPr>
                        <a:t>No. of projects </a:t>
                      </a:r>
                    </a:p>
                    <a:p>
                      <a:pPr algn="ctr" fontAlgn="ctr"/>
                      <a:r>
                        <a:rPr lang="en-US" sz="1600" b="1" i="0" u="none" strike="noStrike" dirty="0" smtClean="0">
                          <a:solidFill>
                            <a:srgbClr val="000000"/>
                          </a:solidFill>
                          <a:effectLst/>
                          <a:latin typeface="Arial"/>
                        </a:rPr>
                        <a:t>(2011-15</a:t>
                      </a:r>
                      <a:r>
                        <a:rPr lang="en-US" sz="1600" b="1" i="0" u="none" strike="noStrike" dirty="0">
                          <a:solidFill>
                            <a:srgbClr val="000000"/>
                          </a:solidFill>
                          <a:effectLst/>
                          <a:latin typeface="Arial"/>
                        </a:rPr>
                        <a:t>)</a:t>
                      </a:r>
                    </a:p>
                  </a:txBody>
                  <a:tcPr marL="9525" marR="9525" marT="9525" marB="0" anchor="ctr"/>
                </a:tc>
              </a:tr>
              <a:tr h="485986">
                <a:tc>
                  <a:txBody>
                    <a:bodyPr/>
                    <a:lstStyle/>
                    <a:p>
                      <a:pPr algn="ctr" fontAlgn="ctr"/>
                      <a:r>
                        <a:rPr lang="en-US" sz="1600" b="0" i="0" u="none" strike="noStrike" dirty="0">
                          <a:solidFill>
                            <a:srgbClr val="000000"/>
                          </a:solidFill>
                          <a:effectLst/>
                          <a:latin typeface="Arial"/>
                        </a:rPr>
                        <a:t>1</a:t>
                      </a:r>
                    </a:p>
                  </a:txBody>
                  <a:tcPr marL="9525" marR="85725" marT="9525" marB="0" anchor="ctr"/>
                </a:tc>
                <a:tc>
                  <a:txBody>
                    <a:bodyPr/>
                    <a:lstStyle/>
                    <a:p>
                      <a:pPr algn="ctr" fontAlgn="ctr"/>
                      <a:r>
                        <a:rPr lang="en-US" sz="1400" b="0" i="0" u="none" strike="noStrike" dirty="0">
                          <a:solidFill>
                            <a:srgbClr val="000000"/>
                          </a:solidFill>
                          <a:effectLst/>
                          <a:latin typeface="Arial"/>
                        </a:rPr>
                        <a:t>Services</a:t>
                      </a:r>
                    </a:p>
                  </a:txBody>
                  <a:tcPr marL="9525" marR="9525" marT="9525" marB="0" anchor="ctr"/>
                </a:tc>
                <a:tc>
                  <a:txBody>
                    <a:bodyPr/>
                    <a:lstStyle/>
                    <a:p>
                      <a:pPr algn="ctr" fontAlgn="ctr"/>
                      <a:r>
                        <a:rPr lang="en-US" sz="1400" b="0" i="0" u="none" strike="noStrike" dirty="0">
                          <a:solidFill>
                            <a:srgbClr val="000000"/>
                          </a:solidFill>
                          <a:effectLst/>
                          <a:latin typeface="Arial"/>
                        </a:rPr>
                        <a:t>Software &amp; IT services</a:t>
                      </a:r>
                    </a:p>
                  </a:txBody>
                  <a:tcPr marL="9525" marR="9525" marT="9525" marB="0" anchor="ctr"/>
                </a:tc>
                <a:tc>
                  <a:txBody>
                    <a:bodyPr/>
                    <a:lstStyle/>
                    <a:p>
                      <a:pPr algn="ctr" fontAlgn="b"/>
                      <a:r>
                        <a:rPr lang="en-US" sz="1500" b="0" i="0" u="none" strike="noStrike" dirty="0" smtClean="0">
                          <a:solidFill>
                            <a:srgbClr val="000000"/>
                          </a:solidFill>
                          <a:effectLst/>
                          <a:latin typeface="Arial"/>
                        </a:rPr>
                        <a:t> </a:t>
                      </a:r>
                      <a:r>
                        <a:rPr lang="en-US" sz="1500" b="0" i="0" u="none" strike="noStrike" dirty="0">
                          <a:solidFill>
                            <a:srgbClr val="000000"/>
                          </a:solidFill>
                          <a:effectLst/>
                          <a:latin typeface="Arial"/>
                        </a:rPr>
                        <a:t>9,930 </a:t>
                      </a:r>
                    </a:p>
                  </a:txBody>
                  <a:tcPr marL="9525" marR="9525" marT="9525" marB="0" anchor="ctr"/>
                </a:tc>
              </a:tr>
              <a:tr h="475576">
                <a:tc>
                  <a:txBody>
                    <a:bodyPr/>
                    <a:lstStyle/>
                    <a:p>
                      <a:pPr algn="ctr" fontAlgn="ctr"/>
                      <a:r>
                        <a:rPr lang="en-US" sz="1600" b="0" i="0" u="none" strike="noStrike">
                          <a:solidFill>
                            <a:srgbClr val="000000"/>
                          </a:solidFill>
                          <a:effectLst/>
                          <a:latin typeface="Arial"/>
                        </a:rPr>
                        <a:t>2</a:t>
                      </a:r>
                    </a:p>
                  </a:txBody>
                  <a:tcPr marL="9525" marR="85725" marT="9525" marB="0" anchor="ctr"/>
                </a:tc>
                <a:tc>
                  <a:txBody>
                    <a:bodyPr/>
                    <a:lstStyle/>
                    <a:p>
                      <a:pPr algn="ctr" fontAlgn="ctr"/>
                      <a:r>
                        <a:rPr lang="en-US" sz="1400" b="0" i="0" u="none" strike="noStrike" dirty="0">
                          <a:solidFill>
                            <a:srgbClr val="000000"/>
                          </a:solidFill>
                          <a:effectLst/>
                          <a:latin typeface="Arial"/>
                        </a:rPr>
                        <a:t>Services</a:t>
                      </a:r>
                    </a:p>
                  </a:txBody>
                  <a:tcPr marL="9525" marR="9525" marT="9525" marB="0" anchor="ctr"/>
                </a:tc>
                <a:tc>
                  <a:txBody>
                    <a:bodyPr/>
                    <a:lstStyle/>
                    <a:p>
                      <a:pPr algn="ctr" fontAlgn="ctr"/>
                      <a:r>
                        <a:rPr lang="en-US" sz="1400" b="0" i="0" u="none" strike="noStrike" dirty="0">
                          <a:solidFill>
                            <a:srgbClr val="000000"/>
                          </a:solidFill>
                          <a:effectLst/>
                          <a:latin typeface="Arial"/>
                        </a:rPr>
                        <a:t>Business Services</a:t>
                      </a:r>
                    </a:p>
                  </a:txBody>
                  <a:tcPr marL="9525" marR="9525" marT="9525" marB="0" anchor="ctr"/>
                </a:tc>
                <a:tc>
                  <a:txBody>
                    <a:bodyPr/>
                    <a:lstStyle/>
                    <a:p>
                      <a:pPr algn="ctr" fontAlgn="b"/>
                      <a:r>
                        <a:rPr lang="en-US" sz="1500" b="0" i="0" u="none" strike="noStrike" dirty="0" smtClean="0">
                          <a:solidFill>
                            <a:srgbClr val="000000"/>
                          </a:solidFill>
                          <a:effectLst/>
                          <a:latin typeface="Arial"/>
                        </a:rPr>
                        <a:t>8,303 </a:t>
                      </a:r>
                      <a:endParaRPr lang="en-US" sz="1500" b="0" i="0" u="none" strike="noStrike" dirty="0">
                        <a:solidFill>
                          <a:srgbClr val="000000"/>
                        </a:solidFill>
                        <a:effectLst/>
                        <a:latin typeface="Arial"/>
                      </a:endParaRPr>
                    </a:p>
                  </a:txBody>
                  <a:tcPr marL="9525" marR="9525" marT="9525" marB="0" anchor="ctr"/>
                </a:tc>
              </a:tr>
              <a:tr h="475576">
                <a:tc>
                  <a:txBody>
                    <a:bodyPr/>
                    <a:lstStyle/>
                    <a:p>
                      <a:pPr algn="ctr" fontAlgn="ctr"/>
                      <a:r>
                        <a:rPr lang="en-US" sz="1600" b="0" i="0" u="none" strike="noStrike">
                          <a:solidFill>
                            <a:srgbClr val="000000"/>
                          </a:solidFill>
                          <a:effectLst/>
                          <a:latin typeface="Arial"/>
                        </a:rPr>
                        <a:t>3</a:t>
                      </a:r>
                    </a:p>
                  </a:txBody>
                  <a:tcPr marL="9525" marR="85725" marT="9525" marB="0" anchor="ctr"/>
                </a:tc>
                <a:tc>
                  <a:txBody>
                    <a:bodyPr/>
                    <a:lstStyle/>
                    <a:p>
                      <a:pPr algn="ctr" fontAlgn="ctr"/>
                      <a:r>
                        <a:rPr lang="en-US" sz="1400" b="0" i="0" u="none" strike="noStrike">
                          <a:solidFill>
                            <a:srgbClr val="000000"/>
                          </a:solidFill>
                          <a:effectLst/>
                          <a:latin typeface="Arial"/>
                        </a:rPr>
                        <a:t>Services</a:t>
                      </a:r>
                    </a:p>
                  </a:txBody>
                  <a:tcPr marL="9525" marR="9525" marT="9525" marB="0" anchor="ctr"/>
                </a:tc>
                <a:tc>
                  <a:txBody>
                    <a:bodyPr/>
                    <a:lstStyle/>
                    <a:p>
                      <a:pPr algn="ctr" fontAlgn="ctr"/>
                      <a:r>
                        <a:rPr lang="en-US" sz="1400" b="0" i="0" u="none" strike="noStrike" dirty="0">
                          <a:solidFill>
                            <a:srgbClr val="000000"/>
                          </a:solidFill>
                          <a:effectLst/>
                          <a:latin typeface="Arial"/>
                        </a:rPr>
                        <a:t>Financial Services</a:t>
                      </a:r>
                    </a:p>
                  </a:txBody>
                  <a:tcPr marL="9525" marR="9525" marT="9525" marB="0" anchor="ctr"/>
                </a:tc>
                <a:tc>
                  <a:txBody>
                    <a:bodyPr/>
                    <a:lstStyle/>
                    <a:p>
                      <a:pPr algn="ctr" fontAlgn="b"/>
                      <a:r>
                        <a:rPr lang="en-US" sz="1500" b="0" i="0" u="none" strike="noStrike" dirty="0" smtClean="0">
                          <a:solidFill>
                            <a:srgbClr val="000000"/>
                          </a:solidFill>
                          <a:effectLst/>
                          <a:latin typeface="Arial"/>
                        </a:rPr>
                        <a:t>6,423 </a:t>
                      </a:r>
                      <a:endParaRPr lang="en-US" sz="1500" b="0" i="0" u="none" strike="noStrike" dirty="0">
                        <a:solidFill>
                          <a:srgbClr val="000000"/>
                        </a:solidFill>
                        <a:effectLst/>
                        <a:latin typeface="Arial"/>
                      </a:endParaRPr>
                    </a:p>
                  </a:txBody>
                  <a:tcPr marL="9525" marR="9525" marT="9525" marB="0" anchor="ctr"/>
                </a:tc>
              </a:tr>
              <a:tr h="475576">
                <a:tc>
                  <a:txBody>
                    <a:bodyPr/>
                    <a:lstStyle/>
                    <a:p>
                      <a:pPr algn="ctr" fontAlgn="ctr"/>
                      <a:r>
                        <a:rPr lang="en-US" sz="1600" b="0" i="0" u="none" strike="noStrike" dirty="0">
                          <a:solidFill>
                            <a:srgbClr val="000000"/>
                          </a:solidFill>
                          <a:effectLst/>
                          <a:latin typeface="Arial"/>
                        </a:rPr>
                        <a:t>4</a:t>
                      </a:r>
                    </a:p>
                  </a:txBody>
                  <a:tcPr marL="9525" marR="85725" marT="9525" marB="0" anchor="ctr"/>
                </a:tc>
                <a:tc>
                  <a:txBody>
                    <a:bodyPr/>
                    <a:lstStyle/>
                    <a:p>
                      <a:pPr algn="ctr" fontAlgn="ctr"/>
                      <a:r>
                        <a:rPr lang="en-US" sz="1400" b="0" i="0" u="none" strike="noStrike">
                          <a:solidFill>
                            <a:srgbClr val="000000"/>
                          </a:solidFill>
                          <a:effectLst/>
                          <a:latin typeface="Arial"/>
                        </a:rPr>
                        <a:t>Others</a:t>
                      </a:r>
                    </a:p>
                  </a:txBody>
                  <a:tcPr marL="9525" marR="9525" marT="9525" marB="0" anchor="ctr"/>
                </a:tc>
                <a:tc>
                  <a:txBody>
                    <a:bodyPr/>
                    <a:lstStyle/>
                    <a:p>
                      <a:pPr algn="ctr" fontAlgn="ctr"/>
                      <a:r>
                        <a:rPr lang="en-US" sz="1400" b="0" i="0" u="none" strike="noStrike" dirty="0">
                          <a:solidFill>
                            <a:srgbClr val="000000"/>
                          </a:solidFill>
                          <a:effectLst/>
                          <a:latin typeface="Arial"/>
                        </a:rPr>
                        <a:t>Industrial Machinery, </a:t>
                      </a:r>
                      <a:r>
                        <a:rPr lang="en-US" sz="1400" b="0" i="0" u="none" strike="noStrike" dirty="0" smtClean="0">
                          <a:solidFill>
                            <a:srgbClr val="000000"/>
                          </a:solidFill>
                          <a:effectLst/>
                          <a:latin typeface="Arial"/>
                        </a:rPr>
                        <a:t>               Equip. </a:t>
                      </a:r>
                      <a:r>
                        <a:rPr lang="en-US" sz="1400" b="0" i="0" u="none" strike="noStrike" dirty="0">
                          <a:solidFill>
                            <a:srgbClr val="000000"/>
                          </a:solidFill>
                          <a:effectLst/>
                          <a:latin typeface="Arial"/>
                        </a:rPr>
                        <a:t>&amp; Tools</a:t>
                      </a:r>
                    </a:p>
                  </a:txBody>
                  <a:tcPr marL="9525" marR="9525" marT="9525" marB="0" anchor="ctr"/>
                </a:tc>
                <a:tc>
                  <a:txBody>
                    <a:bodyPr/>
                    <a:lstStyle/>
                    <a:p>
                      <a:pPr algn="ctr" fontAlgn="b"/>
                      <a:r>
                        <a:rPr lang="en-US" sz="1500" b="0" i="0" u="none" strike="noStrike" dirty="0" smtClean="0">
                          <a:solidFill>
                            <a:srgbClr val="000000"/>
                          </a:solidFill>
                          <a:effectLst/>
                          <a:latin typeface="Arial"/>
                        </a:rPr>
                        <a:t>4,624 </a:t>
                      </a:r>
                      <a:endParaRPr lang="en-US" sz="1500" b="0" i="0" u="none" strike="noStrike" dirty="0">
                        <a:solidFill>
                          <a:srgbClr val="000000"/>
                        </a:solidFill>
                        <a:effectLst/>
                        <a:latin typeface="Arial"/>
                      </a:endParaRPr>
                    </a:p>
                  </a:txBody>
                  <a:tcPr marL="9525" marR="9525" marT="9525" marB="0" anchor="ctr"/>
                </a:tc>
              </a:tr>
              <a:tr h="475576">
                <a:tc>
                  <a:txBody>
                    <a:bodyPr/>
                    <a:lstStyle/>
                    <a:p>
                      <a:pPr algn="ctr" fontAlgn="ctr"/>
                      <a:r>
                        <a:rPr lang="en-US" sz="1600" b="0" i="0" u="none" strike="noStrike" dirty="0">
                          <a:solidFill>
                            <a:srgbClr val="000000"/>
                          </a:solidFill>
                          <a:effectLst/>
                          <a:latin typeface="Arial"/>
                        </a:rPr>
                        <a:t>5</a:t>
                      </a:r>
                    </a:p>
                  </a:txBody>
                  <a:tcPr marL="9525" marR="85725" marT="9525" marB="0" anchor="ctr">
                    <a:lnB w="19050" cap="flat" cmpd="sng" algn="ctr">
                      <a:solidFill>
                        <a:schemeClr val="accent1"/>
                      </a:solidFill>
                      <a:prstDash val="solid"/>
                      <a:round/>
                      <a:headEnd type="none" w="med" len="med"/>
                      <a:tailEnd type="none" w="med" len="med"/>
                    </a:lnB>
                  </a:tcPr>
                </a:tc>
                <a:tc>
                  <a:txBody>
                    <a:bodyPr/>
                    <a:lstStyle/>
                    <a:p>
                      <a:pPr algn="ctr" fontAlgn="ctr"/>
                      <a:r>
                        <a:rPr lang="en-US" sz="1400" b="0" i="0" u="none" strike="noStrike">
                          <a:solidFill>
                            <a:srgbClr val="000000"/>
                          </a:solidFill>
                          <a:effectLst/>
                          <a:latin typeface="Arial"/>
                        </a:rPr>
                        <a:t>Services</a:t>
                      </a:r>
                    </a:p>
                  </a:txBody>
                  <a:tcPr marL="9525" marR="9525" marT="9525" marB="0" anchor="ctr">
                    <a:lnB w="19050" cap="flat" cmpd="sng" algn="ctr">
                      <a:solidFill>
                        <a:schemeClr val="accent1"/>
                      </a:solidFill>
                      <a:prstDash val="solid"/>
                      <a:round/>
                      <a:headEnd type="none" w="med" len="med"/>
                      <a:tailEnd type="none" w="med" len="med"/>
                    </a:lnB>
                  </a:tcPr>
                </a:tc>
                <a:tc>
                  <a:txBody>
                    <a:bodyPr/>
                    <a:lstStyle/>
                    <a:p>
                      <a:pPr algn="ctr" fontAlgn="ctr"/>
                      <a:r>
                        <a:rPr lang="en-US" sz="1400" b="0" i="0" u="none" strike="noStrike" dirty="0">
                          <a:solidFill>
                            <a:srgbClr val="000000"/>
                          </a:solidFill>
                          <a:effectLst/>
                          <a:latin typeface="Arial"/>
                        </a:rPr>
                        <a:t>Communications</a:t>
                      </a:r>
                    </a:p>
                  </a:txBody>
                  <a:tcPr marL="9525" marR="9525" marT="9525" marB="0" anchor="ctr">
                    <a:lnB w="19050" cap="flat" cmpd="sng" algn="ctr">
                      <a:solidFill>
                        <a:schemeClr val="accent1"/>
                      </a:solidFill>
                      <a:prstDash val="solid"/>
                      <a:round/>
                      <a:headEnd type="none" w="med" len="med"/>
                      <a:tailEnd type="none" w="med" len="med"/>
                    </a:lnB>
                  </a:tcPr>
                </a:tc>
                <a:tc>
                  <a:txBody>
                    <a:bodyPr/>
                    <a:lstStyle/>
                    <a:p>
                      <a:pPr algn="ctr" fontAlgn="b"/>
                      <a:r>
                        <a:rPr lang="en-US" sz="1500" b="0" i="0" u="none" strike="noStrike" dirty="0" smtClean="0">
                          <a:solidFill>
                            <a:srgbClr val="000000"/>
                          </a:solidFill>
                          <a:effectLst/>
                          <a:latin typeface="Arial"/>
                        </a:rPr>
                        <a:t>3,725 </a:t>
                      </a:r>
                      <a:endParaRPr lang="en-US" sz="1500" b="0" i="0" u="none" strike="noStrike" dirty="0">
                        <a:solidFill>
                          <a:srgbClr val="000000"/>
                        </a:solidFill>
                        <a:effectLst/>
                        <a:latin typeface="Arial"/>
                      </a:endParaRPr>
                    </a:p>
                  </a:txBody>
                  <a:tcPr marL="9525" marR="9525" marT="9525" marB="0" anchor="ctr">
                    <a:lnB w="19050" cap="flat" cmpd="sng" algn="ctr">
                      <a:solidFill>
                        <a:schemeClr val="accent1"/>
                      </a:solidFill>
                      <a:prstDash val="solid"/>
                      <a:round/>
                      <a:headEnd type="none" w="med" len="med"/>
                      <a:tailEnd type="none" w="med" len="med"/>
                    </a:lnB>
                  </a:tcPr>
                </a:tc>
              </a:tr>
              <a:tr h="343003">
                <a:tc gridSpan="3">
                  <a:txBody>
                    <a:bodyPr/>
                    <a:lstStyle/>
                    <a:p>
                      <a:pPr algn="l" fontAlgn="ctr"/>
                      <a:r>
                        <a:rPr lang="en-US" sz="1600" b="0" i="0" u="none" strike="noStrike" dirty="0" smtClean="0">
                          <a:solidFill>
                            <a:srgbClr val="000000"/>
                          </a:solidFill>
                          <a:effectLst/>
                          <a:latin typeface="Arial"/>
                        </a:rPr>
                        <a:t>Services </a:t>
                      </a:r>
                      <a:r>
                        <a:rPr lang="en-US" sz="1600" b="0" i="0" u="none" strike="noStrike" dirty="0">
                          <a:solidFill>
                            <a:srgbClr val="000000"/>
                          </a:solidFill>
                          <a:effectLst/>
                          <a:latin typeface="Arial"/>
                        </a:rPr>
                        <a:t>(% of total)</a:t>
                      </a:r>
                    </a:p>
                  </a:txBody>
                  <a:tcPr anchor="ctr">
                    <a:lnT w="19050" cap="flat" cmpd="sng" algn="ctr">
                      <a:solidFill>
                        <a:schemeClr val="accent1"/>
                      </a:solidFill>
                      <a:prstDash val="solid"/>
                      <a:round/>
                      <a:headEnd type="none" w="med" len="med"/>
                      <a:tailEnd type="none" w="med" len="med"/>
                    </a:lnT>
                  </a:tcPr>
                </a:tc>
                <a:tc hMerge="1">
                  <a:txBody>
                    <a:bodyPr/>
                    <a:lstStyle/>
                    <a:p>
                      <a:pPr algn="l" fontAlgn="ctr"/>
                      <a:endParaRPr lang="en-US" sz="1600" b="0" i="0" u="none" strike="noStrike" dirty="0">
                        <a:solidFill>
                          <a:srgbClr val="000000"/>
                        </a:solidFill>
                        <a:effectLst/>
                        <a:latin typeface="Arial"/>
                      </a:endParaRPr>
                    </a:p>
                  </a:txBody>
                  <a:tcPr marL="9525" marR="9525" marT="9525" marB="0" anchor="ctr"/>
                </a:tc>
                <a:tc hMerge="1">
                  <a:txBody>
                    <a:bodyPr/>
                    <a:lstStyle/>
                    <a:p>
                      <a:endParaRPr lang="en-US"/>
                    </a:p>
                  </a:txBody>
                  <a:tcPr/>
                </a:tc>
                <a:tc>
                  <a:txBody>
                    <a:bodyPr/>
                    <a:lstStyle/>
                    <a:p>
                      <a:pPr algn="ctr" fontAlgn="b"/>
                      <a:r>
                        <a:rPr lang="en-US" sz="1500" b="0" i="0" u="none" strike="noStrike" dirty="0" smtClean="0">
                          <a:solidFill>
                            <a:srgbClr val="000000"/>
                          </a:solidFill>
                          <a:effectLst/>
                          <a:latin typeface="Arial"/>
                        </a:rPr>
                        <a:t>43.6</a:t>
                      </a:r>
                      <a:endParaRPr lang="en-US" sz="1500" b="0" i="0" u="none" strike="noStrike" dirty="0">
                        <a:solidFill>
                          <a:srgbClr val="000000"/>
                        </a:solidFill>
                        <a:effectLst/>
                        <a:latin typeface="Arial"/>
                      </a:endParaRPr>
                    </a:p>
                  </a:txBody>
                  <a:tcPr marL="9525" marR="9525" marT="9525" marB="0" anchor="ctr">
                    <a:lnT w="19050" cap="flat" cmpd="sng" algn="ctr">
                      <a:solidFill>
                        <a:schemeClr val="accent1"/>
                      </a:solidFill>
                      <a:prstDash val="solid"/>
                      <a:round/>
                      <a:headEnd type="none" w="med" len="med"/>
                      <a:tailEnd type="none" w="med" len="med"/>
                    </a:lnT>
                  </a:tcPr>
                </a:tc>
              </a:tr>
              <a:tr h="348343">
                <a:tc gridSpan="3">
                  <a:txBody>
                    <a:bodyPr/>
                    <a:lstStyle/>
                    <a:p>
                      <a:pPr algn="l" fontAlgn="ctr"/>
                      <a:r>
                        <a:rPr lang="en-US" sz="1600" b="0" i="0" u="none" strike="noStrike" dirty="0" smtClean="0">
                          <a:solidFill>
                            <a:srgbClr val="000000"/>
                          </a:solidFill>
                          <a:effectLst/>
                          <a:latin typeface="Arial"/>
                        </a:rPr>
                        <a:t>Primary </a:t>
                      </a:r>
                      <a:r>
                        <a:rPr lang="en-US" sz="1600" b="0" i="0" u="none" strike="noStrike" dirty="0">
                          <a:solidFill>
                            <a:srgbClr val="000000"/>
                          </a:solidFill>
                          <a:effectLst/>
                          <a:latin typeface="Arial"/>
                        </a:rPr>
                        <a:t>(% of total)</a:t>
                      </a:r>
                    </a:p>
                  </a:txBody>
                  <a:tcPr anchor="ctr"/>
                </a:tc>
                <a:tc hMerge="1">
                  <a:txBody>
                    <a:bodyPr/>
                    <a:lstStyle/>
                    <a:p>
                      <a:pPr algn="l" fontAlgn="ctr"/>
                      <a:endParaRPr lang="en-US" sz="1600" b="0" i="0" u="none" strike="noStrike" dirty="0">
                        <a:solidFill>
                          <a:srgbClr val="000000"/>
                        </a:solidFill>
                        <a:effectLst/>
                        <a:latin typeface="Arial"/>
                      </a:endParaRPr>
                    </a:p>
                  </a:txBody>
                  <a:tcPr marL="9525" marR="9525" marT="9525" marB="0" anchor="ctr"/>
                </a:tc>
                <a:tc hMerge="1">
                  <a:txBody>
                    <a:bodyPr/>
                    <a:lstStyle/>
                    <a:p>
                      <a:endParaRPr lang="en-US"/>
                    </a:p>
                  </a:txBody>
                  <a:tcPr/>
                </a:tc>
                <a:tc>
                  <a:txBody>
                    <a:bodyPr/>
                    <a:lstStyle/>
                    <a:p>
                      <a:pPr algn="ctr" fontAlgn="b"/>
                      <a:r>
                        <a:rPr lang="en-US" sz="1500" b="0" i="0" u="none" strike="noStrike" dirty="0" smtClean="0">
                          <a:solidFill>
                            <a:srgbClr val="000000"/>
                          </a:solidFill>
                          <a:effectLst/>
                          <a:latin typeface="Arial"/>
                        </a:rPr>
                        <a:t>5.0</a:t>
                      </a:r>
                      <a:endParaRPr lang="en-US" sz="1500" b="0" i="0" u="none" strike="noStrike" dirty="0">
                        <a:solidFill>
                          <a:srgbClr val="000000"/>
                        </a:solidFill>
                        <a:effectLst/>
                        <a:latin typeface="Arial"/>
                      </a:endParaRPr>
                    </a:p>
                  </a:txBody>
                  <a:tcPr marL="9525" marR="9525" marT="9525" marB="0" anchor="ctr"/>
                </a:tc>
              </a:tr>
              <a:tr h="217714">
                <a:tc gridSpan="3">
                  <a:txBody>
                    <a:bodyPr/>
                    <a:lstStyle/>
                    <a:p>
                      <a:pPr algn="l" fontAlgn="ctr"/>
                      <a:r>
                        <a:rPr lang="en-US" sz="1600" b="0" i="0" u="none" strike="noStrike" dirty="0" smtClean="0">
                          <a:solidFill>
                            <a:srgbClr val="000000"/>
                          </a:solidFill>
                          <a:effectLst/>
                          <a:latin typeface="Arial"/>
                        </a:rPr>
                        <a:t>Others (% of total</a:t>
                      </a:r>
                      <a:endParaRPr lang="en-US" sz="1600" b="0" i="0" u="none" strike="noStrike" dirty="0">
                        <a:solidFill>
                          <a:srgbClr val="000000"/>
                        </a:solidFill>
                        <a:effectLst/>
                        <a:latin typeface="Arial"/>
                      </a:endParaRPr>
                    </a:p>
                  </a:txBody>
                  <a:tcPr anchor="ctr"/>
                </a:tc>
                <a:tc hMerge="1">
                  <a:txBody>
                    <a:bodyPr/>
                    <a:lstStyle/>
                    <a:p>
                      <a:pPr algn="l" fontAlgn="ctr"/>
                      <a:endParaRPr lang="en-US" sz="1600" b="0" i="0" u="none" strike="noStrike" dirty="0">
                        <a:solidFill>
                          <a:srgbClr val="000000"/>
                        </a:solidFill>
                        <a:effectLst/>
                        <a:latin typeface="Arial"/>
                      </a:endParaRPr>
                    </a:p>
                  </a:txBody>
                  <a:tcPr marL="9525" marR="9525" marT="9525" marB="0" anchor="ctr"/>
                </a:tc>
                <a:tc hMerge="1">
                  <a:txBody>
                    <a:bodyPr/>
                    <a:lstStyle/>
                    <a:p>
                      <a:endParaRPr lang="en-US"/>
                    </a:p>
                  </a:txBody>
                  <a:tcPr/>
                </a:tc>
                <a:tc>
                  <a:txBody>
                    <a:bodyPr/>
                    <a:lstStyle/>
                    <a:p>
                      <a:pPr algn="ctr" fontAlgn="b"/>
                      <a:r>
                        <a:rPr lang="en-US" sz="1500" b="0" i="0" u="none" strike="noStrike" dirty="0" smtClean="0">
                          <a:solidFill>
                            <a:srgbClr val="000000"/>
                          </a:solidFill>
                          <a:effectLst/>
                          <a:latin typeface="Arial"/>
                        </a:rPr>
                        <a:t>51.4</a:t>
                      </a:r>
                      <a:endParaRPr lang="en-US" sz="1500" b="0" i="0" u="none" strike="noStrike" dirty="0">
                        <a:solidFill>
                          <a:srgbClr val="000000"/>
                        </a:solidFill>
                        <a:effectLst/>
                        <a:latin typeface="Arial"/>
                      </a:endParaRPr>
                    </a:p>
                  </a:txBody>
                  <a:tcPr marL="9525" marR="9525" marT="9525" marB="0" anchor="ctr"/>
                </a:tc>
              </a:tr>
              <a:tr h="158206">
                <a:tc gridSpan="3">
                  <a:txBody>
                    <a:bodyPr/>
                    <a:lstStyle/>
                    <a:p>
                      <a:pPr algn="l" fontAlgn="ctr"/>
                      <a:r>
                        <a:rPr lang="en-US" sz="1600" b="0" i="0" u="none" strike="noStrike" dirty="0" smtClean="0">
                          <a:solidFill>
                            <a:srgbClr val="000000"/>
                          </a:solidFill>
                          <a:effectLst/>
                          <a:latin typeface="Arial"/>
                        </a:rPr>
                        <a:t>All industries (no. of</a:t>
                      </a:r>
                      <a:r>
                        <a:rPr lang="en-US" sz="1600" b="0" i="0" u="none" strike="noStrike" baseline="0" dirty="0" smtClean="0">
                          <a:solidFill>
                            <a:srgbClr val="000000"/>
                          </a:solidFill>
                          <a:effectLst/>
                          <a:latin typeface="Arial"/>
                        </a:rPr>
                        <a:t> projects)</a:t>
                      </a:r>
                      <a:endParaRPr lang="en-US" sz="1600" b="0" i="0" u="none" strike="noStrike" dirty="0">
                        <a:solidFill>
                          <a:srgbClr val="000000"/>
                        </a:solidFill>
                        <a:effectLst/>
                        <a:latin typeface="Arial"/>
                      </a:endParaRPr>
                    </a:p>
                  </a:txBody>
                  <a:tcPr anchor="ctr"/>
                </a:tc>
                <a:tc hMerge="1">
                  <a:txBody>
                    <a:bodyPr/>
                    <a:lstStyle/>
                    <a:p>
                      <a:endParaRPr lang="en-US"/>
                    </a:p>
                  </a:txBody>
                  <a:tcPr/>
                </a:tc>
                <a:tc hMerge="1">
                  <a:txBody>
                    <a:bodyPr/>
                    <a:lstStyle/>
                    <a:p>
                      <a:endParaRPr lang="en-US"/>
                    </a:p>
                  </a:txBody>
                  <a:tcPr/>
                </a:tc>
                <a:tc>
                  <a:txBody>
                    <a:bodyPr/>
                    <a:lstStyle/>
                    <a:p>
                      <a:pPr algn="ctr" fontAlgn="b"/>
                      <a:r>
                        <a:rPr lang="en-US" sz="1500" b="0" i="0" u="none" strike="noStrike" dirty="0" smtClean="0">
                          <a:solidFill>
                            <a:srgbClr val="000000"/>
                          </a:solidFill>
                          <a:effectLst/>
                          <a:latin typeface="Arial"/>
                        </a:rPr>
                        <a:t>67,627 </a:t>
                      </a:r>
                      <a:endParaRPr lang="en-US" sz="1500" b="0" i="0" u="none" strike="noStrike" dirty="0">
                        <a:solidFill>
                          <a:srgbClr val="000000"/>
                        </a:solidFill>
                        <a:effectLst/>
                        <a:latin typeface="Arial"/>
                      </a:endParaRPr>
                    </a:p>
                  </a:txBody>
                  <a:tcPr marL="9525" marR="9525" marT="9525" marB="0" anchor="ctr"/>
                </a:tc>
              </a:tr>
            </a:tbl>
          </a:graphicData>
        </a:graphic>
      </p:graphicFrame>
      <p:sp>
        <p:nvSpPr>
          <p:cNvPr id="9" name="TextBox 8"/>
          <p:cNvSpPr txBox="1"/>
          <p:nvPr/>
        </p:nvSpPr>
        <p:spPr>
          <a:xfrm>
            <a:off x="275769" y="870855"/>
            <a:ext cx="4296229" cy="369332"/>
          </a:xfrm>
          <a:prstGeom prst="rect">
            <a:avLst/>
          </a:prstGeom>
          <a:noFill/>
        </p:spPr>
        <p:txBody>
          <a:bodyPr wrap="square" rtlCol="0">
            <a:spAutoFit/>
          </a:bodyPr>
          <a:lstStyle/>
          <a:p>
            <a:pPr algn="ctr"/>
            <a:r>
              <a:rPr lang="en-US" b="1" dirty="0" smtClean="0"/>
              <a:t>Greenfield FDI</a:t>
            </a:r>
            <a:endParaRPr lang="en-US" b="1" dirty="0"/>
          </a:p>
        </p:txBody>
      </p:sp>
      <p:graphicFrame>
        <p:nvGraphicFramePr>
          <p:cNvPr id="8" name="Table 7"/>
          <p:cNvGraphicFramePr>
            <a:graphicFrameLocks noGrp="1"/>
          </p:cNvGraphicFramePr>
          <p:nvPr>
            <p:extLst>
              <p:ext uri="{D42A27DB-BD31-4B8C-83A1-F6EECF244321}">
                <p14:modId xmlns:p14="http://schemas.microsoft.com/office/powerpoint/2010/main" val="430997311"/>
              </p:ext>
            </p:extLst>
          </p:nvPr>
        </p:nvGraphicFramePr>
        <p:xfrm>
          <a:off x="4724397" y="1318158"/>
          <a:ext cx="4078514" cy="4719782"/>
        </p:xfrm>
        <a:graphic>
          <a:graphicData uri="http://schemas.openxmlformats.org/drawingml/2006/table">
            <a:tbl>
              <a:tblPr firstRow="1" bandRow="1">
                <a:tableStyleId>{3B4B98B0-60AC-42C2-AFA5-B58CD77FA1E5}</a:tableStyleId>
              </a:tblPr>
              <a:tblGrid>
                <a:gridCol w="420914"/>
                <a:gridCol w="1016000"/>
                <a:gridCol w="1524000"/>
                <a:gridCol w="1117600"/>
              </a:tblGrid>
              <a:tr h="778754">
                <a:tc>
                  <a:txBody>
                    <a:bodyPr/>
                    <a:lstStyle/>
                    <a:p>
                      <a:pPr algn="ctr" fontAlgn="ctr"/>
                      <a:endParaRPr lang="en-US" sz="1600" b="1" i="0" u="none" strike="noStrike" dirty="0">
                        <a:solidFill>
                          <a:srgbClr val="000000"/>
                        </a:solidFill>
                        <a:effectLst/>
                        <a:latin typeface="Arial"/>
                      </a:endParaRPr>
                    </a:p>
                  </a:txBody>
                  <a:tcPr marL="9525" marR="9525" marT="9525" marB="0" anchor="ctr"/>
                </a:tc>
                <a:tc>
                  <a:txBody>
                    <a:bodyPr/>
                    <a:lstStyle/>
                    <a:p>
                      <a:pPr algn="ctr" fontAlgn="ctr"/>
                      <a:r>
                        <a:rPr lang="en-US" sz="1600" b="1" i="0" u="none" strike="noStrike" dirty="0" smtClean="0">
                          <a:solidFill>
                            <a:srgbClr val="000000"/>
                          </a:solidFill>
                          <a:effectLst/>
                          <a:latin typeface="Arial"/>
                        </a:rPr>
                        <a:t>Sector</a:t>
                      </a:r>
                      <a:endParaRPr lang="en-US" sz="1600" b="1" i="0" u="none" strike="noStrike" dirty="0">
                        <a:solidFill>
                          <a:srgbClr val="000000"/>
                        </a:solidFill>
                        <a:effectLst/>
                        <a:latin typeface="Arial"/>
                      </a:endParaRPr>
                    </a:p>
                  </a:txBody>
                  <a:tcPr marL="9525" marR="9525" marT="9525" marB="0" anchor="ctr"/>
                </a:tc>
                <a:tc>
                  <a:txBody>
                    <a:bodyPr/>
                    <a:lstStyle/>
                    <a:p>
                      <a:pPr algn="ctr" fontAlgn="ctr"/>
                      <a:r>
                        <a:rPr lang="en-US" sz="1600" b="1" i="0" u="none" strike="noStrike" dirty="0" smtClean="0">
                          <a:solidFill>
                            <a:srgbClr val="000000"/>
                          </a:solidFill>
                          <a:effectLst/>
                          <a:latin typeface="Arial"/>
                        </a:rPr>
                        <a:t>Industry</a:t>
                      </a:r>
                      <a:endParaRPr lang="en-US" sz="1600" b="1" i="0" u="none" strike="noStrike" dirty="0">
                        <a:solidFill>
                          <a:srgbClr val="000000"/>
                        </a:solidFill>
                        <a:effectLst/>
                        <a:latin typeface="Arial"/>
                      </a:endParaRPr>
                    </a:p>
                  </a:txBody>
                  <a:tcPr marL="9525" marR="9525" marT="9525" marB="0" anchor="ctr"/>
                </a:tc>
                <a:tc>
                  <a:txBody>
                    <a:bodyPr/>
                    <a:lstStyle/>
                    <a:p>
                      <a:pPr algn="ctr" fontAlgn="ctr"/>
                      <a:r>
                        <a:rPr lang="en-US" sz="1600" b="1" i="0" u="none" strike="noStrike" dirty="0">
                          <a:solidFill>
                            <a:srgbClr val="000000"/>
                          </a:solidFill>
                          <a:effectLst/>
                          <a:latin typeface="Arial"/>
                        </a:rPr>
                        <a:t> </a:t>
                      </a:r>
                      <a:r>
                        <a:rPr lang="en-US" sz="1600" b="1" i="0" u="none" strike="noStrike" dirty="0" smtClean="0">
                          <a:solidFill>
                            <a:srgbClr val="000000"/>
                          </a:solidFill>
                          <a:effectLst/>
                          <a:latin typeface="Arial"/>
                        </a:rPr>
                        <a:t>No. of projects </a:t>
                      </a:r>
                    </a:p>
                    <a:p>
                      <a:pPr algn="ctr" fontAlgn="ctr"/>
                      <a:r>
                        <a:rPr lang="en-US" sz="1600" b="1" i="0" u="none" strike="noStrike" dirty="0" smtClean="0">
                          <a:solidFill>
                            <a:srgbClr val="000000"/>
                          </a:solidFill>
                          <a:effectLst/>
                          <a:latin typeface="Arial"/>
                        </a:rPr>
                        <a:t>(2011-15</a:t>
                      </a:r>
                      <a:r>
                        <a:rPr lang="en-US" sz="1600" b="1" i="0" u="none" strike="noStrike" dirty="0">
                          <a:solidFill>
                            <a:srgbClr val="000000"/>
                          </a:solidFill>
                          <a:effectLst/>
                          <a:latin typeface="Arial"/>
                        </a:rPr>
                        <a:t>)</a:t>
                      </a:r>
                    </a:p>
                  </a:txBody>
                  <a:tcPr marL="9525" marR="9525" marT="9525" marB="0" anchor="ctr"/>
                </a:tc>
              </a:tr>
              <a:tr h="510716">
                <a:tc>
                  <a:txBody>
                    <a:bodyPr/>
                    <a:lstStyle/>
                    <a:p>
                      <a:pPr algn="ctr" fontAlgn="ctr"/>
                      <a:r>
                        <a:rPr lang="en-US" sz="1600" b="0" i="0" u="none" strike="noStrike" dirty="0">
                          <a:solidFill>
                            <a:srgbClr val="000000"/>
                          </a:solidFill>
                          <a:effectLst/>
                          <a:latin typeface="Arial"/>
                        </a:rPr>
                        <a:t>1</a:t>
                      </a:r>
                    </a:p>
                  </a:txBody>
                  <a:tcPr marL="9525" marR="85725" marT="9525" marB="0" anchor="ctr"/>
                </a:tc>
                <a:tc>
                  <a:txBody>
                    <a:bodyPr/>
                    <a:lstStyle/>
                    <a:p>
                      <a:pPr algn="ctr" fontAlgn="ctr"/>
                      <a:r>
                        <a:rPr lang="en-US" sz="1400" b="0" i="0" u="none" strike="noStrike" dirty="0">
                          <a:solidFill>
                            <a:srgbClr val="000000"/>
                          </a:solidFill>
                          <a:effectLst/>
                          <a:latin typeface="Arial"/>
                        </a:rPr>
                        <a:t>Services</a:t>
                      </a:r>
                    </a:p>
                  </a:txBody>
                  <a:tcPr marL="9525" marR="9525" marT="9525" marB="0" anchor="ctr"/>
                </a:tc>
                <a:tc>
                  <a:txBody>
                    <a:bodyPr/>
                    <a:lstStyle/>
                    <a:p>
                      <a:pPr algn="ctr" fontAlgn="ctr"/>
                      <a:r>
                        <a:rPr lang="en-US" sz="1400" b="0" i="0" u="none" strike="noStrike" dirty="0">
                          <a:solidFill>
                            <a:srgbClr val="000000"/>
                          </a:solidFill>
                          <a:effectLst/>
                          <a:latin typeface="Arial"/>
                        </a:rPr>
                        <a:t>Communications</a:t>
                      </a:r>
                    </a:p>
                  </a:txBody>
                  <a:tcPr marL="9525" marR="9525" marT="9525" marB="0" anchor="ctr"/>
                </a:tc>
                <a:tc>
                  <a:txBody>
                    <a:bodyPr/>
                    <a:lstStyle/>
                    <a:p>
                      <a:pPr algn="ctr" fontAlgn="b"/>
                      <a:r>
                        <a:rPr lang="en-US" sz="1400" b="0" i="0" u="none" strike="noStrike" dirty="0" smtClean="0">
                          <a:solidFill>
                            <a:srgbClr val="000000"/>
                          </a:solidFill>
                          <a:effectLst/>
                          <a:latin typeface="Arial"/>
                        </a:rPr>
                        <a:t>10,519 </a:t>
                      </a:r>
                      <a:endParaRPr lang="en-US" sz="1400" b="0" i="0" u="none" strike="noStrike" dirty="0">
                        <a:solidFill>
                          <a:srgbClr val="000000"/>
                        </a:solidFill>
                        <a:effectLst/>
                        <a:latin typeface="Arial"/>
                      </a:endParaRPr>
                    </a:p>
                  </a:txBody>
                  <a:tcPr marL="9525" marR="9525" marT="9525" marB="0" anchor="ctr"/>
                </a:tc>
              </a:tr>
              <a:tr h="499776">
                <a:tc>
                  <a:txBody>
                    <a:bodyPr/>
                    <a:lstStyle/>
                    <a:p>
                      <a:pPr algn="ctr" fontAlgn="ctr"/>
                      <a:r>
                        <a:rPr lang="en-US" sz="1600" b="0" i="0" u="none" strike="noStrike">
                          <a:solidFill>
                            <a:srgbClr val="000000"/>
                          </a:solidFill>
                          <a:effectLst/>
                          <a:latin typeface="Arial"/>
                        </a:rPr>
                        <a:t>2</a:t>
                      </a:r>
                    </a:p>
                  </a:txBody>
                  <a:tcPr marL="9525" marR="85725" marT="9525" marB="0" anchor="ctr"/>
                </a:tc>
                <a:tc>
                  <a:txBody>
                    <a:bodyPr/>
                    <a:lstStyle/>
                    <a:p>
                      <a:pPr algn="ctr" fontAlgn="ctr"/>
                      <a:r>
                        <a:rPr lang="en-US" sz="1400" b="0" i="0" u="none" strike="noStrike">
                          <a:solidFill>
                            <a:srgbClr val="000000"/>
                          </a:solidFill>
                          <a:effectLst/>
                          <a:latin typeface="Arial"/>
                        </a:rPr>
                        <a:t>Services</a:t>
                      </a:r>
                    </a:p>
                  </a:txBody>
                  <a:tcPr marL="9525" marR="9525" marT="9525" marB="0" anchor="ctr"/>
                </a:tc>
                <a:tc>
                  <a:txBody>
                    <a:bodyPr/>
                    <a:lstStyle/>
                    <a:p>
                      <a:pPr algn="ctr" fontAlgn="ctr"/>
                      <a:r>
                        <a:rPr lang="en-US" sz="1400" b="0" i="0" u="none" strike="noStrike" dirty="0">
                          <a:solidFill>
                            <a:srgbClr val="000000"/>
                          </a:solidFill>
                          <a:effectLst/>
                          <a:latin typeface="Arial"/>
                        </a:rPr>
                        <a:t>Business Services</a:t>
                      </a:r>
                    </a:p>
                  </a:txBody>
                  <a:tcPr marL="9525" marR="9525" marT="9525" marB="0" anchor="ctr"/>
                </a:tc>
                <a:tc>
                  <a:txBody>
                    <a:bodyPr/>
                    <a:lstStyle/>
                    <a:p>
                      <a:pPr algn="ctr" fontAlgn="b"/>
                      <a:r>
                        <a:rPr lang="en-US" sz="1400" b="0" i="0" u="none" strike="noStrike" dirty="0" smtClean="0">
                          <a:solidFill>
                            <a:srgbClr val="000000"/>
                          </a:solidFill>
                          <a:effectLst/>
                          <a:latin typeface="Arial"/>
                        </a:rPr>
                        <a:t>7,628 </a:t>
                      </a:r>
                      <a:endParaRPr lang="en-US" sz="1400" b="0" i="0" u="none" strike="noStrike" dirty="0">
                        <a:solidFill>
                          <a:srgbClr val="000000"/>
                        </a:solidFill>
                        <a:effectLst/>
                        <a:latin typeface="Arial"/>
                      </a:endParaRPr>
                    </a:p>
                  </a:txBody>
                  <a:tcPr marL="9525" marR="9525" marT="9525" marB="0" anchor="ctr"/>
                </a:tc>
              </a:tr>
              <a:tr h="499776">
                <a:tc>
                  <a:txBody>
                    <a:bodyPr/>
                    <a:lstStyle/>
                    <a:p>
                      <a:pPr algn="ctr" fontAlgn="ctr"/>
                      <a:r>
                        <a:rPr lang="en-US" sz="1600" b="0" i="0" u="none" strike="noStrike">
                          <a:solidFill>
                            <a:srgbClr val="000000"/>
                          </a:solidFill>
                          <a:effectLst/>
                          <a:latin typeface="Arial"/>
                        </a:rPr>
                        <a:t>3</a:t>
                      </a:r>
                    </a:p>
                  </a:txBody>
                  <a:tcPr marL="9525" marR="85725" marT="9525" marB="0" anchor="ctr"/>
                </a:tc>
                <a:tc>
                  <a:txBody>
                    <a:bodyPr/>
                    <a:lstStyle/>
                    <a:p>
                      <a:pPr algn="ctr" fontAlgn="ctr"/>
                      <a:r>
                        <a:rPr lang="en-US" sz="1400" b="0" i="0" u="none" strike="noStrike">
                          <a:solidFill>
                            <a:srgbClr val="000000"/>
                          </a:solidFill>
                          <a:effectLst/>
                          <a:latin typeface="Arial"/>
                        </a:rPr>
                        <a:t>Services</a:t>
                      </a:r>
                    </a:p>
                  </a:txBody>
                  <a:tcPr marL="9525" marR="9525" marT="9525" marB="0" anchor="ctr"/>
                </a:tc>
                <a:tc>
                  <a:txBody>
                    <a:bodyPr/>
                    <a:lstStyle/>
                    <a:p>
                      <a:pPr algn="ctr" fontAlgn="ctr"/>
                      <a:r>
                        <a:rPr lang="en-US" sz="1400" b="0" i="0" u="none" strike="noStrike">
                          <a:solidFill>
                            <a:srgbClr val="000000"/>
                          </a:solidFill>
                          <a:effectLst/>
                          <a:latin typeface="Arial"/>
                        </a:rPr>
                        <a:t>Software &amp; IT services</a:t>
                      </a:r>
                    </a:p>
                  </a:txBody>
                  <a:tcPr marL="9525" marR="9525" marT="9525" marB="0" anchor="ctr"/>
                </a:tc>
                <a:tc>
                  <a:txBody>
                    <a:bodyPr/>
                    <a:lstStyle/>
                    <a:p>
                      <a:pPr algn="ctr" fontAlgn="b"/>
                      <a:r>
                        <a:rPr lang="en-US" sz="1400" b="0" i="0" u="none" strike="noStrike" dirty="0" smtClean="0">
                          <a:solidFill>
                            <a:srgbClr val="000000"/>
                          </a:solidFill>
                          <a:effectLst/>
                          <a:latin typeface="Arial"/>
                        </a:rPr>
                        <a:t>7,297 </a:t>
                      </a:r>
                      <a:endParaRPr lang="en-US" sz="1400" b="0" i="0" u="none" strike="noStrike" dirty="0">
                        <a:solidFill>
                          <a:srgbClr val="000000"/>
                        </a:solidFill>
                        <a:effectLst/>
                        <a:latin typeface="Arial"/>
                      </a:endParaRPr>
                    </a:p>
                  </a:txBody>
                  <a:tcPr marL="9525" marR="9525" marT="9525" marB="0" anchor="ctr"/>
                </a:tc>
              </a:tr>
              <a:tr h="499776">
                <a:tc>
                  <a:txBody>
                    <a:bodyPr/>
                    <a:lstStyle/>
                    <a:p>
                      <a:pPr algn="ctr" fontAlgn="ctr"/>
                      <a:r>
                        <a:rPr lang="en-US" sz="1600" b="0" i="0" u="none" strike="noStrike" dirty="0">
                          <a:solidFill>
                            <a:srgbClr val="000000"/>
                          </a:solidFill>
                          <a:effectLst/>
                          <a:latin typeface="Arial"/>
                        </a:rPr>
                        <a:t>4</a:t>
                      </a:r>
                    </a:p>
                  </a:txBody>
                  <a:tcPr marL="9525" marR="85725" marT="9525" marB="0" anchor="ctr"/>
                </a:tc>
                <a:tc>
                  <a:txBody>
                    <a:bodyPr/>
                    <a:lstStyle/>
                    <a:p>
                      <a:pPr algn="ctr" fontAlgn="ctr"/>
                      <a:r>
                        <a:rPr lang="en-US" sz="1400" b="0" i="0" u="none" strike="noStrike">
                          <a:solidFill>
                            <a:srgbClr val="000000"/>
                          </a:solidFill>
                          <a:effectLst/>
                          <a:latin typeface="Arial"/>
                        </a:rPr>
                        <a:t>Services</a:t>
                      </a:r>
                    </a:p>
                  </a:txBody>
                  <a:tcPr marL="9525" marR="9525" marT="9525" marB="0" anchor="ctr"/>
                </a:tc>
                <a:tc>
                  <a:txBody>
                    <a:bodyPr/>
                    <a:lstStyle/>
                    <a:p>
                      <a:pPr algn="ctr" fontAlgn="ctr"/>
                      <a:r>
                        <a:rPr lang="en-US" sz="1400" b="0" i="0" u="none" strike="noStrike">
                          <a:solidFill>
                            <a:srgbClr val="000000"/>
                          </a:solidFill>
                          <a:effectLst/>
                          <a:latin typeface="Arial"/>
                        </a:rPr>
                        <a:t>Financial Services</a:t>
                      </a:r>
                    </a:p>
                  </a:txBody>
                  <a:tcPr marL="9525" marR="9525" marT="9525" marB="0" anchor="ctr"/>
                </a:tc>
                <a:tc>
                  <a:txBody>
                    <a:bodyPr/>
                    <a:lstStyle/>
                    <a:p>
                      <a:pPr algn="ctr" fontAlgn="b"/>
                      <a:r>
                        <a:rPr lang="en-US" sz="1400" b="0" i="0" u="none" strike="noStrike" dirty="0" smtClean="0">
                          <a:solidFill>
                            <a:srgbClr val="000000"/>
                          </a:solidFill>
                          <a:effectLst/>
                          <a:latin typeface="Arial"/>
                        </a:rPr>
                        <a:t>6,088 </a:t>
                      </a:r>
                      <a:endParaRPr lang="en-US" sz="1400" b="0" i="0" u="none" strike="noStrike" dirty="0">
                        <a:solidFill>
                          <a:srgbClr val="000000"/>
                        </a:solidFill>
                        <a:effectLst/>
                        <a:latin typeface="Arial"/>
                      </a:endParaRPr>
                    </a:p>
                  </a:txBody>
                  <a:tcPr marL="9525" marR="9525" marT="9525" marB="0" anchor="ctr"/>
                </a:tc>
              </a:tr>
              <a:tr h="499776">
                <a:tc>
                  <a:txBody>
                    <a:bodyPr/>
                    <a:lstStyle/>
                    <a:p>
                      <a:pPr algn="ctr" fontAlgn="ctr"/>
                      <a:r>
                        <a:rPr lang="en-US" sz="1600" b="0" i="0" u="none" strike="noStrike" dirty="0">
                          <a:solidFill>
                            <a:srgbClr val="000000"/>
                          </a:solidFill>
                          <a:effectLst/>
                          <a:latin typeface="Arial"/>
                        </a:rPr>
                        <a:t>5</a:t>
                      </a:r>
                    </a:p>
                  </a:txBody>
                  <a:tcPr marL="9525" marR="85725" marT="9525" marB="0" anchor="ctr">
                    <a:lnB w="19050" cap="flat" cmpd="sng" algn="ctr">
                      <a:solidFill>
                        <a:schemeClr val="accent1"/>
                      </a:solidFill>
                      <a:prstDash val="solid"/>
                      <a:round/>
                      <a:headEnd type="none" w="med" len="med"/>
                      <a:tailEnd type="none" w="med" len="med"/>
                    </a:lnB>
                  </a:tcPr>
                </a:tc>
                <a:tc>
                  <a:txBody>
                    <a:bodyPr/>
                    <a:lstStyle/>
                    <a:p>
                      <a:pPr algn="ctr" fontAlgn="ctr"/>
                      <a:r>
                        <a:rPr lang="en-US" sz="1400" b="0" i="0" u="none" strike="noStrike">
                          <a:solidFill>
                            <a:srgbClr val="000000"/>
                          </a:solidFill>
                          <a:effectLst/>
                          <a:latin typeface="Arial"/>
                        </a:rPr>
                        <a:t>Others</a:t>
                      </a:r>
                    </a:p>
                  </a:txBody>
                  <a:tcPr marL="9525" marR="9525" marT="9525" marB="0" anchor="ctr">
                    <a:lnB w="19050" cap="flat" cmpd="sng" algn="ctr">
                      <a:solidFill>
                        <a:schemeClr val="accent1"/>
                      </a:solidFill>
                      <a:prstDash val="solid"/>
                      <a:round/>
                      <a:headEnd type="none" w="med" len="med"/>
                      <a:tailEnd type="none" w="med" len="med"/>
                    </a:lnB>
                  </a:tcPr>
                </a:tc>
                <a:tc>
                  <a:txBody>
                    <a:bodyPr/>
                    <a:lstStyle/>
                    <a:p>
                      <a:pPr algn="ctr" fontAlgn="ctr"/>
                      <a:r>
                        <a:rPr lang="en-US" sz="1400" b="0" i="0" u="none" strike="noStrike">
                          <a:solidFill>
                            <a:srgbClr val="000000"/>
                          </a:solidFill>
                          <a:effectLst/>
                          <a:latin typeface="Arial"/>
                        </a:rPr>
                        <a:t>Consumer Products</a:t>
                      </a:r>
                    </a:p>
                  </a:txBody>
                  <a:tcPr marL="9525" marR="9525" marT="9525" marB="0" anchor="ctr">
                    <a:lnB w="19050" cap="flat" cmpd="sng" algn="ctr">
                      <a:solidFill>
                        <a:schemeClr val="accent1"/>
                      </a:solidFill>
                      <a:prstDash val="solid"/>
                      <a:round/>
                      <a:headEnd type="none" w="med" len="med"/>
                      <a:tailEnd type="none" w="med" len="med"/>
                    </a:lnB>
                  </a:tcPr>
                </a:tc>
                <a:tc>
                  <a:txBody>
                    <a:bodyPr/>
                    <a:lstStyle/>
                    <a:p>
                      <a:pPr algn="ctr" fontAlgn="b"/>
                      <a:r>
                        <a:rPr lang="en-US" sz="1400" b="0" i="0" u="none" strike="noStrike" dirty="0" smtClean="0">
                          <a:solidFill>
                            <a:srgbClr val="000000"/>
                          </a:solidFill>
                          <a:effectLst/>
                          <a:latin typeface="Arial"/>
                        </a:rPr>
                        <a:t>4,098 </a:t>
                      </a:r>
                      <a:endParaRPr lang="en-US" sz="1400" b="0" i="0" u="none" strike="noStrike" dirty="0">
                        <a:solidFill>
                          <a:srgbClr val="000000"/>
                        </a:solidFill>
                        <a:effectLst/>
                        <a:latin typeface="Arial"/>
                      </a:endParaRPr>
                    </a:p>
                  </a:txBody>
                  <a:tcPr marL="9525" marR="9525" marT="9525" marB="0" anchor="ctr">
                    <a:lnB w="19050" cap="flat" cmpd="sng" algn="ctr">
                      <a:solidFill>
                        <a:schemeClr val="accent1"/>
                      </a:solidFill>
                      <a:prstDash val="solid"/>
                      <a:round/>
                      <a:headEnd type="none" w="med" len="med"/>
                      <a:tailEnd type="none" w="med" len="med"/>
                    </a:lnB>
                  </a:tcPr>
                </a:tc>
              </a:tr>
              <a:tr h="360457">
                <a:tc gridSpan="3">
                  <a:txBody>
                    <a:bodyPr/>
                    <a:lstStyle/>
                    <a:p>
                      <a:pPr algn="l" fontAlgn="ctr"/>
                      <a:r>
                        <a:rPr lang="en-US" sz="1600" b="0" i="0" u="none" strike="noStrike" dirty="0" smtClean="0">
                          <a:solidFill>
                            <a:srgbClr val="000000"/>
                          </a:solidFill>
                          <a:effectLst/>
                          <a:latin typeface="Arial"/>
                        </a:rPr>
                        <a:t>Services </a:t>
                      </a:r>
                      <a:r>
                        <a:rPr lang="en-US" sz="1600" b="0" i="0" u="none" strike="noStrike" dirty="0">
                          <a:solidFill>
                            <a:srgbClr val="000000"/>
                          </a:solidFill>
                          <a:effectLst/>
                          <a:latin typeface="Arial"/>
                        </a:rPr>
                        <a:t>(% of total)</a:t>
                      </a:r>
                    </a:p>
                  </a:txBody>
                  <a:tcPr anchor="ctr">
                    <a:lnT w="19050" cap="flat" cmpd="sng" algn="ctr">
                      <a:solidFill>
                        <a:schemeClr val="accent1"/>
                      </a:solidFill>
                      <a:prstDash val="solid"/>
                      <a:round/>
                      <a:headEnd type="none" w="med" len="med"/>
                      <a:tailEnd type="none" w="med" len="med"/>
                    </a:lnT>
                  </a:tcPr>
                </a:tc>
                <a:tc hMerge="1">
                  <a:txBody>
                    <a:bodyPr/>
                    <a:lstStyle/>
                    <a:p>
                      <a:pPr algn="l" fontAlgn="ctr"/>
                      <a:endParaRPr lang="en-US" sz="1600" b="0" i="0" u="none" strike="noStrike" dirty="0">
                        <a:solidFill>
                          <a:srgbClr val="000000"/>
                        </a:solidFill>
                        <a:effectLst/>
                        <a:latin typeface="Arial"/>
                      </a:endParaRPr>
                    </a:p>
                  </a:txBody>
                  <a:tcPr marL="9525" marR="9525" marT="9525" marB="0" anchor="ctr"/>
                </a:tc>
                <a:tc hMerge="1">
                  <a:txBody>
                    <a:bodyPr/>
                    <a:lstStyle/>
                    <a:p>
                      <a:endParaRPr lang="en-US"/>
                    </a:p>
                  </a:txBody>
                  <a:tcPr/>
                </a:tc>
                <a:tc>
                  <a:txBody>
                    <a:bodyPr/>
                    <a:lstStyle/>
                    <a:p>
                      <a:pPr algn="ctr" fontAlgn="b"/>
                      <a:r>
                        <a:rPr lang="en-US" sz="1400" b="0" i="0" u="none" strike="noStrike" dirty="0" smtClean="0">
                          <a:solidFill>
                            <a:srgbClr val="000000"/>
                          </a:solidFill>
                          <a:effectLst/>
                          <a:latin typeface="Arial"/>
                        </a:rPr>
                        <a:t>48.1</a:t>
                      </a:r>
                      <a:endParaRPr lang="en-US" sz="1400" b="0" i="0" u="none" strike="noStrike" dirty="0">
                        <a:solidFill>
                          <a:srgbClr val="000000"/>
                        </a:solidFill>
                        <a:effectLst/>
                        <a:latin typeface="Arial"/>
                      </a:endParaRPr>
                    </a:p>
                  </a:txBody>
                  <a:tcPr marL="9525" marR="9525" marT="9525" marB="0" anchor="ctr">
                    <a:lnT w="19050" cap="flat" cmpd="sng" algn="ctr">
                      <a:solidFill>
                        <a:schemeClr val="accent1"/>
                      </a:solidFill>
                      <a:prstDash val="solid"/>
                      <a:round/>
                      <a:headEnd type="none" w="med" len="med"/>
                      <a:tailEnd type="none" w="med" len="med"/>
                    </a:lnT>
                  </a:tcPr>
                </a:tc>
              </a:tr>
              <a:tr h="366069">
                <a:tc gridSpan="3">
                  <a:txBody>
                    <a:bodyPr/>
                    <a:lstStyle/>
                    <a:p>
                      <a:pPr algn="l" fontAlgn="ctr"/>
                      <a:r>
                        <a:rPr lang="en-US" sz="1600" b="0" i="0" u="none" strike="noStrike" dirty="0" smtClean="0">
                          <a:solidFill>
                            <a:srgbClr val="000000"/>
                          </a:solidFill>
                          <a:effectLst/>
                          <a:latin typeface="Arial"/>
                        </a:rPr>
                        <a:t>Primary </a:t>
                      </a:r>
                      <a:r>
                        <a:rPr lang="en-US" sz="1600" b="0" i="0" u="none" strike="noStrike" dirty="0">
                          <a:solidFill>
                            <a:srgbClr val="000000"/>
                          </a:solidFill>
                          <a:effectLst/>
                          <a:latin typeface="Arial"/>
                        </a:rPr>
                        <a:t>(% of total)</a:t>
                      </a:r>
                    </a:p>
                  </a:txBody>
                  <a:tcPr anchor="ctr"/>
                </a:tc>
                <a:tc hMerge="1">
                  <a:txBody>
                    <a:bodyPr/>
                    <a:lstStyle/>
                    <a:p>
                      <a:pPr algn="l" fontAlgn="ctr"/>
                      <a:endParaRPr lang="en-US" sz="1600" b="0" i="0" u="none" strike="noStrike" dirty="0">
                        <a:solidFill>
                          <a:srgbClr val="000000"/>
                        </a:solidFill>
                        <a:effectLst/>
                        <a:latin typeface="Arial"/>
                      </a:endParaRPr>
                    </a:p>
                  </a:txBody>
                  <a:tcPr marL="9525" marR="9525" marT="9525" marB="0" anchor="ctr"/>
                </a:tc>
                <a:tc hMerge="1">
                  <a:txBody>
                    <a:bodyPr/>
                    <a:lstStyle/>
                    <a:p>
                      <a:endParaRPr lang="en-US"/>
                    </a:p>
                  </a:txBody>
                  <a:tcPr/>
                </a:tc>
                <a:tc>
                  <a:txBody>
                    <a:bodyPr/>
                    <a:lstStyle/>
                    <a:p>
                      <a:pPr algn="ctr" fontAlgn="b"/>
                      <a:r>
                        <a:rPr lang="en-US" sz="1400" b="0" i="0" u="none" strike="noStrike" dirty="0">
                          <a:solidFill>
                            <a:srgbClr val="000000"/>
                          </a:solidFill>
                          <a:effectLst/>
                          <a:latin typeface="Arial"/>
                        </a:rPr>
                        <a:t>9.7</a:t>
                      </a:r>
                    </a:p>
                  </a:txBody>
                  <a:tcPr marL="9525" marR="9525" marT="9525" marB="0" anchor="ctr"/>
                </a:tc>
              </a:tr>
              <a:tr h="352341">
                <a:tc gridSpan="3">
                  <a:txBody>
                    <a:bodyPr/>
                    <a:lstStyle/>
                    <a:p>
                      <a:pPr algn="l" fontAlgn="ctr"/>
                      <a:r>
                        <a:rPr lang="en-US" sz="1600" b="0" i="0" u="none" strike="noStrike" dirty="0" smtClean="0">
                          <a:solidFill>
                            <a:srgbClr val="000000"/>
                          </a:solidFill>
                          <a:effectLst/>
                          <a:latin typeface="Arial"/>
                        </a:rPr>
                        <a:t>Others (% of total</a:t>
                      </a:r>
                      <a:endParaRPr lang="en-US" sz="1600" b="0" i="0" u="none" strike="noStrike" dirty="0">
                        <a:solidFill>
                          <a:srgbClr val="000000"/>
                        </a:solidFill>
                        <a:effectLst/>
                        <a:latin typeface="Arial"/>
                      </a:endParaRPr>
                    </a:p>
                  </a:txBody>
                  <a:tcPr anchor="ctr"/>
                </a:tc>
                <a:tc hMerge="1">
                  <a:txBody>
                    <a:bodyPr/>
                    <a:lstStyle/>
                    <a:p>
                      <a:pPr algn="l" fontAlgn="ctr"/>
                      <a:endParaRPr lang="en-US" sz="1600" b="0" i="0" u="none" strike="noStrike" dirty="0">
                        <a:solidFill>
                          <a:srgbClr val="000000"/>
                        </a:solidFill>
                        <a:effectLst/>
                        <a:latin typeface="Arial"/>
                      </a:endParaRPr>
                    </a:p>
                  </a:txBody>
                  <a:tcPr marL="9525" marR="9525" marT="9525" marB="0" anchor="ctr"/>
                </a:tc>
                <a:tc hMerge="1">
                  <a:txBody>
                    <a:bodyPr/>
                    <a:lstStyle/>
                    <a:p>
                      <a:endParaRPr lang="en-US"/>
                    </a:p>
                  </a:txBody>
                  <a:tcPr/>
                </a:tc>
                <a:tc>
                  <a:txBody>
                    <a:bodyPr/>
                    <a:lstStyle/>
                    <a:p>
                      <a:pPr algn="ctr" fontAlgn="b"/>
                      <a:r>
                        <a:rPr lang="en-US" sz="1400" b="0" i="0" u="none" strike="noStrike" dirty="0" smtClean="0">
                          <a:solidFill>
                            <a:srgbClr val="000000"/>
                          </a:solidFill>
                          <a:effectLst/>
                          <a:latin typeface="Arial"/>
                        </a:rPr>
                        <a:t>42.1</a:t>
                      </a:r>
                      <a:endParaRPr lang="en-US" sz="1400" b="0" i="0" u="none" strike="noStrike" dirty="0">
                        <a:solidFill>
                          <a:srgbClr val="000000"/>
                        </a:solidFill>
                        <a:effectLst/>
                        <a:latin typeface="Arial"/>
                      </a:endParaRPr>
                    </a:p>
                  </a:txBody>
                  <a:tcPr marL="9525" marR="9525" marT="9525" marB="0" anchor="ctr"/>
                </a:tc>
              </a:tr>
              <a:tr h="352341">
                <a:tc gridSpan="3">
                  <a:txBody>
                    <a:bodyPr/>
                    <a:lstStyle/>
                    <a:p>
                      <a:pPr algn="l" fontAlgn="ctr"/>
                      <a:r>
                        <a:rPr lang="en-US" sz="1600" b="0" i="0" u="none" strike="noStrike" dirty="0" smtClean="0">
                          <a:solidFill>
                            <a:srgbClr val="000000"/>
                          </a:solidFill>
                          <a:effectLst/>
                          <a:latin typeface="Arial"/>
                        </a:rPr>
                        <a:t>All industries (no. of</a:t>
                      </a:r>
                      <a:r>
                        <a:rPr lang="en-US" sz="1600" b="0" i="0" u="none" strike="noStrike" baseline="0" dirty="0" smtClean="0">
                          <a:solidFill>
                            <a:srgbClr val="000000"/>
                          </a:solidFill>
                          <a:effectLst/>
                          <a:latin typeface="Arial"/>
                        </a:rPr>
                        <a:t> projects)</a:t>
                      </a:r>
                      <a:endParaRPr lang="en-US" sz="1600" b="0" i="0" u="none" strike="noStrike" dirty="0">
                        <a:solidFill>
                          <a:srgbClr val="000000"/>
                        </a:solidFill>
                        <a:effectLst/>
                        <a:latin typeface="Arial"/>
                      </a:endParaRPr>
                    </a:p>
                  </a:txBody>
                  <a:tcPr anchor="ctr"/>
                </a:tc>
                <a:tc hMerge="1">
                  <a:txBody>
                    <a:bodyPr/>
                    <a:lstStyle/>
                    <a:p>
                      <a:endParaRPr lang="en-US"/>
                    </a:p>
                  </a:txBody>
                  <a:tcPr/>
                </a:tc>
                <a:tc hMerge="1">
                  <a:txBody>
                    <a:bodyPr/>
                    <a:lstStyle/>
                    <a:p>
                      <a:endParaRPr lang="en-US"/>
                    </a:p>
                  </a:txBody>
                  <a:tcPr/>
                </a:tc>
                <a:tc>
                  <a:txBody>
                    <a:bodyPr/>
                    <a:lstStyle/>
                    <a:p>
                      <a:pPr algn="ctr" fontAlgn="b"/>
                      <a:r>
                        <a:rPr lang="en-US" sz="1400" b="0" i="0" u="none" strike="noStrike" dirty="0" smtClean="0">
                          <a:solidFill>
                            <a:srgbClr val="000000"/>
                          </a:solidFill>
                          <a:effectLst/>
                          <a:latin typeface="Arial"/>
                        </a:rPr>
                        <a:t>70,023 </a:t>
                      </a:r>
                      <a:endParaRPr lang="en-US" sz="1400" b="0" i="0" u="none" strike="noStrike" dirty="0">
                        <a:solidFill>
                          <a:srgbClr val="000000"/>
                        </a:solidFill>
                        <a:effectLst/>
                        <a:latin typeface="Arial"/>
                      </a:endParaRPr>
                    </a:p>
                  </a:txBody>
                  <a:tcPr marL="9525" marR="9525" marT="9525" marB="0" anchor="ctr"/>
                </a:tc>
              </a:tr>
            </a:tbl>
          </a:graphicData>
        </a:graphic>
      </p:graphicFrame>
      <p:sp>
        <p:nvSpPr>
          <p:cNvPr id="10" name="TextBox 9"/>
          <p:cNvSpPr txBox="1"/>
          <p:nvPr/>
        </p:nvSpPr>
        <p:spPr>
          <a:xfrm>
            <a:off x="4615539" y="874397"/>
            <a:ext cx="4296229" cy="369332"/>
          </a:xfrm>
          <a:prstGeom prst="rect">
            <a:avLst/>
          </a:prstGeom>
          <a:noFill/>
        </p:spPr>
        <p:txBody>
          <a:bodyPr wrap="square" rtlCol="0">
            <a:spAutoFit/>
          </a:bodyPr>
          <a:lstStyle/>
          <a:p>
            <a:pPr algn="ctr"/>
            <a:r>
              <a:rPr lang="en-US" b="1" dirty="0" smtClean="0"/>
              <a:t> M&amp;As</a:t>
            </a:r>
            <a:endParaRPr lang="en-US" b="1" dirty="0"/>
          </a:p>
        </p:txBody>
      </p:sp>
    </p:spTree>
    <p:extLst>
      <p:ext uri="{BB962C8B-B14F-4D97-AF65-F5344CB8AC3E}">
        <p14:creationId xmlns:p14="http://schemas.microsoft.com/office/powerpoint/2010/main" val="41709127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1885" y="249012"/>
            <a:ext cx="8287657" cy="663573"/>
          </a:xfrm>
        </p:spPr>
        <p:txBody>
          <a:bodyPr>
            <a:normAutofit/>
          </a:bodyPr>
          <a:lstStyle/>
          <a:p>
            <a:r>
              <a:rPr lang="en-US" dirty="0" smtClean="0"/>
              <a:t>GVC-FDI: Most </a:t>
            </a:r>
            <a:r>
              <a:rPr lang="en-US" dirty="0"/>
              <a:t>common country </a:t>
            </a:r>
            <a:r>
              <a:rPr lang="en-US" dirty="0" smtClean="0"/>
              <a:t>pairs</a:t>
            </a:r>
            <a:endParaRPr lang="en-US" dirty="0"/>
          </a:p>
        </p:txBody>
      </p:sp>
      <p:sp>
        <p:nvSpPr>
          <p:cNvPr id="3" name="Slide Number Placeholder 2"/>
          <p:cNvSpPr>
            <a:spLocks noGrp="1"/>
          </p:cNvSpPr>
          <p:nvPr>
            <p:ph type="sldNum" sz="quarter" idx="12"/>
          </p:nvPr>
        </p:nvSpPr>
        <p:spPr/>
        <p:txBody>
          <a:bodyPr/>
          <a:lstStyle/>
          <a:p>
            <a:fld id="{3B2AEF64-9867-4B71-936B-C52248B5A961}" type="slidenum">
              <a:rPr lang="en-US" smtClean="0"/>
              <a:t>23</a:t>
            </a:fld>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3858251918"/>
              </p:ext>
            </p:extLst>
          </p:nvPr>
        </p:nvGraphicFramePr>
        <p:xfrm>
          <a:off x="377370" y="1016007"/>
          <a:ext cx="8331200" cy="5079989"/>
        </p:xfrm>
        <a:graphic>
          <a:graphicData uri="http://schemas.openxmlformats.org/drawingml/2006/table">
            <a:tbl>
              <a:tblPr firstRow="1" firstCol="1" bandRow="1">
                <a:tableStyleId>{3B4B98B0-60AC-42C2-AFA5-B58CD77FA1E5}</a:tableStyleId>
              </a:tblPr>
              <a:tblGrid>
                <a:gridCol w="2082800"/>
                <a:gridCol w="2082800"/>
                <a:gridCol w="2082800"/>
                <a:gridCol w="2082800"/>
              </a:tblGrid>
              <a:tr h="640214">
                <a:tc>
                  <a:txBody>
                    <a:bodyPr/>
                    <a:lstStyle/>
                    <a:p>
                      <a:pPr marL="0" marR="0" algn="ctr">
                        <a:lnSpc>
                          <a:spcPct val="115000"/>
                        </a:lnSpc>
                        <a:spcBef>
                          <a:spcPts val="0"/>
                        </a:spcBef>
                        <a:spcAft>
                          <a:spcPts val="0"/>
                        </a:spcAft>
                      </a:pPr>
                      <a:r>
                        <a:rPr lang="en-US" sz="1600" dirty="0" smtClean="0">
                          <a:effectLst/>
                        </a:rPr>
                        <a:t>Destination</a:t>
                      </a:r>
                      <a:endParaRPr lang="en-US" sz="1400" dirty="0">
                        <a:effectLst/>
                        <a:latin typeface="+mn-lt"/>
                        <a:ea typeface="Calibri"/>
                        <a:cs typeface="Times New Roman"/>
                      </a:endParaRPr>
                    </a:p>
                  </a:txBody>
                  <a:tcPr marL="68580" marR="68580" marT="0" marB="0" anchor="ctr"/>
                </a:tc>
                <a:tc>
                  <a:txBody>
                    <a:bodyPr/>
                    <a:lstStyle/>
                    <a:p>
                      <a:pPr marL="0" marR="0" algn="ctr">
                        <a:lnSpc>
                          <a:spcPct val="115000"/>
                        </a:lnSpc>
                        <a:spcBef>
                          <a:spcPts val="0"/>
                        </a:spcBef>
                        <a:spcAft>
                          <a:spcPts val="0"/>
                        </a:spcAft>
                      </a:pPr>
                      <a:r>
                        <a:rPr lang="en-US" sz="1600" dirty="0" smtClean="0">
                          <a:effectLst/>
                        </a:rPr>
                        <a:t>Origin</a:t>
                      </a:r>
                      <a:endParaRPr lang="en-US" sz="1400" dirty="0">
                        <a:effectLst/>
                        <a:latin typeface="+mn-lt"/>
                        <a:ea typeface="Calibri"/>
                        <a:cs typeface="Times New Roman"/>
                      </a:endParaRPr>
                    </a:p>
                  </a:txBody>
                  <a:tcPr marL="68580" marR="68580" marT="0" marB="0" anchor="ctr"/>
                </a:tc>
                <a:tc>
                  <a:txBody>
                    <a:bodyPr/>
                    <a:lstStyle/>
                    <a:p>
                      <a:pPr marL="0" marR="0" algn="ctr">
                        <a:lnSpc>
                          <a:spcPct val="115000"/>
                        </a:lnSpc>
                        <a:spcBef>
                          <a:spcPts val="0"/>
                        </a:spcBef>
                        <a:spcAft>
                          <a:spcPts val="0"/>
                        </a:spcAft>
                      </a:pPr>
                      <a:r>
                        <a:rPr lang="en-US" sz="1600" dirty="0" smtClean="0">
                          <a:effectLst/>
                        </a:rPr>
                        <a:t>No. </a:t>
                      </a:r>
                      <a:r>
                        <a:rPr lang="en-US" sz="1600" dirty="0">
                          <a:effectLst/>
                        </a:rPr>
                        <a:t>of Affiliates that Import and Export</a:t>
                      </a:r>
                      <a:endParaRPr lang="en-US" sz="1400" dirty="0">
                        <a:effectLst/>
                        <a:latin typeface="+mn-lt"/>
                        <a:ea typeface="Calibri"/>
                        <a:cs typeface="Times New Roman"/>
                      </a:endParaRPr>
                    </a:p>
                  </a:txBody>
                  <a:tcPr marL="68580" marR="68580" marT="0" marB="0" anchor="ctr"/>
                </a:tc>
                <a:tc>
                  <a:txBody>
                    <a:bodyPr/>
                    <a:lstStyle/>
                    <a:p>
                      <a:pPr marL="0" marR="0" algn="ctr">
                        <a:lnSpc>
                          <a:spcPct val="115000"/>
                        </a:lnSpc>
                        <a:spcBef>
                          <a:spcPts val="0"/>
                        </a:spcBef>
                        <a:spcAft>
                          <a:spcPts val="0"/>
                        </a:spcAft>
                      </a:pPr>
                      <a:r>
                        <a:rPr lang="en-US" sz="1600" dirty="0" smtClean="0">
                          <a:effectLst/>
                        </a:rPr>
                        <a:t>% </a:t>
                      </a:r>
                      <a:r>
                        <a:rPr lang="en-US" sz="1600" dirty="0">
                          <a:effectLst/>
                        </a:rPr>
                        <a:t>of Affiliates that Import and Export</a:t>
                      </a:r>
                      <a:endParaRPr lang="en-US" sz="1400" dirty="0">
                        <a:effectLst/>
                        <a:latin typeface="+mn-lt"/>
                        <a:ea typeface="Calibri"/>
                        <a:cs typeface="Times New Roman"/>
                      </a:endParaRPr>
                    </a:p>
                  </a:txBody>
                  <a:tcPr marL="68580" marR="68580" marT="0" marB="0" anchor="ctr"/>
                </a:tc>
              </a:tr>
              <a:tr h="295985">
                <a:tc>
                  <a:txBody>
                    <a:bodyPr/>
                    <a:lstStyle/>
                    <a:p>
                      <a:pPr marL="75565" marR="0">
                        <a:lnSpc>
                          <a:spcPts val="1385"/>
                        </a:lnSpc>
                        <a:spcBef>
                          <a:spcPts val="0"/>
                        </a:spcBef>
                        <a:spcAft>
                          <a:spcPts val="0"/>
                        </a:spcAft>
                      </a:pPr>
                      <a:r>
                        <a:rPr lang="en-US" sz="1600" b="0" dirty="0">
                          <a:effectLst/>
                        </a:rPr>
                        <a:t>1. PRC</a:t>
                      </a:r>
                      <a:endParaRPr lang="en-US" sz="1400" b="0" dirty="0">
                        <a:effectLst/>
                        <a:latin typeface="+mn-lt"/>
                        <a:ea typeface="Calibri"/>
                        <a:cs typeface="Times New Roman"/>
                      </a:endParaRPr>
                    </a:p>
                  </a:txBody>
                  <a:tcPr marL="68580" marR="68580" marT="0" marB="0" anchor="ctr"/>
                </a:tc>
                <a:tc>
                  <a:txBody>
                    <a:bodyPr/>
                    <a:lstStyle/>
                    <a:p>
                      <a:pPr marL="75565" marR="0">
                        <a:lnSpc>
                          <a:spcPts val="1385"/>
                        </a:lnSpc>
                        <a:spcBef>
                          <a:spcPts val="0"/>
                        </a:spcBef>
                        <a:spcAft>
                          <a:spcPts val="0"/>
                        </a:spcAft>
                      </a:pPr>
                      <a:r>
                        <a:rPr lang="en-US" sz="1600" dirty="0">
                          <a:effectLst/>
                        </a:rPr>
                        <a:t>Japan</a:t>
                      </a:r>
                      <a:endParaRPr lang="en-US" sz="1400" dirty="0">
                        <a:effectLst/>
                        <a:latin typeface="+mn-lt"/>
                        <a:ea typeface="Calibri"/>
                        <a:cs typeface="Times New Roman"/>
                      </a:endParaRPr>
                    </a:p>
                  </a:txBody>
                  <a:tcPr marL="68580" marR="68580" marT="0" marB="0" anchor="ctr"/>
                </a:tc>
                <a:tc>
                  <a:txBody>
                    <a:bodyPr/>
                    <a:lstStyle/>
                    <a:p>
                      <a:pPr marL="57150" marR="57150" algn="ctr">
                        <a:lnSpc>
                          <a:spcPts val="1385"/>
                        </a:lnSpc>
                        <a:spcBef>
                          <a:spcPts val="0"/>
                        </a:spcBef>
                        <a:spcAft>
                          <a:spcPts val="0"/>
                        </a:spcAft>
                      </a:pPr>
                      <a:r>
                        <a:rPr lang="en-US" sz="1600" dirty="0" smtClean="0">
                          <a:effectLst/>
                        </a:rPr>
                        <a:t>2,260</a:t>
                      </a:r>
                      <a:endParaRPr lang="en-US" sz="1400" dirty="0">
                        <a:effectLst/>
                        <a:latin typeface="+mn-lt"/>
                        <a:ea typeface="Calibri"/>
                        <a:cs typeface="Times New Roman"/>
                      </a:endParaRPr>
                    </a:p>
                  </a:txBody>
                  <a:tcPr marL="68580" marR="68580" marT="0" marB="0" anchor="ctr"/>
                </a:tc>
                <a:tc>
                  <a:txBody>
                    <a:bodyPr/>
                    <a:lstStyle/>
                    <a:p>
                      <a:pPr marL="0" marR="0" algn="ctr">
                        <a:lnSpc>
                          <a:spcPct val="115000"/>
                        </a:lnSpc>
                        <a:spcBef>
                          <a:spcPts val="0"/>
                        </a:spcBef>
                        <a:spcAft>
                          <a:spcPts val="0"/>
                        </a:spcAft>
                      </a:pPr>
                      <a:r>
                        <a:rPr lang="en-US" sz="1600">
                          <a:effectLst/>
                        </a:rPr>
                        <a:t>81%</a:t>
                      </a:r>
                      <a:endParaRPr lang="en-US" sz="1400">
                        <a:effectLst/>
                        <a:latin typeface="+mn-lt"/>
                        <a:ea typeface="Calibri"/>
                        <a:cs typeface="Times New Roman"/>
                      </a:endParaRPr>
                    </a:p>
                  </a:txBody>
                  <a:tcPr marL="68580" marR="68580" marT="0" marB="0" anchor="ctr"/>
                </a:tc>
              </a:tr>
              <a:tr h="295985">
                <a:tc>
                  <a:txBody>
                    <a:bodyPr/>
                    <a:lstStyle/>
                    <a:p>
                      <a:pPr marL="75565" marR="0">
                        <a:lnSpc>
                          <a:spcPts val="1385"/>
                        </a:lnSpc>
                        <a:spcBef>
                          <a:spcPts val="0"/>
                        </a:spcBef>
                        <a:spcAft>
                          <a:spcPts val="0"/>
                        </a:spcAft>
                      </a:pPr>
                      <a:r>
                        <a:rPr lang="en-US" sz="1600" b="0" dirty="0">
                          <a:effectLst/>
                        </a:rPr>
                        <a:t>2. PRC</a:t>
                      </a:r>
                      <a:endParaRPr lang="en-US" sz="1400" b="0" dirty="0">
                        <a:effectLst/>
                        <a:latin typeface="+mn-lt"/>
                        <a:ea typeface="Calibri"/>
                        <a:cs typeface="Times New Roman"/>
                      </a:endParaRPr>
                    </a:p>
                  </a:txBody>
                  <a:tcPr marL="68580" marR="68580" marT="0" marB="0" anchor="ctr"/>
                </a:tc>
                <a:tc>
                  <a:txBody>
                    <a:bodyPr/>
                    <a:lstStyle/>
                    <a:p>
                      <a:pPr marL="75565" marR="0">
                        <a:lnSpc>
                          <a:spcPts val="1385"/>
                        </a:lnSpc>
                        <a:spcBef>
                          <a:spcPts val="0"/>
                        </a:spcBef>
                        <a:spcAft>
                          <a:spcPts val="0"/>
                        </a:spcAft>
                      </a:pPr>
                      <a:r>
                        <a:rPr lang="en-US" sz="1600" dirty="0">
                          <a:effectLst/>
                        </a:rPr>
                        <a:t>Hong Kong, China</a:t>
                      </a:r>
                      <a:endParaRPr lang="en-US" sz="1400" dirty="0">
                        <a:effectLst/>
                        <a:latin typeface="+mn-lt"/>
                        <a:ea typeface="Calibri"/>
                        <a:cs typeface="Times New Roman"/>
                      </a:endParaRPr>
                    </a:p>
                  </a:txBody>
                  <a:tcPr marL="68580" marR="68580" marT="0" marB="0" anchor="ctr"/>
                </a:tc>
                <a:tc>
                  <a:txBody>
                    <a:bodyPr/>
                    <a:lstStyle/>
                    <a:p>
                      <a:pPr marL="57150" marR="57150" algn="ctr">
                        <a:lnSpc>
                          <a:spcPts val="1385"/>
                        </a:lnSpc>
                        <a:spcBef>
                          <a:spcPts val="0"/>
                        </a:spcBef>
                        <a:spcAft>
                          <a:spcPts val="0"/>
                        </a:spcAft>
                      </a:pPr>
                      <a:r>
                        <a:rPr lang="en-US" sz="1600" dirty="0" smtClean="0">
                          <a:effectLst/>
                        </a:rPr>
                        <a:t>1,314</a:t>
                      </a:r>
                      <a:endParaRPr lang="en-US" sz="1400" dirty="0">
                        <a:effectLst/>
                        <a:latin typeface="+mn-lt"/>
                        <a:ea typeface="Calibri"/>
                        <a:cs typeface="Times New Roman"/>
                      </a:endParaRPr>
                    </a:p>
                  </a:txBody>
                  <a:tcPr marL="68580" marR="68580" marT="0" marB="0" anchor="ctr"/>
                </a:tc>
                <a:tc>
                  <a:txBody>
                    <a:bodyPr/>
                    <a:lstStyle/>
                    <a:p>
                      <a:pPr marL="0" marR="0" algn="ctr">
                        <a:lnSpc>
                          <a:spcPct val="115000"/>
                        </a:lnSpc>
                        <a:spcBef>
                          <a:spcPts val="0"/>
                        </a:spcBef>
                        <a:spcAft>
                          <a:spcPts val="0"/>
                        </a:spcAft>
                      </a:pPr>
                      <a:r>
                        <a:rPr lang="en-US" sz="1600">
                          <a:effectLst/>
                        </a:rPr>
                        <a:t>76%</a:t>
                      </a:r>
                      <a:endParaRPr lang="en-US" sz="1400">
                        <a:effectLst/>
                        <a:latin typeface="+mn-lt"/>
                        <a:ea typeface="Calibri"/>
                        <a:cs typeface="Times New Roman"/>
                      </a:endParaRPr>
                    </a:p>
                  </a:txBody>
                  <a:tcPr marL="68580" marR="68580" marT="0" marB="0" anchor="ctr"/>
                </a:tc>
              </a:tr>
              <a:tr h="295985">
                <a:tc>
                  <a:txBody>
                    <a:bodyPr/>
                    <a:lstStyle/>
                    <a:p>
                      <a:pPr marL="75565" marR="0">
                        <a:lnSpc>
                          <a:spcPts val="1385"/>
                        </a:lnSpc>
                        <a:spcBef>
                          <a:spcPts val="0"/>
                        </a:spcBef>
                        <a:spcAft>
                          <a:spcPts val="0"/>
                        </a:spcAft>
                      </a:pPr>
                      <a:r>
                        <a:rPr lang="en-US" sz="1600" b="0" dirty="0">
                          <a:effectLst/>
                        </a:rPr>
                        <a:t>3. PRC</a:t>
                      </a:r>
                      <a:endParaRPr lang="en-US" sz="1400" b="0" dirty="0">
                        <a:effectLst/>
                        <a:latin typeface="+mn-lt"/>
                        <a:ea typeface="Calibri"/>
                        <a:cs typeface="Times New Roman"/>
                      </a:endParaRPr>
                    </a:p>
                  </a:txBody>
                  <a:tcPr marL="68580" marR="68580" marT="0" marB="0" anchor="ctr"/>
                </a:tc>
                <a:tc>
                  <a:txBody>
                    <a:bodyPr/>
                    <a:lstStyle/>
                    <a:p>
                      <a:pPr marL="75565" marR="0">
                        <a:lnSpc>
                          <a:spcPts val="1385"/>
                        </a:lnSpc>
                        <a:spcBef>
                          <a:spcPts val="0"/>
                        </a:spcBef>
                        <a:spcAft>
                          <a:spcPts val="0"/>
                        </a:spcAft>
                      </a:pPr>
                      <a:r>
                        <a:rPr lang="en-US" sz="1600" dirty="0">
                          <a:effectLst/>
                        </a:rPr>
                        <a:t>United States</a:t>
                      </a:r>
                      <a:endParaRPr lang="en-US" sz="1400" dirty="0">
                        <a:effectLst/>
                        <a:latin typeface="+mn-lt"/>
                        <a:ea typeface="Calibri"/>
                        <a:cs typeface="Times New Roman"/>
                      </a:endParaRPr>
                    </a:p>
                  </a:txBody>
                  <a:tcPr marL="68580" marR="68580" marT="0" marB="0" anchor="ctr"/>
                </a:tc>
                <a:tc>
                  <a:txBody>
                    <a:bodyPr/>
                    <a:lstStyle/>
                    <a:p>
                      <a:pPr marL="57150" marR="57150" algn="ctr">
                        <a:lnSpc>
                          <a:spcPts val="1385"/>
                        </a:lnSpc>
                        <a:spcBef>
                          <a:spcPts val="0"/>
                        </a:spcBef>
                        <a:spcAft>
                          <a:spcPts val="0"/>
                        </a:spcAft>
                      </a:pPr>
                      <a:r>
                        <a:rPr lang="en-US" sz="1600" dirty="0">
                          <a:effectLst/>
                        </a:rPr>
                        <a:t>646</a:t>
                      </a:r>
                      <a:endParaRPr lang="en-US" sz="1400" dirty="0">
                        <a:effectLst/>
                        <a:latin typeface="+mn-lt"/>
                        <a:ea typeface="Calibri"/>
                        <a:cs typeface="Times New Roman"/>
                      </a:endParaRPr>
                    </a:p>
                  </a:txBody>
                  <a:tcPr marL="68580" marR="68580" marT="0" marB="0" anchor="ctr"/>
                </a:tc>
                <a:tc>
                  <a:txBody>
                    <a:bodyPr/>
                    <a:lstStyle/>
                    <a:p>
                      <a:pPr marL="0" marR="0" algn="ctr">
                        <a:lnSpc>
                          <a:spcPct val="115000"/>
                        </a:lnSpc>
                        <a:spcBef>
                          <a:spcPts val="0"/>
                        </a:spcBef>
                        <a:spcAft>
                          <a:spcPts val="0"/>
                        </a:spcAft>
                      </a:pPr>
                      <a:r>
                        <a:rPr lang="en-US" sz="1600" dirty="0">
                          <a:effectLst/>
                        </a:rPr>
                        <a:t>74%</a:t>
                      </a:r>
                      <a:endParaRPr lang="en-US" sz="1400" dirty="0">
                        <a:effectLst/>
                        <a:latin typeface="+mn-lt"/>
                        <a:ea typeface="Calibri"/>
                        <a:cs typeface="Times New Roman"/>
                      </a:endParaRPr>
                    </a:p>
                  </a:txBody>
                  <a:tcPr marL="68580" marR="68580" marT="0" marB="0" anchor="ctr"/>
                </a:tc>
              </a:tr>
              <a:tr h="295985">
                <a:tc>
                  <a:txBody>
                    <a:bodyPr/>
                    <a:lstStyle/>
                    <a:p>
                      <a:pPr marL="75565" marR="0">
                        <a:lnSpc>
                          <a:spcPts val="1385"/>
                        </a:lnSpc>
                        <a:spcBef>
                          <a:spcPts val="0"/>
                        </a:spcBef>
                        <a:spcAft>
                          <a:spcPts val="0"/>
                        </a:spcAft>
                      </a:pPr>
                      <a:r>
                        <a:rPr lang="en-US" sz="1600" b="0" dirty="0">
                          <a:effectLst/>
                        </a:rPr>
                        <a:t>4. PRC</a:t>
                      </a:r>
                      <a:endParaRPr lang="en-US" sz="1400" b="0" dirty="0">
                        <a:effectLst/>
                        <a:latin typeface="+mn-lt"/>
                        <a:ea typeface="Calibri"/>
                        <a:cs typeface="Times New Roman"/>
                      </a:endParaRPr>
                    </a:p>
                  </a:txBody>
                  <a:tcPr marL="68580" marR="68580" marT="0" marB="0" anchor="ctr"/>
                </a:tc>
                <a:tc>
                  <a:txBody>
                    <a:bodyPr/>
                    <a:lstStyle/>
                    <a:p>
                      <a:pPr marL="75565" marR="0">
                        <a:lnSpc>
                          <a:spcPts val="1385"/>
                        </a:lnSpc>
                        <a:spcBef>
                          <a:spcPts val="0"/>
                        </a:spcBef>
                        <a:spcAft>
                          <a:spcPts val="0"/>
                        </a:spcAft>
                      </a:pPr>
                      <a:r>
                        <a:rPr lang="en-US" sz="1600" dirty="0">
                          <a:effectLst/>
                        </a:rPr>
                        <a:t>Germany</a:t>
                      </a:r>
                      <a:endParaRPr lang="en-US" sz="1400" dirty="0">
                        <a:effectLst/>
                        <a:latin typeface="+mn-lt"/>
                        <a:ea typeface="Calibri"/>
                        <a:cs typeface="Times New Roman"/>
                      </a:endParaRPr>
                    </a:p>
                  </a:txBody>
                  <a:tcPr marL="68580" marR="68580" marT="0" marB="0" anchor="ctr"/>
                </a:tc>
                <a:tc>
                  <a:txBody>
                    <a:bodyPr/>
                    <a:lstStyle/>
                    <a:p>
                      <a:pPr marL="57150" marR="57150" algn="ctr">
                        <a:lnSpc>
                          <a:spcPts val="1385"/>
                        </a:lnSpc>
                        <a:spcBef>
                          <a:spcPts val="0"/>
                        </a:spcBef>
                        <a:spcAft>
                          <a:spcPts val="0"/>
                        </a:spcAft>
                      </a:pPr>
                      <a:r>
                        <a:rPr lang="en-US" sz="1600" dirty="0">
                          <a:effectLst/>
                        </a:rPr>
                        <a:t>625</a:t>
                      </a:r>
                      <a:endParaRPr lang="en-US" sz="1400" dirty="0">
                        <a:effectLst/>
                        <a:latin typeface="+mn-lt"/>
                        <a:ea typeface="Calibri"/>
                        <a:cs typeface="Times New Roman"/>
                      </a:endParaRPr>
                    </a:p>
                  </a:txBody>
                  <a:tcPr marL="68580" marR="68580" marT="0" marB="0" anchor="ctr"/>
                </a:tc>
                <a:tc>
                  <a:txBody>
                    <a:bodyPr/>
                    <a:lstStyle/>
                    <a:p>
                      <a:pPr marL="0" marR="0" algn="ctr">
                        <a:lnSpc>
                          <a:spcPct val="115000"/>
                        </a:lnSpc>
                        <a:spcBef>
                          <a:spcPts val="0"/>
                        </a:spcBef>
                        <a:spcAft>
                          <a:spcPts val="0"/>
                        </a:spcAft>
                      </a:pPr>
                      <a:r>
                        <a:rPr lang="en-US" sz="1600" dirty="0">
                          <a:effectLst/>
                        </a:rPr>
                        <a:t>76%</a:t>
                      </a:r>
                      <a:endParaRPr lang="en-US" sz="1400" dirty="0">
                        <a:effectLst/>
                        <a:latin typeface="+mn-lt"/>
                        <a:ea typeface="Calibri"/>
                        <a:cs typeface="Times New Roman"/>
                      </a:endParaRPr>
                    </a:p>
                  </a:txBody>
                  <a:tcPr marL="68580" marR="68580" marT="0" marB="0" anchor="ctr"/>
                </a:tc>
              </a:tr>
              <a:tr h="295985">
                <a:tc>
                  <a:txBody>
                    <a:bodyPr/>
                    <a:lstStyle/>
                    <a:p>
                      <a:pPr marL="75565" marR="0">
                        <a:lnSpc>
                          <a:spcPts val="1385"/>
                        </a:lnSpc>
                        <a:spcBef>
                          <a:spcPts val="0"/>
                        </a:spcBef>
                        <a:spcAft>
                          <a:spcPts val="0"/>
                        </a:spcAft>
                      </a:pPr>
                      <a:r>
                        <a:rPr lang="en-US" sz="1600" b="0" dirty="0">
                          <a:effectLst/>
                        </a:rPr>
                        <a:t>5. PRC</a:t>
                      </a:r>
                      <a:endParaRPr lang="en-US" sz="1400" b="0" dirty="0">
                        <a:effectLst/>
                        <a:latin typeface="+mn-lt"/>
                        <a:ea typeface="Calibri"/>
                        <a:cs typeface="Times New Roman"/>
                      </a:endParaRPr>
                    </a:p>
                  </a:txBody>
                  <a:tcPr marL="68580" marR="68580" marT="0" marB="0" anchor="ctr"/>
                </a:tc>
                <a:tc>
                  <a:txBody>
                    <a:bodyPr/>
                    <a:lstStyle/>
                    <a:p>
                      <a:pPr marL="75565" marR="0">
                        <a:lnSpc>
                          <a:spcPts val="1385"/>
                        </a:lnSpc>
                        <a:spcBef>
                          <a:spcPts val="0"/>
                        </a:spcBef>
                        <a:spcAft>
                          <a:spcPts val="0"/>
                        </a:spcAft>
                      </a:pPr>
                      <a:r>
                        <a:rPr lang="en-US" sz="1600" dirty="0" err="1">
                          <a:effectLst/>
                        </a:rPr>
                        <a:t>Taipei,China</a:t>
                      </a:r>
                      <a:endParaRPr lang="en-US" sz="1400" dirty="0">
                        <a:effectLst/>
                        <a:latin typeface="+mn-lt"/>
                        <a:ea typeface="Calibri"/>
                        <a:cs typeface="Times New Roman"/>
                      </a:endParaRPr>
                    </a:p>
                  </a:txBody>
                  <a:tcPr marL="68580" marR="68580" marT="0" marB="0" anchor="ctr"/>
                </a:tc>
                <a:tc>
                  <a:txBody>
                    <a:bodyPr/>
                    <a:lstStyle/>
                    <a:p>
                      <a:pPr marL="57150" marR="57150" algn="ctr">
                        <a:lnSpc>
                          <a:spcPts val="1385"/>
                        </a:lnSpc>
                        <a:spcBef>
                          <a:spcPts val="0"/>
                        </a:spcBef>
                        <a:spcAft>
                          <a:spcPts val="0"/>
                        </a:spcAft>
                      </a:pPr>
                      <a:r>
                        <a:rPr lang="en-US" sz="1600" dirty="0">
                          <a:effectLst/>
                        </a:rPr>
                        <a:t>401</a:t>
                      </a:r>
                      <a:endParaRPr lang="en-US" sz="1400" dirty="0">
                        <a:effectLst/>
                        <a:latin typeface="+mn-lt"/>
                        <a:ea typeface="Calibri"/>
                        <a:cs typeface="Times New Roman"/>
                      </a:endParaRPr>
                    </a:p>
                  </a:txBody>
                  <a:tcPr marL="68580" marR="68580" marT="0" marB="0" anchor="ctr"/>
                </a:tc>
                <a:tc>
                  <a:txBody>
                    <a:bodyPr/>
                    <a:lstStyle/>
                    <a:p>
                      <a:pPr marL="0" marR="0" algn="ctr">
                        <a:lnSpc>
                          <a:spcPct val="115000"/>
                        </a:lnSpc>
                        <a:spcBef>
                          <a:spcPts val="0"/>
                        </a:spcBef>
                        <a:spcAft>
                          <a:spcPts val="0"/>
                        </a:spcAft>
                      </a:pPr>
                      <a:r>
                        <a:rPr lang="en-US" sz="1600" dirty="0">
                          <a:effectLst/>
                        </a:rPr>
                        <a:t>79%</a:t>
                      </a:r>
                      <a:endParaRPr lang="en-US" sz="1400" dirty="0">
                        <a:effectLst/>
                        <a:latin typeface="+mn-lt"/>
                        <a:ea typeface="Calibri"/>
                        <a:cs typeface="Times New Roman"/>
                      </a:endParaRPr>
                    </a:p>
                  </a:txBody>
                  <a:tcPr marL="68580" marR="68580" marT="0" marB="0" anchor="ctr"/>
                </a:tc>
              </a:tr>
              <a:tr h="295985">
                <a:tc>
                  <a:txBody>
                    <a:bodyPr/>
                    <a:lstStyle/>
                    <a:p>
                      <a:pPr marL="75565" marR="0">
                        <a:lnSpc>
                          <a:spcPts val="1385"/>
                        </a:lnSpc>
                        <a:spcBef>
                          <a:spcPts val="0"/>
                        </a:spcBef>
                        <a:spcAft>
                          <a:spcPts val="0"/>
                        </a:spcAft>
                      </a:pPr>
                      <a:r>
                        <a:rPr lang="en-US" sz="1600" b="0" dirty="0">
                          <a:effectLst/>
                        </a:rPr>
                        <a:t>6. PRC</a:t>
                      </a:r>
                      <a:endParaRPr lang="en-US" sz="1400" b="0" dirty="0">
                        <a:effectLst/>
                        <a:latin typeface="+mn-lt"/>
                        <a:ea typeface="Calibri"/>
                        <a:cs typeface="Times New Roman"/>
                      </a:endParaRPr>
                    </a:p>
                  </a:txBody>
                  <a:tcPr marL="68580" marR="68580" marT="0" marB="0" anchor="ctr"/>
                </a:tc>
                <a:tc>
                  <a:txBody>
                    <a:bodyPr/>
                    <a:lstStyle/>
                    <a:p>
                      <a:pPr marL="75565" marR="0">
                        <a:lnSpc>
                          <a:spcPts val="1385"/>
                        </a:lnSpc>
                        <a:spcBef>
                          <a:spcPts val="0"/>
                        </a:spcBef>
                        <a:spcAft>
                          <a:spcPts val="0"/>
                        </a:spcAft>
                      </a:pPr>
                      <a:r>
                        <a:rPr lang="en-US" sz="1600" dirty="0">
                          <a:effectLst/>
                        </a:rPr>
                        <a:t>Korea</a:t>
                      </a:r>
                      <a:endParaRPr lang="en-US" sz="1400" dirty="0">
                        <a:effectLst/>
                        <a:latin typeface="+mn-lt"/>
                        <a:ea typeface="Calibri"/>
                        <a:cs typeface="Times New Roman"/>
                      </a:endParaRPr>
                    </a:p>
                  </a:txBody>
                  <a:tcPr marL="68580" marR="68580" marT="0" marB="0" anchor="ctr"/>
                </a:tc>
                <a:tc>
                  <a:txBody>
                    <a:bodyPr/>
                    <a:lstStyle/>
                    <a:p>
                      <a:pPr marL="57150" marR="57150" algn="ctr">
                        <a:lnSpc>
                          <a:spcPts val="1385"/>
                        </a:lnSpc>
                        <a:spcBef>
                          <a:spcPts val="0"/>
                        </a:spcBef>
                        <a:spcAft>
                          <a:spcPts val="0"/>
                        </a:spcAft>
                      </a:pPr>
                      <a:r>
                        <a:rPr lang="en-US" sz="1600" dirty="0">
                          <a:effectLst/>
                        </a:rPr>
                        <a:t>358</a:t>
                      </a:r>
                      <a:endParaRPr lang="en-US" sz="1400" dirty="0">
                        <a:effectLst/>
                        <a:latin typeface="+mn-lt"/>
                        <a:ea typeface="Calibri"/>
                        <a:cs typeface="Times New Roman"/>
                      </a:endParaRPr>
                    </a:p>
                  </a:txBody>
                  <a:tcPr marL="68580" marR="68580" marT="0" marB="0" anchor="ctr"/>
                </a:tc>
                <a:tc>
                  <a:txBody>
                    <a:bodyPr/>
                    <a:lstStyle/>
                    <a:p>
                      <a:pPr marL="0" marR="0" algn="ctr">
                        <a:lnSpc>
                          <a:spcPct val="115000"/>
                        </a:lnSpc>
                        <a:spcBef>
                          <a:spcPts val="0"/>
                        </a:spcBef>
                        <a:spcAft>
                          <a:spcPts val="0"/>
                        </a:spcAft>
                      </a:pPr>
                      <a:r>
                        <a:rPr lang="en-US" sz="1600" dirty="0">
                          <a:effectLst/>
                        </a:rPr>
                        <a:t>86%</a:t>
                      </a:r>
                      <a:endParaRPr lang="en-US" sz="1400" dirty="0">
                        <a:effectLst/>
                        <a:latin typeface="+mn-lt"/>
                        <a:ea typeface="Calibri"/>
                        <a:cs typeface="Times New Roman"/>
                      </a:endParaRPr>
                    </a:p>
                  </a:txBody>
                  <a:tcPr marL="68580" marR="68580" marT="0" marB="0" anchor="ctr"/>
                </a:tc>
              </a:tr>
              <a:tr h="295985">
                <a:tc>
                  <a:txBody>
                    <a:bodyPr/>
                    <a:lstStyle/>
                    <a:p>
                      <a:pPr marL="75565" marR="0">
                        <a:lnSpc>
                          <a:spcPts val="1385"/>
                        </a:lnSpc>
                        <a:spcBef>
                          <a:spcPts val="0"/>
                        </a:spcBef>
                        <a:spcAft>
                          <a:spcPts val="0"/>
                        </a:spcAft>
                      </a:pPr>
                      <a:r>
                        <a:rPr lang="en-US" sz="1600" b="0" dirty="0">
                          <a:effectLst/>
                        </a:rPr>
                        <a:t>7. PRC</a:t>
                      </a:r>
                      <a:endParaRPr lang="en-US" sz="1400" b="0" dirty="0">
                        <a:effectLst/>
                        <a:latin typeface="+mn-lt"/>
                        <a:ea typeface="Calibri"/>
                        <a:cs typeface="Times New Roman"/>
                      </a:endParaRPr>
                    </a:p>
                  </a:txBody>
                  <a:tcPr marL="68580" marR="68580" marT="0" marB="0" anchor="ctr"/>
                </a:tc>
                <a:tc>
                  <a:txBody>
                    <a:bodyPr/>
                    <a:lstStyle/>
                    <a:p>
                      <a:pPr marL="75565" marR="0">
                        <a:lnSpc>
                          <a:spcPts val="1385"/>
                        </a:lnSpc>
                        <a:spcBef>
                          <a:spcPts val="0"/>
                        </a:spcBef>
                        <a:spcAft>
                          <a:spcPts val="0"/>
                        </a:spcAft>
                      </a:pPr>
                      <a:r>
                        <a:rPr lang="en-US" sz="1600">
                          <a:effectLst/>
                        </a:rPr>
                        <a:t>Singapore</a:t>
                      </a:r>
                      <a:endParaRPr lang="en-US" sz="1400">
                        <a:effectLst/>
                        <a:latin typeface="+mn-lt"/>
                        <a:ea typeface="Calibri"/>
                        <a:cs typeface="Times New Roman"/>
                      </a:endParaRPr>
                    </a:p>
                  </a:txBody>
                  <a:tcPr marL="68580" marR="68580" marT="0" marB="0" anchor="ctr"/>
                </a:tc>
                <a:tc>
                  <a:txBody>
                    <a:bodyPr/>
                    <a:lstStyle/>
                    <a:p>
                      <a:pPr marL="57150" marR="57150" algn="ctr">
                        <a:lnSpc>
                          <a:spcPts val="1385"/>
                        </a:lnSpc>
                        <a:spcBef>
                          <a:spcPts val="0"/>
                        </a:spcBef>
                        <a:spcAft>
                          <a:spcPts val="0"/>
                        </a:spcAft>
                      </a:pPr>
                      <a:r>
                        <a:rPr lang="en-US" sz="1600" dirty="0">
                          <a:effectLst/>
                        </a:rPr>
                        <a:t>337</a:t>
                      </a:r>
                      <a:endParaRPr lang="en-US" sz="1400" dirty="0">
                        <a:effectLst/>
                        <a:latin typeface="+mn-lt"/>
                        <a:ea typeface="Calibri"/>
                        <a:cs typeface="Times New Roman"/>
                      </a:endParaRPr>
                    </a:p>
                  </a:txBody>
                  <a:tcPr marL="68580" marR="68580" marT="0" marB="0" anchor="ctr"/>
                </a:tc>
                <a:tc>
                  <a:txBody>
                    <a:bodyPr/>
                    <a:lstStyle/>
                    <a:p>
                      <a:pPr marL="0" marR="0" algn="ctr">
                        <a:lnSpc>
                          <a:spcPct val="115000"/>
                        </a:lnSpc>
                        <a:spcBef>
                          <a:spcPts val="0"/>
                        </a:spcBef>
                        <a:spcAft>
                          <a:spcPts val="0"/>
                        </a:spcAft>
                      </a:pPr>
                      <a:r>
                        <a:rPr lang="en-US" sz="1600" dirty="0">
                          <a:effectLst/>
                        </a:rPr>
                        <a:t>71%</a:t>
                      </a:r>
                      <a:endParaRPr lang="en-US" sz="1400" dirty="0">
                        <a:effectLst/>
                        <a:latin typeface="+mn-lt"/>
                        <a:ea typeface="Calibri"/>
                        <a:cs typeface="Times New Roman"/>
                      </a:endParaRPr>
                    </a:p>
                  </a:txBody>
                  <a:tcPr marL="68580" marR="68580" marT="0" marB="0" anchor="ctr"/>
                </a:tc>
              </a:tr>
              <a:tr h="295985">
                <a:tc>
                  <a:txBody>
                    <a:bodyPr/>
                    <a:lstStyle/>
                    <a:p>
                      <a:pPr marL="75565" marR="0">
                        <a:lnSpc>
                          <a:spcPts val="1385"/>
                        </a:lnSpc>
                        <a:spcBef>
                          <a:spcPts val="0"/>
                        </a:spcBef>
                        <a:spcAft>
                          <a:spcPts val="0"/>
                        </a:spcAft>
                      </a:pPr>
                      <a:r>
                        <a:rPr lang="en-US" sz="1600" b="0" dirty="0">
                          <a:effectLst/>
                        </a:rPr>
                        <a:t>8. Viet Nam</a:t>
                      </a:r>
                      <a:endParaRPr lang="en-US" sz="1400" b="0" dirty="0">
                        <a:effectLst/>
                        <a:latin typeface="+mn-lt"/>
                        <a:ea typeface="Calibri"/>
                        <a:cs typeface="Times New Roman"/>
                      </a:endParaRPr>
                    </a:p>
                  </a:txBody>
                  <a:tcPr marL="68580" marR="68580" marT="0" marB="0" anchor="ctr"/>
                </a:tc>
                <a:tc>
                  <a:txBody>
                    <a:bodyPr/>
                    <a:lstStyle/>
                    <a:p>
                      <a:pPr marL="75565" marR="0">
                        <a:lnSpc>
                          <a:spcPts val="1385"/>
                        </a:lnSpc>
                        <a:spcBef>
                          <a:spcPts val="0"/>
                        </a:spcBef>
                        <a:spcAft>
                          <a:spcPts val="0"/>
                        </a:spcAft>
                      </a:pPr>
                      <a:r>
                        <a:rPr lang="en-US" sz="1600">
                          <a:effectLst/>
                        </a:rPr>
                        <a:t>Japan</a:t>
                      </a:r>
                      <a:endParaRPr lang="en-US" sz="1400">
                        <a:effectLst/>
                        <a:latin typeface="+mn-lt"/>
                        <a:ea typeface="Calibri"/>
                        <a:cs typeface="Times New Roman"/>
                      </a:endParaRPr>
                    </a:p>
                  </a:txBody>
                  <a:tcPr marL="68580" marR="68580" marT="0" marB="0" anchor="ctr"/>
                </a:tc>
                <a:tc>
                  <a:txBody>
                    <a:bodyPr/>
                    <a:lstStyle/>
                    <a:p>
                      <a:pPr marL="57150" marR="57150" algn="ctr">
                        <a:lnSpc>
                          <a:spcPts val="1385"/>
                        </a:lnSpc>
                        <a:spcBef>
                          <a:spcPts val="0"/>
                        </a:spcBef>
                        <a:spcAft>
                          <a:spcPts val="0"/>
                        </a:spcAft>
                      </a:pPr>
                      <a:r>
                        <a:rPr lang="en-US" sz="1600" dirty="0">
                          <a:effectLst/>
                        </a:rPr>
                        <a:t>306</a:t>
                      </a:r>
                      <a:endParaRPr lang="en-US" sz="1400" dirty="0">
                        <a:effectLst/>
                        <a:latin typeface="+mn-lt"/>
                        <a:ea typeface="Calibri"/>
                        <a:cs typeface="Times New Roman"/>
                      </a:endParaRPr>
                    </a:p>
                  </a:txBody>
                  <a:tcPr marL="68580" marR="68580" marT="0" marB="0" anchor="ctr"/>
                </a:tc>
                <a:tc>
                  <a:txBody>
                    <a:bodyPr/>
                    <a:lstStyle/>
                    <a:p>
                      <a:pPr marL="0" marR="0" algn="ctr">
                        <a:lnSpc>
                          <a:spcPct val="115000"/>
                        </a:lnSpc>
                        <a:spcBef>
                          <a:spcPts val="0"/>
                        </a:spcBef>
                        <a:spcAft>
                          <a:spcPts val="0"/>
                        </a:spcAft>
                      </a:pPr>
                      <a:r>
                        <a:rPr lang="en-US" sz="1600" dirty="0">
                          <a:effectLst/>
                        </a:rPr>
                        <a:t>72%</a:t>
                      </a:r>
                      <a:endParaRPr lang="en-US" sz="1400" dirty="0">
                        <a:effectLst/>
                        <a:latin typeface="+mn-lt"/>
                        <a:ea typeface="Calibri"/>
                        <a:cs typeface="Times New Roman"/>
                      </a:endParaRPr>
                    </a:p>
                  </a:txBody>
                  <a:tcPr marL="68580" marR="68580" marT="0" marB="0" anchor="ctr"/>
                </a:tc>
              </a:tr>
              <a:tr h="295985">
                <a:tc>
                  <a:txBody>
                    <a:bodyPr/>
                    <a:lstStyle/>
                    <a:p>
                      <a:pPr marL="75565" marR="0">
                        <a:lnSpc>
                          <a:spcPts val="1385"/>
                        </a:lnSpc>
                        <a:spcBef>
                          <a:spcPts val="0"/>
                        </a:spcBef>
                        <a:spcAft>
                          <a:spcPts val="0"/>
                        </a:spcAft>
                      </a:pPr>
                      <a:r>
                        <a:rPr lang="en-US" sz="1600" b="0" dirty="0">
                          <a:effectLst/>
                        </a:rPr>
                        <a:t>9. Thailand</a:t>
                      </a:r>
                      <a:endParaRPr lang="en-US" sz="1400" b="0" dirty="0">
                        <a:effectLst/>
                        <a:latin typeface="+mn-lt"/>
                        <a:ea typeface="Calibri"/>
                        <a:cs typeface="Times New Roman"/>
                      </a:endParaRPr>
                    </a:p>
                  </a:txBody>
                  <a:tcPr marL="68580" marR="68580" marT="0" marB="0" anchor="ctr"/>
                </a:tc>
                <a:tc>
                  <a:txBody>
                    <a:bodyPr/>
                    <a:lstStyle/>
                    <a:p>
                      <a:pPr marL="75565" marR="0">
                        <a:lnSpc>
                          <a:spcPts val="1385"/>
                        </a:lnSpc>
                        <a:spcBef>
                          <a:spcPts val="0"/>
                        </a:spcBef>
                        <a:spcAft>
                          <a:spcPts val="0"/>
                        </a:spcAft>
                      </a:pPr>
                      <a:r>
                        <a:rPr lang="en-US" sz="1600">
                          <a:effectLst/>
                        </a:rPr>
                        <a:t>Japan</a:t>
                      </a:r>
                      <a:endParaRPr lang="en-US" sz="1400">
                        <a:effectLst/>
                        <a:latin typeface="+mn-lt"/>
                        <a:ea typeface="Calibri"/>
                        <a:cs typeface="Times New Roman"/>
                      </a:endParaRPr>
                    </a:p>
                  </a:txBody>
                  <a:tcPr marL="68580" marR="68580" marT="0" marB="0" anchor="ctr"/>
                </a:tc>
                <a:tc>
                  <a:txBody>
                    <a:bodyPr/>
                    <a:lstStyle/>
                    <a:p>
                      <a:pPr marL="57150" marR="57150" algn="ctr">
                        <a:lnSpc>
                          <a:spcPts val="1385"/>
                        </a:lnSpc>
                        <a:spcBef>
                          <a:spcPts val="0"/>
                        </a:spcBef>
                        <a:spcAft>
                          <a:spcPts val="0"/>
                        </a:spcAft>
                      </a:pPr>
                      <a:r>
                        <a:rPr lang="en-US" sz="1600" dirty="0">
                          <a:effectLst/>
                        </a:rPr>
                        <a:t>258</a:t>
                      </a:r>
                      <a:endParaRPr lang="en-US" sz="1400" dirty="0">
                        <a:effectLst/>
                        <a:latin typeface="+mn-lt"/>
                        <a:ea typeface="Calibri"/>
                        <a:cs typeface="Times New Roman"/>
                      </a:endParaRPr>
                    </a:p>
                  </a:txBody>
                  <a:tcPr marL="68580" marR="68580" marT="0" marB="0" anchor="ctr"/>
                </a:tc>
                <a:tc>
                  <a:txBody>
                    <a:bodyPr/>
                    <a:lstStyle/>
                    <a:p>
                      <a:pPr marL="0" marR="0" algn="ctr">
                        <a:lnSpc>
                          <a:spcPct val="115000"/>
                        </a:lnSpc>
                        <a:spcBef>
                          <a:spcPts val="0"/>
                        </a:spcBef>
                        <a:spcAft>
                          <a:spcPts val="0"/>
                        </a:spcAft>
                      </a:pPr>
                      <a:r>
                        <a:rPr lang="en-US" sz="1600" dirty="0">
                          <a:effectLst/>
                        </a:rPr>
                        <a:t>64%</a:t>
                      </a:r>
                      <a:endParaRPr lang="en-US" sz="1400" dirty="0">
                        <a:effectLst/>
                        <a:latin typeface="+mn-lt"/>
                        <a:ea typeface="Calibri"/>
                        <a:cs typeface="Times New Roman"/>
                      </a:endParaRPr>
                    </a:p>
                  </a:txBody>
                  <a:tcPr marL="68580" marR="68580" marT="0" marB="0" anchor="ctr"/>
                </a:tc>
              </a:tr>
              <a:tr h="295985">
                <a:tc>
                  <a:txBody>
                    <a:bodyPr/>
                    <a:lstStyle/>
                    <a:p>
                      <a:pPr marL="75565" marR="0">
                        <a:lnSpc>
                          <a:spcPts val="1385"/>
                        </a:lnSpc>
                        <a:spcBef>
                          <a:spcPts val="0"/>
                        </a:spcBef>
                        <a:spcAft>
                          <a:spcPts val="0"/>
                        </a:spcAft>
                      </a:pPr>
                      <a:r>
                        <a:rPr lang="en-US" sz="1600" b="0" dirty="0">
                          <a:effectLst/>
                        </a:rPr>
                        <a:t>10. Indonesia</a:t>
                      </a:r>
                      <a:endParaRPr lang="en-US" sz="1400" b="0" dirty="0">
                        <a:effectLst/>
                        <a:latin typeface="+mn-lt"/>
                        <a:ea typeface="Calibri"/>
                        <a:cs typeface="Times New Roman"/>
                      </a:endParaRPr>
                    </a:p>
                  </a:txBody>
                  <a:tcPr marL="68580" marR="68580" marT="0" marB="0" anchor="ctr"/>
                </a:tc>
                <a:tc>
                  <a:txBody>
                    <a:bodyPr/>
                    <a:lstStyle/>
                    <a:p>
                      <a:pPr marL="75565" marR="0">
                        <a:lnSpc>
                          <a:spcPts val="1385"/>
                        </a:lnSpc>
                        <a:spcBef>
                          <a:spcPts val="0"/>
                        </a:spcBef>
                        <a:spcAft>
                          <a:spcPts val="0"/>
                        </a:spcAft>
                      </a:pPr>
                      <a:r>
                        <a:rPr lang="en-US" sz="1600">
                          <a:effectLst/>
                        </a:rPr>
                        <a:t>Japan</a:t>
                      </a:r>
                      <a:endParaRPr lang="en-US" sz="1400">
                        <a:effectLst/>
                        <a:latin typeface="+mn-lt"/>
                        <a:ea typeface="Calibri"/>
                        <a:cs typeface="Times New Roman"/>
                      </a:endParaRPr>
                    </a:p>
                  </a:txBody>
                  <a:tcPr marL="68580" marR="68580" marT="0" marB="0" anchor="ctr"/>
                </a:tc>
                <a:tc>
                  <a:txBody>
                    <a:bodyPr/>
                    <a:lstStyle/>
                    <a:p>
                      <a:pPr marL="57150" marR="57150" algn="ctr">
                        <a:lnSpc>
                          <a:spcPts val="1385"/>
                        </a:lnSpc>
                        <a:spcBef>
                          <a:spcPts val="0"/>
                        </a:spcBef>
                        <a:spcAft>
                          <a:spcPts val="0"/>
                        </a:spcAft>
                      </a:pPr>
                      <a:r>
                        <a:rPr lang="en-US" sz="1600" dirty="0">
                          <a:effectLst/>
                        </a:rPr>
                        <a:t>214</a:t>
                      </a:r>
                      <a:endParaRPr lang="en-US" sz="1400" dirty="0">
                        <a:effectLst/>
                        <a:latin typeface="+mn-lt"/>
                        <a:ea typeface="Calibri"/>
                        <a:cs typeface="Times New Roman"/>
                      </a:endParaRPr>
                    </a:p>
                  </a:txBody>
                  <a:tcPr marL="68580" marR="68580" marT="0" marB="0" anchor="ctr"/>
                </a:tc>
                <a:tc>
                  <a:txBody>
                    <a:bodyPr/>
                    <a:lstStyle/>
                    <a:p>
                      <a:pPr marL="0" marR="0" algn="ctr">
                        <a:lnSpc>
                          <a:spcPct val="115000"/>
                        </a:lnSpc>
                        <a:spcBef>
                          <a:spcPts val="0"/>
                        </a:spcBef>
                        <a:spcAft>
                          <a:spcPts val="0"/>
                        </a:spcAft>
                      </a:pPr>
                      <a:r>
                        <a:rPr lang="en-US" sz="1600" dirty="0">
                          <a:effectLst/>
                        </a:rPr>
                        <a:t>53%</a:t>
                      </a:r>
                      <a:endParaRPr lang="en-US" sz="1400" dirty="0">
                        <a:effectLst/>
                        <a:latin typeface="+mn-lt"/>
                        <a:ea typeface="Calibri"/>
                        <a:cs typeface="Times New Roman"/>
                      </a:endParaRPr>
                    </a:p>
                  </a:txBody>
                  <a:tcPr marL="68580" marR="68580" marT="0" marB="0" anchor="ctr"/>
                </a:tc>
              </a:tr>
              <a:tr h="295985">
                <a:tc>
                  <a:txBody>
                    <a:bodyPr/>
                    <a:lstStyle/>
                    <a:p>
                      <a:pPr marL="75565" marR="0">
                        <a:lnSpc>
                          <a:spcPts val="1385"/>
                        </a:lnSpc>
                        <a:spcBef>
                          <a:spcPts val="0"/>
                        </a:spcBef>
                        <a:spcAft>
                          <a:spcPts val="0"/>
                        </a:spcAft>
                      </a:pPr>
                      <a:r>
                        <a:rPr lang="en-US" sz="1600" b="0" dirty="0">
                          <a:effectLst/>
                        </a:rPr>
                        <a:t>11. </a:t>
                      </a:r>
                      <a:r>
                        <a:rPr lang="en-US" sz="1600" b="0" dirty="0" err="1">
                          <a:effectLst/>
                        </a:rPr>
                        <a:t>Taipei,China</a:t>
                      </a:r>
                      <a:endParaRPr lang="en-US" sz="1400" b="0" dirty="0">
                        <a:effectLst/>
                        <a:latin typeface="+mn-lt"/>
                        <a:ea typeface="Calibri"/>
                        <a:cs typeface="Times New Roman"/>
                      </a:endParaRPr>
                    </a:p>
                  </a:txBody>
                  <a:tcPr marL="68580" marR="68580" marT="0" marB="0" anchor="ctr"/>
                </a:tc>
                <a:tc>
                  <a:txBody>
                    <a:bodyPr/>
                    <a:lstStyle/>
                    <a:p>
                      <a:pPr marL="75565" marR="0">
                        <a:lnSpc>
                          <a:spcPts val="1385"/>
                        </a:lnSpc>
                        <a:spcBef>
                          <a:spcPts val="0"/>
                        </a:spcBef>
                        <a:spcAft>
                          <a:spcPts val="0"/>
                        </a:spcAft>
                      </a:pPr>
                      <a:r>
                        <a:rPr lang="en-US" sz="1600">
                          <a:effectLst/>
                        </a:rPr>
                        <a:t>Japan</a:t>
                      </a:r>
                      <a:endParaRPr lang="en-US" sz="1400">
                        <a:effectLst/>
                        <a:latin typeface="+mn-lt"/>
                        <a:ea typeface="Calibri"/>
                        <a:cs typeface="Times New Roman"/>
                      </a:endParaRPr>
                    </a:p>
                  </a:txBody>
                  <a:tcPr marL="68580" marR="68580" marT="0" marB="0" anchor="ctr"/>
                </a:tc>
                <a:tc>
                  <a:txBody>
                    <a:bodyPr/>
                    <a:lstStyle/>
                    <a:p>
                      <a:pPr marL="57150" marR="57150" algn="ctr">
                        <a:lnSpc>
                          <a:spcPts val="1385"/>
                        </a:lnSpc>
                        <a:spcBef>
                          <a:spcPts val="0"/>
                        </a:spcBef>
                        <a:spcAft>
                          <a:spcPts val="0"/>
                        </a:spcAft>
                      </a:pPr>
                      <a:r>
                        <a:rPr lang="en-US" sz="1600">
                          <a:effectLst/>
                        </a:rPr>
                        <a:t>212</a:t>
                      </a:r>
                      <a:endParaRPr lang="en-US" sz="1400">
                        <a:effectLst/>
                        <a:latin typeface="+mn-lt"/>
                        <a:ea typeface="Calibri"/>
                        <a:cs typeface="Times New Roman"/>
                      </a:endParaRPr>
                    </a:p>
                  </a:txBody>
                  <a:tcPr marL="68580" marR="68580" marT="0" marB="0" anchor="ctr"/>
                </a:tc>
                <a:tc>
                  <a:txBody>
                    <a:bodyPr/>
                    <a:lstStyle/>
                    <a:p>
                      <a:pPr marL="0" marR="0" algn="ctr">
                        <a:lnSpc>
                          <a:spcPct val="115000"/>
                        </a:lnSpc>
                        <a:spcBef>
                          <a:spcPts val="0"/>
                        </a:spcBef>
                        <a:spcAft>
                          <a:spcPts val="0"/>
                        </a:spcAft>
                      </a:pPr>
                      <a:r>
                        <a:rPr lang="en-US" sz="1600" dirty="0">
                          <a:effectLst/>
                        </a:rPr>
                        <a:t>74%</a:t>
                      </a:r>
                      <a:endParaRPr lang="en-US" sz="1400" dirty="0">
                        <a:effectLst/>
                        <a:latin typeface="+mn-lt"/>
                        <a:ea typeface="Calibri"/>
                        <a:cs typeface="Times New Roman"/>
                      </a:endParaRPr>
                    </a:p>
                  </a:txBody>
                  <a:tcPr marL="68580" marR="68580" marT="0" marB="0" anchor="ctr"/>
                </a:tc>
              </a:tr>
              <a:tr h="295985">
                <a:tc>
                  <a:txBody>
                    <a:bodyPr/>
                    <a:lstStyle/>
                    <a:p>
                      <a:pPr marL="75565" marR="0">
                        <a:lnSpc>
                          <a:spcPts val="1385"/>
                        </a:lnSpc>
                        <a:spcBef>
                          <a:spcPts val="0"/>
                        </a:spcBef>
                        <a:spcAft>
                          <a:spcPts val="0"/>
                        </a:spcAft>
                      </a:pPr>
                      <a:r>
                        <a:rPr lang="en-US" sz="1600" b="0" dirty="0">
                          <a:effectLst/>
                        </a:rPr>
                        <a:t>12. PRC</a:t>
                      </a:r>
                      <a:endParaRPr lang="en-US" sz="1400" b="0" dirty="0">
                        <a:effectLst/>
                        <a:latin typeface="+mn-lt"/>
                        <a:ea typeface="Calibri"/>
                        <a:cs typeface="Times New Roman"/>
                      </a:endParaRPr>
                    </a:p>
                  </a:txBody>
                  <a:tcPr marL="68580" marR="68580" marT="0" marB="0" anchor="ctr"/>
                </a:tc>
                <a:tc>
                  <a:txBody>
                    <a:bodyPr/>
                    <a:lstStyle/>
                    <a:p>
                      <a:pPr marL="75565" marR="0">
                        <a:lnSpc>
                          <a:spcPts val="1385"/>
                        </a:lnSpc>
                        <a:spcBef>
                          <a:spcPts val="0"/>
                        </a:spcBef>
                        <a:spcAft>
                          <a:spcPts val="0"/>
                        </a:spcAft>
                      </a:pPr>
                      <a:r>
                        <a:rPr lang="en-US" sz="1600">
                          <a:effectLst/>
                        </a:rPr>
                        <a:t>France</a:t>
                      </a:r>
                      <a:endParaRPr lang="en-US" sz="1400">
                        <a:effectLst/>
                        <a:latin typeface="+mn-lt"/>
                        <a:ea typeface="Calibri"/>
                        <a:cs typeface="Times New Roman"/>
                      </a:endParaRPr>
                    </a:p>
                  </a:txBody>
                  <a:tcPr marL="68580" marR="68580" marT="0" marB="0" anchor="ctr"/>
                </a:tc>
                <a:tc>
                  <a:txBody>
                    <a:bodyPr/>
                    <a:lstStyle/>
                    <a:p>
                      <a:pPr marL="57150" marR="57150" algn="ctr">
                        <a:lnSpc>
                          <a:spcPts val="1385"/>
                        </a:lnSpc>
                        <a:spcBef>
                          <a:spcPts val="0"/>
                        </a:spcBef>
                        <a:spcAft>
                          <a:spcPts val="0"/>
                        </a:spcAft>
                      </a:pPr>
                      <a:r>
                        <a:rPr lang="en-US" sz="1600">
                          <a:effectLst/>
                        </a:rPr>
                        <a:t>177</a:t>
                      </a:r>
                      <a:endParaRPr lang="en-US" sz="1400">
                        <a:effectLst/>
                        <a:latin typeface="+mn-lt"/>
                        <a:ea typeface="Calibri"/>
                        <a:cs typeface="Times New Roman"/>
                      </a:endParaRPr>
                    </a:p>
                  </a:txBody>
                  <a:tcPr marL="68580" marR="68580" marT="0" marB="0" anchor="ctr"/>
                </a:tc>
                <a:tc>
                  <a:txBody>
                    <a:bodyPr/>
                    <a:lstStyle/>
                    <a:p>
                      <a:pPr marL="0" marR="0" algn="ctr">
                        <a:lnSpc>
                          <a:spcPct val="115000"/>
                        </a:lnSpc>
                        <a:spcBef>
                          <a:spcPts val="0"/>
                        </a:spcBef>
                        <a:spcAft>
                          <a:spcPts val="0"/>
                        </a:spcAft>
                      </a:pPr>
                      <a:r>
                        <a:rPr lang="en-US" sz="1600" dirty="0">
                          <a:effectLst/>
                        </a:rPr>
                        <a:t>77%</a:t>
                      </a:r>
                      <a:endParaRPr lang="en-US" sz="1400" dirty="0">
                        <a:effectLst/>
                        <a:latin typeface="+mn-lt"/>
                        <a:ea typeface="Calibri"/>
                        <a:cs typeface="Times New Roman"/>
                      </a:endParaRPr>
                    </a:p>
                  </a:txBody>
                  <a:tcPr marL="68580" marR="68580" marT="0" marB="0" anchor="ctr"/>
                </a:tc>
              </a:tr>
              <a:tr h="295985">
                <a:tc>
                  <a:txBody>
                    <a:bodyPr/>
                    <a:lstStyle/>
                    <a:p>
                      <a:pPr marL="75565" marR="0">
                        <a:lnSpc>
                          <a:spcPts val="1385"/>
                        </a:lnSpc>
                        <a:spcBef>
                          <a:spcPts val="0"/>
                        </a:spcBef>
                        <a:spcAft>
                          <a:spcPts val="0"/>
                        </a:spcAft>
                      </a:pPr>
                      <a:r>
                        <a:rPr lang="en-US" sz="1600" b="0" dirty="0">
                          <a:effectLst/>
                        </a:rPr>
                        <a:t>13. Malaysia</a:t>
                      </a:r>
                      <a:endParaRPr lang="en-US" sz="1400" b="0" dirty="0">
                        <a:effectLst/>
                        <a:latin typeface="+mn-lt"/>
                        <a:ea typeface="Calibri"/>
                        <a:cs typeface="Times New Roman"/>
                      </a:endParaRPr>
                    </a:p>
                  </a:txBody>
                  <a:tcPr marL="68580" marR="68580" marT="0" marB="0" anchor="ctr"/>
                </a:tc>
                <a:tc>
                  <a:txBody>
                    <a:bodyPr/>
                    <a:lstStyle/>
                    <a:p>
                      <a:pPr marL="75565" marR="0">
                        <a:lnSpc>
                          <a:spcPts val="1385"/>
                        </a:lnSpc>
                        <a:spcBef>
                          <a:spcPts val="0"/>
                        </a:spcBef>
                        <a:spcAft>
                          <a:spcPts val="0"/>
                        </a:spcAft>
                      </a:pPr>
                      <a:r>
                        <a:rPr lang="en-US" sz="1600">
                          <a:effectLst/>
                        </a:rPr>
                        <a:t>Japan</a:t>
                      </a:r>
                      <a:endParaRPr lang="en-US" sz="1400">
                        <a:effectLst/>
                        <a:latin typeface="+mn-lt"/>
                        <a:ea typeface="Calibri"/>
                        <a:cs typeface="Times New Roman"/>
                      </a:endParaRPr>
                    </a:p>
                  </a:txBody>
                  <a:tcPr marL="68580" marR="68580" marT="0" marB="0" anchor="ctr"/>
                </a:tc>
                <a:tc>
                  <a:txBody>
                    <a:bodyPr/>
                    <a:lstStyle/>
                    <a:p>
                      <a:pPr marL="57150" marR="57150" algn="ctr">
                        <a:lnSpc>
                          <a:spcPts val="1385"/>
                        </a:lnSpc>
                        <a:spcBef>
                          <a:spcPts val="0"/>
                        </a:spcBef>
                        <a:spcAft>
                          <a:spcPts val="0"/>
                        </a:spcAft>
                      </a:pPr>
                      <a:r>
                        <a:rPr lang="en-US" sz="1600">
                          <a:effectLst/>
                        </a:rPr>
                        <a:t>175</a:t>
                      </a:r>
                      <a:endParaRPr lang="en-US" sz="1400">
                        <a:effectLst/>
                        <a:latin typeface="+mn-lt"/>
                        <a:ea typeface="Calibri"/>
                        <a:cs typeface="Times New Roman"/>
                      </a:endParaRPr>
                    </a:p>
                  </a:txBody>
                  <a:tcPr marL="68580" marR="68580" marT="0" marB="0" anchor="ctr"/>
                </a:tc>
                <a:tc>
                  <a:txBody>
                    <a:bodyPr/>
                    <a:lstStyle/>
                    <a:p>
                      <a:pPr marL="0" marR="0" algn="ctr">
                        <a:lnSpc>
                          <a:spcPct val="115000"/>
                        </a:lnSpc>
                        <a:spcBef>
                          <a:spcPts val="0"/>
                        </a:spcBef>
                        <a:spcAft>
                          <a:spcPts val="0"/>
                        </a:spcAft>
                      </a:pPr>
                      <a:r>
                        <a:rPr lang="en-US" sz="1600" dirty="0">
                          <a:effectLst/>
                        </a:rPr>
                        <a:t>78%</a:t>
                      </a:r>
                      <a:endParaRPr lang="en-US" sz="1400" dirty="0">
                        <a:effectLst/>
                        <a:latin typeface="+mn-lt"/>
                        <a:ea typeface="Calibri"/>
                        <a:cs typeface="Times New Roman"/>
                      </a:endParaRPr>
                    </a:p>
                  </a:txBody>
                  <a:tcPr marL="68580" marR="68580" marT="0" marB="0" anchor="ctr"/>
                </a:tc>
              </a:tr>
              <a:tr h="295985">
                <a:tc>
                  <a:txBody>
                    <a:bodyPr/>
                    <a:lstStyle/>
                    <a:p>
                      <a:pPr marL="75565" marR="0">
                        <a:lnSpc>
                          <a:spcPts val="1385"/>
                        </a:lnSpc>
                        <a:spcBef>
                          <a:spcPts val="0"/>
                        </a:spcBef>
                        <a:spcAft>
                          <a:spcPts val="0"/>
                        </a:spcAft>
                      </a:pPr>
                      <a:r>
                        <a:rPr lang="en-US" sz="1600" b="0" dirty="0">
                          <a:effectLst/>
                        </a:rPr>
                        <a:t>14. Philippines</a:t>
                      </a:r>
                      <a:endParaRPr lang="en-US" sz="1400" b="0" dirty="0">
                        <a:effectLst/>
                        <a:latin typeface="+mn-lt"/>
                        <a:ea typeface="Calibri"/>
                        <a:cs typeface="Times New Roman"/>
                      </a:endParaRPr>
                    </a:p>
                  </a:txBody>
                  <a:tcPr marL="68580" marR="68580" marT="0" marB="0" anchor="ctr"/>
                </a:tc>
                <a:tc>
                  <a:txBody>
                    <a:bodyPr/>
                    <a:lstStyle/>
                    <a:p>
                      <a:pPr marL="75565" marR="0">
                        <a:lnSpc>
                          <a:spcPts val="1385"/>
                        </a:lnSpc>
                        <a:spcBef>
                          <a:spcPts val="0"/>
                        </a:spcBef>
                        <a:spcAft>
                          <a:spcPts val="0"/>
                        </a:spcAft>
                      </a:pPr>
                      <a:r>
                        <a:rPr lang="en-US" sz="1600">
                          <a:effectLst/>
                        </a:rPr>
                        <a:t>Japan</a:t>
                      </a:r>
                      <a:endParaRPr lang="en-US" sz="1400">
                        <a:effectLst/>
                        <a:latin typeface="+mn-lt"/>
                        <a:ea typeface="Calibri"/>
                        <a:cs typeface="Times New Roman"/>
                      </a:endParaRPr>
                    </a:p>
                  </a:txBody>
                  <a:tcPr marL="68580" marR="68580" marT="0" marB="0" anchor="ctr"/>
                </a:tc>
                <a:tc>
                  <a:txBody>
                    <a:bodyPr/>
                    <a:lstStyle/>
                    <a:p>
                      <a:pPr marL="57150" marR="57150" algn="ctr">
                        <a:lnSpc>
                          <a:spcPts val="1385"/>
                        </a:lnSpc>
                        <a:spcBef>
                          <a:spcPts val="0"/>
                        </a:spcBef>
                        <a:spcAft>
                          <a:spcPts val="0"/>
                        </a:spcAft>
                      </a:pPr>
                      <a:r>
                        <a:rPr lang="en-US" sz="1600">
                          <a:effectLst/>
                        </a:rPr>
                        <a:t>171</a:t>
                      </a:r>
                      <a:endParaRPr lang="en-US" sz="1400">
                        <a:effectLst/>
                        <a:latin typeface="+mn-lt"/>
                        <a:ea typeface="Calibri"/>
                        <a:cs typeface="Times New Roman"/>
                      </a:endParaRPr>
                    </a:p>
                  </a:txBody>
                  <a:tcPr marL="68580" marR="68580" marT="0" marB="0" anchor="ctr"/>
                </a:tc>
                <a:tc>
                  <a:txBody>
                    <a:bodyPr/>
                    <a:lstStyle/>
                    <a:p>
                      <a:pPr marL="0" marR="0" algn="ctr">
                        <a:lnSpc>
                          <a:spcPct val="115000"/>
                        </a:lnSpc>
                        <a:spcBef>
                          <a:spcPts val="0"/>
                        </a:spcBef>
                        <a:spcAft>
                          <a:spcPts val="0"/>
                        </a:spcAft>
                      </a:pPr>
                      <a:r>
                        <a:rPr lang="en-US" sz="1600" dirty="0">
                          <a:effectLst/>
                        </a:rPr>
                        <a:t>69%</a:t>
                      </a:r>
                      <a:endParaRPr lang="en-US" sz="1400" dirty="0">
                        <a:effectLst/>
                        <a:latin typeface="+mn-lt"/>
                        <a:ea typeface="Calibri"/>
                        <a:cs typeface="Times New Roman"/>
                      </a:endParaRPr>
                    </a:p>
                  </a:txBody>
                  <a:tcPr marL="68580" marR="68580" marT="0" marB="0" anchor="ctr"/>
                </a:tc>
              </a:tr>
              <a:tr h="295985">
                <a:tc>
                  <a:txBody>
                    <a:bodyPr/>
                    <a:lstStyle/>
                    <a:p>
                      <a:pPr marL="75565" marR="0">
                        <a:lnSpc>
                          <a:spcPts val="1385"/>
                        </a:lnSpc>
                        <a:spcBef>
                          <a:spcPts val="0"/>
                        </a:spcBef>
                        <a:spcAft>
                          <a:spcPts val="0"/>
                        </a:spcAft>
                      </a:pPr>
                      <a:r>
                        <a:rPr lang="en-US" sz="1600" b="0" dirty="0">
                          <a:effectLst/>
                        </a:rPr>
                        <a:t>15. Singapore</a:t>
                      </a:r>
                      <a:endParaRPr lang="en-US" sz="1400" b="0" dirty="0">
                        <a:effectLst/>
                        <a:latin typeface="+mn-lt"/>
                        <a:ea typeface="Calibri"/>
                        <a:cs typeface="Times New Roman"/>
                      </a:endParaRPr>
                    </a:p>
                  </a:txBody>
                  <a:tcPr marL="68580" marR="68580" marT="0" marB="0" anchor="ctr"/>
                </a:tc>
                <a:tc>
                  <a:txBody>
                    <a:bodyPr/>
                    <a:lstStyle/>
                    <a:p>
                      <a:pPr marL="75565" marR="0">
                        <a:lnSpc>
                          <a:spcPts val="1385"/>
                        </a:lnSpc>
                        <a:spcBef>
                          <a:spcPts val="0"/>
                        </a:spcBef>
                        <a:spcAft>
                          <a:spcPts val="0"/>
                        </a:spcAft>
                      </a:pPr>
                      <a:r>
                        <a:rPr lang="en-US" sz="1600">
                          <a:effectLst/>
                        </a:rPr>
                        <a:t>Japan</a:t>
                      </a:r>
                      <a:endParaRPr lang="en-US" sz="1400">
                        <a:effectLst/>
                        <a:latin typeface="+mn-lt"/>
                        <a:ea typeface="Calibri"/>
                        <a:cs typeface="Times New Roman"/>
                      </a:endParaRPr>
                    </a:p>
                  </a:txBody>
                  <a:tcPr marL="68580" marR="68580" marT="0" marB="0" anchor="ctr"/>
                </a:tc>
                <a:tc>
                  <a:txBody>
                    <a:bodyPr/>
                    <a:lstStyle/>
                    <a:p>
                      <a:pPr marL="57150" marR="57150" algn="ctr">
                        <a:lnSpc>
                          <a:spcPts val="1385"/>
                        </a:lnSpc>
                        <a:spcBef>
                          <a:spcPts val="0"/>
                        </a:spcBef>
                        <a:spcAft>
                          <a:spcPts val="0"/>
                        </a:spcAft>
                      </a:pPr>
                      <a:r>
                        <a:rPr lang="en-US" sz="1600">
                          <a:effectLst/>
                        </a:rPr>
                        <a:t>164</a:t>
                      </a:r>
                      <a:endParaRPr lang="en-US" sz="1400">
                        <a:effectLst/>
                        <a:latin typeface="+mn-lt"/>
                        <a:ea typeface="Calibri"/>
                        <a:cs typeface="Times New Roman"/>
                      </a:endParaRPr>
                    </a:p>
                  </a:txBody>
                  <a:tcPr marL="68580" marR="68580" marT="0" marB="0" anchor="ctr"/>
                </a:tc>
                <a:tc>
                  <a:txBody>
                    <a:bodyPr/>
                    <a:lstStyle/>
                    <a:p>
                      <a:pPr marL="0" marR="0" algn="ctr">
                        <a:lnSpc>
                          <a:spcPct val="115000"/>
                        </a:lnSpc>
                        <a:spcBef>
                          <a:spcPts val="0"/>
                        </a:spcBef>
                        <a:spcAft>
                          <a:spcPts val="0"/>
                        </a:spcAft>
                      </a:pPr>
                      <a:r>
                        <a:rPr lang="en-US" sz="1600" dirty="0">
                          <a:effectLst/>
                        </a:rPr>
                        <a:t>54%</a:t>
                      </a:r>
                      <a:endParaRPr lang="en-US" sz="1400" dirty="0">
                        <a:effectLst/>
                        <a:latin typeface="+mn-lt"/>
                        <a:ea typeface="Calibri"/>
                        <a:cs typeface="Times New Roman"/>
                      </a:endParaRPr>
                    </a:p>
                  </a:txBody>
                  <a:tcPr marL="68580" marR="68580" marT="0" marB="0" anchor="ctr"/>
                </a:tc>
              </a:tr>
            </a:tbl>
          </a:graphicData>
        </a:graphic>
      </p:graphicFrame>
    </p:spTree>
    <p:extLst>
      <p:ext uri="{BB962C8B-B14F-4D97-AF65-F5344CB8AC3E}">
        <p14:creationId xmlns:p14="http://schemas.microsoft.com/office/powerpoint/2010/main" val="239660120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9657" y="278042"/>
            <a:ext cx="8810172" cy="663573"/>
          </a:xfrm>
        </p:spPr>
        <p:txBody>
          <a:bodyPr>
            <a:normAutofit fontScale="90000"/>
          </a:bodyPr>
          <a:lstStyle/>
          <a:p>
            <a:r>
              <a:rPr lang="en-US" dirty="0" smtClean="0"/>
              <a:t>GVC-FDI into Asia: Host economies, by sector</a:t>
            </a:r>
            <a:endParaRPr lang="en-US" dirty="0"/>
          </a:p>
        </p:txBody>
      </p:sp>
      <p:sp>
        <p:nvSpPr>
          <p:cNvPr id="3" name="Slide Number Placeholder 2"/>
          <p:cNvSpPr>
            <a:spLocks noGrp="1"/>
          </p:cNvSpPr>
          <p:nvPr>
            <p:ph type="sldNum" sz="quarter" idx="12"/>
          </p:nvPr>
        </p:nvSpPr>
        <p:spPr/>
        <p:txBody>
          <a:bodyPr/>
          <a:lstStyle/>
          <a:p>
            <a:fld id="{3B2AEF64-9867-4B71-936B-C52248B5A961}" type="slidenum">
              <a:rPr lang="en-US" smtClean="0"/>
              <a:t>24</a:t>
            </a:fld>
            <a:endParaRPr lang="en-US" dirty="0"/>
          </a:p>
        </p:txBody>
      </p:sp>
      <p:graphicFrame>
        <p:nvGraphicFramePr>
          <p:cNvPr id="8" name="Chart 7"/>
          <p:cNvGraphicFramePr>
            <a:graphicFrameLocks/>
          </p:cNvGraphicFramePr>
          <p:nvPr>
            <p:extLst>
              <p:ext uri="{D42A27DB-BD31-4B8C-83A1-F6EECF244321}">
                <p14:modId xmlns:p14="http://schemas.microsoft.com/office/powerpoint/2010/main" val="3016397192"/>
              </p:ext>
            </p:extLst>
          </p:nvPr>
        </p:nvGraphicFramePr>
        <p:xfrm>
          <a:off x="482600" y="1104900"/>
          <a:ext cx="8051800" cy="52451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59465561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69702"/>
            <a:ext cx="8971878" cy="663573"/>
          </a:xfrm>
        </p:spPr>
        <p:txBody>
          <a:bodyPr>
            <a:normAutofit fontScale="90000"/>
          </a:bodyPr>
          <a:lstStyle/>
          <a:p>
            <a:r>
              <a:rPr lang="en-US" dirty="0"/>
              <a:t>GVC-FDI </a:t>
            </a:r>
            <a:r>
              <a:rPr lang="en-US" dirty="0" smtClean="0"/>
              <a:t>from </a:t>
            </a:r>
            <a:r>
              <a:rPr lang="en-US" dirty="0"/>
              <a:t>Asia: Source economies, by sector</a:t>
            </a:r>
          </a:p>
        </p:txBody>
      </p:sp>
      <p:sp>
        <p:nvSpPr>
          <p:cNvPr id="3" name="Slide Number Placeholder 2"/>
          <p:cNvSpPr>
            <a:spLocks noGrp="1"/>
          </p:cNvSpPr>
          <p:nvPr>
            <p:ph type="sldNum" sz="quarter" idx="12"/>
          </p:nvPr>
        </p:nvSpPr>
        <p:spPr/>
        <p:txBody>
          <a:bodyPr/>
          <a:lstStyle/>
          <a:p>
            <a:fld id="{3B2AEF64-9867-4B71-936B-C52248B5A961}" type="slidenum">
              <a:rPr lang="en-US" smtClean="0"/>
              <a:t>25</a:t>
            </a:fld>
            <a:endParaRPr lang="en-US" dirty="0"/>
          </a:p>
        </p:txBody>
      </p:sp>
      <p:sp>
        <p:nvSpPr>
          <p:cNvPr id="6" name="TextBox 5"/>
          <p:cNvSpPr txBox="1"/>
          <p:nvPr/>
        </p:nvSpPr>
        <p:spPr>
          <a:xfrm>
            <a:off x="296333" y="942118"/>
            <a:ext cx="2455334" cy="369332"/>
          </a:xfrm>
          <a:prstGeom prst="rect">
            <a:avLst/>
          </a:prstGeom>
          <a:noFill/>
        </p:spPr>
        <p:txBody>
          <a:bodyPr wrap="square" rtlCol="0">
            <a:spAutoFit/>
          </a:bodyPr>
          <a:lstStyle/>
          <a:p>
            <a:r>
              <a:rPr lang="en-US" b="1" dirty="0" smtClean="0"/>
              <a:t>% of economy total</a:t>
            </a:r>
            <a:endParaRPr lang="en-US" b="1" dirty="0"/>
          </a:p>
        </p:txBody>
      </p:sp>
      <p:graphicFrame>
        <p:nvGraphicFramePr>
          <p:cNvPr id="9" name="Chart 8"/>
          <p:cNvGraphicFramePr>
            <a:graphicFrameLocks/>
          </p:cNvGraphicFramePr>
          <p:nvPr>
            <p:extLst>
              <p:ext uri="{D42A27DB-BD31-4B8C-83A1-F6EECF244321}">
                <p14:modId xmlns:p14="http://schemas.microsoft.com/office/powerpoint/2010/main" val="3232824911"/>
              </p:ext>
            </p:extLst>
          </p:nvPr>
        </p:nvGraphicFramePr>
        <p:xfrm>
          <a:off x="465666" y="1311450"/>
          <a:ext cx="8030633" cy="512745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51316770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B2AEF64-9867-4B71-936B-C52248B5A961}" type="slidenum">
              <a:rPr lang="en-US" smtClean="0"/>
              <a:t>26</a:t>
            </a:fld>
            <a:endParaRPr lang="en-US" dirty="0"/>
          </a:p>
        </p:txBody>
      </p:sp>
      <p:sp>
        <p:nvSpPr>
          <p:cNvPr id="7" name="TextBox 6"/>
          <p:cNvSpPr txBox="1"/>
          <p:nvPr/>
        </p:nvSpPr>
        <p:spPr>
          <a:xfrm>
            <a:off x="228600" y="517358"/>
            <a:ext cx="8578516" cy="523220"/>
          </a:xfrm>
          <a:prstGeom prst="rect">
            <a:avLst/>
          </a:prstGeom>
          <a:noFill/>
        </p:spPr>
        <p:txBody>
          <a:bodyPr wrap="square" rtlCol="0">
            <a:spAutoFit/>
          </a:bodyPr>
          <a:lstStyle/>
          <a:p>
            <a:pPr algn="ctr"/>
            <a:r>
              <a:rPr lang="en-US" sz="2800" b="1" dirty="0" smtClean="0"/>
              <a:t>Top destination of PRC’s and India’s GVC-FDI</a:t>
            </a:r>
            <a:endParaRPr lang="en-US" sz="2800" b="1" dirty="0"/>
          </a:p>
        </p:txBody>
      </p:sp>
      <p:graphicFrame>
        <p:nvGraphicFramePr>
          <p:cNvPr id="64" name="Table 63"/>
          <p:cNvGraphicFramePr>
            <a:graphicFrameLocks noGrp="1"/>
          </p:cNvGraphicFramePr>
          <p:nvPr>
            <p:extLst>
              <p:ext uri="{D42A27DB-BD31-4B8C-83A1-F6EECF244321}">
                <p14:modId xmlns:p14="http://schemas.microsoft.com/office/powerpoint/2010/main" val="3639253962"/>
              </p:ext>
            </p:extLst>
          </p:nvPr>
        </p:nvGraphicFramePr>
        <p:xfrm>
          <a:off x="1469858" y="3033295"/>
          <a:ext cx="6096000" cy="2208242"/>
        </p:xfrm>
        <a:graphic>
          <a:graphicData uri="http://schemas.openxmlformats.org/drawingml/2006/table">
            <a:tbl>
              <a:tblPr firstRow="1" bandRow="1">
                <a:tableStyleId>{3B4B98B0-60AC-42C2-AFA5-B58CD77FA1E5}</a:tableStyleId>
              </a:tblPr>
              <a:tblGrid>
                <a:gridCol w="3721768"/>
                <a:gridCol w="2374232"/>
              </a:tblGrid>
              <a:tr h="321599">
                <a:tc>
                  <a:txBody>
                    <a:bodyPr/>
                    <a:lstStyle/>
                    <a:p>
                      <a:pPr algn="ctr"/>
                      <a:r>
                        <a:rPr lang="en-US" sz="1600" dirty="0" smtClean="0"/>
                        <a:t>Source: India</a:t>
                      </a:r>
                      <a:endParaRPr lang="en-US" sz="1600" dirty="0"/>
                    </a:p>
                  </a:txBody>
                  <a:tcPr/>
                </a:tc>
                <a:tc>
                  <a:txBody>
                    <a:bodyPr/>
                    <a:lstStyle/>
                    <a:p>
                      <a:pPr algn="ctr"/>
                      <a:r>
                        <a:rPr lang="en-US" sz="1600" dirty="0" smtClean="0"/>
                        <a:t>% share</a:t>
                      </a:r>
                      <a:endParaRPr lang="en-US" sz="1600" dirty="0"/>
                    </a:p>
                  </a:txBody>
                  <a:tcPr/>
                </a:tc>
              </a:tr>
              <a:tr h="267566">
                <a:tc>
                  <a:txBody>
                    <a:bodyPr/>
                    <a:lstStyle/>
                    <a:p>
                      <a:pPr algn="l" fontAlgn="b"/>
                      <a:r>
                        <a:rPr lang="en-US" sz="1600" b="0" i="0" u="none" strike="noStrike" dirty="0">
                          <a:solidFill>
                            <a:srgbClr val="000000"/>
                          </a:solidFill>
                          <a:effectLst/>
                          <a:latin typeface="Arial" panose="020B0604020202020204" pitchFamily="34" charset="0"/>
                          <a:cs typeface="Arial" panose="020B0604020202020204" pitchFamily="34" charset="0"/>
                        </a:rPr>
                        <a:t>1</a:t>
                      </a:r>
                      <a:r>
                        <a:rPr lang="en-US" sz="1600" b="0" i="0" u="none" strike="noStrike" dirty="0" smtClean="0">
                          <a:solidFill>
                            <a:srgbClr val="000000"/>
                          </a:solidFill>
                          <a:effectLst/>
                          <a:latin typeface="Arial" panose="020B0604020202020204" pitchFamily="34" charset="0"/>
                          <a:cs typeface="Arial" panose="020B0604020202020204" pitchFamily="34" charset="0"/>
                        </a:rPr>
                        <a:t>. Singapore</a:t>
                      </a:r>
                      <a:endParaRPr lang="en-US" sz="16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b"/>
                      <a:r>
                        <a:rPr lang="en-US" sz="1600" b="0" i="0" u="none" strike="noStrike" dirty="0" smtClean="0">
                          <a:solidFill>
                            <a:srgbClr val="000000"/>
                          </a:solidFill>
                          <a:effectLst/>
                          <a:latin typeface="Arial" panose="020B0604020202020204" pitchFamily="34" charset="0"/>
                          <a:cs typeface="Arial" panose="020B0604020202020204" pitchFamily="34" charset="0"/>
                        </a:rPr>
                        <a:t>41</a:t>
                      </a:r>
                      <a:endParaRPr lang="en-US" sz="16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r>
              <a:tr h="267566">
                <a:tc>
                  <a:txBody>
                    <a:bodyPr/>
                    <a:lstStyle/>
                    <a:p>
                      <a:pPr algn="l" fontAlgn="b"/>
                      <a:r>
                        <a:rPr lang="en-US" sz="1600" b="0" i="0" u="none" strike="noStrike" dirty="0">
                          <a:solidFill>
                            <a:srgbClr val="000000"/>
                          </a:solidFill>
                          <a:effectLst/>
                          <a:latin typeface="Arial" panose="020B0604020202020204" pitchFamily="34" charset="0"/>
                          <a:cs typeface="Arial" panose="020B0604020202020204" pitchFamily="34" charset="0"/>
                        </a:rPr>
                        <a:t>2. </a:t>
                      </a:r>
                      <a:r>
                        <a:rPr lang="en-US" sz="1600" b="0" i="0" u="none" strike="noStrike" dirty="0" smtClean="0">
                          <a:solidFill>
                            <a:srgbClr val="000000"/>
                          </a:solidFill>
                          <a:effectLst/>
                          <a:latin typeface="Arial" panose="020B0604020202020204" pitchFamily="34" charset="0"/>
                          <a:cs typeface="Arial" panose="020B0604020202020204" pitchFamily="34" charset="0"/>
                        </a:rPr>
                        <a:t>PRC</a:t>
                      </a:r>
                      <a:endParaRPr lang="en-US" sz="16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b"/>
                      <a:r>
                        <a:rPr lang="en-US" sz="1600" b="0" i="0" u="none" strike="noStrike" dirty="0" smtClean="0">
                          <a:solidFill>
                            <a:srgbClr val="000000"/>
                          </a:solidFill>
                          <a:effectLst/>
                          <a:latin typeface="Arial" panose="020B0604020202020204" pitchFamily="34" charset="0"/>
                          <a:cs typeface="Arial" panose="020B0604020202020204" pitchFamily="34" charset="0"/>
                        </a:rPr>
                        <a:t>14</a:t>
                      </a:r>
                      <a:endParaRPr lang="en-US" sz="16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r>
              <a:tr h="267566">
                <a:tc>
                  <a:txBody>
                    <a:bodyPr/>
                    <a:lstStyle/>
                    <a:p>
                      <a:pPr algn="l" fontAlgn="b"/>
                      <a:r>
                        <a:rPr lang="en-US" sz="1600" b="0" i="0" u="none" strike="noStrike" dirty="0">
                          <a:solidFill>
                            <a:srgbClr val="000000"/>
                          </a:solidFill>
                          <a:effectLst/>
                          <a:latin typeface="Arial" panose="020B0604020202020204" pitchFamily="34" charset="0"/>
                          <a:cs typeface="Arial" panose="020B0604020202020204" pitchFamily="34" charset="0"/>
                        </a:rPr>
                        <a:t>3. Australia</a:t>
                      </a:r>
                    </a:p>
                  </a:txBody>
                  <a:tcPr marL="9525" marR="9525" marT="9525" marB="0" anchor="ctr"/>
                </a:tc>
                <a:tc>
                  <a:txBody>
                    <a:bodyPr/>
                    <a:lstStyle/>
                    <a:p>
                      <a:pPr algn="ctr" fontAlgn="b"/>
                      <a:r>
                        <a:rPr lang="en-US" sz="1600" b="0" i="0" u="none" strike="noStrike" dirty="0" smtClean="0">
                          <a:solidFill>
                            <a:srgbClr val="000000"/>
                          </a:solidFill>
                          <a:effectLst/>
                          <a:latin typeface="Arial" panose="020B0604020202020204" pitchFamily="34" charset="0"/>
                          <a:cs typeface="Arial" panose="020B0604020202020204" pitchFamily="34" charset="0"/>
                        </a:rPr>
                        <a:t>10</a:t>
                      </a:r>
                      <a:endParaRPr lang="en-US" sz="16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r>
              <a:tr h="267566">
                <a:tc>
                  <a:txBody>
                    <a:bodyPr/>
                    <a:lstStyle/>
                    <a:p>
                      <a:pPr algn="l" fontAlgn="b"/>
                      <a:r>
                        <a:rPr lang="en-US" sz="1600" b="0" i="0" u="none" strike="noStrike" dirty="0">
                          <a:solidFill>
                            <a:srgbClr val="000000"/>
                          </a:solidFill>
                          <a:effectLst/>
                          <a:latin typeface="Arial" panose="020B0604020202020204" pitchFamily="34" charset="0"/>
                          <a:cs typeface="Arial" panose="020B0604020202020204" pitchFamily="34" charset="0"/>
                        </a:rPr>
                        <a:t>4. Indonesia</a:t>
                      </a:r>
                    </a:p>
                  </a:txBody>
                  <a:tcPr marL="9525" marR="9525" marT="9525" marB="0" anchor="ctr"/>
                </a:tc>
                <a:tc>
                  <a:txBody>
                    <a:bodyPr/>
                    <a:lstStyle/>
                    <a:p>
                      <a:pPr algn="ctr" fontAlgn="b"/>
                      <a:r>
                        <a:rPr lang="en-US" sz="1600" b="0" i="0" u="none" strike="noStrike" dirty="0" smtClean="0">
                          <a:solidFill>
                            <a:srgbClr val="000000"/>
                          </a:solidFill>
                          <a:effectLst/>
                          <a:latin typeface="Arial" panose="020B0604020202020204" pitchFamily="34" charset="0"/>
                          <a:cs typeface="Arial" panose="020B0604020202020204" pitchFamily="34" charset="0"/>
                        </a:rPr>
                        <a:t>9</a:t>
                      </a:r>
                      <a:endParaRPr lang="en-US" sz="16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r>
              <a:tr h="267566">
                <a:tc>
                  <a:txBody>
                    <a:bodyPr/>
                    <a:lstStyle/>
                    <a:p>
                      <a:pPr algn="l" fontAlgn="b"/>
                      <a:r>
                        <a:rPr lang="en-US" sz="1600" b="0" i="0" u="none" strike="noStrike" dirty="0">
                          <a:solidFill>
                            <a:srgbClr val="000000"/>
                          </a:solidFill>
                          <a:effectLst/>
                          <a:latin typeface="Arial" panose="020B0604020202020204" pitchFamily="34" charset="0"/>
                          <a:cs typeface="Arial" panose="020B0604020202020204" pitchFamily="34" charset="0"/>
                        </a:rPr>
                        <a:t>5. Japan</a:t>
                      </a:r>
                    </a:p>
                  </a:txBody>
                  <a:tcPr marL="9525" marR="9525" marT="9525" marB="0" anchor="ctr"/>
                </a:tc>
                <a:tc>
                  <a:txBody>
                    <a:bodyPr/>
                    <a:lstStyle/>
                    <a:p>
                      <a:pPr algn="ctr" fontAlgn="b"/>
                      <a:r>
                        <a:rPr lang="en-US" sz="1600" b="0" i="0" u="none" strike="noStrike" dirty="0" smtClean="0">
                          <a:solidFill>
                            <a:srgbClr val="000000"/>
                          </a:solidFill>
                          <a:effectLst/>
                          <a:latin typeface="Arial" panose="020B0604020202020204" pitchFamily="34" charset="0"/>
                          <a:cs typeface="Arial" panose="020B0604020202020204" pitchFamily="34" charset="0"/>
                        </a:rPr>
                        <a:t>5</a:t>
                      </a:r>
                      <a:endParaRPr lang="en-US" sz="16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r>
              <a:tr h="267566">
                <a:tc>
                  <a:txBody>
                    <a:bodyPr/>
                    <a:lstStyle/>
                    <a:p>
                      <a:pPr algn="l" fontAlgn="b"/>
                      <a:r>
                        <a:rPr lang="en-US" sz="1600" b="0" i="0" u="none" strike="noStrike" baseline="0" dirty="0" smtClean="0">
                          <a:solidFill>
                            <a:srgbClr val="000000"/>
                          </a:solidFill>
                          <a:effectLst/>
                          <a:latin typeface="Arial" panose="020B0604020202020204" pitchFamily="34" charset="0"/>
                          <a:cs typeface="Arial" panose="020B0604020202020204" pitchFamily="34" charset="0"/>
                        </a:rPr>
                        <a:t>   </a:t>
                      </a:r>
                      <a:r>
                        <a:rPr lang="en-US" sz="1600" b="0" i="0" u="none" strike="noStrike" dirty="0" smtClean="0">
                          <a:solidFill>
                            <a:srgbClr val="000000"/>
                          </a:solidFill>
                          <a:effectLst/>
                          <a:latin typeface="Arial" panose="020B0604020202020204" pitchFamily="34" charset="0"/>
                          <a:cs typeface="Arial" panose="020B0604020202020204" pitchFamily="34" charset="0"/>
                        </a:rPr>
                        <a:t> </a:t>
                      </a:r>
                      <a:r>
                        <a:rPr lang="en-US" sz="1600" b="0" i="0" u="none" strike="noStrike" dirty="0">
                          <a:solidFill>
                            <a:srgbClr val="000000"/>
                          </a:solidFill>
                          <a:effectLst/>
                          <a:latin typeface="Arial" panose="020B0604020202020204" pitchFamily="34" charset="0"/>
                          <a:cs typeface="Arial" panose="020B0604020202020204" pitchFamily="34" charset="0"/>
                        </a:rPr>
                        <a:t>Thailand</a:t>
                      </a:r>
                    </a:p>
                  </a:txBody>
                  <a:tcPr marL="9525" marR="9525" marT="9525" marB="0" anchor="ctr"/>
                </a:tc>
                <a:tc>
                  <a:txBody>
                    <a:bodyPr/>
                    <a:lstStyle/>
                    <a:p>
                      <a:pPr algn="ctr" fontAlgn="b"/>
                      <a:r>
                        <a:rPr lang="en-US" sz="1600" b="0" i="0" u="none" strike="noStrike" dirty="0" smtClean="0">
                          <a:solidFill>
                            <a:srgbClr val="000000"/>
                          </a:solidFill>
                          <a:effectLst/>
                          <a:latin typeface="Arial" panose="020B0604020202020204" pitchFamily="34" charset="0"/>
                          <a:cs typeface="Arial" panose="020B0604020202020204" pitchFamily="34" charset="0"/>
                        </a:rPr>
                        <a:t>5</a:t>
                      </a:r>
                      <a:endParaRPr lang="en-US" sz="16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r>
              <a:tr h="267566">
                <a:tc>
                  <a:txBody>
                    <a:bodyPr/>
                    <a:lstStyle/>
                    <a:p>
                      <a:pPr algn="l" fontAlgn="b"/>
                      <a:r>
                        <a:rPr lang="en-US" sz="1600" b="0" i="0" u="none" strike="noStrike" baseline="0" dirty="0" smtClean="0">
                          <a:solidFill>
                            <a:srgbClr val="000000"/>
                          </a:solidFill>
                          <a:effectLst/>
                          <a:latin typeface="Arial" panose="020B0604020202020204" pitchFamily="34" charset="0"/>
                          <a:cs typeface="Arial" panose="020B0604020202020204" pitchFamily="34" charset="0"/>
                        </a:rPr>
                        <a:t>   </a:t>
                      </a:r>
                      <a:r>
                        <a:rPr lang="en-US" sz="1600" b="0" i="0" u="none" strike="noStrike" dirty="0" smtClean="0">
                          <a:solidFill>
                            <a:srgbClr val="000000"/>
                          </a:solidFill>
                          <a:effectLst/>
                          <a:latin typeface="Arial" panose="020B0604020202020204" pitchFamily="34" charset="0"/>
                          <a:cs typeface="Arial" panose="020B0604020202020204" pitchFamily="34" charset="0"/>
                        </a:rPr>
                        <a:t> </a:t>
                      </a:r>
                      <a:r>
                        <a:rPr lang="en-US" sz="1600" b="0" i="0" u="none" strike="noStrike" dirty="0">
                          <a:solidFill>
                            <a:srgbClr val="000000"/>
                          </a:solidFill>
                          <a:effectLst/>
                          <a:latin typeface="Arial" panose="020B0604020202020204" pitchFamily="34" charset="0"/>
                          <a:cs typeface="Arial" panose="020B0604020202020204" pitchFamily="34" charset="0"/>
                        </a:rPr>
                        <a:t>Viet Nam</a:t>
                      </a:r>
                    </a:p>
                  </a:txBody>
                  <a:tcPr marL="9525" marR="9525" marT="9525" marB="0" anchor="ctr"/>
                </a:tc>
                <a:tc>
                  <a:txBody>
                    <a:bodyPr/>
                    <a:lstStyle/>
                    <a:p>
                      <a:pPr algn="ctr" fontAlgn="b"/>
                      <a:r>
                        <a:rPr lang="en-US" sz="1600" b="0" i="0" u="none" strike="noStrike" dirty="0" smtClean="0">
                          <a:solidFill>
                            <a:srgbClr val="000000"/>
                          </a:solidFill>
                          <a:effectLst/>
                          <a:latin typeface="Arial" panose="020B0604020202020204" pitchFamily="34" charset="0"/>
                          <a:cs typeface="Arial" panose="020B0604020202020204" pitchFamily="34" charset="0"/>
                        </a:rPr>
                        <a:t>5</a:t>
                      </a:r>
                      <a:endParaRPr lang="en-US" sz="16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r>
            </a:tbl>
          </a:graphicData>
        </a:graphic>
      </p:graphicFrame>
      <p:graphicFrame>
        <p:nvGraphicFramePr>
          <p:cNvPr id="65" name="Table 64"/>
          <p:cNvGraphicFramePr>
            <a:graphicFrameLocks noGrp="1"/>
          </p:cNvGraphicFramePr>
          <p:nvPr>
            <p:extLst>
              <p:ext uri="{D42A27DB-BD31-4B8C-83A1-F6EECF244321}">
                <p14:modId xmlns:p14="http://schemas.microsoft.com/office/powerpoint/2010/main" val="180469060"/>
              </p:ext>
            </p:extLst>
          </p:nvPr>
        </p:nvGraphicFramePr>
        <p:xfrm>
          <a:off x="1469858" y="1347536"/>
          <a:ext cx="6096000" cy="1674714"/>
        </p:xfrm>
        <a:graphic>
          <a:graphicData uri="http://schemas.openxmlformats.org/drawingml/2006/table">
            <a:tbl>
              <a:tblPr firstRow="1" bandRow="1">
                <a:tableStyleId>{3B4B98B0-60AC-42C2-AFA5-B58CD77FA1E5}</a:tableStyleId>
              </a:tblPr>
              <a:tblGrid>
                <a:gridCol w="3721768"/>
                <a:gridCol w="2374232"/>
              </a:tblGrid>
              <a:tr h="336884">
                <a:tc>
                  <a:txBody>
                    <a:bodyPr/>
                    <a:lstStyle/>
                    <a:p>
                      <a:pPr algn="ctr"/>
                      <a:r>
                        <a:rPr lang="en-US" sz="1600" dirty="0" smtClean="0"/>
                        <a:t>Source: PRC</a:t>
                      </a:r>
                      <a:endParaRPr lang="en-US" sz="1600" dirty="0"/>
                    </a:p>
                  </a:txBody>
                  <a:tcPr/>
                </a:tc>
                <a:tc>
                  <a:txBody>
                    <a:bodyPr/>
                    <a:lstStyle/>
                    <a:p>
                      <a:pPr algn="ctr"/>
                      <a:r>
                        <a:rPr lang="en-US" sz="1600" dirty="0" smtClean="0"/>
                        <a:t>% share</a:t>
                      </a:r>
                      <a:endParaRPr lang="en-US" sz="1600" dirty="0"/>
                    </a:p>
                  </a:txBody>
                  <a:tcPr/>
                </a:tc>
              </a:tr>
              <a:tr h="267566">
                <a:tc>
                  <a:txBody>
                    <a:bodyPr/>
                    <a:lstStyle/>
                    <a:p>
                      <a:pPr algn="l" fontAlgn="b"/>
                      <a:r>
                        <a:rPr lang="en-US" sz="1600" b="0" i="0" u="none" strike="noStrike" dirty="0">
                          <a:solidFill>
                            <a:srgbClr val="000000"/>
                          </a:solidFill>
                          <a:effectLst/>
                          <a:latin typeface="Arial" panose="020B0604020202020204" pitchFamily="34" charset="0"/>
                          <a:cs typeface="Arial" panose="020B0604020202020204" pitchFamily="34" charset="0"/>
                        </a:rPr>
                        <a:t>1</a:t>
                      </a:r>
                      <a:r>
                        <a:rPr lang="en-US" sz="1600" b="0" i="0" u="none" strike="noStrike" dirty="0" smtClean="0">
                          <a:solidFill>
                            <a:srgbClr val="000000"/>
                          </a:solidFill>
                          <a:effectLst/>
                          <a:latin typeface="Arial" panose="020B0604020202020204" pitchFamily="34" charset="0"/>
                          <a:cs typeface="Arial" panose="020B0604020202020204" pitchFamily="34" charset="0"/>
                        </a:rPr>
                        <a:t>. Viet </a:t>
                      </a:r>
                      <a:r>
                        <a:rPr lang="en-US" sz="1600" b="0" i="0" u="none" strike="noStrike" dirty="0">
                          <a:solidFill>
                            <a:srgbClr val="000000"/>
                          </a:solidFill>
                          <a:effectLst/>
                          <a:latin typeface="Arial" panose="020B0604020202020204" pitchFamily="34" charset="0"/>
                          <a:cs typeface="Arial" panose="020B0604020202020204" pitchFamily="34" charset="0"/>
                        </a:rPr>
                        <a:t>Nam</a:t>
                      </a:r>
                    </a:p>
                  </a:txBody>
                  <a:tcPr marL="9525" marR="9525" marT="9525" marB="0" anchor="ctr"/>
                </a:tc>
                <a:tc>
                  <a:txBody>
                    <a:bodyPr/>
                    <a:lstStyle/>
                    <a:p>
                      <a:pPr algn="ctr" fontAlgn="b"/>
                      <a:r>
                        <a:rPr lang="en-US" sz="1600" b="0" i="0" u="none" strike="noStrike" dirty="0" smtClean="0">
                          <a:solidFill>
                            <a:srgbClr val="000000"/>
                          </a:solidFill>
                          <a:effectLst/>
                          <a:latin typeface="Arial" panose="020B0604020202020204" pitchFamily="34" charset="0"/>
                          <a:cs typeface="Arial" panose="020B0604020202020204" pitchFamily="34" charset="0"/>
                        </a:rPr>
                        <a:t>29</a:t>
                      </a:r>
                      <a:endParaRPr lang="en-US" sz="16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r>
              <a:tr h="267566">
                <a:tc>
                  <a:txBody>
                    <a:bodyPr/>
                    <a:lstStyle/>
                    <a:p>
                      <a:pPr algn="l" fontAlgn="b"/>
                      <a:r>
                        <a:rPr lang="en-US" sz="1600" b="0" i="0" u="none" strike="noStrike" dirty="0">
                          <a:solidFill>
                            <a:srgbClr val="000000"/>
                          </a:solidFill>
                          <a:effectLst/>
                          <a:latin typeface="Arial" panose="020B0604020202020204" pitchFamily="34" charset="0"/>
                          <a:cs typeface="Arial" panose="020B0604020202020204" pitchFamily="34" charset="0"/>
                        </a:rPr>
                        <a:t>2. Hong Kong, China</a:t>
                      </a:r>
                    </a:p>
                  </a:txBody>
                  <a:tcPr marL="9525" marR="9525" marT="9525" marB="0" anchor="ctr"/>
                </a:tc>
                <a:tc>
                  <a:txBody>
                    <a:bodyPr/>
                    <a:lstStyle/>
                    <a:p>
                      <a:pPr algn="ctr" fontAlgn="b"/>
                      <a:r>
                        <a:rPr lang="en-US" sz="1600" b="0" i="0" u="none" strike="noStrike" dirty="0" smtClean="0">
                          <a:solidFill>
                            <a:srgbClr val="000000"/>
                          </a:solidFill>
                          <a:effectLst/>
                          <a:latin typeface="Arial" panose="020B0604020202020204" pitchFamily="34" charset="0"/>
                          <a:cs typeface="Arial" panose="020B0604020202020204" pitchFamily="34" charset="0"/>
                        </a:rPr>
                        <a:t>24</a:t>
                      </a:r>
                      <a:endParaRPr lang="en-US" sz="16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r>
              <a:tr h="267566">
                <a:tc>
                  <a:txBody>
                    <a:bodyPr/>
                    <a:lstStyle/>
                    <a:p>
                      <a:pPr algn="l" fontAlgn="b"/>
                      <a:r>
                        <a:rPr lang="en-US" sz="1600" b="0" i="0" u="none" strike="noStrike" dirty="0">
                          <a:solidFill>
                            <a:srgbClr val="000000"/>
                          </a:solidFill>
                          <a:effectLst/>
                          <a:latin typeface="Arial" panose="020B0604020202020204" pitchFamily="34" charset="0"/>
                          <a:cs typeface="Arial" panose="020B0604020202020204" pitchFamily="34" charset="0"/>
                        </a:rPr>
                        <a:t>3. Singapore</a:t>
                      </a:r>
                    </a:p>
                  </a:txBody>
                  <a:tcPr marL="9525" marR="9525" marT="9525" marB="0" anchor="ctr"/>
                </a:tc>
                <a:tc>
                  <a:txBody>
                    <a:bodyPr/>
                    <a:lstStyle/>
                    <a:p>
                      <a:pPr algn="ctr" fontAlgn="b"/>
                      <a:r>
                        <a:rPr lang="en-US" sz="1600" b="0" i="0" u="none" strike="noStrike" dirty="0" smtClean="0">
                          <a:solidFill>
                            <a:srgbClr val="000000"/>
                          </a:solidFill>
                          <a:effectLst/>
                          <a:latin typeface="Arial" panose="020B0604020202020204" pitchFamily="34" charset="0"/>
                          <a:cs typeface="Arial" panose="020B0604020202020204" pitchFamily="34" charset="0"/>
                        </a:rPr>
                        <a:t>16</a:t>
                      </a:r>
                      <a:endParaRPr lang="en-US" sz="16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r>
              <a:tr h="267566">
                <a:tc>
                  <a:txBody>
                    <a:bodyPr/>
                    <a:lstStyle/>
                    <a:p>
                      <a:pPr algn="l" fontAlgn="b"/>
                      <a:r>
                        <a:rPr lang="en-US" sz="1600" b="0" i="0" u="none" strike="noStrike" dirty="0">
                          <a:solidFill>
                            <a:srgbClr val="000000"/>
                          </a:solidFill>
                          <a:effectLst/>
                          <a:latin typeface="Arial" panose="020B0604020202020204" pitchFamily="34" charset="0"/>
                          <a:cs typeface="Arial" panose="020B0604020202020204" pitchFamily="34" charset="0"/>
                        </a:rPr>
                        <a:t>4. Philippines</a:t>
                      </a:r>
                    </a:p>
                  </a:txBody>
                  <a:tcPr marL="9525" marR="9525" marT="9525" marB="0" anchor="ctr"/>
                </a:tc>
                <a:tc>
                  <a:txBody>
                    <a:bodyPr/>
                    <a:lstStyle/>
                    <a:p>
                      <a:pPr algn="ctr" fontAlgn="b"/>
                      <a:r>
                        <a:rPr lang="en-US" sz="1600" b="0" i="0" u="none" strike="noStrike" dirty="0" smtClean="0">
                          <a:solidFill>
                            <a:srgbClr val="000000"/>
                          </a:solidFill>
                          <a:effectLst/>
                          <a:latin typeface="Arial" panose="020B0604020202020204" pitchFamily="34" charset="0"/>
                          <a:cs typeface="Arial" panose="020B0604020202020204" pitchFamily="34" charset="0"/>
                        </a:rPr>
                        <a:t>7</a:t>
                      </a:r>
                      <a:endParaRPr lang="en-US" sz="16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r>
              <a:tr h="267566">
                <a:tc>
                  <a:txBody>
                    <a:bodyPr/>
                    <a:lstStyle/>
                    <a:p>
                      <a:pPr algn="l" fontAlgn="b"/>
                      <a:r>
                        <a:rPr lang="en-US" sz="1600" b="0" i="0" u="none" strike="noStrike" dirty="0">
                          <a:solidFill>
                            <a:srgbClr val="000000"/>
                          </a:solidFill>
                          <a:effectLst/>
                          <a:latin typeface="Arial" panose="020B0604020202020204" pitchFamily="34" charset="0"/>
                          <a:cs typeface="Arial" panose="020B0604020202020204" pitchFamily="34" charset="0"/>
                        </a:rPr>
                        <a:t>5. Australia</a:t>
                      </a:r>
                    </a:p>
                  </a:txBody>
                  <a:tcPr marL="9525" marR="9525" marT="9525" marB="0" anchor="ctr"/>
                </a:tc>
                <a:tc>
                  <a:txBody>
                    <a:bodyPr/>
                    <a:lstStyle/>
                    <a:p>
                      <a:pPr algn="ctr" fontAlgn="b"/>
                      <a:r>
                        <a:rPr lang="en-US" sz="1600" b="0" i="0" u="none" strike="noStrike" dirty="0" smtClean="0">
                          <a:solidFill>
                            <a:srgbClr val="000000"/>
                          </a:solidFill>
                          <a:effectLst/>
                          <a:latin typeface="Arial" panose="020B0604020202020204" pitchFamily="34" charset="0"/>
                          <a:cs typeface="Arial" panose="020B0604020202020204" pitchFamily="34" charset="0"/>
                        </a:rPr>
                        <a:t>7</a:t>
                      </a:r>
                      <a:endParaRPr lang="en-US" sz="16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r>
            </a:tbl>
          </a:graphicData>
        </a:graphic>
      </p:graphicFrame>
    </p:spTree>
    <p:extLst>
      <p:ext uri="{BB962C8B-B14F-4D97-AF65-F5344CB8AC3E}">
        <p14:creationId xmlns:p14="http://schemas.microsoft.com/office/powerpoint/2010/main" val="101303874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B2AEF64-9867-4B71-936B-C52248B5A961}" type="slidenum">
              <a:rPr lang="en-US" smtClean="0"/>
              <a:t>27</a:t>
            </a:fld>
            <a:endParaRPr lang="en-US" dirty="0"/>
          </a:p>
        </p:txBody>
      </p:sp>
      <p:sp>
        <p:nvSpPr>
          <p:cNvPr id="3" name="TextBox 2"/>
          <p:cNvSpPr txBox="1"/>
          <p:nvPr/>
        </p:nvSpPr>
        <p:spPr>
          <a:xfrm>
            <a:off x="605481" y="374121"/>
            <a:ext cx="8056605" cy="584775"/>
          </a:xfrm>
          <a:prstGeom prst="rect">
            <a:avLst/>
          </a:prstGeom>
          <a:noFill/>
        </p:spPr>
        <p:txBody>
          <a:bodyPr wrap="square" rtlCol="0">
            <a:spAutoFit/>
          </a:bodyPr>
          <a:lstStyle/>
          <a:p>
            <a:pPr algn="ctr"/>
            <a:r>
              <a:rPr lang="en-US" sz="3200" b="1" dirty="0" smtClean="0"/>
              <a:t>Rising number of BITs</a:t>
            </a:r>
            <a:endParaRPr lang="en-US" sz="3200" b="1" dirty="0"/>
          </a:p>
        </p:txBody>
      </p:sp>
      <p:graphicFrame>
        <p:nvGraphicFramePr>
          <p:cNvPr id="4" name="Chart 3"/>
          <p:cNvGraphicFramePr/>
          <p:nvPr>
            <p:extLst>
              <p:ext uri="{D42A27DB-BD31-4B8C-83A1-F6EECF244321}">
                <p14:modId xmlns:p14="http://schemas.microsoft.com/office/powerpoint/2010/main" val="1918984195"/>
              </p:ext>
            </p:extLst>
          </p:nvPr>
        </p:nvGraphicFramePr>
        <p:xfrm>
          <a:off x="234778" y="1538415"/>
          <a:ext cx="4399005" cy="456582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Chart 4"/>
          <p:cNvGraphicFramePr/>
          <p:nvPr>
            <p:extLst>
              <p:ext uri="{D42A27DB-BD31-4B8C-83A1-F6EECF244321}">
                <p14:modId xmlns:p14="http://schemas.microsoft.com/office/powerpoint/2010/main" val="374647203"/>
              </p:ext>
            </p:extLst>
          </p:nvPr>
        </p:nvGraphicFramePr>
        <p:xfrm>
          <a:off x="4547285" y="1576224"/>
          <a:ext cx="4250725" cy="4583789"/>
        </p:xfrm>
        <a:graphic>
          <a:graphicData uri="http://schemas.openxmlformats.org/drawingml/2006/chart">
            <c:chart xmlns:c="http://schemas.openxmlformats.org/drawingml/2006/chart" xmlns:r="http://schemas.openxmlformats.org/officeDocument/2006/relationships" r:id="rId4"/>
          </a:graphicData>
        </a:graphic>
      </p:graphicFrame>
      <p:sp>
        <p:nvSpPr>
          <p:cNvPr id="6" name="Rectangle 5"/>
          <p:cNvSpPr/>
          <p:nvPr/>
        </p:nvSpPr>
        <p:spPr>
          <a:xfrm>
            <a:off x="2068470" y="1237670"/>
            <a:ext cx="1381660" cy="369332"/>
          </a:xfrm>
          <a:prstGeom prst="rect">
            <a:avLst/>
          </a:prstGeom>
        </p:spPr>
        <p:txBody>
          <a:bodyPr wrap="none">
            <a:spAutoFit/>
          </a:bodyPr>
          <a:lstStyle/>
          <a:p>
            <a:r>
              <a:rPr lang="en-US" b="1" u="sng" dirty="0"/>
              <a:t>World </a:t>
            </a:r>
            <a:r>
              <a:rPr lang="en-US" b="1" u="sng" dirty="0" smtClean="0"/>
              <a:t>BITs</a:t>
            </a:r>
            <a:endParaRPr lang="en-US" u="sng" dirty="0"/>
          </a:p>
        </p:txBody>
      </p:sp>
      <p:sp>
        <p:nvSpPr>
          <p:cNvPr id="7" name="Rectangle 6"/>
          <p:cNvSpPr/>
          <p:nvPr/>
        </p:nvSpPr>
        <p:spPr>
          <a:xfrm>
            <a:off x="6142027" y="1237670"/>
            <a:ext cx="1941494" cy="369332"/>
          </a:xfrm>
          <a:prstGeom prst="rect">
            <a:avLst/>
          </a:prstGeom>
        </p:spPr>
        <p:txBody>
          <a:bodyPr wrap="none">
            <a:spAutoFit/>
          </a:bodyPr>
          <a:lstStyle/>
          <a:p>
            <a:r>
              <a:rPr lang="en-US" b="1" u="sng" dirty="0" smtClean="0"/>
              <a:t>BITs within Asia</a:t>
            </a:r>
            <a:endParaRPr lang="en-US" u="sng" dirty="0"/>
          </a:p>
        </p:txBody>
      </p:sp>
      <p:sp>
        <p:nvSpPr>
          <p:cNvPr id="8" name="TextBox 7"/>
          <p:cNvSpPr txBox="1"/>
          <p:nvPr/>
        </p:nvSpPr>
        <p:spPr>
          <a:xfrm>
            <a:off x="976181" y="6289587"/>
            <a:ext cx="4856205" cy="276999"/>
          </a:xfrm>
          <a:prstGeom prst="rect">
            <a:avLst/>
          </a:prstGeom>
          <a:noFill/>
        </p:spPr>
        <p:txBody>
          <a:bodyPr wrap="square" rtlCol="0">
            <a:spAutoFit/>
          </a:bodyPr>
          <a:lstStyle/>
          <a:p>
            <a:r>
              <a:rPr lang="en-US" sz="1200" dirty="0" smtClean="0"/>
              <a:t>Source: UNCTAD.</a:t>
            </a:r>
            <a:endParaRPr lang="en-US" sz="1200" dirty="0"/>
          </a:p>
        </p:txBody>
      </p:sp>
    </p:spTree>
    <p:extLst>
      <p:ext uri="{BB962C8B-B14F-4D97-AF65-F5344CB8AC3E}">
        <p14:creationId xmlns:p14="http://schemas.microsoft.com/office/powerpoint/2010/main" val="420720256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BITs involving Asian economies</a:t>
            </a:r>
            <a:endParaRPr lang="en-US" dirty="0"/>
          </a:p>
        </p:txBody>
      </p:sp>
      <p:sp>
        <p:nvSpPr>
          <p:cNvPr id="3" name="Slide Number Placeholder 2"/>
          <p:cNvSpPr>
            <a:spLocks noGrp="1"/>
          </p:cNvSpPr>
          <p:nvPr>
            <p:ph type="sldNum" sz="quarter" idx="12"/>
          </p:nvPr>
        </p:nvSpPr>
        <p:spPr/>
        <p:txBody>
          <a:bodyPr/>
          <a:lstStyle/>
          <a:p>
            <a:fld id="{3B2AEF64-9867-4B71-936B-C52248B5A961}" type="slidenum">
              <a:rPr lang="en-US" smtClean="0"/>
              <a:t>28</a:t>
            </a:fld>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74231771"/>
              </p:ext>
            </p:extLst>
          </p:nvPr>
        </p:nvGraphicFramePr>
        <p:xfrm>
          <a:off x="496110" y="1147164"/>
          <a:ext cx="8139252" cy="4592159"/>
        </p:xfrm>
        <a:graphic>
          <a:graphicData uri="http://schemas.openxmlformats.org/drawingml/2006/table">
            <a:tbl>
              <a:tblPr firstRow="1" firstCol="1" bandRow="1">
                <a:tableStyleId>{3B4B98B0-60AC-42C2-AFA5-B58CD77FA1E5}</a:tableStyleId>
              </a:tblPr>
              <a:tblGrid>
                <a:gridCol w="1816272"/>
                <a:gridCol w="1295068"/>
                <a:gridCol w="1781673"/>
                <a:gridCol w="1595337"/>
                <a:gridCol w="1650902"/>
              </a:tblGrid>
              <a:tr h="655479">
                <a:tc rowSpan="2">
                  <a:txBody>
                    <a:bodyPr/>
                    <a:lstStyle/>
                    <a:p>
                      <a:pPr marL="0" marR="0" algn="ctr">
                        <a:lnSpc>
                          <a:spcPct val="107000"/>
                        </a:lnSpc>
                        <a:spcBef>
                          <a:spcPts val="0"/>
                        </a:spcBef>
                        <a:spcAft>
                          <a:spcPts val="0"/>
                        </a:spcAft>
                      </a:pPr>
                      <a:r>
                        <a:rPr lang="en-US" sz="2000" dirty="0">
                          <a:effectLst/>
                        </a:rPr>
                        <a:t>Regional </a:t>
                      </a:r>
                      <a:endParaRPr lang="en-US" sz="2000" dirty="0" smtClean="0">
                        <a:effectLst/>
                      </a:endParaRPr>
                    </a:p>
                    <a:p>
                      <a:pPr marL="0" marR="0" algn="ctr">
                        <a:lnSpc>
                          <a:spcPct val="107000"/>
                        </a:lnSpc>
                        <a:spcBef>
                          <a:spcPts val="0"/>
                        </a:spcBef>
                        <a:spcAft>
                          <a:spcPts val="0"/>
                        </a:spcAft>
                      </a:pPr>
                      <a:r>
                        <a:rPr lang="en-US" sz="2000" dirty="0" smtClean="0">
                          <a:effectLst/>
                        </a:rPr>
                        <a:t>Pair</a:t>
                      </a:r>
                      <a:endParaRPr lang="en-US" sz="1800" dirty="0">
                        <a:effectLst/>
                        <a:latin typeface="Calibri"/>
                        <a:ea typeface="Calibri"/>
                        <a:cs typeface="Times New Roman"/>
                      </a:endParaRPr>
                    </a:p>
                  </a:txBody>
                  <a:tcPr marL="68580" marR="68580" marT="0" marB="0" anchor="ctr">
                    <a:lnB w="19050" cap="flat" cmpd="sng" algn="ctr">
                      <a:solidFill>
                        <a:schemeClr val="accent1"/>
                      </a:solidFill>
                      <a:prstDash val="solid"/>
                      <a:round/>
                      <a:headEnd type="none" w="med" len="med"/>
                      <a:tailEnd type="none" w="med" len="med"/>
                    </a:lnB>
                  </a:tcPr>
                </a:tc>
                <a:tc gridSpan="2">
                  <a:txBody>
                    <a:bodyPr/>
                    <a:lstStyle/>
                    <a:p>
                      <a:pPr marL="0" marR="0" algn="ctr">
                        <a:lnSpc>
                          <a:spcPct val="107000"/>
                        </a:lnSpc>
                        <a:spcBef>
                          <a:spcPts val="0"/>
                        </a:spcBef>
                        <a:spcAft>
                          <a:spcPts val="0"/>
                        </a:spcAft>
                      </a:pPr>
                      <a:r>
                        <a:rPr lang="en-US" sz="2000" dirty="0" smtClean="0">
                          <a:effectLst/>
                        </a:rPr>
                        <a:t>UNCTAD Database</a:t>
                      </a:r>
                      <a:endParaRPr lang="en-US" sz="1800" dirty="0">
                        <a:effectLst/>
                        <a:latin typeface="Calibri"/>
                        <a:ea typeface="Calibri"/>
                        <a:cs typeface="Times New Roman"/>
                      </a:endParaRPr>
                    </a:p>
                  </a:txBody>
                  <a:tcPr marL="68580" marR="68580" marT="0" marB="0" anchor="ctr"/>
                </a:tc>
                <a:tc hMerge="1">
                  <a:txBody>
                    <a:bodyPr/>
                    <a:lstStyle/>
                    <a:p>
                      <a:pPr marL="0" marR="0" algn="ctr">
                        <a:lnSpc>
                          <a:spcPct val="107000"/>
                        </a:lnSpc>
                        <a:spcBef>
                          <a:spcPts val="0"/>
                        </a:spcBef>
                        <a:spcAft>
                          <a:spcPts val="0"/>
                        </a:spcAft>
                      </a:pPr>
                      <a:endParaRPr lang="en-US" sz="1800" dirty="0">
                        <a:effectLst/>
                        <a:latin typeface="Calibri"/>
                        <a:ea typeface="Calibri"/>
                        <a:cs typeface="Times New Roman"/>
                      </a:endParaRPr>
                    </a:p>
                  </a:txBody>
                  <a:tcPr marL="68580" marR="68580" marT="0" marB="0" anchor="ctr"/>
                </a:tc>
                <a:tc gridSpan="2">
                  <a:txBody>
                    <a:bodyPr/>
                    <a:lstStyle/>
                    <a:p>
                      <a:pPr marL="0" marR="0" algn="ctr">
                        <a:lnSpc>
                          <a:spcPct val="107000"/>
                        </a:lnSpc>
                        <a:spcBef>
                          <a:spcPts val="0"/>
                        </a:spcBef>
                        <a:spcAft>
                          <a:spcPts val="0"/>
                        </a:spcAft>
                      </a:pPr>
                      <a:r>
                        <a:rPr lang="en-US" sz="2000" dirty="0" smtClean="0">
                          <a:effectLst/>
                        </a:rPr>
                        <a:t>BIT Selection Index (</a:t>
                      </a:r>
                      <a:r>
                        <a:rPr lang="en-US" sz="2000" dirty="0" err="1" smtClean="0">
                          <a:effectLst/>
                        </a:rPr>
                        <a:t>BITSel</a:t>
                      </a:r>
                      <a:r>
                        <a:rPr lang="en-US" sz="2000" dirty="0" smtClean="0">
                          <a:effectLst/>
                        </a:rPr>
                        <a:t>) Database</a:t>
                      </a:r>
                      <a:endParaRPr lang="en-US" sz="1800" dirty="0">
                        <a:effectLst/>
                        <a:latin typeface="Calibri"/>
                        <a:ea typeface="Calibri"/>
                        <a:cs typeface="Times New Roman"/>
                      </a:endParaRPr>
                    </a:p>
                  </a:txBody>
                  <a:tcPr marL="68580" marR="68580" marT="0" marB="0" anchor="ctr"/>
                </a:tc>
                <a:tc hMerge="1">
                  <a:txBody>
                    <a:bodyPr/>
                    <a:lstStyle/>
                    <a:p>
                      <a:pPr marL="0" marR="0" algn="ctr">
                        <a:lnSpc>
                          <a:spcPct val="107000"/>
                        </a:lnSpc>
                        <a:spcBef>
                          <a:spcPts val="0"/>
                        </a:spcBef>
                        <a:spcAft>
                          <a:spcPts val="0"/>
                        </a:spcAft>
                      </a:pPr>
                      <a:endParaRPr lang="en-US" sz="1800" dirty="0">
                        <a:effectLst/>
                        <a:latin typeface="Calibri"/>
                        <a:ea typeface="Calibri"/>
                        <a:cs typeface="Times New Roman"/>
                      </a:endParaRPr>
                    </a:p>
                  </a:txBody>
                  <a:tcPr marL="68580" marR="68580" marT="0" marB="0" anchor="ctr"/>
                </a:tc>
              </a:tr>
              <a:tr h="562328">
                <a:tc vMerge="1">
                  <a:txBody>
                    <a:bodyPr/>
                    <a:lstStyle/>
                    <a:p>
                      <a:endParaRPr lang="en-US"/>
                    </a:p>
                  </a:txBody>
                  <a:tcPr/>
                </a:tc>
                <a:tc>
                  <a:txBody>
                    <a:bodyPr/>
                    <a:lstStyle/>
                    <a:p>
                      <a:pPr marL="0" marR="0" algn="r">
                        <a:lnSpc>
                          <a:spcPct val="107000"/>
                        </a:lnSpc>
                        <a:spcBef>
                          <a:spcPts val="0"/>
                        </a:spcBef>
                        <a:spcAft>
                          <a:spcPts val="0"/>
                        </a:spcAft>
                      </a:pPr>
                      <a:r>
                        <a:rPr lang="en-US" sz="2000" dirty="0" smtClean="0">
                          <a:effectLst/>
                        </a:rPr>
                        <a:t>Number</a:t>
                      </a:r>
                      <a:endParaRPr lang="en-US" sz="2000" dirty="0">
                        <a:solidFill>
                          <a:schemeClr val="bg1"/>
                        </a:solidFill>
                        <a:effectLst/>
                        <a:latin typeface="Arial" panose="020B0604020202020204" pitchFamily="34" charset="0"/>
                        <a:ea typeface="Calibri"/>
                        <a:cs typeface="Arial" panose="020B0604020202020204" pitchFamily="34" charset="0"/>
                      </a:endParaRPr>
                    </a:p>
                  </a:txBody>
                  <a:tcPr marL="68580" marR="68580" marT="0" marB="0" anchor="ctr">
                    <a:lnL w="12700" cmpd="sng">
                      <a:noFill/>
                    </a:lnL>
                    <a:lnB w="19050" cap="flat" cmpd="sng" algn="ctr">
                      <a:solidFill>
                        <a:schemeClr val="accent1"/>
                      </a:solidFill>
                      <a:prstDash val="solid"/>
                      <a:round/>
                      <a:headEnd type="none" w="med" len="med"/>
                      <a:tailEnd type="none" w="med" len="med"/>
                    </a:lnB>
                    <a:noFill/>
                  </a:tcPr>
                </a:tc>
                <a:tc>
                  <a:txBody>
                    <a:bodyPr/>
                    <a:lstStyle/>
                    <a:p>
                      <a:pPr marL="0" marR="0" algn="r">
                        <a:lnSpc>
                          <a:spcPct val="107000"/>
                        </a:lnSpc>
                        <a:spcBef>
                          <a:spcPts val="0"/>
                        </a:spcBef>
                        <a:spcAft>
                          <a:spcPts val="0"/>
                        </a:spcAft>
                      </a:pPr>
                      <a:r>
                        <a:rPr lang="en-US" sz="2000" dirty="0" smtClean="0">
                          <a:effectLst/>
                        </a:rPr>
                        <a:t>% of total</a:t>
                      </a:r>
                      <a:endParaRPr lang="en-US" sz="2000" dirty="0">
                        <a:solidFill>
                          <a:schemeClr val="bg1"/>
                        </a:solidFill>
                        <a:effectLst/>
                        <a:latin typeface="Arial" panose="020B0604020202020204" pitchFamily="34" charset="0"/>
                        <a:ea typeface="Calibri"/>
                        <a:cs typeface="Arial" panose="020B0604020202020204" pitchFamily="34" charset="0"/>
                      </a:endParaRPr>
                    </a:p>
                  </a:txBody>
                  <a:tcPr marL="68580" marR="68580" marT="0" marB="0" anchor="ctr">
                    <a:lnB w="19050" cap="flat" cmpd="sng" algn="ctr">
                      <a:solidFill>
                        <a:schemeClr val="accent1"/>
                      </a:solidFill>
                      <a:prstDash val="solid"/>
                      <a:round/>
                      <a:headEnd type="none" w="med" len="med"/>
                      <a:tailEnd type="none" w="med" len="med"/>
                    </a:lnB>
                    <a:noFill/>
                  </a:tcPr>
                </a:tc>
                <a:tc>
                  <a:txBody>
                    <a:bodyPr/>
                    <a:lstStyle/>
                    <a:p>
                      <a:pPr marL="0" marR="0" algn="r">
                        <a:lnSpc>
                          <a:spcPct val="107000"/>
                        </a:lnSpc>
                        <a:spcBef>
                          <a:spcPts val="0"/>
                        </a:spcBef>
                        <a:spcAft>
                          <a:spcPts val="0"/>
                        </a:spcAft>
                      </a:pPr>
                      <a:r>
                        <a:rPr lang="en-US" sz="2000" dirty="0" smtClean="0">
                          <a:effectLst/>
                        </a:rPr>
                        <a:t>Number</a:t>
                      </a:r>
                      <a:endParaRPr lang="en-US" sz="2000" dirty="0">
                        <a:solidFill>
                          <a:schemeClr val="bg1"/>
                        </a:solidFill>
                        <a:effectLst/>
                        <a:latin typeface="Arial" panose="020B0604020202020204" pitchFamily="34" charset="0"/>
                        <a:ea typeface="Calibri"/>
                        <a:cs typeface="Arial" panose="020B0604020202020204" pitchFamily="34" charset="0"/>
                      </a:endParaRPr>
                    </a:p>
                  </a:txBody>
                  <a:tcPr marL="68580" marR="68580" marT="0" marB="0" anchor="ctr">
                    <a:lnB w="19050" cap="flat" cmpd="sng" algn="ctr">
                      <a:solidFill>
                        <a:schemeClr val="accent1"/>
                      </a:solidFill>
                      <a:prstDash val="solid"/>
                      <a:round/>
                      <a:headEnd type="none" w="med" len="med"/>
                      <a:tailEnd type="none" w="med" len="med"/>
                    </a:lnB>
                    <a:noFill/>
                  </a:tcPr>
                </a:tc>
                <a:tc>
                  <a:txBody>
                    <a:bodyPr/>
                    <a:lstStyle/>
                    <a:p>
                      <a:pPr marL="0" marR="0" algn="r">
                        <a:lnSpc>
                          <a:spcPct val="107000"/>
                        </a:lnSpc>
                        <a:spcBef>
                          <a:spcPts val="0"/>
                        </a:spcBef>
                        <a:spcAft>
                          <a:spcPts val="0"/>
                        </a:spcAft>
                      </a:pPr>
                      <a:r>
                        <a:rPr lang="en-US" sz="2000" dirty="0" smtClean="0">
                          <a:effectLst/>
                        </a:rPr>
                        <a:t>% of total</a:t>
                      </a:r>
                      <a:endParaRPr lang="en-US" sz="2000" dirty="0">
                        <a:solidFill>
                          <a:schemeClr val="bg1"/>
                        </a:solidFill>
                        <a:effectLst/>
                        <a:latin typeface="Arial" panose="020B0604020202020204" pitchFamily="34" charset="0"/>
                        <a:ea typeface="Calibri"/>
                        <a:cs typeface="Arial" panose="020B0604020202020204" pitchFamily="34" charset="0"/>
                      </a:endParaRPr>
                    </a:p>
                  </a:txBody>
                  <a:tcPr marL="68580" marR="68580" marT="0" marB="0" anchor="ctr">
                    <a:lnB w="19050" cap="flat" cmpd="sng" algn="ctr">
                      <a:solidFill>
                        <a:schemeClr val="accent1"/>
                      </a:solidFill>
                      <a:prstDash val="solid"/>
                      <a:round/>
                      <a:headEnd type="none" w="med" len="med"/>
                      <a:tailEnd type="none" w="med" len="med"/>
                    </a:lnB>
                    <a:noFill/>
                  </a:tcPr>
                </a:tc>
              </a:tr>
              <a:tr h="421794">
                <a:tc>
                  <a:txBody>
                    <a:bodyPr/>
                    <a:lstStyle/>
                    <a:p>
                      <a:pPr marL="0" marR="0">
                        <a:lnSpc>
                          <a:spcPct val="107000"/>
                        </a:lnSpc>
                        <a:spcBef>
                          <a:spcPts val="0"/>
                        </a:spcBef>
                        <a:spcAft>
                          <a:spcPts val="0"/>
                        </a:spcAft>
                      </a:pPr>
                      <a:r>
                        <a:rPr lang="en-US" sz="2000" b="0" dirty="0" smtClean="0">
                          <a:effectLst/>
                        </a:rPr>
                        <a:t>Asia-Asia</a:t>
                      </a:r>
                      <a:endParaRPr lang="en-US" sz="1800" b="0" dirty="0">
                        <a:effectLst/>
                        <a:latin typeface="Calibri"/>
                        <a:ea typeface="Calibri"/>
                        <a:cs typeface="Times New Roman"/>
                      </a:endParaRPr>
                    </a:p>
                  </a:txBody>
                  <a:tcPr marL="68580" marR="68580" marT="0" marB="0" anchor="ctr">
                    <a:lnT w="19050" cap="flat" cmpd="sng" algn="ctr">
                      <a:solidFill>
                        <a:schemeClr val="accent1"/>
                      </a:solidFill>
                      <a:prstDash val="solid"/>
                      <a:round/>
                      <a:headEnd type="none" w="med" len="med"/>
                      <a:tailEnd type="none" w="med" len="med"/>
                    </a:lnT>
                  </a:tcPr>
                </a:tc>
                <a:tc>
                  <a:txBody>
                    <a:bodyPr/>
                    <a:lstStyle/>
                    <a:p>
                      <a:pPr marL="0" marR="0" algn="r">
                        <a:lnSpc>
                          <a:spcPct val="107000"/>
                        </a:lnSpc>
                        <a:spcBef>
                          <a:spcPts val="0"/>
                        </a:spcBef>
                        <a:spcAft>
                          <a:spcPts val="0"/>
                        </a:spcAft>
                      </a:pPr>
                      <a:r>
                        <a:rPr lang="en-US" sz="2000" dirty="0">
                          <a:effectLst/>
                        </a:rPr>
                        <a:t>306</a:t>
                      </a:r>
                      <a:endParaRPr lang="en-US" sz="1800" dirty="0">
                        <a:effectLst/>
                        <a:latin typeface="Calibri"/>
                        <a:ea typeface="Calibri"/>
                        <a:cs typeface="Times New Roman"/>
                      </a:endParaRPr>
                    </a:p>
                  </a:txBody>
                  <a:tcPr marL="68580" marR="68580" marT="0" marB="0" anchor="ctr">
                    <a:lnT w="19050" cap="flat" cmpd="sng" algn="ctr">
                      <a:solidFill>
                        <a:schemeClr val="accent1"/>
                      </a:solidFill>
                      <a:prstDash val="solid"/>
                      <a:round/>
                      <a:headEnd type="none" w="med" len="med"/>
                      <a:tailEnd type="none" w="med" len="med"/>
                    </a:lnT>
                  </a:tcPr>
                </a:tc>
                <a:tc>
                  <a:txBody>
                    <a:bodyPr/>
                    <a:lstStyle/>
                    <a:p>
                      <a:pPr marL="0" marR="0" algn="r">
                        <a:lnSpc>
                          <a:spcPct val="107000"/>
                        </a:lnSpc>
                        <a:spcBef>
                          <a:spcPts val="0"/>
                        </a:spcBef>
                        <a:spcAft>
                          <a:spcPts val="0"/>
                        </a:spcAft>
                      </a:pPr>
                      <a:r>
                        <a:rPr lang="en-US" sz="2000" dirty="0">
                          <a:effectLst/>
                        </a:rPr>
                        <a:t>28.5</a:t>
                      </a:r>
                      <a:endParaRPr lang="en-US" sz="1800" dirty="0">
                        <a:effectLst/>
                        <a:latin typeface="Calibri"/>
                        <a:ea typeface="Calibri"/>
                        <a:cs typeface="Times New Roman"/>
                      </a:endParaRPr>
                    </a:p>
                  </a:txBody>
                  <a:tcPr marL="68580" marR="68580" marT="0" marB="0" anchor="ctr">
                    <a:lnT w="19050" cap="flat" cmpd="sng" algn="ctr">
                      <a:solidFill>
                        <a:schemeClr val="accent1"/>
                      </a:solidFill>
                      <a:prstDash val="solid"/>
                      <a:round/>
                      <a:headEnd type="none" w="med" len="med"/>
                      <a:tailEnd type="none" w="med" len="med"/>
                    </a:lnT>
                  </a:tcPr>
                </a:tc>
                <a:tc>
                  <a:txBody>
                    <a:bodyPr/>
                    <a:lstStyle/>
                    <a:p>
                      <a:pPr marL="0" marR="0" algn="r">
                        <a:lnSpc>
                          <a:spcPct val="107000"/>
                        </a:lnSpc>
                        <a:spcBef>
                          <a:spcPts val="0"/>
                        </a:spcBef>
                        <a:spcAft>
                          <a:spcPts val="0"/>
                        </a:spcAft>
                      </a:pPr>
                      <a:r>
                        <a:rPr lang="en-US" sz="2000" dirty="0">
                          <a:effectLst/>
                        </a:rPr>
                        <a:t>142</a:t>
                      </a:r>
                      <a:endParaRPr lang="en-US" sz="1800" dirty="0">
                        <a:effectLst/>
                        <a:latin typeface="Calibri"/>
                        <a:ea typeface="Calibri"/>
                        <a:cs typeface="Times New Roman"/>
                      </a:endParaRPr>
                    </a:p>
                  </a:txBody>
                  <a:tcPr marL="68580" marR="68580" marT="0" marB="0" anchor="ctr">
                    <a:lnT w="19050" cap="flat" cmpd="sng" algn="ctr">
                      <a:solidFill>
                        <a:schemeClr val="accent1"/>
                      </a:solidFill>
                      <a:prstDash val="solid"/>
                      <a:round/>
                      <a:headEnd type="none" w="med" len="med"/>
                      <a:tailEnd type="none" w="med" len="med"/>
                    </a:lnT>
                  </a:tcPr>
                </a:tc>
                <a:tc>
                  <a:txBody>
                    <a:bodyPr/>
                    <a:lstStyle/>
                    <a:p>
                      <a:pPr marL="0" marR="0" algn="r">
                        <a:lnSpc>
                          <a:spcPct val="107000"/>
                        </a:lnSpc>
                        <a:spcBef>
                          <a:spcPts val="0"/>
                        </a:spcBef>
                        <a:spcAft>
                          <a:spcPts val="0"/>
                        </a:spcAft>
                      </a:pPr>
                      <a:r>
                        <a:rPr lang="en-US" sz="2000">
                          <a:effectLst/>
                        </a:rPr>
                        <a:t>29.3</a:t>
                      </a:r>
                      <a:endParaRPr lang="en-US" sz="1800">
                        <a:effectLst/>
                        <a:latin typeface="Calibri"/>
                        <a:ea typeface="Calibri"/>
                        <a:cs typeface="Times New Roman"/>
                      </a:endParaRPr>
                    </a:p>
                  </a:txBody>
                  <a:tcPr marL="68580" marR="68580" marT="0" marB="0" anchor="ctr">
                    <a:lnT w="19050" cap="flat" cmpd="sng" algn="ctr">
                      <a:solidFill>
                        <a:schemeClr val="accent1"/>
                      </a:solidFill>
                      <a:prstDash val="solid"/>
                      <a:round/>
                      <a:headEnd type="none" w="med" len="med"/>
                      <a:tailEnd type="none" w="med" len="med"/>
                    </a:lnT>
                  </a:tcPr>
                </a:tc>
              </a:tr>
              <a:tr h="421794">
                <a:tc>
                  <a:txBody>
                    <a:bodyPr/>
                    <a:lstStyle/>
                    <a:p>
                      <a:pPr marL="0" marR="0">
                        <a:lnSpc>
                          <a:spcPct val="107000"/>
                        </a:lnSpc>
                        <a:spcBef>
                          <a:spcPts val="0"/>
                        </a:spcBef>
                        <a:spcAft>
                          <a:spcPts val="0"/>
                        </a:spcAft>
                      </a:pPr>
                      <a:r>
                        <a:rPr lang="en-US" sz="2000" b="0" dirty="0">
                          <a:effectLst/>
                        </a:rPr>
                        <a:t>Asia-PRC</a:t>
                      </a:r>
                      <a:endParaRPr lang="en-US" sz="1800" b="0" dirty="0">
                        <a:effectLst/>
                        <a:latin typeface="Calibri"/>
                        <a:ea typeface="Calibri"/>
                        <a:cs typeface="Times New Roman"/>
                      </a:endParaRPr>
                    </a:p>
                  </a:txBody>
                  <a:tcPr marL="68580" marR="68580" marT="0" marB="0" anchor="ctr"/>
                </a:tc>
                <a:tc>
                  <a:txBody>
                    <a:bodyPr/>
                    <a:lstStyle/>
                    <a:p>
                      <a:pPr marL="0" marR="0" algn="r">
                        <a:lnSpc>
                          <a:spcPct val="107000"/>
                        </a:lnSpc>
                        <a:spcBef>
                          <a:spcPts val="0"/>
                        </a:spcBef>
                        <a:spcAft>
                          <a:spcPts val="0"/>
                        </a:spcAft>
                      </a:pPr>
                      <a:r>
                        <a:rPr lang="en-US" sz="2000" dirty="0">
                          <a:effectLst/>
                        </a:rPr>
                        <a:t>27</a:t>
                      </a:r>
                      <a:endParaRPr lang="en-US" sz="1800" dirty="0">
                        <a:effectLst/>
                        <a:latin typeface="Calibri"/>
                        <a:ea typeface="Calibri"/>
                        <a:cs typeface="Times New Roman"/>
                      </a:endParaRPr>
                    </a:p>
                  </a:txBody>
                  <a:tcPr marL="68580" marR="68580" marT="0" marB="0" anchor="ctr"/>
                </a:tc>
                <a:tc>
                  <a:txBody>
                    <a:bodyPr/>
                    <a:lstStyle/>
                    <a:p>
                      <a:pPr marL="0" marR="0" algn="r">
                        <a:lnSpc>
                          <a:spcPct val="107000"/>
                        </a:lnSpc>
                        <a:spcBef>
                          <a:spcPts val="0"/>
                        </a:spcBef>
                        <a:spcAft>
                          <a:spcPts val="0"/>
                        </a:spcAft>
                      </a:pPr>
                      <a:r>
                        <a:rPr lang="en-US" sz="2000" dirty="0">
                          <a:effectLst/>
                        </a:rPr>
                        <a:t>2.5</a:t>
                      </a:r>
                      <a:endParaRPr lang="en-US" sz="1800" dirty="0">
                        <a:effectLst/>
                        <a:latin typeface="Calibri"/>
                        <a:ea typeface="Calibri"/>
                        <a:cs typeface="Times New Roman"/>
                      </a:endParaRPr>
                    </a:p>
                  </a:txBody>
                  <a:tcPr marL="68580" marR="68580" marT="0" marB="0" anchor="ctr"/>
                </a:tc>
                <a:tc>
                  <a:txBody>
                    <a:bodyPr/>
                    <a:lstStyle/>
                    <a:p>
                      <a:pPr marL="0" marR="0" algn="r">
                        <a:lnSpc>
                          <a:spcPct val="107000"/>
                        </a:lnSpc>
                        <a:spcBef>
                          <a:spcPts val="0"/>
                        </a:spcBef>
                        <a:spcAft>
                          <a:spcPts val="0"/>
                        </a:spcAft>
                      </a:pPr>
                      <a:r>
                        <a:rPr lang="en-US" sz="2000" dirty="0">
                          <a:effectLst/>
                        </a:rPr>
                        <a:t>8</a:t>
                      </a:r>
                      <a:endParaRPr lang="en-US" sz="1800" dirty="0">
                        <a:effectLst/>
                        <a:latin typeface="Calibri"/>
                        <a:ea typeface="Calibri"/>
                        <a:cs typeface="Times New Roman"/>
                      </a:endParaRPr>
                    </a:p>
                  </a:txBody>
                  <a:tcPr marL="68580" marR="68580" marT="0" marB="0" anchor="ctr"/>
                </a:tc>
                <a:tc>
                  <a:txBody>
                    <a:bodyPr/>
                    <a:lstStyle/>
                    <a:p>
                      <a:pPr marL="0" marR="0" algn="r">
                        <a:lnSpc>
                          <a:spcPct val="107000"/>
                        </a:lnSpc>
                        <a:spcBef>
                          <a:spcPts val="0"/>
                        </a:spcBef>
                        <a:spcAft>
                          <a:spcPts val="0"/>
                        </a:spcAft>
                      </a:pPr>
                      <a:r>
                        <a:rPr lang="en-US" sz="2000">
                          <a:effectLst/>
                        </a:rPr>
                        <a:t>1.6</a:t>
                      </a:r>
                      <a:endParaRPr lang="en-US" sz="1800">
                        <a:effectLst/>
                        <a:latin typeface="Calibri"/>
                        <a:ea typeface="Calibri"/>
                        <a:cs typeface="Times New Roman"/>
                      </a:endParaRPr>
                    </a:p>
                  </a:txBody>
                  <a:tcPr marL="68580" marR="68580" marT="0" marB="0" anchor="ctr"/>
                </a:tc>
              </a:tr>
              <a:tr h="421794">
                <a:tc>
                  <a:txBody>
                    <a:bodyPr/>
                    <a:lstStyle/>
                    <a:p>
                      <a:pPr marL="0" marR="0">
                        <a:lnSpc>
                          <a:spcPct val="107000"/>
                        </a:lnSpc>
                        <a:spcBef>
                          <a:spcPts val="0"/>
                        </a:spcBef>
                        <a:spcAft>
                          <a:spcPts val="0"/>
                        </a:spcAft>
                      </a:pPr>
                      <a:r>
                        <a:rPr lang="en-US" sz="2000" b="0" dirty="0">
                          <a:effectLst/>
                        </a:rPr>
                        <a:t>Asia-Japan</a:t>
                      </a:r>
                      <a:endParaRPr lang="en-US" sz="1800" b="0" dirty="0">
                        <a:effectLst/>
                        <a:latin typeface="Calibri"/>
                        <a:ea typeface="Calibri"/>
                        <a:cs typeface="Times New Roman"/>
                      </a:endParaRPr>
                    </a:p>
                  </a:txBody>
                  <a:tcPr marL="68580" marR="68580" marT="0" marB="0" anchor="ctr"/>
                </a:tc>
                <a:tc>
                  <a:txBody>
                    <a:bodyPr/>
                    <a:lstStyle/>
                    <a:p>
                      <a:pPr marL="0" marR="0" algn="r">
                        <a:lnSpc>
                          <a:spcPct val="107000"/>
                        </a:lnSpc>
                        <a:spcBef>
                          <a:spcPts val="0"/>
                        </a:spcBef>
                        <a:spcAft>
                          <a:spcPts val="0"/>
                        </a:spcAft>
                      </a:pPr>
                      <a:r>
                        <a:rPr lang="en-US" sz="2000">
                          <a:effectLst/>
                        </a:rPr>
                        <a:t>13</a:t>
                      </a:r>
                      <a:endParaRPr lang="en-US" sz="1800">
                        <a:effectLst/>
                        <a:latin typeface="Calibri"/>
                        <a:ea typeface="Calibri"/>
                        <a:cs typeface="Times New Roman"/>
                      </a:endParaRPr>
                    </a:p>
                  </a:txBody>
                  <a:tcPr marL="68580" marR="68580" marT="0" marB="0" anchor="ctr"/>
                </a:tc>
                <a:tc>
                  <a:txBody>
                    <a:bodyPr/>
                    <a:lstStyle/>
                    <a:p>
                      <a:pPr marL="0" marR="0" algn="r">
                        <a:lnSpc>
                          <a:spcPct val="107000"/>
                        </a:lnSpc>
                        <a:spcBef>
                          <a:spcPts val="0"/>
                        </a:spcBef>
                        <a:spcAft>
                          <a:spcPts val="0"/>
                        </a:spcAft>
                      </a:pPr>
                      <a:r>
                        <a:rPr lang="en-US" sz="2000" dirty="0">
                          <a:effectLst/>
                        </a:rPr>
                        <a:t>1.2</a:t>
                      </a:r>
                      <a:endParaRPr lang="en-US" sz="1800" dirty="0">
                        <a:effectLst/>
                        <a:latin typeface="Calibri"/>
                        <a:ea typeface="Calibri"/>
                        <a:cs typeface="Times New Roman"/>
                      </a:endParaRPr>
                    </a:p>
                  </a:txBody>
                  <a:tcPr marL="68580" marR="68580" marT="0" marB="0" anchor="ctr"/>
                </a:tc>
                <a:tc>
                  <a:txBody>
                    <a:bodyPr/>
                    <a:lstStyle/>
                    <a:p>
                      <a:pPr marL="0" marR="0" algn="r">
                        <a:lnSpc>
                          <a:spcPct val="107000"/>
                        </a:lnSpc>
                        <a:spcBef>
                          <a:spcPts val="0"/>
                        </a:spcBef>
                        <a:spcAft>
                          <a:spcPts val="0"/>
                        </a:spcAft>
                      </a:pPr>
                      <a:r>
                        <a:rPr lang="en-US" sz="2000" dirty="0">
                          <a:effectLst/>
                        </a:rPr>
                        <a:t>8</a:t>
                      </a:r>
                      <a:endParaRPr lang="en-US" sz="1800" dirty="0">
                        <a:effectLst/>
                        <a:latin typeface="Calibri"/>
                        <a:ea typeface="Calibri"/>
                        <a:cs typeface="Times New Roman"/>
                      </a:endParaRPr>
                    </a:p>
                  </a:txBody>
                  <a:tcPr marL="68580" marR="68580" marT="0" marB="0" anchor="ctr"/>
                </a:tc>
                <a:tc>
                  <a:txBody>
                    <a:bodyPr/>
                    <a:lstStyle/>
                    <a:p>
                      <a:pPr marL="0" marR="0" algn="r">
                        <a:lnSpc>
                          <a:spcPct val="107000"/>
                        </a:lnSpc>
                        <a:spcBef>
                          <a:spcPts val="0"/>
                        </a:spcBef>
                        <a:spcAft>
                          <a:spcPts val="0"/>
                        </a:spcAft>
                      </a:pPr>
                      <a:r>
                        <a:rPr lang="en-US" sz="2000" dirty="0">
                          <a:effectLst/>
                        </a:rPr>
                        <a:t>1.6</a:t>
                      </a:r>
                      <a:endParaRPr lang="en-US" sz="1800" dirty="0">
                        <a:effectLst/>
                        <a:latin typeface="Calibri"/>
                        <a:ea typeface="Calibri"/>
                        <a:cs typeface="Times New Roman"/>
                      </a:endParaRPr>
                    </a:p>
                  </a:txBody>
                  <a:tcPr marL="68580" marR="68580" marT="0" marB="0" anchor="ctr"/>
                </a:tc>
              </a:tr>
              <a:tr h="421794">
                <a:tc>
                  <a:txBody>
                    <a:bodyPr/>
                    <a:lstStyle/>
                    <a:p>
                      <a:pPr marL="0" marR="0">
                        <a:lnSpc>
                          <a:spcPct val="107000"/>
                        </a:lnSpc>
                        <a:spcBef>
                          <a:spcPts val="0"/>
                        </a:spcBef>
                        <a:spcAft>
                          <a:spcPts val="0"/>
                        </a:spcAft>
                      </a:pPr>
                      <a:r>
                        <a:rPr lang="en-US" sz="2000" b="0" dirty="0" smtClean="0">
                          <a:effectLst/>
                        </a:rPr>
                        <a:t>Asia-KOR</a:t>
                      </a:r>
                      <a:endParaRPr lang="en-US" sz="1800" b="0" dirty="0">
                        <a:effectLst/>
                        <a:latin typeface="Calibri"/>
                        <a:ea typeface="Calibri"/>
                        <a:cs typeface="Times New Roman"/>
                      </a:endParaRPr>
                    </a:p>
                  </a:txBody>
                  <a:tcPr marL="68580" marR="68580" marT="0" marB="0" anchor="ctr"/>
                </a:tc>
                <a:tc>
                  <a:txBody>
                    <a:bodyPr/>
                    <a:lstStyle/>
                    <a:p>
                      <a:pPr marL="0" marR="0" algn="r">
                        <a:lnSpc>
                          <a:spcPct val="107000"/>
                        </a:lnSpc>
                        <a:spcBef>
                          <a:spcPts val="0"/>
                        </a:spcBef>
                        <a:spcAft>
                          <a:spcPts val="0"/>
                        </a:spcAft>
                      </a:pPr>
                      <a:r>
                        <a:rPr lang="en-US" sz="2000">
                          <a:effectLst/>
                        </a:rPr>
                        <a:t>21</a:t>
                      </a:r>
                      <a:endParaRPr lang="en-US" sz="1800">
                        <a:effectLst/>
                        <a:latin typeface="Calibri"/>
                        <a:ea typeface="Calibri"/>
                        <a:cs typeface="Times New Roman"/>
                      </a:endParaRPr>
                    </a:p>
                  </a:txBody>
                  <a:tcPr marL="68580" marR="68580" marT="0" marB="0" anchor="ctr"/>
                </a:tc>
                <a:tc>
                  <a:txBody>
                    <a:bodyPr/>
                    <a:lstStyle/>
                    <a:p>
                      <a:pPr marL="0" marR="0" algn="r">
                        <a:lnSpc>
                          <a:spcPct val="107000"/>
                        </a:lnSpc>
                        <a:spcBef>
                          <a:spcPts val="0"/>
                        </a:spcBef>
                        <a:spcAft>
                          <a:spcPts val="0"/>
                        </a:spcAft>
                      </a:pPr>
                      <a:r>
                        <a:rPr lang="en-US" sz="2000">
                          <a:effectLst/>
                        </a:rPr>
                        <a:t>2.0</a:t>
                      </a:r>
                      <a:endParaRPr lang="en-US" sz="1800">
                        <a:effectLst/>
                        <a:latin typeface="Calibri"/>
                        <a:ea typeface="Calibri"/>
                        <a:cs typeface="Times New Roman"/>
                      </a:endParaRPr>
                    </a:p>
                  </a:txBody>
                  <a:tcPr marL="68580" marR="68580" marT="0" marB="0" anchor="ctr"/>
                </a:tc>
                <a:tc>
                  <a:txBody>
                    <a:bodyPr/>
                    <a:lstStyle/>
                    <a:p>
                      <a:pPr marL="0" marR="0" algn="r">
                        <a:lnSpc>
                          <a:spcPct val="107000"/>
                        </a:lnSpc>
                        <a:spcBef>
                          <a:spcPts val="0"/>
                        </a:spcBef>
                        <a:spcAft>
                          <a:spcPts val="0"/>
                        </a:spcAft>
                      </a:pPr>
                      <a:r>
                        <a:rPr lang="en-US" sz="2000" dirty="0">
                          <a:effectLst/>
                        </a:rPr>
                        <a:t>11</a:t>
                      </a:r>
                      <a:endParaRPr lang="en-US" sz="1800" dirty="0">
                        <a:effectLst/>
                        <a:latin typeface="Calibri"/>
                        <a:ea typeface="Calibri"/>
                        <a:cs typeface="Times New Roman"/>
                      </a:endParaRPr>
                    </a:p>
                  </a:txBody>
                  <a:tcPr marL="68580" marR="68580" marT="0" marB="0" anchor="ctr"/>
                </a:tc>
                <a:tc>
                  <a:txBody>
                    <a:bodyPr/>
                    <a:lstStyle/>
                    <a:p>
                      <a:pPr marL="0" marR="0" algn="r">
                        <a:lnSpc>
                          <a:spcPct val="107000"/>
                        </a:lnSpc>
                        <a:spcBef>
                          <a:spcPts val="0"/>
                        </a:spcBef>
                        <a:spcAft>
                          <a:spcPts val="0"/>
                        </a:spcAft>
                      </a:pPr>
                      <a:r>
                        <a:rPr lang="en-US" sz="2000" dirty="0">
                          <a:effectLst/>
                        </a:rPr>
                        <a:t>2.3</a:t>
                      </a:r>
                      <a:endParaRPr lang="en-US" sz="1800" dirty="0">
                        <a:effectLst/>
                        <a:latin typeface="Calibri"/>
                        <a:ea typeface="Calibri"/>
                        <a:cs typeface="Times New Roman"/>
                      </a:endParaRPr>
                    </a:p>
                  </a:txBody>
                  <a:tcPr marL="68580" marR="68580" marT="0" marB="0" anchor="ctr"/>
                </a:tc>
              </a:tr>
              <a:tr h="421794">
                <a:tc>
                  <a:txBody>
                    <a:bodyPr/>
                    <a:lstStyle/>
                    <a:p>
                      <a:pPr marL="0" marR="0">
                        <a:lnSpc>
                          <a:spcPct val="107000"/>
                        </a:lnSpc>
                        <a:spcBef>
                          <a:spcPts val="0"/>
                        </a:spcBef>
                        <a:spcAft>
                          <a:spcPts val="0"/>
                        </a:spcAft>
                      </a:pPr>
                      <a:r>
                        <a:rPr lang="en-US" sz="2000" b="0" dirty="0">
                          <a:effectLst/>
                        </a:rPr>
                        <a:t>Asia-US</a:t>
                      </a:r>
                      <a:endParaRPr lang="en-US" sz="1800" b="0" dirty="0">
                        <a:effectLst/>
                        <a:latin typeface="Calibri"/>
                        <a:ea typeface="Calibri"/>
                        <a:cs typeface="Times New Roman"/>
                      </a:endParaRPr>
                    </a:p>
                  </a:txBody>
                  <a:tcPr marL="68580" marR="68580" marT="0" marB="0" anchor="ctr"/>
                </a:tc>
                <a:tc>
                  <a:txBody>
                    <a:bodyPr/>
                    <a:lstStyle/>
                    <a:p>
                      <a:pPr marL="0" marR="0" algn="r">
                        <a:lnSpc>
                          <a:spcPct val="107000"/>
                        </a:lnSpc>
                        <a:spcBef>
                          <a:spcPts val="0"/>
                        </a:spcBef>
                        <a:spcAft>
                          <a:spcPts val="0"/>
                        </a:spcAft>
                      </a:pPr>
                      <a:r>
                        <a:rPr lang="en-US" sz="2000">
                          <a:effectLst/>
                        </a:rPr>
                        <a:t>8</a:t>
                      </a:r>
                      <a:endParaRPr lang="en-US" sz="1800">
                        <a:effectLst/>
                        <a:latin typeface="Calibri"/>
                        <a:ea typeface="Calibri"/>
                        <a:cs typeface="Times New Roman"/>
                      </a:endParaRPr>
                    </a:p>
                  </a:txBody>
                  <a:tcPr marL="68580" marR="68580" marT="0" marB="0" anchor="ctr"/>
                </a:tc>
                <a:tc>
                  <a:txBody>
                    <a:bodyPr/>
                    <a:lstStyle/>
                    <a:p>
                      <a:pPr marL="0" marR="0" algn="r">
                        <a:lnSpc>
                          <a:spcPct val="107000"/>
                        </a:lnSpc>
                        <a:spcBef>
                          <a:spcPts val="0"/>
                        </a:spcBef>
                        <a:spcAft>
                          <a:spcPts val="0"/>
                        </a:spcAft>
                      </a:pPr>
                      <a:r>
                        <a:rPr lang="en-US" sz="2000" dirty="0">
                          <a:effectLst/>
                        </a:rPr>
                        <a:t>0.7</a:t>
                      </a:r>
                      <a:endParaRPr lang="en-US" sz="1800" dirty="0">
                        <a:effectLst/>
                        <a:latin typeface="Calibri"/>
                        <a:ea typeface="Calibri"/>
                        <a:cs typeface="Times New Roman"/>
                      </a:endParaRPr>
                    </a:p>
                  </a:txBody>
                  <a:tcPr marL="68580" marR="68580" marT="0" marB="0" anchor="ctr"/>
                </a:tc>
                <a:tc>
                  <a:txBody>
                    <a:bodyPr/>
                    <a:lstStyle/>
                    <a:p>
                      <a:pPr marL="0" marR="0" algn="r">
                        <a:lnSpc>
                          <a:spcPct val="107000"/>
                        </a:lnSpc>
                        <a:spcBef>
                          <a:spcPts val="0"/>
                        </a:spcBef>
                        <a:spcAft>
                          <a:spcPts val="0"/>
                        </a:spcAft>
                      </a:pPr>
                      <a:r>
                        <a:rPr lang="en-US" sz="2000" dirty="0">
                          <a:effectLst/>
                        </a:rPr>
                        <a:t>7</a:t>
                      </a:r>
                      <a:endParaRPr lang="en-US" sz="1800" dirty="0">
                        <a:effectLst/>
                        <a:latin typeface="Calibri"/>
                        <a:ea typeface="Calibri"/>
                        <a:cs typeface="Times New Roman"/>
                      </a:endParaRPr>
                    </a:p>
                  </a:txBody>
                  <a:tcPr marL="68580" marR="68580" marT="0" marB="0" anchor="ctr"/>
                </a:tc>
                <a:tc>
                  <a:txBody>
                    <a:bodyPr/>
                    <a:lstStyle/>
                    <a:p>
                      <a:pPr marL="0" marR="0" algn="r">
                        <a:lnSpc>
                          <a:spcPct val="107000"/>
                        </a:lnSpc>
                        <a:spcBef>
                          <a:spcPts val="0"/>
                        </a:spcBef>
                        <a:spcAft>
                          <a:spcPts val="0"/>
                        </a:spcAft>
                      </a:pPr>
                      <a:r>
                        <a:rPr lang="en-US" sz="2000" dirty="0">
                          <a:effectLst/>
                        </a:rPr>
                        <a:t>1.4</a:t>
                      </a:r>
                      <a:endParaRPr lang="en-US" sz="1800" dirty="0">
                        <a:effectLst/>
                        <a:latin typeface="Calibri"/>
                        <a:ea typeface="Calibri"/>
                        <a:cs typeface="Times New Roman"/>
                      </a:endParaRPr>
                    </a:p>
                  </a:txBody>
                  <a:tcPr marL="68580" marR="68580" marT="0" marB="0" anchor="ctr"/>
                </a:tc>
              </a:tr>
              <a:tr h="421794">
                <a:tc>
                  <a:txBody>
                    <a:bodyPr/>
                    <a:lstStyle/>
                    <a:p>
                      <a:pPr marL="0" marR="0">
                        <a:lnSpc>
                          <a:spcPct val="107000"/>
                        </a:lnSpc>
                        <a:spcBef>
                          <a:spcPts val="0"/>
                        </a:spcBef>
                        <a:spcAft>
                          <a:spcPts val="0"/>
                        </a:spcAft>
                      </a:pPr>
                      <a:r>
                        <a:rPr lang="en-US" sz="2000" b="0" dirty="0" smtClean="0">
                          <a:effectLst/>
                        </a:rPr>
                        <a:t>Asia-EU</a:t>
                      </a:r>
                      <a:endParaRPr lang="en-US" sz="1800" b="0" dirty="0">
                        <a:effectLst/>
                        <a:latin typeface="Calibri"/>
                        <a:ea typeface="Calibri"/>
                        <a:cs typeface="Times New Roman"/>
                      </a:endParaRPr>
                    </a:p>
                  </a:txBody>
                  <a:tcPr marL="68580" marR="68580" marT="0" marB="0" anchor="ctr"/>
                </a:tc>
                <a:tc>
                  <a:txBody>
                    <a:bodyPr/>
                    <a:lstStyle/>
                    <a:p>
                      <a:pPr marL="0" marR="0" algn="r">
                        <a:lnSpc>
                          <a:spcPct val="107000"/>
                        </a:lnSpc>
                        <a:spcBef>
                          <a:spcPts val="0"/>
                        </a:spcBef>
                        <a:spcAft>
                          <a:spcPts val="0"/>
                        </a:spcAft>
                      </a:pPr>
                      <a:r>
                        <a:rPr lang="en-US" sz="2000">
                          <a:effectLst/>
                        </a:rPr>
                        <a:t>367</a:t>
                      </a:r>
                      <a:endParaRPr lang="en-US" sz="1800">
                        <a:effectLst/>
                        <a:latin typeface="Calibri"/>
                        <a:ea typeface="Calibri"/>
                        <a:cs typeface="Times New Roman"/>
                      </a:endParaRPr>
                    </a:p>
                  </a:txBody>
                  <a:tcPr marL="68580" marR="68580" marT="0" marB="0" anchor="ctr"/>
                </a:tc>
                <a:tc>
                  <a:txBody>
                    <a:bodyPr/>
                    <a:lstStyle/>
                    <a:p>
                      <a:pPr marL="0" marR="0" algn="r">
                        <a:lnSpc>
                          <a:spcPct val="107000"/>
                        </a:lnSpc>
                        <a:spcBef>
                          <a:spcPts val="0"/>
                        </a:spcBef>
                        <a:spcAft>
                          <a:spcPts val="0"/>
                        </a:spcAft>
                      </a:pPr>
                      <a:r>
                        <a:rPr lang="en-US" sz="2000">
                          <a:effectLst/>
                        </a:rPr>
                        <a:t>34.1</a:t>
                      </a:r>
                      <a:endParaRPr lang="en-US" sz="1800">
                        <a:effectLst/>
                        <a:latin typeface="Calibri"/>
                        <a:ea typeface="Calibri"/>
                        <a:cs typeface="Times New Roman"/>
                      </a:endParaRPr>
                    </a:p>
                  </a:txBody>
                  <a:tcPr marL="68580" marR="68580" marT="0" marB="0" anchor="ctr"/>
                </a:tc>
                <a:tc>
                  <a:txBody>
                    <a:bodyPr/>
                    <a:lstStyle/>
                    <a:p>
                      <a:pPr marL="0" marR="0" algn="r">
                        <a:lnSpc>
                          <a:spcPct val="107000"/>
                        </a:lnSpc>
                        <a:spcBef>
                          <a:spcPts val="0"/>
                        </a:spcBef>
                        <a:spcAft>
                          <a:spcPts val="0"/>
                        </a:spcAft>
                      </a:pPr>
                      <a:r>
                        <a:rPr lang="en-US" sz="2000">
                          <a:effectLst/>
                        </a:rPr>
                        <a:t>177</a:t>
                      </a:r>
                      <a:endParaRPr lang="en-US" sz="1800">
                        <a:effectLst/>
                        <a:latin typeface="Calibri"/>
                        <a:ea typeface="Calibri"/>
                        <a:cs typeface="Times New Roman"/>
                      </a:endParaRPr>
                    </a:p>
                  </a:txBody>
                  <a:tcPr marL="68580" marR="68580" marT="0" marB="0" anchor="ctr"/>
                </a:tc>
                <a:tc>
                  <a:txBody>
                    <a:bodyPr/>
                    <a:lstStyle/>
                    <a:p>
                      <a:pPr marL="0" marR="0" algn="r">
                        <a:lnSpc>
                          <a:spcPct val="107000"/>
                        </a:lnSpc>
                        <a:spcBef>
                          <a:spcPts val="0"/>
                        </a:spcBef>
                        <a:spcAft>
                          <a:spcPts val="0"/>
                        </a:spcAft>
                      </a:pPr>
                      <a:r>
                        <a:rPr lang="en-US" sz="2000" dirty="0">
                          <a:effectLst/>
                        </a:rPr>
                        <a:t>36.5</a:t>
                      </a:r>
                      <a:endParaRPr lang="en-US" sz="1800" dirty="0">
                        <a:effectLst/>
                        <a:latin typeface="Calibri"/>
                        <a:ea typeface="Calibri"/>
                        <a:cs typeface="Times New Roman"/>
                      </a:endParaRPr>
                    </a:p>
                  </a:txBody>
                  <a:tcPr marL="68580" marR="68580" marT="0" marB="0" anchor="ctr"/>
                </a:tc>
              </a:tr>
              <a:tr h="421794">
                <a:tc>
                  <a:txBody>
                    <a:bodyPr/>
                    <a:lstStyle/>
                    <a:p>
                      <a:pPr marL="0" marR="0">
                        <a:lnSpc>
                          <a:spcPct val="107000"/>
                        </a:lnSpc>
                        <a:spcBef>
                          <a:spcPts val="0"/>
                        </a:spcBef>
                        <a:spcAft>
                          <a:spcPts val="0"/>
                        </a:spcAft>
                      </a:pPr>
                      <a:r>
                        <a:rPr lang="en-US" sz="2000" b="0" dirty="0" smtClean="0">
                          <a:effectLst/>
                        </a:rPr>
                        <a:t>Asia-ROW</a:t>
                      </a:r>
                      <a:endParaRPr lang="en-US" sz="1800" b="0" dirty="0">
                        <a:effectLst/>
                        <a:latin typeface="Calibri"/>
                        <a:ea typeface="Calibri"/>
                        <a:cs typeface="Times New Roman"/>
                      </a:endParaRPr>
                    </a:p>
                  </a:txBody>
                  <a:tcPr marL="68580" marR="68580" marT="0" marB="0" anchor="ctr"/>
                </a:tc>
                <a:tc>
                  <a:txBody>
                    <a:bodyPr/>
                    <a:lstStyle/>
                    <a:p>
                      <a:pPr marL="0" marR="0" algn="r">
                        <a:lnSpc>
                          <a:spcPct val="107000"/>
                        </a:lnSpc>
                        <a:spcBef>
                          <a:spcPts val="0"/>
                        </a:spcBef>
                        <a:spcAft>
                          <a:spcPts val="0"/>
                        </a:spcAft>
                      </a:pPr>
                      <a:r>
                        <a:rPr lang="en-US" sz="2000">
                          <a:effectLst/>
                        </a:rPr>
                        <a:t>333</a:t>
                      </a:r>
                      <a:endParaRPr lang="en-US" sz="1800">
                        <a:effectLst/>
                        <a:latin typeface="Calibri"/>
                        <a:ea typeface="Calibri"/>
                        <a:cs typeface="Times New Roman"/>
                      </a:endParaRPr>
                    </a:p>
                  </a:txBody>
                  <a:tcPr marL="68580" marR="68580" marT="0" marB="0" anchor="ctr"/>
                </a:tc>
                <a:tc>
                  <a:txBody>
                    <a:bodyPr/>
                    <a:lstStyle/>
                    <a:p>
                      <a:pPr marL="0" marR="0" algn="r">
                        <a:lnSpc>
                          <a:spcPct val="107000"/>
                        </a:lnSpc>
                        <a:spcBef>
                          <a:spcPts val="0"/>
                        </a:spcBef>
                        <a:spcAft>
                          <a:spcPts val="0"/>
                        </a:spcAft>
                      </a:pPr>
                      <a:r>
                        <a:rPr lang="en-US" sz="2000">
                          <a:effectLst/>
                        </a:rPr>
                        <a:t>31.0</a:t>
                      </a:r>
                      <a:endParaRPr lang="en-US" sz="1800">
                        <a:effectLst/>
                        <a:latin typeface="Calibri"/>
                        <a:ea typeface="Calibri"/>
                        <a:cs typeface="Times New Roman"/>
                      </a:endParaRPr>
                    </a:p>
                  </a:txBody>
                  <a:tcPr marL="68580" marR="68580" marT="0" marB="0" anchor="ctr"/>
                </a:tc>
                <a:tc>
                  <a:txBody>
                    <a:bodyPr/>
                    <a:lstStyle/>
                    <a:p>
                      <a:pPr marL="0" marR="0" algn="r">
                        <a:lnSpc>
                          <a:spcPct val="107000"/>
                        </a:lnSpc>
                        <a:spcBef>
                          <a:spcPts val="0"/>
                        </a:spcBef>
                        <a:spcAft>
                          <a:spcPts val="0"/>
                        </a:spcAft>
                      </a:pPr>
                      <a:r>
                        <a:rPr lang="en-US" sz="2000">
                          <a:effectLst/>
                        </a:rPr>
                        <a:t>132</a:t>
                      </a:r>
                      <a:endParaRPr lang="en-US" sz="1800">
                        <a:effectLst/>
                        <a:latin typeface="Calibri"/>
                        <a:ea typeface="Calibri"/>
                        <a:cs typeface="Times New Roman"/>
                      </a:endParaRPr>
                    </a:p>
                  </a:txBody>
                  <a:tcPr marL="68580" marR="68580" marT="0" marB="0" anchor="ctr"/>
                </a:tc>
                <a:tc>
                  <a:txBody>
                    <a:bodyPr/>
                    <a:lstStyle/>
                    <a:p>
                      <a:pPr marL="0" marR="0" algn="r">
                        <a:lnSpc>
                          <a:spcPct val="107000"/>
                        </a:lnSpc>
                        <a:spcBef>
                          <a:spcPts val="0"/>
                        </a:spcBef>
                        <a:spcAft>
                          <a:spcPts val="0"/>
                        </a:spcAft>
                      </a:pPr>
                      <a:r>
                        <a:rPr lang="en-US" sz="2000" dirty="0">
                          <a:effectLst/>
                        </a:rPr>
                        <a:t>27.2</a:t>
                      </a:r>
                      <a:endParaRPr lang="en-US" sz="1800" dirty="0">
                        <a:effectLst/>
                        <a:latin typeface="Calibri"/>
                        <a:ea typeface="Calibri"/>
                        <a:cs typeface="Times New Roman"/>
                      </a:endParaRPr>
                    </a:p>
                  </a:txBody>
                  <a:tcPr marL="68580" marR="68580" marT="0" marB="0" anchor="ctr"/>
                </a:tc>
              </a:tr>
              <a:tr h="421794">
                <a:tc>
                  <a:txBody>
                    <a:bodyPr/>
                    <a:lstStyle/>
                    <a:p>
                      <a:pPr marL="0" marR="0">
                        <a:lnSpc>
                          <a:spcPct val="107000"/>
                        </a:lnSpc>
                        <a:spcBef>
                          <a:spcPts val="0"/>
                        </a:spcBef>
                        <a:spcAft>
                          <a:spcPts val="0"/>
                        </a:spcAft>
                      </a:pPr>
                      <a:r>
                        <a:rPr lang="en-US" sz="2000" b="0" dirty="0">
                          <a:effectLst/>
                        </a:rPr>
                        <a:t>Total</a:t>
                      </a:r>
                      <a:endParaRPr lang="en-US" sz="1800" b="0" dirty="0">
                        <a:effectLst/>
                        <a:latin typeface="Calibri"/>
                        <a:ea typeface="Calibri"/>
                        <a:cs typeface="Times New Roman"/>
                      </a:endParaRPr>
                    </a:p>
                  </a:txBody>
                  <a:tcPr marL="68580" marR="68580" marT="0" marB="0" anchor="ctr"/>
                </a:tc>
                <a:tc>
                  <a:txBody>
                    <a:bodyPr/>
                    <a:lstStyle/>
                    <a:p>
                      <a:pPr marL="0" marR="0" algn="r">
                        <a:lnSpc>
                          <a:spcPct val="107000"/>
                        </a:lnSpc>
                        <a:spcBef>
                          <a:spcPts val="0"/>
                        </a:spcBef>
                        <a:spcAft>
                          <a:spcPts val="0"/>
                        </a:spcAft>
                      </a:pPr>
                      <a:r>
                        <a:rPr lang="en-US" sz="2000">
                          <a:effectLst/>
                        </a:rPr>
                        <a:t>1,075</a:t>
                      </a:r>
                      <a:endParaRPr lang="en-US" sz="1800">
                        <a:effectLst/>
                        <a:latin typeface="Calibri"/>
                        <a:ea typeface="Calibri"/>
                        <a:cs typeface="Times New Roman"/>
                      </a:endParaRPr>
                    </a:p>
                  </a:txBody>
                  <a:tcPr marL="68580" marR="68580" marT="0" marB="0" anchor="ctr"/>
                </a:tc>
                <a:tc>
                  <a:txBody>
                    <a:bodyPr/>
                    <a:lstStyle/>
                    <a:p>
                      <a:pPr marL="0" marR="0" algn="r">
                        <a:lnSpc>
                          <a:spcPct val="107000"/>
                        </a:lnSpc>
                        <a:spcBef>
                          <a:spcPts val="0"/>
                        </a:spcBef>
                        <a:spcAft>
                          <a:spcPts val="0"/>
                        </a:spcAft>
                      </a:pPr>
                      <a:r>
                        <a:rPr lang="en-US" sz="2000">
                          <a:effectLst/>
                        </a:rPr>
                        <a:t>100.0</a:t>
                      </a:r>
                      <a:endParaRPr lang="en-US" sz="1800">
                        <a:effectLst/>
                        <a:latin typeface="Calibri"/>
                        <a:ea typeface="Calibri"/>
                        <a:cs typeface="Times New Roman"/>
                      </a:endParaRPr>
                    </a:p>
                  </a:txBody>
                  <a:tcPr marL="68580" marR="68580" marT="0" marB="0" anchor="ctr"/>
                </a:tc>
                <a:tc>
                  <a:txBody>
                    <a:bodyPr/>
                    <a:lstStyle/>
                    <a:p>
                      <a:pPr marL="0" marR="0" algn="r">
                        <a:lnSpc>
                          <a:spcPct val="107000"/>
                        </a:lnSpc>
                        <a:spcBef>
                          <a:spcPts val="0"/>
                        </a:spcBef>
                        <a:spcAft>
                          <a:spcPts val="0"/>
                        </a:spcAft>
                      </a:pPr>
                      <a:r>
                        <a:rPr lang="en-US" sz="2000">
                          <a:effectLst/>
                        </a:rPr>
                        <a:t>485</a:t>
                      </a:r>
                      <a:endParaRPr lang="en-US" sz="1800">
                        <a:effectLst/>
                        <a:latin typeface="Calibri"/>
                        <a:ea typeface="Calibri"/>
                        <a:cs typeface="Times New Roman"/>
                      </a:endParaRPr>
                    </a:p>
                  </a:txBody>
                  <a:tcPr marL="68580" marR="68580" marT="0" marB="0" anchor="ctr"/>
                </a:tc>
                <a:tc>
                  <a:txBody>
                    <a:bodyPr/>
                    <a:lstStyle/>
                    <a:p>
                      <a:pPr marL="0" marR="0" algn="r">
                        <a:lnSpc>
                          <a:spcPct val="107000"/>
                        </a:lnSpc>
                        <a:spcBef>
                          <a:spcPts val="0"/>
                        </a:spcBef>
                        <a:spcAft>
                          <a:spcPts val="0"/>
                        </a:spcAft>
                      </a:pPr>
                      <a:r>
                        <a:rPr lang="en-US" sz="2000" dirty="0">
                          <a:effectLst/>
                        </a:rPr>
                        <a:t>100.0</a:t>
                      </a:r>
                      <a:endParaRPr lang="en-US" sz="1800" dirty="0">
                        <a:effectLst/>
                        <a:latin typeface="Calibri"/>
                        <a:ea typeface="Calibri"/>
                        <a:cs typeface="Times New Roman"/>
                      </a:endParaRPr>
                    </a:p>
                  </a:txBody>
                  <a:tcPr marL="68580" marR="68580" marT="0" marB="0" anchor="ctr"/>
                </a:tc>
              </a:tr>
            </a:tbl>
          </a:graphicData>
        </a:graphic>
      </p:graphicFrame>
      <p:sp>
        <p:nvSpPr>
          <p:cNvPr id="5" name="Rectangle 4"/>
          <p:cNvSpPr/>
          <p:nvPr/>
        </p:nvSpPr>
        <p:spPr>
          <a:xfrm>
            <a:off x="496108" y="5869847"/>
            <a:ext cx="7811311" cy="276999"/>
          </a:xfrm>
          <a:prstGeom prst="rect">
            <a:avLst/>
          </a:prstGeom>
        </p:spPr>
        <p:txBody>
          <a:bodyPr wrap="square">
            <a:spAutoFit/>
          </a:bodyPr>
          <a:lstStyle/>
          <a:p>
            <a:r>
              <a:rPr lang="en-US" sz="1200" dirty="0"/>
              <a:t>Source: </a:t>
            </a:r>
            <a:r>
              <a:rPr lang="en-US" sz="1200" dirty="0" smtClean="0"/>
              <a:t>ADB calculations using data from UNCTAD and </a:t>
            </a:r>
            <a:r>
              <a:rPr lang="en-US" sz="1200" dirty="0" err="1" smtClean="0"/>
              <a:t>BITSel</a:t>
            </a:r>
            <a:r>
              <a:rPr lang="en-US" sz="1200" dirty="0" smtClean="0"/>
              <a:t> Database from </a:t>
            </a:r>
            <a:r>
              <a:rPr lang="en-US" sz="1200" dirty="0" err="1"/>
              <a:t>Chaisse</a:t>
            </a:r>
            <a:r>
              <a:rPr lang="en-US" sz="1200" dirty="0"/>
              <a:t> and </a:t>
            </a:r>
            <a:r>
              <a:rPr lang="en-US" sz="1200" dirty="0" err="1"/>
              <a:t>Bellak</a:t>
            </a:r>
            <a:r>
              <a:rPr lang="en-US" sz="1200" dirty="0"/>
              <a:t> (2015</a:t>
            </a:r>
            <a:r>
              <a:rPr lang="en-US" sz="1200" dirty="0" smtClean="0"/>
              <a:t>).</a:t>
            </a:r>
            <a:endParaRPr lang="en-US" sz="1200" dirty="0"/>
          </a:p>
        </p:txBody>
      </p:sp>
    </p:spTree>
    <p:extLst>
      <p:ext uri="{BB962C8B-B14F-4D97-AF65-F5344CB8AC3E}">
        <p14:creationId xmlns:p14="http://schemas.microsoft.com/office/powerpoint/2010/main" val="20970896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9643" y="524784"/>
            <a:ext cx="7886700" cy="663573"/>
          </a:xfrm>
        </p:spPr>
        <p:txBody>
          <a:bodyPr/>
          <a:lstStyle/>
          <a:p>
            <a:r>
              <a:rPr lang="en-US" dirty="0" smtClean="0"/>
              <a:t>Rising number of RTIAs</a:t>
            </a:r>
            <a:endParaRPr lang="en-US" dirty="0"/>
          </a:p>
        </p:txBody>
      </p:sp>
      <p:sp>
        <p:nvSpPr>
          <p:cNvPr id="3" name="Slide Number Placeholder 2"/>
          <p:cNvSpPr>
            <a:spLocks noGrp="1"/>
          </p:cNvSpPr>
          <p:nvPr>
            <p:ph type="sldNum" sz="quarter" idx="12"/>
          </p:nvPr>
        </p:nvSpPr>
        <p:spPr/>
        <p:txBody>
          <a:bodyPr/>
          <a:lstStyle/>
          <a:p>
            <a:fld id="{3B2AEF64-9867-4B71-936B-C52248B5A961}" type="slidenum">
              <a:rPr lang="en-US" smtClean="0"/>
              <a:t>29</a:t>
            </a:fld>
            <a:endParaRPr lang="en-US" dirty="0"/>
          </a:p>
        </p:txBody>
      </p:sp>
      <p:pic>
        <p:nvPicPr>
          <p:cNvPr id="11576" name="Picture 3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7029" y="1393371"/>
            <a:ext cx="7939314" cy="44849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14" name="TextBox 313"/>
          <p:cNvSpPr txBox="1"/>
          <p:nvPr/>
        </p:nvSpPr>
        <p:spPr>
          <a:xfrm>
            <a:off x="928915" y="6218757"/>
            <a:ext cx="1901372" cy="276999"/>
          </a:xfrm>
          <a:prstGeom prst="rect">
            <a:avLst/>
          </a:prstGeom>
          <a:noFill/>
        </p:spPr>
        <p:txBody>
          <a:bodyPr wrap="square" rtlCol="0">
            <a:spAutoFit/>
          </a:bodyPr>
          <a:lstStyle/>
          <a:p>
            <a:r>
              <a:rPr lang="en-US" sz="1200" dirty="0" smtClean="0"/>
              <a:t>Source: DESTA</a:t>
            </a:r>
            <a:endParaRPr lang="en-US" sz="1200" dirty="0"/>
          </a:p>
        </p:txBody>
      </p:sp>
    </p:spTree>
    <p:extLst>
      <p:ext uri="{BB962C8B-B14F-4D97-AF65-F5344CB8AC3E}">
        <p14:creationId xmlns:p14="http://schemas.microsoft.com/office/powerpoint/2010/main" val="96705365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52501" y="1470706"/>
            <a:ext cx="6939642" cy="1911123"/>
          </a:xfrm>
        </p:spPr>
        <p:txBody>
          <a:bodyPr/>
          <a:lstStyle/>
          <a:p>
            <a:pPr algn="l"/>
            <a:r>
              <a:rPr lang="en-US" dirty="0" smtClean="0"/>
              <a:t>Introduction</a:t>
            </a:r>
            <a:endParaRPr lang="en-US" dirty="0"/>
          </a:p>
        </p:txBody>
      </p:sp>
      <p:sp>
        <p:nvSpPr>
          <p:cNvPr id="5" name="Slide Number Placeholder 4"/>
          <p:cNvSpPr>
            <a:spLocks noGrp="1"/>
          </p:cNvSpPr>
          <p:nvPr>
            <p:ph type="sldNum" sz="quarter" idx="12"/>
          </p:nvPr>
        </p:nvSpPr>
        <p:spPr/>
        <p:txBody>
          <a:bodyPr/>
          <a:lstStyle/>
          <a:p>
            <a:fld id="{3B2AEF64-9867-4B71-936B-C52248B5A961}" type="slidenum">
              <a:rPr lang="en-US" smtClean="0"/>
              <a:t>3</a:t>
            </a:fld>
            <a:endParaRPr lang="en-US"/>
          </a:p>
        </p:txBody>
      </p:sp>
    </p:spTree>
    <p:extLst>
      <p:ext uri="{BB962C8B-B14F-4D97-AF65-F5344CB8AC3E}">
        <p14:creationId xmlns:p14="http://schemas.microsoft.com/office/powerpoint/2010/main" val="392837844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graphicFrame>
            <p:nvGraphicFramePr>
              <p:cNvPr id="4" name="Diagram 3"/>
              <p:cNvGraphicFramePr/>
              <p:nvPr>
                <p:extLst>
                  <p:ext uri="{D42A27DB-BD31-4B8C-83A1-F6EECF244321}">
                    <p14:modId xmlns:p14="http://schemas.microsoft.com/office/powerpoint/2010/main" val="318626965"/>
                  </p:ext>
                </p:extLst>
              </p:nvPr>
            </p:nvGraphicFramePr>
            <p:xfrm>
              <a:off x="298402" y="1505235"/>
              <a:ext cx="8625015" cy="502709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mc:Choice>
        <mc:Fallback xmlns="">
          <p:graphicFrame>
            <p:nvGraphicFramePr>
              <p:cNvPr id="4" name="Diagram 3"/>
              <p:cNvGraphicFramePr/>
              <p:nvPr>
                <p:extLst>
                  <p:ext uri="{D42A27DB-BD31-4B8C-83A1-F6EECF244321}">
                    <p14:modId xmlns:p14="http://schemas.microsoft.com/office/powerpoint/2010/main" val="318626965"/>
                  </p:ext>
                </p:extLst>
              </p:nvPr>
            </p:nvGraphicFramePr>
            <p:xfrm>
              <a:off x="298402" y="1505235"/>
              <a:ext cx="8625015" cy="5027097"/>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mc:Fallback>
      </mc:AlternateContent>
      <p:sp>
        <p:nvSpPr>
          <p:cNvPr id="2" name="TextBox 1"/>
          <p:cNvSpPr txBox="1"/>
          <p:nvPr/>
        </p:nvSpPr>
        <p:spPr>
          <a:xfrm>
            <a:off x="564204" y="428017"/>
            <a:ext cx="8093413" cy="1077218"/>
          </a:xfrm>
          <a:prstGeom prst="rect">
            <a:avLst/>
          </a:prstGeom>
          <a:noFill/>
        </p:spPr>
        <p:txBody>
          <a:bodyPr wrap="square" rtlCol="0">
            <a:spAutoFit/>
          </a:bodyPr>
          <a:lstStyle/>
          <a:p>
            <a:pPr algn="ctr"/>
            <a:r>
              <a:rPr lang="en-US" sz="3200" b="1" dirty="0" smtClean="0"/>
              <a:t>Five broad categories of                                     BIT/ RTIA provisions</a:t>
            </a:r>
            <a:endParaRPr lang="en-US" sz="3200" b="1" dirty="0"/>
          </a:p>
        </p:txBody>
      </p:sp>
      <p:sp>
        <p:nvSpPr>
          <p:cNvPr id="5" name="Slide Number Placeholder 4"/>
          <p:cNvSpPr>
            <a:spLocks noGrp="1"/>
          </p:cNvSpPr>
          <p:nvPr>
            <p:ph type="sldNum" sz="quarter" idx="12"/>
          </p:nvPr>
        </p:nvSpPr>
        <p:spPr/>
        <p:txBody>
          <a:bodyPr/>
          <a:lstStyle/>
          <a:p>
            <a:fld id="{3B2AEF64-9867-4B71-936B-C52248B5A961}" type="slidenum">
              <a:rPr lang="en-US" smtClean="0"/>
              <a:t>30</a:t>
            </a:fld>
            <a:endParaRPr lang="en-US" dirty="0"/>
          </a:p>
        </p:txBody>
      </p:sp>
    </p:spTree>
    <p:extLst>
      <p:ext uri="{BB962C8B-B14F-4D97-AF65-F5344CB8AC3E}">
        <p14:creationId xmlns:p14="http://schemas.microsoft.com/office/powerpoint/2010/main" val="200094350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195" y="442948"/>
            <a:ext cx="8067878" cy="833402"/>
          </a:xfrm>
        </p:spPr>
        <p:txBody>
          <a:bodyPr>
            <a:noAutofit/>
          </a:bodyPr>
          <a:lstStyle/>
          <a:p>
            <a:r>
              <a:rPr lang="en-US" dirty="0" smtClean="0"/>
              <a:t>BITs grant foreign investors more substantive rights than RTIAs</a:t>
            </a:r>
            <a:endParaRPr lang="en-US" dirty="0"/>
          </a:p>
        </p:txBody>
      </p:sp>
      <p:sp>
        <p:nvSpPr>
          <p:cNvPr id="3" name="Slide Number Placeholder 2"/>
          <p:cNvSpPr>
            <a:spLocks noGrp="1"/>
          </p:cNvSpPr>
          <p:nvPr>
            <p:ph type="sldNum" sz="quarter" idx="12"/>
          </p:nvPr>
        </p:nvSpPr>
        <p:spPr/>
        <p:txBody>
          <a:bodyPr/>
          <a:lstStyle/>
          <a:p>
            <a:fld id="{3B2AEF64-9867-4B71-936B-C52248B5A961}" type="slidenum">
              <a:rPr lang="en-US" smtClean="0"/>
              <a:t>31</a:t>
            </a:fld>
            <a:endParaRPr lang="en-US" dirty="0"/>
          </a:p>
        </p:txBody>
      </p:sp>
      <p:sp>
        <p:nvSpPr>
          <p:cNvPr id="4" name="Title 1"/>
          <p:cNvSpPr txBox="1">
            <a:spLocks/>
          </p:cNvSpPr>
          <p:nvPr/>
        </p:nvSpPr>
        <p:spPr>
          <a:xfrm>
            <a:off x="275212" y="1455438"/>
            <a:ext cx="7886700" cy="474354"/>
          </a:xfrm>
          <a:prstGeom prst="rect">
            <a:avLst/>
          </a:prstGeom>
        </p:spPr>
        <p:txBody>
          <a:bodyPr vert="horz" lIns="91440" tIns="45720" rIns="91440" bIns="45720" rtlCol="0" anchor="ctr">
            <a:normAutofit fontScale="97500"/>
          </a:bodyPr>
          <a:lstStyle>
            <a:lvl1pPr algn="ctr" defTabSz="914400" rtl="0" eaLnBrk="1" latinLnBrk="0" hangingPunct="1">
              <a:lnSpc>
                <a:spcPct val="90000"/>
              </a:lnSpc>
              <a:spcBef>
                <a:spcPct val="0"/>
              </a:spcBef>
              <a:buNone/>
              <a:defRPr sz="3200" b="1" kern="1200">
                <a:solidFill>
                  <a:schemeClr val="tx1"/>
                </a:solidFill>
                <a:latin typeface="+mj-lt"/>
                <a:ea typeface="+mj-ea"/>
                <a:cs typeface="+mj-cs"/>
              </a:defRPr>
            </a:lvl1pPr>
          </a:lstStyle>
          <a:p>
            <a:pPr algn="l"/>
            <a:r>
              <a:rPr lang="en-US" sz="1800" dirty="0" smtClean="0"/>
              <a:t>Average scores of provisions in BITs and RTIAs</a:t>
            </a:r>
            <a:endParaRPr lang="en-US" sz="1800"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18562" y="1938337"/>
            <a:ext cx="4655336" cy="41286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b="11448"/>
          <a:stretch/>
        </p:blipFill>
        <p:spPr bwMode="auto">
          <a:xfrm>
            <a:off x="391328" y="2380343"/>
            <a:ext cx="3658158" cy="36866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29001" y="6168394"/>
            <a:ext cx="2046496" cy="4210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Box 8"/>
          <p:cNvSpPr txBox="1"/>
          <p:nvPr/>
        </p:nvSpPr>
        <p:spPr>
          <a:xfrm>
            <a:off x="1393371" y="2055744"/>
            <a:ext cx="1872343" cy="276999"/>
          </a:xfrm>
          <a:prstGeom prst="rect">
            <a:avLst/>
          </a:prstGeom>
          <a:noFill/>
        </p:spPr>
        <p:txBody>
          <a:bodyPr wrap="square" rtlCol="0">
            <a:spAutoFit/>
          </a:bodyPr>
          <a:lstStyle/>
          <a:p>
            <a:pPr algn="ctr"/>
            <a:r>
              <a:rPr lang="en-US" sz="1200" b="1" dirty="0" smtClean="0"/>
              <a:t>Asia-World</a:t>
            </a:r>
            <a:endParaRPr lang="en-US" sz="1200" b="1" dirty="0"/>
          </a:p>
        </p:txBody>
      </p:sp>
    </p:spTree>
    <p:extLst>
      <p:ext uri="{BB962C8B-B14F-4D97-AF65-F5344CB8AC3E}">
        <p14:creationId xmlns:p14="http://schemas.microsoft.com/office/powerpoint/2010/main" val="327491547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BIT Provisions over Time: Asian Region</a:t>
            </a:r>
          </a:p>
        </p:txBody>
      </p:sp>
      <p:sp>
        <p:nvSpPr>
          <p:cNvPr id="3" name="Slide Number Placeholder 2"/>
          <p:cNvSpPr>
            <a:spLocks noGrp="1"/>
          </p:cNvSpPr>
          <p:nvPr>
            <p:ph type="sldNum" sz="quarter" idx="12"/>
          </p:nvPr>
        </p:nvSpPr>
        <p:spPr/>
        <p:txBody>
          <a:bodyPr/>
          <a:lstStyle/>
          <a:p>
            <a:fld id="{3B2AEF64-9867-4B71-936B-C52248B5A961}" type="slidenum">
              <a:rPr lang="en-US" smtClean="0"/>
              <a:t>32</a:t>
            </a:fld>
            <a:endParaRPr lang="en-US" dirty="0"/>
          </a:p>
        </p:txBody>
      </p:sp>
      <p:graphicFrame>
        <p:nvGraphicFramePr>
          <p:cNvPr id="5" name="Chart 4"/>
          <p:cNvGraphicFramePr/>
          <p:nvPr>
            <p:extLst>
              <p:ext uri="{D42A27DB-BD31-4B8C-83A1-F6EECF244321}">
                <p14:modId xmlns:p14="http://schemas.microsoft.com/office/powerpoint/2010/main" val="4102705989"/>
              </p:ext>
            </p:extLst>
          </p:nvPr>
        </p:nvGraphicFramePr>
        <p:xfrm>
          <a:off x="596900" y="1092201"/>
          <a:ext cx="7889240" cy="54356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46249514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801" y="1819049"/>
            <a:ext cx="6281058" cy="2387600"/>
          </a:xfrm>
        </p:spPr>
        <p:txBody>
          <a:bodyPr/>
          <a:lstStyle/>
          <a:p>
            <a:r>
              <a:rPr lang="en-US" dirty="0" smtClean="0"/>
              <a:t>Determinants of FDI</a:t>
            </a:r>
            <a:endParaRPr lang="en-US" dirty="0"/>
          </a:p>
        </p:txBody>
      </p:sp>
      <p:sp>
        <p:nvSpPr>
          <p:cNvPr id="5" name="Slide Number Placeholder 4"/>
          <p:cNvSpPr>
            <a:spLocks noGrp="1"/>
          </p:cNvSpPr>
          <p:nvPr>
            <p:ph type="sldNum" sz="quarter" idx="12"/>
          </p:nvPr>
        </p:nvSpPr>
        <p:spPr/>
        <p:txBody>
          <a:bodyPr/>
          <a:lstStyle/>
          <a:p>
            <a:fld id="{3B2AEF64-9867-4B71-936B-C52248B5A961}" type="slidenum">
              <a:rPr lang="en-US" smtClean="0"/>
              <a:t>33</a:t>
            </a:fld>
            <a:endParaRPr lang="en-US"/>
          </a:p>
        </p:txBody>
      </p:sp>
    </p:spTree>
    <p:extLst>
      <p:ext uri="{BB962C8B-B14F-4D97-AF65-F5344CB8AC3E}">
        <p14:creationId xmlns:p14="http://schemas.microsoft.com/office/powerpoint/2010/main" val="18833847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1886" y="190956"/>
            <a:ext cx="8374743" cy="663573"/>
          </a:xfrm>
        </p:spPr>
        <p:txBody>
          <a:bodyPr>
            <a:noAutofit/>
          </a:bodyPr>
          <a:lstStyle/>
          <a:p>
            <a:r>
              <a:rPr lang="en-US" sz="2400" dirty="0" smtClean="0"/>
              <a:t>Effect of ease of doing business &amp; governance on FDI</a:t>
            </a:r>
            <a:endParaRPr lang="en-US" sz="2400" dirty="0"/>
          </a:p>
        </p:txBody>
      </p:sp>
      <p:sp>
        <p:nvSpPr>
          <p:cNvPr id="3" name="Slide Number Placeholder 2"/>
          <p:cNvSpPr>
            <a:spLocks noGrp="1"/>
          </p:cNvSpPr>
          <p:nvPr>
            <p:ph type="sldNum" sz="quarter" idx="12"/>
          </p:nvPr>
        </p:nvSpPr>
        <p:spPr/>
        <p:txBody>
          <a:bodyPr/>
          <a:lstStyle/>
          <a:p>
            <a:fld id="{3B2AEF64-9867-4B71-936B-C52248B5A961}" type="slidenum">
              <a:rPr lang="en-US" smtClean="0"/>
              <a:t>34</a:t>
            </a:fld>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1766363101"/>
              </p:ext>
            </p:extLst>
          </p:nvPr>
        </p:nvGraphicFramePr>
        <p:xfrm>
          <a:off x="174174" y="1117601"/>
          <a:ext cx="8694054" cy="4557485"/>
        </p:xfrm>
        <a:graphic>
          <a:graphicData uri="http://schemas.openxmlformats.org/drawingml/2006/table">
            <a:tbl>
              <a:tblPr firstRow="1" bandRow="1">
                <a:tableStyleId>{3B4B98B0-60AC-42C2-AFA5-B58CD77FA1E5}</a:tableStyleId>
              </a:tblPr>
              <a:tblGrid>
                <a:gridCol w="1262740"/>
                <a:gridCol w="783772"/>
                <a:gridCol w="1074057"/>
                <a:gridCol w="899886"/>
                <a:gridCol w="1016000"/>
                <a:gridCol w="856342"/>
                <a:gridCol w="957943"/>
                <a:gridCol w="877308"/>
                <a:gridCol w="966006"/>
              </a:tblGrid>
              <a:tr h="406399">
                <a:tc>
                  <a:txBody>
                    <a:bodyPr/>
                    <a:lstStyle/>
                    <a:p>
                      <a:pPr algn="l" fontAlgn="ctr"/>
                      <a:r>
                        <a:rPr lang="en-US" sz="1500" b="1" i="0" u="none" strike="noStrike" dirty="0">
                          <a:solidFill>
                            <a:srgbClr val="000000"/>
                          </a:solidFill>
                          <a:effectLst/>
                          <a:latin typeface="Arial"/>
                        </a:rPr>
                        <a:t> </a:t>
                      </a:r>
                    </a:p>
                  </a:txBody>
                  <a:tcPr marL="9525" marR="9525" marT="9525" marB="0" anchor="ctr">
                    <a:lnR w="3175" cap="flat" cmpd="sng" algn="ctr">
                      <a:solidFill>
                        <a:schemeClr val="accent1">
                          <a:lumMod val="60000"/>
                          <a:lumOff val="40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tc gridSpan="4">
                  <a:txBody>
                    <a:bodyPr/>
                    <a:lstStyle/>
                    <a:p>
                      <a:pPr algn="ctr" fontAlgn="ctr"/>
                      <a:r>
                        <a:rPr lang="en-US" sz="1500" b="1" i="0" u="none" strike="noStrike" dirty="0">
                          <a:solidFill>
                            <a:srgbClr val="000000"/>
                          </a:solidFill>
                          <a:effectLst/>
                          <a:latin typeface="Arial"/>
                        </a:rPr>
                        <a:t>Greenfield investment</a:t>
                      </a:r>
                    </a:p>
                  </a:txBody>
                  <a:tcPr marL="9525" marR="9525" marT="9525" marB="0" anchor="ctr">
                    <a:lnL w="3175" cap="flat" cmpd="sng" algn="ctr">
                      <a:solidFill>
                        <a:schemeClr val="accent1">
                          <a:lumMod val="60000"/>
                          <a:lumOff val="40000"/>
                        </a:schemeClr>
                      </a:solidFill>
                      <a:prstDash val="solid"/>
                      <a:round/>
                      <a:headEnd type="none" w="med" len="med"/>
                      <a:tailEnd type="none" w="med" len="med"/>
                    </a:lnL>
                    <a:lnR w="3175" cap="flat" cmpd="sng" algn="ctr">
                      <a:solidFill>
                        <a:schemeClr val="accent1">
                          <a:lumMod val="60000"/>
                          <a:lumOff val="40000"/>
                        </a:schemeClr>
                      </a:solid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algn="ctr" fontAlgn="ctr"/>
                      <a:r>
                        <a:rPr lang="en-US" sz="1500" b="1" i="0" u="none" strike="noStrike" dirty="0">
                          <a:solidFill>
                            <a:srgbClr val="000000"/>
                          </a:solidFill>
                          <a:effectLst/>
                          <a:latin typeface="Arial"/>
                        </a:rPr>
                        <a:t>Cross-border M&amp;A</a:t>
                      </a:r>
                    </a:p>
                  </a:txBody>
                  <a:tcPr marL="9525" marR="9525" marT="9525" marB="0" anchor="ctr">
                    <a:lnL w="3175" cap="flat" cmpd="sng" algn="ctr">
                      <a:solidFill>
                        <a:schemeClr val="accent1">
                          <a:lumMod val="60000"/>
                          <a:lumOff val="40000"/>
                        </a:schemeClr>
                      </a:solidFill>
                      <a:prstDash val="solid"/>
                      <a:round/>
                      <a:headEnd type="none" w="med" len="med"/>
                      <a:tailEnd type="none" w="med" len="med"/>
                    </a:lnL>
                    <a:lnT w="28575" cap="flat" cmpd="sng" algn="ctr">
                      <a:solidFill>
                        <a:schemeClr val="accent1">
                          <a:lumMod val="75000"/>
                        </a:schemeClr>
                      </a:solidFill>
                      <a:prstDash val="solid"/>
                      <a:round/>
                      <a:headEnd type="none" w="med" len="med"/>
                      <a:tailEnd type="none" w="med" len="med"/>
                    </a:lnT>
                  </a:tcPr>
                </a:tc>
                <a:tc hMerge="1">
                  <a:txBody>
                    <a:bodyPr/>
                    <a:lstStyle/>
                    <a:p>
                      <a:endParaRPr lang="en-US"/>
                    </a:p>
                  </a:txBody>
                  <a:tcPr/>
                </a:tc>
                <a:tc hMerge="1">
                  <a:txBody>
                    <a:bodyPr/>
                    <a:lstStyle/>
                    <a:p>
                      <a:endParaRPr lang="en-US"/>
                    </a:p>
                  </a:txBody>
                  <a:tcPr/>
                </a:tc>
                <a:tc hMerge="1">
                  <a:txBody>
                    <a:bodyPr/>
                    <a:lstStyle/>
                    <a:p>
                      <a:endParaRPr lang="en-US"/>
                    </a:p>
                  </a:txBody>
                  <a:tcPr/>
                </a:tc>
              </a:tr>
              <a:tr h="449943">
                <a:tc>
                  <a:txBody>
                    <a:bodyPr/>
                    <a:lstStyle/>
                    <a:p>
                      <a:pPr algn="ctr" fontAlgn="ctr"/>
                      <a:r>
                        <a:rPr lang="en-US" sz="1500" b="0" i="0" u="none" strike="noStrike" dirty="0">
                          <a:solidFill>
                            <a:srgbClr val="000000"/>
                          </a:solidFill>
                          <a:effectLst/>
                          <a:latin typeface="Arial"/>
                        </a:rPr>
                        <a:t>Source</a:t>
                      </a:r>
                    </a:p>
                  </a:txBody>
                  <a:tcPr marL="9525" marR="9525" marT="9525" marB="0" anchor="ctr">
                    <a:lnR w="3175" cap="flat" cmpd="sng" algn="ctr">
                      <a:solidFill>
                        <a:schemeClr val="accent1">
                          <a:lumMod val="60000"/>
                          <a:lumOff val="40000"/>
                        </a:schemeClr>
                      </a:solidFill>
                      <a:prstDash val="solid"/>
                      <a:round/>
                      <a:headEnd type="none" w="med" len="med"/>
                      <a:tailEnd type="none" w="med" len="med"/>
                    </a:lnR>
                    <a:lnT w="28575" cap="flat" cmpd="sng" algn="ctr">
                      <a:solidFill>
                        <a:schemeClr val="bg1"/>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tc gridSpan="2">
                  <a:txBody>
                    <a:bodyPr/>
                    <a:lstStyle/>
                    <a:p>
                      <a:pPr algn="ctr" fontAlgn="ctr"/>
                      <a:r>
                        <a:rPr lang="en-US" sz="1500" b="0" i="0" u="none" strike="noStrike" dirty="0">
                          <a:solidFill>
                            <a:srgbClr val="000000"/>
                          </a:solidFill>
                          <a:effectLst/>
                          <a:latin typeface="Arial"/>
                        </a:rPr>
                        <a:t>High-income</a:t>
                      </a:r>
                    </a:p>
                  </a:txBody>
                  <a:tcPr marL="9525" marR="9525" marT="9525" marB="0" anchor="ctr">
                    <a:lnL w="3175" cap="flat" cmpd="sng" algn="ctr">
                      <a:solidFill>
                        <a:schemeClr val="accent1">
                          <a:lumMod val="60000"/>
                          <a:lumOff val="40000"/>
                        </a:schemeClr>
                      </a:solidFill>
                      <a:prstDash val="solid"/>
                      <a:round/>
                      <a:headEnd type="none" w="med" len="med"/>
                      <a:tailEnd type="none" w="med" len="med"/>
                    </a:lnL>
                    <a:lnB w="6350" cap="flat" cmpd="sng" algn="ctr">
                      <a:solidFill>
                        <a:schemeClr val="accent1"/>
                      </a:solidFill>
                      <a:prstDash val="solid"/>
                      <a:round/>
                      <a:headEnd type="none" w="med" len="med"/>
                      <a:tailEnd type="none" w="med" len="med"/>
                    </a:lnB>
                    <a:noFill/>
                  </a:tcPr>
                </a:tc>
                <a:tc hMerge="1">
                  <a:txBody>
                    <a:bodyPr/>
                    <a:lstStyle/>
                    <a:p>
                      <a:endParaRPr lang="en-US"/>
                    </a:p>
                  </a:txBody>
                  <a:tcPr/>
                </a:tc>
                <a:tc gridSpan="2">
                  <a:txBody>
                    <a:bodyPr/>
                    <a:lstStyle/>
                    <a:p>
                      <a:pPr algn="ctr" fontAlgn="ctr"/>
                      <a:r>
                        <a:rPr lang="en-US" sz="1500" b="0" i="0" u="none" strike="noStrike" dirty="0">
                          <a:solidFill>
                            <a:srgbClr val="000000"/>
                          </a:solidFill>
                          <a:effectLst/>
                          <a:latin typeface="Arial"/>
                        </a:rPr>
                        <a:t>Emerging</a:t>
                      </a:r>
                    </a:p>
                  </a:txBody>
                  <a:tcPr marL="9525" marR="9525" marT="9525" marB="0" anchor="ctr">
                    <a:lnR w="3175" cap="flat" cmpd="sng" algn="ctr">
                      <a:solidFill>
                        <a:schemeClr val="accent1">
                          <a:lumMod val="60000"/>
                          <a:lumOff val="40000"/>
                        </a:schemeClr>
                      </a:solidFill>
                      <a:prstDash val="solid"/>
                      <a:round/>
                      <a:headEnd type="none" w="med" len="med"/>
                      <a:tailEnd type="none" w="med" len="med"/>
                    </a:lnR>
                    <a:lnB w="6350" cap="flat" cmpd="sng" algn="ctr">
                      <a:solidFill>
                        <a:schemeClr val="accent1"/>
                      </a:solidFill>
                      <a:prstDash val="solid"/>
                      <a:round/>
                      <a:headEnd type="none" w="med" len="med"/>
                      <a:tailEnd type="none" w="med" len="med"/>
                    </a:lnB>
                    <a:noFill/>
                  </a:tcPr>
                </a:tc>
                <a:tc hMerge="1">
                  <a:txBody>
                    <a:bodyPr/>
                    <a:lstStyle/>
                    <a:p>
                      <a:endParaRPr lang="en-US"/>
                    </a:p>
                  </a:txBody>
                  <a:tcPr/>
                </a:tc>
                <a:tc gridSpan="2">
                  <a:txBody>
                    <a:bodyPr/>
                    <a:lstStyle/>
                    <a:p>
                      <a:pPr algn="ctr" fontAlgn="ctr"/>
                      <a:r>
                        <a:rPr lang="en-US" sz="1500" b="0" i="0" u="none" strike="noStrike" dirty="0">
                          <a:solidFill>
                            <a:srgbClr val="000000"/>
                          </a:solidFill>
                          <a:effectLst/>
                          <a:latin typeface="Arial"/>
                        </a:rPr>
                        <a:t>High-income</a:t>
                      </a:r>
                    </a:p>
                  </a:txBody>
                  <a:tcPr marL="9525" marR="9525" marT="9525" marB="0" anchor="ctr">
                    <a:lnL w="3175" cap="flat" cmpd="sng" algn="ctr">
                      <a:solidFill>
                        <a:schemeClr val="accent1">
                          <a:lumMod val="60000"/>
                          <a:lumOff val="40000"/>
                        </a:schemeClr>
                      </a:solidFill>
                      <a:prstDash val="solid"/>
                      <a:round/>
                      <a:headEnd type="none" w="med" len="med"/>
                      <a:tailEnd type="none" w="med" len="med"/>
                    </a:lnL>
                    <a:lnB w="6350" cap="flat" cmpd="sng" algn="ctr">
                      <a:solidFill>
                        <a:schemeClr val="accent1"/>
                      </a:solidFill>
                      <a:prstDash val="solid"/>
                      <a:round/>
                      <a:headEnd type="none" w="med" len="med"/>
                      <a:tailEnd type="none" w="med" len="med"/>
                    </a:lnB>
                    <a:noFill/>
                  </a:tcPr>
                </a:tc>
                <a:tc hMerge="1">
                  <a:txBody>
                    <a:bodyPr/>
                    <a:lstStyle/>
                    <a:p>
                      <a:endParaRPr lang="en-US"/>
                    </a:p>
                  </a:txBody>
                  <a:tcPr/>
                </a:tc>
                <a:tc gridSpan="2">
                  <a:txBody>
                    <a:bodyPr/>
                    <a:lstStyle/>
                    <a:p>
                      <a:pPr algn="ctr" fontAlgn="ctr"/>
                      <a:r>
                        <a:rPr lang="en-US" sz="1500" b="0" i="0" u="none" strike="noStrike" dirty="0">
                          <a:solidFill>
                            <a:srgbClr val="000000"/>
                          </a:solidFill>
                          <a:effectLst/>
                          <a:latin typeface="Arial"/>
                        </a:rPr>
                        <a:t>Emerging</a:t>
                      </a:r>
                    </a:p>
                  </a:txBody>
                  <a:tcPr marL="9525" marR="9525" marT="9525" marB="0" anchor="ctr">
                    <a:lnB w="6350" cap="flat" cmpd="sng" algn="ctr">
                      <a:solidFill>
                        <a:schemeClr val="accent1"/>
                      </a:solidFill>
                      <a:prstDash val="solid"/>
                      <a:round/>
                      <a:headEnd type="none" w="med" len="med"/>
                      <a:tailEnd type="none" w="med" len="med"/>
                    </a:lnB>
                    <a:noFill/>
                  </a:tcPr>
                </a:tc>
                <a:tc hMerge="1">
                  <a:txBody>
                    <a:bodyPr/>
                    <a:lstStyle/>
                    <a:p>
                      <a:endParaRPr lang="en-US"/>
                    </a:p>
                  </a:txBody>
                  <a:tcPr/>
                </a:tc>
              </a:tr>
              <a:tr h="493486">
                <a:tc>
                  <a:txBody>
                    <a:bodyPr/>
                    <a:lstStyle/>
                    <a:p>
                      <a:pPr algn="ctr" fontAlgn="ctr"/>
                      <a:r>
                        <a:rPr lang="en-US" sz="1500" b="0" i="0" u="none" strike="noStrike" dirty="0">
                          <a:solidFill>
                            <a:srgbClr val="000000"/>
                          </a:solidFill>
                          <a:effectLst/>
                          <a:latin typeface="Arial"/>
                        </a:rPr>
                        <a:t>Host</a:t>
                      </a:r>
                    </a:p>
                  </a:txBody>
                  <a:tcPr marL="9525" marR="9525" marT="9525" marB="0" anchor="ctr">
                    <a:lnR w="3175" cap="flat" cmpd="sng" algn="ctr">
                      <a:solidFill>
                        <a:schemeClr val="accent1">
                          <a:lumMod val="60000"/>
                          <a:lumOff val="40000"/>
                        </a:schemeClr>
                      </a:solidFill>
                      <a:prstDash val="solid"/>
                      <a:round/>
                      <a:headEnd type="none" w="med" len="med"/>
                      <a:tailEnd type="none" w="med" len="med"/>
                    </a:lnR>
                    <a:lnT w="6350" cap="flat" cmpd="sng" algn="ctr">
                      <a:solidFill>
                        <a:schemeClr val="accent1"/>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algn="ctr" fontAlgn="ctr"/>
                      <a:r>
                        <a:rPr lang="en-US" sz="1400" b="0" i="0" u="none" strike="noStrike" dirty="0">
                          <a:solidFill>
                            <a:srgbClr val="000000"/>
                          </a:solidFill>
                          <a:effectLst/>
                          <a:latin typeface="Arial"/>
                        </a:rPr>
                        <a:t>High-income</a:t>
                      </a:r>
                    </a:p>
                  </a:txBody>
                  <a:tcPr marL="9525" marR="9525" marT="9525" marB="0" anchor="ctr">
                    <a:lnL w="3175" cap="flat" cmpd="sng" algn="ctr">
                      <a:solidFill>
                        <a:schemeClr val="accent1">
                          <a:lumMod val="60000"/>
                          <a:lumOff val="40000"/>
                        </a:schemeClr>
                      </a:solidFill>
                      <a:prstDash val="solid"/>
                      <a:round/>
                      <a:headEnd type="none" w="med" len="med"/>
                      <a:tailEnd type="none" w="med" len="med"/>
                    </a:lnL>
                    <a:lnT w="6350" cap="flat" cmpd="sng" algn="ctr">
                      <a:solidFill>
                        <a:schemeClr val="accent1"/>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algn="ctr" fontAlgn="ctr"/>
                      <a:r>
                        <a:rPr lang="en-US" sz="1400" b="0" i="0" u="none" strike="noStrike" dirty="0">
                          <a:solidFill>
                            <a:srgbClr val="000000"/>
                          </a:solidFill>
                          <a:effectLst/>
                          <a:latin typeface="Arial"/>
                        </a:rPr>
                        <a:t>Developing</a:t>
                      </a:r>
                    </a:p>
                  </a:txBody>
                  <a:tcPr marL="9525" marR="9525" marT="9525" marB="0" anchor="ctr">
                    <a:lnT w="6350" cap="flat" cmpd="sng" algn="ctr">
                      <a:solidFill>
                        <a:schemeClr val="accent1"/>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algn="ctr" fontAlgn="ctr"/>
                      <a:r>
                        <a:rPr lang="en-US" sz="1400" b="0" i="0" u="none" strike="noStrike" dirty="0">
                          <a:solidFill>
                            <a:srgbClr val="000000"/>
                          </a:solidFill>
                          <a:effectLst/>
                          <a:latin typeface="Arial"/>
                        </a:rPr>
                        <a:t>High-income</a:t>
                      </a:r>
                    </a:p>
                  </a:txBody>
                  <a:tcPr marL="9525" marR="9525" marT="9525" marB="0" anchor="ctr">
                    <a:lnT w="6350" cap="flat" cmpd="sng" algn="ctr">
                      <a:solidFill>
                        <a:schemeClr val="accent1"/>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algn="ctr" fontAlgn="ctr"/>
                      <a:r>
                        <a:rPr lang="en-US" sz="1400" b="0" i="0" u="none" strike="noStrike" dirty="0">
                          <a:solidFill>
                            <a:srgbClr val="000000"/>
                          </a:solidFill>
                          <a:effectLst/>
                          <a:latin typeface="Arial"/>
                        </a:rPr>
                        <a:t>Developing</a:t>
                      </a:r>
                    </a:p>
                  </a:txBody>
                  <a:tcPr marL="9525" marR="9525" marT="9525" marB="0" anchor="ctr">
                    <a:lnR w="3175" cap="flat" cmpd="sng" algn="ctr">
                      <a:solidFill>
                        <a:schemeClr val="accent1">
                          <a:lumMod val="60000"/>
                          <a:lumOff val="40000"/>
                        </a:schemeClr>
                      </a:solidFill>
                      <a:prstDash val="solid"/>
                      <a:round/>
                      <a:headEnd type="none" w="med" len="med"/>
                      <a:tailEnd type="none" w="med" len="med"/>
                    </a:lnR>
                    <a:lnT w="6350" cap="flat" cmpd="sng" algn="ctr">
                      <a:solidFill>
                        <a:schemeClr val="accent1"/>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algn="ctr" fontAlgn="ctr"/>
                      <a:r>
                        <a:rPr lang="en-US" sz="1400" b="0" i="0" u="none" strike="noStrike" dirty="0">
                          <a:solidFill>
                            <a:srgbClr val="000000"/>
                          </a:solidFill>
                          <a:effectLst/>
                          <a:latin typeface="Arial"/>
                        </a:rPr>
                        <a:t>High-income</a:t>
                      </a:r>
                    </a:p>
                  </a:txBody>
                  <a:tcPr marL="9525" marR="9525" marT="9525" marB="0" anchor="ctr">
                    <a:lnL w="3175" cap="flat" cmpd="sng" algn="ctr">
                      <a:solidFill>
                        <a:schemeClr val="accent1">
                          <a:lumMod val="60000"/>
                          <a:lumOff val="40000"/>
                        </a:schemeClr>
                      </a:solidFill>
                      <a:prstDash val="solid"/>
                      <a:round/>
                      <a:headEnd type="none" w="med" len="med"/>
                      <a:tailEnd type="none" w="med" len="med"/>
                    </a:lnL>
                    <a:lnT w="6350" cap="flat" cmpd="sng" algn="ctr">
                      <a:solidFill>
                        <a:schemeClr val="accent1"/>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algn="ctr" fontAlgn="ctr"/>
                      <a:r>
                        <a:rPr lang="en-US" sz="1400" b="0" i="0" u="none" strike="noStrike" dirty="0">
                          <a:solidFill>
                            <a:srgbClr val="000000"/>
                          </a:solidFill>
                          <a:effectLst/>
                          <a:latin typeface="Arial"/>
                        </a:rPr>
                        <a:t>Developing</a:t>
                      </a:r>
                    </a:p>
                  </a:txBody>
                  <a:tcPr marL="9525" marR="9525" marT="9525" marB="0" anchor="ctr">
                    <a:lnT w="6350" cap="flat" cmpd="sng" algn="ctr">
                      <a:solidFill>
                        <a:schemeClr val="accent1"/>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algn="ctr" fontAlgn="ctr"/>
                      <a:r>
                        <a:rPr lang="en-US" sz="1400" b="0" i="0" u="none" strike="noStrike" dirty="0">
                          <a:solidFill>
                            <a:srgbClr val="000000"/>
                          </a:solidFill>
                          <a:effectLst/>
                          <a:latin typeface="Arial"/>
                        </a:rPr>
                        <a:t>High-income</a:t>
                      </a:r>
                    </a:p>
                  </a:txBody>
                  <a:tcPr marL="9525" marR="9525" marT="9525" marB="0" anchor="ctr">
                    <a:lnT w="6350" cap="flat" cmpd="sng" algn="ctr">
                      <a:solidFill>
                        <a:schemeClr val="accent1"/>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c>
                  <a:txBody>
                    <a:bodyPr/>
                    <a:lstStyle/>
                    <a:p>
                      <a:pPr algn="ctr" fontAlgn="ctr"/>
                      <a:r>
                        <a:rPr lang="en-US" sz="1400" b="0" i="0" u="none" strike="noStrike" dirty="0">
                          <a:solidFill>
                            <a:srgbClr val="000000"/>
                          </a:solidFill>
                          <a:effectLst/>
                          <a:latin typeface="Arial"/>
                        </a:rPr>
                        <a:t>Developing</a:t>
                      </a:r>
                    </a:p>
                  </a:txBody>
                  <a:tcPr marL="9525" marR="9525" marT="9525" marB="0" anchor="ctr">
                    <a:lnT w="6350" cap="flat" cmpd="sng" algn="ctr">
                      <a:solidFill>
                        <a:schemeClr val="accent1"/>
                      </a:solidFill>
                      <a:prstDash val="solid"/>
                      <a:round/>
                      <a:headEnd type="none" w="med" len="med"/>
                      <a:tailEnd type="none" w="med" len="med"/>
                    </a:lnT>
                    <a:lnB w="28575" cap="flat" cmpd="sng" algn="ctr">
                      <a:solidFill>
                        <a:schemeClr val="accent1">
                          <a:lumMod val="75000"/>
                        </a:schemeClr>
                      </a:solidFill>
                      <a:prstDash val="solid"/>
                      <a:round/>
                      <a:headEnd type="none" w="med" len="med"/>
                      <a:tailEnd type="none" w="med" len="med"/>
                    </a:lnB>
                  </a:tcPr>
                </a:tc>
              </a:tr>
              <a:tr h="1712685">
                <a:tc>
                  <a:txBody>
                    <a:bodyPr/>
                    <a:lstStyle/>
                    <a:p>
                      <a:pPr algn="l" fontAlgn="ctr"/>
                      <a:r>
                        <a:rPr lang="en-US" sz="1500" b="0" i="1" u="none" strike="noStrike" dirty="0">
                          <a:solidFill>
                            <a:srgbClr val="000000"/>
                          </a:solidFill>
                          <a:effectLst/>
                          <a:latin typeface="Arial"/>
                        </a:rPr>
                        <a:t>Overall Ease of Doing Business Index - </a:t>
                      </a:r>
                      <a:r>
                        <a:rPr lang="en-US" sz="1500" b="0" i="1" u="none" strike="noStrike" dirty="0" smtClean="0">
                          <a:solidFill>
                            <a:srgbClr val="000000"/>
                          </a:solidFill>
                          <a:effectLst/>
                          <a:latin typeface="Arial"/>
                        </a:rPr>
                        <a:t>host</a:t>
                      </a:r>
                      <a:endParaRPr lang="en-US" sz="1500" b="0" i="1" u="none" strike="noStrike" dirty="0">
                        <a:solidFill>
                          <a:srgbClr val="000000"/>
                        </a:solidFill>
                        <a:effectLst/>
                        <a:latin typeface="Arial"/>
                      </a:endParaRPr>
                    </a:p>
                  </a:txBody>
                  <a:tcPr marL="85725" marR="9525" marT="9525" marB="0" anchor="ctr">
                    <a:lnR w="3175" cap="flat" cmpd="sng" algn="ctr">
                      <a:no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tcPr>
                </a:tc>
                <a:tc>
                  <a:txBody>
                    <a:bodyPr/>
                    <a:lstStyle/>
                    <a:p>
                      <a:pPr algn="ctr" fontAlgn="ctr"/>
                      <a:r>
                        <a:rPr lang="en-US" sz="1500" b="0" i="0" u="none" strike="noStrike" dirty="0">
                          <a:solidFill>
                            <a:srgbClr val="000000"/>
                          </a:solidFill>
                          <a:effectLst/>
                          <a:latin typeface="Arial"/>
                        </a:rPr>
                        <a:t>0.005</a:t>
                      </a:r>
                    </a:p>
                  </a:txBody>
                  <a:tcPr marL="9525" marR="9525" marT="9525" marB="0" anchor="ctr">
                    <a:lnL w="3175" cap="flat" cmpd="sng" algn="ctr">
                      <a:noFill/>
                      <a:prstDash val="solid"/>
                      <a:round/>
                      <a:headEnd type="none" w="med" len="med"/>
                      <a:tailEnd type="none" w="med" len="med"/>
                    </a:lnL>
                    <a:lnT w="28575" cap="flat" cmpd="sng" algn="ctr">
                      <a:solidFill>
                        <a:schemeClr val="accent1">
                          <a:lumMod val="75000"/>
                        </a:schemeClr>
                      </a:solidFill>
                      <a:prstDash val="solid"/>
                      <a:round/>
                      <a:headEnd type="none" w="med" len="med"/>
                      <a:tailEnd type="none" w="med" len="med"/>
                    </a:lnT>
                  </a:tcPr>
                </a:tc>
                <a:tc>
                  <a:txBody>
                    <a:bodyPr/>
                    <a:lstStyle/>
                    <a:p>
                      <a:pPr algn="ctr" fontAlgn="ctr"/>
                      <a:r>
                        <a:rPr lang="en-US" sz="1500" b="0" i="0" u="none" strike="noStrike" dirty="0">
                          <a:solidFill>
                            <a:srgbClr val="000000"/>
                          </a:solidFill>
                          <a:effectLst/>
                          <a:latin typeface="Arial"/>
                        </a:rPr>
                        <a:t>0.022***</a:t>
                      </a:r>
                    </a:p>
                  </a:txBody>
                  <a:tcPr marL="9525" marR="9525" marT="9525" marB="0" anchor="ctr">
                    <a:lnT w="28575" cap="flat" cmpd="sng" algn="ctr">
                      <a:solidFill>
                        <a:schemeClr val="accent1">
                          <a:lumMod val="75000"/>
                        </a:schemeClr>
                      </a:solidFill>
                      <a:prstDash val="solid"/>
                      <a:round/>
                      <a:headEnd type="none" w="med" len="med"/>
                      <a:tailEnd type="none" w="med" len="med"/>
                    </a:lnT>
                  </a:tcPr>
                </a:tc>
                <a:tc>
                  <a:txBody>
                    <a:bodyPr/>
                    <a:lstStyle/>
                    <a:p>
                      <a:pPr algn="ctr" fontAlgn="ctr"/>
                      <a:r>
                        <a:rPr lang="en-US" sz="1500" b="0" i="0" u="none" strike="noStrike">
                          <a:solidFill>
                            <a:srgbClr val="000000"/>
                          </a:solidFill>
                          <a:effectLst/>
                          <a:latin typeface="Arial"/>
                        </a:rPr>
                        <a:t>-0.002</a:t>
                      </a:r>
                    </a:p>
                  </a:txBody>
                  <a:tcPr marL="9525" marR="9525" marT="9525" marB="0" anchor="ctr">
                    <a:lnT w="28575" cap="flat" cmpd="sng" algn="ctr">
                      <a:solidFill>
                        <a:schemeClr val="accent1">
                          <a:lumMod val="75000"/>
                        </a:schemeClr>
                      </a:solidFill>
                      <a:prstDash val="solid"/>
                      <a:round/>
                      <a:headEnd type="none" w="med" len="med"/>
                      <a:tailEnd type="none" w="med" len="med"/>
                    </a:lnT>
                  </a:tcPr>
                </a:tc>
                <a:tc>
                  <a:txBody>
                    <a:bodyPr/>
                    <a:lstStyle/>
                    <a:p>
                      <a:pPr algn="ctr" fontAlgn="ctr"/>
                      <a:r>
                        <a:rPr lang="en-US" sz="1500" b="0" i="0" u="none" strike="noStrike" dirty="0">
                          <a:solidFill>
                            <a:srgbClr val="000000"/>
                          </a:solidFill>
                          <a:effectLst/>
                          <a:latin typeface="Arial"/>
                        </a:rPr>
                        <a:t>-0.001</a:t>
                      </a:r>
                    </a:p>
                  </a:txBody>
                  <a:tcPr marL="9525" marR="9525" marT="9525" marB="0" anchor="ctr">
                    <a:lnR w="3175" cap="flat" cmpd="sng" algn="ctr">
                      <a:noFill/>
                      <a:prstDash val="solid"/>
                      <a:round/>
                      <a:headEnd type="none" w="med" len="med"/>
                      <a:tailEnd type="none" w="med" len="med"/>
                    </a:lnR>
                    <a:lnT w="28575" cap="flat" cmpd="sng" algn="ctr">
                      <a:solidFill>
                        <a:schemeClr val="accent1">
                          <a:lumMod val="75000"/>
                        </a:schemeClr>
                      </a:solidFill>
                      <a:prstDash val="solid"/>
                      <a:round/>
                      <a:headEnd type="none" w="med" len="med"/>
                      <a:tailEnd type="none" w="med" len="med"/>
                    </a:lnT>
                  </a:tcPr>
                </a:tc>
                <a:tc>
                  <a:txBody>
                    <a:bodyPr/>
                    <a:lstStyle/>
                    <a:p>
                      <a:pPr algn="ctr" fontAlgn="ctr"/>
                      <a:r>
                        <a:rPr lang="en-US" sz="1500" b="0" i="0" u="none" strike="noStrike">
                          <a:solidFill>
                            <a:srgbClr val="000000"/>
                          </a:solidFill>
                          <a:effectLst/>
                          <a:latin typeface="Arial"/>
                        </a:rPr>
                        <a:t>0.004</a:t>
                      </a:r>
                    </a:p>
                  </a:txBody>
                  <a:tcPr marL="9525" marR="9525" marT="9525" marB="0" anchor="ctr">
                    <a:lnL w="3175" cap="flat" cmpd="sng" algn="ctr">
                      <a:noFill/>
                      <a:prstDash val="solid"/>
                      <a:round/>
                      <a:headEnd type="none" w="med" len="med"/>
                      <a:tailEnd type="none" w="med" len="med"/>
                    </a:lnL>
                    <a:lnT w="28575" cap="flat" cmpd="sng" algn="ctr">
                      <a:solidFill>
                        <a:schemeClr val="accent1">
                          <a:lumMod val="75000"/>
                        </a:schemeClr>
                      </a:solidFill>
                      <a:prstDash val="solid"/>
                      <a:round/>
                      <a:headEnd type="none" w="med" len="med"/>
                      <a:tailEnd type="none" w="med" len="med"/>
                    </a:lnT>
                  </a:tcPr>
                </a:tc>
                <a:tc>
                  <a:txBody>
                    <a:bodyPr/>
                    <a:lstStyle/>
                    <a:p>
                      <a:pPr algn="ctr" fontAlgn="ctr"/>
                      <a:r>
                        <a:rPr lang="en-US" sz="1500" b="0" i="0" u="none" strike="noStrike" dirty="0">
                          <a:solidFill>
                            <a:srgbClr val="000000"/>
                          </a:solidFill>
                          <a:effectLst/>
                          <a:latin typeface="Arial"/>
                        </a:rPr>
                        <a:t>0.009</a:t>
                      </a:r>
                    </a:p>
                  </a:txBody>
                  <a:tcPr marL="9525" marR="9525" marT="9525" marB="0" anchor="ctr">
                    <a:lnT w="28575" cap="flat" cmpd="sng" algn="ctr">
                      <a:solidFill>
                        <a:schemeClr val="accent1">
                          <a:lumMod val="75000"/>
                        </a:schemeClr>
                      </a:solidFill>
                      <a:prstDash val="solid"/>
                      <a:round/>
                      <a:headEnd type="none" w="med" len="med"/>
                      <a:tailEnd type="none" w="med" len="med"/>
                    </a:lnT>
                  </a:tcPr>
                </a:tc>
                <a:tc>
                  <a:txBody>
                    <a:bodyPr/>
                    <a:lstStyle/>
                    <a:p>
                      <a:pPr algn="ctr" fontAlgn="ctr"/>
                      <a:r>
                        <a:rPr lang="en-US" sz="1500" b="0" i="0" u="none" strike="noStrike" dirty="0">
                          <a:solidFill>
                            <a:srgbClr val="000000"/>
                          </a:solidFill>
                          <a:effectLst/>
                          <a:latin typeface="Arial"/>
                        </a:rPr>
                        <a:t>-0.007</a:t>
                      </a:r>
                    </a:p>
                  </a:txBody>
                  <a:tcPr marL="9525" marR="9525" marT="9525" marB="0" anchor="ctr">
                    <a:lnT w="28575" cap="flat" cmpd="sng" algn="ctr">
                      <a:solidFill>
                        <a:schemeClr val="accent1">
                          <a:lumMod val="75000"/>
                        </a:schemeClr>
                      </a:solidFill>
                      <a:prstDash val="solid"/>
                      <a:round/>
                      <a:headEnd type="none" w="med" len="med"/>
                      <a:tailEnd type="none" w="med" len="med"/>
                    </a:lnT>
                  </a:tcPr>
                </a:tc>
                <a:tc>
                  <a:txBody>
                    <a:bodyPr/>
                    <a:lstStyle/>
                    <a:p>
                      <a:pPr algn="ctr" fontAlgn="ctr"/>
                      <a:r>
                        <a:rPr lang="en-US" sz="1500" b="0" i="0" u="none" strike="noStrike" dirty="0">
                          <a:solidFill>
                            <a:srgbClr val="000000"/>
                          </a:solidFill>
                          <a:effectLst/>
                          <a:latin typeface="Arial"/>
                        </a:rPr>
                        <a:t>-0.014</a:t>
                      </a:r>
                    </a:p>
                  </a:txBody>
                  <a:tcPr marL="9525" marR="9525" marT="9525" marB="0" anchor="ctr">
                    <a:lnT w="28575" cap="flat" cmpd="sng" algn="ctr">
                      <a:solidFill>
                        <a:schemeClr val="accent1">
                          <a:lumMod val="75000"/>
                        </a:schemeClr>
                      </a:solidFill>
                      <a:prstDash val="solid"/>
                      <a:round/>
                      <a:headEnd type="none" w="med" len="med"/>
                      <a:tailEnd type="none" w="med" len="med"/>
                    </a:lnT>
                  </a:tcPr>
                </a:tc>
              </a:tr>
              <a:tr h="1494972">
                <a:tc>
                  <a:txBody>
                    <a:bodyPr/>
                    <a:lstStyle/>
                    <a:p>
                      <a:pPr algn="l" fontAlgn="ctr"/>
                      <a:r>
                        <a:rPr lang="en-US" sz="1500" b="0" i="1" u="none" strike="noStrike" dirty="0" smtClean="0">
                          <a:solidFill>
                            <a:srgbClr val="000000"/>
                          </a:solidFill>
                          <a:effectLst/>
                          <a:latin typeface="Arial"/>
                        </a:rPr>
                        <a:t>Overall</a:t>
                      </a:r>
                    </a:p>
                    <a:p>
                      <a:pPr algn="l" fontAlgn="ctr"/>
                      <a:r>
                        <a:rPr lang="en-US" sz="1500" b="0" i="1" u="none" strike="noStrike" dirty="0" smtClean="0">
                          <a:solidFill>
                            <a:srgbClr val="000000"/>
                          </a:solidFill>
                          <a:effectLst/>
                          <a:latin typeface="Arial"/>
                        </a:rPr>
                        <a:t>World Governance Index - host</a:t>
                      </a:r>
                      <a:endParaRPr lang="en-US" sz="1500" b="0" i="1" u="none" strike="noStrike" dirty="0">
                        <a:solidFill>
                          <a:srgbClr val="000000"/>
                        </a:solidFill>
                        <a:effectLst/>
                        <a:latin typeface="Arial"/>
                      </a:endParaRPr>
                    </a:p>
                  </a:txBody>
                  <a:tcPr marL="85725" marR="9525" marT="9525" marB="0" anchor="ctr">
                    <a:lnR w="3175" cap="flat" cmpd="sng" algn="ctr">
                      <a:noFill/>
                      <a:prstDash val="solid"/>
                      <a:round/>
                      <a:headEnd type="none" w="med" len="med"/>
                      <a:tailEnd type="none" w="med" len="med"/>
                    </a:lnR>
                  </a:tcPr>
                </a:tc>
                <a:tc>
                  <a:txBody>
                    <a:bodyPr/>
                    <a:lstStyle/>
                    <a:p>
                      <a:pPr algn="ctr" fontAlgn="ctr"/>
                      <a:r>
                        <a:rPr lang="en-US" sz="1500" b="0" i="0" u="none" strike="noStrike">
                          <a:solidFill>
                            <a:srgbClr val="000000"/>
                          </a:solidFill>
                          <a:effectLst/>
                          <a:latin typeface="Arial"/>
                        </a:rPr>
                        <a:t>0.026***</a:t>
                      </a:r>
                    </a:p>
                  </a:txBody>
                  <a:tcPr marL="9525" marR="9525" marT="9525" marB="0" anchor="ctr">
                    <a:lnL w="3175" cap="flat" cmpd="sng" algn="ctr">
                      <a:noFill/>
                      <a:prstDash val="solid"/>
                      <a:round/>
                      <a:headEnd type="none" w="med" len="med"/>
                      <a:tailEnd type="none" w="med" len="med"/>
                    </a:lnL>
                  </a:tcPr>
                </a:tc>
                <a:tc>
                  <a:txBody>
                    <a:bodyPr/>
                    <a:lstStyle/>
                    <a:p>
                      <a:pPr algn="ctr" fontAlgn="ctr"/>
                      <a:r>
                        <a:rPr lang="en-US" sz="1500" b="0" i="0" u="none" strike="noStrike">
                          <a:solidFill>
                            <a:srgbClr val="000000"/>
                          </a:solidFill>
                          <a:effectLst/>
                          <a:latin typeface="Arial"/>
                        </a:rPr>
                        <a:t>0.043***</a:t>
                      </a:r>
                    </a:p>
                  </a:txBody>
                  <a:tcPr marL="9525" marR="9525" marT="9525" marB="0" anchor="ctr"/>
                </a:tc>
                <a:tc>
                  <a:txBody>
                    <a:bodyPr/>
                    <a:lstStyle/>
                    <a:p>
                      <a:pPr algn="ctr" fontAlgn="ctr"/>
                      <a:r>
                        <a:rPr lang="en-US" sz="1500" b="0" i="0" u="none" strike="noStrike" dirty="0">
                          <a:solidFill>
                            <a:srgbClr val="000000"/>
                          </a:solidFill>
                          <a:effectLst/>
                          <a:latin typeface="Arial"/>
                        </a:rPr>
                        <a:t>0.031*</a:t>
                      </a:r>
                    </a:p>
                  </a:txBody>
                  <a:tcPr marL="9525" marR="9525" marT="9525" marB="0" anchor="ctr"/>
                </a:tc>
                <a:tc>
                  <a:txBody>
                    <a:bodyPr/>
                    <a:lstStyle/>
                    <a:p>
                      <a:pPr algn="ctr" fontAlgn="ctr"/>
                      <a:r>
                        <a:rPr lang="en-US" sz="1500" b="0" i="0" u="none" strike="noStrike">
                          <a:solidFill>
                            <a:srgbClr val="000000"/>
                          </a:solidFill>
                          <a:effectLst/>
                          <a:latin typeface="Arial"/>
                        </a:rPr>
                        <a:t>0.021***</a:t>
                      </a:r>
                    </a:p>
                  </a:txBody>
                  <a:tcPr marL="9525" marR="9525" marT="9525" marB="0" anchor="ctr">
                    <a:lnR w="3175" cap="flat" cmpd="sng" algn="ctr">
                      <a:noFill/>
                      <a:prstDash val="solid"/>
                      <a:round/>
                      <a:headEnd type="none" w="med" len="med"/>
                      <a:tailEnd type="none" w="med" len="med"/>
                    </a:lnR>
                  </a:tcPr>
                </a:tc>
                <a:tc>
                  <a:txBody>
                    <a:bodyPr/>
                    <a:lstStyle/>
                    <a:p>
                      <a:pPr algn="ctr" fontAlgn="ctr"/>
                      <a:r>
                        <a:rPr lang="en-US" sz="1500" b="0" i="0" u="none" strike="noStrike" dirty="0">
                          <a:solidFill>
                            <a:srgbClr val="000000"/>
                          </a:solidFill>
                          <a:effectLst/>
                          <a:latin typeface="Arial"/>
                        </a:rPr>
                        <a:t>0.042***</a:t>
                      </a:r>
                    </a:p>
                  </a:txBody>
                  <a:tcPr marL="9525" marR="9525" marT="9525" marB="0" anchor="ctr">
                    <a:lnL w="3175" cap="flat" cmpd="sng" algn="ctr">
                      <a:noFill/>
                      <a:prstDash val="solid"/>
                      <a:round/>
                      <a:headEnd type="none" w="med" len="med"/>
                      <a:tailEnd type="none" w="med" len="med"/>
                    </a:lnL>
                  </a:tcPr>
                </a:tc>
                <a:tc>
                  <a:txBody>
                    <a:bodyPr/>
                    <a:lstStyle/>
                    <a:p>
                      <a:pPr algn="ctr" fontAlgn="ctr"/>
                      <a:r>
                        <a:rPr lang="en-US" sz="1500" b="0" i="0" u="none" strike="noStrike">
                          <a:solidFill>
                            <a:srgbClr val="000000"/>
                          </a:solidFill>
                          <a:effectLst/>
                          <a:latin typeface="Arial"/>
                        </a:rPr>
                        <a:t>0.072***</a:t>
                      </a:r>
                    </a:p>
                  </a:txBody>
                  <a:tcPr marL="9525" marR="9525" marT="9525" marB="0" anchor="ctr"/>
                </a:tc>
                <a:tc>
                  <a:txBody>
                    <a:bodyPr/>
                    <a:lstStyle/>
                    <a:p>
                      <a:pPr algn="ctr" fontAlgn="ctr"/>
                      <a:r>
                        <a:rPr lang="en-US" sz="1500" b="0" i="0" u="none" strike="noStrike" dirty="0">
                          <a:solidFill>
                            <a:srgbClr val="000000"/>
                          </a:solidFill>
                          <a:effectLst/>
                          <a:latin typeface="Arial"/>
                        </a:rPr>
                        <a:t>0.044***</a:t>
                      </a:r>
                    </a:p>
                  </a:txBody>
                  <a:tcPr marL="9525" marR="9525" marT="9525" marB="0" anchor="ctr"/>
                </a:tc>
                <a:tc>
                  <a:txBody>
                    <a:bodyPr/>
                    <a:lstStyle/>
                    <a:p>
                      <a:pPr algn="ctr" fontAlgn="ctr"/>
                      <a:r>
                        <a:rPr lang="en-US" sz="1500" b="0" i="0" u="none" strike="noStrike" dirty="0">
                          <a:solidFill>
                            <a:srgbClr val="000000"/>
                          </a:solidFill>
                          <a:effectLst/>
                          <a:latin typeface="Arial"/>
                        </a:rPr>
                        <a:t>0.051***</a:t>
                      </a:r>
                    </a:p>
                  </a:txBody>
                  <a:tcPr marL="9525" marR="9525" marT="9525" marB="0" anchor="ctr"/>
                </a:tc>
              </a:tr>
            </a:tbl>
          </a:graphicData>
        </a:graphic>
      </p:graphicFrame>
    </p:spTree>
    <p:extLst>
      <p:ext uri="{BB962C8B-B14F-4D97-AF65-F5344CB8AC3E}">
        <p14:creationId xmlns:p14="http://schemas.microsoft.com/office/powerpoint/2010/main" val="54413267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400" dirty="0"/>
              <a:t>Interaction effects of </a:t>
            </a:r>
            <a:r>
              <a:rPr lang="en-US" sz="2400" dirty="0" err="1"/>
              <a:t>EoDB</a:t>
            </a:r>
            <a:r>
              <a:rPr lang="en-US" sz="2400" dirty="0"/>
              <a:t> and WGI on greenfield FDI flows from high-income to developing </a:t>
            </a:r>
          </a:p>
        </p:txBody>
      </p:sp>
      <p:sp>
        <p:nvSpPr>
          <p:cNvPr id="3" name="Slide Number Placeholder 2"/>
          <p:cNvSpPr>
            <a:spLocks noGrp="1"/>
          </p:cNvSpPr>
          <p:nvPr>
            <p:ph type="sldNum" sz="quarter" idx="12"/>
          </p:nvPr>
        </p:nvSpPr>
        <p:spPr/>
        <p:txBody>
          <a:bodyPr/>
          <a:lstStyle/>
          <a:p>
            <a:fld id="{3B2AEF64-9867-4B71-936B-C52248B5A961}" type="slidenum">
              <a:rPr lang="en-US" smtClean="0"/>
              <a:t>35</a:t>
            </a:fld>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247621389"/>
              </p:ext>
            </p:extLst>
          </p:nvPr>
        </p:nvGraphicFramePr>
        <p:xfrm>
          <a:off x="899884" y="1600197"/>
          <a:ext cx="7692572" cy="2683044"/>
        </p:xfrm>
        <a:graphic>
          <a:graphicData uri="http://schemas.openxmlformats.org/drawingml/2006/table">
            <a:tbl>
              <a:tblPr firstRow="1" bandRow="1">
                <a:tableStyleId>{3B4B98B0-60AC-42C2-AFA5-B58CD77FA1E5}</a:tableStyleId>
              </a:tblPr>
              <a:tblGrid>
                <a:gridCol w="3846286"/>
                <a:gridCol w="3846286"/>
              </a:tblGrid>
              <a:tr h="670761">
                <a:tc>
                  <a:txBody>
                    <a:bodyPr/>
                    <a:lstStyle/>
                    <a:p>
                      <a:pPr algn="ctr"/>
                      <a:endParaRPr lang="en-US" sz="3200" dirty="0"/>
                    </a:p>
                  </a:txBody>
                  <a:tcPr/>
                </a:tc>
                <a:tc>
                  <a:txBody>
                    <a:bodyPr/>
                    <a:lstStyle/>
                    <a:p>
                      <a:pPr algn="ctr"/>
                      <a:r>
                        <a:rPr lang="en-US" sz="1800" dirty="0" smtClean="0"/>
                        <a:t>Dependent variable: Greenfield</a:t>
                      </a:r>
                      <a:r>
                        <a:rPr lang="en-US" sz="1800" baseline="0" dirty="0" smtClean="0"/>
                        <a:t> FDI</a:t>
                      </a:r>
                      <a:endParaRPr lang="en-US" sz="1800" dirty="0"/>
                    </a:p>
                  </a:txBody>
                  <a:tcPr anchor="ctr"/>
                </a:tc>
              </a:tr>
              <a:tr h="670761">
                <a:tc>
                  <a:txBody>
                    <a:bodyPr/>
                    <a:lstStyle/>
                    <a:p>
                      <a:pPr algn="ctr" fontAlgn="ctr"/>
                      <a:r>
                        <a:rPr lang="en-US" sz="1800" u="none" strike="noStrike" dirty="0" err="1">
                          <a:effectLst/>
                          <a:latin typeface="Arial" panose="020B0604020202020204" pitchFamily="34" charset="0"/>
                          <a:cs typeface="Arial" panose="020B0604020202020204" pitchFamily="34" charset="0"/>
                        </a:rPr>
                        <a:t>EoDB</a:t>
                      </a:r>
                      <a:endParaRPr lang="en-US" sz="18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ctr"/>
                      <a:r>
                        <a:rPr lang="en-US" sz="1800" u="none" strike="noStrike" dirty="0">
                          <a:effectLst/>
                          <a:latin typeface="Arial" panose="020B0604020202020204" pitchFamily="34" charset="0"/>
                          <a:cs typeface="Arial" panose="020B0604020202020204" pitchFamily="34" charset="0"/>
                        </a:rPr>
                        <a:t>0.096***</a:t>
                      </a:r>
                      <a:endParaRPr lang="en-US" sz="18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r>
              <a:tr h="670761">
                <a:tc>
                  <a:txBody>
                    <a:bodyPr/>
                    <a:lstStyle/>
                    <a:p>
                      <a:pPr algn="ctr" fontAlgn="ctr"/>
                      <a:r>
                        <a:rPr lang="en-US" sz="1800" u="none" strike="noStrike">
                          <a:effectLst/>
                          <a:latin typeface="Arial" panose="020B0604020202020204" pitchFamily="34" charset="0"/>
                          <a:cs typeface="Arial" panose="020B0604020202020204" pitchFamily="34" charset="0"/>
                        </a:rPr>
                        <a:t>EoDB*WGI_ave</a:t>
                      </a:r>
                      <a:endParaRPr lang="en-US" sz="18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ctr"/>
                      <a:r>
                        <a:rPr lang="en-US" sz="1800" u="none" strike="noStrike" dirty="0">
                          <a:effectLst/>
                          <a:latin typeface="Arial" panose="020B0604020202020204" pitchFamily="34" charset="0"/>
                          <a:cs typeface="Arial" panose="020B0604020202020204" pitchFamily="34" charset="0"/>
                        </a:rPr>
                        <a:t>-0.002***</a:t>
                      </a:r>
                      <a:endParaRPr lang="en-US" sz="18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r>
              <a:tr h="670761">
                <a:tc>
                  <a:txBody>
                    <a:bodyPr/>
                    <a:lstStyle/>
                    <a:p>
                      <a:pPr algn="ctr" fontAlgn="ctr"/>
                      <a:r>
                        <a:rPr lang="en-US" sz="1800" u="none" strike="noStrike">
                          <a:effectLst/>
                          <a:latin typeface="Arial" panose="020B0604020202020204" pitchFamily="34" charset="0"/>
                          <a:cs typeface="Arial" panose="020B0604020202020204" pitchFamily="34" charset="0"/>
                        </a:rPr>
                        <a:t>WGI_ave</a:t>
                      </a:r>
                      <a:endParaRPr lang="en-US" sz="18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ctr"/>
                      <a:r>
                        <a:rPr lang="en-US" sz="1800" u="none" strike="noStrike" dirty="0">
                          <a:effectLst/>
                          <a:latin typeface="Arial" panose="020B0604020202020204" pitchFamily="34" charset="0"/>
                          <a:cs typeface="Arial" panose="020B0604020202020204" pitchFamily="34" charset="0"/>
                        </a:rPr>
                        <a:t>0.140***</a:t>
                      </a:r>
                      <a:endParaRPr lang="en-US" sz="18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r>
            </a:tbl>
          </a:graphicData>
        </a:graphic>
      </p:graphicFrame>
    </p:spTree>
    <p:extLst>
      <p:ext uri="{BB962C8B-B14F-4D97-AF65-F5344CB8AC3E}">
        <p14:creationId xmlns:p14="http://schemas.microsoft.com/office/powerpoint/2010/main" val="170167457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400" dirty="0"/>
              <a:t>Effects of "Sub-indicators of Governance" on FDI </a:t>
            </a:r>
          </a:p>
        </p:txBody>
      </p:sp>
      <p:sp>
        <p:nvSpPr>
          <p:cNvPr id="3" name="Slide Number Placeholder 2"/>
          <p:cNvSpPr>
            <a:spLocks noGrp="1"/>
          </p:cNvSpPr>
          <p:nvPr>
            <p:ph type="sldNum" sz="quarter" idx="12"/>
          </p:nvPr>
        </p:nvSpPr>
        <p:spPr/>
        <p:txBody>
          <a:bodyPr/>
          <a:lstStyle/>
          <a:p>
            <a:fld id="{3B2AEF64-9867-4B71-936B-C52248B5A961}" type="slidenum">
              <a:rPr lang="en-US" smtClean="0"/>
              <a:t>36</a:t>
            </a:fld>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2212065012"/>
              </p:ext>
            </p:extLst>
          </p:nvPr>
        </p:nvGraphicFramePr>
        <p:xfrm>
          <a:off x="304798" y="1219196"/>
          <a:ext cx="8461830" cy="4892932"/>
        </p:xfrm>
        <a:graphic>
          <a:graphicData uri="http://schemas.openxmlformats.org/drawingml/2006/table">
            <a:tbl>
              <a:tblPr firstRow="1" bandRow="1">
                <a:tableStyleId>{3B4B98B0-60AC-42C2-AFA5-B58CD77FA1E5}</a:tableStyleId>
              </a:tblPr>
              <a:tblGrid>
                <a:gridCol w="846183"/>
                <a:gridCol w="750390"/>
                <a:gridCol w="870858"/>
                <a:gridCol w="917301"/>
                <a:gridCol w="911499"/>
                <a:gridCol w="780867"/>
                <a:gridCol w="846183"/>
                <a:gridCol w="846183"/>
                <a:gridCol w="846183"/>
                <a:gridCol w="846183"/>
              </a:tblGrid>
              <a:tr h="609604">
                <a:tc>
                  <a:txBody>
                    <a:bodyPr/>
                    <a:lstStyle/>
                    <a:p>
                      <a:pPr algn="l" fontAlgn="ctr"/>
                      <a:r>
                        <a:rPr lang="en-US" sz="1000" u="none" strike="noStrike" dirty="0">
                          <a:effectLst/>
                        </a:rPr>
                        <a:t> </a:t>
                      </a:r>
                      <a:endParaRPr lang="en-US" sz="1000" b="0" i="0" u="none" strike="noStrike" dirty="0">
                        <a:solidFill>
                          <a:srgbClr val="000000"/>
                        </a:solidFill>
                        <a:effectLst/>
                        <a:latin typeface="Arial"/>
                      </a:endParaRPr>
                    </a:p>
                  </a:txBody>
                  <a:tcPr marL="9525" marR="9525" marT="9525" marB="0" anchor="ctr">
                    <a:lnB w="28575" cap="flat" cmpd="sng" algn="ctr">
                      <a:solidFill>
                        <a:schemeClr val="accent1"/>
                      </a:solidFill>
                      <a:prstDash val="solid"/>
                      <a:round/>
                      <a:headEnd type="none" w="med" len="med"/>
                      <a:tailEnd type="none" w="med" len="med"/>
                    </a:lnB>
                  </a:tcPr>
                </a:tc>
                <a:tc>
                  <a:txBody>
                    <a:bodyPr/>
                    <a:lstStyle/>
                    <a:p>
                      <a:pPr algn="ctr" fontAlgn="ctr"/>
                      <a:r>
                        <a:rPr lang="en-US" sz="1000" u="none" strike="noStrike">
                          <a:effectLst/>
                        </a:rPr>
                        <a:t>Source</a:t>
                      </a:r>
                      <a:endParaRPr lang="en-US" sz="1000" b="0" i="0" u="none" strike="noStrike">
                        <a:solidFill>
                          <a:srgbClr val="000000"/>
                        </a:solidFill>
                        <a:effectLst/>
                        <a:latin typeface="Arial"/>
                      </a:endParaRPr>
                    </a:p>
                  </a:txBody>
                  <a:tcPr marL="9525" marR="9525" marT="9525" marB="0" anchor="ctr">
                    <a:lnB w="28575" cap="flat" cmpd="sng" algn="ctr">
                      <a:solidFill>
                        <a:schemeClr val="accent1"/>
                      </a:solidFill>
                      <a:prstDash val="solid"/>
                      <a:round/>
                      <a:headEnd type="none" w="med" len="med"/>
                      <a:tailEnd type="none" w="med" len="med"/>
                    </a:lnB>
                  </a:tcPr>
                </a:tc>
                <a:tc>
                  <a:txBody>
                    <a:bodyPr/>
                    <a:lstStyle/>
                    <a:p>
                      <a:pPr algn="ctr" fontAlgn="ctr"/>
                      <a:r>
                        <a:rPr lang="en-US" sz="1000" u="none" strike="noStrike">
                          <a:effectLst/>
                        </a:rPr>
                        <a:t>Host</a:t>
                      </a:r>
                      <a:endParaRPr lang="en-US" sz="1000" b="0" i="0" u="none" strike="noStrike">
                        <a:solidFill>
                          <a:srgbClr val="000000"/>
                        </a:solidFill>
                        <a:effectLst/>
                        <a:latin typeface="Arial"/>
                      </a:endParaRPr>
                    </a:p>
                  </a:txBody>
                  <a:tcPr marL="9525" marR="9525" marT="9525" marB="0" anchor="ctr">
                    <a:lnB w="28575" cap="flat" cmpd="sng" algn="ctr">
                      <a:solidFill>
                        <a:schemeClr val="accent1"/>
                      </a:solidFill>
                      <a:prstDash val="solid"/>
                      <a:round/>
                      <a:headEnd type="none" w="med" len="med"/>
                      <a:tailEnd type="none" w="med" len="med"/>
                    </a:lnB>
                  </a:tcPr>
                </a:tc>
                <a:tc>
                  <a:txBody>
                    <a:bodyPr/>
                    <a:lstStyle/>
                    <a:p>
                      <a:pPr algn="ctr" fontAlgn="ctr"/>
                      <a:r>
                        <a:rPr lang="en-US" sz="1000" u="none" strike="noStrike">
                          <a:effectLst/>
                        </a:rPr>
                        <a:t>WGI_ave</a:t>
                      </a:r>
                      <a:endParaRPr lang="en-US" sz="1000" b="0" i="0" u="none" strike="noStrike">
                        <a:solidFill>
                          <a:srgbClr val="000000"/>
                        </a:solidFill>
                        <a:effectLst/>
                        <a:latin typeface="Arial"/>
                      </a:endParaRPr>
                    </a:p>
                  </a:txBody>
                  <a:tcPr marL="9525" marR="9525" marT="9525" marB="0" anchor="ctr">
                    <a:lnB w="28575" cap="flat" cmpd="sng" algn="ctr">
                      <a:solidFill>
                        <a:schemeClr val="accent1"/>
                      </a:solidFill>
                      <a:prstDash val="solid"/>
                      <a:round/>
                      <a:headEnd type="none" w="med" len="med"/>
                      <a:tailEnd type="none" w="med" len="med"/>
                    </a:lnB>
                  </a:tcPr>
                </a:tc>
                <a:tc>
                  <a:txBody>
                    <a:bodyPr/>
                    <a:lstStyle/>
                    <a:p>
                      <a:pPr algn="ctr" fontAlgn="ctr"/>
                      <a:r>
                        <a:rPr lang="en-US" sz="1000" u="none" strike="noStrike">
                          <a:effectLst/>
                        </a:rPr>
                        <a:t>Voice and Accountability</a:t>
                      </a:r>
                      <a:endParaRPr lang="en-US" sz="1000" b="0" i="0" u="none" strike="noStrike">
                        <a:solidFill>
                          <a:srgbClr val="000000"/>
                        </a:solidFill>
                        <a:effectLst/>
                        <a:latin typeface="Arial"/>
                      </a:endParaRPr>
                    </a:p>
                  </a:txBody>
                  <a:tcPr marL="9525" marR="9525" marT="9525" marB="0" anchor="ctr">
                    <a:lnB w="28575" cap="flat" cmpd="sng" algn="ctr">
                      <a:solidFill>
                        <a:schemeClr val="accent1"/>
                      </a:solidFill>
                      <a:prstDash val="solid"/>
                      <a:round/>
                      <a:headEnd type="none" w="med" len="med"/>
                      <a:tailEnd type="none" w="med" len="med"/>
                    </a:lnB>
                  </a:tcPr>
                </a:tc>
                <a:tc>
                  <a:txBody>
                    <a:bodyPr/>
                    <a:lstStyle/>
                    <a:p>
                      <a:pPr algn="ctr" fontAlgn="ctr"/>
                      <a:r>
                        <a:rPr lang="en-US" sz="1000" u="none" strike="noStrike">
                          <a:effectLst/>
                        </a:rPr>
                        <a:t>Political stability</a:t>
                      </a:r>
                      <a:endParaRPr lang="en-US" sz="1000" b="0" i="0" u="none" strike="noStrike">
                        <a:solidFill>
                          <a:srgbClr val="000000"/>
                        </a:solidFill>
                        <a:effectLst/>
                        <a:latin typeface="Arial"/>
                      </a:endParaRPr>
                    </a:p>
                  </a:txBody>
                  <a:tcPr marL="9525" marR="9525" marT="9525" marB="0" anchor="ctr">
                    <a:lnB w="28575" cap="flat" cmpd="sng" algn="ctr">
                      <a:solidFill>
                        <a:schemeClr val="accent1"/>
                      </a:solidFill>
                      <a:prstDash val="solid"/>
                      <a:round/>
                      <a:headEnd type="none" w="med" len="med"/>
                      <a:tailEnd type="none" w="med" len="med"/>
                    </a:lnB>
                  </a:tcPr>
                </a:tc>
                <a:tc>
                  <a:txBody>
                    <a:bodyPr/>
                    <a:lstStyle/>
                    <a:p>
                      <a:pPr algn="ctr" fontAlgn="ctr"/>
                      <a:r>
                        <a:rPr lang="en-US" sz="1000" u="none" strike="noStrike">
                          <a:effectLst/>
                        </a:rPr>
                        <a:t>Government effectiveness</a:t>
                      </a:r>
                      <a:endParaRPr lang="en-US" sz="1000" b="0" i="0" u="none" strike="noStrike">
                        <a:solidFill>
                          <a:srgbClr val="000000"/>
                        </a:solidFill>
                        <a:effectLst/>
                        <a:latin typeface="Arial"/>
                      </a:endParaRPr>
                    </a:p>
                  </a:txBody>
                  <a:tcPr marL="9525" marR="9525" marT="9525" marB="0" anchor="ctr">
                    <a:lnB w="28575" cap="flat" cmpd="sng" algn="ctr">
                      <a:solidFill>
                        <a:schemeClr val="accent1"/>
                      </a:solidFill>
                      <a:prstDash val="solid"/>
                      <a:round/>
                      <a:headEnd type="none" w="med" len="med"/>
                      <a:tailEnd type="none" w="med" len="med"/>
                    </a:lnB>
                  </a:tcPr>
                </a:tc>
                <a:tc>
                  <a:txBody>
                    <a:bodyPr/>
                    <a:lstStyle/>
                    <a:p>
                      <a:pPr algn="ctr" fontAlgn="ctr"/>
                      <a:r>
                        <a:rPr lang="en-US" sz="1000" u="none" strike="noStrike">
                          <a:effectLst/>
                        </a:rPr>
                        <a:t>Regulatory quality</a:t>
                      </a:r>
                      <a:endParaRPr lang="en-US" sz="1000" b="0" i="0" u="none" strike="noStrike">
                        <a:solidFill>
                          <a:srgbClr val="000000"/>
                        </a:solidFill>
                        <a:effectLst/>
                        <a:latin typeface="Arial"/>
                      </a:endParaRPr>
                    </a:p>
                  </a:txBody>
                  <a:tcPr marL="9525" marR="9525" marT="9525" marB="0" anchor="ctr">
                    <a:lnB w="28575" cap="flat" cmpd="sng" algn="ctr">
                      <a:solidFill>
                        <a:schemeClr val="accent1"/>
                      </a:solidFill>
                      <a:prstDash val="solid"/>
                      <a:round/>
                      <a:headEnd type="none" w="med" len="med"/>
                      <a:tailEnd type="none" w="med" len="med"/>
                    </a:lnB>
                  </a:tcPr>
                </a:tc>
                <a:tc>
                  <a:txBody>
                    <a:bodyPr/>
                    <a:lstStyle/>
                    <a:p>
                      <a:pPr algn="ctr" fontAlgn="ctr"/>
                      <a:r>
                        <a:rPr lang="en-US" sz="1000" u="none" strike="noStrike">
                          <a:effectLst/>
                        </a:rPr>
                        <a:t>Rule of law</a:t>
                      </a:r>
                      <a:endParaRPr lang="en-US" sz="1000" b="0" i="0" u="none" strike="noStrike">
                        <a:solidFill>
                          <a:srgbClr val="000000"/>
                        </a:solidFill>
                        <a:effectLst/>
                        <a:latin typeface="Arial"/>
                      </a:endParaRPr>
                    </a:p>
                  </a:txBody>
                  <a:tcPr marL="9525" marR="9525" marT="9525" marB="0" anchor="ctr">
                    <a:lnB w="28575" cap="flat" cmpd="sng" algn="ctr">
                      <a:solidFill>
                        <a:schemeClr val="accent1"/>
                      </a:solidFill>
                      <a:prstDash val="solid"/>
                      <a:round/>
                      <a:headEnd type="none" w="med" len="med"/>
                      <a:tailEnd type="none" w="med" len="med"/>
                    </a:lnB>
                  </a:tcPr>
                </a:tc>
                <a:tc>
                  <a:txBody>
                    <a:bodyPr/>
                    <a:lstStyle/>
                    <a:p>
                      <a:pPr algn="ctr" fontAlgn="ctr"/>
                      <a:r>
                        <a:rPr lang="en-US" sz="1000" u="none" strike="noStrike" dirty="0">
                          <a:effectLst/>
                        </a:rPr>
                        <a:t>Control corruption</a:t>
                      </a:r>
                      <a:endParaRPr lang="en-US" sz="1000" b="0" i="0" u="none" strike="noStrike" dirty="0">
                        <a:solidFill>
                          <a:srgbClr val="000000"/>
                        </a:solidFill>
                        <a:effectLst/>
                        <a:latin typeface="Arial"/>
                      </a:endParaRPr>
                    </a:p>
                  </a:txBody>
                  <a:tcPr marL="9525" marR="9525" marT="9525" marB="0" anchor="ctr">
                    <a:lnB w="28575" cap="flat" cmpd="sng" algn="ctr">
                      <a:solidFill>
                        <a:schemeClr val="accent1"/>
                      </a:solidFill>
                      <a:prstDash val="solid"/>
                      <a:round/>
                      <a:headEnd type="none" w="med" len="med"/>
                      <a:tailEnd type="none" w="med" len="med"/>
                    </a:lnB>
                  </a:tcPr>
                </a:tc>
              </a:tr>
              <a:tr h="535416">
                <a:tc rowSpan="4">
                  <a:txBody>
                    <a:bodyPr/>
                    <a:lstStyle/>
                    <a:p>
                      <a:pPr algn="l" fontAlgn="b"/>
                      <a:r>
                        <a:rPr lang="en-US" sz="1100" u="none" strike="noStrike" dirty="0">
                          <a:effectLst/>
                        </a:rPr>
                        <a:t>Greenfield </a:t>
                      </a:r>
                      <a:endParaRPr lang="en-US" sz="1100" b="0" i="0" u="none" strike="noStrike" dirty="0">
                        <a:solidFill>
                          <a:srgbClr val="000000"/>
                        </a:solidFill>
                        <a:effectLst/>
                        <a:latin typeface="Calibri"/>
                      </a:endParaRPr>
                    </a:p>
                  </a:txBody>
                  <a:tcPr marL="9525" marR="9525" marT="9525" marB="0" anchor="ct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tcPr>
                </a:tc>
                <a:tc rowSpan="2">
                  <a:txBody>
                    <a:bodyPr/>
                    <a:lstStyle/>
                    <a:p>
                      <a:pPr algn="ctr" fontAlgn="b"/>
                      <a:r>
                        <a:rPr lang="en-US" sz="1100" u="none" strike="noStrike" dirty="0">
                          <a:effectLst/>
                        </a:rPr>
                        <a:t>High-income</a:t>
                      </a:r>
                      <a:endParaRPr lang="en-US" sz="1100" b="0" i="0" u="none" strike="noStrike" dirty="0">
                        <a:solidFill>
                          <a:srgbClr val="000000"/>
                        </a:solidFill>
                        <a:effectLst/>
                        <a:latin typeface="Calibri"/>
                      </a:endParaRPr>
                    </a:p>
                  </a:txBody>
                  <a:tcPr marL="9525" marR="9525" marT="9525" marB="0" anchor="ct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tcPr>
                </a:tc>
                <a:tc>
                  <a:txBody>
                    <a:bodyPr/>
                    <a:lstStyle/>
                    <a:p>
                      <a:pPr algn="ctr" fontAlgn="b"/>
                      <a:r>
                        <a:rPr lang="en-US" sz="1100" u="none" strike="noStrike" dirty="0">
                          <a:effectLst/>
                        </a:rPr>
                        <a:t>High-income</a:t>
                      </a:r>
                      <a:endParaRPr lang="en-US" sz="1100" b="0" i="0" u="none" strike="noStrike" dirty="0">
                        <a:solidFill>
                          <a:srgbClr val="000000"/>
                        </a:solidFill>
                        <a:effectLst/>
                        <a:latin typeface="Calibri"/>
                      </a:endParaRPr>
                    </a:p>
                  </a:txBody>
                  <a:tcPr marL="9525" marR="9525" marT="9525" marB="0" anchor="ctr">
                    <a:lnT w="28575" cap="flat" cmpd="sng" algn="ctr">
                      <a:solidFill>
                        <a:schemeClr val="accent1"/>
                      </a:solidFill>
                      <a:prstDash val="solid"/>
                      <a:round/>
                      <a:headEnd type="none" w="med" len="med"/>
                      <a:tailEnd type="none" w="med" len="med"/>
                    </a:lnT>
                  </a:tcPr>
                </a:tc>
                <a:tc>
                  <a:txBody>
                    <a:bodyPr/>
                    <a:lstStyle/>
                    <a:p>
                      <a:pPr algn="ctr" fontAlgn="b"/>
                      <a:r>
                        <a:rPr lang="en-US" sz="1400" u="none" strike="noStrike" dirty="0">
                          <a:effectLst/>
                        </a:rPr>
                        <a:t>0.032***</a:t>
                      </a:r>
                      <a:endParaRPr lang="en-US" sz="1400" b="0" i="0" u="none" strike="noStrike" dirty="0">
                        <a:solidFill>
                          <a:srgbClr val="000000"/>
                        </a:solidFill>
                        <a:effectLst/>
                        <a:latin typeface="Calibri"/>
                      </a:endParaRPr>
                    </a:p>
                  </a:txBody>
                  <a:tcPr marL="9525" marR="9525" marT="9525" marB="0" anchor="ctr">
                    <a:lnT w="28575" cap="flat" cmpd="sng" algn="ctr">
                      <a:solidFill>
                        <a:schemeClr val="accent1"/>
                      </a:solidFill>
                      <a:prstDash val="solid"/>
                      <a:round/>
                      <a:headEnd type="none" w="med" len="med"/>
                      <a:tailEnd type="none" w="med" len="med"/>
                    </a:lnT>
                  </a:tcPr>
                </a:tc>
                <a:tc>
                  <a:txBody>
                    <a:bodyPr/>
                    <a:lstStyle/>
                    <a:p>
                      <a:pPr algn="ctr" fontAlgn="b"/>
                      <a:r>
                        <a:rPr lang="en-US" sz="1400" u="none" strike="noStrike" dirty="0">
                          <a:effectLst/>
                        </a:rPr>
                        <a:t>0.002</a:t>
                      </a:r>
                      <a:endParaRPr lang="en-US" sz="1400" b="0" i="0" u="none" strike="noStrike" dirty="0">
                        <a:solidFill>
                          <a:srgbClr val="000000"/>
                        </a:solidFill>
                        <a:effectLst/>
                        <a:latin typeface="Calibri"/>
                      </a:endParaRPr>
                    </a:p>
                  </a:txBody>
                  <a:tcPr marL="9525" marR="9525" marT="9525" marB="0" anchor="ctr">
                    <a:lnT w="28575" cap="flat" cmpd="sng" algn="ctr">
                      <a:solidFill>
                        <a:schemeClr val="accent1"/>
                      </a:solidFill>
                      <a:prstDash val="solid"/>
                      <a:round/>
                      <a:headEnd type="none" w="med" len="med"/>
                      <a:tailEnd type="none" w="med" len="med"/>
                    </a:lnT>
                  </a:tcPr>
                </a:tc>
                <a:tc>
                  <a:txBody>
                    <a:bodyPr/>
                    <a:lstStyle/>
                    <a:p>
                      <a:pPr algn="ctr" fontAlgn="b"/>
                      <a:r>
                        <a:rPr lang="en-US" sz="1400" u="none" strike="noStrike" dirty="0">
                          <a:effectLst/>
                        </a:rPr>
                        <a:t>0.013***</a:t>
                      </a:r>
                      <a:endParaRPr lang="en-US" sz="1400" b="0" i="0" u="none" strike="noStrike" dirty="0">
                        <a:solidFill>
                          <a:srgbClr val="000000"/>
                        </a:solidFill>
                        <a:effectLst/>
                        <a:latin typeface="Calibri"/>
                      </a:endParaRPr>
                    </a:p>
                  </a:txBody>
                  <a:tcPr marL="9525" marR="9525" marT="9525" marB="0" anchor="ctr">
                    <a:lnT w="28575" cap="flat" cmpd="sng" algn="ctr">
                      <a:solidFill>
                        <a:schemeClr val="accent1"/>
                      </a:solidFill>
                      <a:prstDash val="solid"/>
                      <a:round/>
                      <a:headEnd type="none" w="med" len="med"/>
                      <a:tailEnd type="none" w="med" len="med"/>
                    </a:lnT>
                  </a:tcPr>
                </a:tc>
                <a:tc>
                  <a:txBody>
                    <a:bodyPr/>
                    <a:lstStyle/>
                    <a:p>
                      <a:pPr algn="ctr" fontAlgn="b"/>
                      <a:r>
                        <a:rPr lang="en-US" sz="1400" u="none" strike="noStrike">
                          <a:effectLst/>
                        </a:rPr>
                        <a:t>0.031***</a:t>
                      </a:r>
                      <a:endParaRPr lang="en-US" sz="1400" b="0" i="0" u="none" strike="noStrike">
                        <a:solidFill>
                          <a:srgbClr val="000000"/>
                        </a:solidFill>
                        <a:effectLst/>
                        <a:latin typeface="Calibri"/>
                      </a:endParaRPr>
                    </a:p>
                  </a:txBody>
                  <a:tcPr marL="9525" marR="9525" marT="9525" marB="0" anchor="ctr">
                    <a:lnT w="28575" cap="flat" cmpd="sng" algn="ctr">
                      <a:solidFill>
                        <a:schemeClr val="accent1"/>
                      </a:solidFill>
                      <a:prstDash val="solid"/>
                      <a:round/>
                      <a:headEnd type="none" w="med" len="med"/>
                      <a:tailEnd type="none" w="med" len="med"/>
                    </a:lnT>
                  </a:tcPr>
                </a:tc>
                <a:tc>
                  <a:txBody>
                    <a:bodyPr/>
                    <a:lstStyle/>
                    <a:p>
                      <a:pPr algn="ctr" fontAlgn="b"/>
                      <a:r>
                        <a:rPr lang="en-US" sz="1400" u="none" strike="noStrike">
                          <a:effectLst/>
                        </a:rPr>
                        <a:t>0.042***</a:t>
                      </a:r>
                      <a:endParaRPr lang="en-US" sz="1400" b="0" i="0" u="none" strike="noStrike">
                        <a:solidFill>
                          <a:srgbClr val="000000"/>
                        </a:solidFill>
                        <a:effectLst/>
                        <a:latin typeface="Calibri"/>
                      </a:endParaRPr>
                    </a:p>
                  </a:txBody>
                  <a:tcPr marL="9525" marR="9525" marT="9525" marB="0" anchor="ctr">
                    <a:lnT w="28575" cap="flat" cmpd="sng" algn="ctr">
                      <a:solidFill>
                        <a:schemeClr val="accent1"/>
                      </a:solidFill>
                      <a:prstDash val="solid"/>
                      <a:round/>
                      <a:headEnd type="none" w="med" len="med"/>
                      <a:tailEnd type="none" w="med" len="med"/>
                    </a:lnT>
                  </a:tcPr>
                </a:tc>
                <a:tc>
                  <a:txBody>
                    <a:bodyPr/>
                    <a:lstStyle/>
                    <a:p>
                      <a:pPr algn="ctr" fontAlgn="b"/>
                      <a:r>
                        <a:rPr lang="en-US" sz="1400" u="none" strike="noStrike">
                          <a:effectLst/>
                        </a:rPr>
                        <a:t>0.032***</a:t>
                      </a:r>
                      <a:endParaRPr lang="en-US" sz="1400" b="0" i="0" u="none" strike="noStrike">
                        <a:solidFill>
                          <a:srgbClr val="000000"/>
                        </a:solidFill>
                        <a:effectLst/>
                        <a:latin typeface="Calibri"/>
                      </a:endParaRPr>
                    </a:p>
                  </a:txBody>
                  <a:tcPr marL="9525" marR="9525" marT="9525" marB="0" anchor="ctr">
                    <a:lnT w="28575" cap="flat" cmpd="sng" algn="ctr">
                      <a:solidFill>
                        <a:schemeClr val="accent1"/>
                      </a:solidFill>
                      <a:prstDash val="solid"/>
                      <a:round/>
                      <a:headEnd type="none" w="med" len="med"/>
                      <a:tailEnd type="none" w="med" len="med"/>
                    </a:lnT>
                  </a:tcPr>
                </a:tc>
                <a:tc>
                  <a:txBody>
                    <a:bodyPr/>
                    <a:lstStyle/>
                    <a:p>
                      <a:pPr algn="ctr" fontAlgn="b"/>
                      <a:r>
                        <a:rPr lang="en-US" sz="1400" u="none" strike="noStrike">
                          <a:effectLst/>
                        </a:rPr>
                        <a:t>0.026***</a:t>
                      </a:r>
                      <a:endParaRPr lang="en-US" sz="1400" b="0" i="0" u="none" strike="noStrike">
                        <a:solidFill>
                          <a:srgbClr val="000000"/>
                        </a:solidFill>
                        <a:effectLst/>
                        <a:latin typeface="Calibri"/>
                      </a:endParaRPr>
                    </a:p>
                  </a:txBody>
                  <a:tcPr marL="9525" marR="9525" marT="9525" marB="0" anchor="ctr">
                    <a:lnT w="28575" cap="flat" cmpd="sng" algn="ctr">
                      <a:solidFill>
                        <a:schemeClr val="accent1"/>
                      </a:solidFill>
                      <a:prstDash val="solid"/>
                      <a:round/>
                      <a:headEnd type="none" w="med" len="med"/>
                      <a:tailEnd type="none" w="med" len="med"/>
                    </a:lnT>
                  </a:tcPr>
                </a:tc>
              </a:tr>
              <a:tr h="535416">
                <a:tc vMerge="1">
                  <a:txBody>
                    <a:bodyPr/>
                    <a:lstStyle/>
                    <a:p>
                      <a:pPr algn="ctr" fontAlgn="b"/>
                      <a:endParaRPr lang="en-US" sz="1100" b="0" i="0" u="none" strike="noStrike" dirty="0">
                        <a:solidFill>
                          <a:srgbClr val="000000"/>
                        </a:solidFill>
                        <a:effectLst/>
                        <a:latin typeface="Calibri"/>
                      </a:endParaRPr>
                    </a:p>
                  </a:txBody>
                  <a:tcPr marL="9525" marR="9525" marT="9525" marB="0" anchor="ctr"/>
                </a:tc>
                <a:tc vMerge="1">
                  <a:txBody>
                    <a:bodyPr/>
                    <a:lstStyle/>
                    <a:p>
                      <a:pPr algn="ctr" fontAlgn="b"/>
                      <a:endParaRPr lang="en-US" sz="1100" b="0" i="0" u="none" strike="noStrike" dirty="0">
                        <a:solidFill>
                          <a:srgbClr val="000000"/>
                        </a:solidFill>
                        <a:effectLst/>
                        <a:latin typeface="Calibri"/>
                      </a:endParaRPr>
                    </a:p>
                  </a:txBody>
                  <a:tcPr marL="9525" marR="9525" marT="9525" marB="0" anchor="ctr"/>
                </a:tc>
                <a:tc>
                  <a:txBody>
                    <a:bodyPr/>
                    <a:lstStyle/>
                    <a:p>
                      <a:pPr algn="ctr" fontAlgn="b"/>
                      <a:r>
                        <a:rPr lang="en-US" sz="1100" u="none" strike="noStrike" dirty="0">
                          <a:effectLst/>
                        </a:rPr>
                        <a:t>Developing</a:t>
                      </a:r>
                      <a:endParaRPr lang="en-US" sz="1100" b="0" i="0" u="none" strike="noStrike" dirty="0">
                        <a:solidFill>
                          <a:srgbClr val="000000"/>
                        </a:solidFill>
                        <a:effectLst/>
                        <a:latin typeface="Calibri"/>
                      </a:endParaRPr>
                    </a:p>
                  </a:txBody>
                  <a:tcPr marL="9525" marR="9525" marT="9525" marB="0" anchor="ctr">
                    <a:lnB w="28575" cap="flat" cmpd="sng" algn="ctr">
                      <a:solidFill>
                        <a:schemeClr val="accent1"/>
                      </a:solidFill>
                      <a:prstDash val="solid"/>
                      <a:round/>
                      <a:headEnd type="none" w="med" len="med"/>
                      <a:tailEnd type="none" w="med" len="med"/>
                    </a:lnB>
                  </a:tcPr>
                </a:tc>
                <a:tc>
                  <a:txBody>
                    <a:bodyPr/>
                    <a:lstStyle/>
                    <a:p>
                      <a:pPr algn="ctr" fontAlgn="b"/>
                      <a:r>
                        <a:rPr lang="en-US" sz="1400" u="none" strike="noStrike" dirty="0">
                          <a:effectLst/>
                        </a:rPr>
                        <a:t>0.048***</a:t>
                      </a:r>
                      <a:endParaRPr lang="en-US" sz="1400" b="0" i="0" u="none" strike="noStrike" dirty="0">
                        <a:solidFill>
                          <a:srgbClr val="000000"/>
                        </a:solidFill>
                        <a:effectLst/>
                        <a:latin typeface="Calibri"/>
                      </a:endParaRPr>
                    </a:p>
                  </a:txBody>
                  <a:tcPr marL="9525" marR="9525" marT="9525" marB="0" anchor="ctr">
                    <a:lnB w="28575" cap="flat" cmpd="sng" algn="ctr">
                      <a:solidFill>
                        <a:schemeClr val="accent1"/>
                      </a:solidFill>
                      <a:prstDash val="solid"/>
                      <a:round/>
                      <a:headEnd type="none" w="med" len="med"/>
                      <a:tailEnd type="none" w="med" len="med"/>
                    </a:lnB>
                  </a:tcPr>
                </a:tc>
                <a:tc>
                  <a:txBody>
                    <a:bodyPr/>
                    <a:lstStyle/>
                    <a:p>
                      <a:pPr algn="ctr" fontAlgn="b"/>
                      <a:r>
                        <a:rPr lang="en-US" sz="1400" u="none" strike="noStrike" dirty="0">
                          <a:effectLst/>
                        </a:rPr>
                        <a:t>0.017***</a:t>
                      </a:r>
                      <a:endParaRPr lang="en-US" sz="1400" b="0" i="0" u="none" strike="noStrike" dirty="0">
                        <a:solidFill>
                          <a:srgbClr val="000000"/>
                        </a:solidFill>
                        <a:effectLst/>
                        <a:latin typeface="Calibri"/>
                      </a:endParaRPr>
                    </a:p>
                  </a:txBody>
                  <a:tcPr marL="9525" marR="9525" marT="9525" marB="0" anchor="ctr">
                    <a:lnB w="28575" cap="flat" cmpd="sng" algn="ctr">
                      <a:solidFill>
                        <a:schemeClr val="accent1"/>
                      </a:solidFill>
                      <a:prstDash val="solid"/>
                      <a:round/>
                      <a:headEnd type="none" w="med" len="med"/>
                      <a:tailEnd type="none" w="med" len="med"/>
                    </a:lnB>
                  </a:tcPr>
                </a:tc>
                <a:tc>
                  <a:txBody>
                    <a:bodyPr/>
                    <a:lstStyle/>
                    <a:p>
                      <a:pPr algn="ctr" fontAlgn="b"/>
                      <a:r>
                        <a:rPr lang="en-US" sz="1400" u="none" strike="noStrike" dirty="0">
                          <a:effectLst/>
                        </a:rPr>
                        <a:t>0.025***</a:t>
                      </a:r>
                      <a:endParaRPr lang="en-US" sz="1400" b="0" i="0" u="none" strike="noStrike" dirty="0">
                        <a:solidFill>
                          <a:srgbClr val="000000"/>
                        </a:solidFill>
                        <a:effectLst/>
                        <a:latin typeface="Calibri"/>
                      </a:endParaRPr>
                    </a:p>
                  </a:txBody>
                  <a:tcPr marL="9525" marR="9525" marT="9525" marB="0" anchor="ctr">
                    <a:lnB w="28575" cap="flat" cmpd="sng" algn="ctr">
                      <a:solidFill>
                        <a:schemeClr val="accent1"/>
                      </a:solidFill>
                      <a:prstDash val="solid"/>
                      <a:round/>
                      <a:headEnd type="none" w="med" len="med"/>
                      <a:tailEnd type="none" w="med" len="med"/>
                    </a:lnB>
                  </a:tcPr>
                </a:tc>
                <a:tc>
                  <a:txBody>
                    <a:bodyPr/>
                    <a:lstStyle/>
                    <a:p>
                      <a:pPr algn="ctr" fontAlgn="b"/>
                      <a:r>
                        <a:rPr lang="en-US" sz="1400" u="none" strike="noStrike" dirty="0">
                          <a:effectLst/>
                        </a:rPr>
                        <a:t>0.039***</a:t>
                      </a:r>
                      <a:endParaRPr lang="en-US" sz="1400" b="0" i="0" u="none" strike="noStrike" dirty="0">
                        <a:solidFill>
                          <a:srgbClr val="000000"/>
                        </a:solidFill>
                        <a:effectLst/>
                        <a:latin typeface="Calibri"/>
                      </a:endParaRPr>
                    </a:p>
                  </a:txBody>
                  <a:tcPr marL="9525" marR="9525" marT="9525" marB="0" anchor="ctr">
                    <a:lnB w="28575" cap="flat" cmpd="sng" algn="ctr">
                      <a:solidFill>
                        <a:schemeClr val="accent1"/>
                      </a:solidFill>
                      <a:prstDash val="solid"/>
                      <a:round/>
                      <a:headEnd type="none" w="med" len="med"/>
                      <a:tailEnd type="none" w="med" len="med"/>
                    </a:lnB>
                  </a:tcPr>
                </a:tc>
                <a:tc>
                  <a:txBody>
                    <a:bodyPr/>
                    <a:lstStyle/>
                    <a:p>
                      <a:pPr algn="ctr" fontAlgn="b"/>
                      <a:r>
                        <a:rPr lang="en-US" sz="1400" u="none" strike="noStrike" dirty="0">
                          <a:effectLst/>
                        </a:rPr>
                        <a:t>0.046***</a:t>
                      </a:r>
                      <a:endParaRPr lang="en-US" sz="1400" b="0" i="0" u="none" strike="noStrike" dirty="0">
                        <a:solidFill>
                          <a:srgbClr val="000000"/>
                        </a:solidFill>
                        <a:effectLst/>
                        <a:latin typeface="Calibri"/>
                      </a:endParaRPr>
                    </a:p>
                  </a:txBody>
                  <a:tcPr marL="9525" marR="9525" marT="9525" marB="0" anchor="ctr">
                    <a:lnB w="28575" cap="flat" cmpd="sng" algn="ctr">
                      <a:solidFill>
                        <a:schemeClr val="accent1"/>
                      </a:solidFill>
                      <a:prstDash val="solid"/>
                      <a:round/>
                      <a:headEnd type="none" w="med" len="med"/>
                      <a:tailEnd type="none" w="med" len="med"/>
                    </a:lnB>
                  </a:tcPr>
                </a:tc>
                <a:tc>
                  <a:txBody>
                    <a:bodyPr/>
                    <a:lstStyle/>
                    <a:p>
                      <a:pPr algn="ctr" fontAlgn="b"/>
                      <a:r>
                        <a:rPr lang="en-US" sz="1400" u="none" strike="noStrike">
                          <a:effectLst/>
                        </a:rPr>
                        <a:t>0.030***</a:t>
                      </a:r>
                      <a:endParaRPr lang="en-US" sz="1400" b="0" i="0" u="none" strike="noStrike">
                        <a:solidFill>
                          <a:srgbClr val="000000"/>
                        </a:solidFill>
                        <a:effectLst/>
                        <a:latin typeface="Calibri"/>
                      </a:endParaRPr>
                    </a:p>
                  </a:txBody>
                  <a:tcPr marL="9525" marR="9525" marT="9525" marB="0" anchor="ctr">
                    <a:lnB w="28575" cap="flat" cmpd="sng" algn="ctr">
                      <a:solidFill>
                        <a:schemeClr val="accent1"/>
                      </a:solidFill>
                      <a:prstDash val="solid"/>
                      <a:round/>
                      <a:headEnd type="none" w="med" len="med"/>
                      <a:tailEnd type="none" w="med" len="med"/>
                    </a:lnB>
                  </a:tcPr>
                </a:tc>
                <a:tc>
                  <a:txBody>
                    <a:bodyPr/>
                    <a:lstStyle/>
                    <a:p>
                      <a:pPr algn="ctr" fontAlgn="b"/>
                      <a:r>
                        <a:rPr lang="en-US" sz="1400" u="none" strike="noStrike">
                          <a:effectLst/>
                        </a:rPr>
                        <a:t>0.027***</a:t>
                      </a:r>
                      <a:endParaRPr lang="en-US" sz="1400" b="0" i="0" u="none" strike="noStrike">
                        <a:solidFill>
                          <a:srgbClr val="000000"/>
                        </a:solidFill>
                        <a:effectLst/>
                        <a:latin typeface="Calibri"/>
                      </a:endParaRPr>
                    </a:p>
                  </a:txBody>
                  <a:tcPr marL="9525" marR="9525" marT="9525" marB="0" anchor="ctr">
                    <a:lnB w="28575" cap="flat" cmpd="sng" algn="ctr">
                      <a:solidFill>
                        <a:schemeClr val="accent1"/>
                      </a:solidFill>
                      <a:prstDash val="solid"/>
                      <a:round/>
                      <a:headEnd type="none" w="med" len="med"/>
                      <a:tailEnd type="none" w="med" len="med"/>
                    </a:lnB>
                  </a:tcPr>
                </a:tc>
              </a:tr>
              <a:tr h="535416">
                <a:tc vMerge="1">
                  <a:txBody>
                    <a:bodyPr/>
                    <a:lstStyle/>
                    <a:p>
                      <a:pPr algn="ctr" fontAlgn="b"/>
                      <a:endParaRPr lang="en-US" sz="1100" b="0" i="0" u="none" strike="noStrike" dirty="0">
                        <a:solidFill>
                          <a:srgbClr val="000000"/>
                        </a:solidFill>
                        <a:effectLst/>
                        <a:latin typeface="Calibri"/>
                      </a:endParaRPr>
                    </a:p>
                  </a:txBody>
                  <a:tcPr marL="9525" marR="9525" marT="9525" marB="0" anchor="ctr"/>
                </a:tc>
                <a:tc rowSpan="2">
                  <a:txBody>
                    <a:bodyPr/>
                    <a:lstStyle/>
                    <a:p>
                      <a:pPr algn="ctr" fontAlgn="b"/>
                      <a:r>
                        <a:rPr lang="en-US" sz="1100" u="none" strike="noStrike" dirty="0">
                          <a:effectLst/>
                        </a:rPr>
                        <a:t>Emerging</a:t>
                      </a:r>
                      <a:endParaRPr lang="en-US" sz="1100" b="0" i="0" u="none" strike="noStrike" dirty="0">
                        <a:solidFill>
                          <a:srgbClr val="000000"/>
                        </a:solidFill>
                        <a:effectLst/>
                        <a:latin typeface="Calibri"/>
                      </a:endParaRPr>
                    </a:p>
                  </a:txBody>
                  <a:tcPr marL="9525" marR="9525" marT="9525" marB="0" anchor="ct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tcPr>
                </a:tc>
                <a:tc>
                  <a:txBody>
                    <a:bodyPr/>
                    <a:lstStyle/>
                    <a:p>
                      <a:pPr algn="ctr" fontAlgn="b"/>
                      <a:r>
                        <a:rPr lang="en-US" sz="1100" u="none" strike="noStrike">
                          <a:effectLst/>
                        </a:rPr>
                        <a:t>High-income</a:t>
                      </a:r>
                      <a:endParaRPr lang="en-US" sz="1100" b="0" i="0" u="none" strike="noStrike">
                        <a:solidFill>
                          <a:srgbClr val="000000"/>
                        </a:solidFill>
                        <a:effectLst/>
                        <a:latin typeface="Calibri"/>
                      </a:endParaRPr>
                    </a:p>
                  </a:txBody>
                  <a:tcPr marL="9525" marR="9525" marT="9525" marB="0" anchor="ctr">
                    <a:lnT w="28575" cap="flat" cmpd="sng" algn="ctr">
                      <a:solidFill>
                        <a:schemeClr val="accent1"/>
                      </a:solidFill>
                      <a:prstDash val="solid"/>
                      <a:round/>
                      <a:headEnd type="none" w="med" len="med"/>
                      <a:tailEnd type="none" w="med" len="med"/>
                    </a:lnT>
                  </a:tcPr>
                </a:tc>
                <a:tc>
                  <a:txBody>
                    <a:bodyPr/>
                    <a:lstStyle/>
                    <a:p>
                      <a:pPr algn="ctr" fontAlgn="b"/>
                      <a:r>
                        <a:rPr lang="en-US" sz="1400" u="none" strike="noStrike">
                          <a:effectLst/>
                        </a:rPr>
                        <a:t>0.028**</a:t>
                      </a:r>
                      <a:endParaRPr lang="en-US" sz="1400" b="0" i="0" u="none" strike="noStrike">
                        <a:solidFill>
                          <a:srgbClr val="000000"/>
                        </a:solidFill>
                        <a:effectLst/>
                        <a:latin typeface="Calibri"/>
                      </a:endParaRPr>
                    </a:p>
                  </a:txBody>
                  <a:tcPr marL="9525" marR="9525" marT="9525" marB="0" anchor="ctr">
                    <a:lnT w="28575" cap="flat" cmpd="sng" algn="ctr">
                      <a:solidFill>
                        <a:schemeClr val="accent1"/>
                      </a:solidFill>
                      <a:prstDash val="solid"/>
                      <a:round/>
                      <a:headEnd type="none" w="med" len="med"/>
                      <a:tailEnd type="none" w="med" len="med"/>
                    </a:lnT>
                  </a:tcPr>
                </a:tc>
                <a:tc>
                  <a:txBody>
                    <a:bodyPr/>
                    <a:lstStyle/>
                    <a:p>
                      <a:pPr algn="ctr" fontAlgn="b"/>
                      <a:r>
                        <a:rPr lang="en-US" sz="1400" u="none" strike="noStrike" dirty="0">
                          <a:effectLst/>
                        </a:rPr>
                        <a:t>-0.007</a:t>
                      </a:r>
                      <a:endParaRPr lang="en-US" sz="1400" b="0" i="0" u="none" strike="noStrike" dirty="0">
                        <a:solidFill>
                          <a:srgbClr val="000000"/>
                        </a:solidFill>
                        <a:effectLst/>
                        <a:latin typeface="Calibri"/>
                      </a:endParaRPr>
                    </a:p>
                  </a:txBody>
                  <a:tcPr marL="9525" marR="9525" marT="9525" marB="0" anchor="ctr">
                    <a:lnT w="28575" cap="flat" cmpd="sng" algn="ctr">
                      <a:solidFill>
                        <a:schemeClr val="accent1"/>
                      </a:solidFill>
                      <a:prstDash val="solid"/>
                      <a:round/>
                      <a:headEnd type="none" w="med" len="med"/>
                      <a:tailEnd type="none" w="med" len="med"/>
                    </a:lnT>
                  </a:tcPr>
                </a:tc>
                <a:tc>
                  <a:txBody>
                    <a:bodyPr/>
                    <a:lstStyle/>
                    <a:p>
                      <a:pPr algn="ctr" fontAlgn="b"/>
                      <a:r>
                        <a:rPr lang="en-US" sz="1400" u="none" strike="noStrike" dirty="0">
                          <a:effectLst/>
                        </a:rPr>
                        <a:t>0.014*</a:t>
                      </a:r>
                      <a:endParaRPr lang="en-US" sz="1400" b="0" i="0" u="none" strike="noStrike" dirty="0">
                        <a:solidFill>
                          <a:srgbClr val="000000"/>
                        </a:solidFill>
                        <a:effectLst/>
                        <a:latin typeface="Calibri"/>
                      </a:endParaRPr>
                    </a:p>
                  </a:txBody>
                  <a:tcPr marL="9525" marR="9525" marT="9525" marB="0" anchor="ctr">
                    <a:lnT w="28575" cap="flat" cmpd="sng" algn="ctr">
                      <a:solidFill>
                        <a:schemeClr val="accent1"/>
                      </a:solidFill>
                      <a:prstDash val="solid"/>
                      <a:round/>
                      <a:headEnd type="none" w="med" len="med"/>
                      <a:tailEnd type="none" w="med" len="med"/>
                    </a:lnT>
                  </a:tcPr>
                </a:tc>
                <a:tc>
                  <a:txBody>
                    <a:bodyPr/>
                    <a:lstStyle/>
                    <a:p>
                      <a:pPr algn="ctr" fontAlgn="b"/>
                      <a:r>
                        <a:rPr lang="en-US" sz="1400" u="none" strike="noStrike" dirty="0">
                          <a:effectLst/>
                        </a:rPr>
                        <a:t>0.029***</a:t>
                      </a:r>
                      <a:endParaRPr lang="en-US" sz="1400" b="0" i="0" u="none" strike="noStrike" dirty="0">
                        <a:solidFill>
                          <a:srgbClr val="000000"/>
                        </a:solidFill>
                        <a:effectLst/>
                        <a:latin typeface="Calibri"/>
                      </a:endParaRPr>
                    </a:p>
                  </a:txBody>
                  <a:tcPr marL="9525" marR="9525" marT="9525" marB="0" anchor="ctr">
                    <a:lnT w="28575" cap="flat" cmpd="sng" algn="ctr">
                      <a:solidFill>
                        <a:schemeClr val="accent1"/>
                      </a:solidFill>
                      <a:prstDash val="solid"/>
                      <a:round/>
                      <a:headEnd type="none" w="med" len="med"/>
                      <a:tailEnd type="none" w="med" len="med"/>
                    </a:lnT>
                  </a:tcPr>
                </a:tc>
                <a:tc>
                  <a:txBody>
                    <a:bodyPr/>
                    <a:lstStyle/>
                    <a:p>
                      <a:pPr algn="ctr" fontAlgn="b"/>
                      <a:r>
                        <a:rPr lang="en-US" sz="1400" u="none" strike="noStrike" dirty="0">
                          <a:effectLst/>
                        </a:rPr>
                        <a:t>0.039***</a:t>
                      </a:r>
                      <a:endParaRPr lang="en-US" sz="1400" b="0" i="0" u="none" strike="noStrike" dirty="0">
                        <a:solidFill>
                          <a:srgbClr val="000000"/>
                        </a:solidFill>
                        <a:effectLst/>
                        <a:latin typeface="Calibri"/>
                      </a:endParaRPr>
                    </a:p>
                  </a:txBody>
                  <a:tcPr marL="9525" marR="9525" marT="9525" marB="0" anchor="ctr">
                    <a:lnT w="28575" cap="flat" cmpd="sng" algn="ctr">
                      <a:solidFill>
                        <a:schemeClr val="accent1"/>
                      </a:solidFill>
                      <a:prstDash val="solid"/>
                      <a:round/>
                      <a:headEnd type="none" w="med" len="med"/>
                      <a:tailEnd type="none" w="med" len="med"/>
                    </a:lnT>
                  </a:tcPr>
                </a:tc>
                <a:tc>
                  <a:txBody>
                    <a:bodyPr/>
                    <a:lstStyle/>
                    <a:p>
                      <a:pPr algn="ctr" fontAlgn="b"/>
                      <a:r>
                        <a:rPr lang="en-US" sz="1400" u="none" strike="noStrike" dirty="0">
                          <a:effectLst/>
                        </a:rPr>
                        <a:t>0.032**</a:t>
                      </a:r>
                      <a:endParaRPr lang="en-US" sz="1400" b="0" i="0" u="none" strike="noStrike" dirty="0">
                        <a:solidFill>
                          <a:srgbClr val="000000"/>
                        </a:solidFill>
                        <a:effectLst/>
                        <a:latin typeface="Calibri"/>
                      </a:endParaRPr>
                    </a:p>
                  </a:txBody>
                  <a:tcPr marL="9525" marR="9525" marT="9525" marB="0" anchor="ctr">
                    <a:lnT w="28575" cap="flat" cmpd="sng" algn="ctr">
                      <a:solidFill>
                        <a:schemeClr val="accent1"/>
                      </a:solidFill>
                      <a:prstDash val="solid"/>
                      <a:round/>
                      <a:headEnd type="none" w="med" len="med"/>
                      <a:tailEnd type="none" w="med" len="med"/>
                    </a:lnT>
                  </a:tcPr>
                </a:tc>
                <a:tc>
                  <a:txBody>
                    <a:bodyPr/>
                    <a:lstStyle/>
                    <a:p>
                      <a:pPr algn="ctr" fontAlgn="b"/>
                      <a:r>
                        <a:rPr lang="en-US" sz="1400" u="none" strike="noStrike">
                          <a:effectLst/>
                        </a:rPr>
                        <a:t>0.032***</a:t>
                      </a:r>
                      <a:endParaRPr lang="en-US" sz="1400" b="0" i="0" u="none" strike="noStrike">
                        <a:solidFill>
                          <a:srgbClr val="000000"/>
                        </a:solidFill>
                        <a:effectLst/>
                        <a:latin typeface="Calibri"/>
                      </a:endParaRPr>
                    </a:p>
                  </a:txBody>
                  <a:tcPr marL="9525" marR="9525" marT="9525" marB="0" anchor="ctr">
                    <a:lnT w="28575" cap="flat" cmpd="sng" algn="ctr">
                      <a:solidFill>
                        <a:schemeClr val="accent1"/>
                      </a:solidFill>
                      <a:prstDash val="solid"/>
                      <a:round/>
                      <a:headEnd type="none" w="med" len="med"/>
                      <a:tailEnd type="none" w="med" len="med"/>
                    </a:lnT>
                  </a:tcPr>
                </a:tc>
              </a:tr>
              <a:tr h="535416">
                <a:tc vMerge="1">
                  <a:txBody>
                    <a:bodyPr/>
                    <a:lstStyle/>
                    <a:p>
                      <a:pPr algn="ctr" fontAlgn="b"/>
                      <a:endParaRPr lang="en-US" sz="1100" b="0" i="0" u="none" strike="noStrike" dirty="0">
                        <a:solidFill>
                          <a:srgbClr val="000000"/>
                        </a:solidFill>
                        <a:effectLst/>
                        <a:latin typeface="Calibri"/>
                      </a:endParaRPr>
                    </a:p>
                  </a:txBody>
                  <a:tcPr marL="9525" marR="9525" marT="9525" marB="0" anchor="ctr"/>
                </a:tc>
                <a:tc vMerge="1">
                  <a:txBody>
                    <a:bodyPr/>
                    <a:lstStyle/>
                    <a:p>
                      <a:pPr algn="ctr" fontAlgn="b"/>
                      <a:endParaRPr lang="en-US" sz="1100" b="0" i="0" u="none" strike="noStrike" dirty="0">
                        <a:solidFill>
                          <a:srgbClr val="000000"/>
                        </a:solidFill>
                        <a:effectLst/>
                        <a:latin typeface="Calibri"/>
                      </a:endParaRPr>
                    </a:p>
                  </a:txBody>
                  <a:tcPr marL="9525" marR="9525" marT="9525" marB="0" anchor="ctr"/>
                </a:tc>
                <a:tc>
                  <a:txBody>
                    <a:bodyPr/>
                    <a:lstStyle/>
                    <a:p>
                      <a:pPr algn="ctr" fontAlgn="b"/>
                      <a:r>
                        <a:rPr lang="en-US" sz="1100" u="none" strike="noStrike" dirty="0">
                          <a:effectLst/>
                        </a:rPr>
                        <a:t>Developing</a:t>
                      </a:r>
                      <a:endParaRPr lang="en-US" sz="1100" b="0" i="0" u="none" strike="noStrike" dirty="0">
                        <a:solidFill>
                          <a:srgbClr val="000000"/>
                        </a:solidFill>
                        <a:effectLst/>
                        <a:latin typeface="Calibri"/>
                      </a:endParaRPr>
                    </a:p>
                  </a:txBody>
                  <a:tcPr marL="9525" marR="9525" marT="9525" marB="0" anchor="ctr">
                    <a:lnB w="28575" cap="flat" cmpd="sng" algn="ctr">
                      <a:solidFill>
                        <a:schemeClr val="accent1"/>
                      </a:solidFill>
                      <a:prstDash val="solid"/>
                      <a:round/>
                      <a:headEnd type="none" w="med" len="med"/>
                      <a:tailEnd type="none" w="med" len="med"/>
                    </a:lnB>
                  </a:tcPr>
                </a:tc>
                <a:tc>
                  <a:txBody>
                    <a:bodyPr/>
                    <a:lstStyle/>
                    <a:p>
                      <a:pPr algn="ctr" fontAlgn="b"/>
                      <a:r>
                        <a:rPr lang="en-US" sz="1400" u="none" strike="noStrike" dirty="0">
                          <a:effectLst/>
                        </a:rPr>
                        <a:t>0.020***</a:t>
                      </a:r>
                      <a:endParaRPr lang="en-US" sz="1400" b="0" i="0" u="none" strike="noStrike" dirty="0">
                        <a:solidFill>
                          <a:srgbClr val="000000"/>
                        </a:solidFill>
                        <a:effectLst/>
                        <a:latin typeface="Calibri"/>
                      </a:endParaRPr>
                    </a:p>
                  </a:txBody>
                  <a:tcPr marL="9525" marR="9525" marT="9525" marB="0" anchor="ctr">
                    <a:lnB w="28575" cap="flat" cmpd="sng" algn="ctr">
                      <a:solidFill>
                        <a:schemeClr val="accent1"/>
                      </a:solidFill>
                      <a:prstDash val="solid"/>
                      <a:round/>
                      <a:headEnd type="none" w="med" len="med"/>
                      <a:tailEnd type="none" w="med" len="med"/>
                    </a:lnB>
                  </a:tcPr>
                </a:tc>
                <a:tc>
                  <a:txBody>
                    <a:bodyPr/>
                    <a:lstStyle/>
                    <a:p>
                      <a:pPr algn="ctr" fontAlgn="b"/>
                      <a:r>
                        <a:rPr lang="en-US" sz="1400" u="none" strike="noStrike" dirty="0">
                          <a:effectLst/>
                        </a:rPr>
                        <a:t>0.011***</a:t>
                      </a:r>
                      <a:endParaRPr lang="en-US" sz="1400" b="0" i="0" u="none" strike="noStrike" dirty="0">
                        <a:solidFill>
                          <a:srgbClr val="000000"/>
                        </a:solidFill>
                        <a:effectLst/>
                        <a:latin typeface="Calibri"/>
                      </a:endParaRPr>
                    </a:p>
                  </a:txBody>
                  <a:tcPr marL="9525" marR="9525" marT="9525" marB="0" anchor="ctr">
                    <a:lnB w="28575" cap="flat" cmpd="sng" algn="ctr">
                      <a:solidFill>
                        <a:schemeClr val="accent1"/>
                      </a:solidFill>
                      <a:prstDash val="solid"/>
                      <a:round/>
                      <a:headEnd type="none" w="med" len="med"/>
                      <a:tailEnd type="none" w="med" len="med"/>
                    </a:lnB>
                  </a:tcPr>
                </a:tc>
                <a:tc>
                  <a:txBody>
                    <a:bodyPr/>
                    <a:lstStyle/>
                    <a:p>
                      <a:pPr algn="ctr" fontAlgn="b"/>
                      <a:r>
                        <a:rPr lang="en-US" sz="1400" u="none" strike="noStrike" dirty="0">
                          <a:effectLst/>
                        </a:rPr>
                        <a:t>0.015***</a:t>
                      </a:r>
                      <a:endParaRPr lang="en-US" sz="1400" b="0" i="0" u="none" strike="noStrike" dirty="0">
                        <a:solidFill>
                          <a:srgbClr val="000000"/>
                        </a:solidFill>
                        <a:effectLst/>
                        <a:latin typeface="Calibri"/>
                      </a:endParaRPr>
                    </a:p>
                  </a:txBody>
                  <a:tcPr marL="9525" marR="9525" marT="9525" marB="0" anchor="ctr">
                    <a:lnB w="28575" cap="flat" cmpd="sng" algn="ctr">
                      <a:solidFill>
                        <a:schemeClr val="accent1"/>
                      </a:solidFill>
                      <a:prstDash val="solid"/>
                      <a:round/>
                      <a:headEnd type="none" w="med" len="med"/>
                      <a:tailEnd type="none" w="med" len="med"/>
                    </a:lnB>
                  </a:tcPr>
                </a:tc>
                <a:tc>
                  <a:txBody>
                    <a:bodyPr/>
                    <a:lstStyle/>
                    <a:p>
                      <a:pPr algn="ctr" fontAlgn="b"/>
                      <a:r>
                        <a:rPr lang="en-US" sz="1400" u="none" strike="noStrike" dirty="0">
                          <a:effectLst/>
                        </a:rPr>
                        <a:t>0.005</a:t>
                      </a:r>
                      <a:endParaRPr lang="en-US" sz="1400" b="0" i="0" u="none" strike="noStrike" dirty="0">
                        <a:solidFill>
                          <a:srgbClr val="000000"/>
                        </a:solidFill>
                        <a:effectLst/>
                        <a:latin typeface="Calibri"/>
                      </a:endParaRPr>
                    </a:p>
                  </a:txBody>
                  <a:tcPr marL="9525" marR="9525" marT="9525" marB="0" anchor="ctr">
                    <a:lnB w="28575" cap="flat" cmpd="sng" algn="ctr">
                      <a:solidFill>
                        <a:schemeClr val="accent1"/>
                      </a:solidFill>
                      <a:prstDash val="solid"/>
                      <a:round/>
                      <a:headEnd type="none" w="med" len="med"/>
                      <a:tailEnd type="none" w="med" len="med"/>
                    </a:lnB>
                  </a:tcPr>
                </a:tc>
                <a:tc>
                  <a:txBody>
                    <a:bodyPr/>
                    <a:lstStyle/>
                    <a:p>
                      <a:pPr algn="ctr" fontAlgn="b"/>
                      <a:r>
                        <a:rPr lang="en-US" sz="1400" u="none" strike="noStrike" dirty="0">
                          <a:effectLst/>
                        </a:rPr>
                        <a:t>0.020***</a:t>
                      </a:r>
                      <a:endParaRPr lang="en-US" sz="1400" b="0" i="0" u="none" strike="noStrike" dirty="0">
                        <a:solidFill>
                          <a:srgbClr val="000000"/>
                        </a:solidFill>
                        <a:effectLst/>
                        <a:latin typeface="Calibri"/>
                      </a:endParaRPr>
                    </a:p>
                  </a:txBody>
                  <a:tcPr marL="9525" marR="9525" marT="9525" marB="0" anchor="ctr">
                    <a:lnB w="28575" cap="flat" cmpd="sng" algn="ctr">
                      <a:solidFill>
                        <a:schemeClr val="accent1"/>
                      </a:solidFill>
                      <a:prstDash val="solid"/>
                      <a:round/>
                      <a:headEnd type="none" w="med" len="med"/>
                      <a:tailEnd type="none" w="med" len="med"/>
                    </a:lnB>
                  </a:tcPr>
                </a:tc>
                <a:tc>
                  <a:txBody>
                    <a:bodyPr/>
                    <a:lstStyle/>
                    <a:p>
                      <a:pPr algn="ctr" fontAlgn="b"/>
                      <a:r>
                        <a:rPr lang="en-US" sz="1400" u="none" strike="noStrike" dirty="0">
                          <a:effectLst/>
                        </a:rPr>
                        <a:t>0.004</a:t>
                      </a:r>
                      <a:endParaRPr lang="en-US" sz="1400" b="0" i="0" u="none" strike="noStrike" dirty="0">
                        <a:solidFill>
                          <a:srgbClr val="000000"/>
                        </a:solidFill>
                        <a:effectLst/>
                        <a:latin typeface="Calibri"/>
                      </a:endParaRPr>
                    </a:p>
                  </a:txBody>
                  <a:tcPr marL="9525" marR="9525" marT="9525" marB="0" anchor="ctr">
                    <a:lnB w="28575" cap="flat" cmpd="sng" algn="ctr">
                      <a:solidFill>
                        <a:schemeClr val="accent1"/>
                      </a:solidFill>
                      <a:prstDash val="solid"/>
                      <a:round/>
                      <a:headEnd type="none" w="med" len="med"/>
                      <a:tailEnd type="none" w="med" len="med"/>
                    </a:lnB>
                  </a:tcPr>
                </a:tc>
                <a:tc>
                  <a:txBody>
                    <a:bodyPr/>
                    <a:lstStyle/>
                    <a:p>
                      <a:pPr algn="ctr" fontAlgn="b"/>
                      <a:r>
                        <a:rPr lang="en-US" sz="1400" u="none" strike="noStrike" dirty="0">
                          <a:effectLst/>
                        </a:rPr>
                        <a:t>0.008*</a:t>
                      </a:r>
                      <a:endParaRPr lang="en-US" sz="1400" b="0" i="0" u="none" strike="noStrike" dirty="0">
                        <a:solidFill>
                          <a:srgbClr val="000000"/>
                        </a:solidFill>
                        <a:effectLst/>
                        <a:latin typeface="Calibri"/>
                      </a:endParaRPr>
                    </a:p>
                  </a:txBody>
                  <a:tcPr marL="9525" marR="9525" marT="9525" marB="0" anchor="ctr">
                    <a:lnB w="28575" cap="flat" cmpd="sng" algn="ctr">
                      <a:solidFill>
                        <a:schemeClr val="accent1"/>
                      </a:solidFill>
                      <a:prstDash val="solid"/>
                      <a:round/>
                      <a:headEnd type="none" w="med" len="med"/>
                      <a:tailEnd type="none" w="med" len="med"/>
                    </a:lnB>
                  </a:tcPr>
                </a:tc>
              </a:tr>
              <a:tr h="535416">
                <a:tc rowSpan="4">
                  <a:txBody>
                    <a:bodyPr/>
                    <a:lstStyle/>
                    <a:p>
                      <a:pPr algn="ctr" fontAlgn="b"/>
                      <a:r>
                        <a:rPr lang="en-US" sz="1100" u="none" strike="noStrike" dirty="0">
                          <a:effectLst/>
                        </a:rPr>
                        <a:t>Cross-border M&amp;A </a:t>
                      </a:r>
                      <a:endParaRPr lang="en-US" sz="1100" b="0" i="0" u="none" strike="noStrike" dirty="0">
                        <a:solidFill>
                          <a:srgbClr val="000000"/>
                        </a:solidFill>
                        <a:effectLst/>
                        <a:latin typeface="Calibri"/>
                      </a:endParaRPr>
                    </a:p>
                  </a:txBody>
                  <a:tcPr marL="9525" marR="9525" marT="9525" marB="0" anchor="ctr">
                    <a:lnT w="28575" cap="flat" cmpd="sng" algn="ctr">
                      <a:solidFill>
                        <a:schemeClr val="accent1"/>
                      </a:solidFill>
                      <a:prstDash val="solid"/>
                      <a:round/>
                      <a:headEnd type="none" w="med" len="med"/>
                      <a:tailEnd type="none" w="med" len="med"/>
                    </a:lnT>
                  </a:tcPr>
                </a:tc>
                <a:tc rowSpan="2">
                  <a:txBody>
                    <a:bodyPr/>
                    <a:lstStyle/>
                    <a:p>
                      <a:pPr algn="ctr" fontAlgn="b"/>
                      <a:r>
                        <a:rPr lang="en-US" sz="1100" u="none" strike="noStrike" dirty="0">
                          <a:effectLst/>
                        </a:rPr>
                        <a:t>High-income</a:t>
                      </a:r>
                      <a:endParaRPr lang="en-US" sz="1100" b="0" i="0" u="none" strike="noStrike" dirty="0">
                        <a:solidFill>
                          <a:srgbClr val="000000"/>
                        </a:solidFill>
                        <a:effectLst/>
                        <a:latin typeface="Calibri"/>
                      </a:endParaRPr>
                    </a:p>
                  </a:txBody>
                  <a:tcPr marL="9525" marR="9525" marT="9525" marB="0" anchor="ctr">
                    <a:lnT w="28575" cap="flat" cmpd="sng" algn="ctr">
                      <a:solidFill>
                        <a:schemeClr val="accent1"/>
                      </a:solidFill>
                      <a:prstDash val="solid"/>
                      <a:round/>
                      <a:headEnd type="none" w="med" len="med"/>
                      <a:tailEnd type="none" w="med" len="med"/>
                    </a:lnT>
                    <a:lnB w="28575" cap="flat" cmpd="sng" algn="ctr">
                      <a:solidFill>
                        <a:schemeClr val="accent1"/>
                      </a:solidFill>
                      <a:prstDash val="solid"/>
                      <a:round/>
                      <a:headEnd type="none" w="med" len="med"/>
                      <a:tailEnd type="none" w="med" len="med"/>
                    </a:lnB>
                  </a:tcPr>
                </a:tc>
                <a:tc>
                  <a:txBody>
                    <a:bodyPr/>
                    <a:lstStyle/>
                    <a:p>
                      <a:pPr algn="ctr" fontAlgn="b"/>
                      <a:r>
                        <a:rPr lang="en-US" sz="1100" u="none" strike="noStrike">
                          <a:effectLst/>
                        </a:rPr>
                        <a:t>High-income</a:t>
                      </a:r>
                      <a:endParaRPr lang="en-US" sz="1100" b="0" i="0" u="none" strike="noStrike">
                        <a:solidFill>
                          <a:srgbClr val="000000"/>
                        </a:solidFill>
                        <a:effectLst/>
                        <a:latin typeface="Calibri"/>
                      </a:endParaRPr>
                    </a:p>
                  </a:txBody>
                  <a:tcPr marL="9525" marR="9525" marT="9525" marB="0" anchor="ctr">
                    <a:lnT w="28575" cap="flat" cmpd="sng" algn="ctr">
                      <a:solidFill>
                        <a:schemeClr val="accent1"/>
                      </a:solidFill>
                      <a:prstDash val="solid"/>
                      <a:round/>
                      <a:headEnd type="none" w="med" len="med"/>
                      <a:tailEnd type="none" w="med" len="med"/>
                    </a:lnT>
                  </a:tcPr>
                </a:tc>
                <a:tc>
                  <a:txBody>
                    <a:bodyPr/>
                    <a:lstStyle/>
                    <a:p>
                      <a:pPr algn="ctr" fontAlgn="b"/>
                      <a:r>
                        <a:rPr lang="en-US" sz="1400" u="none" strike="noStrike">
                          <a:effectLst/>
                        </a:rPr>
                        <a:t>0.044***</a:t>
                      </a:r>
                      <a:endParaRPr lang="en-US" sz="1400" b="0" i="0" u="none" strike="noStrike">
                        <a:solidFill>
                          <a:srgbClr val="000000"/>
                        </a:solidFill>
                        <a:effectLst/>
                        <a:latin typeface="Calibri"/>
                      </a:endParaRPr>
                    </a:p>
                  </a:txBody>
                  <a:tcPr marL="9525" marR="9525" marT="9525" marB="0" anchor="ctr">
                    <a:lnT w="28575" cap="flat" cmpd="sng" algn="ctr">
                      <a:solidFill>
                        <a:schemeClr val="accent1"/>
                      </a:solidFill>
                      <a:prstDash val="solid"/>
                      <a:round/>
                      <a:headEnd type="none" w="med" len="med"/>
                      <a:tailEnd type="none" w="med" len="med"/>
                    </a:lnT>
                  </a:tcPr>
                </a:tc>
                <a:tc>
                  <a:txBody>
                    <a:bodyPr/>
                    <a:lstStyle/>
                    <a:p>
                      <a:pPr algn="ctr" fontAlgn="b"/>
                      <a:r>
                        <a:rPr lang="en-US" sz="1400" u="none" strike="noStrike">
                          <a:effectLst/>
                        </a:rPr>
                        <a:t>0.036***</a:t>
                      </a:r>
                      <a:endParaRPr lang="en-US" sz="1400" b="0" i="0" u="none" strike="noStrike">
                        <a:solidFill>
                          <a:srgbClr val="000000"/>
                        </a:solidFill>
                        <a:effectLst/>
                        <a:latin typeface="Calibri"/>
                      </a:endParaRPr>
                    </a:p>
                  </a:txBody>
                  <a:tcPr marL="9525" marR="9525" marT="9525" marB="0" anchor="ctr">
                    <a:lnT w="28575" cap="flat" cmpd="sng" algn="ctr">
                      <a:solidFill>
                        <a:schemeClr val="accent1"/>
                      </a:solidFill>
                      <a:prstDash val="solid"/>
                      <a:round/>
                      <a:headEnd type="none" w="med" len="med"/>
                      <a:tailEnd type="none" w="med" len="med"/>
                    </a:lnT>
                  </a:tcPr>
                </a:tc>
                <a:tc>
                  <a:txBody>
                    <a:bodyPr/>
                    <a:lstStyle/>
                    <a:p>
                      <a:pPr algn="ctr" fontAlgn="b"/>
                      <a:r>
                        <a:rPr lang="en-US" sz="1400" u="none" strike="noStrike">
                          <a:effectLst/>
                        </a:rPr>
                        <a:t>-0.002</a:t>
                      </a:r>
                      <a:endParaRPr lang="en-US" sz="1400" b="0" i="0" u="none" strike="noStrike">
                        <a:solidFill>
                          <a:srgbClr val="000000"/>
                        </a:solidFill>
                        <a:effectLst/>
                        <a:latin typeface="Calibri"/>
                      </a:endParaRPr>
                    </a:p>
                  </a:txBody>
                  <a:tcPr marL="9525" marR="9525" marT="9525" marB="0" anchor="ctr">
                    <a:lnT w="28575" cap="flat" cmpd="sng" algn="ctr">
                      <a:solidFill>
                        <a:schemeClr val="accent1"/>
                      </a:solidFill>
                      <a:prstDash val="solid"/>
                      <a:round/>
                      <a:headEnd type="none" w="med" len="med"/>
                      <a:tailEnd type="none" w="med" len="med"/>
                    </a:lnT>
                  </a:tcPr>
                </a:tc>
                <a:tc>
                  <a:txBody>
                    <a:bodyPr/>
                    <a:lstStyle/>
                    <a:p>
                      <a:pPr algn="ctr" fontAlgn="b"/>
                      <a:r>
                        <a:rPr lang="en-US" sz="1400" u="none" strike="noStrike">
                          <a:effectLst/>
                        </a:rPr>
                        <a:t>0.034***</a:t>
                      </a:r>
                      <a:endParaRPr lang="en-US" sz="1400" b="0" i="0" u="none" strike="noStrike">
                        <a:solidFill>
                          <a:srgbClr val="000000"/>
                        </a:solidFill>
                        <a:effectLst/>
                        <a:latin typeface="Calibri"/>
                      </a:endParaRPr>
                    </a:p>
                  </a:txBody>
                  <a:tcPr marL="9525" marR="9525" marT="9525" marB="0" anchor="ctr">
                    <a:lnT w="28575" cap="flat" cmpd="sng" algn="ctr">
                      <a:solidFill>
                        <a:schemeClr val="accent1"/>
                      </a:solidFill>
                      <a:prstDash val="solid"/>
                      <a:round/>
                      <a:headEnd type="none" w="med" len="med"/>
                      <a:tailEnd type="none" w="med" len="med"/>
                    </a:lnT>
                  </a:tcPr>
                </a:tc>
                <a:tc>
                  <a:txBody>
                    <a:bodyPr/>
                    <a:lstStyle/>
                    <a:p>
                      <a:pPr algn="ctr" fontAlgn="b"/>
                      <a:r>
                        <a:rPr lang="en-US" sz="1400" u="none" strike="noStrike" dirty="0">
                          <a:effectLst/>
                        </a:rPr>
                        <a:t>0.054***</a:t>
                      </a:r>
                      <a:endParaRPr lang="en-US" sz="1400" b="0" i="0" u="none" strike="noStrike" dirty="0">
                        <a:solidFill>
                          <a:srgbClr val="000000"/>
                        </a:solidFill>
                        <a:effectLst/>
                        <a:latin typeface="Calibri"/>
                      </a:endParaRPr>
                    </a:p>
                  </a:txBody>
                  <a:tcPr marL="9525" marR="9525" marT="9525" marB="0" anchor="ctr">
                    <a:lnT w="28575" cap="flat" cmpd="sng" algn="ctr">
                      <a:solidFill>
                        <a:schemeClr val="accent1"/>
                      </a:solidFill>
                      <a:prstDash val="solid"/>
                      <a:round/>
                      <a:headEnd type="none" w="med" len="med"/>
                      <a:tailEnd type="none" w="med" len="med"/>
                    </a:lnT>
                  </a:tcPr>
                </a:tc>
                <a:tc>
                  <a:txBody>
                    <a:bodyPr/>
                    <a:lstStyle/>
                    <a:p>
                      <a:pPr algn="ctr" fontAlgn="b"/>
                      <a:r>
                        <a:rPr lang="en-US" sz="1400" u="none" strike="noStrike" dirty="0">
                          <a:effectLst/>
                        </a:rPr>
                        <a:t>0.040***</a:t>
                      </a:r>
                      <a:endParaRPr lang="en-US" sz="1400" b="0" i="0" u="none" strike="noStrike" dirty="0">
                        <a:solidFill>
                          <a:srgbClr val="000000"/>
                        </a:solidFill>
                        <a:effectLst/>
                        <a:latin typeface="Calibri"/>
                      </a:endParaRPr>
                    </a:p>
                  </a:txBody>
                  <a:tcPr marL="9525" marR="9525" marT="9525" marB="0" anchor="ctr">
                    <a:lnT w="28575" cap="flat" cmpd="sng" algn="ctr">
                      <a:solidFill>
                        <a:schemeClr val="accent1"/>
                      </a:solidFill>
                      <a:prstDash val="solid"/>
                      <a:round/>
                      <a:headEnd type="none" w="med" len="med"/>
                      <a:tailEnd type="none" w="med" len="med"/>
                    </a:lnT>
                  </a:tcPr>
                </a:tc>
                <a:tc>
                  <a:txBody>
                    <a:bodyPr/>
                    <a:lstStyle/>
                    <a:p>
                      <a:pPr algn="ctr" fontAlgn="b"/>
                      <a:r>
                        <a:rPr lang="en-US" sz="1400" u="none" strike="noStrike" dirty="0">
                          <a:effectLst/>
                        </a:rPr>
                        <a:t>0.030***</a:t>
                      </a:r>
                      <a:endParaRPr lang="en-US" sz="1400" b="0" i="0" u="none" strike="noStrike" dirty="0">
                        <a:solidFill>
                          <a:srgbClr val="000000"/>
                        </a:solidFill>
                        <a:effectLst/>
                        <a:latin typeface="Calibri"/>
                      </a:endParaRPr>
                    </a:p>
                  </a:txBody>
                  <a:tcPr marL="9525" marR="9525" marT="9525" marB="0" anchor="ctr">
                    <a:lnT w="28575" cap="flat" cmpd="sng" algn="ctr">
                      <a:solidFill>
                        <a:schemeClr val="accent1"/>
                      </a:solidFill>
                      <a:prstDash val="solid"/>
                      <a:round/>
                      <a:headEnd type="none" w="med" len="med"/>
                      <a:tailEnd type="none" w="med" len="med"/>
                    </a:lnT>
                  </a:tcPr>
                </a:tc>
              </a:tr>
              <a:tr h="535416">
                <a:tc vMerge="1">
                  <a:txBody>
                    <a:bodyPr/>
                    <a:lstStyle/>
                    <a:p>
                      <a:pPr algn="ctr" fontAlgn="b"/>
                      <a:endParaRPr lang="en-US" sz="1100" b="0" i="0" u="none" strike="noStrike" dirty="0">
                        <a:solidFill>
                          <a:srgbClr val="000000"/>
                        </a:solidFill>
                        <a:effectLst/>
                        <a:latin typeface="Calibri"/>
                      </a:endParaRPr>
                    </a:p>
                  </a:txBody>
                  <a:tcPr marL="9525" marR="9525" marT="9525" marB="0" anchor="ctr"/>
                </a:tc>
                <a:tc vMerge="1">
                  <a:txBody>
                    <a:bodyPr/>
                    <a:lstStyle/>
                    <a:p>
                      <a:pPr algn="ctr" fontAlgn="b"/>
                      <a:endParaRPr lang="en-US" sz="1100" b="0" i="0" u="none" strike="noStrike" dirty="0">
                        <a:solidFill>
                          <a:srgbClr val="000000"/>
                        </a:solidFill>
                        <a:effectLst/>
                        <a:latin typeface="Calibri"/>
                      </a:endParaRPr>
                    </a:p>
                  </a:txBody>
                  <a:tcPr marL="9525" marR="9525" marT="9525" marB="0" anchor="ctr"/>
                </a:tc>
                <a:tc>
                  <a:txBody>
                    <a:bodyPr/>
                    <a:lstStyle/>
                    <a:p>
                      <a:pPr algn="ctr" fontAlgn="b"/>
                      <a:r>
                        <a:rPr lang="en-US" sz="1100" u="none" strike="noStrike">
                          <a:effectLst/>
                        </a:rPr>
                        <a:t>Developing</a:t>
                      </a:r>
                      <a:endParaRPr lang="en-US" sz="1100" b="0" i="0" u="none" strike="noStrike">
                        <a:solidFill>
                          <a:srgbClr val="000000"/>
                        </a:solidFill>
                        <a:effectLst/>
                        <a:latin typeface="Calibri"/>
                      </a:endParaRPr>
                    </a:p>
                  </a:txBody>
                  <a:tcPr marL="9525" marR="9525" marT="9525" marB="0" anchor="ctr">
                    <a:lnB w="28575" cap="flat" cmpd="sng" algn="ctr">
                      <a:solidFill>
                        <a:schemeClr val="accent1"/>
                      </a:solidFill>
                      <a:prstDash val="solid"/>
                      <a:round/>
                      <a:headEnd type="none" w="med" len="med"/>
                      <a:tailEnd type="none" w="med" len="med"/>
                    </a:lnB>
                  </a:tcPr>
                </a:tc>
                <a:tc>
                  <a:txBody>
                    <a:bodyPr/>
                    <a:lstStyle/>
                    <a:p>
                      <a:pPr algn="ctr" fontAlgn="b"/>
                      <a:r>
                        <a:rPr lang="en-US" sz="1400" u="none" strike="noStrike">
                          <a:effectLst/>
                        </a:rPr>
                        <a:t>0.071***</a:t>
                      </a:r>
                      <a:endParaRPr lang="en-US" sz="1400" b="0" i="0" u="none" strike="noStrike">
                        <a:solidFill>
                          <a:srgbClr val="000000"/>
                        </a:solidFill>
                        <a:effectLst/>
                        <a:latin typeface="Calibri"/>
                      </a:endParaRPr>
                    </a:p>
                  </a:txBody>
                  <a:tcPr marL="9525" marR="9525" marT="9525" marB="0" anchor="ctr">
                    <a:lnB w="28575" cap="flat" cmpd="sng" algn="ctr">
                      <a:solidFill>
                        <a:schemeClr val="accent1"/>
                      </a:solidFill>
                      <a:prstDash val="solid"/>
                      <a:round/>
                      <a:headEnd type="none" w="med" len="med"/>
                      <a:tailEnd type="none" w="med" len="med"/>
                    </a:lnB>
                  </a:tcPr>
                </a:tc>
                <a:tc>
                  <a:txBody>
                    <a:bodyPr/>
                    <a:lstStyle/>
                    <a:p>
                      <a:pPr algn="ctr" fontAlgn="b"/>
                      <a:r>
                        <a:rPr lang="en-US" sz="1400" u="none" strike="noStrike">
                          <a:effectLst/>
                        </a:rPr>
                        <a:t>0.033***</a:t>
                      </a:r>
                      <a:endParaRPr lang="en-US" sz="1400" b="0" i="0" u="none" strike="noStrike">
                        <a:solidFill>
                          <a:srgbClr val="000000"/>
                        </a:solidFill>
                        <a:effectLst/>
                        <a:latin typeface="Calibri"/>
                      </a:endParaRPr>
                    </a:p>
                  </a:txBody>
                  <a:tcPr marL="9525" marR="9525" marT="9525" marB="0" anchor="ctr">
                    <a:lnB w="28575" cap="flat" cmpd="sng" algn="ctr">
                      <a:solidFill>
                        <a:schemeClr val="accent1"/>
                      </a:solidFill>
                      <a:prstDash val="solid"/>
                      <a:round/>
                      <a:headEnd type="none" w="med" len="med"/>
                      <a:tailEnd type="none" w="med" len="med"/>
                    </a:lnB>
                  </a:tcPr>
                </a:tc>
                <a:tc>
                  <a:txBody>
                    <a:bodyPr/>
                    <a:lstStyle/>
                    <a:p>
                      <a:pPr algn="ctr" fontAlgn="b"/>
                      <a:r>
                        <a:rPr lang="en-US" sz="1400" u="none" strike="noStrike">
                          <a:effectLst/>
                        </a:rPr>
                        <a:t>0.036***</a:t>
                      </a:r>
                      <a:endParaRPr lang="en-US" sz="1400" b="0" i="0" u="none" strike="noStrike">
                        <a:solidFill>
                          <a:srgbClr val="000000"/>
                        </a:solidFill>
                        <a:effectLst/>
                        <a:latin typeface="Calibri"/>
                      </a:endParaRPr>
                    </a:p>
                  </a:txBody>
                  <a:tcPr marL="9525" marR="9525" marT="9525" marB="0" anchor="ctr">
                    <a:lnB w="28575" cap="flat" cmpd="sng" algn="ctr">
                      <a:solidFill>
                        <a:schemeClr val="accent1"/>
                      </a:solidFill>
                      <a:prstDash val="solid"/>
                      <a:round/>
                      <a:headEnd type="none" w="med" len="med"/>
                      <a:tailEnd type="none" w="med" len="med"/>
                    </a:lnB>
                  </a:tcPr>
                </a:tc>
                <a:tc>
                  <a:txBody>
                    <a:bodyPr/>
                    <a:lstStyle/>
                    <a:p>
                      <a:pPr algn="ctr" fontAlgn="b"/>
                      <a:r>
                        <a:rPr lang="en-US" sz="1400" u="none" strike="noStrike">
                          <a:effectLst/>
                        </a:rPr>
                        <a:t>0.049***</a:t>
                      </a:r>
                      <a:endParaRPr lang="en-US" sz="1400" b="0" i="0" u="none" strike="noStrike">
                        <a:solidFill>
                          <a:srgbClr val="000000"/>
                        </a:solidFill>
                        <a:effectLst/>
                        <a:latin typeface="Calibri"/>
                      </a:endParaRPr>
                    </a:p>
                  </a:txBody>
                  <a:tcPr marL="9525" marR="9525" marT="9525" marB="0" anchor="ctr">
                    <a:lnB w="28575" cap="flat" cmpd="sng" algn="ctr">
                      <a:solidFill>
                        <a:schemeClr val="accent1"/>
                      </a:solidFill>
                      <a:prstDash val="solid"/>
                      <a:round/>
                      <a:headEnd type="none" w="med" len="med"/>
                      <a:tailEnd type="none" w="med" len="med"/>
                    </a:lnB>
                  </a:tcPr>
                </a:tc>
                <a:tc>
                  <a:txBody>
                    <a:bodyPr/>
                    <a:lstStyle/>
                    <a:p>
                      <a:pPr algn="ctr" fontAlgn="b"/>
                      <a:r>
                        <a:rPr lang="en-US" sz="1400" u="none" strike="noStrike">
                          <a:effectLst/>
                        </a:rPr>
                        <a:t>0.065***</a:t>
                      </a:r>
                      <a:endParaRPr lang="en-US" sz="1400" b="0" i="0" u="none" strike="noStrike">
                        <a:solidFill>
                          <a:srgbClr val="000000"/>
                        </a:solidFill>
                        <a:effectLst/>
                        <a:latin typeface="Calibri"/>
                      </a:endParaRPr>
                    </a:p>
                  </a:txBody>
                  <a:tcPr marL="9525" marR="9525" marT="9525" marB="0" anchor="ctr">
                    <a:lnB w="28575" cap="flat" cmpd="sng" algn="ctr">
                      <a:solidFill>
                        <a:schemeClr val="accent1"/>
                      </a:solidFill>
                      <a:prstDash val="solid"/>
                      <a:round/>
                      <a:headEnd type="none" w="med" len="med"/>
                      <a:tailEnd type="none" w="med" len="med"/>
                    </a:lnB>
                  </a:tcPr>
                </a:tc>
                <a:tc>
                  <a:txBody>
                    <a:bodyPr/>
                    <a:lstStyle/>
                    <a:p>
                      <a:pPr algn="ctr" fontAlgn="b"/>
                      <a:r>
                        <a:rPr lang="en-US" sz="1400" u="none" strike="noStrike" dirty="0">
                          <a:effectLst/>
                        </a:rPr>
                        <a:t>0.043***</a:t>
                      </a:r>
                      <a:endParaRPr lang="en-US" sz="1400" b="0" i="0" u="none" strike="noStrike" dirty="0">
                        <a:solidFill>
                          <a:srgbClr val="000000"/>
                        </a:solidFill>
                        <a:effectLst/>
                        <a:latin typeface="Calibri"/>
                      </a:endParaRPr>
                    </a:p>
                  </a:txBody>
                  <a:tcPr marL="9525" marR="9525" marT="9525" marB="0" anchor="ctr">
                    <a:lnB w="28575" cap="flat" cmpd="sng" algn="ctr">
                      <a:solidFill>
                        <a:schemeClr val="accent1"/>
                      </a:solidFill>
                      <a:prstDash val="solid"/>
                      <a:round/>
                      <a:headEnd type="none" w="med" len="med"/>
                      <a:tailEnd type="none" w="med" len="med"/>
                    </a:lnB>
                  </a:tcPr>
                </a:tc>
                <a:tc>
                  <a:txBody>
                    <a:bodyPr/>
                    <a:lstStyle/>
                    <a:p>
                      <a:pPr algn="ctr" fontAlgn="b"/>
                      <a:r>
                        <a:rPr lang="en-US" sz="1400" u="none" strike="noStrike" dirty="0">
                          <a:effectLst/>
                        </a:rPr>
                        <a:t>0.040***</a:t>
                      </a:r>
                      <a:endParaRPr lang="en-US" sz="1400" b="0" i="0" u="none" strike="noStrike" dirty="0">
                        <a:solidFill>
                          <a:srgbClr val="000000"/>
                        </a:solidFill>
                        <a:effectLst/>
                        <a:latin typeface="Calibri"/>
                      </a:endParaRPr>
                    </a:p>
                  </a:txBody>
                  <a:tcPr marL="9525" marR="9525" marT="9525" marB="0" anchor="ctr">
                    <a:lnB w="28575" cap="flat" cmpd="sng" algn="ctr">
                      <a:solidFill>
                        <a:schemeClr val="accent1"/>
                      </a:solidFill>
                      <a:prstDash val="solid"/>
                      <a:round/>
                      <a:headEnd type="none" w="med" len="med"/>
                      <a:tailEnd type="none" w="med" len="med"/>
                    </a:lnB>
                  </a:tcPr>
                </a:tc>
              </a:tr>
              <a:tr h="535416">
                <a:tc vMerge="1">
                  <a:txBody>
                    <a:bodyPr/>
                    <a:lstStyle/>
                    <a:p>
                      <a:pPr algn="ctr" fontAlgn="b"/>
                      <a:endParaRPr lang="en-US" sz="1100" b="0" i="0" u="none" strike="noStrike" dirty="0">
                        <a:solidFill>
                          <a:srgbClr val="000000"/>
                        </a:solidFill>
                        <a:effectLst/>
                        <a:latin typeface="Calibri"/>
                      </a:endParaRPr>
                    </a:p>
                  </a:txBody>
                  <a:tcPr marL="9525" marR="9525" marT="9525" marB="0" anchor="ctr"/>
                </a:tc>
                <a:tc rowSpan="2">
                  <a:txBody>
                    <a:bodyPr/>
                    <a:lstStyle/>
                    <a:p>
                      <a:pPr algn="ctr" fontAlgn="b"/>
                      <a:r>
                        <a:rPr lang="en-US" sz="1100" u="none" strike="noStrike" dirty="0">
                          <a:effectLst/>
                        </a:rPr>
                        <a:t>Emerging</a:t>
                      </a:r>
                      <a:endParaRPr lang="en-US" sz="1100" b="0" i="0" u="none" strike="noStrike" dirty="0">
                        <a:solidFill>
                          <a:srgbClr val="000000"/>
                        </a:solidFill>
                        <a:effectLst/>
                        <a:latin typeface="Calibri"/>
                      </a:endParaRPr>
                    </a:p>
                  </a:txBody>
                  <a:tcPr marL="9525" marR="9525" marT="9525" marB="0" anchor="ctr">
                    <a:lnT w="28575" cap="flat" cmpd="sng" algn="ctr">
                      <a:solidFill>
                        <a:schemeClr val="accent1"/>
                      </a:solidFill>
                      <a:prstDash val="solid"/>
                      <a:round/>
                      <a:headEnd type="none" w="med" len="med"/>
                      <a:tailEnd type="none" w="med" len="med"/>
                    </a:lnT>
                  </a:tcPr>
                </a:tc>
                <a:tc>
                  <a:txBody>
                    <a:bodyPr/>
                    <a:lstStyle/>
                    <a:p>
                      <a:pPr algn="ctr" fontAlgn="b"/>
                      <a:r>
                        <a:rPr lang="en-US" sz="1100" u="none" strike="noStrike">
                          <a:effectLst/>
                        </a:rPr>
                        <a:t>High-income</a:t>
                      </a:r>
                      <a:endParaRPr lang="en-US" sz="1100" b="0" i="0" u="none" strike="noStrike">
                        <a:solidFill>
                          <a:srgbClr val="000000"/>
                        </a:solidFill>
                        <a:effectLst/>
                        <a:latin typeface="Calibri"/>
                      </a:endParaRPr>
                    </a:p>
                  </a:txBody>
                  <a:tcPr marL="9525" marR="9525" marT="9525" marB="0" anchor="ctr">
                    <a:lnT w="28575" cap="flat" cmpd="sng" algn="ctr">
                      <a:solidFill>
                        <a:schemeClr val="accent1"/>
                      </a:solidFill>
                      <a:prstDash val="solid"/>
                      <a:round/>
                      <a:headEnd type="none" w="med" len="med"/>
                      <a:tailEnd type="none" w="med" len="med"/>
                    </a:lnT>
                  </a:tcPr>
                </a:tc>
                <a:tc>
                  <a:txBody>
                    <a:bodyPr/>
                    <a:lstStyle/>
                    <a:p>
                      <a:pPr algn="ctr" fontAlgn="b"/>
                      <a:r>
                        <a:rPr lang="en-US" sz="1400" u="none" strike="noStrike">
                          <a:effectLst/>
                        </a:rPr>
                        <a:t>0.040***</a:t>
                      </a:r>
                      <a:endParaRPr lang="en-US" sz="1400" b="0" i="0" u="none" strike="noStrike">
                        <a:solidFill>
                          <a:srgbClr val="000000"/>
                        </a:solidFill>
                        <a:effectLst/>
                        <a:latin typeface="Calibri"/>
                      </a:endParaRPr>
                    </a:p>
                  </a:txBody>
                  <a:tcPr marL="9525" marR="9525" marT="9525" marB="0" anchor="ctr">
                    <a:lnT w="28575" cap="flat" cmpd="sng" algn="ctr">
                      <a:solidFill>
                        <a:schemeClr val="accent1"/>
                      </a:solidFill>
                      <a:prstDash val="solid"/>
                      <a:round/>
                      <a:headEnd type="none" w="med" len="med"/>
                      <a:tailEnd type="none" w="med" len="med"/>
                    </a:lnT>
                  </a:tcPr>
                </a:tc>
                <a:tc>
                  <a:txBody>
                    <a:bodyPr/>
                    <a:lstStyle/>
                    <a:p>
                      <a:pPr algn="ctr" fontAlgn="b"/>
                      <a:r>
                        <a:rPr lang="en-US" sz="1400" u="none" strike="noStrike">
                          <a:effectLst/>
                        </a:rPr>
                        <a:t>0.020***</a:t>
                      </a:r>
                      <a:endParaRPr lang="en-US" sz="1400" b="0" i="0" u="none" strike="noStrike">
                        <a:solidFill>
                          <a:srgbClr val="000000"/>
                        </a:solidFill>
                        <a:effectLst/>
                        <a:latin typeface="Calibri"/>
                      </a:endParaRPr>
                    </a:p>
                  </a:txBody>
                  <a:tcPr marL="9525" marR="9525" marT="9525" marB="0" anchor="ctr">
                    <a:lnT w="28575" cap="flat" cmpd="sng" algn="ctr">
                      <a:solidFill>
                        <a:schemeClr val="accent1"/>
                      </a:solidFill>
                      <a:prstDash val="solid"/>
                      <a:round/>
                      <a:headEnd type="none" w="med" len="med"/>
                      <a:tailEnd type="none" w="med" len="med"/>
                    </a:lnT>
                  </a:tcPr>
                </a:tc>
                <a:tc>
                  <a:txBody>
                    <a:bodyPr/>
                    <a:lstStyle/>
                    <a:p>
                      <a:pPr algn="ctr" fontAlgn="b"/>
                      <a:r>
                        <a:rPr lang="en-US" sz="1400" u="none" strike="noStrike">
                          <a:effectLst/>
                        </a:rPr>
                        <a:t>-0.007</a:t>
                      </a:r>
                      <a:endParaRPr lang="en-US" sz="1400" b="0" i="0" u="none" strike="noStrike">
                        <a:solidFill>
                          <a:srgbClr val="000000"/>
                        </a:solidFill>
                        <a:effectLst/>
                        <a:latin typeface="Calibri"/>
                      </a:endParaRPr>
                    </a:p>
                  </a:txBody>
                  <a:tcPr marL="9525" marR="9525" marT="9525" marB="0" anchor="ctr">
                    <a:lnT w="28575" cap="flat" cmpd="sng" algn="ctr">
                      <a:solidFill>
                        <a:schemeClr val="accent1"/>
                      </a:solidFill>
                      <a:prstDash val="solid"/>
                      <a:round/>
                      <a:headEnd type="none" w="med" len="med"/>
                      <a:tailEnd type="none" w="med" len="med"/>
                    </a:lnT>
                  </a:tcPr>
                </a:tc>
                <a:tc>
                  <a:txBody>
                    <a:bodyPr/>
                    <a:lstStyle/>
                    <a:p>
                      <a:pPr algn="ctr" fontAlgn="b"/>
                      <a:r>
                        <a:rPr lang="en-US" sz="1400" u="none" strike="noStrike">
                          <a:effectLst/>
                        </a:rPr>
                        <a:t>0.036***</a:t>
                      </a:r>
                      <a:endParaRPr lang="en-US" sz="1400" b="0" i="0" u="none" strike="noStrike">
                        <a:solidFill>
                          <a:srgbClr val="000000"/>
                        </a:solidFill>
                        <a:effectLst/>
                        <a:latin typeface="Calibri"/>
                      </a:endParaRPr>
                    </a:p>
                  </a:txBody>
                  <a:tcPr marL="9525" marR="9525" marT="9525" marB="0" anchor="ctr">
                    <a:lnT w="28575" cap="flat" cmpd="sng" algn="ctr">
                      <a:solidFill>
                        <a:schemeClr val="accent1"/>
                      </a:solidFill>
                      <a:prstDash val="solid"/>
                      <a:round/>
                      <a:headEnd type="none" w="med" len="med"/>
                      <a:tailEnd type="none" w="med" len="med"/>
                    </a:lnT>
                  </a:tcPr>
                </a:tc>
                <a:tc>
                  <a:txBody>
                    <a:bodyPr/>
                    <a:lstStyle/>
                    <a:p>
                      <a:pPr algn="ctr" fontAlgn="b"/>
                      <a:r>
                        <a:rPr lang="en-US" sz="1400" u="none" strike="noStrike">
                          <a:effectLst/>
                        </a:rPr>
                        <a:t>0.056***</a:t>
                      </a:r>
                      <a:endParaRPr lang="en-US" sz="1400" b="0" i="0" u="none" strike="noStrike">
                        <a:solidFill>
                          <a:srgbClr val="000000"/>
                        </a:solidFill>
                        <a:effectLst/>
                        <a:latin typeface="Calibri"/>
                      </a:endParaRPr>
                    </a:p>
                  </a:txBody>
                  <a:tcPr marL="9525" marR="9525" marT="9525" marB="0" anchor="ctr">
                    <a:lnT w="28575" cap="flat" cmpd="sng" algn="ctr">
                      <a:solidFill>
                        <a:schemeClr val="accent1"/>
                      </a:solidFill>
                      <a:prstDash val="solid"/>
                      <a:round/>
                      <a:headEnd type="none" w="med" len="med"/>
                      <a:tailEnd type="none" w="med" len="med"/>
                    </a:lnT>
                  </a:tcPr>
                </a:tc>
                <a:tc>
                  <a:txBody>
                    <a:bodyPr/>
                    <a:lstStyle/>
                    <a:p>
                      <a:pPr algn="ctr" fontAlgn="b"/>
                      <a:r>
                        <a:rPr lang="en-US" sz="1400" u="none" strike="noStrike" dirty="0">
                          <a:effectLst/>
                        </a:rPr>
                        <a:t>0.042***</a:t>
                      </a:r>
                      <a:endParaRPr lang="en-US" sz="1400" b="0" i="0" u="none" strike="noStrike" dirty="0">
                        <a:solidFill>
                          <a:srgbClr val="000000"/>
                        </a:solidFill>
                        <a:effectLst/>
                        <a:latin typeface="Calibri"/>
                      </a:endParaRPr>
                    </a:p>
                  </a:txBody>
                  <a:tcPr marL="9525" marR="9525" marT="9525" marB="0" anchor="ctr">
                    <a:lnT w="28575" cap="flat" cmpd="sng" algn="ctr">
                      <a:solidFill>
                        <a:schemeClr val="accent1"/>
                      </a:solidFill>
                      <a:prstDash val="solid"/>
                      <a:round/>
                      <a:headEnd type="none" w="med" len="med"/>
                      <a:tailEnd type="none" w="med" len="med"/>
                    </a:lnT>
                  </a:tcPr>
                </a:tc>
                <a:tc>
                  <a:txBody>
                    <a:bodyPr/>
                    <a:lstStyle/>
                    <a:p>
                      <a:pPr algn="ctr" fontAlgn="b"/>
                      <a:r>
                        <a:rPr lang="en-US" sz="1400" u="none" strike="noStrike" dirty="0">
                          <a:effectLst/>
                        </a:rPr>
                        <a:t>0.026***</a:t>
                      </a:r>
                      <a:endParaRPr lang="en-US" sz="1400" b="0" i="0" u="none" strike="noStrike" dirty="0">
                        <a:solidFill>
                          <a:srgbClr val="000000"/>
                        </a:solidFill>
                        <a:effectLst/>
                        <a:latin typeface="Calibri"/>
                      </a:endParaRPr>
                    </a:p>
                  </a:txBody>
                  <a:tcPr marL="9525" marR="9525" marT="9525" marB="0" anchor="ctr">
                    <a:lnT w="28575" cap="flat" cmpd="sng" algn="ctr">
                      <a:solidFill>
                        <a:schemeClr val="accent1"/>
                      </a:solidFill>
                      <a:prstDash val="solid"/>
                      <a:round/>
                      <a:headEnd type="none" w="med" len="med"/>
                      <a:tailEnd type="none" w="med" len="med"/>
                    </a:lnT>
                  </a:tcPr>
                </a:tc>
              </a:tr>
              <a:tr h="535416">
                <a:tc vMerge="1">
                  <a:txBody>
                    <a:bodyPr/>
                    <a:lstStyle/>
                    <a:p>
                      <a:pPr algn="ctr" fontAlgn="b"/>
                      <a:endParaRPr lang="en-US" sz="1100" b="0" i="0" u="none" strike="noStrike" dirty="0">
                        <a:solidFill>
                          <a:srgbClr val="000000"/>
                        </a:solidFill>
                        <a:effectLst/>
                        <a:latin typeface="Calibri"/>
                      </a:endParaRPr>
                    </a:p>
                  </a:txBody>
                  <a:tcPr marL="9525" marR="9525" marT="9525" marB="0" anchor="ctr"/>
                </a:tc>
                <a:tc vMerge="1">
                  <a:txBody>
                    <a:bodyPr/>
                    <a:lstStyle/>
                    <a:p>
                      <a:pPr algn="ctr" fontAlgn="b"/>
                      <a:endParaRPr lang="en-US" sz="1100" b="0" i="0" u="none" strike="noStrike" dirty="0">
                        <a:solidFill>
                          <a:srgbClr val="000000"/>
                        </a:solidFill>
                        <a:effectLst/>
                        <a:latin typeface="Calibri"/>
                      </a:endParaRPr>
                    </a:p>
                  </a:txBody>
                  <a:tcPr marL="9525" marR="9525" marT="9525" marB="0" anchor="ctr"/>
                </a:tc>
                <a:tc>
                  <a:txBody>
                    <a:bodyPr/>
                    <a:lstStyle/>
                    <a:p>
                      <a:pPr algn="ctr" fontAlgn="b"/>
                      <a:r>
                        <a:rPr lang="en-US" sz="1100" u="none" strike="noStrike" dirty="0">
                          <a:effectLst/>
                        </a:rPr>
                        <a:t>Developing</a:t>
                      </a:r>
                      <a:endParaRPr lang="en-US" sz="1100" b="0" i="0" u="none" strike="noStrike" dirty="0">
                        <a:solidFill>
                          <a:srgbClr val="000000"/>
                        </a:solidFill>
                        <a:effectLst/>
                        <a:latin typeface="Calibri"/>
                      </a:endParaRPr>
                    </a:p>
                  </a:txBody>
                  <a:tcPr marL="9525" marR="9525" marT="9525" marB="0" anchor="ctr"/>
                </a:tc>
                <a:tc>
                  <a:txBody>
                    <a:bodyPr/>
                    <a:lstStyle/>
                    <a:p>
                      <a:pPr algn="ctr" fontAlgn="b"/>
                      <a:r>
                        <a:rPr lang="en-US" sz="1400" u="none" strike="noStrike">
                          <a:effectLst/>
                        </a:rPr>
                        <a:t>0.042***</a:t>
                      </a:r>
                      <a:endParaRPr lang="en-US" sz="1400" b="0" i="0" u="none" strike="noStrike">
                        <a:solidFill>
                          <a:srgbClr val="000000"/>
                        </a:solidFill>
                        <a:effectLst/>
                        <a:latin typeface="Calibri"/>
                      </a:endParaRPr>
                    </a:p>
                  </a:txBody>
                  <a:tcPr marL="9525" marR="9525" marT="9525" marB="0" anchor="ctr"/>
                </a:tc>
                <a:tc>
                  <a:txBody>
                    <a:bodyPr/>
                    <a:lstStyle/>
                    <a:p>
                      <a:pPr algn="ctr" fontAlgn="b"/>
                      <a:r>
                        <a:rPr lang="en-US" sz="1400" u="none" strike="noStrike">
                          <a:effectLst/>
                        </a:rPr>
                        <a:t>0.029***</a:t>
                      </a:r>
                      <a:endParaRPr lang="en-US" sz="1400" b="0" i="0" u="none" strike="noStrike">
                        <a:solidFill>
                          <a:srgbClr val="000000"/>
                        </a:solidFill>
                        <a:effectLst/>
                        <a:latin typeface="Calibri"/>
                      </a:endParaRPr>
                    </a:p>
                  </a:txBody>
                  <a:tcPr marL="9525" marR="9525" marT="9525" marB="0" anchor="ctr"/>
                </a:tc>
                <a:tc>
                  <a:txBody>
                    <a:bodyPr/>
                    <a:lstStyle/>
                    <a:p>
                      <a:pPr algn="ctr" fontAlgn="b"/>
                      <a:r>
                        <a:rPr lang="en-US" sz="1400" u="none" strike="noStrike">
                          <a:effectLst/>
                        </a:rPr>
                        <a:t>0.019***</a:t>
                      </a:r>
                      <a:endParaRPr lang="en-US" sz="1400" b="0" i="0" u="none" strike="noStrike">
                        <a:solidFill>
                          <a:srgbClr val="000000"/>
                        </a:solidFill>
                        <a:effectLst/>
                        <a:latin typeface="Calibri"/>
                      </a:endParaRPr>
                    </a:p>
                  </a:txBody>
                  <a:tcPr marL="9525" marR="9525" marT="9525" marB="0" anchor="ctr"/>
                </a:tc>
                <a:tc>
                  <a:txBody>
                    <a:bodyPr/>
                    <a:lstStyle/>
                    <a:p>
                      <a:pPr algn="ctr" fontAlgn="b"/>
                      <a:r>
                        <a:rPr lang="en-US" sz="1400" u="none" strike="noStrike">
                          <a:effectLst/>
                        </a:rPr>
                        <a:t>0.021**</a:t>
                      </a:r>
                      <a:endParaRPr lang="en-US" sz="1400" b="0" i="0" u="none" strike="noStrike">
                        <a:solidFill>
                          <a:srgbClr val="000000"/>
                        </a:solidFill>
                        <a:effectLst/>
                        <a:latin typeface="Calibri"/>
                      </a:endParaRPr>
                    </a:p>
                  </a:txBody>
                  <a:tcPr marL="9525" marR="9525" marT="9525" marB="0" anchor="ctr"/>
                </a:tc>
                <a:tc>
                  <a:txBody>
                    <a:bodyPr/>
                    <a:lstStyle/>
                    <a:p>
                      <a:pPr algn="ctr" fontAlgn="b"/>
                      <a:r>
                        <a:rPr lang="en-US" sz="1400" u="none" strike="noStrike">
                          <a:effectLst/>
                        </a:rPr>
                        <a:t>0.045***</a:t>
                      </a:r>
                      <a:endParaRPr lang="en-US" sz="1400" b="0" i="0" u="none" strike="noStrike">
                        <a:solidFill>
                          <a:srgbClr val="000000"/>
                        </a:solidFill>
                        <a:effectLst/>
                        <a:latin typeface="Calibri"/>
                      </a:endParaRPr>
                    </a:p>
                  </a:txBody>
                  <a:tcPr marL="9525" marR="9525" marT="9525" marB="0" anchor="ctr"/>
                </a:tc>
                <a:tc>
                  <a:txBody>
                    <a:bodyPr/>
                    <a:lstStyle/>
                    <a:p>
                      <a:pPr algn="ctr" fontAlgn="b"/>
                      <a:r>
                        <a:rPr lang="en-US" sz="1400" u="none" strike="noStrike">
                          <a:effectLst/>
                        </a:rPr>
                        <a:t>0.017**</a:t>
                      </a:r>
                      <a:endParaRPr lang="en-US" sz="1400" b="0" i="0" u="none" strike="noStrike">
                        <a:solidFill>
                          <a:srgbClr val="000000"/>
                        </a:solidFill>
                        <a:effectLst/>
                        <a:latin typeface="Calibri"/>
                      </a:endParaRPr>
                    </a:p>
                  </a:txBody>
                  <a:tcPr marL="9525" marR="9525" marT="9525" marB="0" anchor="ctr"/>
                </a:tc>
                <a:tc>
                  <a:txBody>
                    <a:bodyPr/>
                    <a:lstStyle/>
                    <a:p>
                      <a:pPr algn="ctr" fontAlgn="b"/>
                      <a:r>
                        <a:rPr lang="en-US" sz="1400" u="none" strike="noStrike" dirty="0">
                          <a:effectLst/>
                        </a:rPr>
                        <a:t>0.017**</a:t>
                      </a:r>
                      <a:endParaRPr lang="en-US" sz="1400" b="0" i="0" u="none" strike="noStrike" dirty="0">
                        <a:solidFill>
                          <a:srgbClr val="000000"/>
                        </a:solidFill>
                        <a:effectLst/>
                        <a:latin typeface="Calibri"/>
                      </a:endParaRPr>
                    </a:p>
                  </a:txBody>
                  <a:tcPr marL="9525" marR="9525" marT="9525" marB="0" anchor="ctr"/>
                </a:tc>
              </a:tr>
            </a:tbl>
          </a:graphicData>
        </a:graphic>
      </p:graphicFrame>
    </p:spTree>
    <p:extLst>
      <p:ext uri="{BB962C8B-B14F-4D97-AF65-F5344CB8AC3E}">
        <p14:creationId xmlns:p14="http://schemas.microsoft.com/office/powerpoint/2010/main" val="39698115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7679" y="234498"/>
            <a:ext cx="7886700" cy="663573"/>
          </a:xfrm>
        </p:spPr>
        <p:txBody>
          <a:bodyPr>
            <a:normAutofit fontScale="90000"/>
          </a:bodyPr>
          <a:lstStyle/>
          <a:p>
            <a:r>
              <a:rPr lang="en-US" dirty="0"/>
              <a:t>Effects of "WGI" on FDI in different Sectors</a:t>
            </a:r>
          </a:p>
        </p:txBody>
      </p:sp>
      <p:sp>
        <p:nvSpPr>
          <p:cNvPr id="3" name="Slide Number Placeholder 2"/>
          <p:cNvSpPr>
            <a:spLocks noGrp="1"/>
          </p:cNvSpPr>
          <p:nvPr>
            <p:ph type="sldNum" sz="quarter" idx="12"/>
          </p:nvPr>
        </p:nvSpPr>
        <p:spPr/>
        <p:txBody>
          <a:bodyPr/>
          <a:lstStyle/>
          <a:p>
            <a:fld id="{3B2AEF64-9867-4B71-936B-C52248B5A961}" type="slidenum">
              <a:rPr lang="en-US" smtClean="0"/>
              <a:t>37</a:t>
            </a:fld>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129384671"/>
              </p:ext>
            </p:extLst>
          </p:nvPr>
        </p:nvGraphicFramePr>
        <p:xfrm>
          <a:off x="232229" y="1146626"/>
          <a:ext cx="8461832" cy="4484916"/>
        </p:xfrm>
        <a:graphic>
          <a:graphicData uri="http://schemas.openxmlformats.org/drawingml/2006/table">
            <a:tbl>
              <a:tblPr firstRow="1" bandRow="1">
                <a:tableStyleId>{3B4B98B0-60AC-42C2-AFA5-B58CD77FA1E5}</a:tableStyleId>
              </a:tblPr>
              <a:tblGrid>
                <a:gridCol w="1057729"/>
                <a:gridCol w="1057729"/>
                <a:gridCol w="1057729"/>
                <a:gridCol w="1057729"/>
                <a:gridCol w="1057729"/>
                <a:gridCol w="1057729"/>
                <a:gridCol w="1057729"/>
                <a:gridCol w="1057729"/>
              </a:tblGrid>
              <a:tr h="747486">
                <a:tc>
                  <a:txBody>
                    <a:bodyPr/>
                    <a:lstStyle/>
                    <a:p>
                      <a:pPr algn="l" fontAlgn="ctr"/>
                      <a:r>
                        <a:rPr lang="en-US" sz="1600" b="1" i="0" u="none" strike="noStrike" dirty="0">
                          <a:solidFill>
                            <a:srgbClr val="000000"/>
                          </a:solidFill>
                          <a:effectLst/>
                          <a:latin typeface="Arial"/>
                        </a:rPr>
                        <a:t> </a:t>
                      </a:r>
                    </a:p>
                  </a:txBody>
                  <a:tcPr marL="9525" marR="9525" marT="9525" marB="0" anchor="ctr">
                    <a:lnB w="12700" cmpd="sng">
                      <a:noFill/>
                    </a:lnB>
                  </a:tcPr>
                </a:tc>
                <a:tc>
                  <a:txBody>
                    <a:bodyPr/>
                    <a:lstStyle/>
                    <a:p>
                      <a:pPr algn="l" fontAlgn="ctr"/>
                      <a:r>
                        <a:rPr lang="en-US" sz="1600" b="1" i="0" u="none" strike="noStrike">
                          <a:solidFill>
                            <a:srgbClr val="000000"/>
                          </a:solidFill>
                          <a:effectLst/>
                          <a:latin typeface="Arial"/>
                        </a:rPr>
                        <a:t> </a:t>
                      </a:r>
                    </a:p>
                  </a:txBody>
                  <a:tcPr marL="9525" marR="9525" marT="9525" marB="0" anchor="ctr">
                    <a:lnB w="12700" cmpd="sng">
                      <a:noFill/>
                    </a:lnB>
                  </a:tcPr>
                </a:tc>
                <a:tc gridSpan="3">
                  <a:txBody>
                    <a:bodyPr/>
                    <a:lstStyle/>
                    <a:p>
                      <a:pPr algn="ctr" fontAlgn="ctr"/>
                      <a:r>
                        <a:rPr lang="en-US" sz="1600" b="1" i="0" u="none" strike="noStrike" dirty="0">
                          <a:solidFill>
                            <a:srgbClr val="000000"/>
                          </a:solidFill>
                          <a:effectLst/>
                          <a:latin typeface="Arial"/>
                        </a:rPr>
                        <a:t>Greenfield investment</a:t>
                      </a:r>
                    </a:p>
                  </a:txBody>
                  <a:tcPr marL="9525" marR="9525" marT="9525" marB="0" anchor="ctr">
                    <a:lnB w="3175" cap="flat" cmpd="sng" algn="ctr">
                      <a:solidFill>
                        <a:schemeClr val="accent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gridSpan="3">
                  <a:txBody>
                    <a:bodyPr/>
                    <a:lstStyle/>
                    <a:p>
                      <a:pPr algn="ctr" fontAlgn="ctr"/>
                      <a:r>
                        <a:rPr lang="en-US" sz="1600" b="1" i="0" u="none" strike="noStrike" dirty="0">
                          <a:solidFill>
                            <a:srgbClr val="000000"/>
                          </a:solidFill>
                          <a:effectLst/>
                          <a:latin typeface="Arial"/>
                        </a:rPr>
                        <a:t>Cross-border M&amp;A</a:t>
                      </a:r>
                    </a:p>
                  </a:txBody>
                  <a:tcPr marL="9525" marR="9525" marT="9525" marB="0" anchor="ctr">
                    <a:lnB w="3175" cap="flat" cmpd="sng" algn="ctr">
                      <a:solidFill>
                        <a:schemeClr val="accent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r>
              <a:tr h="747486">
                <a:tc>
                  <a:txBody>
                    <a:bodyPr/>
                    <a:lstStyle/>
                    <a:p>
                      <a:pPr algn="ctr" fontAlgn="ctr"/>
                      <a:r>
                        <a:rPr lang="en-US" sz="1600" b="0" i="0" u="none" strike="noStrike" dirty="0">
                          <a:solidFill>
                            <a:srgbClr val="000000"/>
                          </a:solidFill>
                          <a:effectLst/>
                          <a:latin typeface="Arial"/>
                        </a:rPr>
                        <a:t>Source</a:t>
                      </a:r>
                    </a:p>
                  </a:txBody>
                  <a:tcPr marL="9525" marR="9525" marT="9525" marB="0" anchor="ctr">
                    <a:lnT w="12700" cmpd="sng">
                      <a:noFill/>
                    </a:lnT>
                    <a:lnB w="19050" cap="flat" cmpd="sng" algn="ctr">
                      <a:solidFill>
                        <a:schemeClr val="accent1"/>
                      </a:solidFill>
                      <a:prstDash val="solid"/>
                      <a:round/>
                      <a:headEnd type="none" w="med" len="med"/>
                      <a:tailEnd type="none" w="med" len="med"/>
                    </a:lnB>
                  </a:tcPr>
                </a:tc>
                <a:tc>
                  <a:txBody>
                    <a:bodyPr/>
                    <a:lstStyle/>
                    <a:p>
                      <a:pPr algn="ctr" fontAlgn="ctr"/>
                      <a:r>
                        <a:rPr lang="en-US" sz="1600" b="0" i="0" u="none" strike="noStrike" dirty="0">
                          <a:solidFill>
                            <a:srgbClr val="000000"/>
                          </a:solidFill>
                          <a:effectLst/>
                          <a:latin typeface="Arial"/>
                        </a:rPr>
                        <a:t>Host</a:t>
                      </a:r>
                    </a:p>
                  </a:txBody>
                  <a:tcPr marL="9525" marR="9525" marT="9525" marB="0" anchor="ctr">
                    <a:lnT w="12700" cmpd="sng">
                      <a:noFill/>
                    </a:lnT>
                    <a:lnB w="19050" cap="flat" cmpd="sng" algn="ctr">
                      <a:solidFill>
                        <a:schemeClr val="accent1"/>
                      </a:solidFill>
                      <a:prstDash val="solid"/>
                      <a:round/>
                      <a:headEnd type="none" w="med" len="med"/>
                      <a:tailEnd type="none" w="med" len="med"/>
                    </a:lnB>
                  </a:tcPr>
                </a:tc>
                <a:tc>
                  <a:txBody>
                    <a:bodyPr/>
                    <a:lstStyle/>
                    <a:p>
                      <a:pPr algn="ctr" fontAlgn="ctr"/>
                      <a:r>
                        <a:rPr lang="en-US" sz="1600" b="0" i="0" u="none" strike="noStrike" dirty="0">
                          <a:solidFill>
                            <a:srgbClr val="000000"/>
                          </a:solidFill>
                          <a:effectLst/>
                          <a:latin typeface="Arial"/>
                        </a:rPr>
                        <a:t>Primary sector</a:t>
                      </a:r>
                    </a:p>
                  </a:txBody>
                  <a:tcPr marL="9525" marR="9525" marT="9525" marB="0" anchor="ctr">
                    <a:lnT w="3175" cap="flat" cmpd="sng" algn="ctr">
                      <a:solidFill>
                        <a:schemeClr val="accent1"/>
                      </a:solidFill>
                      <a:prstDash val="solid"/>
                      <a:round/>
                      <a:headEnd type="none" w="med" len="med"/>
                      <a:tailEnd type="none" w="med" len="med"/>
                    </a:lnT>
                    <a:lnB w="19050" cap="flat" cmpd="sng" algn="ctr">
                      <a:solidFill>
                        <a:schemeClr val="accent1"/>
                      </a:solidFill>
                      <a:prstDash val="solid"/>
                      <a:round/>
                      <a:headEnd type="none" w="med" len="med"/>
                      <a:tailEnd type="none" w="med" len="med"/>
                    </a:lnB>
                  </a:tcPr>
                </a:tc>
                <a:tc>
                  <a:txBody>
                    <a:bodyPr/>
                    <a:lstStyle/>
                    <a:p>
                      <a:pPr algn="ctr" fontAlgn="ctr"/>
                      <a:r>
                        <a:rPr lang="en-US" sz="1600" b="0" i="0" u="none" strike="noStrike">
                          <a:solidFill>
                            <a:srgbClr val="000000"/>
                          </a:solidFill>
                          <a:effectLst/>
                          <a:latin typeface="Arial"/>
                        </a:rPr>
                        <a:t>Service sector</a:t>
                      </a:r>
                    </a:p>
                  </a:txBody>
                  <a:tcPr marL="9525" marR="9525" marT="9525" marB="0" anchor="ctr">
                    <a:lnT w="3175" cap="flat" cmpd="sng" algn="ctr">
                      <a:solidFill>
                        <a:schemeClr val="accent1"/>
                      </a:solidFill>
                      <a:prstDash val="solid"/>
                      <a:round/>
                      <a:headEnd type="none" w="med" len="med"/>
                      <a:tailEnd type="none" w="med" len="med"/>
                    </a:lnT>
                    <a:lnB w="19050" cap="flat" cmpd="sng" algn="ctr">
                      <a:solidFill>
                        <a:schemeClr val="accent1"/>
                      </a:solidFill>
                      <a:prstDash val="solid"/>
                      <a:round/>
                      <a:headEnd type="none" w="med" len="med"/>
                      <a:tailEnd type="none" w="med" len="med"/>
                    </a:lnB>
                  </a:tcPr>
                </a:tc>
                <a:tc>
                  <a:txBody>
                    <a:bodyPr/>
                    <a:lstStyle/>
                    <a:p>
                      <a:pPr algn="ctr" fontAlgn="ctr"/>
                      <a:r>
                        <a:rPr lang="en-US" sz="1600" b="0" i="0" u="none" strike="noStrike" dirty="0">
                          <a:solidFill>
                            <a:srgbClr val="000000"/>
                          </a:solidFill>
                          <a:effectLst/>
                          <a:latin typeface="Arial"/>
                        </a:rPr>
                        <a:t>Other</a:t>
                      </a:r>
                    </a:p>
                  </a:txBody>
                  <a:tcPr marL="9525" marR="9525" marT="9525" marB="0" anchor="ctr">
                    <a:lnT w="3175" cap="flat" cmpd="sng" algn="ctr">
                      <a:solidFill>
                        <a:schemeClr val="accent1"/>
                      </a:solidFill>
                      <a:prstDash val="solid"/>
                      <a:round/>
                      <a:headEnd type="none" w="med" len="med"/>
                      <a:tailEnd type="none" w="med" len="med"/>
                    </a:lnT>
                    <a:lnB w="19050" cap="flat" cmpd="sng" algn="ctr">
                      <a:solidFill>
                        <a:schemeClr val="accent1"/>
                      </a:solidFill>
                      <a:prstDash val="solid"/>
                      <a:round/>
                      <a:headEnd type="none" w="med" len="med"/>
                      <a:tailEnd type="none" w="med" len="med"/>
                    </a:lnB>
                  </a:tcPr>
                </a:tc>
                <a:tc>
                  <a:txBody>
                    <a:bodyPr/>
                    <a:lstStyle/>
                    <a:p>
                      <a:pPr algn="ctr" fontAlgn="ctr"/>
                      <a:r>
                        <a:rPr lang="en-US" sz="1600" b="0" i="0" u="none" strike="noStrike">
                          <a:solidFill>
                            <a:srgbClr val="000000"/>
                          </a:solidFill>
                          <a:effectLst/>
                          <a:latin typeface="Arial"/>
                        </a:rPr>
                        <a:t>Primary sector</a:t>
                      </a:r>
                    </a:p>
                  </a:txBody>
                  <a:tcPr marL="9525" marR="9525" marT="9525" marB="0" anchor="ctr">
                    <a:lnT w="3175" cap="flat" cmpd="sng" algn="ctr">
                      <a:solidFill>
                        <a:schemeClr val="accent1"/>
                      </a:solidFill>
                      <a:prstDash val="solid"/>
                      <a:round/>
                      <a:headEnd type="none" w="med" len="med"/>
                      <a:tailEnd type="none" w="med" len="med"/>
                    </a:lnT>
                    <a:lnB w="19050" cap="flat" cmpd="sng" algn="ctr">
                      <a:solidFill>
                        <a:schemeClr val="accent1"/>
                      </a:solidFill>
                      <a:prstDash val="solid"/>
                      <a:round/>
                      <a:headEnd type="none" w="med" len="med"/>
                      <a:tailEnd type="none" w="med" len="med"/>
                    </a:lnB>
                  </a:tcPr>
                </a:tc>
                <a:tc>
                  <a:txBody>
                    <a:bodyPr/>
                    <a:lstStyle/>
                    <a:p>
                      <a:pPr algn="ctr" fontAlgn="ctr"/>
                      <a:r>
                        <a:rPr lang="en-US" sz="1600" b="0" i="0" u="none" strike="noStrike">
                          <a:solidFill>
                            <a:srgbClr val="000000"/>
                          </a:solidFill>
                          <a:effectLst/>
                          <a:latin typeface="Arial"/>
                        </a:rPr>
                        <a:t>Service sector</a:t>
                      </a:r>
                    </a:p>
                  </a:txBody>
                  <a:tcPr marL="9525" marR="9525" marT="9525" marB="0" anchor="ctr">
                    <a:lnT w="3175" cap="flat" cmpd="sng" algn="ctr">
                      <a:solidFill>
                        <a:schemeClr val="accent1"/>
                      </a:solidFill>
                      <a:prstDash val="solid"/>
                      <a:round/>
                      <a:headEnd type="none" w="med" len="med"/>
                      <a:tailEnd type="none" w="med" len="med"/>
                    </a:lnT>
                    <a:lnB w="19050" cap="flat" cmpd="sng" algn="ctr">
                      <a:solidFill>
                        <a:schemeClr val="accent1"/>
                      </a:solidFill>
                      <a:prstDash val="solid"/>
                      <a:round/>
                      <a:headEnd type="none" w="med" len="med"/>
                      <a:tailEnd type="none" w="med" len="med"/>
                    </a:lnB>
                  </a:tcPr>
                </a:tc>
                <a:tc>
                  <a:txBody>
                    <a:bodyPr/>
                    <a:lstStyle/>
                    <a:p>
                      <a:pPr algn="ctr" fontAlgn="ctr"/>
                      <a:r>
                        <a:rPr lang="en-US" sz="1600" b="0" i="0" u="none" strike="noStrike">
                          <a:solidFill>
                            <a:srgbClr val="000000"/>
                          </a:solidFill>
                          <a:effectLst/>
                          <a:latin typeface="Arial"/>
                        </a:rPr>
                        <a:t>Other</a:t>
                      </a:r>
                    </a:p>
                  </a:txBody>
                  <a:tcPr marL="9525" marR="9525" marT="9525" marB="0" anchor="ctr">
                    <a:lnT w="3175" cap="flat" cmpd="sng" algn="ctr">
                      <a:solidFill>
                        <a:schemeClr val="accent1"/>
                      </a:solidFill>
                      <a:prstDash val="solid"/>
                      <a:round/>
                      <a:headEnd type="none" w="med" len="med"/>
                      <a:tailEnd type="none" w="med" len="med"/>
                    </a:lnT>
                    <a:lnB w="19050" cap="flat" cmpd="sng" algn="ctr">
                      <a:solidFill>
                        <a:schemeClr val="accent1"/>
                      </a:solidFill>
                      <a:prstDash val="solid"/>
                      <a:round/>
                      <a:headEnd type="none" w="med" len="med"/>
                      <a:tailEnd type="none" w="med" len="med"/>
                    </a:lnB>
                  </a:tcPr>
                </a:tc>
              </a:tr>
              <a:tr h="747486">
                <a:tc rowSpan="2">
                  <a:txBody>
                    <a:bodyPr/>
                    <a:lstStyle/>
                    <a:p>
                      <a:r>
                        <a:rPr lang="en-US" sz="1600" dirty="0" smtClean="0"/>
                        <a:t>High-income</a:t>
                      </a:r>
                      <a:endParaRPr lang="en-US" sz="1600" dirty="0"/>
                    </a:p>
                  </a:txBody>
                  <a:tcPr anchor="ctr">
                    <a:lnT w="19050" cap="flat" cmpd="sng" algn="ctr">
                      <a:solidFill>
                        <a:schemeClr val="accent1"/>
                      </a:solidFill>
                      <a:prstDash val="solid"/>
                      <a:round/>
                      <a:headEnd type="none" w="med" len="med"/>
                      <a:tailEnd type="none" w="med" len="med"/>
                    </a:lnT>
                    <a:lnB w="19050" cap="flat" cmpd="sng" algn="ctr">
                      <a:solidFill>
                        <a:schemeClr val="accent1"/>
                      </a:solidFill>
                      <a:prstDash val="solid"/>
                      <a:round/>
                      <a:headEnd type="none" w="med" len="med"/>
                      <a:tailEnd type="none" w="med" len="med"/>
                    </a:lnB>
                  </a:tcPr>
                </a:tc>
                <a:tc>
                  <a:txBody>
                    <a:bodyPr/>
                    <a:lstStyle/>
                    <a:p>
                      <a:pPr algn="ctr" fontAlgn="ctr"/>
                      <a:r>
                        <a:rPr lang="en-US" sz="1600" b="0" i="0" u="none" strike="noStrike" dirty="0">
                          <a:solidFill>
                            <a:srgbClr val="000000"/>
                          </a:solidFill>
                          <a:effectLst/>
                          <a:latin typeface="Arial"/>
                        </a:rPr>
                        <a:t>High-income</a:t>
                      </a:r>
                    </a:p>
                  </a:txBody>
                  <a:tcPr marL="9525" marR="9525" marT="9525" marB="0" anchor="ctr">
                    <a:lnT w="19050" cap="flat" cmpd="sng" algn="ctr">
                      <a:solidFill>
                        <a:schemeClr val="accent1"/>
                      </a:solidFill>
                      <a:prstDash val="solid"/>
                      <a:round/>
                      <a:headEnd type="none" w="med" len="med"/>
                      <a:tailEnd type="none" w="med" len="med"/>
                    </a:lnT>
                  </a:tcPr>
                </a:tc>
                <a:tc>
                  <a:txBody>
                    <a:bodyPr/>
                    <a:lstStyle/>
                    <a:p>
                      <a:pPr algn="ctr" fontAlgn="ctr"/>
                      <a:r>
                        <a:rPr lang="en-US" sz="1400" b="0" i="0" u="none" strike="noStrike" dirty="0">
                          <a:solidFill>
                            <a:srgbClr val="000000"/>
                          </a:solidFill>
                          <a:effectLst/>
                          <a:latin typeface="Arial"/>
                        </a:rPr>
                        <a:t>0.038***</a:t>
                      </a:r>
                    </a:p>
                  </a:txBody>
                  <a:tcPr marL="9525" marR="9525" marT="9525" marB="0" anchor="ctr">
                    <a:lnT w="19050" cap="flat" cmpd="sng" algn="ctr">
                      <a:solidFill>
                        <a:schemeClr val="accent1"/>
                      </a:solidFill>
                      <a:prstDash val="solid"/>
                      <a:round/>
                      <a:headEnd type="none" w="med" len="med"/>
                      <a:tailEnd type="none" w="med" len="med"/>
                    </a:lnT>
                  </a:tcPr>
                </a:tc>
                <a:tc>
                  <a:txBody>
                    <a:bodyPr/>
                    <a:lstStyle/>
                    <a:p>
                      <a:pPr algn="ctr" fontAlgn="ctr"/>
                      <a:r>
                        <a:rPr lang="en-US" sz="1400" b="0" i="0" u="none" strike="noStrike" dirty="0">
                          <a:solidFill>
                            <a:srgbClr val="000000"/>
                          </a:solidFill>
                          <a:effectLst/>
                          <a:latin typeface="Arial"/>
                        </a:rPr>
                        <a:t>0.023***</a:t>
                      </a:r>
                    </a:p>
                  </a:txBody>
                  <a:tcPr marL="9525" marR="9525" marT="9525" marB="0" anchor="ctr">
                    <a:lnT w="19050" cap="flat" cmpd="sng" algn="ctr">
                      <a:solidFill>
                        <a:schemeClr val="accent1"/>
                      </a:solidFill>
                      <a:prstDash val="solid"/>
                      <a:round/>
                      <a:headEnd type="none" w="med" len="med"/>
                      <a:tailEnd type="none" w="med" len="med"/>
                    </a:lnT>
                  </a:tcPr>
                </a:tc>
                <a:tc>
                  <a:txBody>
                    <a:bodyPr/>
                    <a:lstStyle/>
                    <a:p>
                      <a:pPr algn="ctr" fontAlgn="ctr"/>
                      <a:r>
                        <a:rPr lang="en-US" sz="1400" b="0" i="0" u="none" strike="noStrike" dirty="0">
                          <a:solidFill>
                            <a:srgbClr val="000000"/>
                          </a:solidFill>
                          <a:effectLst/>
                          <a:latin typeface="Arial"/>
                        </a:rPr>
                        <a:t>0.039***</a:t>
                      </a:r>
                    </a:p>
                  </a:txBody>
                  <a:tcPr marL="9525" marR="9525" marT="9525" marB="0" anchor="ctr">
                    <a:lnT w="19050" cap="flat" cmpd="sng" algn="ctr">
                      <a:solidFill>
                        <a:schemeClr val="accent1"/>
                      </a:solidFill>
                      <a:prstDash val="solid"/>
                      <a:round/>
                      <a:headEnd type="none" w="med" len="med"/>
                      <a:tailEnd type="none" w="med" len="med"/>
                    </a:lnT>
                  </a:tcPr>
                </a:tc>
                <a:tc>
                  <a:txBody>
                    <a:bodyPr/>
                    <a:lstStyle/>
                    <a:p>
                      <a:pPr algn="ctr" fontAlgn="ctr"/>
                      <a:r>
                        <a:rPr lang="en-US" sz="1400" b="0" i="0" u="none" strike="noStrike">
                          <a:solidFill>
                            <a:srgbClr val="000000"/>
                          </a:solidFill>
                          <a:effectLst/>
                          <a:latin typeface="Arial"/>
                        </a:rPr>
                        <a:t>0.089***</a:t>
                      </a:r>
                    </a:p>
                  </a:txBody>
                  <a:tcPr marL="9525" marR="9525" marT="9525" marB="0" anchor="ctr">
                    <a:lnT w="19050" cap="flat" cmpd="sng" algn="ctr">
                      <a:solidFill>
                        <a:schemeClr val="accent1"/>
                      </a:solidFill>
                      <a:prstDash val="solid"/>
                      <a:round/>
                      <a:headEnd type="none" w="med" len="med"/>
                      <a:tailEnd type="none" w="med" len="med"/>
                    </a:lnT>
                  </a:tcPr>
                </a:tc>
                <a:tc>
                  <a:txBody>
                    <a:bodyPr/>
                    <a:lstStyle/>
                    <a:p>
                      <a:pPr algn="ctr" fontAlgn="ctr"/>
                      <a:r>
                        <a:rPr lang="en-US" sz="1400" b="0" i="0" u="none" strike="noStrike">
                          <a:solidFill>
                            <a:srgbClr val="000000"/>
                          </a:solidFill>
                          <a:effectLst/>
                          <a:latin typeface="Arial"/>
                        </a:rPr>
                        <a:t>0.039***</a:t>
                      </a:r>
                    </a:p>
                  </a:txBody>
                  <a:tcPr marL="9525" marR="9525" marT="9525" marB="0" anchor="ctr">
                    <a:lnT w="19050" cap="flat" cmpd="sng" algn="ctr">
                      <a:solidFill>
                        <a:schemeClr val="accent1"/>
                      </a:solidFill>
                      <a:prstDash val="solid"/>
                      <a:round/>
                      <a:headEnd type="none" w="med" len="med"/>
                      <a:tailEnd type="none" w="med" len="med"/>
                    </a:lnT>
                  </a:tcPr>
                </a:tc>
                <a:tc>
                  <a:txBody>
                    <a:bodyPr/>
                    <a:lstStyle/>
                    <a:p>
                      <a:pPr algn="ctr" fontAlgn="ctr"/>
                      <a:r>
                        <a:rPr lang="en-US" sz="1400" b="0" i="0" u="none" strike="noStrike" dirty="0">
                          <a:solidFill>
                            <a:srgbClr val="000000"/>
                          </a:solidFill>
                          <a:effectLst/>
                          <a:latin typeface="Arial"/>
                        </a:rPr>
                        <a:t>0.038***</a:t>
                      </a:r>
                    </a:p>
                  </a:txBody>
                  <a:tcPr marL="9525" marR="9525" marT="9525" marB="0" anchor="ctr">
                    <a:lnT w="19050" cap="flat" cmpd="sng" algn="ctr">
                      <a:solidFill>
                        <a:schemeClr val="accent1"/>
                      </a:solidFill>
                      <a:prstDash val="solid"/>
                      <a:round/>
                      <a:headEnd type="none" w="med" len="med"/>
                      <a:tailEnd type="none" w="med" len="med"/>
                    </a:lnT>
                  </a:tcPr>
                </a:tc>
              </a:tr>
              <a:tr h="747486">
                <a:tc vMerge="1">
                  <a:txBody>
                    <a:bodyPr/>
                    <a:lstStyle/>
                    <a:p>
                      <a:endParaRPr lang="en-US" sz="1600" dirty="0"/>
                    </a:p>
                  </a:txBody>
                  <a:tcPr/>
                </a:tc>
                <a:tc>
                  <a:txBody>
                    <a:bodyPr/>
                    <a:lstStyle/>
                    <a:p>
                      <a:pPr algn="ctr" fontAlgn="ctr"/>
                      <a:r>
                        <a:rPr lang="en-US" sz="1600" b="0" i="0" u="none" strike="noStrike" dirty="0">
                          <a:solidFill>
                            <a:srgbClr val="000000"/>
                          </a:solidFill>
                          <a:effectLst/>
                          <a:latin typeface="Arial"/>
                        </a:rPr>
                        <a:t>Developing</a:t>
                      </a:r>
                    </a:p>
                  </a:txBody>
                  <a:tcPr marL="9525" marR="9525" marT="9525" marB="0" anchor="ctr">
                    <a:lnB w="19050" cap="flat" cmpd="sng" algn="ctr">
                      <a:solidFill>
                        <a:schemeClr val="accent1"/>
                      </a:solidFill>
                      <a:prstDash val="solid"/>
                      <a:round/>
                      <a:headEnd type="none" w="med" len="med"/>
                      <a:tailEnd type="none" w="med" len="med"/>
                    </a:lnB>
                  </a:tcPr>
                </a:tc>
                <a:tc>
                  <a:txBody>
                    <a:bodyPr/>
                    <a:lstStyle/>
                    <a:p>
                      <a:pPr algn="ctr" fontAlgn="ctr"/>
                      <a:r>
                        <a:rPr lang="en-US" sz="1400" b="0" i="0" u="none" strike="noStrike">
                          <a:solidFill>
                            <a:srgbClr val="000000"/>
                          </a:solidFill>
                          <a:effectLst/>
                          <a:latin typeface="Arial"/>
                        </a:rPr>
                        <a:t>0.032***</a:t>
                      </a:r>
                    </a:p>
                  </a:txBody>
                  <a:tcPr marL="9525" marR="9525" marT="9525" marB="0" anchor="ctr">
                    <a:lnB w="19050" cap="flat" cmpd="sng" algn="ctr">
                      <a:solidFill>
                        <a:schemeClr val="accent1"/>
                      </a:solidFill>
                      <a:prstDash val="solid"/>
                      <a:round/>
                      <a:headEnd type="none" w="med" len="med"/>
                      <a:tailEnd type="none" w="med" len="med"/>
                    </a:lnB>
                  </a:tcPr>
                </a:tc>
                <a:tc>
                  <a:txBody>
                    <a:bodyPr/>
                    <a:lstStyle/>
                    <a:p>
                      <a:pPr algn="ctr" fontAlgn="ctr"/>
                      <a:r>
                        <a:rPr lang="en-US" sz="1400" b="0" i="0" u="none" strike="noStrike">
                          <a:solidFill>
                            <a:srgbClr val="000000"/>
                          </a:solidFill>
                          <a:effectLst/>
                          <a:latin typeface="Arial"/>
                        </a:rPr>
                        <a:t>0.051***</a:t>
                      </a:r>
                    </a:p>
                  </a:txBody>
                  <a:tcPr marL="9525" marR="9525" marT="9525" marB="0" anchor="ctr">
                    <a:lnB w="19050" cap="flat" cmpd="sng" algn="ctr">
                      <a:solidFill>
                        <a:schemeClr val="accent1"/>
                      </a:solidFill>
                      <a:prstDash val="solid"/>
                      <a:round/>
                      <a:headEnd type="none" w="med" len="med"/>
                      <a:tailEnd type="none" w="med" len="med"/>
                    </a:lnB>
                  </a:tcPr>
                </a:tc>
                <a:tc>
                  <a:txBody>
                    <a:bodyPr/>
                    <a:lstStyle/>
                    <a:p>
                      <a:pPr algn="ctr" fontAlgn="ctr"/>
                      <a:r>
                        <a:rPr lang="en-US" sz="1400" b="0" i="0" u="none" strike="noStrike" dirty="0">
                          <a:solidFill>
                            <a:srgbClr val="000000"/>
                          </a:solidFill>
                          <a:effectLst/>
                          <a:latin typeface="Arial"/>
                        </a:rPr>
                        <a:t>0.048***</a:t>
                      </a:r>
                    </a:p>
                  </a:txBody>
                  <a:tcPr marL="9525" marR="9525" marT="9525" marB="0" anchor="ctr">
                    <a:lnB w="19050" cap="flat" cmpd="sng" algn="ctr">
                      <a:solidFill>
                        <a:schemeClr val="accent1"/>
                      </a:solidFill>
                      <a:prstDash val="solid"/>
                      <a:round/>
                      <a:headEnd type="none" w="med" len="med"/>
                      <a:tailEnd type="none" w="med" len="med"/>
                    </a:lnB>
                  </a:tcPr>
                </a:tc>
                <a:tc>
                  <a:txBody>
                    <a:bodyPr/>
                    <a:lstStyle/>
                    <a:p>
                      <a:pPr algn="ctr" fontAlgn="ctr"/>
                      <a:r>
                        <a:rPr lang="en-US" sz="1400" b="0" i="0" u="none" strike="noStrike" dirty="0">
                          <a:solidFill>
                            <a:srgbClr val="000000"/>
                          </a:solidFill>
                          <a:effectLst/>
                          <a:latin typeface="Arial"/>
                        </a:rPr>
                        <a:t>0.034***</a:t>
                      </a:r>
                    </a:p>
                  </a:txBody>
                  <a:tcPr marL="9525" marR="9525" marT="9525" marB="0" anchor="ctr">
                    <a:lnB w="19050" cap="flat" cmpd="sng" algn="ctr">
                      <a:solidFill>
                        <a:schemeClr val="accent1"/>
                      </a:solidFill>
                      <a:prstDash val="solid"/>
                      <a:round/>
                      <a:headEnd type="none" w="med" len="med"/>
                      <a:tailEnd type="none" w="med" len="med"/>
                    </a:lnB>
                  </a:tcPr>
                </a:tc>
                <a:tc>
                  <a:txBody>
                    <a:bodyPr/>
                    <a:lstStyle/>
                    <a:p>
                      <a:pPr algn="ctr" fontAlgn="ctr"/>
                      <a:r>
                        <a:rPr lang="en-US" sz="1400" b="0" i="0" u="none" strike="noStrike" dirty="0">
                          <a:solidFill>
                            <a:srgbClr val="000000"/>
                          </a:solidFill>
                          <a:effectLst/>
                          <a:latin typeface="Arial"/>
                        </a:rPr>
                        <a:t>0.077***</a:t>
                      </a:r>
                    </a:p>
                  </a:txBody>
                  <a:tcPr marL="9525" marR="9525" marT="9525" marB="0" anchor="ctr">
                    <a:lnB w="19050" cap="flat" cmpd="sng" algn="ctr">
                      <a:solidFill>
                        <a:schemeClr val="accent1"/>
                      </a:solidFill>
                      <a:prstDash val="solid"/>
                      <a:round/>
                      <a:headEnd type="none" w="med" len="med"/>
                      <a:tailEnd type="none" w="med" len="med"/>
                    </a:lnB>
                  </a:tcPr>
                </a:tc>
                <a:tc>
                  <a:txBody>
                    <a:bodyPr/>
                    <a:lstStyle/>
                    <a:p>
                      <a:pPr algn="ctr" fontAlgn="ctr"/>
                      <a:r>
                        <a:rPr lang="en-US" sz="1400" b="0" i="0" u="none" strike="noStrike" dirty="0">
                          <a:solidFill>
                            <a:srgbClr val="000000"/>
                          </a:solidFill>
                          <a:effectLst/>
                          <a:latin typeface="Arial"/>
                        </a:rPr>
                        <a:t>0.075***</a:t>
                      </a:r>
                    </a:p>
                  </a:txBody>
                  <a:tcPr marL="9525" marR="9525" marT="9525" marB="0" anchor="ctr">
                    <a:lnB w="19050" cap="flat" cmpd="sng" algn="ctr">
                      <a:solidFill>
                        <a:schemeClr val="accent1"/>
                      </a:solidFill>
                      <a:prstDash val="solid"/>
                      <a:round/>
                      <a:headEnd type="none" w="med" len="med"/>
                      <a:tailEnd type="none" w="med" len="med"/>
                    </a:lnB>
                  </a:tcPr>
                </a:tc>
              </a:tr>
              <a:tr h="747486">
                <a:tc rowSpan="2">
                  <a:txBody>
                    <a:bodyPr/>
                    <a:lstStyle/>
                    <a:p>
                      <a:r>
                        <a:rPr lang="en-US" sz="1600" dirty="0" smtClean="0"/>
                        <a:t>Emerging</a:t>
                      </a:r>
                      <a:endParaRPr lang="en-US" sz="1600" dirty="0"/>
                    </a:p>
                  </a:txBody>
                  <a:tcPr anchor="ctr">
                    <a:lnT w="19050" cap="flat" cmpd="sng" algn="ctr">
                      <a:solidFill>
                        <a:schemeClr val="accent1"/>
                      </a:solidFill>
                      <a:prstDash val="solid"/>
                      <a:round/>
                      <a:headEnd type="none" w="med" len="med"/>
                      <a:tailEnd type="none" w="med" len="med"/>
                    </a:lnT>
                  </a:tcPr>
                </a:tc>
                <a:tc>
                  <a:txBody>
                    <a:bodyPr/>
                    <a:lstStyle/>
                    <a:p>
                      <a:pPr algn="ctr" fontAlgn="ctr"/>
                      <a:r>
                        <a:rPr lang="en-US" sz="1600" b="0" i="0" u="none" strike="noStrike" dirty="0">
                          <a:solidFill>
                            <a:srgbClr val="000000"/>
                          </a:solidFill>
                          <a:effectLst/>
                          <a:latin typeface="Arial"/>
                        </a:rPr>
                        <a:t>High-income</a:t>
                      </a:r>
                    </a:p>
                  </a:txBody>
                  <a:tcPr marL="9525" marR="9525" marT="9525" marB="0" anchor="ctr">
                    <a:lnT w="19050" cap="flat" cmpd="sng" algn="ctr">
                      <a:solidFill>
                        <a:schemeClr val="accent1"/>
                      </a:solidFill>
                      <a:prstDash val="solid"/>
                      <a:round/>
                      <a:headEnd type="none" w="med" len="med"/>
                      <a:tailEnd type="none" w="med" len="med"/>
                    </a:lnT>
                  </a:tcPr>
                </a:tc>
                <a:tc>
                  <a:txBody>
                    <a:bodyPr/>
                    <a:lstStyle/>
                    <a:p>
                      <a:pPr algn="ctr" fontAlgn="ctr"/>
                      <a:r>
                        <a:rPr lang="en-US" sz="1400" b="0" i="0" u="none" strike="noStrike">
                          <a:solidFill>
                            <a:srgbClr val="000000"/>
                          </a:solidFill>
                          <a:effectLst/>
                          <a:latin typeface="Arial"/>
                        </a:rPr>
                        <a:t>0.022*</a:t>
                      </a:r>
                    </a:p>
                  </a:txBody>
                  <a:tcPr marL="9525" marR="9525" marT="9525" marB="0" anchor="ctr">
                    <a:lnT w="19050" cap="flat" cmpd="sng" algn="ctr">
                      <a:solidFill>
                        <a:schemeClr val="accent1"/>
                      </a:solidFill>
                      <a:prstDash val="solid"/>
                      <a:round/>
                      <a:headEnd type="none" w="med" len="med"/>
                      <a:tailEnd type="none" w="med" len="med"/>
                    </a:lnT>
                  </a:tcPr>
                </a:tc>
                <a:tc>
                  <a:txBody>
                    <a:bodyPr/>
                    <a:lstStyle/>
                    <a:p>
                      <a:pPr algn="ctr" fontAlgn="ctr"/>
                      <a:r>
                        <a:rPr lang="en-US" sz="1400" b="0" i="0" u="none" strike="noStrike">
                          <a:solidFill>
                            <a:srgbClr val="000000"/>
                          </a:solidFill>
                          <a:effectLst/>
                          <a:latin typeface="Arial"/>
                        </a:rPr>
                        <a:t>0.014</a:t>
                      </a:r>
                    </a:p>
                  </a:txBody>
                  <a:tcPr marL="9525" marR="9525" marT="9525" marB="0" anchor="ctr">
                    <a:lnT w="19050" cap="flat" cmpd="sng" algn="ctr">
                      <a:solidFill>
                        <a:schemeClr val="accent1"/>
                      </a:solidFill>
                      <a:prstDash val="solid"/>
                      <a:round/>
                      <a:headEnd type="none" w="med" len="med"/>
                      <a:tailEnd type="none" w="med" len="med"/>
                    </a:lnT>
                  </a:tcPr>
                </a:tc>
                <a:tc>
                  <a:txBody>
                    <a:bodyPr/>
                    <a:lstStyle/>
                    <a:p>
                      <a:pPr algn="ctr" fontAlgn="ctr"/>
                      <a:r>
                        <a:rPr lang="en-US" sz="1400" b="0" i="0" u="none" strike="noStrike">
                          <a:solidFill>
                            <a:srgbClr val="000000"/>
                          </a:solidFill>
                          <a:effectLst/>
                          <a:latin typeface="Arial"/>
                        </a:rPr>
                        <a:t>0.045***</a:t>
                      </a:r>
                    </a:p>
                  </a:txBody>
                  <a:tcPr marL="9525" marR="9525" marT="9525" marB="0" anchor="ctr">
                    <a:lnT w="19050" cap="flat" cmpd="sng" algn="ctr">
                      <a:solidFill>
                        <a:schemeClr val="accent1"/>
                      </a:solidFill>
                      <a:prstDash val="solid"/>
                      <a:round/>
                      <a:headEnd type="none" w="med" len="med"/>
                      <a:tailEnd type="none" w="med" len="med"/>
                    </a:lnT>
                  </a:tcPr>
                </a:tc>
                <a:tc>
                  <a:txBody>
                    <a:bodyPr/>
                    <a:lstStyle/>
                    <a:p>
                      <a:pPr algn="ctr" fontAlgn="ctr"/>
                      <a:r>
                        <a:rPr lang="en-US" sz="1400" b="0" i="0" u="none" strike="noStrike">
                          <a:solidFill>
                            <a:srgbClr val="000000"/>
                          </a:solidFill>
                          <a:effectLst/>
                          <a:latin typeface="Arial"/>
                        </a:rPr>
                        <a:t>0.167***</a:t>
                      </a:r>
                    </a:p>
                  </a:txBody>
                  <a:tcPr marL="9525" marR="9525" marT="9525" marB="0" anchor="ctr">
                    <a:lnT w="19050" cap="flat" cmpd="sng" algn="ctr">
                      <a:solidFill>
                        <a:schemeClr val="accent1"/>
                      </a:solidFill>
                      <a:prstDash val="solid"/>
                      <a:round/>
                      <a:headEnd type="none" w="med" len="med"/>
                      <a:tailEnd type="none" w="med" len="med"/>
                    </a:lnT>
                  </a:tcPr>
                </a:tc>
                <a:tc>
                  <a:txBody>
                    <a:bodyPr/>
                    <a:lstStyle/>
                    <a:p>
                      <a:pPr algn="ctr" fontAlgn="ctr"/>
                      <a:r>
                        <a:rPr lang="en-US" sz="1400" b="0" i="0" u="none" strike="noStrike" dirty="0">
                          <a:solidFill>
                            <a:srgbClr val="000000"/>
                          </a:solidFill>
                          <a:effectLst/>
                          <a:latin typeface="Arial"/>
                        </a:rPr>
                        <a:t>0.023**</a:t>
                      </a:r>
                    </a:p>
                  </a:txBody>
                  <a:tcPr marL="9525" marR="9525" marT="9525" marB="0" anchor="ctr">
                    <a:lnT w="19050" cap="flat" cmpd="sng" algn="ctr">
                      <a:solidFill>
                        <a:schemeClr val="accent1"/>
                      </a:solidFill>
                      <a:prstDash val="solid"/>
                      <a:round/>
                      <a:headEnd type="none" w="med" len="med"/>
                      <a:tailEnd type="none" w="med" len="med"/>
                    </a:lnT>
                  </a:tcPr>
                </a:tc>
                <a:tc>
                  <a:txBody>
                    <a:bodyPr/>
                    <a:lstStyle/>
                    <a:p>
                      <a:pPr algn="ctr" fontAlgn="ctr"/>
                      <a:r>
                        <a:rPr lang="en-US" sz="1400" b="0" i="0" u="none" strike="noStrike" dirty="0">
                          <a:solidFill>
                            <a:srgbClr val="000000"/>
                          </a:solidFill>
                          <a:effectLst/>
                          <a:latin typeface="Arial"/>
                        </a:rPr>
                        <a:t>0.032***</a:t>
                      </a:r>
                    </a:p>
                  </a:txBody>
                  <a:tcPr marL="9525" marR="9525" marT="9525" marB="0" anchor="ctr">
                    <a:lnT w="19050" cap="flat" cmpd="sng" algn="ctr">
                      <a:solidFill>
                        <a:schemeClr val="accent1"/>
                      </a:solidFill>
                      <a:prstDash val="solid"/>
                      <a:round/>
                      <a:headEnd type="none" w="med" len="med"/>
                      <a:tailEnd type="none" w="med" len="med"/>
                    </a:lnT>
                  </a:tcPr>
                </a:tc>
              </a:tr>
              <a:tr h="747486">
                <a:tc vMerge="1">
                  <a:txBody>
                    <a:bodyPr/>
                    <a:lstStyle/>
                    <a:p>
                      <a:endParaRPr lang="en-US" sz="1600" dirty="0"/>
                    </a:p>
                  </a:txBody>
                  <a:tcPr/>
                </a:tc>
                <a:tc>
                  <a:txBody>
                    <a:bodyPr/>
                    <a:lstStyle/>
                    <a:p>
                      <a:pPr algn="ctr" fontAlgn="ctr"/>
                      <a:r>
                        <a:rPr lang="en-US" sz="1600" b="0" i="0" u="none" strike="noStrike" dirty="0">
                          <a:solidFill>
                            <a:srgbClr val="000000"/>
                          </a:solidFill>
                          <a:effectLst/>
                          <a:latin typeface="Arial"/>
                        </a:rPr>
                        <a:t>Developing</a:t>
                      </a:r>
                    </a:p>
                  </a:txBody>
                  <a:tcPr marL="9525" marR="9525" marT="9525" marB="0" anchor="ctr"/>
                </a:tc>
                <a:tc>
                  <a:txBody>
                    <a:bodyPr/>
                    <a:lstStyle/>
                    <a:p>
                      <a:pPr algn="ctr" fontAlgn="ctr"/>
                      <a:r>
                        <a:rPr lang="en-US" sz="1400" b="0" i="0" u="none" strike="noStrike">
                          <a:solidFill>
                            <a:srgbClr val="000000"/>
                          </a:solidFill>
                          <a:effectLst/>
                          <a:latin typeface="Arial"/>
                        </a:rPr>
                        <a:t>0.011</a:t>
                      </a:r>
                    </a:p>
                  </a:txBody>
                  <a:tcPr marL="9525" marR="9525" marT="9525" marB="0" anchor="ctr"/>
                </a:tc>
                <a:tc>
                  <a:txBody>
                    <a:bodyPr/>
                    <a:lstStyle/>
                    <a:p>
                      <a:pPr algn="ctr" fontAlgn="ctr"/>
                      <a:r>
                        <a:rPr lang="en-US" sz="1400" b="0" i="0" u="none" strike="noStrike">
                          <a:solidFill>
                            <a:srgbClr val="000000"/>
                          </a:solidFill>
                          <a:effectLst/>
                          <a:latin typeface="Arial"/>
                        </a:rPr>
                        <a:t>0.022***</a:t>
                      </a:r>
                    </a:p>
                  </a:txBody>
                  <a:tcPr marL="9525" marR="9525" marT="9525" marB="0" anchor="ctr"/>
                </a:tc>
                <a:tc>
                  <a:txBody>
                    <a:bodyPr/>
                    <a:lstStyle/>
                    <a:p>
                      <a:pPr algn="ctr" fontAlgn="ctr"/>
                      <a:r>
                        <a:rPr lang="en-US" sz="1400" b="0" i="0" u="none" strike="noStrike">
                          <a:solidFill>
                            <a:srgbClr val="000000"/>
                          </a:solidFill>
                          <a:effectLst/>
                          <a:latin typeface="Arial"/>
                        </a:rPr>
                        <a:t>0.020***</a:t>
                      </a:r>
                    </a:p>
                  </a:txBody>
                  <a:tcPr marL="9525" marR="9525" marT="9525" marB="0" anchor="ctr"/>
                </a:tc>
                <a:tc>
                  <a:txBody>
                    <a:bodyPr/>
                    <a:lstStyle/>
                    <a:p>
                      <a:pPr algn="ctr" fontAlgn="ctr"/>
                      <a:r>
                        <a:rPr lang="en-US" sz="1400" b="0" i="0" u="none" strike="noStrike">
                          <a:solidFill>
                            <a:srgbClr val="000000"/>
                          </a:solidFill>
                          <a:effectLst/>
                          <a:latin typeface="Arial"/>
                        </a:rPr>
                        <a:t>0.022*</a:t>
                      </a:r>
                    </a:p>
                  </a:txBody>
                  <a:tcPr marL="9525" marR="9525" marT="9525" marB="0" anchor="ctr"/>
                </a:tc>
                <a:tc>
                  <a:txBody>
                    <a:bodyPr/>
                    <a:lstStyle/>
                    <a:p>
                      <a:pPr algn="ctr" fontAlgn="ctr"/>
                      <a:r>
                        <a:rPr lang="en-US" sz="1400" b="0" i="0" u="none" strike="noStrike">
                          <a:solidFill>
                            <a:srgbClr val="000000"/>
                          </a:solidFill>
                          <a:effectLst/>
                          <a:latin typeface="Arial"/>
                        </a:rPr>
                        <a:t>0.045***</a:t>
                      </a:r>
                    </a:p>
                  </a:txBody>
                  <a:tcPr marL="9525" marR="9525" marT="9525" marB="0" anchor="ctr"/>
                </a:tc>
                <a:tc>
                  <a:txBody>
                    <a:bodyPr/>
                    <a:lstStyle/>
                    <a:p>
                      <a:pPr algn="ctr" fontAlgn="ctr"/>
                      <a:r>
                        <a:rPr lang="en-US" sz="1400" b="0" i="0" u="none" strike="noStrike" dirty="0">
                          <a:solidFill>
                            <a:srgbClr val="000000"/>
                          </a:solidFill>
                          <a:effectLst/>
                          <a:latin typeface="Arial"/>
                        </a:rPr>
                        <a:t>0.047***</a:t>
                      </a:r>
                    </a:p>
                  </a:txBody>
                  <a:tcPr marL="9525" marR="9525" marT="9525" marB="0" anchor="ctr"/>
                </a:tc>
              </a:tr>
            </a:tbl>
          </a:graphicData>
        </a:graphic>
      </p:graphicFrame>
    </p:spTree>
    <p:extLst>
      <p:ext uri="{BB962C8B-B14F-4D97-AF65-F5344CB8AC3E}">
        <p14:creationId xmlns:p14="http://schemas.microsoft.com/office/powerpoint/2010/main" val="358715036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Effects of RTA and BIT on FDI </a:t>
            </a:r>
          </a:p>
        </p:txBody>
      </p:sp>
      <p:sp>
        <p:nvSpPr>
          <p:cNvPr id="3" name="Slide Number Placeholder 2"/>
          <p:cNvSpPr>
            <a:spLocks noGrp="1"/>
          </p:cNvSpPr>
          <p:nvPr>
            <p:ph type="sldNum" sz="quarter" idx="12"/>
          </p:nvPr>
        </p:nvSpPr>
        <p:spPr/>
        <p:txBody>
          <a:bodyPr/>
          <a:lstStyle/>
          <a:p>
            <a:fld id="{3B2AEF64-9867-4B71-936B-C52248B5A961}" type="slidenum">
              <a:rPr lang="en-US" smtClean="0"/>
              <a:t>38</a:t>
            </a:fld>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3167345591"/>
              </p:ext>
            </p:extLst>
          </p:nvPr>
        </p:nvGraphicFramePr>
        <p:xfrm>
          <a:off x="478976" y="1132112"/>
          <a:ext cx="8331193" cy="4891316"/>
        </p:xfrm>
        <a:graphic>
          <a:graphicData uri="http://schemas.openxmlformats.org/drawingml/2006/table">
            <a:tbl>
              <a:tblPr firstRow="1" bandRow="1">
                <a:tableStyleId>{3B4B98B0-60AC-42C2-AFA5-B58CD77FA1E5}</a:tableStyleId>
              </a:tblPr>
              <a:tblGrid>
                <a:gridCol w="1930395"/>
                <a:gridCol w="943429"/>
                <a:gridCol w="812800"/>
                <a:gridCol w="885371"/>
                <a:gridCol w="798286"/>
                <a:gridCol w="696686"/>
                <a:gridCol w="812800"/>
                <a:gridCol w="783771"/>
                <a:gridCol w="667655"/>
              </a:tblGrid>
              <a:tr h="422715">
                <a:tc>
                  <a:txBody>
                    <a:bodyPr/>
                    <a:lstStyle/>
                    <a:p>
                      <a:pPr algn="l" fontAlgn="ctr"/>
                      <a:r>
                        <a:rPr lang="en-US" sz="1400" b="1" i="0" u="none" strike="noStrike" dirty="0">
                          <a:solidFill>
                            <a:srgbClr val="000000"/>
                          </a:solidFill>
                          <a:effectLst/>
                          <a:latin typeface="Arial"/>
                        </a:rPr>
                        <a:t> </a:t>
                      </a:r>
                    </a:p>
                  </a:txBody>
                  <a:tcPr marL="9525" marR="9525" marT="9525" marB="0" anchor="ctr">
                    <a:lnL>
                      <a:noFill/>
                    </a:lnL>
                    <a:lnR w="6350" cap="flat" cmpd="sng" algn="ctr">
                      <a:solidFill>
                        <a:schemeClr val="accent1"/>
                      </a:solidFill>
                      <a:prstDash val="solid"/>
                      <a:round/>
                      <a:headEnd type="none" w="med" len="med"/>
                      <a:tailEnd type="none" w="med" len="med"/>
                    </a:lnR>
                  </a:tcPr>
                </a:tc>
                <a:tc gridSpan="4">
                  <a:txBody>
                    <a:bodyPr/>
                    <a:lstStyle/>
                    <a:p>
                      <a:pPr algn="ctr" fontAlgn="ctr"/>
                      <a:r>
                        <a:rPr lang="en-US" sz="1600" b="1" i="0" u="none" strike="noStrike" dirty="0">
                          <a:solidFill>
                            <a:srgbClr val="000000"/>
                          </a:solidFill>
                          <a:effectLst/>
                          <a:latin typeface="Arial"/>
                        </a:rPr>
                        <a:t>Greenfield investment</a:t>
                      </a:r>
                    </a:p>
                  </a:txBody>
                  <a:tcPr marL="9525" marR="9525" marT="9525" marB="0"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algn="ctr" fontAlgn="ctr"/>
                      <a:r>
                        <a:rPr lang="en-US" sz="1600" b="1" i="0" u="none" strike="noStrike" dirty="0">
                          <a:solidFill>
                            <a:srgbClr val="000000"/>
                          </a:solidFill>
                          <a:effectLst/>
                          <a:latin typeface="Arial"/>
                        </a:rPr>
                        <a:t>Cross-border M&amp;A</a:t>
                      </a:r>
                    </a:p>
                  </a:txBody>
                  <a:tcPr marL="9525" marR="9525" marT="9525" marB="0" anchor="ctr">
                    <a:lnL w="6350" cap="flat" cmpd="sng" algn="ctr">
                      <a:solidFill>
                        <a:schemeClr val="accent1"/>
                      </a:solidFill>
                      <a:prstDash val="solid"/>
                      <a:round/>
                      <a:headEnd type="none" w="med" len="med"/>
                      <a:tailEnd type="none" w="med" len="med"/>
                    </a:lnL>
                  </a:tcPr>
                </a:tc>
                <a:tc hMerge="1">
                  <a:txBody>
                    <a:bodyPr/>
                    <a:lstStyle/>
                    <a:p>
                      <a:endParaRPr lang="en-US"/>
                    </a:p>
                  </a:txBody>
                  <a:tcPr/>
                </a:tc>
                <a:tc hMerge="1">
                  <a:txBody>
                    <a:bodyPr/>
                    <a:lstStyle/>
                    <a:p>
                      <a:endParaRPr lang="en-US"/>
                    </a:p>
                  </a:txBody>
                  <a:tcPr/>
                </a:tc>
                <a:tc hMerge="1">
                  <a:txBody>
                    <a:bodyPr/>
                    <a:lstStyle/>
                    <a:p>
                      <a:endParaRPr lang="en-US"/>
                    </a:p>
                  </a:txBody>
                  <a:tcPr/>
                </a:tc>
              </a:tr>
              <a:tr h="422715">
                <a:tc>
                  <a:txBody>
                    <a:bodyPr/>
                    <a:lstStyle/>
                    <a:p>
                      <a:pPr algn="ctr" fontAlgn="ctr"/>
                      <a:r>
                        <a:rPr lang="en-US" sz="1400" b="0" i="0" u="none" strike="noStrike" dirty="0">
                          <a:solidFill>
                            <a:srgbClr val="000000"/>
                          </a:solidFill>
                          <a:effectLst/>
                          <a:latin typeface="Arial"/>
                        </a:rPr>
                        <a:t>Source</a:t>
                      </a:r>
                    </a:p>
                  </a:txBody>
                  <a:tcPr marL="9525" marR="9525" marT="9525" marB="0" anchor="ctr">
                    <a:lnL>
                      <a:noFill/>
                    </a:lnL>
                    <a:lnR w="6350" cap="flat" cmpd="sng" algn="ctr">
                      <a:solidFill>
                        <a:schemeClr val="accent1"/>
                      </a:solidFill>
                      <a:prstDash val="solid"/>
                      <a:round/>
                      <a:headEnd type="none" w="med" len="med"/>
                      <a:tailEnd type="none" w="med" len="med"/>
                    </a:lnR>
                    <a:lnB w="19050" cap="flat" cmpd="sng" algn="ctr">
                      <a:solidFill>
                        <a:schemeClr val="accent1"/>
                      </a:solidFill>
                      <a:prstDash val="solid"/>
                      <a:round/>
                      <a:headEnd type="none" w="med" len="med"/>
                      <a:tailEnd type="none" w="med" len="med"/>
                    </a:lnB>
                  </a:tcPr>
                </a:tc>
                <a:tc gridSpan="2">
                  <a:txBody>
                    <a:bodyPr/>
                    <a:lstStyle/>
                    <a:p>
                      <a:pPr algn="ctr" fontAlgn="ctr"/>
                      <a:r>
                        <a:rPr lang="en-US" sz="1400" b="0" i="0" u="none" strike="noStrike" dirty="0">
                          <a:solidFill>
                            <a:srgbClr val="000000"/>
                          </a:solidFill>
                          <a:effectLst/>
                          <a:latin typeface="Arial"/>
                        </a:rPr>
                        <a:t>High-income</a:t>
                      </a:r>
                    </a:p>
                  </a:txBody>
                  <a:tcPr marL="9525" marR="9525" marT="9525" marB="0"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B w="19050" cap="flat" cmpd="sng" algn="ctr">
                      <a:solidFill>
                        <a:schemeClr val="accent1"/>
                      </a:solidFill>
                      <a:prstDash val="solid"/>
                      <a:round/>
                      <a:headEnd type="none" w="med" len="med"/>
                      <a:tailEnd type="none" w="med" len="med"/>
                    </a:lnB>
                  </a:tcPr>
                </a:tc>
                <a:tc hMerge="1">
                  <a:txBody>
                    <a:bodyPr/>
                    <a:lstStyle/>
                    <a:p>
                      <a:endParaRPr lang="en-US"/>
                    </a:p>
                  </a:txBody>
                  <a:tcPr/>
                </a:tc>
                <a:tc gridSpan="2">
                  <a:txBody>
                    <a:bodyPr/>
                    <a:lstStyle/>
                    <a:p>
                      <a:pPr algn="ctr" fontAlgn="ctr"/>
                      <a:r>
                        <a:rPr lang="en-US" sz="1400" b="0" i="0" u="none" strike="noStrike" dirty="0">
                          <a:solidFill>
                            <a:srgbClr val="000000"/>
                          </a:solidFill>
                          <a:effectLst/>
                          <a:latin typeface="Arial"/>
                        </a:rPr>
                        <a:t>Emerging</a:t>
                      </a:r>
                    </a:p>
                  </a:txBody>
                  <a:tcPr marL="9525" marR="9525" marT="9525" marB="0"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B w="19050" cap="flat" cmpd="sng" algn="ctr">
                      <a:solidFill>
                        <a:schemeClr val="accent1"/>
                      </a:solidFill>
                      <a:prstDash val="solid"/>
                      <a:round/>
                      <a:headEnd type="none" w="med" len="med"/>
                      <a:tailEnd type="none" w="med" len="med"/>
                    </a:lnB>
                  </a:tcPr>
                </a:tc>
                <a:tc hMerge="1">
                  <a:txBody>
                    <a:bodyPr/>
                    <a:lstStyle/>
                    <a:p>
                      <a:endParaRPr lang="en-US"/>
                    </a:p>
                  </a:txBody>
                  <a:tcPr/>
                </a:tc>
                <a:tc gridSpan="2">
                  <a:txBody>
                    <a:bodyPr/>
                    <a:lstStyle/>
                    <a:p>
                      <a:pPr algn="ctr" fontAlgn="ctr"/>
                      <a:r>
                        <a:rPr lang="en-US" sz="1400" b="0" i="0" u="none" strike="noStrike" dirty="0">
                          <a:solidFill>
                            <a:srgbClr val="000000"/>
                          </a:solidFill>
                          <a:effectLst/>
                          <a:latin typeface="Arial"/>
                        </a:rPr>
                        <a:t>High-income</a:t>
                      </a:r>
                    </a:p>
                  </a:txBody>
                  <a:tcPr marL="9525" marR="9525" marT="9525" marB="0"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B w="19050" cap="flat" cmpd="sng" algn="ctr">
                      <a:solidFill>
                        <a:schemeClr val="accent1"/>
                      </a:solidFill>
                      <a:prstDash val="solid"/>
                      <a:round/>
                      <a:headEnd type="none" w="med" len="med"/>
                      <a:tailEnd type="none" w="med" len="med"/>
                    </a:lnB>
                  </a:tcPr>
                </a:tc>
                <a:tc hMerge="1">
                  <a:txBody>
                    <a:bodyPr/>
                    <a:lstStyle/>
                    <a:p>
                      <a:endParaRPr lang="en-US"/>
                    </a:p>
                  </a:txBody>
                  <a:tcPr/>
                </a:tc>
                <a:tc gridSpan="2">
                  <a:txBody>
                    <a:bodyPr/>
                    <a:lstStyle/>
                    <a:p>
                      <a:pPr algn="ctr" fontAlgn="ctr"/>
                      <a:r>
                        <a:rPr lang="en-US" sz="1400" b="0" i="0" u="none" strike="noStrike" dirty="0">
                          <a:solidFill>
                            <a:srgbClr val="000000"/>
                          </a:solidFill>
                          <a:effectLst/>
                          <a:latin typeface="Arial"/>
                        </a:rPr>
                        <a:t>Emerging</a:t>
                      </a:r>
                    </a:p>
                  </a:txBody>
                  <a:tcPr marL="9525" marR="9525" marT="9525" marB="0" anchor="ctr">
                    <a:lnL w="6350" cap="flat" cmpd="sng" algn="ctr">
                      <a:solidFill>
                        <a:schemeClr val="accent1"/>
                      </a:solidFill>
                      <a:prstDash val="solid"/>
                      <a:round/>
                      <a:headEnd type="none" w="med" len="med"/>
                      <a:tailEnd type="none" w="med" len="med"/>
                    </a:lnL>
                    <a:lnB w="19050" cap="flat" cmpd="sng" algn="ctr">
                      <a:solidFill>
                        <a:schemeClr val="accent1"/>
                      </a:solidFill>
                      <a:prstDash val="solid"/>
                      <a:round/>
                      <a:headEnd type="none" w="med" len="med"/>
                      <a:tailEnd type="none" w="med" len="med"/>
                    </a:lnB>
                  </a:tcPr>
                </a:tc>
                <a:tc hMerge="1">
                  <a:txBody>
                    <a:bodyPr/>
                    <a:lstStyle/>
                    <a:p>
                      <a:endParaRPr lang="en-US"/>
                    </a:p>
                  </a:txBody>
                  <a:tcPr/>
                </a:tc>
              </a:tr>
              <a:tr h="931021">
                <a:tc>
                  <a:txBody>
                    <a:bodyPr/>
                    <a:lstStyle/>
                    <a:p>
                      <a:pPr algn="l" fontAlgn="ctr"/>
                      <a:r>
                        <a:rPr lang="en-US" sz="1400" b="0" i="1" u="none" strike="noStrike" dirty="0">
                          <a:solidFill>
                            <a:srgbClr val="000000"/>
                          </a:solidFill>
                          <a:effectLst/>
                          <a:latin typeface="Arial"/>
                        </a:rPr>
                        <a:t>RTA between source and host (= 1 if yes)</a:t>
                      </a:r>
                    </a:p>
                  </a:txBody>
                  <a:tcPr marL="85725" marR="9525" marT="9525" marB="0" anchor="ctr">
                    <a:lnR w="6350" cap="flat" cmpd="sng" algn="ctr">
                      <a:solidFill>
                        <a:schemeClr val="accent1"/>
                      </a:solidFill>
                      <a:prstDash val="solid"/>
                      <a:round/>
                      <a:headEnd type="none" w="med" len="med"/>
                      <a:tailEnd type="none" w="med" len="med"/>
                    </a:lnR>
                    <a:lnT w="19050" cap="flat" cmpd="sng" algn="ctr">
                      <a:solidFill>
                        <a:schemeClr val="accent1"/>
                      </a:solidFill>
                      <a:prstDash val="solid"/>
                      <a:round/>
                      <a:headEnd type="none" w="med" len="med"/>
                      <a:tailEnd type="none" w="med" len="med"/>
                    </a:lnT>
                  </a:tcPr>
                </a:tc>
                <a:tc>
                  <a:txBody>
                    <a:bodyPr/>
                    <a:lstStyle/>
                    <a:p>
                      <a:pPr algn="ctr" fontAlgn="ctr"/>
                      <a:r>
                        <a:rPr lang="en-US" sz="1200" b="0" i="0" u="none" strike="noStrike" dirty="0">
                          <a:solidFill>
                            <a:srgbClr val="000000"/>
                          </a:solidFill>
                          <a:effectLst/>
                          <a:latin typeface="Arial"/>
                        </a:rPr>
                        <a:t>0.099**</a:t>
                      </a:r>
                    </a:p>
                  </a:txBody>
                  <a:tcPr marL="9525" marR="9525" marT="9525" marB="0" anchor="ctr">
                    <a:lnL w="6350" cap="flat" cmpd="sng" algn="ctr">
                      <a:solidFill>
                        <a:schemeClr val="accent1"/>
                      </a:solidFill>
                      <a:prstDash val="solid"/>
                      <a:round/>
                      <a:headEnd type="none" w="med" len="med"/>
                      <a:tailEnd type="none" w="med" len="med"/>
                    </a:lnL>
                    <a:lnT w="19050" cap="flat" cmpd="sng" algn="ctr">
                      <a:solidFill>
                        <a:schemeClr val="accent1"/>
                      </a:solidFill>
                      <a:prstDash val="solid"/>
                      <a:round/>
                      <a:headEnd type="none" w="med" len="med"/>
                      <a:tailEnd type="none" w="med" len="med"/>
                    </a:lnT>
                  </a:tcPr>
                </a:tc>
                <a:tc>
                  <a:txBody>
                    <a:bodyPr/>
                    <a:lstStyle/>
                    <a:p>
                      <a:pPr algn="ctr" fontAlgn="ctr"/>
                      <a:endParaRPr lang="en-US" sz="1200" b="0" i="0" u="none" strike="noStrike" dirty="0">
                        <a:solidFill>
                          <a:srgbClr val="000000"/>
                        </a:solidFill>
                        <a:effectLst/>
                        <a:latin typeface="Arial"/>
                      </a:endParaRPr>
                    </a:p>
                  </a:txBody>
                  <a:tcPr marL="9525" marR="9525" marT="9525" marB="0" anchor="ctr">
                    <a:lnR w="6350" cap="flat" cmpd="sng" algn="ctr">
                      <a:solidFill>
                        <a:schemeClr val="accent1"/>
                      </a:solidFill>
                      <a:prstDash val="solid"/>
                      <a:round/>
                      <a:headEnd type="none" w="med" len="med"/>
                      <a:tailEnd type="none" w="med" len="med"/>
                    </a:lnR>
                    <a:lnT w="19050" cap="flat" cmpd="sng" algn="ctr">
                      <a:solidFill>
                        <a:schemeClr val="accent1"/>
                      </a:solidFill>
                      <a:prstDash val="solid"/>
                      <a:round/>
                      <a:headEnd type="none" w="med" len="med"/>
                      <a:tailEnd type="none" w="med" len="med"/>
                    </a:lnT>
                  </a:tcPr>
                </a:tc>
                <a:tc>
                  <a:txBody>
                    <a:bodyPr/>
                    <a:lstStyle/>
                    <a:p>
                      <a:pPr algn="ctr" fontAlgn="ctr"/>
                      <a:r>
                        <a:rPr lang="en-US" sz="1200" b="0" i="0" u="none" strike="noStrike" dirty="0">
                          <a:solidFill>
                            <a:srgbClr val="000000"/>
                          </a:solidFill>
                          <a:effectLst/>
                          <a:latin typeface="Arial"/>
                        </a:rPr>
                        <a:t>-0.279***</a:t>
                      </a:r>
                    </a:p>
                  </a:txBody>
                  <a:tcPr marL="9525" marR="9525" marT="9525" marB="0" anchor="ctr">
                    <a:lnL w="6350" cap="flat" cmpd="sng" algn="ctr">
                      <a:solidFill>
                        <a:schemeClr val="accent1"/>
                      </a:solidFill>
                      <a:prstDash val="solid"/>
                      <a:round/>
                      <a:headEnd type="none" w="med" len="med"/>
                      <a:tailEnd type="none" w="med" len="med"/>
                    </a:lnL>
                    <a:lnT w="19050" cap="flat" cmpd="sng" algn="ctr">
                      <a:solidFill>
                        <a:schemeClr val="accent1"/>
                      </a:solidFill>
                      <a:prstDash val="solid"/>
                      <a:round/>
                      <a:headEnd type="none" w="med" len="med"/>
                      <a:tailEnd type="none" w="med" len="med"/>
                    </a:lnT>
                  </a:tcPr>
                </a:tc>
                <a:tc>
                  <a:txBody>
                    <a:bodyPr/>
                    <a:lstStyle/>
                    <a:p>
                      <a:pPr algn="ctr" fontAlgn="ctr"/>
                      <a:r>
                        <a:rPr lang="en-US" sz="1200" b="0" i="0" u="none" strike="noStrike" dirty="0">
                          <a:solidFill>
                            <a:srgbClr val="000000"/>
                          </a:solidFill>
                          <a:effectLst/>
                          <a:latin typeface="Arial"/>
                        </a:rPr>
                        <a:t> </a:t>
                      </a:r>
                    </a:p>
                  </a:txBody>
                  <a:tcPr marL="9525" marR="9525" marT="9525" marB="0" anchor="ctr">
                    <a:lnR w="6350" cap="flat" cmpd="sng" algn="ctr">
                      <a:solidFill>
                        <a:schemeClr val="accent1"/>
                      </a:solidFill>
                      <a:prstDash val="solid"/>
                      <a:round/>
                      <a:headEnd type="none" w="med" len="med"/>
                      <a:tailEnd type="none" w="med" len="med"/>
                    </a:lnR>
                    <a:lnT w="19050" cap="flat" cmpd="sng" algn="ctr">
                      <a:solidFill>
                        <a:schemeClr val="accent1"/>
                      </a:solidFill>
                      <a:prstDash val="solid"/>
                      <a:round/>
                      <a:headEnd type="none" w="med" len="med"/>
                      <a:tailEnd type="none" w="med" len="med"/>
                    </a:lnT>
                  </a:tcPr>
                </a:tc>
                <a:tc>
                  <a:txBody>
                    <a:bodyPr/>
                    <a:lstStyle/>
                    <a:p>
                      <a:pPr algn="ctr" fontAlgn="ctr"/>
                      <a:r>
                        <a:rPr lang="en-US" sz="1200" b="0" i="0" u="none" strike="noStrike" dirty="0">
                          <a:solidFill>
                            <a:srgbClr val="000000"/>
                          </a:solidFill>
                          <a:effectLst/>
                          <a:latin typeface="Arial"/>
                        </a:rPr>
                        <a:t>-0.066</a:t>
                      </a:r>
                    </a:p>
                  </a:txBody>
                  <a:tcPr marL="9525" marR="9525" marT="9525" marB="0" anchor="ctr">
                    <a:lnL w="6350" cap="flat" cmpd="sng" algn="ctr">
                      <a:solidFill>
                        <a:schemeClr val="accent1"/>
                      </a:solidFill>
                      <a:prstDash val="solid"/>
                      <a:round/>
                      <a:headEnd type="none" w="med" len="med"/>
                      <a:tailEnd type="none" w="med" len="med"/>
                    </a:lnL>
                    <a:lnT w="19050" cap="flat" cmpd="sng" algn="ctr">
                      <a:solidFill>
                        <a:schemeClr val="accent1"/>
                      </a:solidFill>
                      <a:prstDash val="solid"/>
                      <a:round/>
                      <a:headEnd type="none" w="med" len="med"/>
                      <a:tailEnd type="none" w="med" len="med"/>
                    </a:lnT>
                  </a:tcPr>
                </a:tc>
                <a:tc>
                  <a:txBody>
                    <a:bodyPr/>
                    <a:lstStyle/>
                    <a:p>
                      <a:pPr algn="ctr" fontAlgn="ctr"/>
                      <a:r>
                        <a:rPr lang="en-US" sz="1200" b="0" i="0" u="none" strike="noStrike" dirty="0">
                          <a:solidFill>
                            <a:srgbClr val="000000"/>
                          </a:solidFill>
                          <a:effectLst/>
                          <a:latin typeface="Arial"/>
                        </a:rPr>
                        <a:t> </a:t>
                      </a:r>
                    </a:p>
                  </a:txBody>
                  <a:tcPr marL="9525" marR="9525" marT="9525" marB="0" anchor="ctr">
                    <a:lnR w="6350" cap="flat" cmpd="sng" algn="ctr">
                      <a:solidFill>
                        <a:schemeClr val="accent1"/>
                      </a:solidFill>
                      <a:prstDash val="solid"/>
                      <a:round/>
                      <a:headEnd type="none" w="med" len="med"/>
                      <a:tailEnd type="none" w="med" len="med"/>
                    </a:lnR>
                    <a:lnT w="19050" cap="flat" cmpd="sng" algn="ctr">
                      <a:solidFill>
                        <a:schemeClr val="accent1"/>
                      </a:solidFill>
                      <a:prstDash val="solid"/>
                      <a:round/>
                      <a:headEnd type="none" w="med" len="med"/>
                      <a:tailEnd type="none" w="med" len="med"/>
                    </a:lnT>
                  </a:tcPr>
                </a:tc>
                <a:tc>
                  <a:txBody>
                    <a:bodyPr/>
                    <a:lstStyle/>
                    <a:p>
                      <a:pPr algn="ctr" fontAlgn="ctr"/>
                      <a:r>
                        <a:rPr lang="en-US" sz="1200" b="0" i="0" u="none" strike="noStrike">
                          <a:solidFill>
                            <a:srgbClr val="000000"/>
                          </a:solidFill>
                          <a:effectLst/>
                          <a:latin typeface="Arial"/>
                        </a:rPr>
                        <a:t>0.154</a:t>
                      </a:r>
                    </a:p>
                  </a:txBody>
                  <a:tcPr marL="9525" marR="9525" marT="9525" marB="0" anchor="ctr">
                    <a:lnL w="6350" cap="flat" cmpd="sng" algn="ctr">
                      <a:solidFill>
                        <a:schemeClr val="accent1"/>
                      </a:solidFill>
                      <a:prstDash val="solid"/>
                      <a:round/>
                      <a:headEnd type="none" w="med" len="med"/>
                      <a:tailEnd type="none" w="med" len="med"/>
                    </a:lnL>
                    <a:lnT w="19050" cap="flat" cmpd="sng" algn="ctr">
                      <a:solidFill>
                        <a:schemeClr val="accent1"/>
                      </a:solidFill>
                      <a:prstDash val="solid"/>
                      <a:round/>
                      <a:headEnd type="none" w="med" len="med"/>
                      <a:tailEnd type="none" w="med" len="med"/>
                    </a:lnT>
                  </a:tcPr>
                </a:tc>
                <a:tc>
                  <a:txBody>
                    <a:bodyPr/>
                    <a:lstStyle/>
                    <a:p>
                      <a:pPr algn="ctr" fontAlgn="ctr"/>
                      <a:endParaRPr lang="en-US" sz="1200" b="0" i="0" u="none" strike="noStrike" dirty="0">
                        <a:solidFill>
                          <a:srgbClr val="000000"/>
                        </a:solidFill>
                        <a:effectLst/>
                        <a:latin typeface="Arial"/>
                      </a:endParaRPr>
                    </a:p>
                  </a:txBody>
                  <a:tcPr marL="9525" marR="9525" marT="9525" marB="0" anchor="ctr">
                    <a:lnT w="19050" cap="flat" cmpd="sng" algn="ctr">
                      <a:solidFill>
                        <a:schemeClr val="accent1"/>
                      </a:solidFill>
                      <a:prstDash val="solid"/>
                      <a:round/>
                      <a:headEnd type="none" w="med" len="med"/>
                      <a:tailEnd type="none" w="med" len="med"/>
                    </a:lnT>
                  </a:tcPr>
                </a:tc>
              </a:tr>
              <a:tr h="931021">
                <a:tc>
                  <a:txBody>
                    <a:bodyPr/>
                    <a:lstStyle/>
                    <a:p>
                      <a:pPr algn="l" fontAlgn="ctr"/>
                      <a:r>
                        <a:rPr lang="en-US" sz="1400" b="0" i="1" u="none" strike="noStrike" dirty="0">
                          <a:solidFill>
                            <a:srgbClr val="000000"/>
                          </a:solidFill>
                          <a:effectLst/>
                          <a:latin typeface="Arial"/>
                        </a:rPr>
                        <a:t>BIT between source and host (= 1 if yes)</a:t>
                      </a:r>
                    </a:p>
                  </a:txBody>
                  <a:tcPr marL="85725" marR="9525" marT="9525" marB="0" anchor="ctr">
                    <a:lnR w="6350" cap="flat" cmpd="sng" algn="ctr">
                      <a:solidFill>
                        <a:schemeClr val="accent1"/>
                      </a:solidFill>
                      <a:prstDash val="solid"/>
                      <a:round/>
                      <a:headEnd type="none" w="med" len="med"/>
                      <a:tailEnd type="none" w="med" len="med"/>
                    </a:lnR>
                  </a:tcPr>
                </a:tc>
                <a:tc>
                  <a:txBody>
                    <a:bodyPr/>
                    <a:lstStyle/>
                    <a:p>
                      <a:pPr algn="ctr" fontAlgn="ctr"/>
                      <a:r>
                        <a:rPr lang="en-US" sz="1200" b="0" i="0" u="none" strike="noStrike">
                          <a:solidFill>
                            <a:srgbClr val="000000"/>
                          </a:solidFill>
                          <a:effectLst/>
                          <a:latin typeface="Arial"/>
                        </a:rPr>
                        <a:t>0.050</a:t>
                      </a:r>
                    </a:p>
                  </a:txBody>
                  <a:tcPr marL="9525" marR="9525" marT="9525" marB="0" anchor="ctr">
                    <a:lnL w="6350" cap="flat" cmpd="sng" algn="ctr">
                      <a:solidFill>
                        <a:schemeClr val="accent1"/>
                      </a:solidFill>
                      <a:prstDash val="solid"/>
                      <a:round/>
                      <a:headEnd type="none" w="med" len="med"/>
                      <a:tailEnd type="none" w="med" len="med"/>
                    </a:lnL>
                  </a:tcPr>
                </a:tc>
                <a:tc>
                  <a:txBody>
                    <a:bodyPr/>
                    <a:lstStyle/>
                    <a:p>
                      <a:pPr algn="ctr" fontAlgn="ctr"/>
                      <a:endParaRPr lang="en-US" sz="1200" b="0" i="0" u="none" strike="noStrike">
                        <a:solidFill>
                          <a:srgbClr val="000000"/>
                        </a:solidFill>
                        <a:effectLst/>
                        <a:latin typeface="Arial"/>
                      </a:endParaRPr>
                    </a:p>
                  </a:txBody>
                  <a:tcPr marL="9525" marR="9525" marT="9525" marB="0" anchor="ctr">
                    <a:lnR w="6350" cap="flat" cmpd="sng" algn="ctr">
                      <a:solidFill>
                        <a:schemeClr val="accent1"/>
                      </a:solidFill>
                      <a:prstDash val="solid"/>
                      <a:round/>
                      <a:headEnd type="none" w="med" len="med"/>
                      <a:tailEnd type="none" w="med" len="med"/>
                    </a:lnR>
                  </a:tcPr>
                </a:tc>
                <a:tc>
                  <a:txBody>
                    <a:bodyPr/>
                    <a:lstStyle/>
                    <a:p>
                      <a:pPr algn="ctr" fontAlgn="ctr"/>
                      <a:r>
                        <a:rPr lang="en-US" sz="1200" b="0" i="0" u="none" strike="noStrike">
                          <a:solidFill>
                            <a:srgbClr val="000000"/>
                          </a:solidFill>
                          <a:effectLst/>
                          <a:latin typeface="Arial"/>
                        </a:rPr>
                        <a:t>0.214**</a:t>
                      </a:r>
                    </a:p>
                  </a:txBody>
                  <a:tcPr marL="9525" marR="9525" marT="9525" marB="0" anchor="ctr">
                    <a:lnL w="6350" cap="flat" cmpd="sng" algn="ctr">
                      <a:solidFill>
                        <a:schemeClr val="accent1"/>
                      </a:solidFill>
                      <a:prstDash val="solid"/>
                      <a:round/>
                      <a:headEnd type="none" w="med" len="med"/>
                      <a:tailEnd type="none" w="med" len="med"/>
                    </a:lnL>
                  </a:tcPr>
                </a:tc>
                <a:tc>
                  <a:txBody>
                    <a:bodyPr/>
                    <a:lstStyle/>
                    <a:p>
                      <a:pPr algn="ctr" fontAlgn="ctr"/>
                      <a:r>
                        <a:rPr lang="en-US" sz="1200" b="0" i="0" u="none" strike="noStrike">
                          <a:solidFill>
                            <a:srgbClr val="000000"/>
                          </a:solidFill>
                          <a:effectLst/>
                          <a:latin typeface="Arial"/>
                        </a:rPr>
                        <a:t> </a:t>
                      </a:r>
                    </a:p>
                  </a:txBody>
                  <a:tcPr marL="9525" marR="9525" marT="9525" marB="0" anchor="ctr">
                    <a:lnR w="6350" cap="flat" cmpd="sng" algn="ctr">
                      <a:solidFill>
                        <a:schemeClr val="accent1"/>
                      </a:solidFill>
                      <a:prstDash val="solid"/>
                      <a:round/>
                      <a:headEnd type="none" w="med" len="med"/>
                      <a:tailEnd type="none" w="med" len="med"/>
                    </a:lnR>
                  </a:tcPr>
                </a:tc>
                <a:tc>
                  <a:txBody>
                    <a:bodyPr/>
                    <a:lstStyle/>
                    <a:p>
                      <a:pPr algn="ctr" fontAlgn="ctr"/>
                      <a:r>
                        <a:rPr lang="en-US" sz="1200" b="0" i="0" u="none" strike="noStrike" dirty="0">
                          <a:solidFill>
                            <a:srgbClr val="000000"/>
                          </a:solidFill>
                          <a:effectLst/>
                          <a:latin typeface="Arial"/>
                        </a:rPr>
                        <a:t>-0.136</a:t>
                      </a:r>
                    </a:p>
                  </a:txBody>
                  <a:tcPr marL="9525" marR="9525" marT="9525" marB="0" anchor="ctr">
                    <a:lnL w="6350" cap="flat" cmpd="sng" algn="ctr">
                      <a:solidFill>
                        <a:schemeClr val="accent1"/>
                      </a:solidFill>
                      <a:prstDash val="solid"/>
                      <a:round/>
                      <a:headEnd type="none" w="med" len="med"/>
                      <a:tailEnd type="none" w="med" len="med"/>
                    </a:lnL>
                  </a:tcPr>
                </a:tc>
                <a:tc>
                  <a:txBody>
                    <a:bodyPr/>
                    <a:lstStyle/>
                    <a:p>
                      <a:pPr algn="ctr" fontAlgn="ctr"/>
                      <a:r>
                        <a:rPr lang="en-US" sz="1200" b="0" i="0" u="none" strike="noStrike" dirty="0">
                          <a:solidFill>
                            <a:srgbClr val="000000"/>
                          </a:solidFill>
                          <a:effectLst/>
                          <a:latin typeface="Arial"/>
                        </a:rPr>
                        <a:t> </a:t>
                      </a:r>
                    </a:p>
                  </a:txBody>
                  <a:tcPr marL="9525" marR="9525" marT="9525" marB="0" anchor="ctr">
                    <a:lnR w="6350" cap="flat" cmpd="sng" algn="ctr">
                      <a:solidFill>
                        <a:schemeClr val="accent1"/>
                      </a:solidFill>
                      <a:prstDash val="solid"/>
                      <a:round/>
                      <a:headEnd type="none" w="med" len="med"/>
                      <a:tailEnd type="none" w="med" len="med"/>
                    </a:lnR>
                  </a:tcPr>
                </a:tc>
                <a:tc>
                  <a:txBody>
                    <a:bodyPr/>
                    <a:lstStyle/>
                    <a:p>
                      <a:pPr algn="ctr" fontAlgn="ctr"/>
                      <a:r>
                        <a:rPr lang="en-US" sz="1200" b="0" i="0" u="none" strike="noStrike" dirty="0">
                          <a:solidFill>
                            <a:srgbClr val="000000"/>
                          </a:solidFill>
                          <a:effectLst/>
                          <a:latin typeface="Arial"/>
                        </a:rPr>
                        <a:t>0.068</a:t>
                      </a:r>
                    </a:p>
                  </a:txBody>
                  <a:tcPr marL="9525" marR="9525" marT="9525" marB="0" anchor="ctr">
                    <a:lnL w="6350" cap="flat" cmpd="sng" algn="ctr">
                      <a:solidFill>
                        <a:schemeClr val="accent1"/>
                      </a:solidFill>
                      <a:prstDash val="solid"/>
                      <a:round/>
                      <a:headEnd type="none" w="med" len="med"/>
                      <a:tailEnd type="none" w="med" len="med"/>
                    </a:lnL>
                  </a:tcPr>
                </a:tc>
                <a:tc>
                  <a:txBody>
                    <a:bodyPr/>
                    <a:lstStyle/>
                    <a:p>
                      <a:pPr algn="ctr" fontAlgn="ctr"/>
                      <a:endParaRPr lang="en-US" sz="1200" b="0" i="0" u="none" strike="noStrike" dirty="0">
                        <a:solidFill>
                          <a:srgbClr val="000000"/>
                        </a:solidFill>
                        <a:effectLst/>
                        <a:latin typeface="Arial"/>
                      </a:endParaRPr>
                    </a:p>
                  </a:txBody>
                  <a:tcPr marL="9525" marR="9525" marT="9525" marB="0" anchor="ctr"/>
                </a:tc>
              </a:tr>
              <a:tr h="622973">
                <a:tc>
                  <a:txBody>
                    <a:bodyPr/>
                    <a:lstStyle/>
                    <a:p>
                      <a:pPr algn="l" fontAlgn="ctr"/>
                      <a:r>
                        <a:rPr lang="en-US" sz="1400" b="0" i="1" u="none" strike="noStrike" dirty="0">
                          <a:solidFill>
                            <a:srgbClr val="000000"/>
                          </a:solidFill>
                          <a:effectLst/>
                          <a:latin typeface="Arial"/>
                        </a:rPr>
                        <a:t>RTA  * high-income host</a:t>
                      </a:r>
                    </a:p>
                  </a:txBody>
                  <a:tcPr marL="85725" marR="9525" marT="9525" marB="0" anchor="ctr">
                    <a:lnR w="6350" cap="flat" cmpd="sng" algn="ctr">
                      <a:solidFill>
                        <a:schemeClr val="accent1"/>
                      </a:solidFill>
                      <a:prstDash val="solid"/>
                      <a:round/>
                      <a:headEnd type="none" w="med" len="med"/>
                      <a:tailEnd type="none" w="med" len="med"/>
                    </a:lnR>
                  </a:tcPr>
                </a:tc>
                <a:tc>
                  <a:txBody>
                    <a:bodyPr/>
                    <a:lstStyle/>
                    <a:p>
                      <a:pPr algn="ctr" fontAlgn="ctr"/>
                      <a:r>
                        <a:rPr lang="en-US" sz="1200" b="0" i="0" u="none" strike="noStrike">
                          <a:solidFill>
                            <a:srgbClr val="000000"/>
                          </a:solidFill>
                          <a:effectLst/>
                          <a:latin typeface="Arial"/>
                        </a:rPr>
                        <a:t> </a:t>
                      </a:r>
                    </a:p>
                  </a:txBody>
                  <a:tcPr marL="9525" marR="9525" marT="9525" marB="0" anchor="ctr">
                    <a:lnL w="6350" cap="flat" cmpd="sng" algn="ctr">
                      <a:solidFill>
                        <a:schemeClr val="accent1"/>
                      </a:solidFill>
                      <a:prstDash val="solid"/>
                      <a:round/>
                      <a:headEnd type="none" w="med" len="med"/>
                      <a:tailEnd type="none" w="med" len="med"/>
                    </a:lnL>
                  </a:tcPr>
                </a:tc>
                <a:tc>
                  <a:txBody>
                    <a:bodyPr/>
                    <a:lstStyle/>
                    <a:p>
                      <a:pPr algn="ctr" fontAlgn="ctr"/>
                      <a:r>
                        <a:rPr lang="en-US" sz="1200" b="0" i="0" u="none" strike="noStrike">
                          <a:solidFill>
                            <a:srgbClr val="000000"/>
                          </a:solidFill>
                          <a:effectLst/>
                          <a:latin typeface="Arial"/>
                        </a:rPr>
                        <a:t>-0.015</a:t>
                      </a:r>
                    </a:p>
                  </a:txBody>
                  <a:tcPr marL="9525" marR="9525" marT="9525" marB="0" anchor="ctr">
                    <a:lnR w="6350" cap="flat" cmpd="sng" algn="ctr">
                      <a:solidFill>
                        <a:schemeClr val="accent1"/>
                      </a:solidFill>
                      <a:prstDash val="solid"/>
                      <a:round/>
                      <a:headEnd type="none" w="med" len="med"/>
                      <a:tailEnd type="none" w="med" len="med"/>
                    </a:lnR>
                  </a:tcPr>
                </a:tc>
                <a:tc>
                  <a:txBody>
                    <a:bodyPr/>
                    <a:lstStyle/>
                    <a:p>
                      <a:pPr algn="ctr" fontAlgn="ctr"/>
                      <a:r>
                        <a:rPr lang="en-US" sz="1200" b="0" i="0" u="none" strike="noStrike">
                          <a:solidFill>
                            <a:srgbClr val="000000"/>
                          </a:solidFill>
                          <a:effectLst/>
                          <a:latin typeface="Arial"/>
                        </a:rPr>
                        <a:t> </a:t>
                      </a:r>
                    </a:p>
                  </a:txBody>
                  <a:tcPr marL="9525" marR="9525" marT="9525" marB="0" anchor="ctr">
                    <a:lnL w="6350" cap="flat" cmpd="sng" algn="ctr">
                      <a:solidFill>
                        <a:schemeClr val="accent1"/>
                      </a:solidFill>
                      <a:prstDash val="solid"/>
                      <a:round/>
                      <a:headEnd type="none" w="med" len="med"/>
                      <a:tailEnd type="none" w="med" len="med"/>
                    </a:lnL>
                  </a:tcPr>
                </a:tc>
                <a:tc>
                  <a:txBody>
                    <a:bodyPr/>
                    <a:lstStyle/>
                    <a:p>
                      <a:pPr algn="ctr" fontAlgn="ctr"/>
                      <a:r>
                        <a:rPr lang="en-US" sz="1200" b="0" i="0" u="none" strike="noStrike">
                          <a:solidFill>
                            <a:srgbClr val="000000"/>
                          </a:solidFill>
                          <a:effectLst/>
                          <a:latin typeface="Arial"/>
                        </a:rPr>
                        <a:t>0.155</a:t>
                      </a:r>
                    </a:p>
                  </a:txBody>
                  <a:tcPr marL="9525" marR="9525" marT="9525" marB="0" anchor="ctr">
                    <a:lnR w="6350" cap="flat" cmpd="sng" algn="ctr">
                      <a:solidFill>
                        <a:schemeClr val="accent1"/>
                      </a:solidFill>
                      <a:prstDash val="solid"/>
                      <a:round/>
                      <a:headEnd type="none" w="med" len="med"/>
                      <a:tailEnd type="none" w="med" len="med"/>
                    </a:lnR>
                  </a:tcPr>
                </a:tc>
                <a:tc>
                  <a:txBody>
                    <a:bodyPr/>
                    <a:lstStyle/>
                    <a:p>
                      <a:pPr algn="ctr" fontAlgn="ctr"/>
                      <a:endParaRPr lang="en-US" sz="1200" b="0" i="0" u="none" strike="noStrike">
                        <a:solidFill>
                          <a:srgbClr val="000000"/>
                        </a:solidFill>
                        <a:effectLst/>
                        <a:latin typeface="Arial"/>
                      </a:endParaRPr>
                    </a:p>
                  </a:txBody>
                  <a:tcPr marL="9525" marR="9525" marT="9525" marB="0" anchor="ctr">
                    <a:lnL w="6350" cap="flat" cmpd="sng" algn="ctr">
                      <a:solidFill>
                        <a:schemeClr val="accent1"/>
                      </a:solidFill>
                      <a:prstDash val="solid"/>
                      <a:round/>
                      <a:headEnd type="none" w="med" len="med"/>
                      <a:tailEnd type="none" w="med" len="med"/>
                    </a:lnL>
                  </a:tcPr>
                </a:tc>
                <a:tc>
                  <a:txBody>
                    <a:bodyPr/>
                    <a:lstStyle/>
                    <a:p>
                      <a:pPr algn="ctr" fontAlgn="ctr"/>
                      <a:r>
                        <a:rPr lang="en-US" sz="1200" b="0" i="0" u="none" strike="noStrike">
                          <a:solidFill>
                            <a:srgbClr val="000000"/>
                          </a:solidFill>
                          <a:effectLst/>
                          <a:latin typeface="Arial"/>
                        </a:rPr>
                        <a:t>-0.159</a:t>
                      </a:r>
                    </a:p>
                  </a:txBody>
                  <a:tcPr marL="9525" marR="9525" marT="9525" marB="0" anchor="ctr">
                    <a:lnR w="6350" cap="flat" cmpd="sng" algn="ctr">
                      <a:solidFill>
                        <a:schemeClr val="accent1"/>
                      </a:solidFill>
                      <a:prstDash val="solid"/>
                      <a:round/>
                      <a:headEnd type="none" w="med" len="med"/>
                      <a:tailEnd type="none" w="med" len="med"/>
                    </a:lnR>
                  </a:tcPr>
                </a:tc>
                <a:tc>
                  <a:txBody>
                    <a:bodyPr/>
                    <a:lstStyle/>
                    <a:p>
                      <a:pPr algn="ctr" fontAlgn="ctr"/>
                      <a:endParaRPr lang="en-US" sz="1200" b="0" i="0" u="none" strike="noStrike" dirty="0">
                        <a:solidFill>
                          <a:srgbClr val="000000"/>
                        </a:solidFill>
                        <a:effectLst/>
                        <a:latin typeface="Arial"/>
                      </a:endParaRPr>
                    </a:p>
                  </a:txBody>
                  <a:tcPr marL="9525" marR="9525" marT="9525" marB="0" anchor="ctr">
                    <a:lnL w="6350" cap="flat" cmpd="sng" algn="ctr">
                      <a:solidFill>
                        <a:schemeClr val="accent1"/>
                      </a:solidFill>
                      <a:prstDash val="solid"/>
                      <a:round/>
                      <a:headEnd type="none" w="med" len="med"/>
                      <a:tailEnd type="none" w="med" len="med"/>
                    </a:lnL>
                  </a:tcPr>
                </a:tc>
                <a:tc>
                  <a:txBody>
                    <a:bodyPr/>
                    <a:lstStyle/>
                    <a:p>
                      <a:pPr algn="ctr" fontAlgn="ctr"/>
                      <a:r>
                        <a:rPr lang="en-US" sz="1200" b="0" i="0" u="none" strike="noStrike" dirty="0">
                          <a:solidFill>
                            <a:srgbClr val="000000"/>
                          </a:solidFill>
                          <a:effectLst/>
                          <a:latin typeface="Arial"/>
                        </a:rPr>
                        <a:t>-0.250</a:t>
                      </a:r>
                    </a:p>
                  </a:txBody>
                  <a:tcPr marL="9525" marR="9525" marT="9525" marB="0" anchor="ctr"/>
                </a:tc>
              </a:tr>
              <a:tr h="468949">
                <a:tc>
                  <a:txBody>
                    <a:bodyPr/>
                    <a:lstStyle/>
                    <a:p>
                      <a:pPr algn="l" fontAlgn="ctr"/>
                      <a:r>
                        <a:rPr lang="en-US" sz="1400" b="0" i="1" u="none" strike="noStrike" dirty="0">
                          <a:solidFill>
                            <a:srgbClr val="000000"/>
                          </a:solidFill>
                          <a:effectLst/>
                          <a:latin typeface="Arial"/>
                        </a:rPr>
                        <a:t>RTA  * Developing host</a:t>
                      </a:r>
                    </a:p>
                  </a:txBody>
                  <a:tcPr marL="85725" marR="9525" marT="9525" marB="0" anchor="ctr">
                    <a:lnR w="6350" cap="flat" cmpd="sng" algn="ctr">
                      <a:solidFill>
                        <a:schemeClr val="accent1"/>
                      </a:solidFill>
                      <a:prstDash val="solid"/>
                      <a:round/>
                      <a:headEnd type="none" w="med" len="med"/>
                      <a:tailEnd type="none" w="med" len="med"/>
                    </a:lnR>
                  </a:tcPr>
                </a:tc>
                <a:tc>
                  <a:txBody>
                    <a:bodyPr/>
                    <a:lstStyle/>
                    <a:p>
                      <a:pPr algn="ctr" fontAlgn="ctr"/>
                      <a:r>
                        <a:rPr lang="en-US" sz="1200" b="0" i="0" u="none" strike="noStrike">
                          <a:solidFill>
                            <a:srgbClr val="000000"/>
                          </a:solidFill>
                          <a:effectLst/>
                          <a:latin typeface="Arial"/>
                        </a:rPr>
                        <a:t> </a:t>
                      </a:r>
                    </a:p>
                  </a:txBody>
                  <a:tcPr marL="9525" marR="9525" marT="9525" marB="0" anchor="ctr">
                    <a:lnL w="6350" cap="flat" cmpd="sng" algn="ctr">
                      <a:solidFill>
                        <a:schemeClr val="accent1"/>
                      </a:solidFill>
                      <a:prstDash val="solid"/>
                      <a:round/>
                      <a:headEnd type="none" w="med" len="med"/>
                      <a:tailEnd type="none" w="med" len="med"/>
                    </a:lnL>
                  </a:tcPr>
                </a:tc>
                <a:tc>
                  <a:txBody>
                    <a:bodyPr/>
                    <a:lstStyle/>
                    <a:p>
                      <a:pPr algn="ctr" fontAlgn="ctr"/>
                      <a:r>
                        <a:rPr lang="en-US" sz="1200" b="0" i="0" u="none" strike="noStrike">
                          <a:solidFill>
                            <a:srgbClr val="000000"/>
                          </a:solidFill>
                          <a:effectLst/>
                          <a:latin typeface="Arial"/>
                        </a:rPr>
                        <a:t>0.157**</a:t>
                      </a:r>
                    </a:p>
                  </a:txBody>
                  <a:tcPr marL="9525" marR="9525" marT="9525" marB="0" anchor="ctr">
                    <a:lnR w="6350" cap="flat" cmpd="sng" algn="ctr">
                      <a:solidFill>
                        <a:schemeClr val="accent1"/>
                      </a:solidFill>
                      <a:prstDash val="solid"/>
                      <a:round/>
                      <a:headEnd type="none" w="med" len="med"/>
                      <a:tailEnd type="none" w="med" len="med"/>
                    </a:lnR>
                  </a:tcPr>
                </a:tc>
                <a:tc>
                  <a:txBody>
                    <a:bodyPr/>
                    <a:lstStyle/>
                    <a:p>
                      <a:pPr algn="ctr" fontAlgn="ctr"/>
                      <a:r>
                        <a:rPr lang="en-US" sz="1200" b="0" i="0" u="none" strike="noStrike">
                          <a:solidFill>
                            <a:srgbClr val="000000"/>
                          </a:solidFill>
                          <a:effectLst/>
                          <a:latin typeface="Arial"/>
                        </a:rPr>
                        <a:t> </a:t>
                      </a:r>
                    </a:p>
                  </a:txBody>
                  <a:tcPr marL="9525" marR="9525" marT="9525" marB="0" anchor="ctr">
                    <a:lnL w="6350" cap="flat" cmpd="sng" algn="ctr">
                      <a:solidFill>
                        <a:schemeClr val="accent1"/>
                      </a:solidFill>
                      <a:prstDash val="solid"/>
                      <a:round/>
                      <a:headEnd type="none" w="med" len="med"/>
                      <a:tailEnd type="none" w="med" len="med"/>
                    </a:lnL>
                  </a:tcPr>
                </a:tc>
                <a:tc>
                  <a:txBody>
                    <a:bodyPr/>
                    <a:lstStyle/>
                    <a:p>
                      <a:pPr algn="ctr" fontAlgn="ctr"/>
                      <a:r>
                        <a:rPr lang="en-US" sz="1200" b="0" i="0" u="none" strike="noStrike">
                          <a:solidFill>
                            <a:srgbClr val="000000"/>
                          </a:solidFill>
                          <a:effectLst/>
                          <a:latin typeface="Arial"/>
                        </a:rPr>
                        <a:t>-0.412***</a:t>
                      </a:r>
                    </a:p>
                  </a:txBody>
                  <a:tcPr marL="9525" marR="9525" marT="9525" marB="0" anchor="ctr">
                    <a:lnR w="6350" cap="flat" cmpd="sng" algn="ctr">
                      <a:solidFill>
                        <a:schemeClr val="accent1"/>
                      </a:solidFill>
                      <a:prstDash val="solid"/>
                      <a:round/>
                      <a:headEnd type="none" w="med" len="med"/>
                      <a:tailEnd type="none" w="med" len="med"/>
                    </a:lnR>
                  </a:tcPr>
                </a:tc>
                <a:tc>
                  <a:txBody>
                    <a:bodyPr/>
                    <a:lstStyle/>
                    <a:p>
                      <a:pPr algn="ctr" fontAlgn="ctr"/>
                      <a:endParaRPr lang="en-US" sz="1200" b="0" i="0" u="none" strike="noStrike">
                        <a:solidFill>
                          <a:srgbClr val="000000"/>
                        </a:solidFill>
                        <a:effectLst/>
                        <a:latin typeface="Arial"/>
                      </a:endParaRPr>
                    </a:p>
                  </a:txBody>
                  <a:tcPr marL="9525" marR="9525" marT="9525" marB="0" anchor="ctr">
                    <a:lnL w="6350" cap="flat" cmpd="sng" algn="ctr">
                      <a:solidFill>
                        <a:schemeClr val="accent1"/>
                      </a:solidFill>
                      <a:prstDash val="solid"/>
                      <a:round/>
                      <a:headEnd type="none" w="med" len="med"/>
                      <a:tailEnd type="none" w="med" len="med"/>
                    </a:lnL>
                  </a:tcPr>
                </a:tc>
                <a:tc>
                  <a:txBody>
                    <a:bodyPr/>
                    <a:lstStyle/>
                    <a:p>
                      <a:pPr algn="ctr" fontAlgn="ctr"/>
                      <a:r>
                        <a:rPr lang="en-US" sz="1200" b="0" i="0" u="none" strike="noStrike">
                          <a:solidFill>
                            <a:srgbClr val="000000"/>
                          </a:solidFill>
                          <a:effectLst/>
                          <a:latin typeface="Arial"/>
                        </a:rPr>
                        <a:t>0.055</a:t>
                      </a:r>
                    </a:p>
                  </a:txBody>
                  <a:tcPr marL="9525" marR="9525" marT="9525" marB="0" anchor="ctr">
                    <a:lnR w="6350" cap="flat" cmpd="sng" algn="ctr">
                      <a:solidFill>
                        <a:schemeClr val="accent1"/>
                      </a:solidFill>
                      <a:prstDash val="solid"/>
                      <a:round/>
                      <a:headEnd type="none" w="med" len="med"/>
                      <a:tailEnd type="none" w="med" len="med"/>
                    </a:lnR>
                  </a:tcPr>
                </a:tc>
                <a:tc>
                  <a:txBody>
                    <a:bodyPr/>
                    <a:lstStyle/>
                    <a:p>
                      <a:pPr algn="ctr" fontAlgn="ctr"/>
                      <a:endParaRPr lang="en-US" sz="1200" b="0" i="0" u="none" strike="noStrike" dirty="0">
                        <a:solidFill>
                          <a:srgbClr val="000000"/>
                        </a:solidFill>
                        <a:effectLst/>
                        <a:latin typeface="Arial"/>
                      </a:endParaRPr>
                    </a:p>
                  </a:txBody>
                  <a:tcPr marL="9525" marR="9525" marT="9525" marB="0" anchor="ctr">
                    <a:lnL w="6350" cap="flat" cmpd="sng" algn="ctr">
                      <a:solidFill>
                        <a:schemeClr val="accent1"/>
                      </a:solidFill>
                      <a:prstDash val="solid"/>
                      <a:round/>
                      <a:headEnd type="none" w="med" len="med"/>
                      <a:tailEnd type="none" w="med" len="med"/>
                    </a:lnL>
                  </a:tcPr>
                </a:tc>
                <a:tc>
                  <a:txBody>
                    <a:bodyPr/>
                    <a:lstStyle/>
                    <a:p>
                      <a:pPr algn="ctr" fontAlgn="ctr"/>
                      <a:r>
                        <a:rPr lang="en-US" sz="1200" b="0" i="0" u="none" strike="noStrike" dirty="0">
                          <a:solidFill>
                            <a:srgbClr val="000000"/>
                          </a:solidFill>
                          <a:effectLst/>
                          <a:latin typeface="Arial"/>
                        </a:rPr>
                        <a:t>0.510**</a:t>
                      </a:r>
                    </a:p>
                  </a:txBody>
                  <a:tcPr marL="9525" marR="9525" marT="9525" marB="0" anchor="ctr"/>
                </a:tc>
              </a:tr>
              <a:tr h="622973">
                <a:tc>
                  <a:txBody>
                    <a:bodyPr/>
                    <a:lstStyle/>
                    <a:p>
                      <a:pPr algn="l" fontAlgn="ctr"/>
                      <a:r>
                        <a:rPr lang="en-US" sz="1400" b="0" i="1" u="none" strike="noStrike" dirty="0">
                          <a:solidFill>
                            <a:srgbClr val="000000"/>
                          </a:solidFill>
                          <a:effectLst/>
                          <a:latin typeface="Arial"/>
                        </a:rPr>
                        <a:t>BIT * high-income host</a:t>
                      </a:r>
                    </a:p>
                  </a:txBody>
                  <a:tcPr marL="85725" marR="9525" marT="9525" marB="0" anchor="ctr">
                    <a:lnR w="6350" cap="flat" cmpd="sng" algn="ctr">
                      <a:solidFill>
                        <a:schemeClr val="accent1"/>
                      </a:solidFill>
                      <a:prstDash val="solid"/>
                      <a:round/>
                      <a:headEnd type="none" w="med" len="med"/>
                      <a:tailEnd type="none" w="med" len="med"/>
                    </a:lnR>
                  </a:tcPr>
                </a:tc>
                <a:tc>
                  <a:txBody>
                    <a:bodyPr/>
                    <a:lstStyle/>
                    <a:p>
                      <a:pPr algn="ctr" fontAlgn="ctr"/>
                      <a:r>
                        <a:rPr lang="en-US" sz="1200" b="0" i="0" u="none" strike="noStrike">
                          <a:solidFill>
                            <a:srgbClr val="000000"/>
                          </a:solidFill>
                          <a:effectLst/>
                          <a:latin typeface="Arial"/>
                        </a:rPr>
                        <a:t> </a:t>
                      </a:r>
                    </a:p>
                  </a:txBody>
                  <a:tcPr marL="9525" marR="9525" marT="9525" marB="0" anchor="ctr">
                    <a:lnL w="6350" cap="flat" cmpd="sng" algn="ctr">
                      <a:solidFill>
                        <a:schemeClr val="accent1"/>
                      </a:solidFill>
                      <a:prstDash val="solid"/>
                      <a:round/>
                      <a:headEnd type="none" w="med" len="med"/>
                      <a:tailEnd type="none" w="med" len="med"/>
                    </a:lnL>
                  </a:tcPr>
                </a:tc>
                <a:tc>
                  <a:txBody>
                    <a:bodyPr/>
                    <a:lstStyle/>
                    <a:p>
                      <a:pPr algn="ctr" fontAlgn="ctr"/>
                      <a:r>
                        <a:rPr lang="en-US" sz="1200" b="0" i="0" u="none" strike="noStrike">
                          <a:solidFill>
                            <a:srgbClr val="000000"/>
                          </a:solidFill>
                          <a:effectLst/>
                          <a:latin typeface="Arial"/>
                        </a:rPr>
                        <a:t>0.033</a:t>
                      </a:r>
                    </a:p>
                  </a:txBody>
                  <a:tcPr marL="9525" marR="9525" marT="9525" marB="0" anchor="ctr">
                    <a:lnR w="6350" cap="flat" cmpd="sng" algn="ctr">
                      <a:solidFill>
                        <a:schemeClr val="accent1"/>
                      </a:solidFill>
                      <a:prstDash val="solid"/>
                      <a:round/>
                      <a:headEnd type="none" w="med" len="med"/>
                      <a:tailEnd type="none" w="med" len="med"/>
                    </a:lnR>
                  </a:tcPr>
                </a:tc>
                <a:tc>
                  <a:txBody>
                    <a:bodyPr/>
                    <a:lstStyle/>
                    <a:p>
                      <a:pPr algn="ctr" fontAlgn="ctr"/>
                      <a:r>
                        <a:rPr lang="en-US" sz="1200" b="0" i="0" u="none" strike="noStrike">
                          <a:solidFill>
                            <a:srgbClr val="000000"/>
                          </a:solidFill>
                          <a:effectLst/>
                          <a:latin typeface="Arial"/>
                        </a:rPr>
                        <a:t> </a:t>
                      </a:r>
                    </a:p>
                  </a:txBody>
                  <a:tcPr marL="9525" marR="9525" marT="9525" marB="0" anchor="ctr">
                    <a:lnL w="6350" cap="flat" cmpd="sng" algn="ctr">
                      <a:solidFill>
                        <a:schemeClr val="accent1"/>
                      </a:solidFill>
                      <a:prstDash val="solid"/>
                      <a:round/>
                      <a:headEnd type="none" w="med" len="med"/>
                      <a:tailEnd type="none" w="med" len="med"/>
                    </a:lnL>
                  </a:tcPr>
                </a:tc>
                <a:tc>
                  <a:txBody>
                    <a:bodyPr/>
                    <a:lstStyle/>
                    <a:p>
                      <a:pPr algn="ctr" fontAlgn="ctr"/>
                      <a:r>
                        <a:rPr lang="en-US" sz="1200" b="0" i="0" u="none" strike="noStrike">
                          <a:solidFill>
                            <a:srgbClr val="000000"/>
                          </a:solidFill>
                          <a:effectLst/>
                          <a:latin typeface="Arial"/>
                        </a:rPr>
                        <a:t>0.157</a:t>
                      </a:r>
                    </a:p>
                  </a:txBody>
                  <a:tcPr marL="9525" marR="9525" marT="9525" marB="0" anchor="ctr">
                    <a:lnR w="6350" cap="flat" cmpd="sng" algn="ctr">
                      <a:solidFill>
                        <a:schemeClr val="accent1"/>
                      </a:solidFill>
                      <a:prstDash val="solid"/>
                      <a:round/>
                      <a:headEnd type="none" w="med" len="med"/>
                      <a:tailEnd type="none" w="med" len="med"/>
                    </a:lnR>
                  </a:tcPr>
                </a:tc>
                <a:tc>
                  <a:txBody>
                    <a:bodyPr/>
                    <a:lstStyle/>
                    <a:p>
                      <a:pPr algn="ctr" fontAlgn="ctr"/>
                      <a:endParaRPr lang="en-US" sz="1200" b="0" i="0" u="none" strike="noStrike">
                        <a:solidFill>
                          <a:srgbClr val="000000"/>
                        </a:solidFill>
                        <a:effectLst/>
                        <a:latin typeface="Arial"/>
                      </a:endParaRPr>
                    </a:p>
                  </a:txBody>
                  <a:tcPr marL="9525" marR="9525" marT="9525" marB="0" anchor="ctr">
                    <a:lnL w="6350" cap="flat" cmpd="sng" algn="ctr">
                      <a:solidFill>
                        <a:schemeClr val="accent1"/>
                      </a:solidFill>
                      <a:prstDash val="solid"/>
                      <a:round/>
                      <a:headEnd type="none" w="med" len="med"/>
                      <a:tailEnd type="none" w="med" len="med"/>
                    </a:lnL>
                  </a:tcPr>
                </a:tc>
                <a:tc>
                  <a:txBody>
                    <a:bodyPr/>
                    <a:lstStyle/>
                    <a:p>
                      <a:pPr algn="ctr" fontAlgn="ctr"/>
                      <a:r>
                        <a:rPr lang="en-US" sz="1200" b="0" i="0" u="none" strike="noStrike">
                          <a:solidFill>
                            <a:srgbClr val="000000"/>
                          </a:solidFill>
                          <a:effectLst/>
                          <a:latin typeface="Arial"/>
                        </a:rPr>
                        <a:t>-0.190</a:t>
                      </a:r>
                    </a:p>
                  </a:txBody>
                  <a:tcPr marL="9525" marR="9525" marT="9525" marB="0" anchor="ctr">
                    <a:lnR w="6350" cap="flat" cmpd="sng" algn="ctr">
                      <a:solidFill>
                        <a:schemeClr val="accent1"/>
                      </a:solidFill>
                      <a:prstDash val="solid"/>
                      <a:round/>
                      <a:headEnd type="none" w="med" len="med"/>
                      <a:tailEnd type="none" w="med" len="med"/>
                    </a:lnR>
                  </a:tcPr>
                </a:tc>
                <a:tc>
                  <a:txBody>
                    <a:bodyPr/>
                    <a:lstStyle/>
                    <a:p>
                      <a:pPr algn="ctr" fontAlgn="ctr"/>
                      <a:endParaRPr lang="en-US" sz="1200" b="0" i="0" u="none" strike="noStrike" dirty="0">
                        <a:solidFill>
                          <a:srgbClr val="000000"/>
                        </a:solidFill>
                        <a:effectLst/>
                        <a:latin typeface="Arial"/>
                      </a:endParaRPr>
                    </a:p>
                  </a:txBody>
                  <a:tcPr marL="9525" marR="9525" marT="9525" marB="0" anchor="ctr">
                    <a:lnL w="6350" cap="flat" cmpd="sng" algn="ctr">
                      <a:solidFill>
                        <a:schemeClr val="accent1"/>
                      </a:solidFill>
                      <a:prstDash val="solid"/>
                      <a:round/>
                      <a:headEnd type="none" w="med" len="med"/>
                      <a:tailEnd type="none" w="med" len="med"/>
                    </a:lnL>
                  </a:tcPr>
                </a:tc>
                <a:tc>
                  <a:txBody>
                    <a:bodyPr/>
                    <a:lstStyle/>
                    <a:p>
                      <a:pPr algn="ctr" fontAlgn="ctr"/>
                      <a:r>
                        <a:rPr lang="en-US" sz="1200" b="0" i="0" u="none" strike="noStrike" dirty="0">
                          <a:solidFill>
                            <a:srgbClr val="000000"/>
                          </a:solidFill>
                          <a:effectLst/>
                          <a:latin typeface="Arial"/>
                        </a:rPr>
                        <a:t>0.265</a:t>
                      </a:r>
                    </a:p>
                  </a:txBody>
                  <a:tcPr marL="9525" marR="9525" marT="9525" marB="0" anchor="ctr"/>
                </a:tc>
              </a:tr>
              <a:tr h="468949">
                <a:tc>
                  <a:txBody>
                    <a:bodyPr/>
                    <a:lstStyle/>
                    <a:p>
                      <a:pPr algn="l" fontAlgn="ctr"/>
                      <a:r>
                        <a:rPr lang="en-US" sz="1400" b="0" i="1" u="none" strike="noStrike" dirty="0">
                          <a:solidFill>
                            <a:srgbClr val="000000"/>
                          </a:solidFill>
                          <a:effectLst/>
                          <a:latin typeface="Arial"/>
                        </a:rPr>
                        <a:t>BIT * Developing host</a:t>
                      </a:r>
                    </a:p>
                  </a:txBody>
                  <a:tcPr marL="85725" marR="9525" marT="9525" marB="0" anchor="ctr">
                    <a:lnR w="6350" cap="flat" cmpd="sng" algn="ctr">
                      <a:solidFill>
                        <a:schemeClr val="accent1"/>
                      </a:solidFill>
                      <a:prstDash val="solid"/>
                      <a:round/>
                      <a:headEnd type="none" w="med" len="med"/>
                      <a:tailEnd type="none" w="med" len="med"/>
                    </a:lnR>
                  </a:tcPr>
                </a:tc>
                <a:tc>
                  <a:txBody>
                    <a:bodyPr/>
                    <a:lstStyle/>
                    <a:p>
                      <a:pPr algn="ctr" fontAlgn="ctr"/>
                      <a:r>
                        <a:rPr lang="en-US" sz="1200" b="0" i="0" u="none" strike="noStrike">
                          <a:solidFill>
                            <a:srgbClr val="000000"/>
                          </a:solidFill>
                          <a:effectLst/>
                          <a:latin typeface="Arial"/>
                        </a:rPr>
                        <a:t> </a:t>
                      </a:r>
                    </a:p>
                  </a:txBody>
                  <a:tcPr marL="9525" marR="9525" marT="9525" marB="0" anchor="ctr">
                    <a:lnL w="6350" cap="flat" cmpd="sng" algn="ctr">
                      <a:solidFill>
                        <a:schemeClr val="accent1"/>
                      </a:solidFill>
                      <a:prstDash val="solid"/>
                      <a:round/>
                      <a:headEnd type="none" w="med" len="med"/>
                      <a:tailEnd type="none" w="med" len="med"/>
                    </a:lnL>
                  </a:tcPr>
                </a:tc>
                <a:tc>
                  <a:txBody>
                    <a:bodyPr/>
                    <a:lstStyle/>
                    <a:p>
                      <a:pPr algn="ctr" fontAlgn="ctr"/>
                      <a:r>
                        <a:rPr lang="en-US" sz="1200" b="0" i="0" u="none" strike="noStrike">
                          <a:solidFill>
                            <a:srgbClr val="000000"/>
                          </a:solidFill>
                          <a:effectLst/>
                          <a:latin typeface="Arial"/>
                        </a:rPr>
                        <a:t>0.050</a:t>
                      </a:r>
                    </a:p>
                  </a:txBody>
                  <a:tcPr marL="9525" marR="9525" marT="9525" marB="0" anchor="ctr">
                    <a:lnR w="6350" cap="flat" cmpd="sng" algn="ctr">
                      <a:solidFill>
                        <a:schemeClr val="accent1"/>
                      </a:solidFill>
                      <a:prstDash val="solid"/>
                      <a:round/>
                      <a:headEnd type="none" w="med" len="med"/>
                      <a:tailEnd type="none" w="med" len="med"/>
                    </a:lnR>
                  </a:tcPr>
                </a:tc>
                <a:tc>
                  <a:txBody>
                    <a:bodyPr/>
                    <a:lstStyle/>
                    <a:p>
                      <a:pPr algn="ctr" fontAlgn="ctr"/>
                      <a:r>
                        <a:rPr lang="en-US" sz="1200" b="0" i="0" u="none" strike="noStrike">
                          <a:solidFill>
                            <a:srgbClr val="000000"/>
                          </a:solidFill>
                          <a:effectLst/>
                          <a:latin typeface="Arial"/>
                        </a:rPr>
                        <a:t> </a:t>
                      </a:r>
                    </a:p>
                  </a:txBody>
                  <a:tcPr marL="9525" marR="9525" marT="9525" marB="0" anchor="ctr">
                    <a:lnL w="6350" cap="flat" cmpd="sng" algn="ctr">
                      <a:solidFill>
                        <a:schemeClr val="accent1"/>
                      </a:solidFill>
                      <a:prstDash val="solid"/>
                      <a:round/>
                      <a:headEnd type="none" w="med" len="med"/>
                      <a:tailEnd type="none" w="med" len="med"/>
                    </a:lnL>
                  </a:tcPr>
                </a:tc>
                <a:tc>
                  <a:txBody>
                    <a:bodyPr/>
                    <a:lstStyle/>
                    <a:p>
                      <a:pPr algn="ctr" fontAlgn="ctr"/>
                      <a:r>
                        <a:rPr lang="en-US" sz="1200" b="0" i="0" u="none" strike="noStrike">
                          <a:solidFill>
                            <a:srgbClr val="000000"/>
                          </a:solidFill>
                          <a:effectLst/>
                          <a:latin typeface="Arial"/>
                        </a:rPr>
                        <a:t>0.227**</a:t>
                      </a:r>
                    </a:p>
                  </a:txBody>
                  <a:tcPr marL="9525" marR="9525" marT="9525" marB="0" anchor="ctr">
                    <a:lnR w="6350" cap="flat" cmpd="sng" algn="ctr">
                      <a:solidFill>
                        <a:schemeClr val="accent1"/>
                      </a:solidFill>
                      <a:prstDash val="solid"/>
                      <a:round/>
                      <a:headEnd type="none" w="med" len="med"/>
                      <a:tailEnd type="none" w="med" len="med"/>
                    </a:lnR>
                  </a:tcPr>
                </a:tc>
                <a:tc>
                  <a:txBody>
                    <a:bodyPr/>
                    <a:lstStyle/>
                    <a:p>
                      <a:pPr algn="ctr" fontAlgn="ctr"/>
                      <a:endParaRPr lang="en-US" sz="1200" b="0" i="0" u="none" strike="noStrike">
                        <a:solidFill>
                          <a:srgbClr val="000000"/>
                        </a:solidFill>
                        <a:effectLst/>
                        <a:latin typeface="Arial"/>
                      </a:endParaRPr>
                    </a:p>
                  </a:txBody>
                  <a:tcPr marL="9525" marR="9525" marT="9525" marB="0" anchor="ctr">
                    <a:lnL w="6350" cap="flat" cmpd="sng" algn="ctr">
                      <a:solidFill>
                        <a:schemeClr val="accent1"/>
                      </a:solidFill>
                      <a:prstDash val="solid"/>
                      <a:round/>
                      <a:headEnd type="none" w="med" len="med"/>
                      <a:tailEnd type="none" w="med" len="med"/>
                    </a:lnL>
                  </a:tcPr>
                </a:tc>
                <a:tc>
                  <a:txBody>
                    <a:bodyPr/>
                    <a:lstStyle/>
                    <a:p>
                      <a:pPr algn="ctr" fontAlgn="ctr"/>
                      <a:r>
                        <a:rPr lang="en-US" sz="1200" b="0" i="0" u="none" strike="noStrike">
                          <a:solidFill>
                            <a:srgbClr val="000000"/>
                          </a:solidFill>
                          <a:effectLst/>
                          <a:latin typeface="Arial"/>
                        </a:rPr>
                        <a:t>-0.118</a:t>
                      </a:r>
                    </a:p>
                  </a:txBody>
                  <a:tcPr marL="9525" marR="9525" marT="9525" marB="0" anchor="ctr">
                    <a:lnR w="6350" cap="flat" cmpd="sng" algn="ctr">
                      <a:solidFill>
                        <a:schemeClr val="accent1"/>
                      </a:solidFill>
                      <a:prstDash val="solid"/>
                      <a:round/>
                      <a:headEnd type="none" w="med" len="med"/>
                      <a:tailEnd type="none" w="med" len="med"/>
                    </a:lnR>
                  </a:tcPr>
                </a:tc>
                <a:tc>
                  <a:txBody>
                    <a:bodyPr/>
                    <a:lstStyle/>
                    <a:p>
                      <a:pPr algn="ctr" fontAlgn="ctr"/>
                      <a:endParaRPr lang="en-US" sz="1200" b="0" i="0" u="none" strike="noStrike">
                        <a:solidFill>
                          <a:srgbClr val="000000"/>
                        </a:solidFill>
                        <a:effectLst/>
                        <a:latin typeface="Arial"/>
                      </a:endParaRPr>
                    </a:p>
                  </a:txBody>
                  <a:tcPr marL="9525" marR="9525" marT="9525" marB="0" anchor="ctr">
                    <a:lnL w="6350" cap="flat" cmpd="sng" algn="ctr">
                      <a:solidFill>
                        <a:schemeClr val="accent1"/>
                      </a:solidFill>
                      <a:prstDash val="solid"/>
                      <a:round/>
                      <a:headEnd type="none" w="med" len="med"/>
                      <a:tailEnd type="none" w="med" len="med"/>
                    </a:lnL>
                  </a:tcPr>
                </a:tc>
                <a:tc>
                  <a:txBody>
                    <a:bodyPr/>
                    <a:lstStyle/>
                    <a:p>
                      <a:pPr algn="ctr" fontAlgn="ctr"/>
                      <a:r>
                        <a:rPr lang="en-US" sz="1200" b="0" i="0" u="none" strike="noStrike" dirty="0">
                          <a:solidFill>
                            <a:srgbClr val="000000"/>
                          </a:solidFill>
                          <a:effectLst/>
                          <a:latin typeface="Arial"/>
                        </a:rPr>
                        <a:t>-0.182</a:t>
                      </a:r>
                    </a:p>
                  </a:txBody>
                  <a:tcPr marL="9525" marR="9525" marT="9525" marB="0" anchor="ctr"/>
                </a:tc>
              </a:tr>
            </a:tbl>
          </a:graphicData>
        </a:graphic>
      </p:graphicFrame>
    </p:spTree>
    <p:extLst>
      <p:ext uri="{BB962C8B-B14F-4D97-AF65-F5344CB8AC3E}">
        <p14:creationId xmlns:p14="http://schemas.microsoft.com/office/powerpoint/2010/main" val="420256813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B2AEF64-9867-4B71-936B-C52248B5A961}" type="slidenum">
              <a:rPr lang="en-US" smtClean="0"/>
              <a:t>39</a:t>
            </a:fld>
            <a:endParaRPr lang="en-US" dirty="0"/>
          </a:p>
        </p:txBody>
      </p:sp>
      <p:sp>
        <p:nvSpPr>
          <p:cNvPr id="7" name="TextBox 6"/>
          <p:cNvSpPr txBox="1"/>
          <p:nvPr/>
        </p:nvSpPr>
        <p:spPr>
          <a:xfrm>
            <a:off x="336884" y="744350"/>
            <a:ext cx="8807116" cy="430887"/>
          </a:xfrm>
          <a:prstGeom prst="rect">
            <a:avLst/>
          </a:prstGeom>
          <a:noFill/>
        </p:spPr>
        <p:txBody>
          <a:bodyPr wrap="square" rtlCol="0">
            <a:spAutoFit/>
          </a:bodyPr>
          <a:lstStyle/>
          <a:p>
            <a:pPr algn="ctr"/>
            <a:r>
              <a:rPr lang="en-US" sz="2200" b="1" dirty="0" smtClean="0"/>
              <a:t>Determinants of GVC Trade</a:t>
            </a:r>
            <a:r>
              <a:rPr lang="en-US" sz="2200" b="1" dirty="0"/>
              <a:t>: </a:t>
            </a:r>
            <a:r>
              <a:rPr lang="en-US" sz="2200" b="1" dirty="0" smtClean="0"/>
              <a:t>Country Characteristics</a:t>
            </a:r>
            <a:endParaRPr lang="en-US" sz="2200" b="1" dirty="0"/>
          </a:p>
        </p:txBody>
      </p:sp>
      <p:graphicFrame>
        <p:nvGraphicFramePr>
          <p:cNvPr id="5" name="Table 4"/>
          <p:cNvGraphicFramePr>
            <a:graphicFrameLocks noGrp="1"/>
          </p:cNvGraphicFramePr>
          <p:nvPr>
            <p:extLst>
              <p:ext uri="{D42A27DB-BD31-4B8C-83A1-F6EECF244321}">
                <p14:modId xmlns:p14="http://schemas.microsoft.com/office/powerpoint/2010/main" val="3284190834"/>
              </p:ext>
            </p:extLst>
          </p:nvPr>
        </p:nvGraphicFramePr>
        <p:xfrm>
          <a:off x="451184" y="1524002"/>
          <a:ext cx="8133347" cy="3361083"/>
        </p:xfrm>
        <a:graphic>
          <a:graphicData uri="http://schemas.openxmlformats.org/drawingml/2006/table">
            <a:tbl>
              <a:tblPr firstRow="1" bandRow="1">
                <a:tableStyleId>{3B4B98B0-60AC-42C2-AFA5-B58CD77FA1E5}</a:tableStyleId>
              </a:tblPr>
              <a:tblGrid>
                <a:gridCol w="1959820"/>
                <a:gridCol w="1036044"/>
                <a:gridCol w="1058779"/>
                <a:gridCol w="1094874"/>
                <a:gridCol w="1058779"/>
                <a:gridCol w="950495"/>
                <a:gridCol w="974556"/>
              </a:tblGrid>
              <a:tr h="420912">
                <a:tc rowSpan="2">
                  <a:txBody>
                    <a:bodyPr/>
                    <a:lstStyle/>
                    <a:p>
                      <a:pPr algn="ctr"/>
                      <a:endParaRPr lang="en-US" sz="2000" dirty="0"/>
                    </a:p>
                  </a:txBody>
                  <a:tcPr anchor="ctr"/>
                </a:tc>
                <a:tc gridSpan="6">
                  <a:txBody>
                    <a:bodyPr/>
                    <a:lstStyle/>
                    <a:p>
                      <a:pPr algn="ctr"/>
                      <a:r>
                        <a:rPr lang="en-US" sz="2000" dirty="0" smtClean="0"/>
                        <a:t>Dependent variable:  DVA as % of gross exports</a:t>
                      </a:r>
                      <a:endParaRPr lang="en-US" sz="1200" dirty="0"/>
                    </a:p>
                  </a:txBody>
                  <a:tcPr/>
                </a:tc>
                <a:tc hMerge="1">
                  <a:txBody>
                    <a:bodyPr/>
                    <a:lstStyle/>
                    <a:p>
                      <a:endParaRPr lang="en-US" sz="1200" dirty="0"/>
                    </a:p>
                  </a:txBody>
                  <a:tcPr/>
                </a:tc>
                <a:tc hMerge="1">
                  <a:txBody>
                    <a:bodyPr/>
                    <a:lstStyle/>
                    <a:p>
                      <a:endParaRPr lang="en-US" sz="1200" dirty="0"/>
                    </a:p>
                  </a:txBody>
                  <a:tcPr/>
                </a:tc>
                <a:tc hMerge="1">
                  <a:txBody>
                    <a:bodyPr/>
                    <a:lstStyle/>
                    <a:p>
                      <a:endParaRPr lang="en-US" sz="1200" dirty="0"/>
                    </a:p>
                  </a:txBody>
                  <a:tcPr/>
                </a:tc>
                <a:tc hMerge="1">
                  <a:txBody>
                    <a:bodyPr/>
                    <a:lstStyle/>
                    <a:p>
                      <a:endParaRPr lang="en-US" sz="1200" dirty="0"/>
                    </a:p>
                  </a:txBody>
                  <a:tcPr/>
                </a:tc>
                <a:tc hMerge="1">
                  <a:txBody>
                    <a:bodyPr/>
                    <a:lstStyle/>
                    <a:p>
                      <a:pPr algn="ctr"/>
                      <a:endParaRPr lang="en-US" sz="1050" dirty="0"/>
                    </a:p>
                  </a:txBody>
                  <a:tcPr/>
                </a:tc>
              </a:tr>
              <a:tr h="333829">
                <a:tc vMerge="1">
                  <a:txBody>
                    <a:bodyPr/>
                    <a:lstStyle/>
                    <a:p>
                      <a:endParaRPr lang="en-US" sz="1200" dirty="0"/>
                    </a:p>
                  </a:txBody>
                  <a:tcPr/>
                </a:tc>
                <a:tc>
                  <a:txBody>
                    <a:bodyPr/>
                    <a:lstStyle/>
                    <a:p>
                      <a:pPr algn="ctr"/>
                      <a:r>
                        <a:rPr lang="en-US" sz="2000" dirty="0" smtClean="0"/>
                        <a:t>(1)</a:t>
                      </a:r>
                    </a:p>
                  </a:txBody>
                  <a:tcPr anchor="ctr"/>
                </a:tc>
                <a:tc>
                  <a:txBody>
                    <a:bodyPr/>
                    <a:lstStyle/>
                    <a:p>
                      <a:pPr algn="ctr"/>
                      <a:r>
                        <a:rPr lang="en-US" sz="2000" dirty="0" smtClean="0"/>
                        <a:t>(2)</a:t>
                      </a:r>
                      <a:endParaRPr lang="en-US" sz="2000" dirty="0"/>
                    </a:p>
                  </a:txBody>
                  <a:tcPr anchor="ctr"/>
                </a:tc>
                <a:tc>
                  <a:txBody>
                    <a:bodyPr/>
                    <a:lstStyle/>
                    <a:p>
                      <a:pPr algn="ctr"/>
                      <a:r>
                        <a:rPr lang="en-US" sz="2000" dirty="0" smtClean="0"/>
                        <a:t>(3)</a:t>
                      </a:r>
                    </a:p>
                  </a:txBody>
                  <a:tcPr anchor="ctr"/>
                </a:tc>
                <a:tc>
                  <a:txBody>
                    <a:bodyPr/>
                    <a:lstStyle/>
                    <a:p>
                      <a:pPr algn="ctr"/>
                      <a:r>
                        <a:rPr lang="en-US" sz="2000" dirty="0" smtClean="0"/>
                        <a:t>(4)</a:t>
                      </a:r>
                      <a:endParaRPr lang="en-US" sz="2000" dirty="0"/>
                    </a:p>
                  </a:txBody>
                  <a:tcPr anchor="ctr"/>
                </a:tc>
                <a:tc>
                  <a:txBody>
                    <a:bodyPr/>
                    <a:lstStyle/>
                    <a:p>
                      <a:pPr algn="ctr"/>
                      <a:r>
                        <a:rPr lang="en-US" sz="2000" dirty="0" smtClean="0"/>
                        <a:t>(5)</a:t>
                      </a:r>
                      <a:endParaRPr lang="en-US" sz="2000" dirty="0"/>
                    </a:p>
                  </a:txBody>
                  <a:tcPr anchor="ctr"/>
                </a:tc>
                <a:tc>
                  <a:txBody>
                    <a:bodyPr/>
                    <a:lstStyle/>
                    <a:p>
                      <a:pPr algn="ctr"/>
                      <a:r>
                        <a:rPr lang="en-US" sz="2000" dirty="0" smtClean="0"/>
                        <a:t>(6)</a:t>
                      </a:r>
                      <a:endParaRPr lang="en-US" sz="2000" dirty="0"/>
                    </a:p>
                  </a:txBody>
                  <a:tcPr anchor="ctr"/>
                </a:tc>
              </a:tr>
              <a:tr h="753718">
                <a:tc>
                  <a:txBody>
                    <a:bodyPr/>
                    <a:lstStyle/>
                    <a:p>
                      <a:pPr marL="115888" indent="-115888" algn="l" fontAlgn="b"/>
                      <a:r>
                        <a:rPr lang="en-US" sz="1800" kern="1200" dirty="0" smtClean="0">
                          <a:effectLst/>
                        </a:rPr>
                        <a:t> export </a:t>
                      </a:r>
                      <a:r>
                        <a:rPr lang="en-US" sz="1800" kern="1200" dirty="0" err="1" smtClean="0">
                          <a:effectLst/>
                        </a:rPr>
                        <a:t>upstreamness</a:t>
                      </a:r>
                      <a:endParaRPr lang="en-US" sz="18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b"/>
                      <a:r>
                        <a:rPr lang="en-US" sz="1800" u="none" strike="noStrike" dirty="0">
                          <a:effectLst/>
                        </a:rPr>
                        <a:t>0.052</a:t>
                      </a:r>
                      <a:r>
                        <a:rPr lang="en-US" sz="1800" u="none" strike="noStrike" dirty="0" smtClean="0">
                          <a:effectLst/>
                        </a:rPr>
                        <a:t>***</a:t>
                      </a:r>
                      <a:endParaRPr lang="en-US" sz="1800" b="0" i="0" u="none" strike="noStrike" dirty="0">
                        <a:solidFill>
                          <a:srgbClr val="000000"/>
                        </a:solidFill>
                        <a:effectLst/>
                        <a:latin typeface="Arial"/>
                      </a:endParaRPr>
                    </a:p>
                  </a:txBody>
                  <a:tcPr marL="9525" marR="9525" marT="9525" marB="0" anchor="ctr"/>
                </a:tc>
                <a:tc>
                  <a:txBody>
                    <a:bodyPr/>
                    <a:lstStyle/>
                    <a:p>
                      <a:pPr algn="ctr" fontAlgn="b"/>
                      <a:r>
                        <a:rPr lang="en-US" sz="1800" u="none" strike="noStrike" dirty="0">
                          <a:effectLst/>
                        </a:rPr>
                        <a:t>0.081</a:t>
                      </a:r>
                      <a:r>
                        <a:rPr lang="en-US" sz="1800" u="none" strike="noStrike" dirty="0" smtClean="0">
                          <a:effectLst/>
                        </a:rPr>
                        <a:t>***</a:t>
                      </a:r>
                      <a:endParaRPr lang="en-US" sz="1800" b="0" i="0" u="none" strike="noStrike" dirty="0">
                        <a:solidFill>
                          <a:srgbClr val="000000"/>
                        </a:solidFill>
                        <a:effectLst/>
                        <a:latin typeface="Arial"/>
                      </a:endParaRPr>
                    </a:p>
                  </a:txBody>
                  <a:tcPr marL="9525" marR="9525" marT="9525" marB="0" anchor="ctr"/>
                </a:tc>
                <a:tc>
                  <a:txBody>
                    <a:bodyPr/>
                    <a:lstStyle/>
                    <a:p>
                      <a:pPr algn="ctr" fontAlgn="b"/>
                      <a:r>
                        <a:rPr lang="en-US" sz="1800" u="none" strike="noStrike" dirty="0">
                          <a:effectLst/>
                        </a:rPr>
                        <a:t>0.099</a:t>
                      </a:r>
                      <a:r>
                        <a:rPr lang="en-US" sz="1800" u="none" strike="noStrike" dirty="0" smtClean="0">
                          <a:effectLst/>
                        </a:rPr>
                        <a:t>***</a:t>
                      </a:r>
                      <a:endParaRPr lang="en-US" sz="1800" b="0" i="0" u="none" strike="noStrike" dirty="0">
                        <a:solidFill>
                          <a:srgbClr val="000000"/>
                        </a:solidFill>
                        <a:effectLst/>
                        <a:latin typeface="Arial"/>
                      </a:endParaRPr>
                    </a:p>
                  </a:txBody>
                  <a:tcPr marL="9525" marR="9525" marT="9525" marB="0" anchor="ctr"/>
                </a:tc>
                <a:tc>
                  <a:txBody>
                    <a:bodyPr/>
                    <a:lstStyle/>
                    <a:p>
                      <a:pPr algn="ctr" fontAlgn="b"/>
                      <a:r>
                        <a:rPr lang="en-US" sz="1800" u="none" strike="noStrike" dirty="0">
                          <a:effectLst/>
                        </a:rPr>
                        <a:t>0.164</a:t>
                      </a:r>
                      <a:r>
                        <a:rPr lang="en-US" sz="1800" u="none" strike="noStrike" dirty="0" smtClean="0">
                          <a:effectLst/>
                        </a:rPr>
                        <a:t>***</a:t>
                      </a:r>
                      <a:endParaRPr lang="en-US" sz="1800" b="0" i="0" u="none" strike="noStrike" dirty="0">
                        <a:solidFill>
                          <a:srgbClr val="000000"/>
                        </a:solidFill>
                        <a:effectLst/>
                        <a:latin typeface="Arial"/>
                      </a:endParaRPr>
                    </a:p>
                  </a:txBody>
                  <a:tcPr marL="9525" marR="9525" marT="9525" marB="0" anchor="ctr"/>
                </a:tc>
                <a:tc>
                  <a:txBody>
                    <a:bodyPr/>
                    <a:lstStyle/>
                    <a:p>
                      <a:pPr algn="ctr" fontAlgn="b"/>
                      <a:r>
                        <a:rPr lang="en-US" sz="1800" u="none" strike="noStrike" dirty="0">
                          <a:effectLst/>
                        </a:rPr>
                        <a:t>0.242</a:t>
                      </a:r>
                      <a:r>
                        <a:rPr lang="en-US" sz="1800" u="none" strike="noStrike" dirty="0" smtClean="0">
                          <a:effectLst/>
                        </a:rPr>
                        <a:t>***</a:t>
                      </a:r>
                      <a:endParaRPr lang="en-US" sz="1800" b="0" i="0" u="none" strike="noStrike" dirty="0">
                        <a:solidFill>
                          <a:srgbClr val="000000"/>
                        </a:solidFill>
                        <a:effectLst/>
                        <a:latin typeface="Arial"/>
                      </a:endParaRPr>
                    </a:p>
                  </a:txBody>
                  <a:tcPr marL="9525" marR="9525" marT="9525" marB="0" anchor="ctr"/>
                </a:tc>
                <a:tc>
                  <a:txBody>
                    <a:bodyPr/>
                    <a:lstStyle/>
                    <a:p>
                      <a:pPr algn="ctr" fontAlgn="b"/>
                      <a:r>
                        <a:rPr lang="en-US" sz="1800" u="none" strike="noStrike" dirty="0">
                          <a:effectLst/>
                        </a:rPr>
                        <a:t>0.216</a:t>
                      </a:r>
                      <a:r>
                        <a:rPr lang="en-US" sz="1800" u="none" strike="noStrike" dirty="0" smtClean="0">
                          <a:effectLst/>
                        </a:rPr>
                        <a:t>***</a:t>
                      </a:r>
                      <a:endParaRPr lang="en-US" sz="1800" b="0" i="0" u="none" strike="noStrike" dirty="0">
                        <a:solidFill>
                          <a:srgbClr val="000000"/>
                        </a:solidFill>
                        <a:effectLst/>
                        <a:latin typeface="Arial"/>
                      </a:endParaRPr>
                    </a:p>
                  </a:txBody>
                  <a:tcPr marL="9525" marR="9525" marT="9525" marB="0" anchor="ctr"/>
                </a:tc>
              </a:tr>
              <a:tr h="438665">
                <a:tc>
                  <a:txBody>
                    <a:bodyPr/>
                    <a:lstStyle/>
                    <a:p>
                      <a:pPr marL="75565" marR="0" algn="l">
                        <a:lnSpc>
                          <a:spcPts val="1385"/>
                        </a:lnSpc>
                        <a:spcBef>
                          <a:spcPts val="185"/>
                        </a:spcBef>
                        <a:spcAft>
                          <a:spcPts val="0"/>
                        </a:spcAft>
                      </a:pPr>
                      <a:r>
                        <a:rPr lang="en-US" sz="1800" dirty="0" err="1">
                          <a:effectLst/>
                        </a:rPr>
                        <a:t>Obs</a:t>
                      </a:r>
                      <a:endParaRPr lang="en-US" sz="1800" dirty="0">
                        <a:effectLst/>
                        <a:latin typeface="Arial" panose="020B0604020202020204" pitchFamily="34" charset="0"/>
                        <a:ea typeface="Book Antiqua"/>
                        <a:cs typeface="Arial" panose="020B0604020202020204" pitchFamily="34" charset="0"/>
                      </a:endParaRPr>
                    </a:p>
                  </a:txBody>
                  <a:tcPr marL="0" marR="0" marT="0" marB="0" anchor="ctr"/>
                </a:tc>
                <a:tc>
                  <a:txBody>
                    <a:bodyPr/>
                    <a:lstStyle/>
                    <a:p>
                      <a:pPr algn="ctr" fontAlgn="b"/>
                      <a:r>
                        <a:rPr lang="en-US" sz="1800" u="none" strike="noStrike" dirty="0">
                          <a:effectLst/>
                        </a:rPr>
                        <a:t>183,068</a:t>
                      </a:r>
                      <a:endParaRPr lang="en-US" sz="1800" b="0" i="0" u="none" strike="noStrike" dirty="0">
                        <a:solidFill>
                          <a:srgbClr val="000000"/>
                        </a:solidFill>
                        <a:effectLst/>
                        <a:latin typeface="Arial"/>
                      </a:endParaRPr>
                    </a:p>
                  </a:txBody>
                  <a:tcPr marL="9525" marR="9525" marT="9525" marB="0" anchor="ctr"/>
                </a:tc>
                <a:tc>
                  <a:txBody>
                    <a:bodyPr/>
                    <a:lstStyle/>
                    <a:p>
                      <a:pPr algn="ctr" fontAlgn="b"/>
                      <a:r>
                        <a:rPr lang="en-US" sz="1800" u="none" strike="noStrike" dirty="0">
                          <a:effectLst/>
                        </a:rPr>
                        <a:t>79,597</a:t>
                      </a:r>
                      <a:endParaRPr lang="en-US" sz="1800" b="0" i="0" u="none" strike="noStrike" dirty="0">
                        <a:solidFill>
                          <a:srgbClr val="000000"/>
                        </a:solidFill>
                        <a:effectLst/>
                        <a:latin typeface="Arial"/>
                      </a:endParaRPr>
                    </a:p>
                  </a:txBody>
                  <a:tcPr marL="9525" marR="9525" marT="9525" marB="0" anchor="ctr"/>
                </a:tc>
                <a:tc>
                  <a:txBody>
                    <a:bodyPr/>
                    <a:lstStyle/>
                    <a:p>
                      <a:pPr algn="ctr" fontAlgn="b"/>
                      <a:r>
                        <a:rPr lang="en-US" sz="1800" u="none" strike="noStrike" dirty="0">
                          <a:effectLst/>
                        </a:rPr>
                        <a:t>5,362</a:t>
                      </a:r>
                      <a:endParaRPr lang="en-US" sz="1800" b="0" i="0" u="none" strike="noStrike" dirty="0">
                        <a:solidFill>
                          <a:srgbClr val="000000"/>
                        </a:solidFill>
                        <a:effectLst/>
                        <a:latin typeface="Arial"/>
                      </a:endParaRPr>
                    </a:p>
                  </a:txBody>
                  <a:tcPr marL="9525" marR="9525" marT="9525" marB="0" anchor="ctr"/>
                </a:tc>
                <a:tc>
                  <a:txBody>
                    <a:bodyPr/>
                    <a:lstStyle/>
                    <a:p>
                      <a:pPr algn="ctr" fontAlgn="b"/>
                      <a:r>
                        <a:rPr lang="en-US" sz="1800" u="none" strike="noStrike" dirty="0">
                          <a:effectLst/>
                        </a:rPr>
                        <a:t>42,195</a:t>
                      </a:r>
                      <a:endParaRPr lang="en-US" sz="1800" b="0" i="0" u="none" strike="noStrike" dirty="0">
                        <a:solidFill>
                          <a:srgbClr val="000000"/>
                        </a:solidFill>
                        <a:effectLst/>
                        <a:latin typeface="Arial"/>
                      </a:endParaRPr>
                    </a:p>
                  </a:txBody>
                  <a:tcPr marL="9525" marR="9525" marT="9525" marB="0" anchor="ctr"/>
                </a:tc>
                <a:tc>
                  <a:txBody>
                    <a:bodyPr/>
                    <a:lstStyle/>
                    <a:p>
                      <a:pPr algn="ctr" fontAlgn="b"/>
                      <a:r>
                        <a:rPr lang="en-US" sz="1800" u="none" strike="noStrike">
                          <a:effectLst/>
                        </a:rPr>
                        <a:t>20,539</a:t>
                      </a:r>
                      <a:endParaRPr lang="en-US" sz="1800" b="0" i="0" u="none" strike="noStrike">
                        <a:solidFill>
                          <a:srgbClr val="000000"/>
                        </a:solidFill>
                        <a:effectLst/>
                        <a:latin typeface="Arial"/>
                      </a:endParaRPr>
                    </a:p>
                  </a:txBody>
                  <a:tcPr marL="9525" marR="9525" marT="9525" marB="0" anchor="ctr"/>
                </a:tc>
                <a:tc>
                  <a:txBody>
                    <a:bodyPr/>
                    <a:lstStyle/>
                    <a:p>
                      <a:pPr algn="ctr" fontAlgn="b"/>
                      <a:r>
                        <a:rPr lang="en-US" sz="1800" u="none" strike="noStrike" dirty="0">
                          <a:effectLst/>
                        </a:rPr>
                        <a:t>1,249</a:t>
                      </a:r>
                      <a:endParaRPr lang="en-US" sz="1800" b="0" i="0" u="none" strike="noStrike" dirty="0">
                        <a:solidFill>
                          <a:srgbClr val="000000"/>
                        </a:solidFill>
                        <a:effectLst/>
                        <a:latin typeface="Arial"/>
                      </a:endParaRPr>
                    </a:p>
                  </a:txBody>
                  <a:tcPr marL="9525" marR="9525" marT="9525" marB="0" anchor="ctr"/>
                </a:tc>
              </a:tr>
              <a:tr h="438665">
                <a:tc>
                  <a:txBody>
                    <a:bodyPr/>
                    <a:lstStyle/>
                    <a:p>
                      <a:pPr marL="75565" marR="0" algn="l">
                        <a:lnSpc>
                          <a:spcPts val="1385"/>
                        </a:lnSpc>
                        <a:spcBef>
                          <a:spcPts val="0"/>
                        </a:spcBef>
                        <a:spcAft>
                          <a:spcPts val="0"/>
                        </a:spcAft>
                      </a:pPr>
                      <a:r>
                        <a:rPr lang="en-US" sz="1800" dirty="0">
                          <a:effectLst/>
                        </a:rPr>
                        <a:t>R-</a:t>
                      </a:r>
                      <a:r>
                        <a:rPr lang="en-US" sz="1800" dirty="0" err="1">
                          <a:effectLst/>
                        </a:rPr>
                        <a:t>sq</a:t>
                      </a:r>
                      <a:endParaRPr lang="en-US" sz="1800" dirty="0">
                        <a:effectLst/>
                        <a:latin typeface="Arial" panose="020B0604020202020204" pitchFamily="34" charset="0"/>
                        <a:ea typeface="Book Antiqua"/>
                        <a:cs typeface="Arial" panose="020B0604020202020204" pitchFamily="34" charset="0"/>
                      </a:endParaRPr>
                    </a:p>
                  </a:txBody>
                  <a:tcPr marL="0" marR="0" marT="0" marB="0" anchor="ctr"/>
                </a:tc>
                <a:tc>
                  <a:txBody>
                    <a:bodyPr/>
                    <a:lstStyle/>
                    <a:p>
                      <a:pPr algn="ctr" fontAlgn="b"/>
                      <a:r>
                        <a:rPr lang="en-US" sz="1800" u="none" strike="noStrike" dirty="0" smtClean="0">
                          <a:effectLst/>
                        </a:rPr>
                        <a:t>0.670</a:t>
                      </a:r>
                      <a:endParaRPr lang="en-US" sz="1800" b="0" i="0" u="none" strike="noStrike" dirty="0">
                        <a:solidFill>
                          <a:srgbClr val="000000"/>
                        </a:solidFill>
                        <a:effectLst/>
                        <a:latin typeface="Arial"/>
                      </a:endParaRPr>
                    </a:p>
                  </a:txBody>
                  <a:tcPr marL="9525" marR="9525" marT="9525" marB="0" anchor="ctr"/>
                </a:tc>
                <a:tc>
                  <a:txBody>
                    <a:bodyPr/>
                    <a:lstStyle/>
                    <a:p>
                      <a:pPr algn="ctr" fontAlgn="b"/>
                      <a:r>
                        <a:rPr lang="en-US" sz="1800" u="none" strike="noStrike" dirty="0">
                          <a:effectLst/>
                        </a:rPr>
                        <a:t>0.577</a:t>
                      </a:r>
                      <a:endParaRPr lang="en-US" sz="1800" b="0" i="0" u="none" strike="noStrike" dirty="0">
                        <a:solidFill>
                          <a:srgbClr val="000000"/>
                        </a:solidFill>
                        <a:effectLst/>
                        <a:latin typeface="Arial"/>
                      </a:endParaRPr>
                    </a:p>
                  </a:txBody>
                  <a:tcPr marL="9525" marR="9525" marT="9525" marB="0" anchor="ctr"/>
                </a:tc>
                <a:tc>
                  <a:txBody>
                    <a:bodyPr/>
                    <a:lstStyle/>
                    <a:p>
                      <a:pPr algn="ctr" fontAlgn="b"/>
                      <a:r>
                        <a:rPr lang="en-US" sz="1800" u="none" strike="noStrike" dirty="0" smtClean="0">
                          <a:effectLst/>
                        </a:rPr>
                        <a:t>0.420</a:t>
                      </a:r>
                      <a:endParaRPr lang="en-US" sz="1800" b="0" i="0" u="none" strike="noStrike" dirty="0">
                        <a:solidFill>
                          <a:srgbClr val="000000"/>
                        </a:solidFill>
                        <a:effectLst/>
                        <a:latin typeface="Arial"/>
                      </a:endParaRPr>
                    </a:p>
                  </a:txBody>
                  <a:tcPr marL="9525" marR="9525" marT="9525" marB="0" anchor="ctr"/>
                </a:tc>
                <a:tc>
                  <a:txBody>
                    <a:bodyPr/>
                    <a:lstStyle/>
                    <a:p>
                      <a:pPr algn="ctr" fontAlgn="b"/>
                      <a:r>
                        <a:rPr lang="en-US" sz="1800" u="none" strike="noStrike" dirty="0" smtClean="0">
                          <a:effectLst/>
                        </a:rPr>
                        <a:t>0.690</a:t>
                      </a:r>
                      <a:endParaRPr lang="en-US" sz="1800" b="0" i="0" u="none" strike="noStrike" dirty="0">
                        <a:solidFill>
                          <a:srgbClr val="000000"/>
                        </a:solidFill>
                        <a:effectLst/>
                        <a:latin typeface="Arial"/>
                      </a:endParaRPr>
                    </a:p>
                  </a:txBody>
                  <a:tcPr marL="9525" marR="9525" marT="9525" marB="0" anchor="ctr"/>
                </a:tc>
                <a:tc>
                  <a:txBody>
                    <a:bodyPr/>
                    <a:lstStyle/>
                    <a:p>
                      <a:pPr algn="ctr" fontAlgn="b"/>
                      <a:r>
                        <a:rPr lang="en-US" sz="1800" u="none" strike="noStrike" dirty="0">
                          <a:effectLst/>
                        </a:rPr>
                        <a:t>0.675</a:t>
                      </a:r>
                      <a:endParaRPr lang="en-US" sz="1800" b="0" i="0" u="none" strike="noStrike" dirty="0">
                        <a:solidFill>
                          <a:srgbClr val="000000"/>
                        </a:solidFill>
                        <a:effectLst/>
                        <a:latin typeface="Arial"/>
                      </a:endParaRPr>
                    </a:p>
                  </a:txBody>
                  <a:tcPr marL="9525" marR="9525" marT="9525" marB="0" anchor="ctr"/>
                </a:tc>
                <a:tc>
                  <a:txBody>
                    <a:bodyPr/>
                    <a:lstStyle/>
                    <a:p>
                      <a:pPr algn="ctr" fontAlgn="b"/>
                      <a:r>
                        <a:rPr lang="en-US" sz="1800" u="none" strike="noStrike" dirty="0">
                          <a:effectLst/>
                        </a:rPr>
                        <a:t>0.647</a:t>
                      </a:r>
                      <a:endParaRPr lang="en-US" sz="1800" b="0" i="0" u="none" strike="noStrike" dirty="0">
                        <a:solidFill>
                          <a:srgbClr val="000000"/>
                        </a:solidFill>
                        <a:effectLst/>
                        <a:latin typeface="Arial"/>
                      </a:endParaRPr>
                    </a:p>
                  </a:txBody>
                  <a:tcPr marL="9525" marR="9525" marT="9525" marB="0" anchor="ctr"/>
                </a:tc>
              </a:tr>
              <a:tr h="438665">
                <a:tc>
                  <a:txBody>
                    <a:bodyPr/>
                    <a:lstStyle/>
                    <a:p>
                      <a:pPr marL="75565" marR="0" algn="l">
                        <a:lnSpc>
                          <a:spcPts val="1385"/>
                        </a:lnSpc>
                        <a:spcBef>
                          <a:spcPts val="0"/>
                        </a:spcBef>
                        <a:spcAft>
                          <a:spcPts val="0"/>
                        </a:spcAft>
                      </a:pPr>
                      <a:r>
                        <a:rPr lang="en-US" sz="1800" dirty="0">
                          <a:effectLst/>
                        </a:rPr>
                        <a:t>sample industries</a:t>
                      </a:r>
                      <a:endParaRPr lang="en-US" sz="1800" dirty="0">
                        <a:effectLst/>
                        <a:latin typeface="Arial" panose="020B0604020202020204" pitchFamily="34" charset="0"/>
                        <a:ea typeface="Book Antiqua"/>
                        <a:cs typeface="Arial" panose="020B0604020202020204" pitchFamily="34" charset="0"/>
                      </a:endParaRPr>
                    </a:p>
                  </a:txBody>
                  <a:tcPr marL="0" marR="0" marT="0" marB="0" anchor="ctr"/>
                </a:tc>
                <a:tc>
                  <a:txBody>
                    <a:bodyPr/>
                    <a:lstStyle/>
                    <a:p>
                      <a:pPr algn="ctr" fontAlgn="b"/>
                      <a:r>
                        <a:rPr lang="en-US" sz="1800" u="none" strike="noStrike">
                          <a:effectLst/>
                        </a:rPr>
                        <a:t>all</a:t>
                      </a:r>
                      <a:endParaRPr lang="en-US" sz="1800" b="0" i="0" u="none" strike="noStrike">
                        <a:solidFill>
                          <a:srgbClr val="000000"/>
                        </a:solidFill>
                        <a:effectLst/>
                        <a:latin typeface="Arial"/>
                      </a:endParaRPr>
                    </a:p>
                  </a:txBody>
                  <a:tcPr marL="9525" marR="9525" marT="9525" marB="0" anchor="ctr"/>
                </a:tc>
                <a:tc>
                  <a:txBody>
                    <a:bodyPr/>
                    <a:lstStyle/>
                    <a:p>
                      <a:pPr algn="ctr" fontAlgn="b"/>
                      <a:r>
                        <a:rPr lang="en-US" sz="1800" u="none" strike="noStrike">
                          <a:effectLst/>
                        </a:rPr>
                        <a:t>mfg</a:t>
                      </a:r>
                      <a:endParaRPr lang="en-US" sz="1800" b="0" i="0" u="none" strike="noStrike">
                        <a:solidFill>
                          <a:srgbClr val="000000"/>
                        </a:solidFill>
                        <a:effectLst/>
                        <a:latin typeface="Arial"/>
                      </a:endParaRPr>
                    </a:p>
                  </a:txBody>
                  <a:tcPr marL="9525" marR="9525" marT="9525" marB="0" anchor="ctr"/>
                </a:tc>
                <a:tc>
                  <a:txBody>
                    <a:bodyPr/>
                    <a:lstStyle/>
                    <a:p>
                      <a:pPr algn="ctr" fontAlgn="b"/>
                      <a:r>
                        <a:rPr lang="en-US" sz="1800" u="none" strike="noStrike">
                          <a:effectLst/>
                        </a:rPr>
                        <a:t>mining</a:t>
                      </a:r>
                      <a:endParaRPr lang="en-US" sz="1800" b="0" i="0" u="none" strike="noStrike">
                        <a:solidFill>
                          <a:srgbClr val="000000"/>
                        </a:solidFill>
                        <a:effectLst/>
                        <a:latin typeface="Arial"/>
                      </a:endParaRPr>
                    </a:p>
                  </a:txBody>
                  <a:tcPr marL="9525" marR="9525" marT="9525" marB="0" anchor="ctr"/>
                </a:tc>
                <a:tc>
                  <a:txBody>
                    <a:bodyPr/>
                    <a:lstStyle/>
                    <a:p>
                      <a:pPr algn="ctr" fontAlgn="b"/>
                      <a:r>
                        <a:rPr lang="en-US" sz="1800" u="none" strike="noStrike" dirty="0">
                          <a:effectLst/>
                        </a:rPr>
                        <a:t>all</a:t>
                      </a:r>
                      <a:endParaRPr lang="en-US" sz="1800" b="0" i="0" u="none" strike="noStrike" dirty="0">
                        <a:solidFill>
                          <a:srgbClr val="000000"/>
                        </a:solidFill>
                        <a:effectLst/>
                        <a:latin typeface="Arial"/>
                      </a:endParaRPr>
                    </a:p>
                  </a:txBody>
                  <a:tcPr marL="9525" marR="9525" marT="9525" marB="0" anchor="ctr"/>
                </a:tc>
                <a:tc>
                  <a:txBody>
                    <a:bodyPr/>
                    <a:lstStyle/>
                    <a:p>
                      <a:pPr algn="ctr" fontAlgn="b"/>
                      <a:r>
                        <a:rPr lang="en-US" sz="1800" u="none" strike="noStrike" dirty="0" err="1">
                          <a:effectLst/>
                        </a:rPr>
                        <a:t>mfg</a:t>
                      </a:r>
                      <a:endParaRPr lang="en-US" sz="1800" b="0" i="0" u="none" strike="noStrike" dirty="0">
                        <a:solidFill>
                          <a:srgbClr val="000000"/>
                        </a:solidFill>
                        <a:effectLst/>
                        <a:latin typeface="Arial"/>
                      </a:endParaRPr>
                    </a:p>
                  </a:txBody>
                  <a:tcPr marL="9525" marR="9525" marT="9525" marB="0" anchor="ctr"/>
                </a:tc>
                <a:tc>
                  <a:txBody>
                    <a:bodyPr/>
                    <a:lstStyle/>
                    <a:p>
                      <a:pPr algn="ctr" fontAlgn="b"/>
                      <a:r>
                        <a:rPr lang="en-US" sz="1800" u="none" strike="noStrike" dirty="0">
                          <a:effectLst/>
                        </a:rPr>
                        <a:t>mining</a:t>
                      </a:r>
                      <a:endParaRPr lang="en-US" sz="1800" b="0" i="0" u="none" strike="noStrike" dirty="0">
                        <a:solidFill>
                          <a:srgbClr val="000000"/>
                        </a:solidFill>
                        <a:effectLst/>
                        <a:latin typeface="Arial"/>
                      </a:endParaRPr>
                    </a:p>
                  </a:txBody>
                  <a:tcPr marL="9525" marR="9525" marT="9525" marB="0" anchor="ctr"/>
                </a:tc>
              </a:tr>
              <a:tr h="474218">
                <a:tc>
                  <a:txBody>
                    <a:bodyPr/>
                    <a:lstStyle/>
                    <a:p>
                      <a:pPr marL="75565" marR="0" algn="l">
                        <a:lnSpc>
                          <a:spcPts val="1385"/>
                        </a:lnSpc>
                        <a:spcBef>
                          <a:spcPts val="0"/>
                        </a:spcBef>
                        <a:spcAft>
                          <a:spcPts val="0"/>
                        </a:spcAft>
                      </a:pPr>
                      <a:r>
                        <a:rPr lang="en-US" sz="1800" dirty="0">
                          <a:effectLst/>
                        </a:rPr>
                        <a:t>sample countries</a:t>
                      </a:r>
                      <a:endParaRPr lang="en-US" sz="1800" dirty="0">
                        <a:effectLst/>
                        <a:latin typeface="Arial" panose="020B0604020202020204" pitchFamily="34" charset="0"/>
                        <a:ea typeface="Book Antiqua"/>
                        <a:cs typeface="Arial" panose="020B0604020202020204" pitchFamily="34" charset="0"/>
                      </a:endParaRPr>
                    </a:p>
                  </a:txBody>
                  <a:tcPr marL="0" marR="0" marT="0" marB="0" anchor="ctr"/>
                </a:tc>
                <a:tc>
                  <a:txBody>
                    <a:bodyPr/>
                    <a:lstStyle/>
                    <a:p>
                      <a:pPr algn="ctr" fontAlgn="b"/>
                      <a:r>
                        <a:rPr lang="en-US" sz="1800" u="none" strike="noStrike" dirty="0">
                          <a:effectLst/>
                        </a:rPr>
                        <a:t>all</a:t>
                      </a:r>
                      <a:endParaRPr lang="en-US" sz="1800" b="0" i="0" u="none" strike="noStrike" dirty="0">
                        <a:solidFill>
                          <a:srgbClr val="000000"/>
                        </a:solidFill>
                        <a:effectLst/>
                        <a:latin typeface="Arial"/>
                      </a:endParaRPr>
                    </a:p>
                  </a:txBody>
                  <a:tcPr marL="9525" marR="9525" marT="9525" marB="0" anchor="ctr"/>
                </a:tc>
                <a:tc>
                  <a:txBody>
                    <a:bodyPr/>
                    <a:lstStyle/>
                    <a:p>
                      <a:pPr algn="ctr" fontAlgn="b"/>
                      <a:r>
                        <a:rPr lang="en-US" sz="1800" u="none" strike="noStrike">
                          <a:effectLst/>
                        </a:rPr>
                        <a:t>all</a:t>
                      </a:r>
                      <a:endParaRPr lang="en-US" sz="1800" b="0" i="0" u="none" strike="noStrike">
                        <a:solidFill>
                          <a:srgbClr val="000000"/>
                        </a:solidFill>
                        <a:effectLst/>
                        <a:latin typeface="Arial"/>
                      </a:endParaRPr>
                    </a:p>
                  </a:txBody>
                  <a:tcPr marL="9525" marR="9525" marT="9525" marB="0" anchor="ctr"/>
                </a:tc>
                <a:tc>
                  <a:txBody>
                    <a:bodyPr/>
                    <a:lstStyle/>
                    <a:p>
                      <a:pPr algn="ctr" fontAlgn="b"/>
                      <a:r>
                        <a:rPr lang="en-US" sz="1800" u="none" strike="noStrike">
                          <a:effectLst/>
                        </a:rPr>
                        <a:t>all</a:t>
                      </a:r>
                      <a:endParaRPr lang="en-US" sz="1800" b="0" i="0" u="none" strike="noStrike">
                        <a:solidFill>
                          <a:srgbClr val="000000"/>
                        </a:solidFill>
                        <a:effectLst/>
                        <a:latin typeface="Arial"/>
                      </a:endParaRPr>
                    </a:p>
                  </a:txBody>
                  <a:tcPr marL="9525" marR="9525" marT="9525" marB="0" anchor="ctr"/>
                </a:tc>
                <a:tc>
                  <a:txBody>
                    <a:bodyPr/>
                    <a:lstStyle/>
                    <a:p>
                      <a:pPr algn="ctr" fontAlgn="b"/>
                      <a:r>
                        <a:rPr lang="en-US" sz="1800" u="none" strike="noStrike">
                          <a:effectLst/>
                        </a:rPr>
                        <a:t>Asia</a:t>
                      </a:r>
                      <a:endParaRPr lang="en-US" sz="1800" b="0" i="0" u="none" strike="noStrike">
                        <a:solidFill>
                          <a:srgbClr val="000000"/>
                        </a:solidFill>
                        <a:effectLst/>
                        <a:latin typeface="Arial"/>
                      </a:endParaRPr>
                    </a:p>
                  </a:txBody>
                  <a:tcPr marL="9525" marR="9525" marT="9525" marB="0" anchor="ctr"/>
                </a:tc>
                <a:tc>
                  <a:txBody>
                    <a:bodyPr/>
                    <a:lstStyle/>
                    <a:p>
                      <a:pPr algn="ctr" fontAlgn="b"/>
                      <a:r>
                        <a:rPr lang="en-US" sz="1800" u="none" strike="noStrike">
                          <a:effectLst/>
                        </a:rPr>
                        <a:t>Asia</a:t>
                      </a:r>
                      <a:endParaRPr lang="en-US" sz="1800" b="0" i="0" u="none" strike="noStrike">
                        <a:solidFill>
                          <a:srgbClr val="000000"/>
                        </a:solidFill>
                        <a:effectLst/>
                        <a:latin typeface="Arial"/>
                      </a:endParaRPr>
                    </a:p>
                  </a:txBody>
                  <a:tcPr marL="9525" marR="9525" marT="9525" marB="0" anchor="ctr"/>
                </a:tc>
                <a:tc>
                  <a:txBody>
                    <a:bodyPr/>
                    <a:lstStyle/>
                    <a:p>
                      <a:pPr algn="ctr" fontAlgn="b"/>
                      <a:r>
                        <a:rPr lang="en-US" sz="1800" u="none" strike="noStrike" dirty="0">
                          <a:effectLst/>
                        </a:rPr>
                        <a:t>Asia</a:t>
                      </a:r>
                      <a:endParaRPr lang="en-US" sz="1800" b="0" i="0" u="none" strike="noStrike" dirty="0">
                        <a:solidFill>
                          <a:srgbClr val="000000"/>
                        </a:solidFill>
                        <a:effectLst/>
                        <a:latin typeface="Arial"/>
                      </a:endParaRPr>
                    </a:p>
                  </a:txBody>
                  <a:tcPr marL="9525" marR="9525" marT="9525" marB="0" anchor="ctr"/>
                </a:tc>
              </a:tr>
            </a:tbl>
          </a:graphicData>
        </a:graphic>
      </p:graphicFrame>
    </p:spTree>
    <p:extLst>
      <p:ext uri="{BB962C8B-B14F-4D97-AF65-F5344CB8AC3E}">
        <p14:creationId xmlns:p14="http://schemas.microsoft.com/office/powerpoint/2010/main" val="87458179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3164" y="263527"/>
            <a:ext cx="7886700" cy="828673"/>
          </a:xfrm>
        </p:spPr>
        <p:txBody>
          <a:bodyPr>
            <a:normAutofit/>
          </a:bodyPr>
          <a:lstStyle/>
          <a:p>
            <a:pPr algn="ctr"/>
            <a:r>
              <a:rPr lang="en-US" sz="4000" b="1" dirty="0" smtClean="0">
                <a:latin typeface="Arial" panose="020B0604020202020204" pitchFamily="34" charset="0"/>
                <a:cs typeface="Arial" panose="020B0604020202020204" pitchFamily="34" charset="0"/>
              </a:rPr>
              <a:t>Context</a:t>
            </a:r>
            <a:endParaRPr lang="en-US" sz="4000" b="1"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625928" y="1121681"/>
            <a:ext cx="7772400" cy="4814661"/>
          </a:xfrm>
        </p:spPr>
        <p:txBody>
          <a:bodyPr>
            <a:noAutofit/>
          </a:bodyPr>
          <a:lstStyle/>
          <a:p>
            <a:pPr>
              <a:lnSpc>
                <a:spcPct val="100000"/>
              </a:lnSpc>
              <a:spcAft>
                <a:spcPts val="1200"/>
              </a:spcAft>
              <a:buFont typeface="Wingdings" panose="05000000000000000000" pitchFamily="2" charset="2"/>
              <a:buChar char="§"/>
            </a:pPr>
            <a:r>
              <a:rPr lang="en-US" dirty="0" smtClean="0"/>
              <a:t>Empirical evidence on the beneficial impact of FDI is mixed; depends on the ‘type of FDI’ and the country context</a:t>
            </a:r>
          </a:p>
          <a:p>
            <a:pPr lvl="1">
              <a:lnSpc>
                <a:spcPct val="100000"/>
              </a:lnSpc>
              <a:spcAft>
                <a:spcPts val="600"/>
              </a:spcAft>
              <a:buFont typeface="Wingdings" panose="05000000000000000000" pitchFamily="2" charset="2"/>
              <a:buChar char="§"/>
            </a:pPr>
            <a:r>
              <a:rPr lang="en-US" dirty="0" smtClean="0">
                <a:solidFill>
                  <a:schemeClr val="bg2">
                    <a:lumMod val="25000"/>
                  </a:schemeClr>
                </a:solidFill>
              </a:rPr>
              <a:t>Greenfield investment versus M&amp;A</a:t>
            </a:r>
          </a:p>
          <a:p>
            <a:pPr lvl="1">
              <a:lnSpc>
                <a:spcPct val="100000"/>
              </a:lnSpc>
              <a:spcAft>
                <a:spcPts val="600"/>
              </a:spcAft>
              <a:buFont typeface="Wingdings" panose="05000000000000000000" pitchFamily="2" charset="2"/>
              <a:buChar char="§"/>
            </a:pPr>
            <a:r>
              <a:rPr lang="en-US" dirty="0" smtClean="0">
                <a:solidFill>
                  <a:schemeClr val="bg2">
                    <a:lumMod val="25000"/>
                  </a:schemeClr>
                </a:solidFill>
              </a:rPr>
              <a:t>Horizontal versus vertical FDI</a:t>
            </a:r>
          </a:p>
          <a:p>
            <a:pPr lvl="1">
              <a:lnSpc>
                <a:spcPct val="100000"/>
              </a:lnSpc>
              <a:spcAft>
                <a:spcPts val="600"/>
              </a:spcAft>
              <a:buFont typeface="Wingdings" panose="05000000000000000000" pitchFamily="2" charset="2"/>
              <a:buChar char="§"/>
            </a:pPr>
            <a:r>
              <a:rPr lang="en-US" dirty="0" err="1" smtClean="0">
                <a:solidFill>
                  <a:schemeClr val="bg2">
                    <a:lumMod val="25000"/>
                  </a:schemeClr>
                </a:solidFill>
              </a:rPr>
              <a:t>Sectoral</a:t>
            </a:r>
            <a:r>
              <a:rPr lang="en-US" dirty="0" smtClean="0">
                <a:solidFill>
                  <a:schemeClr val="bg2">
                    <a:lumMod val="25000"/>
                  </a:schemeClr>
                </a:solidFill>
              </a:rPr>
              <a:t>: Natural resource, manufacturing, or services </a:t>
            </a:r>
          </a:p>
          <a:p>
            <a:pPr lvl="1">
              <a:lnSpc>
                <a:spcPct val="100000"/>
              </a:lnSpc>
              <a:spcAft>
                <a:spcPts val="600"/>
              </a:spcAft>
              <a:buFont typeface="Wingdings" panose="05000000000000000000" pitchFamily="2" charset="2"/>
              <a:buChar char="§"/>
            </a:pPr>
            <a:r>
              <a:rPr lang="en-US" dirty="0" smtClean="0">
                <a:solidFill>
                  <a:schemeClr val="bg2">
                    <a:lumMod val="25000"/>
                  </a:schemeClr>
                </a:solidFill>
              </a:rPr>
              <a:t>Source economies</a:t>
            </a:r>
          </a:p>
          <a:p>
            <a:pPr>
              <a:lnSpc>
                <a:spcPct val="100000"/>
              </a:lnSpc>
              <a:spcBef>
                <a:spcPts val="1200"/>
              </a:spcBef>
              <a:spcAft>
                <a:spcPts val="1200"/>
              </a:spcAft>
              <a:buFont typeface="Wingdings" panose="05000000000000000000" pitchFamily="2" charset="2"/>
              <a:buChar char="§"/>
            </a:pPr>
            <a:r>
              <a:rPr lang="en-US" dirty="0" smtClean="0"/>
              <a:t>Drivers/determinants </a:t>
            </a:r>
            <a:r>
              <a:rPr lang="en-US" dirty="0"/>
              <a:t>of FDI </a:t>
            </a:r>
            <a:r>
              <a:rPr lang="en-US" dirty="0" smtClean="0"/>
              <a:t>to promote </a:t>
            </a:r>
            <a:r>
              <a:rPr lang="en-US" dirty="0"/>
              <a:t>trade and investment most conducive for </a:t>
            </a:r>
            <a:r>
              <a:rPr lang="en-US" dirty="0" smtClean="0"/>
              <a:t>DMCs</a:t>
            </a:r>
            <a:endParaRPr lang="en-US" dirty="0" smtClean="0">
              <a:solidFill>
                <a:srgbClr val="0070C0"/>
              </a:solidFill>
            </a:endParaRPr>
          </a:p>
          <a:p>
            <a:pPr marL="457200" lvl="1" indent="0">
              <a:lnSpc>
                <a:spcPct val="100000"/>
              </a:lnSpc>
              <a:spcAft>
                <a:spcPts val="1200"/>
              </a:spcAft>
              <a:buNone/>
            </a:pPr>
            <a:endParaRPr lang="en-US" dirty="0">
              <a:solidFill>
                <a:srgbClr val="0070C0"/>
              </a:solidFill>
            </a:endParaRPr>
          </a:p>
        </p:txBody>
      </p:sp>
      <p:sp>
        <p:nvSpPr>
          <p:cNvPr id="4" name="Slide Number Placeholder 3"/>
          <p:cNvSpPr>
            <a:spLocks noGrp="1"/>
          </p:cNvSpPr>
          <p:nvPr>
            <p:ph type="sldNum" sz="quarter" idx="12"/>
          </p:nvPr>
        </p:nvSpPr>
        <p:spPr/>
        <p:txBody>
          <a:bodyPr/>
          <a:lstStyle/>
          <a:p>
            <a:fld id="{3B2AEF64-9867-4B71-936B-C52248B5A961}" type="slidenum">
              <a:rPr lang="en-US" smtClean="0"/>
              <a:t>4</a:t>
            </a:fld>
            <a:endParaRPr lang="en-US" dirty="0"/>
          </a:p>
        </p:txBody>
      </p:sp>
    </p:spTree>
    <p:extLst>
      <p:ext uri="{BB962C8B-B14F-4D97-AF65-F5344CB8AC3E}">
        <p14:creationId xmlns:p14="http://schemas.microsoft.com/office/powerpoint/2010/main" val="2967029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400" dirty="0" smtClean="0"/>
              <a:t>GVC-FDI </a:t>
            </a:r>
            <a:r>
              <a:rPr lang="en-US" sz="2400" dirty="0"/>
              <a:t>and </a:t>
            </a:r>
            <a:r>
              <a:rPr lang="en-US" sz="2400" dirty="0" smtClean="0"/>
              <a:t>Average Country </a:t>
            </a:r>
            <a:r>
              <a:rPr lang="en-US" sz="2400" dirty="0"/>
              <a:t>C</a:t>
            </a:r>
            <a:r>
              <a:rPr lang="en-US" sz="2400" dirty="0" smtClean="0"/>
              <a:t>haracteristics</a:t>
            </a:r>
            <a:endParaRPr lang="en-US" sz="2400" dirty="0"/>
          </a:p>
        </p:txBody>
      </p:sp>
      <p:sp>
        <p:nvSpPr>
          <p:cNvPr id="3" name="Slide Number Placeholder 2"/>
          <p:cNvSpPr>
            <a:spLocks noGrp="1"/>
          </p:cNvSpPr>
          <p:nvPr>
            <p:ph type="sldNum" sz="quarter" idx="12"/>
          </p:nvPr>
        </p:nvSpPr>
        <p:spPr/>
        <p:txBody>
          <a:bodyPr/>
          <a:lstStyle/>
          <a:p>
            <a:fld id="{3B2AEF64-9867-4B71-936B-C52248B5A961}" type="slidenum">
              <a:rPr lang="en-US" smtClean="0"/>
              <a:t>40</a:t>
            </a:fld>
            <a:endParaRPr lang="en-US" dirty="0"/>
          </a:p>
        </p:txBody>
      </p:sp>
      <p:graphicFrame>
        <p:nvGraphicFramePr>
          <p:cNvPr id="8" name="Table 7"/>
          <p:cNvGraphicFramePr>
            <a:graphicFrameLocks noGrp="1"/>
          </p:cNvGraphicFramePr>
          <p:nvPr>
            <p:extLst>
              <p:ext uri="{D42A27DB-BD31-4B8C-83A1-F6EECF244321}">
                <p14:modId xmlns:p14="http://schemas.microsoft.com/office/powerpoint/2010/main" val="618250677"/>
              </p:ext>
            </p:extLst>
          </p:nvPr>
        </p:nvGraphicFramePr>
        <p:xfrm>
          <a:off x="114301" y="1168400"/>
          <a:ext cx="4229099" cy="4966356"/>
        </p:xfrm>
        <a:graphic>
          <a:graphicData uri="http://schemas.openxmlformats.org/drawingml/2006/table">
            <a:tbl>
              <a:tblPr>
                <a:tableStyleId>{3B4B98B0-60AC-42C2-AFA5-B58CD77FA1E5}</a:tableStyleId>
              </a:tblPr>
              <a:tblGrid>
                <a:gridCol w="2268121"/>
                <a:gridCol w="909610"/>
                <a:gridCol w="1051368"/>
              </a:tblGrid>
              <a:tr h="295631">
                <a:tc rowSpan="2">
                  <a:txBody>
                    <a:bodyPr/>
                    <a:lstStyle/>
                    <a:p>
                      <a:pPr algn="l" fontAlgn="ctr"/>
                      <a:endParaRPr lang="en-US" sz="1200" u="none" strike="noStrike" dirty="0" smtClean="0">
                        <a:effectLst/>
                      </a:endParaRPr>
                    </a:p>
                    <a:p>
                      <a:pPr algn="l" fontAlgn="ctr"/>
                      <a:endParaRPr lang="en-US" sz="1200" u="none" strike="noStrike" dirty="0" smtClean="0">
                        <a:effectLst/>
                      </a:endParaRPr>
                    </a:p>
                    <a:p>
                      <a:pPr algn="l" fontAlgn="ctr"/>
                      <a:r>
                        <a:rPr lang="en-US" sz="1200" u="none" strike="noStrike" dirty="0" smtClean="0">
                          <a:effectLst/>
                        </a:rPr>
                        <a:t>Affiliates </a:t>
                      </a:r>
                      <a:r>
                        <a:rPr lang="en-US" sz="1200" u="none" strike="noStrike" dirty="0">
                          <a:effectLst/>
                        </a:rPr>
                        <a:t>with:</a:t>
                      </a:r>
                      <a:endParaRPr lang="en-US" sz="1200" b="1" i="0" u="none" strike="noStrike" dirty="0">
                        <a:solidFill>
                          <a:srgbClr val="000000"/>
                        </a:solidFill>
                        <a:effectLst/>
                        <a:latin typeface="Arial" panose="020B0604020202020204" pitchFamily="34" charset="0"/>
                        <a:cs typeface="Arial" panose="020B0604020202020204" pitchFamily="34" charset="0"/>
                      </a:endParaRPr>
                    </a:p>
                  </a:txBody>
                  <a:tcPr marL="1624" marR="1624" marT="1624" marB="0" anchor="ctr">
                    <a:lnB w="12700" cap="flat" cmpd="sng" algn="ctr">
                      <a:solidFill>
                        <a:schemeClr val="accent1"/>
                      </a:solidFill>
                      <a:prstDash val="solid"/>
                      <a:round/>
                      <a:headEnd type="none" w="med" len="med"/>
                      <a:tailEnd type="none" w="med" len="med"/>
                    </a:lnB>
                  </a:tcPr>
                </a:tc>
                <a:tc gridSpan="2">
                  <a:txBody>
                    <a:bodyPr/>
                    <a:lstStyle/>
                    <a:p>
                      <a:pPr algn="ctr" fontAlgn="ctr"/>
                      <a:r>
                        <a:rPr lang="en-US" sz="1200" u="none" strike="noStrike" dirty="0" smtClean="0">
                          <a:effectLst/>
                        </a:rPr>
                        <a:t>Average</a:t>
                      </a:r>
                      <a:r>
                        <a:rPr lang="en-US" sz="1200" u="none" strike="noStrike" baseline="0" dirty="0" smtClean="0">
                          <a:effectLst/>
                        </a:rPr>
                        <a:t> Country Characteristics</a:t>
                      </a:r>
                      <a:endParaRPr lang="en-US" sz="1200" b="1" i="0" u="none" strike="noStrike" dirty="0">
                        <a:solidFill>
                          <a:srgbClr val="000000"/>
                        </a:solidFill>
                        <a:effectLst/>
                        <a:latin typeface="Arial" panose="020B0604020202020204" pitchFamily="34" charset="0"/>
                        <a:cs typeface="Arial" panose="020B0604020202020204" pitchFamily="34" charset="0"/>
                      </a:endParaRPr>
                    </a:p>
                  </a:txBody>
                  <a:tcPr marL="1624" marR="1624" marT="1624" marB="0" anchor="ctr">
                    <a:lnB w="12700" cap="flat" cmpd="sng" algn="ctr">
                      <a:solidFill>
                        <a:schemeClr val="accent1"/>
                      </a:solidFill>
                      <a:prstDash val="solid"/>
                      <a:round/>
                      <a:headEnd type="none" w="med" len="med"/>
                      <a:tailEnd type="none" w="med" len="med"/>
                    </a:lnB>
                  </a:tcPr>
                </a:tc>
                <a:tc hMerge="1">
                  <a:txBody>
                    <a:bodyPr/>
                    <a:lstStyle/>
                    <a:p>
                      <a:pPr algn="ctr" fontAlgn="ctr"/>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1624" marR="1624" marT="1624" marB="0" anchor="ctr"/>
                </a:tc>
              </a:tr>
              <a:tr h="154889">
                <a:tc vMerge="1">
                  <a:txBody>
                    <a:bodyPr/>
                    <a:lstStyle/>
                    <a:p>
                      <a:pPr algn="l" fontAlgn="ctr"/>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1624" marR="1624" marT="1624" marB="0" anchor="ctr"/>
                </a:tc>
                <a:tc>
                  <a:txBody>
                    <a:bodyPr/>
                    <a:lstStyle/>
                    <a:p>
                      <a:pPr algn="ctr" fontAlgn="ctr"/>
                      <a:r>
                        <a:rPr lang="en-US" sz="1200" u="none" strike="noStrike" dirty="0">
                          <a:effectLst/>
                        </a:rPr>
                        <a:t>imports &amp; exports</a:t>
                      </a:r>
                      <a:endParaRPr lang="en-US" sz="1200" b="1" i="0" u="none" strike="noStrike" dirty="0">
                        <a:solidFill>
                          <a:srgbClr val="000000"/>
                        </a:solidFill>
                        <a:effectLst/>
                        <a:latin typeface="Arial" panose="020B0604020202020204" pitchFamily="34" charset="0"/>
                        <a:cs typeface="Arial" panose="020B0604020202020204" pitchFamily="34" charset="0"/>
                      </a:endParaRPr>
                    </a:p>
                  </a:txBody>
                  <a:tcPr marL="1624" marR="1624" marT="1624" marB="0"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fontAlgn="ctr"/>
                      <a:r>
                        <a:rPr lang="en-US" sz="1200" u="none" strike="noStrike" dirty="0">
                          <a:effectLst/>
                        </a:rPr>
                        <a:t>only domestic sale</a:t>
                      </a:r>
                      <a:endParaRPr lang="en-US" sz="1200" b="1" i="0" u="none" strike="noStrike" dirty="0">
                        <a:solidFill>
                          <a:srgbClr val="000000"/>
                        </a:solidFill>
                        <a:effectLst/>
                        <a:latin typeface="Arial" panose="020B0604020202020204" pitchFamily="34" charset="0"/>
                        <a:cs typeface="Arial" panose="020B0604020202020204" pitchFamily="34" charset="0"/>
                      </a:endParaRPr>
                    </a:p>
                  </a:txBody>
                  <a:tcPr marL="1624" marR="1624" marT="1624" marB="0"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r>
              <a:tr h="211004">
                <a:tc gridSpan="3">
                  <a:txBody>
                    <a:bodyPr/>
                    <a:lstStyle/>
                    <a:p>
                      <a:pPr algn="l" fontAlgn="ctr"/>
                      <a:r>
                        <a:rPr lang="en-US" sz="1200" b="1" u="none" strike="noStrike" dirty="0">
                          <a:effectLst/>
                        </a:rPr>
                        <a:t>Integration variables</a:t>
                      </a:r>
                      <a:endParaRPr lang="en-US" sz="1200" b="1" i="0" u="none" strike="noStrike" dirty="0">
                        <a:solidFill>
                          <a:srgbClr val="000000"/>
                        </a:solidFill>
                        <a:effectLst/>
                        <a:latin typeface="Arial" panose="020B0604020202020204" pitchFamily="34" charset="0"/>
                        <a:cs typeface="Arial" panose="020B0604020202020204" pitchFamily="34" charset="0"/>
                      </a:endParaRPr>
                    </a:p>
                  </a:txBody>
                  <a:tcPr marL="1624" marR="1624" marT="1624" marB="0" anchor="ctr">
                    <a:lnT w="12700" cap="flat" cmpd="sng" algn="ctr">
                      <a:solidFill>
                        <a:schemeClr val="accent1"/>
                      </a:solidFill>
                      <a:prstDash val="solid"/>
                      <a:round/>
                      <a:headEnd type="none" w="med" len="med"/>
                      <a:tailEnd type="none" w="med" len="med"/>
                    </a:lnT>
                    <a:solidFill>
                      <a:schemeClr val="accent1">
                        <a:lumMod val="20000"/>
                        <a:lumOff val="80000"/>
                      </a:schemeClr>
                    </a:solidFill>
                  </a:tcPr>
                </a:tc>
                <a:tc hMerge="1">
                  <a:txBody>
                    <a:bodyPr/>
                    <a:lstStyle/>
                    <a:p>
                      <a:pPr algn="l" fontAlgn="ctr"/>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1624" marR="1624" marT="1624" marB="0" anchor="ctr"/>
                </a:tc>
                <a:tc hMerge="1">
                  <a:txBody>
                    <a:bodyPr/>
                    <a:lstStyle/>
                    <a:p>
                      <a:endParaRPr lang="en-US"/>
                    </a:p>
                  </a:txBody>
                  <a:tcPr/>
                </a:tc>
              </a:tr>
              <a:tr h="211004">
                <a:tc>
                  <a:txBody>
                    <a:bodyPr/>
                    <a:lstStyle/>
                    <a:p>
                      <a:pPr algn="l" fontAlgn="ctr"/>
                      <a:r>
                        <a:rPr lang="en-US" sz="1200" u="none" strike="noStrike" dirty="0">
                          <a:effectLst/>
                        </a:rPr>
                        <a:t>Trade restrictiveness index </a:t>
                      </a:r>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1624" marR="1624" marT="1624" marB="0" anchor="ctr"/>
                </a:tc>
                <a:tc>
                  <a:txBody>
                    <a:bodyPr/>
                    <a:lstStyle/>
                    <a:p>
                      <a:pPr algn="ctr" fontAlgn="ctr"/>
                      <a:r>
                        <a:rPr lang="en-US" sz="1200" u="none" strike="noStrike">
                          <a:effectLst/>
                        </a:rPr>
                        <a:t>0.05</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1624" marR="1624" marT="1624" marB="0" anchor="ctr"/>
                </a:tc>
                <a:tc>
                  <a:txBody>
                    <a:bodyPr/>
                    <a:lstStyle/>
                    <a:p>
                      <a:pPr algn="ctr" fontAlgn="ctr"/>
                      <a:r>
                        <a:rPr lang="en-US" sz="1200" u="none" strike="noStrike" dirty="0">
                          <a:effectLst/>
                        </a:rPr>
                        <a:t>0.05</a:t>
                      </a:r>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1624" marR="1624" marT="1624" marB="0" anchor="ctr"/>
                </a:tc>
              </a:tr>
              <a:tr h="211004">
                <a:tc>
                  <a:txBody>
                    <a:bodyPr/>
                    <a:lstStyle/>
                    <a:p>
                      <a:pPr algn="l" fontAlgn="ctr"/>
                      <a:r>
                        <a:rPr lang="en-US" sz="1200" u="none" strike="noStrike" dirty="0">
                          <a:effectLst/>
                        </a:rPr>
                        <a:t>burden of custom proc.</a:t>
                      </a:r>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1624" marR="1624" marT="1624" marB="0" anchor="ctr"/>
                </a:tc>
                <a:tc>
                  <a:txBody>
                    <a:bodyPr/>
                    <a:lstStyle/>
                    <a:p>
                      <a:pPr algn="ctr" fontAlgn="ctr"/>
                      <a:r>
                        <a:rPr lang="en-US" sz="1200" u="none" strike="noStrike">
                          <a:effectLst/>
                        </a:rPr>
                        <a:t>4.43</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1624" marR="1624" marT="1624" marB="0" anchor="ctr"/>
                </a:tc>
                <a:tc>
                  <a:txBody>
                    <a:bodyPr/>
                    <a:lstStyle/>
                    <a:p>
                      <a:pPr algn="ctr" fontAlgn="ctr"/>
                      <a:r>
                        <a:rPr lang="en-US" sz="1200" u="none" strike="noStrike" dirty="0">
                          <a:effectLst/>
                        </a:rPr>
                        <a:t>4.77</a:t>
                      </a:r>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1624" marR="1624" marT="1624" marB="0" anchor="ctr"/>
                </a:tc>
              </a:tr>
              <a:tr h="211004">
                <a:tc>
                  <a:txBody>
                    <a:bodyPr/>
                    <a:lstStyle/>
                    <a:p>
                      <a:pPr algn="l" fontAlgn="ctr"/>
                      <a:r>
                        <a:rPr lang="en-US" sz="1200" u="none" strike="noStrike" dirty="0">
                          <a:effectLst/>
                        </a:rPr>
                        <a:t>cost to export </a:t>
                      </a:r>
                      <a:r>
                        <a:rPr lang="en-US" sz="1200" u="none" strike="noStrike" dirty="0" smtClean="0">
                          <a:effectLst/>
                        </a:rPr>
                        <a:t>($ </a:t>
                      </a:r>
                      <a:r>
                        <a:rPr lang="en-US" sz="1200" u="none" strike="noStrike" dirty="0">
                          <a:effectLst/>
                        </a:rPr>
                        <a:t>per container)</a:t>
                      </a:r>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1624" marR="1624" marT="1624" marB="0" anchor="ctr"/>
                </a:tc>
                <a:tc>
                  <a:txBody>
                    <a:bodyPr/>
                    <a:lstStyle/>
                    <a:p>
                      <a:pPr algn="ctr" fontAlgn="ctr"/>
                      <a:r>
                        <a:rPr lang="en-US" sz="1200" u="none" strike="noStrike">
                          <a:effectLst/>
                        </a:rPr>
                        <a:t>577</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1624" marR="1624" marT="1624" marB="0" anchor="ctr"/>
                </a:tc>
                <a:tc>
                  <a:txBody>
                    <a:bodyPr/>
                    <a:lstStyle/>
                    <a:p>
                      <a:pPr algn="ctr" fontAlgn="ctr"/>
                      <a:r>
                        <a:rPr lang="en-US" sz="1200" u="none" strike="noStrike" dirty="0">
                          <a:effectLst/>
                        </a:rPr>
                        <a:t>752</a:t>
                      </a:r>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1624" marR="1624" marT="1624" marB="0" anchor="ctr"/>
                </a:tc>
              </a:tr>
              <a:tr h="211004">
                <a:tc>
                  <a:txBody>
                    <a:bodyPr/>
                    <a:lstStyle/>
                    <a:p>
                      <a:pPr algn="l" fontAlgn="ctr"/>
                      <a:r>
                        <a:rPr lang="en-US" sz="1200" u="none" strike="noStrike" dirty="0">
                          <a:effectLst/>
                        </a:rPr>
                        <a:t>cost to import </a:t>
                      </a:r>
                      <a:r>
                        <a:rPr lang="en-US" sz="1200" u="none" strike="noStrike" dirty="0" smtClean="0">
                          <a:effectLst/>
                        </a:rPr>
                        <a:t>($ </a:t>
                      </a:r>
                      <a:r>
                        <a:rPr lang="en-US" sz="1200" u="none" strike="noStrike" dirty="0">
                          <a:effectLst/>
                        </a:rPr>
                        <a:t>per container)</a:t>
                      </a:r>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1624" marR="1624" marT="1624" marB="0" anchor="ctr"/>
                </a:tc>
                <a:tc>
                  <a:txBody>
                    <a:bodyPr/>
                    <a:lstStyle/>
                    <a:p>
                      <a:pPr algn="ctr" fontAlgn="ctr"/>
                      <a:r>
                        <a:rPr lang="en-US" sz="1200" u="none" strike="noStrike">
                          <a:effectLst/>
                        </a:rPr>
                        <a:t>622</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1624" marR="1624" marT="1624" marB="0" anchor="ctr"/>
                </a:tc>
                <a:tc>
                  <a:txBody>
                    <a:bodyPr/>
                    <a:lstStyle/>
                    <a:p>
                      <a:pPr algn="ctr" fontAlgn="ctr"/>
                      <a:r>
                        <a:rPr lang="en-US" sz="1200" u="none" strike="noStrike" dirty="0">
                          <a:effectLst/>
                        </a:rPr>
                        <a:t>804</a:t>
                      </a:r>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1624" marR="1624" marT="1624" marB="0" anchor="ctr"/>
                </a:tc>
              </a:tr>
              <a:tr h="211004">
                <a:tc>
                  <a:txBody>
                    <a:bodyPr/>
                    <a:lstStyle/>
                    <a:p>
                      <a:pPr algn="l" fontAlgn="ctr"/>
                      <a:r>
                        <a:rPr lang="en-US" sz="1200" u="none" strike="noStrike" dirty="0">
                          <a:effectLst/>
                        </a:rPr>
                        <a:t># documents to export</a:t>
                      </a:r>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1624" marR="1624" marT="1624" marB="0" anchor="ctr"/>
                </a:tc>
                <a:tc>
                  <a:txBody>
                    <a:bodyPr/>
                    <a:lstStyle/>
                    <a:p>
                      <a:pPr algn="ctr" fontAlgn="ctr"/>
                      <a:r>
                        <a:rPr lang="en-US" sz="1200" u="none" strike="noStrike">
                          <a:effectLst/>
                        </a:rPr>
                        <a:t>6.74</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1624" marR="1624" marT="1624" marB="0" anchor="ctr"/>
                </a:tc>
                <a:tc>
                  <a:txBody>
                    <a:bodyPr/>
                    <a:lstStyle/>
                    <a:p>
                      <a:pPr algn="ctr" fontAlgn="ctr"/>
                      <a:r>
                        <a:rPr lang="en-US" sz="1200" u="none" strike="noStrike">
                          <a:effectLst/>
                        </a:rPr>
                        <a:t>5.24</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1624" marR="1624" marT="1624" marB="0" anchor="ctr"/>
                </a:tc>
              </a:tr>
              <a:tr h="211004">
                <a:tc>
                  <a:txBody>
                    <a:bodyPr/>
                    <a:lstStyle/>
                    <a:p>
                      <a:pPr algn="l" fontAlgn="ctr"/>
                      <a:r>
                        <a:rPr lang="en-US" sz="1200" u="none" strike="noStrike" dirty="0">
                          <a:effectLst/>
                        </a:rPr>
                        <a:t># documents to import</a:t>
                      </a:r>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1624" marR="1624" marT="1624" marB="0" anchor="ctr"/>
                </a:tc>
                <a:tc>
                  <a:txBody>
                    <a:bodyPr/>
                    <a:lstStyle/>
                    <a:p>
                      <a:pPr algn="ctr" fontAlgn="ctr"/>
                      <a:r>
                        <a:rPr lang="en-US" sz="1200" u="none" strike="noStrike">
                          <a:effectLst/>
                        </a:rPr>
                        <a:t>5.35</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1624" marR="1624" marT="1624" marB="0" anchor="ctr"/>
                </a:tc>
                <a:tc>
                  <a:txBody>
                    <a:bodyPr/>
                    <a:lstStyle/>
                    <a:p>
                      <a:pPr algn="ctr" fontAlgn="ctr"/>
                      <a:r>
                        <a:rPr lang="en-US" sz="1200" u="none" strike="noStrike">
                          <a:effectLst/>
                        </a:rPr>
                        <a:t>5.83</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1624" marR="1624" marT="1624" marB="0" anchor="ctr"/>
                </a:tc>
              </a:tr>
              <a:tr h="211004">
                <a:tc>
                  <a:txBody>
                    <a:bodyPr/>
                    <a:lstStyle/>
                    <a:p>
                      <a:pPr algn="l" fontAlgn="ctr"/>
                      <a:r>
                        <a:rPr lang="en-US" sz="1200" u="none" strike="noStrike" dirty="0">
                          <a:effectLst/>
                        </a:rPr>
                        <a:t>logistics performance index</a:t>
                      </a:r>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1624" marR="1624" marT="1624" marB="0" anchor="ctr"/>
                </a:tc>
                <a:tc>
                  <a:txBody>
                    <a:bodyPr/>
                    <a:lstStyle/>
                    <a:p>
                      <a:pPr algn="ctr" fontAlgn="ctr"/>
                      <a:r>
                        <a:rPr lang="en-US" sz="1200" u="none" strike="noStrike">
                          <a:effectLst/>
                        </a:rPr>
                        <a:t>3.48</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1624" marR="1624" marT="1624" marB="0" anchor="ctr"/>
                </a:tc>
                <a:tc>
                  <a:txBody>
                    <a:bodyPr/>
                    <a:lstStyle/>
                    <a:p>
                      <a:pPr algn="ctr" fontAlgn="ctr"/>
                      <a:r>
                        <a:rPr lang="en-US" sz="1200" u="none" strike="noStrike">
                          <a:effectLst/>
                        </a:rPr>
                        <a:t>3.57</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1624" marR="1624" marT="1624" marB="0" anchor="ctr"/>
                </a:tc>
              </a:tr>
              <a:tr h="211004">
                <a:tc>
                  <a:txBody>
                    <a:bodyPr/>
                    <a:lstStyle/>
                    <a:p>
                      <a:pPr algn="l" fontAlgn="ctr"/>
                      <a:r>
                        <a:rPr lang="en-US" sz="1200" u="none" strike="noStrike" dirty="0">
                          <a:effectLst/>
                        </a:rPr>
                        <a:t>quality of port infrastructure</a:t>
                      </a:r>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1624" marR="1624" marT="1624" marB="0" anchor="ctr"/>
                </a:tc>
                <a:tc>
                  <a:txBody>
                    <a:bodyPr/>
                    <a:lstStyle/>
                    <a:p>
                      <a:pPr algn="ctr" fontAlgn="ctr"/>
                      <a:r>
                        <a:rPr lang="en-US" sz="1200" u="none" strike="noStrike">
                          <a:effectLst/>
                        </a:rPr>
                        <a:t>4.55</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1624" marR="1624" marT="1624" marB="0" anchor="ctr"/>
                </a:tc>
                <a:tc>
                  <a:txBody>
                    <a:bodyPr/>
                    <a:lstStyle/>
                    <a:p>
                      <a:pPr algn="ctr" fontAlgn="ctr"/>
                      <a:r>
                        <a:rPr lang="en-US" sz="1200" u="none" strike="noStrike">
                          <a:effectLst/>
                        </a:rPr>
                        <a:t>4.93</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1624" marR="1624" marT="1624" marB="0" anchor="ctr"/>
                </a:tc>
              </a:tr>
              <a:tr h="211004">
                <a:tc>
                  <a:txBody>
                    <a:bodyPr/>
                    <a:lstStyle/>
                    <a:p>
                      <a:pPr algn="l" fontAlgn="ctr"/>
                      <a:r>
                        <a:rPr lang="en-US" sz="1200" u="none" strike="noStrike" dirty="0">
                          <a:effectLst/>
                        </a:rPr>
                        <a:t>applied tariff rate</a:t>
                      </a:r>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1624" marR="1624" marT="1624" marB="0" anchor="ctr"/>
                </a:tc>
                <a:tc>
                  <a:txBody>
                    <a:bodyPr/>
                    <a:lstStyle/>
                    <a:p>
                      <a:pPr algn="ctr" fontAlgn="ctr"/>
                      <a:r>
                        <a:rPr lang="en-US" sz="1200" u="none" strike="noStrike">
                          <a:effectLst/>
                        </a:rPr>
                        <a:t>3.53</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1624" marR="1624" marT="1624" marB="0" anchor="ctr"/>
                </a:tc>
                <a:tc>
                  <a:txBody>
                    <a:bodyPr/>
                    <a:lstStyle/>
                    <a:p>
                      <a:pPr algn="ctr" fontAlgn="ctr"/>
                      <a:r>
                        <a:rPr lang="en-US" sz="1200" u="none" strike="noStrike">
                          <a:effectLst/>
                        </a:rPr>
                        <a:t>2.48</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1624" marR="1624" marT="1624" marB="0" anchor="ctr"/>
                </a:tc>
              </a:tr>
              <a:tr h="211004">
                <a:tc>
                  <a:txBody>
                    <a:bodyPr/>
                    <a:lstStyle/>
                    <a:p>
                      <a:pPr algn="l" fontAlgn="ctr"/>
                      <a:r>
                        <a:rPr lang="en-US" sz="1200" u="none" strike="noStrike" dirty="0">
                          <a:effectLst/>
                        </a:rPr>
                        <a:t>RTAs</a:t>
                      </a:r>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1624" marR="1624" marT="1624" marB="0" anchor="ctr"/>
                </a:tc>
                <a:tc>
                  <a:txBody>
                    <a:bodyPr/>
                    <a:lstStyle/>
                    <a:p>
                      <a:pPr algn="ctr" fontAlgn="ctr"/>
                      <a:r>
                        <a:rPr lang="en-US" sz="1200" u="none" strike="noStrike">
                          <a:effectLst/>
                        </a:rPr>
                        <a:t>0.34</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1624" marR="1624" marT="1624" marB="0" anchor="ctr"/>
                </a:tc>
                <a:tc>
                  <a:txBody>
                    <a:bodyPr/>
                    <a:lstStyle/>
                    <a:p>
                      <a:pPr algn="ctr" fontAlgn="ctr"/>
                      <a:r>
                        <a:rPr lang="en-US" sz="1200" u="none" strike="noStrike">
                          <a:effectLst/>
                        </a:rPr>
                        <a:t>0.36</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1624" marR="1624" marT="1624" marB="0" anchor="ctr"/>
                </a:tc>
              </a:tr>
              <a:tr h="211004">
                <a:tc>
                  <a:txBody>
                    <a:bodyPr/>
                    <a:lstStyle/>
                    <a:p>
                      <a:pPr algn="l" fontAlgn="ctr"/>
                      <a:r>
                        <a:rPr lang="en-US" sz="1200" u="none" strike="noStrike" dirty="0">
                          <a:effectLst/>
                        </a:rPr>
                        <a:t>BITs</a:t>
                      </a:r>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1624" marR="1624" marT="1624" marB="0" anchor="ctr"/>
                </a:tc>
                <a:tc>
                  <a:txBody>
                    <a:bodyPr/>
                    <a:lstStyle/>
                    <a:p>
                      <a:pPr algn="ctr" fontAlgn="ctr"/>
                      <a:r>
                        <a:rPr lang="en-US" sz="1200" u="none" strike="noStrike">
                          <a:effectLst/>
                        </a:rPr>
                        <a:t>0.55</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1624" marR="1624" marT="1624" marB="0" anchor="ctr"/>
                </a:tc>
                <a:tc>
                  <a:txBody>
                    <a:bodyPr/>
                    <a:lstStyle/>
                    <a:p>
                      <a:pPr algn="ctr" fontAlgn="ctr"/>
                      <a:r>
                        <a:rPr lang="en-US" sz="1200" u="none" strike="noStrike">
                          <a:effectLst/>
                        </a:rPr>
                        <a:t>0.38</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1624" marR="1624" marT="1624" marB="0" anchor="ctr"/>
                </a:tc>
              </a:tr>
              <a:tr h="211004">
                <a:tc>
                  <a:txBody>
                    <a:bodyPr/>
                    <a:lstStyle/>
                    <a:p>
                      <a:pPr algn="l" fontAlgn="ctr"/>
                      <a:r>
                        <a:rPr lang="en-US" sz="1200" u="none" strike="noStrike" dirty="0">
                          <a:effectLst/>
                        </a:rPr>
                        <a:t>BITs, investor-state-of-dispute</a:t>
                      </a:r>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1624" marR="1624" marT="1624" marB="0" anchor="ctr"/>
                </a:tc>
                <a:tc>
                  <a:txBody>
                    <a:bodyPr/>
                    <a:lstStyle/>
                    <a:p>
                      <a:pPr algn="ctr" fontAlgn="ctr"/>
                      <a:r>
                        <a:rPr lang="en-US" sz="1200" u="none" strike="noStrike">
                          <a:effectLst/>
                        </a:rPr>
                        <a:t>1.9</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1624" marR="1624" marT="1624" marB="0" anchor="ctr"/>
                </a:tc>
                <a:tc>
                  <a:txBody>
                    <a:bodyPr/>
                    <a:lstStyle/>
                    <a:p>
                      <a:pPr algn="ctr" fontAlgn="ctr"/>
                      <a:r>
                        <a:rPr lang="en-US" sz="1200" u="none" strike="noStrike">
                          <a:effectLst/>
                        </a:rPr>
                        <a:t>1.7</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1624" marR="1624" marT="1624" marB="0" anchor="ctr"/>
                </a:tc>
              </a:tr>
              <a:tr h="211004">
                <a:tc>
                  <a:txBody>
                    <a:bodyPr/>
                    <a:lstStyle/>
                    <a:p>
                      <a:pPr algn="l" fontAlgn="ctr"/>
                      <a:r>
                        <a:rPr lang="en-US" sz="1200" u="none" strike="noStrike" dirty="0">
                          <a:effectLst/>
                        </a:rPr>
                        <a:t>DTTs</a:t>
                      </a:r>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1624" marR="1624" marT="1624" marB="0" anchor="ctr"/>
                </a:tc>
                <a:tc>
                  <a:txBody>
                    <a:bodyPr/>
                    <a:lstStyle/>
                    <a:p>
                      <a:pPr algn="ctr" fontAlgn="ctr"/>
                      <a:r>
                        <a:rPr lang="en-US" sz="1200" u="none" strike="noStrike">
                          <a:effectLst/>
                        </a:rPr>
                        <a:t>0.91</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1624" marR="1624" marT="1624" marB="0" anchor="ctr"/>
                </a:tc>
                <a:tc>
                  <a:txBody>
                    <a:bodyPr/>
                    <a:lstStyle/>
                    <a:p>
                      <a:pPr algn="ctr" fontAlgn="ctr"/>
                      <a:r>
                        <a:rPr lang="en-US" sz="1200" u="none" strike="noStrike">
                          <a:effectLst/>
                        </a:rPr>
                        <a:t>0.78</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1624" marR="1624" marT="1624" marB="0" anchor="ctr"/>
                </a:tc>
              </a:tr>
              <a:tr h="222512">
                <a:tc gridSpan="3">
                  <a:txBody>
                    <a:bodyPr/>
                    <a:lstStyle/>
                    <a:p>
                      <a:pPr algn="l" fontAlgn="ctr"/>
                      <a:r>
                        <a:rPr lang="en-US" sz="1200" b="1" u="none" strike="noStrike" dirty="0">
                          <a:effectLst/>
                        </a:rPr>
                        <a:t>Comparative advantage variables</a:t>
                      </a:r>
                      <a:endParaRPr lang="en-US" sz="1200" b="1" i="0" u="none" strike="noStrike" dirty="0">
                        <a:solidFill>
                          <a:srgbClr val="000000"/>
                        </a:solidFill>
                        <a:effectLst/>
                        <a:latin typeface="Arial" panose="020B0604020202020204" pitchFamily="34" charset="0"/>
                        <a:cs typeface="Arial" panose="020B0604020202020204" pitchFamily="34" charset="0"/>
                      </a:endParaRPr>
                    </a:p>
                  </a:txBody>
                  <a:tcPr marL="1624" marR="1624" marT="1624" marB="0" anchor="ctr">
                    <a:solidFill>
                      <a:schemeClr val="accent1">
                        <a:lumMod val="20000"/>
                        <a:lumOff val="80000"/>
                      </a:schemeClr>
                    </a:solidFill>
                  </a:tcPr>
                </a:tc>
                <a:tc hMerge="1">
                  <a:txBody>
                    <a:bodyPr/>
                    <a:lstStyle/>
                    <a:p>
                      <a:pPr algn="l" fontAlgn="ctr"/>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1624" marR="1624" marT="1624" marB="0" anchor="ctr"/>
                </a:tc>
                <a:tc hMerge="1">
                  <a:txBody>
                    <a:bodyPr/>
                    <a:lstStyle/>
                    <a:p>
                      <a:endParaRPr lang="en-US"/>
                    </a:p>
                  </a:txBody>
                  <a:tcPr/>
                </a:tc>
              </a:tr>
              <a:tr h="211004">
                <a:tc>
                  <a:txBody>
                    <a:bodyPr/>
                    <a:lstStyle/>
                    <a:p>
                      <a:pPr algn="l" fontAlgn="ctr"/>
                      <a:r>
                        <a:rPr lang="en-US" sz="1200" u="none" strike="noStrike" dirty="0">
                          <a:effectLst/>
                        </a:rPr>
                        <a:t>real GDP p.c. (</a:t>
                      </a:r>
                      <a:r>
                        <a:rPr lang="en-US" sz="1200" u="none" strike="noStrike" dirty="0" err="1">
                          <a:effectLst/>
                        </a:rPr>
                        <a:t>rgdpl</a:t>
                      </a:r>
                      <a:r>
                        <a:rPr lang="en-US" sz="1200" u="none" strike="noStrike" dirty="0">
                          <a:effectLst/>
                        </a:rPr>
                        <a:t>)</a:t>
                      </a:r>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1624" marR="1624" marT="1624" marB="0" anchor="ctr"/>
                </a:tc>
                <a:tc>
                  <a:txBody>
                    <a:bodyPr/>
                    <a:lstStyle/>
                    <a:p>
                      <a:pPr algn="ctr" fontAlgn="ctr"/>
                      <a:r>
                        <a:rPr lang="en-US" sz="1200" u="none" strike="noStrike">
                          <a:effectLst/>
                        </a:rPr>
                        <a:t>13,006</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1624" marR="1624" marT="1624" marB="0" anchor="ctr"/>
                </a:tc>
                <a:tc>
                  <a:txBody>
                    <a:bodyPr/>
                    <a:lstStyle/>
                    <a:p>
                      <a:pPr algn="ctr" fontAlgn="ctr"/>
                      <a:r>
                        <a:rPr lang="en-US" sz="1200" u="none" strike="noStrike">
                          <a:effectLst/>
                        </a:rPr>
                        <a:t>24,227</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1624" marR="1624" marT="1624" marB="0" anchor="ctr"/>
                </a:tc>
              </a:tr>
              <a:tr h="211004">
                <a:tc>
                  <a:txBody>
                    <a:bodyPr/>
                    <a:lstStyle/>
                    <a:p>
                      <a:pPr algn="l" fontAlgn="ctr"/>
                      <a:r>
                        <a:rPr lang="en-US" sz="1200" u="none" strike="noStrike" dirty="0">
                          <a:effectLst/>
                        </a:rPr>
                        <a:t>K-L ratio</a:t>
                      </a:r>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1624" marR="1624" marT="1624" marB="0" anchor="ctr"/>
                </a:tc>
                <a:tc>
                  <a:txBody>
                    <a:bodyPr/>
                    <a:lstStyle/>
                    <a:p>
                      <a:pPr algn="ctr" fontAlgn="ctr"/>
                      <a:r>
                        <a:rPr lang="en-US" sz="1200" u="none" strike="noStrike">
                          <a:effectLst/>
                        </a:rPr>
                        <a:t>76,379</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1624" marR="1624" marT="1624" marB="0" anchor="ctr"/>
                </a:tc>
                <a:tc>
                  <a:txBody>
                    <a:bodyPr/>
                    <a:lstStyle/>
                    <a:p>
                      <a:pPr algn="ctr" fontAlgn="ctr"/>
                      <a:r>
                        <a:rPr lang="en-US" sz="1200" u="none" strike="noStrike">
                          <a:effectLst/>
                        </a:rPr>
                        <a:t>156,101</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1624" marR="1624" marT="1624" marB="0" anchor="ctr"/>
                </a:tc>
              </a:tr>
              <a:tr h="211004">
                <a:tc>
                  <a:txBody>
                    <a:bodyPr/>
                    <a:lstStyle/>
                    <a:p>
                      <a:pPr algn="l" fontAlgn="ctr"/>
                      <a:r>
                        <a:rPr lang="en-US" sz="1200" u="none" strike="noStrike" dirty="0" err="1">
                          <a:effectLst/>
                        </a:rPr>
                        <a:t>avg</a:t>
                      </a:r>
                      <a:r>
                        <a:rPr lang="en-US" sz="1200" u="none" strike="noStrike" dirty="0">
                          <a:effectLst/>
                        </a:rPr>
                        <a:t> year schooling</a:t>
                      </a:r>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1624" marR="1624" marT="1624" marB="0" anchor="ctr"/>
                </a:tc>
                <a:tc>
                  <a:txBody>
                    <a:bodyPr/>
                    <a:lstStyle/>
                    <a:p>
                      <a:pPr algn="ctr" fontAlgn="ctr"/>
                      <a:r>
                        <a:rPr lang="en-US" sz="1200" u="none" strike="noStrike">
                          <a:effectLst/>
                        </a:rPr>
                        <a:t>7.61</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1624" marR="1624" marT="1624" marB="0" anchor="ctr"/>
                </a:tc>
                <a:tc>
                  <a:txBody>
                    <a:bodyPr/>
                    <a:lstStyle/>
                    <a:p>
                      <a:pPr algn="ctr" fontAlgn="ctr"/>
                      <a:r>
                        <a:rPr lang="en-US" sz="1200" u="none" strike="noStrike">
                          <a:effectLst/>
                        </a:rPr>
                        <a:t>8.73</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1624" marR="1624" marT="1624" marB="0" anchor="ctr"/>
                </a:tc>
              </a:tr>
              <a:tr h="211004">
                <a:tc>
                  <a:txBody>
                    <a:bodyPr/>
                    <a:lstStyle/>
                    <a:p>
                      <a:pPr algn="l" fontAlgn="ctr"/>
                      <a:r>
                        <a:rPr lang="en-US" sz="1200" u="none" strike="noStrike" dirty="0">
                          <a:effectLst/>
                        </a:rPr>
                        <a:t>log </a:t>
                      </a:r>
                      <a:r>
                        <a:rPr lang="en-US" sz="1200" u="none" strike="noStrike" dirty="0" err="1">
                          <a:effectLst/>
                        </a:rPr>
                        <a:t>rgdpl</a:t>
                      </a:r>
                      <a:r>
                        <a:rPr lang="en-US" sz="1200" u="none" strike="noStrike" dirty="0">
                          <a:effectLst/>
                        </a:rPr>
                        <a:t>, host rel. to source</a:t>
                      </a:r>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1624" marR="1624" marT="1624" marB="0" anchor="ctr"/>
                </a:tc>
                <a:tc>
                  <a:txBody>
                    <a:bodyPr/>
                    <a:lstStyle/>
                    <a:p>
                      <a:pPr algn="ctr" fontAlgn="ctr"/>
                      <a:r>
                        <a:rPr lang="en-US" sz="1200" u="none" strike="noStrike">
                          <a:effectLst/>
                        </a:rPr>
                        <a:t>-1.32</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1624" marR="1624" marT="1624" marB="0" anchor="ctr"/>
                </a:tc>
                <a:tc>
                  <a:txBody>
                    <a:bodyPr/>
                    <a:lstStyle/>
                    <a:p>
                      <a:pPr algn="ctr" fontAlgn="ctr"/>
                      <a:r>
                        <a:rPr lang="en-US" sz="1200" u="none" strike="noStrike">
                          <a:effectLst/>
                        </a:rPr>
                        <a:t>-0.75</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1624" marR="1624" marT="1624" marB="0" anchor="ctr"/>
                </a:tc>
              </a:tr>
              <a:tr h="211004">
                <a:tc>
                  <a:txBody>
                    <a:bodyPr/>
                    <a:lstStyle/>
                    <a:p>
                      <a:pPr algn="l" fontAlgn="ctr"/>
                      <a:r>
                        <a:rPr lang="en-US" sz="1200" u="none" strike="noStrike" dirty="0">
                          <a:effectLst/>
                        </a:rPr>
                        <a:t>log K-L ratio, host rel. to source</a:t>
                      </a:r>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1624" marR="1624" marT="1624" marB="0" anchor="ctr"/>
                </a:tc>
                <a:tc>
                  <a:txBody>
                    <a:bodyPr/>
                    <a:lstStyle/>
                    <a:p>
                      <a:pPr algn="ctr" fontAlgn="ctr"/>
                      <a:r>
                        <a:rPr lang="en-US" sz="1200" u="none" strike="noStrike">
                          <a:effectLst/>
                        </a:rPr>
                        <a:t>-1.51</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1624" marR="1624" marT="1624" marB="0" anchor="ctr"/>
                </a:tc>
                <a:tc>
                  <a:txBody>
                    <a:bodyPr/>
                    <a:lstStyle/>
                    <a:p>
                      <a:pPr algn="ctr" fontAlgn="ctr"/>
                      <a:r>
                        <a:rPr lang="en-US" sz="1200" u="none" strike="noStrike" dirty="0">
                          <a:effectLst/>
                        </a:rPr>
                        <a:t>-0.78</a:t>
                      </a:r>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1624" marR="1624" marT="1624" marB="0" anchor="ctr"/>
                </a:tc>
              </a:tr>
            </a:tbl>
          </a:graphicData>
        </a:graphic>
      </p:graphicFrame>
      <p:graphicFrame>
        <p:nvGraphicFramePr>
          <p:cNvPr id="9" name="Table 8"/>
          <p:cNvGraphicFramePr>
            <a:graphicFrameLocks noGrp="1"/>
          </p:cNvGraphicFramePr>
          <p:nvPr>
            <p:extLst>
              <p:ext uri="{D42A27DB-BD31-4B8C-83A1-F6EECF244321}">
                <p14:modId xmlns:p14="http://schemas.microsoft.com/office/powerpoint/2010/main" val="147740010"/>
              </p:ext>
            </p:extLst>
          </p:nvPr>
        </p:nvGraphicFramePr>
        <p:xfrm>
          <a:off x="4584700" y="1142999"/>
          <a:ext cx="4318000" cy="5599784"/>
        </p:xfrm>
        <a:graphic>
          <a:graphicData uri="http://schemas.openxmlformats.org/drawingml/2006/table">
            <a:tbl>
              <a:tblPr>
                <a:tableStyleId>{3B4B98B0-60AC-42C2-AFA5-B58CD77FA1E5}</a:tableStyleId>
              </a:tblPr>
              <a:tblGrid>
                <a:gridCol w="2413000"/>
                <a:gridCol w="952500"/>
                <a:gridCol w="952500"/>
              </a:tblGrid>
              <a:tr h="228606">
                <a:tc rowSpan="2">
                  <a:txBody>
                    <a:bodyPr/>
                    <a:lstStyle/>
                    <a:p>
                      <a:pPr algn="l" fontAlgn="ctr"/>
                      <a:endParaRPr lang="en-US" sz="1200" u="none" strike="noStrike" dirty="0" smtClean="0">
                        <a:effectLst/>
                      </a:endParaRPr>
                    </a:p>
                    <a:p>
                      <a:pPr algn="l" fontAlgn="ctr"/>
                      <a:endParaRPr lang="en-US" sz="1200" u="none" strike="noStrike" dirty="0" smtClean="0">
                        <a:effectLst/>
                      </a:endParaRPr>
                    </a:p>
                    <a:p>
                      <a:pPr algn="l" fontAlgn="ctr"/>
                      <a:r>
                        <a:rPr lang="en-US" sz="1200" u="none" strike="noStrike" dirty="0" smtClean="0">
                          <a:effectLst/>
                        </a:rPr>
                        <a:t>Affiliates </a:t>
                      </a:r>
                      <a:r>
                        <a:rPr lang="en-US" sz="1200" u="none" strike="noStrike" dirty="0">
                          <a:effectLst/>
                        </a:rPr>
                        <a:t>with:</a:t>
                      </a:r>
                      <a:endParaRPr lang="en-US" sz="1200" b="1" i="0" u="none" strike="noStrike" dirty="0">
                        <a:solidFill>
                          <a:srgbClr val="000000"/>
                        </a:solidFill>
                        <a:effectLst/>
                        <a:latin typeface="Arial" panose="020B0604020202020204" pitchFamily="34" charset="0"/>
                        <a:cs typeface="Arial" panose="020B0604020202020204" pitchFamily="34" charset="0"/>
                      </a:endParaRPr>
                    </a:p>
                  </a:txBody>
                  <a:tcPr marL="1624" marR="1624" marT="1624" marB="0" anchor="ctr">
                    <a:lnB w="12700" cap="flat" cmpd="sng" algn="ctr">
                      <a:solidFill>
                        <a:schemeClr val="accent1"/>
                      </a:solidFill>
                      <a:prstDash val="solid"/>
                      <a:round/>
                      <a:headEnd type="none" w="med" len="med"/>
                      <a:tailEnd type="none" w="med" len="med"/>
                    </a:lnB>
                  </a:tcPr>
                </a:tc>
                <a:tc gridSpan="2">
                  <a:txBody>
                    <a:bodyPr/>
                    <a:lstStyle/>
                    <a:p>
                      <a:pPr algn="ctr" fontAlgn="ctr"/>
                      <a:r>
                        <a:rPr lang="en-US" sz="1200" u="none" strike="noStrike" dirty="0" smtClean="0">
                          <a:effectLst/>
                        </a:rPr>
                        <a:t>Average</a:t>
                      </a:r>
                      <a:r>
                        <a:rPr lang="en-US" sz="1200" u="none" strike="noStrike" baseline="0" dirty="0" smtClean="0">
                          <a:effectLst/>
                        </a:rPr>
                        <a:t> Country Characteristics</a:t>
                      </a:r>
                      <a:endParaRPr lang="en-US" sz="1200" b="1" i="0" u="none" strike="noStrike" dirty="0">
                        <a:solidFill>
                          <a:srgbClr val="000000"/>
                        </a:solidFill>
                        <a:effectLst/>
                        <a:latin typeface="Arial" panose="020B0604020202020204" pitchFamily="34" charset="0"/>
                        <a:cs typeface="Arial" panose="020B0604020202020204" pitchFamily="34" charset="0"/>
                      </a:endParaRPr>
                    </a:p>
                  </a:txBody>
                  <a:tcPr marL="1624" marR="1624" marT="1624" marB="0" anchor="ctr">
                    <a:lnB w="12700" cap="flat" cmpd="sng" algn="ctr">
                      <a:solidFill>
                        <a:schemeClr val="accent1"/>
                      </a:solidFill>
                      <a:prstDash val="solid"/>
                      <a:round/>
                      <a:headEnd type="none" w="med" len="med"/>
                      <a:tailEnd type="none" w="med" len="med"/>
                    </a:lnB>
                  </a:tcPr>
                </a:tc>
                <a:tc hMerge="1">
                  <a:txBody>
                    <a:bodyPr/>
                    <a:lstStyle/>
                    <a:p>
                      <a:pPr algn="ctr" fontAlgn="ctr"/>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1624" marR="1624" marT="1624" marB="0" anchor="ctr"/>
                </a:tc>
              </a:tr>
              <a:tr h="431674">
                <a:tc vMerge="1">
                  <a:txBody>
                    <a:bodyPr/>
                    <a:lstStyle/>
                    <a:p>
                      <a:pPr algn="l" fontAlgn="ctr"/>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1624" marR="1624" marT="1624" marB="0" anchor="ctr"/>
                </a:tc>
                <a:tc>
                  <a:txBody>
                    <a:bodyPr/>
                    <a:lstStyle/>
                    <a:p>
                      <a:pPr algn="ctr" fontAlgn="ctr"/>
                      <a:r>
                        <a:rPr lang="en-US" sz="1200" u="none" strike="noStrike" dirty="0">
                          <a:effectLst/>
                        </a:rPr>
                        <a:t>imports &amp; exports</a:t>
                      </a:r>
                      <a:endParaRPr lang="en-US" sz="1200" b="1" i="0" u="none" strike="noStrike" dirty="0">
                        <a:solidFill>
                          <a:srgbClr val="000000"/>
                        </a:solidFill>
                        <a:effectLst/>
                        <a:latin typeface="Arial" panose="020B0604020202020204" pitchFamily="34" charset="0"/>
                        <a:cs typeface="Arial" panose="020B0604020202020204" pitchFamily="34" charset="0"/>
                      </a:endParaRPr>
                    </a:p>
                  </a:txBody>
                  <a:tcPr marL="1624" marR="1624" marT="1624" marB="0"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fontAlgn="ctr"/>
                      <a:r>
                        <a:rPr lang="en-US" sz="1200" u="none" strike="noStrike" dirty="0">
                          <a:effectLst/>
                        </a:rPr>
                        <a:t>only domestic sale</a:t>
                      </a:r>
                      <a:endParaRPr lang="en-US" sz="1200" b="1" i="0" u="none" strike="noStrike" dirty="0">
                        <a:solidFill>
                          <a:srgbClr val="000000"/>
                        </a:solidFill>
                        <a:effectLst/>
                        <a:latin typeface="Arial" panose="020B0604020202020204" pitchFamily="34" charset="0"/>
                        <a:cs typeface="Arial" panose="020B0604020202020204" pitchFamily="34" charset="0"/>
                      </a:endParaRPr>
                    </a:p>
                  </a:txBody>
                  <a:tcPr marL="1624" marR="1624" marT="1624" marB="0"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r>
              <a:tr h="228606">
                <a:tc>
                  <a:txBody>
                    <a:bodyPr/>
                    <a:lstStyle/>
                    <a:p>
                      <a:pPr algn="l" fontAlgn="ctr"/>
                      <a:r>
                        <a:rPr lang="en-US" sz="1200" b="1" u="none" strike="noStrike" dirty="0">
                          <a:effectLst/>
                        </a:rPr>
                        <a:t>Institutional variables</a:t>
                      </a:r>
                      <a:endParaRPr lang="en-US" sz="1200" b="1" i="0" u="none" strike="noStrike" dirty="0">
                        <a:solidFill>
                          <a:srgbClr val="000000"/>
                        </a:solidFill>
                        <a:effectLst/>
                        <a:latin typeface="Arial" panose="020B0604020202020204" pitchFamily="34" charset="0"/>
                        <a:cs typeface="Arial" panose="020B0604020202020204" pitchFamily="34" charset="0"/>
                      </a:endParaRPr>
                    </a:p>
                  </a:txBody>
                  <a:tcPr marL="1624" marR="1624" marT="1624" marB="0" anchor="ctr">
                    <a:lnT w="12700" cap="flat" cmpd="sng" algn="ctr">
                      <a:solidFill>
                        <a:schemeClr val="accent1"/>
                      </a:solidFill>
                      <a:prstDash val="solid"/>
                      <a:round/>
                      <a:headEnd type="none" w="med" len="med"/>
                      <a:tailEnd type="none" w="med" len="med"/>
                    </a:lnT>
                    <a:solidFill>
                      <a:schemeClr val="accent1">
                        <a:lumMod val="20000"/>
                        <a:lumOff val="80000"/>
                      </a:schemeClr>
                    </a:solidFill>
                  </a:tcPr>
                </a:tc>
                <a:tc>
                  <a:txBody>
                    <a:bodyPr/>
                    <a:lstStyle/>
                    <a:p>
                      <a:pPr algn="l" fontAlgn="ctr"/>
                      <a:endParaRPr lang="en-US" sz="1200" b="1" i="0" u="none" strike="noStrike" dirty="0">
                        <a:solidFill>
                          <a:srgbClr val="000000"/>
                        </a:solidFill>
                        <a:effectLst/>
                        <a:latin typeface="Arial" panose="020B0604020202020204" pitchFamily="34" charset="0"/>
                        <a:cs typeface="Arial" panose="020B0604020202020204" pitchFamily="34" charset="0"/>
                      </a:endParaRPr>
                    </a:p>
                  </a:txBody>
                  <a:tcPr marL="1624" marR="1624" marT="1624" marB="0" anchor="ctr">
                    <a:lnT w="12700" cap="flat" cmpd="sng" algn="ctr">
                      <a:solidFill>
                        <a:schemeClr val="accent1"/>
                      </a:solidFill>
                      <a:prstDash val="solid"/>
                      <a:round/>
                      <a:headEnd type="none" w="med" len="med"/>
                      <a:tailEnd type="none" w="med" len="med"/>
                    </a:lnT>
                    <a:solidFill>
                      <a:schemeClr val="accent1">
                        <a:lumMod val="20000"/>
                        <a:lumOff val="80000"/>
                      </a:schemeClr>
                    </a:solidFill>
                  </a:tcPr>
                </a:tc>
                <a:tc>
                  <a:txBody>
                    <a:bodyPr/>
                    <a:lstStyle/>
                    <a:p>
                      <a:pPr algn="l" fontAlgn="ctr"/>
                      <a:endParaRPr lang="en-US" sz="1200" b="1" i="0" u="none" strike="noStrike" dirty="0">
                        <a:solidFill>
                          <a:srgbClr val="000000"/>
                        </a:solidFill>
                        <a:effectLst/>
                        <a:latin typeface="Arial" panose="020B0604020202020204" pitchFamily="34" charset="0"/>
                        <a:cs typeface="Arial" panose="020B0604020202020204" pitchFamily="34" charset="0"/>
                      </a:endParaRPr>
                    </a:p>
                  </a:txBody>
                  <a:tcPr marL="1624" marR="1624" marT="1624" marB="0" anchor="ctr">
                    <a:lnT w="12700" cap="flat" cmpd="sng" algn="ctr">
                      <a:solidFill>
                        <a:schemeClr val="accent1"/>
                      </a:solidFill>
                      <a:prstDash val="solid"/>
                      <a:round/>
                      <a:headEnd type="none" w="med" len="med"/>
                      <a:tailEnd type="none" w="med" len="med"/>
                    </a:lnT>
                    <a:solidFill>
                      <a:schemeClr val="accent1">
                        <a:lumMod val="20000"/>
                        <a:lumOff val="80000"/>
                      </a:schemeClr>
                    </a:solidFill>
                  </a:tcPr>
                </a:tc>
              </a:tr>
              <a:tr h="228606">
                <a:tc>
                  <a:txBody>
                    <a:bodyPr/>
                    <a:lstStyle/>
                    <a:p>
                      <a:pPr algn="l" fontAlgn="ctr"/>
                      <a:r>
                        <a:rPr lang="en-US" sz="1200" u="none" strike="noStrike" dirty="0">
                          <a:effectLst/>
                        </a:rPr>
                        <a:t>rule of law</a:t>
                      </a:r>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1624" marR="1624" marT="1624" marB="0" anchor="ctr"/>
                </a:tc>
                <a:tc>
                  <a:txBody>
                    <a:bodyPr/>
                    <a:lstStyle/>
                    <a:p>
                      <a:pPr algn="ctr" fontAlgn="ctr"/>
                      <a:r>
                        <a:rPr lang="en-US" sz="1200" u="none" strike="noStrike">
                          <a:effectLst/>
                        </a:rPr>
                        <a:t>-0.09</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1624" marR="1624" marT="1624" marB="0" anchor="ctr"/>
                </a:tc>
                <a:tc>
                  <a:txBody>
                    <a:bodyPr/>
                    <a:lstStyle/>
                    <a:p>
                      <a:pPr algn="ctr" fontAlgn="ctr"/>
                      <a:r>
                        <a:rPr lang="en-US" sz="1200" u="none" strike="noStrike">
                          <a:effectLst/>
                        </a:rPr>
                        <a:t>0.68</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1624" marR="1624" marT="1624" marB="0" anchor="ctr"/>
                </a:tc>
              </a:tr>
              <a:tr h="228606">
                <a:tc>
                  <a:txBody>
                    <a:bodyPr/>
                    <a:lstStyle/>
                    <a:p>
                      <a:pPr algn="l" fontAlgn="ctr"/>
                      <a:r>
                        <a:rPr lang="en-US" sz="1200" u="none" strike="noStrike" dirty="0">
                          <a:effectLst/>
                        </a:rPr>
                        <a:t>regulatory quality</a:t>
                      </a:r>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1624" marR="1624" marT="1624" marB="0" anchor="ctr"/>
                </a:tc>
                <a:tc>
                  <a:txBody>
                    <a:bodyPr/>
                    <a:lstStyle/>
                    <a:p>
                      <a:pPr algn="ctr" fontAlgn="ctr"/>
                      <a:r>
                        <a:rPr lang="en-US" sz="1200" u="none" strike="noStrike" dirty="0">
                          <a:effectLst/>
                        </a:rPr>
                        <a:t>0.05</a:t>
                      </a:r>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1624" marR="1624" marT="1624" marB="0" anchor="ctr"/>
                </a:tc>
                <a:tc>
                  <a:txBody>
                    <a:bodyPr/>
                    <a:lstStyle/>
                    <a:p>
                      <a:pPr algn="ctr" fontAlgn="ctr"/>
                      <a:r>
                        <a:rPr lang="en-US" sz="1200" u="none" strike="noStrike">
                          <a:effectLst/>
                        </a:rPr>
                        <a:t>0.76</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1624" marR="1624" marT="1624" marB="0" anchor="ctr"/>
                </a:tc>
              </a:tr>
              <a:tr h="228606">
                <a:tc>
                  <a:txBody>
                    <a:bodyPr/>
                    <a:lstStyle/>
                    <a:p>
                      <a:pPr algn="l" fontAlgn="ctr"/>
                      <a:r>
                        <a:rPr lang="en-US" sz="1200" u="none" strike="noStrike" dirty="0">
                          <a:effectLst/>
                        </a:rPr>
                        <a:t>government effectiveness</a:t>
                      </a:r>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1624" marR="1624" marT="1624" marB="0" anchor="ctr"/>
                </a:tc>
                <a:tc>
                  <a:txBody>
                    <a:bodyPr/>
                    <a:lstStyle/>
                    <a:p>
                      <a:pPr algn="ctr" fontAlgn="ctr"/>
                      <a:r>
                        <a:rPr lang="en-US" sz="1200" u="none" strike="noStrike" dirty="0">
                          <a:effectLst/>
                        </a:rPr>
                        <a:t>0.27</a:t>
                      </a:r>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1624" marR="1624" marT="1624" marB="0" anchor="ctr"/>
                </a:tc>
                <a:tc>
                  <a:txBody>
                    <a:bodyPr/>
                    <a:lstStyle/>
                    <a:p>
                      <a:pPr algn="ctr" fontAlgn="ctr"/>
                      <a:r>
                        <a:rPr lang="en-US" sz="1200" u="none" strike="noStrike">
                          <a:effectLst/>
                        </a:rPr>
                        <a:t>0.87</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1624" marR="1624" marT="1624" marB="0" anchor="ctr"/>
                </a:tc>
              </a:tr>
              <a:tr h="228606">
                <a:tc>
                  <a:txBody>
                    <a:bodyPr/>
                    <a:lstStyle/>
                    <a:p>
                      <a:pPr algn="l" fontAlgn="ctr"/>
                      <a:r>
                        <a:rPr lang="en-US" sz="1200" u="none" strike="noStrike">
                          <a:effectLst/>
                        </a:rPr>
                        <a:t>control of corruption</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1624" marR="1624" marT="1624" marB="0" anchor="ctr"/>
                </a:tc>
                <a:tc>
                  <a:txBody>
                    <a:bodyPr/>
                    <a:lstStyle/>
                    <a:p>
                      <a:pPr algn="ctr" fontAlgn="ctr"/>
                      <a:r>
                        <a:rPr lang="en-US" sz="1200" u="none" strike="noStrike" dirty="0">
                          <a:effectLst/>
                        </a:rPr>
                        <a:t>-0.05</a:t>
                      </a:r>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1624" marR="1624" marT="1624" marB="0" anchor="ctr"/>
                </a:tc>
                <a:tc>
                  <a:txBody>
                    <a:bodyPr/>
                    <a:lstStyle/>
                    <a:p>
                      <a:pPr algn="ctr" fontAlgn="ctr"/>
                      <a:r>
                        <a:rPr lang="en-US" sz="1200" u="none" strike="noStrike">
                          <a:effectLst/>
                        </a:rPr>
                        <a:t>0.69</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1624" marR="1624" marT="1624" marB="0" anchor="ctr"/>
                </a:tc>
              </a:tr>
              <a:tr h="228606">
                <a:tc>
                  <a:txBody>
                    <a:bodyPr/>
                    <a:lstStyle/>
                    <a:p>
                      <a:pPr algn="l" fontAlgn="ctr"/>
                      <a:r>
                        <a:rPr lang="en-US" sz="1200" u="none" strike="noStrike">
                          <a:effectLst/>
                        </a:rPr>
                        <a:t>political stability</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1624" marR="1624" marT="1624" marB="0" anchor="ctr"/>
                </a:tc>
                <a:tc>
                  <a:txBody>
                    <a:bodyPr/>
                    <a:lstStyle/>
                    <a:p>
                      <a:pPr algn="ctr" fontAlgn="ctr"/>
                      <a:r>
                        <a:rPr lang="en-US" sz="1200" u="none" strike="noStrike" dirty="0">
                          <a:effectLst/>
                        </a:rPr>
                        <a:t>-0.29</a:t>
                      </a:r>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1624" marR="1624" marT="1624" marB="0" anchor="ctr"/>
                </a:tc>
                <a:tc>
                  <a:txBody>
                    <a:bodyPr/>
                    <a:lstStyle/>
                    <a:p>
                      <a:pPr algn="ctr" fontAlgn="ctr"/>
                      <a:r>
                        <a:rPr lang="en-US" sz="1200" u="none" strike="noStrike" dirty="0">
                          <a:effectLst/>
                        </a:rPr>
                        <a:t>0.23</a:t>
                      </a:r>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1624" marR="1624" marT="1624" marB="0" anchor="ctr"/>
                </a:tc>
              </a:tr>
              <a:tr h="228606">
                <a:tc>
                  <a:txBody>
                    <a:bodyPr/>
                    <a:lstStyle/>
                    <a:p>
                      <a:pPr algn="l" fontAlgn="ctr"/>
                      <a:r>
                        <a:rPr lang="en-US" sz="1200" u="none" strike="noStrike" dirty="0">
                          <a:effectLst/>
                        </a:rPr>
                        <a:t>voice &amp; accountability</a:t>
                      </a:r>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1624" marR="1624" marT="1624" marB="0" anchor="ctr"/>
                </a:tc>
                <a:tc>
                  <a:txBody>
                    <a:bodyPr/>
                    <a:lstStyle/>
                    <a:p>
                      <a:pPr algn="ctr" fontAlgn="ctr"/>
                      <a:r>
                        <a:rPr lang="en-US" sz="1200" u="none" strike="noStrike" dirty="0">
                          <a:effectLst/>
                        </a:rPr>
                        <a:t>-0.95</a:t>
                      </a:r>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1624" marR="1624" marT="1624" marB="0" anchor="ctr"/>
                </a:tc>
                <a:tc>
                  <a:txBody>
                    <a:bodyPr/>
                    <a:lstStyle/>
                    <a:p>
                      <a:pPr algn="ctr" fontAlgn="ctr"/>
                      <a:r>
                        <a:rPr lang="en-US" sz="1200" u="none" strike="noStrike">
                          <a:effectLst/>
                        </a:rPr>
                        <a:t>0.12</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1624" marR="1624" marT="1624" marB="0" anchor="ctr"/>
                </a:tc>
              </a:tr>
              <a:tr h="228606">
                <a:tc>
                  <a:txBody>
                    <a:bodyPr/>
                    <a:lstStyle/>
                    <a:p>
                      <a:pPr algn="l" fontAlgn="ctr"/>
                      <a:r>
                        <a:rPr lang="en-US" sz="1200" b="1" i="0" u="none" strike="noStrike" dirty="0" smtClean="0">
                          <a:solidFill>
                            <a:srgbClr val="000000"/>
                          </a:solidFill>
                          <a:effectLst/>
                          <a:latin typeface="Arial" panose="020B0604020202020204" pitchFamily="34" charset="0"/>
                          <a:cs typeface="Arial" panose="020B0604020202020204" pitchFamily="34" charset="0"/>
                        </a:rPr>
                        <a:t>Policy Variables</a:t>
                      </a:r>
                      <a:endParaRPr lang="en-US" sz="1200" b="1" i="0" u="none" strike="noStrike" dirty="0">
                        <a:solidFill>
                          <a:srgbClr val="000000"/>
                        </a:solidFill>
                        <a:effectLst/>
                        <a:latin typeface="Arial" panose="020B0604020202020204" pitchFamily="34" charset="0"/>
                        <a:cs typeface="Arial" panose="020B0604020202020204" pitchFamily="34" charset="0"/>
                      </a:endParaRPr>
                    </a:p>
                  </a:txBody>
                  <a:tcPr marL="1624" marR="1624" marT="1624" marB="0" anchor="ctr">
                    <a:solidFill>
                      <a:schemeClr val="accent1">
                        <a:lumMod val="20000"/>
                        <a:lumOff val="80000"/>
                      </a:schemeClr>
                    </a:solidFill>
                  </a:tcPr>
                </a:tc>
                <a:tc>
                  <a:txBody>
                    <a:bodyPr/>
                    <a:lstStyle/>
                    <a:p>
                      <a:pPr algn="ctr" fontAlgn="ctr"/>
                      <a:endParaRPr lang="en-US" sz="1200" b="1" i="0" u="none" strike="noStrike" dirty="0">
                        <a:solidFill>
                          <a:srgbClr val="000000"/>
                        </a:solidFill>
                        <a:effectLst/>
                        <a:latin typeface="Arial" panose="020B0604020202020204" pitchFamily="34" charset="0"/>
                        <a:cs typeface="Arial" panose="020B0604020202020204" pitchFamily="34" charset="0"/>
                      </a:endParaRPr>
                    </a:p>
                  </a:txBody>
                  <a:tcPr marL="1624" marR="1624" marT="1624" marB="0" anchor="ctr">
                    <a:solidFill>
                      <a:schemeClr val="accent1">
                        <a:lumMod val="20000"/>
                        <a:lumOff val="80000"/>
                      </a:schemeClr>
                    </a:solidFill>
                  </a:tcPr>
                </a:tc>
                <a:tc>
                  <a:txBody>
                    <a:bodyPr/>
                    <a:lstStyle/>
                    <a:p>
                      <a:pPr algn="ctr" fontAlgn="ctr"/>
                      <a:endParaRPr lang="en-US" sz="1200" b="1" i="0" u="none" strike="noStrike" dirty="0">
                        <a:solidFill>
                          <a:srgbClr val="000000"/>
                        </a:solidFill>
                        <a:effectLst/>
                        <a:latin typeface="Arial" panose="020B0604020202020204" pitchFamily="34" charset="0"/>
                        <a:cs typeface="Arial" panose="020B0604020202020204" pitchFamily="34" charset="0"/>
                      </a:endParaRPr>
                    </a:p>
                  </a:txBody>
                  <a:tcPr marL="1624" marR="1624" marT="1624" marB="0" anchor="ctr">
                    <a:solidFill>
                      <a:schemeClr val="accent1">
                        <a:lumMod val="20000"/>
                        <a:lumOff val="80000"/>
                      </a:schemeClr>
                    </a:solidFill>
                  </a:tcPr>
                </a:tc>
              </a:tr>
              <a:tr h="228606">
                <a:tc>
                  <a:txBody>
                    <a:bodyPr/>
                    <a:lstStyle/>
                    <a:p>
                      <a:pPr algn="l" fontAlgn="ctr"/>
                      <a:r>
                        <a:rPr lang="en-US" sz="1200" u="none" strike="noStrike">
                          <a:effectLst/>
                        </a:rPr>
                        <a:t>days req to enforce a contract</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1624" marR="1624" marT="1624" marB="0" anchor="ctr"/>
                </a:tc>
                <a:tc>
                  <a:txBody>
                    <a:bodyPr/>
                    <a:lstStyle/>
                    <a:p>
                      <a:pPr algn="ctr" fontAlgn="ctr"/>
                      <a:r>
                        <a:rPr lang="en-US" sz="1200" u="none" strike="noStrike" dirty="0">
                          <a:effectLst/>
                        </a:rPr>
                        <a:t>390</a:t>
                      </a:r>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1624" marR="1624" marT="1624" marB="0" anchor="ctr"/>
                </a:tc>
                <a:tc>
                  <a:txBody>
                    <a:bodyPr/>
                    <a:lstStyle/>
                    <a:p>
                      <a:pPr algn="ctr" fontAlgn="ctr"/>
                      <a:r>
                        <a:rPr lang="en-US" sz="1200" u="none" strike="noStrike" dirty="0">
                          <a:effectLst/>
                        </a:rPr>
                        <a:t>353</a:t>
                      </a:r>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1624" marR="1624" marT="1624" marB="0" anchor="ctr"/>
                </a:tc>
              </a:tr>
              <a:tr h="228606">
                <a:tc>
                  <a:txBody>
                    <a:bodyPr/>
                    <a:lstStyle/>
                    <a:p>
                      <a:pPr algn="l" fontAlgn="ctr"/>
                      <a:r>
                        <a:rPr lang="en-US" sz="1200" u="none" strike="noStrike">
                          <a:effectLst/>
                        </a:rPr>
                        <a:t># proc. to register a biz start-up</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1624" marR="1624" marT="1624" marB="0" anchor="ctr"/>
                </a:tc>
                <a:tc>
                  <a:txBody>
                    <a:bodyPr/>
                    <a:lstStyle/>
                    <a:p>
                      <a:pPr algn="ctr" fontAlgn="ctr"/>
                      <a:r>
                        <a:rPr lang="en-US" sz="1200" u="none" strike="noStrike" dirty="0">
                          <a:effectLst/>
                        </a:rPr>
                        <a:t>6.6</a:t>
                      </a:r>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1624" marR="1624" marT="1624" marB="0" anchor="ctr"/>
                </a:tc>
                <a:tc>
                  <a:txBody>
                    <a:bodyPr/>
                    <a:lstStyle/>
                    <a:p>
                      <a:pPr algn="ctr" fontAlgn="ctr"/>
                      <a:r>
                        <a:rPr lang="en-US" sz="1200" u="none" strike="noStrike" dirty="0">
                          <a:effectLst/>
                        </a:rPr>
                        <a:t>4.45</a:t>
                      </a:r>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1624" marR="1624" marT="1624" marB="0" anchor="ctr"/>
                </a:tc>
              </a:tr>
              <a:tr h="228606">
                <a:tc>
                  <a:txBody>
                    <a:bodyPr/>
                    <a:lstStyle/>
                    <a:p>
                      <a:pPr algn="l" fontAlgn="ctr"/>
                      <a:r>
                        <a:rPr lang="en-US" sz="1200" u="none" strike="noStrike">
                          <a:effectLst/>
                        </a:rPr>
                        <a:t>cost of biz start-up proc. (% of GNI)</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1624" marR="1624" marT="1624" marB="0" anchor="ctr"/>
                </a:tc>
                <a:tc>
                  <a:txBody>
                    <a:bodyPr/>
                    <a:lstStyle/>
                    <a:p>
                      <a:pPr algn="ctr" fontAlgn="ctr"/>
                      <a:r>
                        <a:rPr lang="en-US" sz="1200" u="none" strike="noStrike" dirty="0">
                          <a:effectLst/>
                        </a:rPr>
                        <a:t>8.6</a:t>
                      </a:r>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1624" marR="1624" marT="1624" marB="0" anchor="ctr"/>
                </a:tc>
                <a:tc>
                  <a:txBody>
                    <a:bodyPr/>
                    <a:lstStyle/>
                    <a:p>
                      <a:pPr algn="ctr" fontAlgn="ctr"/>
                      <a:r>
                        <a:rPr lang="en-US" sz="1200" u="none" strike="noStrike">
                          <a:effectLst/>
                        </a:rPr>
                        <a:t>4.7</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1624" marR="1624" marT="1624" marB="0" anchor="ctr"/>
                </a:tc>
              </a:tr>
              <a:tr h="228606">
                <a:tc>
                  <a:txBody>
                    <a:bodyPr/>
                    <a:lstStyle/>
                    <a:p>
                      <a:pPr algn="l" fontAlgn="ctr"/>
                      <a:r>
                        <a:rPr lang="en-US" sz="1200" u="none" strike="noStrike">
                          <a:effectLst/>
                        </a:rPr>
                        <a:t>days to get electricity</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1624" marR="1624" marT="1624" marB="0" anchor="ctr"/>
                </a:tc>
                <a:tc>
                  <a:txBody>
                    <a:bodyPr/>
                    <a:lstStyle/>
                    <a:p>
                      <a:pPr algn="ctr" fontAlgn="ctr"/>
                      <a:r>
                        <a:rPr lang="en-US" sz="1200" u="none" strike="noStrike" dirty="0">
                          <a:effectLst/>
                        </a:rPr>
                        <a:t>57.9</a:t>
                      </a:r>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1624" marR="1624" marT="1624" marB="0" anchor="ctr"/>
                </a:tc>
                <a:tc>
                  <a:txBody>
                    <a:bodyPr/>
                    <a:lstStyle/>
                    <a:p>
                      <a:pPr algn="ctr" fontAlgn="ctr"/>
                      <a:r>
                        <a:rPr lang="en-US" sz="1200" u="none" strike="noStrike">
                          <a:effectLst/>
                        </a:rPr>
                        <a:t>58.9</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1624" marR="1624" marT="1624" marB="0" anchor="ctr"/>
                </a:tc>
              </a:tr>
              <a:tr h="228606">
                <a:tc>
                  <a:txBody>
                    <a:bodyPr/>
                    <a:lstStyle/>
                    <a:p>
                      <a:pPr algn="l" fontAlgn="ctr"/>
                      <a:r>
                        <a:rPr lang="en-US" sz="1200" u="none" strike="noStrike">
                          <a:effectLst/>
                        </a:rPr>
                        <a:t>days req to register property</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1624" marR="1624" marT="1624" marB="0" anchor="ctr"/>
                </a:tc>
                <a:tc>
                  <a:txBody>
                    <a:bodyPr/>
                    <a:lstStyle/>
                    <a:p>
                      <a:pPr algn="ctr" fontAlgn="ctr"/>
                      <a:r>
                        <a:rPr lang="en-US" sz="1200" u="none" strike="noStrike" dirty="0">
                          <a:effectLst/>
                        </a:rPr>
                        <a:t>27.1</a:t>
                      </a:r>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1624" marR="1624" marT="1624" marB="0" anchor="ctr"/>
                </a:tc>
                <a:tc>
                  <a:txBody>
                    <a:bodyPr/>
                    <a:lstStyle/>
                    <a:p>
                      <a:pPr algn="ctr" fontAlgn="ctr"/>
                      <a:r>
                        <a:rPr lang="en-US" sz="1200" u="none" strike="noStrike">
                          <a:effectLst/>
                        </a:rPr>
                        <a:t>16.4</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1624" marR="1624" marT="1624" marB="0" anchor="ctr"/>
                </a:tc>
              </a:tr>
              <a:tr h="228606">
                <a:tc>
                  <a:txBody>
                    <a:bodyPr/>
                    <a:lstStyle/>
                    <a:p>
                      <a:pPr algn="l" fontAlgn="ctr"/>
                      <a:r>
                        <a:rPr lang="en-US" sz="1200" u="none" strike="noStrike">
                          <a:effectLst/>
                        </a:rPr>
                        <a:t>days req to start biz</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1624" marR="1624" marT="1624" marB="0" anchor="ctr"/>
                </a:tc>
                <a:tc>
                  <a:txBody>
                    <a:bodyPr/>
                    <a:lstStyle/>
                    <a:p>
                      <a:pPr algn="ctr" fontAlgn="ctr"/>
                      <a:r>
                        <a:rPr lang="en-US" sz="1200" u="none" strike="noStrike" dirty="0">
                          <a:effectLst/>
                        </a:rPr>
                        <a:t>17.1</a:t>
                      </a:r>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1624" marR="1624" marT="1624" marB="0" anchor="ctr"/>
                </a:tc>
                <a:tc>
                  <a:txBody>
                    <a:bodyPr/>
                    <a:lstStyle/>
                    <a:p>
                      <a:pPr algn="ctr" fontAlgn="ctr"/>
                      <a:r>
                        <a:rPr lang="en-US" sz="1200" u="none" strike="noStrike">
                          <a:effectLst/>
                        </a:rPr>
                        <a:t>8.2</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1624" marR="1624" marT="1624" marB="0" anchor="ctr"/>
                </a:tc>
              </a:tr>
              <a:tr h="228606">
                <a:tc>
                  <a:txBody>
                    <a:bodyPr/>
                    <a:lstStyle/>
                    <a:p>
                      <a:pPr algn="l" fontAlgn="ctr"/>
                      <a:r>
                        <a:rPr lang="en-US" sz="1200" u="none" strike="noStrike">
                          <a:effectLst/>
                        </a:rPr>
                        <a:t>time spent dealing w/Gov. reg.</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1624" marR="1624" marT="1624" marB="0" anchor="ctr"/>
                </a:tc>
                <a:tc>
                  <a:txBody>
                    <a:bodyPr/>
                    <a:lstStyle/>
                    <a:p>
                      <a:pPr algn="ctr" fontAlgn="ctr"/>
                      <a:r>
                        <a:rPr lang="en-US" sz="1200" u="none" strike="noStrike" dirty="0">
                          <a:effectLst/>
                        </a:rPr>
                        <a:t>0.9</a:t>
                      </a:r>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1624" marR="1624" marT="1624" marB="0" anchor="ctr"/>
                </a:tc>
                <a:tc>
                  <a:txBody>
                    <a:bodyPr/>
                    <a:lstStyle/>
                    <a:p>
                      <a:pPr algn="ctr" fontAlgn="ctr"/>
                      <a:r>
                        <a:rPr lang="en-US" sz="1200" u="none" strike="noStrike">
                          <a:effectLst/>
                        </a:rPr>
                        <a:t>0.9</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1624" marR="1624" marT="1624" marB="0" anchor="ctr"/>
                </a:tc>
              </a:tr>
              <a:tr h="228606">
                <a:tc>
                  <a:txBody>
                    <a:bodyPr/>
                    <a:lstStyle/>
                    <a:p>
                      <a:pPr algn="l" fontAlgn="ctr"/>
                      <a:r>
                        <a:rPr lang="en-US" sz="1200" u="none" strike="noStrike">
                          <a:effectLst/>
                        </a:rPr>
                        <a:t>hours req to prepare and pay taxes</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1624" marR="1624" marT="1624" marB="0" anchor="ctr"/>
                </a:tc>
                <a:tc>
                  <a:txBody>
                    <a:bodyPr/>
                    <a:lstStyle/>
                    <a:p>
                      <a:pPr algn="ctr" fontAlgn="ctr"/>
                      <a:r>
                        <a:rPr lang="en-US" sz="1200" u="none" strike="noStrike" dirty="0">
                          <a:effectLst/>
                        </a:rPr>
                        <a:t>304</a:t>
                      </a:r>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1624" marR="1624" marT="1624" marB="0" anchor="ctr"/>
                </a:tc>
                <a:tc>
                  <a:txBody>
                    <a:bodyPr/>
                    <a:lstStyle/>
                    <a:p>
                      <a:pPr algn="ctr" fontAlgn="ctr"/>
                      <a:r>
                        <a:rPr lang="en-US" sz="1200" u="none" strike="noStrike">
                          <a:effectLst/>
                        </a:rPr>
                        <a:t>168</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1624" marR="1624" marT="1624" marB="0" anchor="ctr"/>
                </a:tc>
              </a:tr>
              <a:tr h="228606">
                <a:tc>
                  <a:txBody>
                    <a:bodyPr/>
                    <a:lstStyle/>
                    <a:p>
                      <a:pPr algn="l" fontAlgn="ctr"/>
                      <a:r>
                        <a:rPr lang="en-US" sz="1200" u="none" strike="noStrike" dirty="0" err="1">
                          <a:effectLst/>
                        </a:rPr>
                        <a:t>priv.credit</a:t>
                      </a:r>
                      <a:r>
                        <a:rPr lang="en-US" sz="1200" u="none" strike="noStrike" dirty="0">
                          <a:effectLst/>
                        </a:rPr>
                        <a:t> (% of GDP)</a:t>
                      </a:r>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1624" marR="1624" marT="1624" marB="0" anchor="ctr"/>
                </a:tc>
                <a:tc>
                  <a:txBody>
                    <a:bodyPr/>
                    <a:lstStyle/>
                    <a:p>
                      <a:pPr algn="ctr" fontAlgn="ctr"/>
                      <a:r>
                        <a:rPr lang="en-US" sz="1200" u="none" strike="noStrike" dirty="0">
                          <a:effectLst/>
                        </a:rPr>
                        <a:t>0.46</a:t>
                      </a:r>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1624" marR="1624" marT="1624" marB="0" anchor="ctr"/>
                </a:tc>
                <a:tc>
                  <a:txBody>
                    <a:bodyPr/>
                    <a:lstStyle/>
                    <a:p>
                      <a:pPr algn="ctr" fontAlgn="ctr"/>
                      <a:r>
                        <a:rPr lang="en-US" sz="1200" u="none" strike="noStrike">
                          <a:effectLst/>
                        </a:rPr>
                        <a:t>0.91</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1624" marR="1624" marT="1624" marB="0" anchor="ctr"/>
                </a:tc>
              </a:tr>
              <a:tr h="228606">
                <a:tc>
                  <a:txBody>
                    <a:bodyPr/>
                    <a:lstStyle/>
                    <a:p>
                      <a:pPr algn="l" fontAlgn="ctr"/>
                      <a:r>
                        <a:rPr lang="en-US" sz="1200" b="1" u="none" strike="noStrike" dirty="0">
                          <a:effectLst/>
                        </a:rPr>
                        <a:t>GVC-trade variables</a:t>
                      </a:r>
                      <a:endParaRPr lang="en-US" sz="1200" b="1" i="0" u="none" strike="noStrike" dirty="0">
                        <a:solidFill>
                          <a:srgbClr val="000000"/>
                        </a:solidFill>
                        <a:effectLst/>
                        <a:latin typeface="Arial" panose="020B0604020202020204" pitchFamily="34" charset="0"/>
                        <a:cs typeface="Arial" panose="020B0604020202020204" pitchFamily="34" charset="0"/>
                      </a:endParaRPr>
                    </a:p>
                  </a:txBody>
                  <a:tcPr marL="1624" marR="1624" marT="1624" marB="0" anchor="ctr">
                    <a:solidFill>
                      <a:schemeClr val="accent1">
                        <a:lumMod val="20000"/>
                        <a:lumOff val="80000"/>
                      </a:schemeClr>
                    </a:solidFill>
                  </a:tcPr>
                </a:tc>
                <a:tc>
                  <a:txBody>
                    <a:bodyPr/>
                    <a:lstStyle/>
                    <a:p>
                      <a:pPr algn="l" fontAlgn="ctr"/>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1624" marR="1624" marT="1624" marB="0" anchor="ctr">
                    <a:solidFill>
                      <a:schemeClr val="accent1">
                        <a:lumMod val="20000"/>
                        <a:lumOff val="80000"/>
                      </a:schemeClr>
                    </a:solidFill>
                  </a:tcPr>
                </a:tc>
                <a:tc>
                  <a:txBody>
                    <a:bodyPr/>
                    <a:lstStyle/>
                    <a:p>
                      <a:pPr algn="l" fontAlgn="ctr"/>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1624" marR="1624" marT="1624" marB="0" anchor="ctr">
                    <a:solidFill>
                      <a:schemeClr val="accent1">
                        <a:lumMod val="20000"/>
                        <a:lumOff val="80000"/>
                      </a:schemeClr>
                    </a:solidFill>
                  </a:tcPr>
                </a:tc>
              </a:tr>
              <a:tr h="228606">
                <a:tc>
                  <a:txBody>
                    <a:bodyPr/>
                    <a:lstStyle/>
                    <a:p>
                      <a:pPr algn="l" fontAlgn="ctr"/>
                      <a:r>
                        <a:rPr lang="en-US" sz="1200" u="none" strike="noStrike" dirty="0" err="1">
                          <a:effectLst/>
                        </a:rPr>
                        <a:t>dva</a:t>
                      </a:r>
                      <a:r>
                        <a:rPr lang="en-US" sz="1200" u="none" strike="noStrike" dirty="0">
                          <a:effectLst/>
                        </a:rPr>
                        <a:t> share</a:t>
                      </a:r>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1624" marR="1624" marT="1624" marB="0" anchor="ctr">
                    <a:solidFill>
                      <a:schemeClr val="bg1"/>
                    </a:solidFill>
                  </a:tcPr>
                </a:tc>
                <a:tc>
                  <a:txBody>
                    <a:bodyPr/>
                    <a:lstStyle/>
                    <a:p>
                      <a:pPr algn="ctr" fontAlgn="ctr"/>
                      <a:r>
                        <a:rPr lang="en-US" sz="1200" u="none" strike="noStrike" dirty="0">
                          <a:effectLst/>
                        </a:rPr>
                        <a:t>0.72</a:t>
                      </a:r>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1624" marR="1624" marT="1624" marB="0" anchor="ctr">
                    <a:solidFill>
                      <a:schemeClr val="bg1"/>
                    </a:solidFill>
                  </a:tcPr>
                </a:tc>
                <a:tc>
                  <a:txBody>
                    <a:bodyPr/>
                    <a:lstStyle/>
                    <a:p>
                      <a:pPr algn="ctr" fontAlgn="ctr"/>
                      <a:r>
                        <a:rPr lang="en-US" sz="1200" u="none" strike="noStrike">
                          <a:effectLst/>
                        </a:rPr>
                        <a:t>0.79</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1624" marR="1624" marT="1624" marB="0" anchor="ctr">
                    <a:solidFill>
                      <a:schemeClr val="bg1"/>
                    </a:solidFill>
                  </a:tcPr>
                </a:tc>
              </a:tr>
              <a:tr h="228606">
                <a:tc>
                  <a:txBody>
                    <a:bodyPr/>
                    <a:lstStyle/>
                    <a:p>
                      <a:pPr algn="l" fontAlgn="ctr"/>
                      <a:r>
                        <a:rPr lang="en-US" sz="1200" u="none" strike="noStrike">
                          <a:effectLst/>
                        </a:rPr>
                        <a:t>fva share</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1624" marR="1624" marT="1624" marB="0" anchor="ctr">
                    <a:solidFill>
                      <a:schemeClr val="bg1"/>
                    </a:solidFill>
                  </a:tcPr>
                </a:tc>
                <a:tc>
                  <a:txBody>
                    <a:bodyPr/>
                    <a:lstStyle/>
                    <a:p>
                      <a:pPr algn="ctr" fontAlgn="ctr"/>
                      <a:r>
                        <a:rPr lang="en-US" sz="1200" u="none" strike="noStrike" dirty="0">
                          <a:effectLst/>
                        </a:rPr>
                        <a:t>0.21</a:t>
                      </a:r>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1624" marR="1624" marT="1624" marB="0" anchor="ctr">
                    <a:solidFill>
                      <a:schemeClr val="bg1"/>
                    </a:solidFill>
                  </a:tcPr>
                </a:tc>
                <a:tc>
                  <a:txBody>
                    <a:bodyPr/>
                    <a:lstStyle/>
                    <a:p>
                      <a:pPr algn="ctr" fontAlgn="ctr"/>
                      <a:r>
                        <a:rPr lang="en-US" sz="1200" u="none" strike="noStrike" dirty="0">
                          <a:effectLst/>
                        </a:rPr>
                        <a:t>0.16</a:t>
                      </a:r>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1624" marR="1624" marT="1624" marB="0" anchor="ctr">
                    <a:solidFill>
                      <a:schemeClr val="bg1"/>
                    </a:solidFill>
                  </a:tcPr>
                </a:tc>
              </a:tr>
              <a:tr h="228606">
                <a:tc>
                  <a:txBody>
                    <a:bodyPr/>
                    <a:lstStyle/>
                    <a:p>
                      <a:pPr algn="l" fontAlgn="ctr"/>
                      <a:r>
                        <a:rPr lang="en-US" sz="1200" u="none" strike="noStrike">
                          <a:effectLst/>
                        </a:rPr>
                        <a:t>export upstreamness (overall)</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1624" marR="1624" marT="1624" marB="0" anchor="ctr">
                    <a:solidFill>
                      <a:schemeClr val="bg1"/>
                    </a:solidFill>
                  </a:tcPr>
                </a:tc>
                <a:tc>
                  <a:txBody>
                    <a:bodyPr/>
                    <a:lstStyle/>
                    <a:p>
                      <a:pPr algn="ctr" fontAlgn="ctr"/>
                      <a:r>
                        <a:rPr lang="en-US" sz="1200" u="none" strike="noStrike">
                          <a:effectLst/>
                        </a:rPr>
                        <a:t>1.97</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1624" marR="1624" marT="1624" marB="0" anchor="ctr">
                    <a:solidFill>
                      <a:schemeClr val="bg1"/>
                    </a:solidFill>
                  </a:tcPr>
                </a:tc>
                <a:tc>
                  <a:txBody>
                    <a:bodyPr/>
                    <a:lstStyle/>
                    <a:p>
                      <a:pPr algn="ctr" fontAlgn="ctr"/>
                      <a:r>
                        <a:rPr lang="en-US" sz="1200" u="none" strike="noStrike" dirty="0">
                          <a:effectLst/>
                        </a:rPr>
                        <a:t>2.2</a:t>
                      </a:r>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1624" marR="1624" marT="1624" marB="0" anchor="ctr">
                    <a:solidFill>
                      <a:schemeClr val="bg1"/>
                    </a:solidFill>
                  </a:tcPr>
                </a:tc>
              </a:tr>
            </a:tbl>
          </a:graphicData>
        </a:graphic>
      </p:graphicFrame>
    </p:spTree>
    <p:extLst>
      <p:ext uri="{BB962C8B-B14F-4D97-AF65-F5344CB8AC3E}">
        <p14:creationId xmlns:p14="http://schemas.microsoft.com/office/powerpoint/2010/main" val="309933911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B2AEF64-9867-4B71-936B-C52248B5A961}" type="slidenum">
              <a:rPr lang="en-US" smtClean="0"/>
              <a:t>41</a:t>
            </a:fld>
            <a:endParaRPr lang="en-US" dirty="0"/>
          </a:p>
        </p:txBody>
      </p:sp>
      <p:sp>
        <p:nvSpPr>
          <p:cNvPr id="7" name="TextBox 6"/>
          <p:cNvSpPr txBox="1"/>
          <p:nvPr/>
        </p:nvSpPr>
        <p:spPr>
          <a:xfrm>
            <a:off x="228600" y="150909"/>
            <a:ext cx="8578516" cy="400110"/>
          </a:xfrm>
          <a:prstGeom prst="rect">
            <a:avLst/>
          </a:prstGeom>
          <a:noFill/>
        </p:spPr>
        <p:txBody>
          <a:bodyPr wrap="square" rtlCol="0">
            <a:spAutoFit/>
          </a:bodyPr>
          <a:lstStyle/>
          <a:p>
            <a:pPr algn="ctr"/>
            <a:r>
              <a:rPr lang="en-US" sz="2000" b="1" dirty="0" smtClean="0"/>
              <a:t>Determinants of GVC–FDI: Country Characteristics </a:t>
            </a:r>
            <a:endParaRPr lang="en-US" sz="2000" b="1" dirty="0"/>
          </a:p>
        </p:txBody>
      </p:sp>
      <p:graphicFrame>
        <p:nvGraphicFramePr>
          <p:cNvPr id="5" name="Table 4"/>
          <p:cNvGraphicFramePr>
            <a:graphicFrameLocks noGrp="1"/>
          </p:cNvGraphicFramePr>
          <p:nvPr>
            <p:extLst>
              <p:ext uri="{D42A27DB-BD31-4B8C-83A1-F6EECF244321}">
                <p14:modId xmlns:p14="http://schemas.microsoft.com/office/powerpoint/2010/main" val="2873747664"/>
              </p:ext>
            </p:extLst>
          </p:nvPr>
        </p:nvGraphicFramePr>
        <p:xfrm>
          <a:off x="541420" y="597199"/>
          <a:ext cx="8145381" cy="5581929"/>
        </p:xfrm>
        <a:graphic>
          <a:graphicData uri="http://schemas.openxmlformats.org/drawingml/2006/table">
            <a:tbl>
              <a:tblPr firstRow="1" bandRow="1">
                <a:tableStyleId>{3B4B98B0-60AC-42C2-AFA5-B58CD77FA1E5}</a:tableStyleId>
              </a:tblPr>
              <a:tblGrid>
                <a:gridCol w="2440386"/>
                <a:gridCol w="1140999"/>
                <a:gridCol w="1140999"/>
                <a:gridCol w="1140999"/>
                <a:gridCol w="1140999"/>
                <a:gridCol w="1140999"/>
              </a:tblGrid>
              <a:tr h="255221">
                <a:tc rowSpan="2">
                  <a:txBody>
                    <a:bodyPr/>
                    <a:lstStyle/>
                    <a:p>
                      <a:pPr algn="ctr"/>
                      <a:endParaRPr lang="en-US" sz="1200" dirty="0"/>
                    </a:p>
                  </a:txBody>
                  <a:tcPr anchor="ctr"/>
                </a:tc>
                <a:tc gridSpan="5">
                  <a:txBody>
                    <a:bodyPr/>
                    <a:lstStyle/>
                    <a:p>
                      <a:pPr algn="ctr"/>
                      <a:r>
                        <a:rPr lang="en-US" sz="1200" dirty="0" smtClean="0"/>
                        <a:t>Dependent variable: D(exports&gt;0 &amp; imports &gt;0)</a:t>
                      </a:r>
                      <a:endParaRPr lang="en-US" sz="1200" dirty="0"/>
                    </a:p>
                  </a:txBody>
                  <a:tcPr/>
                </a:tc>
                <a:tc hMerge="1">
                  <a:txBody>
                    <a:bodyPr/>
                    <a:lstStyle/>
                    <a:p>
                      <a:endParaRPr lang="en-US" sz="1200" dirty="0"/>
                    </a:p>
                  </a:txBody>
                  <a:tcPr/>
                </a:tc>
                <a:tc hMerge="1">
                  <a:txBody>
                    <a:bodyPr/>
                    <a:lstStyle/>
                    <a:p>
                      <a:endParaRPr lang="en-US" sz="1200" dirty="0"/>
                    </a:p>
                  </a:txBody>
                  <a:tcPr/>
                </a:tc>
                <a:tc hMerge="1">
                  <a:txBody>
                    <a:bodyPr/>
                    <a:lstStyle/>
                    <a:p>
                      <a:endParaRPr lang="en-US" sz="1200" dirty="0"/>
                    </a:p>
                  </a:txBody>
                  <a:tcPr/>
                </a:tc>
                <a:tc hMerge="1">
                  <a:txBody>
                    <a:bodyPr/>
                    <a:lstStyle/>
                    <a:p>
                      <a:endParaRPr lang="en-US" sz="1200" dirty="0"/>
                    </a:p>
                  </a:txBody>
                  <a:tcPr/>
                </a:tc>
              </a:tr>
              <a:tr h="231567">
                <a:tc vMerge="1">
                  <a:txBody>
                    <a:bodyPr/>
                    <a:lstStyle/>
                    <a:p>
                      <a:endParaRPr lang="en-US" sz="1200" dirty="0"/>
                    </a:p>
                  </a:txBody>
                  <a:tcPr/>
                </a:tc>
                <a:tc>
                  <a:txBody>
                    <a:bodyPr/>
                    <a:lstStyle/>
                    <a:p>
                      <a:pPr algn="ctr"/>
                      <a:r>
                        <a:rPr lang="en-US" sz="1400" dirty="0" smtClean="0"/>
                        <a:t>(1)</a:t>
                      </a:r>
                      <a:endParaRPr lang="en-US" sz="1400" b="1" dirty="0" smtClean="0"/>
                    </a:p>
                  </a:txBody>
                  <a:tcPr anchor="ctr"/>
                </a:tc>
                <a:tc>
                  <a:txBody>
                    <a:bodyPr/>
                    <a:lstStyle/>
                    <a:p>
                      <a:pPr algn="ctr"/>
                      <a:r>
                        <a:rPr lang="en-US" sz="1400" dirty="0" smtClean="0"/>
                        <a:t>(2)</a:t>
                      </a:r>
                      <a:endParaRPr lang="en-US" sz="1400" b="1" dirty="0"/>
                    </a:p>
                  </a:txBody>
                  <a:tcPr anchor="ctr"/>
                </a:tc>
                <a:tc>
                  <a:txBody>
                    <a:bodyPr/>
                    <a:lstStyle/>
                    <a:p>
                      <a:pPr algn="ctr"/>
                      <a:r>
                        <a:rPr lang="en-US" sz="1400" dirty="0" smtClean="0"/>
                        <a:t>(3)</a:t>
                      </a:r>
                      <a:endParaRPr lang="en-US" sz="1400" b="1" dirty="0" smtClean="0"/>
                    </a:p>
                  </a:txBody>
                  <a:tcPr anchor="ctr"/>
                </a:tc>
                <a:tc>
                  <a:txBody>
                    <a:bodyPr/>
                    <a:lstStyle/>
                    <a:p>
                      <a:pPr algn="ctr"/>
                      <a:r>
                        <a:rPr lang="en-US" sz="1400" dirty="0" smtClean="0"/>
                        <a:t>(4)</a:t>
                      </a:r>
                      <a:endParaRPr lang="en-US" sz="1400" b="1" dirty="0"/>
                    </a:p>
                  </a:txBody>
                  <a:tcPr anchor="ctr"/>
                </a:tc>
                <a:tc>
                  <a:txBody>
                    <a:bodyPr/>
                    <a:lstStyle/>
                    <a:p>
                      <a:pPr algn="ctr"/>
                      <a:r>
                        <a:rPr lang="en-US" sz="1400" dirty="0" smtClean="0"/>
                        <a:t>(5)</a:t>
                      </a:r>
                      <a:endParaRPr lang="en-US" sz="1400" b="1" dirty="0"/>
                    </a:p>
                  </a:txBody>
                  <a:tcPr anchor="ctr"/>
                </a:tc>
              </a:tr>
              <a:tr h="218860">
                <a:tc>
                  <a:txBody>
                    <a:bodyPr/>
                    <a:lstStyle/>
                    <a:p>
                      <a:pPr algn="l" fontAlgn="b"/>
                      <a:r>
                        <a:rPr lang="en-US" sz="1200" u="none" strike="noStrike" dirty="0">
                          <a:effectLst/>
                        </a:rPr>
                        <a:t>log </a:t>
                      </a:r>
                      <a:r>
                        <a:rPr lang="en-US" sz="1200" u="none" strike="noStrike" dirty="0" err="1">
                          <a:effectLst/>
                        </a:rPr>
                        <a:t>aff</a:t>
                      </a:r>
                      <a:r>
                        <a:rPr lang="en-US" sz="1200" u="none" strike="noStrike" dirty="0">
                          <a:effectLst/>
                        </a:rPr>
                        <a:t> sales</a:t>
                      </a:r>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b"/>
                      <a:r>
                        <a:rPr lang="en-US" sz="1200" u="none" strike="noStrike" dirty="0">
                          <a:effectLst/>
                        </a:rPr>
                        <a:t>0.038</a:t>
                      </a:r>
                      <a:r>
                        <a:rPr lang="en-US" sz="1200" u="none" strike="noStrike" dirty="0" smtClean="0">
                          <a:effectLst/>
                        </a:rPr>
                        <a:t>***</a:t>
                      </a:r>
                      <a:endParaRPr lang="en-US" sz="1200" b="0" i="0" u="none" strike="noStrike" dirty="0">
                        <a:solidFill>
                          <a:srgbClr val="000000"/>
                        </a:solidFill>
                        <a:effectLst/>
                        <a:latin typeface="Arial"/>
                      </a:endParaRPr>
                    </a:p>
                  </a:txBody>
                  <a:tcPr marL="9525" marR="9525" marT="9525" marB="0" anchor="ctr"/>
                </a:tc>
                <a:tc>
                  <a:txBody>
                    <a:bodyPr/>
                    <a:lstStyle/>
                    <a:p>
                      <a:pPr algn="ctr" fontAlgn="b"/>
                      <a:r>
                        <a:rPr lang="en-US" sz="1200" u="none" strike="noStrike" dirty="0">
                          <a:effectLst/>
                        </a:rPr>
                        <a:t>0.036</a:t>
                      </a:r>
                      <a:r>
                        <a:rPr lang="en-US" sz="1200" u="none" strike="noStrike" dirty="0" smtClean="0">
                          <a:effectLst/>
                        </a:rPr>
                        <a:t>***</a:t>
                      </a:r>
                      <a:endParaRPr lang="en-US" sz="1200" b="0" i="0" u="none" strike="noStrike" dirty="0">
                        <a:solidFill>
                          <a:srgbClr val="000000"/>
                        </a:solidFill>
                        <a:effectLst/>
                        <a:latin typeface="Arial"/>
                      </a:endParaRPr>
                    </a:p>
                  </a:txBody>
                  <a:tcPr marL="9525" marR="9525" marT="9525" marB="0" anchor="ctr"/>
                </a:tc>
                <a:tc>
                  <a:txBody>
                    <a:bodyPr/>
                    <a:lstStyle/>
                    <a:p>
                      <a:pPr algn="ctr" fontAlgn="b"/>
                      <a:r>
                        <a:rPr lang="en-US" sz="1200" u="none" strike="noStrike" dirty="0">
                          <a:effectLst/>
                        </a:rPr>
                        <a:t>0.037</a:t>
                      </a:r>
                      <a:r>
                        <a:rPr lang="en-US" sz="1200" u="none" strike="noStrike" dirty="0" smtClean="0">
                          <a:effectLst/>
                        </a:rPr>
                        <a:t>***</a:t>
                      </a:r>
                      <a:endParaRPr lang="en-US" sz="1200" b="0" i="0" u="none" strike="noStrike" dirty="0">
                        <a:solidFill>
                          <a:srgbClr val="000000"/>
                        </a:solidFill>
                        <a:effectLst/>
                        <a:latin typeface="Arial"/>
                      </a:endParaRPr>
                    </a:p>
                  </a:txBody>
                  <a:tcPr marL="9525" marR="9525" marT="9525" marB="0" anchor="ctr"/>
                </a:tc>
                <a:tc>
                  <a:txBody>
                    <a:bodyPr/>
                    <a:lstStyle/>
                    <a:p>
                      <a:pPr algn="ctr" fontAlgn="b"/>
                      <a:r>
                        <a:rPr lang="en-US" sz="1200" u="none" strike="noStrike" dirty="0">
                          <a:effectLst/>
                        </a:rPr>
                        <a:t>0.044</a:t>
                      </a:r>
                      <a:r>
                        <a:rPr lang="en-US" sz="1200" u="none" strike="noStrike" dirty="0" smtClean="0">
                          <a:effectLst/>
                        </a:rPr>
                        <a:t>***</a:t>
                      </a:r>
                      <a:endParaRPr lang="en-US" sz="1200" b="0" i="0" u="none" strike="noStrike" dirty="0">
                        <a:solidFill>
                          <a:srgbClr val="000000"/>
                        </a:solidFill>
                        <a:effectLst/>
                        <a:latin typeface="Arial"/>
                      </a:endParaRPr>
                    </a:p>
                  </a:txBody>
                  <a:tcPr marL="9525" marR="9525" marT="9525" marB="0" anchor="ctr"/>
                </a:tc>
                <a:tc>
                  <a:txBody>
                    <a:bodyPr/>
                    <a:lstStyle/>
                    <a:p>
                      <a:pPr algn="ctr" fontAlgn="b"/>
                      <a:r>
                        <a:rPr lang="en-US" sz="1200" u="none" strike="noStrike" dirty="0">
                          <a:effectLst/>
                        </a:rPr>
                        <a:t>0.038</a:t>
                      </a:r>
                      <a:r>
                        <a:rPr lang="en-US" sz="1200" u="none" strike="noStrike" dirty="0" smtClean="0">
                          <a:effectLst/>
                        </a:rPr>
                        <a:t>***</a:t>
                      </a:r>
                      <a:endParaRPr lang="en-US" sz="1200" b="0" i="0" u="none" strike="noStrike" dirty="0">
                        <a:solidFill>
                          <a:srgbClr val="000000"/>
                        </a:solidFill>
                        <a:effectLst/>
                        <a:latin typeface="Arial"/>
                      </a:endParaRPr>
                    </a:p>
                  </a:txBody>
                  <a:tcPr marL="9525" marR="9525" marT="9525" marB="0" anchor="ctr"/>
                </a:tc>
              </a:tr>
              <a:tr h="240631">
                <a:tc>
                  <a:txBody>
                    <a:bodyPr/>
                    <a:lstStyle/>
                    <a:p>
                      <a:pPr algn="l" fontAlgn="b"/>
                      <a:r>
                        <a:rPr lang="en-US" sz="1200" u="none" strike="noStrike">
                          <a:effectLst/>
                        </a:rPr>
                        <a:t>log rgdp</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b"/>
                      <a:r>
                        <a:rPr lang="en-US" sz="1200" u="none" strike="noStrike" dirty="0">
                          <a:effectLst/>
                        </a:rPr>
                        <a:t>-0.030</a:t>
                      </a:r>
                      <a:r>
                        <a:rPr lang="en-US" sz="1200" u="none" strike="noStrike" dirty="0" smtClean="0">
                          <a:effectLst/>
                        </a:rPr>
                        <a:t>***</a:t>
                      </a:r>
                      <a:endParaRPr lang="en-US" sz="1200" b="0" i="0" u="none" strike="noStrike" dirty="0">
                        <a:solidFill>
                          <a:srgbClr val="000000"/>
                        </a:solidFill>
                        <a:effectLst/>
                        <a:latin typeface="Arial"/>
                      </a:endParaRPr>
                    </a:p>
                  </a:txBody>
                  <a:tcPr marL="9525" marR="9525" marT="9525" marB="0" anchor="ctr"/>
                </a:tc>
                <a:tc>
                  <a:txBody>
                    <a:bodyPr/>
                    <a:lstStyle/>
                    <a:p>
                      <a:pPr algn="ctr" fontAlgn="b"/>
                      <a:r>
                        <a:rPr lang="en-US" sz="1200" u="none" strike="noStrike" dirty="0">
                          <a:effectLst/>
                        </a:rPr>
                        <a:t>-0.092</a:t>
                      </a:r>
                      <a:r>
                        <a:rPr lang="en-US" sz="1200" u="none" strike="noStrike" dirty="0" smtClean="0">
                          <a:effectLst/>
                        </a:rPr>
                        <a:t>***</a:t>
                      </a:r>
                      <a:endParaRPr lang="en-US" sz="1200" b="0" i="0" u="none" strike="noStrike" dirty="0">
                        <a:solidFill>
                          <a:srgbClr val="000000"/>
                        </a:solidFill>
                        <a:effectLst/>
                        <a:latin typeface="Arial"/>
                      </a:endParaRPr>
                    </a:p>
                  </a:txBody>
                  <a:tcPr marL="9525" marR="9525" marT="9525" marB="0" anchor="ctr"/>
                </a:tc>
                <a:tc>
                  <a:txBody>
                    <a:bodyPr/>
                    <a:lstStyle/>
                    <a:p>
                      <a:pPr algn="ctr" fontAlgn="b"/>
                      <a:r>
                        <a:rPr lang="en-US" sz="1200" u="none" strike="noStrike" dirty="0">
                          <a:effectLst/>
                        </a:rPr>
                        <a:t>0.013</a:t>
                      </a:r>
                      <a:r>
                        <a:rPr lang="en-US" sz="1200" u="none" strike="noStrike" dirty="0" smtClean="0">
                          <a:effectLst/>
                        </a:rPr>
                        <a:t>***</a:t>
                      </a:r>
                      <a:endParaRPr lang="en-US" sz="1200" b="0" i="0" u="none" strike="noStrike" dirty="0">
                        <a:solidFill>
                          <a:srgbClr val="000000"/>
                        </a:solidFill>
                        <a:effectLst/>
                        <a:latin typeface="Arial"/>
                      </a:endParaRPr>
                    </a:p>
                  </a:txBody>
                  <a:tcPr marL="9525" marR="9525" marT="9525" marB="0" anchor="ctr"/>
                </a:tc>
                <a:tc>
                  <a:txBody>
                    <a:bodyPr/>
                    <a:lstStyle/>
                    <a:p>
                      <a:pPr algn="ctr" fontAlgn="b"/>
                      <a:r>
                        <a:rPr lang="en-US" sz="1200" u="none" strike="noStrike" dirty="0">
                          <a:effectLst/>
                        </a:rPr>
                        <a:t>-0.059</a:t>
                      </a:r>
                      <a:r>
                        <a:rPr lang="en-US" sz="1200" u="none" strike="noStrike" dirty="0" smtClean="0">
                          <a:effectLst/>
                        </a:rPr>
                        <a:t>***</a:t>
                      </a:r>
                      <a:endParaRPr lang="en-US" sz="1200" b="0" i="0" u="none" strike="noStrike" dirty="0">
                        <a:solidFill>
                          <a:srgbClr val="000000"/>
                        </a:solidFill>
                        <a:effectLst/>
                        <a:latin typeface="Arial"/>
                      </a:endParaRPr>
                    </a:p>
                  </a:txBody>
                  <a:tcPr marL="9525" marR="9525" marT="9525" marB="0" anchor="ctr"/>
                </a:tc>
                <a:tc>
                  <a:txBody>
                    <a:bodyPr/>
                    <a:lstStyle/>
                    <a:p>
                      <a:pPr algn="ctr" fontAlgn="b"/>
                      <a:r>
                        <a:rPr lang="en-US" sz="1200" u="none" strike="noStrike" dirty="0">
                          <a:effectLst/>
                        </a:rPr>
                        <a:t>0.032</a:t>
                      </a:r>
                      <a:r>
                        <a:rPr lang="en-US" sz="1200" u="none" strike="noStrike" dirty="0" smtClean="0">
                          <a:effectLst/>
                        </a:rPr>
                        <a:t>***</a:t>
                      </a:r>
                      <a:endParaRPr lang="en-US" sz="1200" b="0" i="0" u="none" strike="noStrike" dirty="0">
                        <a:solidFill>
                          <a:srgbClr val="000000"/>
                        </a:solidFill>
                        <a:effectLst/>
                        <a:latin typeface="Arial"/>
                      </a:endParaRPr>
                    </a:p>
                  </a:txBody>
                  <a:tcPr marL="9525" marR="9525" marT="9525" marB="0" anchor="ctr"/>
                </a:tc>
              </a:tr>
              <a:tr h="207231">
                <a:tc>
                  <a:txBody>
                    <a:bodyPr/>
                    <a:lstStyle/>
                    <a:p>
                      <a:pPr algn="l" fontAlgn="b"/>
                      <a:r>
                        <a:rPr lang="en-US" sz="1200" u="none" strike="noStrike">
                          <a:effectLst/>
                        </a:rPr>
                        <a:t>log rgdpl</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b"/>
                      <a:r>
                        <a:rPr lang="en-US" sz="1200" u="none" strike="noStrike" dirty="0">
                          <a:effectLst/>
                        </a:rPr>
                        <a:t>0.714</a:t>
                      </a:r>
                      <a:r>
                        <a:rPr lang="en-US" sz="1200" u="none" strike="noStrike" dirty="0" smtClean="0">
                          <a:effectLst/>
                        </a:rPr>
                        <a:t>***</a:t>
                      </a:r>
                      <a:endParaRPr lang="en-US" sz="1200" b="0" i="0" u="none" strike="noStrike" dirty="0">
                        <a:solidFill>
                          <a:srgbClr val="000000"/>
                        </a:solidFill>
                        <a:effectLst/>
                        <a:latin typeface="Arial"/>
                      </a:endParaRPr>
                    </a:p>
                  </a:txBody>
                  <a:tcPr marL="9525" marR="9525" marT="9525" marB="0" anchor="ctr"/>
                </a:tc>
                <a:tc>
                  <a:txBody>
                    <a:bodyPr/>
                    <a:lstStyle/>
                    <a:p>
                      <a:pPr algn="ctr" fontAlgn="b"/>
                      <a:r>
                        <a:rPr lang="en-US" sz="1200" u="none" strike="noStrike" dirty="0">
                          <a:effectLst/>
                        </a:rPr>
                        <a:t>0.095</a:t>
                      </a:r>
                      <a:endParaRPr lang="en-US" sz="1200" b="0" i="0" u="none" strike="noStrike" dirty="0">
                        <a:solidFill>
                          <a:srgbClr val="000000"/>
                        </a:solidFill>
                        <a:effectLst/>
                        <a:latin typeface="Arial"/>
                      </a:endParaRPr>
                    </a:p>
                  </a:txBody>
                  <a:tcPr marL="9525" marR="9525" marT="9525" marB="0" anchor="ctr"/>
                </a:tc>
                <a:tc>
                  <a:txBody>
                    <a:bodyPr/>
                    <a:lstStyle/>
                    <a:p>
                      <a:pPr algn="ctr" fontAlgn="b"/>
                      <a:r>
                        <a:rPr lang="en-US" sz="1200" u="none" strike="noStrike" dirty="0">
                          <a:effectLst/>
                        </a:rPr>
                        <a:t>0.671</a:t>
                      </a:r>
                      <a:r>
                        <a:rPr lang="en-US" sz="1200" u="none" strike="noStrike" dirty="0" smtClean="0">
                          <a:effectLst/>
                        </a:rPr>
                        <a:t>***</a:t>
                      </a:r>
                      <a:endParaRPr lang="en-US" sz="1200" b="0" i="0" u="none" strike="noStrike" dirty="0">
                        <a:solidFill>
                          <a:srgbClr val="000000"/>
                        </a:solidFill>
                        <a:effectLst/>
                        <a:latin typeface="Arial"/>
                      </a:endParaRPr>
                    </a:p>
                  </a:txBody>
                  <a:tcPr marL="9525" marR="9525" marT="9525" marB="0" anchor="ctr"/>
                </a:tc>
                <a:tc>
                  <a:txBody>
                    <a:bodyPr/>
                    <a:lstStyle/>
                    <a:p>
                      <a:pPr algn="ctr" fontAlgn="b"/>
                      <a:r>
                        <a:rPr lang="en-US" sz="1200" u="none" strike="noStrike" dirty="0">
                          <a:effectLst/>
                        </a:rPr>
                        <a:t>0.940</a:t>
                      </a:r>
                      <a:r>
                        <a:rPr lang="en-US" sz="1200" u="none" strike="noStrike" dirty="0" smtClean="0">
                          <a:effectLst/>
                        </a:rPr>
                        <a:t>***</a:t>
                      </a:r>
                      <a:endParaRPr lang="en-US" sz="1200" b="0" i="0" u="none" strike="noStrike" dirty="0">
                        <a:solidFill>
                          <a:srgbClr val="000000"/>
                        </a:solidFill>
                        <a:effectLst/>
                        <a:latin typeface="Arial"/>
                      </a:endParaRPr>
                    </a:p>
                  </a:txBody>
                  <a:tcPr marL="9525" marR="9525" marT="9525" marB="0" anchor="ctr"/>
                </a:tc>
                <a:tc>
                  <a:txBody>
                    <a:bodyPr/>
                    <a:lstStyle/>
                    <a:p>
                      <a:pPr algn="ctr" fontAlgn="b"/>
                      <a:r>
                        <a:rPr lang="en-US" sz="1200" u="none" strike="noStrike" dirty="0">
                          <a:effectLst/>
                        </a:rPr>
                        <a:t>0.150</a:t>
                      </a:r>
                      <a:r>
                        <a:rPr lang="en-US" sz="1200" u="none" strike="noStrike" dirty="0" smtClean="0">
                          <a:effectLst/>
                        </a:rPr>
                        <a:t>**</a:t>
                      </a:r>
                      <a:endParaRPr lang="en-US" sz="1200" b="0" i="0" u="none" strike="noStrike" dirty="0">
                        <a:solidFill>
                          <a:srgbClr val="000000"/>
                        </a:solidFill>
                        <a:effectLst/>
                        <a:latin typeface="Arial"/>
                      </a:endParaRPr>
                    </a:p>
                  </a:txBody>
                  <a:tcPr marL="9525" marR="9525" marT="9525" marB="0" anchor="ctr"/>
                </a:tc>
              </a:tr>
              <a:tr h="243746">
                <a:tc>
                  <a:txBody>
                    <a:bodyPr/>
                    <a:lstStyle/>
                    <a:p>
                      <a:pPr algn="l" fontAlgn="b"/>
                      <a:r>
                        <a:rPr lang="en-US" sz="1200" u="none" strike="noStrike">
                          <a:effectLst/>
                        </a:rPr>
                        <a:t>log KL</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b"/>
                      <a:r>
                        <a:rPr lang="en-US" sz="1200" u="none" strike="noStrike" dirty="0">
                          <a:effectLst/>
                        </a:rPr>
                        <a:t>-0.495</a:t>
                      </a:r>
                      <a:r>
                        <a:rPr lang="en-US" sz="1200" u="none" strike="noStrike" dirty="0" smtClean="0">
                          <a:effectLst/>
                        </a:rPr>
                        <a:t>***</a:t>
                      </a:r>
                      <a:endParaRPr lang="en-US" sz="1200" b="0" i="0" u="none" strike="noStrike" dirty="0">
                        <a:solidFill>
                          <a:srgbClr val="000000"/>
                        </a:solidFill>
                        <a:effectLst/>
                        <a:latin typeface="Arial"/>
                      </a:endParaRPr>
                    </a:p>
                  </a:txBody>
                  <a:tcPr marL="9525" marR="9525" marT="9525" marB="0" anchor="ctr"/>
                </a:tc>
                <a:tc>
                  <a:txBody>
                    <a:bodyPr/>
                    <a:lstStyle/>
                    <a:p>
                      <a:pPr algn="ctr" fontAlgn="b"/>
                      <a:r>
                        <a:rPr lang="en-US" sz="1200" u="none" strike="noStrike" dirty="0">
                          <a:effectLst/>
                        </a:rPr>
                        <a:t>-</a:t>
                      </a:r>
                      <a:r>
                        <a:rPr lang="en-US" sz="1200" u="none" strike="noStrike" dirty="0" smtClean="0">
                          <a:effectLst/>
                        </a:rPr>
                        <a:t>0.173*</a:t>
                      </a:r>
                      <a:endParaRPr lang="en-US" sz="1200" b="0" i="0" u="none" strike="noStrike" dirty="0">
                        <a:solidFill>
                          <a:srgbClr val="000000"/>
                        </a:solidFill>
                        <a:effectLst/>
                        <a:latin typeface="Arial"/>
                      </a:endParaRPr>
                    </a:p>
                  </a:txBody>
                  <a:tcPr marL="9525" marR="9525" marT="9525" marB="0" anchor="ctr"/>
                </a:tc>
                <a:tc>
                  <a:txBody>
                    <a:bodyPr/>
                    <a:lstStyle/>
                    <a:p>
                      <a:pPr algn="ctr" fontAlgn="b"/>
                      <a:r>
                        <a:rPr lang="en-US" sz="1200" u="none" strike="noStrike" dirty="0">
                          <a:effectLst/>
                        </a:rPr>
                        <a:t>-0.777</a:t>
                      </a:r>
                      <a:r>
                        <a:rPr lang="en-US" sz="1200" u="none" strike="noStrike" dirty="0" smtClean="0">
                          <a:effectLst/>
                        </a:rPr>
                        <a:t>***</a:t>
                      </a:r>
                      <a:endParaRPr lang="en-US" sz="1200" b="0" i="0" u="none" strike="noStrike" dirty="0">
                        <a:solidFill>
                          <a:srgbClr val="000000"/>
                        </a:solidFill>
                        <a:effectLst/>
                        <a:latin typeface="Arial"/>
                      </a:endParaRPr>
                    </a:p>
                  </a:txBody>
                  <a:tcPr marL="9525" marR="9525" marT="9525" marB="0" anchor="ctr"/>
                </a:tc>
                <a:tc>
                  <a:txBody>
                    <a:bodyPr/>
                    <a:lstStyle/>
                    <a:p>
                      <a:pPr algn="ctr" fontAlgn="b"/>
                      <a:r>
                        <a:rPr lang="en-US" sz="1200" u="none" strike="noStrike" dirty="0">
                          <a:effectLst/>
                        </a:rPr>
                        <a:t>-1.056</a:t>
                      </a:r>
                      <a:r>
                        <a:rPr lang="en-US" sz="1200" u="none" strike="noStrike" dirty="0" smtClean="0">
                          <a:effectLst/>
                        </a:rPr>
                        <a:t>***</a:t>
                      </a:r>
                      <a:endParaRPr lang="en-US" sz="1200" b="0" i="0" u="none" strike="noStrike" dirty="0">
                        <a:solidFill>
                          <a:srgbClr val="000000"/>
                        </a:solidFill>
                        <a:effectLst/>
                        <a:latin typeface="Arial"/>
                      </a:endParaRPr>
                    </a:p>
                  </a:txBody>
                  <a:tcPr marL="9525" marR="9525" marT="9525" marB="0" anchor="ctr"/>
                </a:tc>
                <a:tc>
                  <a:txBody>
                    <a:bodyPr/>
                    <a:lstStyle/>
                    <a:p>
                      <a:pPr algn="ctr" fontAlgn="b"/>
                      <a:r>
                        <a:rPr lang="en-US" sz="1200" u="none" strike="noStrike" dirty="0">
                          <a:effectLst/>
                        </a:rPr>
                        <a:t>-0.525</a:t>
                      </a:r>
                      <a:r>
                        <a:rPr lang="en-US" sz="1200" u="none" strike="noStrike" dirty="0" smtClean="0">
                          <a:effectLst/>
                        </a:rPr>
                        <a:t>***</a:t>
                      </a:r>
                      <a:endParaRPr lang="en-US" sz="1200" b="0" i="0" u="none" strike="noStrike" dirty="0">
                        <a:solidFill>
                          <a:srgbClr val="000000"/>
                        </a:solidFill>
                        <a:effectLst/>
                        <a:latin typeface="Arial"/>
                      </a:endParaRPr>
                    </a:p>
                  </a:txBody>
                  <a:tcPr marL="9525" marR="9525" marT="9525" marB="0" anchor="ctr"/>
                </a:tc>
              </a:tr>
              <a:tr h="243746">
                <a:tc>
                  <a:txBody>
                    <a:bodyPr/>
                    <a:lstStyle/>
                    <a:p>
                      <a:pPr algn="l" fontAlgn="b"/>
                      <a:r>
                        <a:rPr lang="en-US" sz="1200" u="none" strike="noStrike">
                          <a:effectLst/>
                        </a:rPr>
                        <a:t>log yr.sch.</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b"/>
                      <a:r>
                        <a:rPr lang="en-US" sz="1200" u="none" strike="noStrike" dirty="0">
                          <a:effectLst/>
                        </a:rPr>
                        <a:t>-</a:t>
                      </a:r>
                      <a:r>
                        <a:rPr lang="en-US" sz="1200" u="none" strike="noStrike" dirty="0" smtClean="0">
                          <a:effectLst/>
                        </a:rPr>
                        <a:t>0.010*</a:t>
                      </a:r>
                      <a:endParaRPr lang="en-US" sz="1200" b="0" i="0" u="none" strike="noStrike" dirty="0">
                        <a:solidFill>
                          <a:srgbClr val="000000"/>
                        </a:solidFill>
                        <a:effectLst/>
                        <a:latin typeface="Arial"/>
                      </a:endParaRPr>
                    </a:p>
                  </a:txBody>
                  <a:tcPr marL="9525" marR="9525" marT="9525" marB="0" anchor="ctr"/>
                </a:tc>
                <a:tc>
                  <a:txBody>
                    <a:bodyPr/>
                    <a:lstStyle/>
                    <a:p>
                      <a:pPr algn="ctr" fontAlgn="b"/>
                      <a:r>
                        <a:rPr lang="en-US" sz="1200" u="none" strike="noStrike" dirty="0">
                          <a:effectLst/>
                        </a:rPr>
                        <a:t>-0.029</a:t>
                      </a:r>
                      <a:r>
                        <a:rPr lang="en-US" sz="1200" u="none" strike="noStrike" dirty="0" smtClean="0">
                          <a:effectLst/>
                        </a:rPr>
                        <a:t>***</a:t>
                      </a:r>
                      <a:endParaRPr lang="en-US" sz="1200" b="0" i="0" u="none" strike="noStrike" dirty="0">
                        <a:solidFill>
                          <a:srgbClr val="000000"/>
                        </a:solidFill>
                        <a:effectLst/>
                        <a:latin typeface="Arial"/>
                      </a:endParaRPr>
                    </a:p>
                  </a:txBody>
                  <a:tcPr marL="9525" marR="9525" marT="9525" marB="0" anchor="ctr"/>
                </a:tc>
                <a:tc>
                  <a:txBody>
                    <a:bodyPr/>
                    <a:lstStyle/>
                    <a:p>
                      <a:pPr algn="ctr" fontAlgn="b"/>
                      <a:r>
                        <a:rPr lang="en-US" sz="1200" u="none" strike="noStrike" dirty="0">
                          <a:effectLst/>
                        </a:rPr>
                        <a:t>0.021</a:t>
                      </a:r>
                      <a:r>
                        <a:rPr lang="en-US" sz="1200" u="none" strike="noStrike" dirty="0" smtClean="0">
                          <a:effectLst/>
                        </a:rPr>
                        <a:t>***</a:t>
                      </a:r>
                      <a:endParaRPr lang="en-US" sz="1200" b="0" i="0" u="none" strike="noStrike" dirty="0">
                        <a:solidFill>
                          <a:srgbClr val="000000"/>
                        </a:solidFill>
                        <a:effectLst/>
                        <a:latin typeface="Arial"/>
                      </a:endParaRPr>
                    </a:p>
                  </a:txBody>
                  <a:tcPr marL="9525" marR="9525" marT="9525" marB="0" anchor="ctr"/>
                </a:tc>
                <a:tc>
                  <a:txBody>
                    <a:bodyPr/>
                    <a:lstStyle/>
                    <a:p>
                      <a:pPr algn="ctr" fontAlgn="b"/>
                      <a:r>
                        <a:rPr lang="en-US" sz="1200" u="none" strike="noStrike" dirty="0">
                          <a:effectLst/>
                        </a:rPr>
                        <a:t>0.053</a:t>
                      </a:r>
                      <a:r>
                        <a:rPr lang="en-US" sz="1200" u="none" strike="noStrike" dirty="0" smtClean="0">
                          <a:effectLst/>
                        </a:rPr>
                        <a:t>***</a:t>
                      </a:r>
                      <a:endParaRPr lang="en-US" sz="1200" b="0" i="0" u="none" strike="noStrike" dirty="0">
                        <a:solidFill>
                          <a:srgbClr val="000000"/>
                        </a:solidFill>
                        <a:effectLst/>
                        <a:latin typeface="Arial"/>
                      </a:endParaRPr>
                    </a:p>
                  </a:txBody>
                  <a:tcPr marL="9525" marR="9525" marT="9525" marB="0" anchor="ctr"/>
                </a:tc>
                <a:tc>
                  <a:txBody>
                    <a:bodyPr/>
                    <a:lstStyle/>
                    <a:p>
                      <a:pPr algn="ctr" fontAlgn="b"/>
                      <a:r>
                        <a:rPr lang="en-US" sz="1200" u="none" strike="noStrike" dirty="0">
                          <a:effectLst/>
                        </a:rPr>
                        <a:t>0.118</a:t>
                      </a:r>
                      <a:r>
                        <a:rPr lang="en-US" sz="1200" u="none" strike="noStrike" dirty="0" smtClean="0">
                          <a:effectLst/>
                        </a:rPr>
                        <a:t>***</a:t>
                      </a:r>
                      <a:endParaRPr lang="en-US" sz="1200" b="0" i="0" u="none" strike="noStrike" dirty="0">
                        <a:solidFill>
                          <a:srgbClr val="000000"/>
                        </a:solidFill>
                        <a:effectLst/>
                        <a:latin typeface="Arial"/>
                      </a:endParaRPr>
                    </a:p>
                  </a:txBody>
                  <a:tcPr marL="9525" marR="9525" marT="9525" marB="0" anchor="ctr"/>
                </a:tc>
              </a:tr>
              <a:tr h="243746">
                <a:tc>
                  <a:txBody>
                    <a:bodyPr/>
                    <a:lstStyle/>
                    <a:p>
                      <a:pPr algn="l" fontAlgn="b"/>
                      <a:r>
                        <a:rPr lang="en-US" sz="1200" u="none" strike="noStrike">
                          <a:effectLst/>
                        </a:rPr>
                        <a:t>rule of law</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b"/>
                      <a:r>
                        <a:rPr lang="en-US" sz="1200" u="none" strike="noStrike" dirty="0">
                          <a:effectLst/>
                        </a:rPr>
                        <a:t>-0.296</a:t>
                      </a:r>
                      <a:r>
                        <a:rPr lang="en-US" sz="1200" u="none" strike="noStrike" dirty="0" smtClean="0">
                          <a:effectLst/>
                        </a:rPr>
                        <a:t>***</a:t>
                      </a:r>
                      <a:endParaRPr lang="en-US" sz="1200" b="0" i="0" u="none" strike="noStrike" dirty="0">
                        <a:solidFill>
                          <a:srgbClr val="000000"/>
                        </a:solidFill>
                        <a:effectLst/>
                        <a:latin typeface="Arial"/>
                      </a:endParaRPr>
                    </a:p>
                  </a:txBody>
                  <a:tcPr marL="9525" marR="9525" marT="9525" marB="0" anchor="ctr"/>
                </a:tc>
                <a:tc>
                  <a:txBody>
                    <a:bodyPr/>
                    <a:lstStyle/>
                    <a:p>
                      <a:pPr algn="ctr" fontAlgn="b"/>
                      <a:r>
                        <a:rPr lang="en-US" sz="1200" u="none" strike="noStrike">
                          <a:effectLst/>
                        </a:rPr>
                        <a:t> </a:t>
                      </a:r>
                      <a:endParaRPr lang="en-US" sz="1200" b="0" i="0" u="none" strike="noStrike">
                        <a:solidFill>
                          <a:srgbClr val="000000"/>
                        </a:solidFill>
                        <a:effectLst/>
                        <a:latin typeface="Arial"/>
                      </a:endParaRPr>
                    </a:p>
                  </a:txBody>
                  <a:tcPr marL="9525" marR="9525" marT="9525" marB="0" anchor="ctr"/>
                </a:tc>
                <a:tc>
                  <a:txBody>
                    <a:bodyPr/>
                    <a:lstStyle/>
                    <a:p>
                      <a:pPr algn="ctr" fontAlgn="b"/>
                      <a:r>
                        <a:rPr lang="en-US" sz="1200" u="none" strike="noStrike">
                          <a:effectLst/>
                        </a:rPr>
                        <a:t> </a:t>
                      </a:r>
                      <a:endParaRPr lang="en-US" sz="1200" b="0" i="0" u="none" strike="noStrike">
                        <a:solidFill>
                          <a:srgbClr val="000000"/>
                        </a:solidFill>
                        <a:effectLst/>
                        <a:latin typeface="Arial"/>
                      </a:endParaRPr>
                    </a:p>
                  </a:txBody>
                  <a:tcPr marL="9525" marR="9525" marT="9525" marB="0" anchor="ctr"/>
                </a:tc>
                <a:tc>
                  <a:txBody>
                    <a:bodyPr/>
                    <a:lstStyle/>
                    <a:p>
                      <a:pPr algn="ctr" fontAlgn="b"/>
                      <a:r>
                        <a:rPr lang="en-US" sz="1200" u="none" strike="noStrike" dirty="0">
                          <a:effectLst/>
                        </a:rPr>
                        <a:t> </a:t>
                      </a:r>
                      <a:endParaRPr lang="en-US" sz="1200" b="0" i="0" u="none" strike="noStrike" dirty="0">
                        <a:solidFill>
                          <a:srgbClr val="000000"/>
                        </a:solidFill>
                        <a:effectLst/>
                        <a:latin typeface="Arial"/>
                      </a:endParaRPr>
                    </a:p>
                  </a:txBody>
                  <a:tcPr marL="9525" marR="9525" marT="9525" marB="0" anchor="ctr"/>
                </a:tc>
                <a:tc>
                  <a:txBody>
                    <a:bodyPr/>
                    <a:lstStyle/>
                    <a:p>
                      <a:pPr algn="ctr" fontAlgn="b"/>
                      <a:r>
                        <a:rPr lang="en-US" sz="1200" u="none" strike="noStrike" dirty="0">
                          <a:effectLst/>
                        </a:rPr>
                        <a:t> </a:t>
                      </a:r>
                      <a:endParaRPr lang="en-US" sz="1200" b="0" i="0" u="none" strike="noStrike" dirty="0">
                        <a:solidFill>
                          <a:srgbClr val="000000"/>
                        </a:solidFill>
                        <a:effectLst/>
                        <a:latin typeface="Arial"/>
                      </a:endParaRPr>
                    </a:p>
                  </a:txBody>
                  <a:tcPr marL="9525" marR="9525" marT="9525" marB="0" anchor="ctr"/>
                </a:tc>
              </a:tr>
              <a:tr h="243746">
                <a:tc>
                  <a:txBody>
                    <a:bodyPr/>
                    <a:lstStyle/>
                    <a:p>
                      <a:pPr algn="l" fontAlgn="b"/>
                      <a:r>
                        <a:rPr lang="en-US" sz="1200" u="none" strike="noStrike">
                          <a:effectLst/>
                        </a:rPr>
                        <a:t>private credit</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b"/>
                      <a:r>
                        <a:rPr lang="en-US" sz="1200" u="none" strike="noStrike" dirty="0">
                          <a:effectLst/>
                        </a:rPr>
                        <a:t> </a:t>
                      </a:r>
                      <a:endParaRPr lang="en-US" sz="1200" b="0" i="0" u="none" strike="noStrike" dirty="0">
                        <a:solidFill>
                          <a:srgbClr val="000000"/>
                        </a:solidFill>
                        <a:effectLst/>
                        <a:latin typeface="Arial"/>
                      </a:endParaRPr>
                    </a:p>
                  </a:txBody>
                  <a:tcPr marL="9525" marR="9525" marT="9525" marB="0" anchor="ctr"/>
                </a:tc>
                <a:tc>
                  <a:txBody>
                    <a:bodyPr/>
                    <a:lstStyle/>
                    <a:p>
                      <a:pPr algn="ctr" fontAlgn="b"/>
                      <a:r>
                        <a:rPr lang="en-US" sz="1200" u="none" strike="noStrike" dirty="0">
                          <a:effectLst/>
                        </a:rPr>
                        <a:t>0.227</a:t>
                      </a:r>
                      <a:r>
                        <a:rPr lang="en-US" sz="1200" u="none" strike="noStrike" dirty="0" smtClean="0">
                          <a:effectLst/>
                        </a:rPr>
                        <a:t>***</a:t>
                      </a:r>
                      <a:endParaRPr lang="en-US" sz="1200" b="0" i="0" u="none" strike="noStrike" dirty="0">
                        <a:solidFill>
                          <a:srgbClr val="000000"/>
                        </a:solidFill>
                        <a:effectLst/>
                        <a:latin typeface="Arial"/>
                      </a:endParaRPr>
                    </a:p>
                  </a:txBody>
                  <a:tcPr marL="9525" marR="9525" marT="9525" marB="0" anchor="ctr"/>
                </a:tc>
                <a:tc>
                  <a:txBody>
                    <a:bodyPr/>
                    <a:lstStyle/>
                    <a:p>
                      <a:pPr algn="ctr" fontAlgn="b"/>
                      <a:r>
                        <a:rPr lang="en-US" sz="1200" u="none" strike="noStrike">
                          <a:effectLst/>
                        </a:rPr>
                        <a:t> </a:t>
                      </a:r>
                      <a:endParaRPr lang="en-US" sz="1200" b="0" i="0" u="none" strike="noStrike">
                        <a:solidFill>
                          <a:srgbClr val="000000"/>
                        </a:solidFill>
                        <a:effectLst/>
                        <a:latin typeface="Arial"/>
                      </a:endParaRPr>
                    </a:p>
                  </a:txBody>
                  <a:tcPr marL="9525" marR="9525" marT="9525" marB="0" anchor="ctr"/>
                </a:tc>
                <a:tc>
                  <a:txBody>
                    <a:bodyPr/>
                    <a:lstStyle/>
                    <a:p>
                      <a:pPr algn="ctr" fontAlgn="b"/>
                      <a:r>
                        <a:rPr lang="en-US" sz="1200" u="none" strike="noStrike" dirty="0">
                          <a:effectLst/>
                        </a:rPr>
                        <a:t> </a:t>
                      </a:r>
                      <a:endParaRPr lang="en-US" sz="1200" b="0" i="0" u="none" strike="noStrike" dirty="0">
                        <a:solidFill>
                          <a:srgbClr val="000000"/>
                        </a:solidFill>
                        <a:effectLst/>
                        <a:latin typeface="Arial"/>
                      </a:endParaRPr>
                    </a:p>
                  </a:txBody>
                  <a:tcPr marL="9525" marR="9525" marT="9525" marB="0" anchor="ctr"/>
                </a:tc>
                <a:tc>
                  <a:txBody>
                    <a:bodyPr/>
                    <a:lstStyle/>
                    <a:p>
                      <a:pPr algn="ctr" fontAlgn="b"/>
                      <a:r>
                        <a:rPr lang="en-US" sz="1200" u="none" strike="noStrike" dirty="0">
                          <a:effectLst/>
                        </a:rPr>
                        <a:t> </a:t>
                      </a:r>
                      <a:endParaRPr lang="en-US" sz="1200" b="0" i="0" u="none" strike="noStrike" dirty="0">
                        <a:solidFill>
                          <a:srgbClr val="000000"/>
                        </a:solidFill>
                        <a:effectLst/>
                        <a:latin typeface="Arial"/>
                      </a:endParaRPr>
                    </a:p>
                  </a:txBody>
                  <a:tcPr marL="9525" marR="9525" marT="9525" marB="0" anchor="ctr"/>
                </a:tc>
              </a:tr>
              <a:tr h="243746">
                <a:tc>
                  <a:txBody>
                    <a:bodyPr/>
                    <a:lstStyle/>
                    <a:p>
                      <a:pPr algn="l" fontAlgn="b"/>
                      <a:r>
                        <a:rPr lang="en-US" sz="1200" u="none" strike="noStrike" dirty="0">
                          <a:effectLst/>
                        </a:rPr>
                        <a:t>TRI</a:t>
                      </a:r>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b"/>
                      <a:r>
                        <a:rPr lang="en-US" sz="1200" u="none" strike="noStrike">
                          <a:effectLst/>
                        </a:rPr>
                        <a:t> </a:t>
                      </a:r>
                      <a:endParaRPr lang="en-US" sz="1200" b="0" i="0" u="none" strike="noStrike">
                        <a:solidFill>
                          <a:srgbClr val="000000"/>
                        </a:solidFill>
                        <a:effectLst/>
                        <a:latin typeface="Arial"/>
                      </a:endParaRPr>
                    </a:p>
                  </a:txBody>
                  <a:tcPr marL="9525" marR="9525" marT="9525" marB="0" anchor="ctr"/>
                </a:tc>
                <a:tc>
                  <a:txBody>
                    <a:bodyPr/>
                    <a:lstStyle/>
                    <a:p>
                      <a:pPr algn="ctr" fontAlgn="b"/>
                      <a:r>
                        <a:rPr lang="en-US" sz="1200" u="none" strike="noStrike" dirty="0">
                          <a:effectLst/>
                        </a:rPr>
                        <a:t> </a:t>
                      </a:r>
                      <a:endParaRPr lang="en-US" sz="1200" b="0" i="0" u="none" strike="noStrike" dirty="0">
                        <a:solidFill>
                          <a:srgbClr val="000000"/>
                        </a:solidFill>
                        <a:effectLst/>
                        <a:latin typeface="Arial"/>
                      </a:endParaRPr>
                    </a:p>
                  </a:txBody>
                  <a:tcPr marL="9525" marR="9525" marT="9525" marB="0" anchor="ctr"/>
                </a:tc>
                <a:tc>
                  <a:txBody>
                    <a:bodyPr/>
                    <a:lstStyle/>
                    <a:p>
                      <a:pPr algn="ctr" fontAlgn="b"/>
                      <a:r>
                        <a:rPr lang="en-US" sz="1200" u="none" strike="noStrike" dirty="0">
                          <a:effectLst/>
                        </a:rPr>
                        <a:t>-3.446</a:t>
                      </a:r>
                      <a:r>
                        <a:rPr lang="en-US" sz="1200" u="none" strike="noStrike" dirty="0" smtClean="0">
                          <a:effectLst/>
                        </a:rPr>
                        <a:t>***</a:t>
                      </a:r>
                      <a:endParaRPr lang="en-US" sz="1200" b="0" i="0" u="none" strike="noStrike" dirty="0">
                        <a:solidFill>
                          <a:srgbClr val="000000"/>
                        </a:solidFill>
                        <a:effectLst/>
                        <a:latin typeface="Arial"/>
                      </a:endParaRPr>
                    </a:p>
                  </a:txBody>
                  <a:tcPr marL="9525" marR="9525" marT="9525" marB="0" anchor="ctr"/>
                </a:tc>
                <a:tc>
                  <a:txBody>
                    <a:bodyPr/>
                    <a:lstStyle/>
                    <a:p>
                      <a:pPr algn="ctr" fontAlgn="b"/>
                      <a:r>
                        <a:rPr lang="en-US" sz="1200" u="none" strike="noStrike" dirty="0">
                          <a:effectLst/>
                        </a:rPr>
                        <a:t> </a:t>
                      </a:r>
                      <a:endParaRPr lang="en-US" sz="1200" b="0" i="0" u="none" strike="noStrike" dirty="0">
                        <a:solidFill>
                          <a:srgbClr val="000000"/>
                        </a:solidFill>
                        <a:effectLst/>
                        <a:latin typeface="Arial"/>
                      </a:endParaRPr>
                    </a:p>
                  </a:txBody>
                  <a:tcPr marL="9525" marR="9525" marT="9525" marB="0" anchor="ctr"/>
                </a:tc>
                <a:tc>
                  <a:txBody>
                    <a:bodyPr/>
                    <a:lstStyle/>
                    <a:p>
                      <a:pPr algn="ctr" fontAlgn="b"/>
                      <a:r>
                        <a:rPr lang="en-US" sz="1200" u="none" strike="noStrike">
                          <a:effectLst/>
                        </a:rPr>
                        <a:t> </a:t>
                      </a:r>
                      <a:endParaRPr lang="en-US" sz="1200" b="0" i="0" u="none" strike="noStrike">
                        <a:solidFill>
                          <a:srgbClr val="000000"/>
                        </a:solidFill>
                        <a:effectLst/>
                        <a:latin typeface="Arial"/>
                      </a:endParaRPr>
                    </a:p>
                  </a:txBody>
                  <a:tcPr marL="9525" marR="9525" marT="9525" marB="0" anchor="ctr"/>
                </a:tc>
              </a:tr>
              <a:tr h="243746">
                <a:tc>
                  <a:txBody>
                    <a:bodyPr/>
                    <a:lstStyle/>
                    <a:p>
                      <a:pPr algn="l" fontAlgn="b"/>
                      <a:r>
                        <a:rPr lang="en-US" sz="1200" u="none" strike="noStrike">
                          <a:effectLst/>
                        </a:rPr>
                        <a:t>exp. upstreamness</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b"/>
                      <a:r>
                        <a:rPr lang="en-US" sz="1200" u="none" strike="noStrike">
                          <a:effectLst/>
                        </a:rPr>
                        <a:t> </a:t>
                      </a:r>
                      <a:endParaRPr lang="en-US" sz="1200" b="0" i="0" u="none" strike="noStrike">
                        <a:solidFill>
                          <a:srgbClr val="000000"/>
                        </a:solidFill>
                        <a:effectLst/>
                        <a:latin typeface="Arial"/>
                      </a:endParaRPr>
                    </a:p>
                  </a:txBody>
                  <a:tcPr marL="9525" marR="9525" marT="9525" marB="0" anchor="ctr"/>
                </a:tc>
                <a:tc>
                  <a:txBody>
                    <a:bodyPr/>
                    <a:lstStyle/>
                    <a:p>
                      <a:pPr algn="ctr" fontAlgn="b"/>
                      <a:r>
                        <a:rPr lang="en-US" sz="1200" u="none" strike="noStrike">
                          <a:effectLst/>
                        </a:rPr>
                        <a:t> </a:t>
                      </a:r>
                      <a:endParaRPr lang="en-US" sz="1200" b="0" i="0" u="none" strike="noStrike">
                        <a:solidFill>
                          <a:srgbClr val="000000"/>
                        </a:solidFill>
                        <a:effectLst/>
                        <a:latin typeface="Arial"/>
                      </a:endParaRPr>
                    </a:p>
                  </a:txBody>
                  <a:tcPr marL="9525" marR="9525" marT="9525" marB="0" anchor="ctr"/>
                </a:tc>
                <a:tc>
                  <a:txBody>
                    <a:bodyPr/>
                    <a:lstStyle/>
                    <a:p>
                      <a:pPr algn="ctr" fontAlgn="b"/>
                      <a:r>
                        <a:rPr lang="en-US" sz="1200" u="none" strike="noStrike" dirty="0">
                          <a:effectLst/>
                        </a:rPr>
                        <a:t> </a:t>
                      </a:r>
                      <a:endParaRPr lang="en-US" sz="1200" b="0" i="0" u="none" strike="noStrike" dirty="0">
                        <a:solidFill>
                          <a:srgbClr val="000000"/>
                        </a:solidFill>
                        <a:effectLst/>
                        <a:latin typeface="Arial"/>
                      </a:endParaRPr>
                    </a:p>
                  </a:txBody>
                  <a:tcPr marL="9525" marR="9525" marT="9525" marB="0" anchor="ctr"/>
                </a:tc>
                <a:tc>
                  <a:txBody>
                    <a:bodyPr/>
                    <a:lstStyle/>
                    <a:p>
                      <a:pPr algn="ctr" fontAlgn="b"/>
                      <a:r>
                        <a:rPr lang="en-US" sz="1200" u="none" strike="noStrike" dirty="0">
                          <a:effectLst/>
                        </a:rPr>
                        <a:t>-0.548</a:t>
                      </a:r>
                      <a:r>
                        <a:rPr lang="en-US" sz="1200" u="none" strike="noStrike" dirty="0" smtClean="0">
                          <a:effectLst/>
                        </a:rPr>
                        <a:t>***</a:t>
                      </a:r>
                      <a:endParaRPr lang="en-US" sz="1200" b="0" i="0" u="none" strike="noStrike" dirty="0">
                        <a:solidFill>
                          <a:srgbClr val="000000"/>
                        </a:solidFill>
                        <a:effectLst/>
                        <a:latin typeface="Arial"/>
                      </a:endParaRPr>
                    </a:p>
                  </a:txBody>
                  <a:tcPr marL="9525" marR="9525" marT="9525" marB="0" anchor="ctr"/>
                </a:tc>
                <a:tc>
                  <a:txBody>
                    <a:bodyPr/>
                    <a:lstStyle/>
                    <a:p>
                      <a:pPr algn="ctr" fontAlgn="b"/>
                      <a:r>
                        <a:rPr lang="en-US" sz="1200" u="none" strike="noStrike" dirty="0">
                          <a:effectLst/>
                        </a:rPr>
                        <a:t> </a:t>
                      </a:r>
                      <a:endParaRPr lang="en-US" sz="1200" b="0" i="0" u="none" strike="noStrike" dirty="0">
                        <a:solidFill>
                          <a:srgbClr val="000000"/>
                        </a:solidFill>
                        <a:effectLst/>
                        <a:latin typeface="Arial"/>
                      </a:endParaRPr>
                    </a:p>
                  </a:txBody>
                  <a:tcPr marL="9525" marR="9525" marT="9525" marB="0" anchor="ctr"/>
                </a:tc>
              </a:tr>
              <a:tr h="243746">
                <a:tc>
                  <a:txBody>
                    <a:bodyPr/>
                    <a:lstStyle/>
                    <a:p>
                      <a:pPr algn="l" fontAlgn="b"/>
                      <a:r>
                        <a:rPr lang="en-US" sz="1200" u="none" strike="noStrike" dirty="0">
                          <a:effectLst/>
                        </a:rPr>
                        <a:t>    × kl</a:t>
                      </a:r>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b"/>
                      <a:r>
                        <a:rPr lang="en-US" sz="1200" u="none" strike="noStrike" dirty="0">
                          <a:effectLst/>
                        </a:rPr>
                        <a:t> </a:t>
                      </a:r>
                      <a:endParaRPr lang="en-US" sz="1200" b="0" i="0" u="none" strike="noStrike" dirty="0">
                        <a:solidFill>
                          <a:srgbClr val="000000"/>
                        </a:solidFill>
                        <a:effectLst/>
                        <a:latin typeface="Arial"/>
                      </a:endParaRPr>
                    </a:p>
                  </a:txBody>
                  <a:tcPr marL="9525" marR="9525" marT="9525" marB="0" anchor="ctr"/>
                </a:tc>
                <a:tc>
                  <a:txBody>
                    <a:bodyPr/>
                    <a:lstStyle/>
                    <a:p>
                      <a:pPr algn="ctr" fontAlgn="b"/>
                      <a:r>
                        <a:rPr lang="en-US" sz="1200" u="none" strike="noStrike">
                          <a:effectLst/>
                        </a:rPr>
                        <a:t> </a:t>
                      </a:r>
                      <a:endParaRPr lang="en-US" sz="1200" b="0" i="0" u="none" strike="noStrike">
                        <a:solidFill>
                          <a:srgbClr val="000000"/>
                        </a:solidFill>
                        <a:effectLst/>
                        <a:latin typeface="Arial"/>
                      </a:endParaRPr>
                    </a:p>
                  </a:txBody>
                  <a:tcPr marL="9525" marR="9525" marT="9525" marB="0" anchor="ctr"/>
                </a:tc>
                <a:tc>
                  <a:txBody>
                    <a:bodyPr/>
                    <a:lstStyle/>
                    <a:p>
                      <a:pPr algn="ctr" fontAlgn="b"/>
                      <a:r>
                        <a:rPr lang="en-US" sz="1200" u="none" strike="noStrike" dirty="0">
                          <a:effectLst/>
                        </a:rPr>
                        <a:t> </a:t>
                      </a:r>
                      <a:endParaRPr lang="en-US" sz="1200" b="0" i="0" u="none" strike="noStrike" dirty="0">
                        <a:solidFill>
                          <a:srgbClr val="000000"/>
                        </a:solidFill>
                        <a:effectLst/>
                        <a:latin typeface="Arial"/>
                      </a:endParaRPr>
                    </a:p>
                  </a:txBody>
                  <a:tcPr marL="9525" marR="9525" marT="9525" marB="0" anchor="ctr"/>
                </a:tc>
                <a:tc>
                  <a:txBody>
                    <a:bodyPr/>
                    <a:lstStyle/>
                    <a:p>
                      <a:pPr algn="ctr" fontAlgn="b"/>
                      <a:r>
                        <a:rPr lang="en-US" sz="1200" u="none" strike="noStrike" dirty="0" smtClean="0">
                          <a:effectLst/>
                        </a:rPr>
                        <a:t>0.009*</a:t>
                      </a:r>
                      <a:endParaRPr lang="en-US" sz="1200" b="0" i="0" u="none" strike="noStrike" dirty="0">
                        <a:solidFill>
                          <a:srgbClr val="000000"/>
                        </a:solidFill>
                        <a:effectLst/>
                        <a:latin typeface="Arial"/>
                      </a:endParaRPr>
                    </a:p>
                  </a:txBody>
                  <a:tcPr marL="9525" marR="9525" marT="9525" marB="0" anchor="ctr"/>
                </a:tc>
                <a:tc>
                  <a:txBody>
                    <a:bodyPr/>
                    <a:lstStyle/>
                    <a:p>
                      <a:pPr algn="ctr" fontAlgn="b"/>
                      <a:r>
                        <a:rPr lang="en-US" sz="1200" u="none" strike="noStrike" dirty="0">
                          <a:effectLst/>
                        </a:rPr>
                        <a:t> </a:t>
                      </a:r>
                      <a:endParaRPr lang="en-US" sz="1200" b="0" i="0" u="none" strike="noStrike" dirty="0">
                        <a:solidFill>
                          <a:srgbClr val="000000"/>
                        </a:solidFill>
                        <a:effectLst/>
                        <a:latin typeface="Arial"/>
                      </a:endParaRPr>
                    </a:p>
                  </a:txBody>
                  <a:tcPr marL="9525" marR="9525" marT="9525" marB="0" anchor="ctr"/>
                </a:tc>
              </a:tr>
              <a:tr h="243746">
                <a:tc>
                  <a:txBody>
                    <a:bodyPr/>
                    <a:lstStyle/>
                    <a:p>
                      <a:pPr algn="l" fontAlgn="b"/>
                      <a:r>
                        <a:rPr lang="en-US" sz="1200" u="none" strike="noStrike">
                          <a:effectLst/>
                        </a:rPr>
                        <a:t>exporter dva share</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b"/>
                      <a:r>
                        <a:rPr lang="en-US" sz="1200" u="none" strike="noStrike">
                          <a:effectLst/>
                        </a:rPr>
                        <a:t> </a:t>
                      </a:r>
                      <a:endParaRPr lang="en-US" sz="1200" b="0" i="0" u="none" strike="noStrike">
                        <a:solidFill>
                          <a:srgbClr val="000000"/>
                        </a:solidFill>
                        <a:effectLst/>
                        <a:latin typeface="Arial"/>
                      </a:endParaRPr>
                    </a:p>
                  </a:txBody>
                  <a:tcPr marL="9525" marR="9525" marT="9525" marB="0" anchor="ctr"/>
                </a:tc>
                <a:tc>
                  <a:txBody>
                    <a:bodyPr/>
                    <a:lstStyle/>
                    <a:p>
                      <a:pPr algn="ctr" fontAlgn="b"/>
                      <a:r>
                        <a:rPr lang="en-US" sz="1200" u="none" strike="noStrike">
                          <a:effectLst/>
                        </a:rPr>
                        <a:t> </a:t>
                      </a:r>
                      <a:endParaRPr lang="en-US" sz="1200" b="0" i="0" u="none" strike="noStrike">
                        <a:solidFill>
                          <a:srgbClr val="000000"/>
                        </a:solidFill>
                        <a:effectLst/>
                        <a:latin typeface="Arial"/>
                      </a:endParaRPr>
                    </a:p>
                  </a:txBody>
                  <a:tcPr marL="9525" marR="9525" marT="9525" marB="0" anchor="ctr"/>
                </a:tc>
                <a:tc>
                  <a:txBody>
                    <a:bodyPr/>
                    <a:lstStyle/>
                    <a:p>
                      <a:pPr algn="ctr" fontAlgn="b"/>
                      <a:r>
                        <a:rPr lang="en-US" sz="1200" u="none" strike="noStrike" dirty="0">
                          <a:effectLst/>
                        </a:rPr>
                        <a:t> </a:t>
                      </a:r>
                      <a:endParaRPr lang="en-US" sz="1200" b="0" i="0" u="none" strike="noStrike" dirty="0">
                        <a:solidFill>
                          <a:srgbClr val="000000"/>
                        </a:solidFill>
                        <a:effectLst/>
                        <a:latin typeface="Arial"/>
                      </a:endParaRPr>
                    </a:p>
                  </a:txBody>
                  <a:tcPr marL="9525" marR="9525" marT="9525" marB="0" anchor="ctr"/>
                </a:tc>
                <a:tc>
                  <a:txBody>
                    <a:bodyPr/>
                    <a:lstStyle/>
                    <a:p>
                      <a:pPr algn="ctr" fontAlgn="b"/>
                      <a:r>
                        <a:rPr lang="en-US" sz="1200" u="none" strike="noStrike" dirty="0">
                          <a:effectLst/>
                        </a:rPr>
                        <a:t> </a:t>
                      </a:r>
                      <a:endParaRPr lang="en-US" sz="1200" b="0" i="0" u="none" strike="noStrike" dirty="0">
                        <a:solidFill>
                          <a:srgbClr val="000000"/>
                        </a:solidFill>
                        <a:effectLst/>
                        <a:latin typeface="Arial"/>
                      </a:endParaRPr>
                    </a:p>
                  </a:txBody>
                  <a:tcPr marL="9525" marR="9525" marT="9525" marB="0" anchor="ctr"/>
                </a:tc>
                <a:tc>
                  <a:txBody>
                    <a:bodyPr/>
                    <a:lstStyle/>
                    <a:p>
                      <a:pPr algn="ctr" fontAlgn="b"/>
                      <a:r>
                        <a:rPr lang="en-US" sz="1200" u="none" strike="noStrike" dirty="0">
                          <a:effectLst/>
                        </a:rPr>
                        <a:t>-1.034</a:t>
                      </a:r>
                      <a:r>
                        <a:rPr lang="en-US" sz="1200" u="none" strike="noStrike" dirty="0" smtClean="0">
                          <a:effectLst/>
                        </a:rPr>
                        <a:t>***</a:t>
                      </a:r>
                      <a:endParaRPr lang="en-US" sz="1200" b="0" i="0" u="none" strike="noStrike" dirty="0">
                        <a:solidFill>
                          <a:srgbClr val="000000"/>
                        </a:solidFill>
                        <a:effectLst/>
                        <a:latin typeface="Arial"/>
                      </a:endParaRPr>
                    </a:p>
                  </a:txBody>
                  <a:tcPr marL="9525" marR="9525" marT="9525" marB="0" anchor="ctr"/>
                </a:tc>
              </a:tr>
              <a:tr h="243746">
                <a:tc>
                  <a:txBody>
                    <a:bodyPr/>
                    <a:lstStyle/>
                    <a:p>
                      <a:pPr algn="l" fontAlgn="b"/>
                      <a:r>
                        <a:rPr lang="en-US" sz="1200" u="none" strike="noStrike" dirty="0">
                          <a:effectLst/>
                        </a:rPr>
                        <a:t>D(Asian GUH)</a:t>
                      </a:r>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b"/>
                      <a:r>
                        <a:rPr lang="en-US" sz="1200" u="none" strike="noStrike">
                          <a:effectLst/>
                        </a:rPr>
                        <a:t>0.118</a:t>
                      </a:r>
                      <a:endParaRPr lang="en-US" sz="1200" b="0" i="0" u="none" strike="noStrike">
                        <a:solidFill>
                          <a:srgbClr val="000000"/>
                        </a:solidFill>
                        <a:effectLst/>
                        <a:latin typeface="Arial"/>
                      </a:endParaRPr>
                    </a:p>
                  </a:txBody>
                  <a:tcPr marL="9525" marR="9525" marT="9525" marB="0" anchor="ctr"/>
                </a:tc>
                <a:tc>
                  <a:txBody>
                    <a:bodyPr/>
                    <a:lstStyle/>
                    <a:p>
                      <a:pPr algn="ctr" fontAlgn="b"/>
                      <a:r>
                        <a:rPr lang="en-US" sz="1200" u="none" strike="noStrike">
                          <a:effectLst/>
                        </a:rPr>
                        <a:t>-0.009</a:t>
                      </a:r>
                      <a:endParaRPr lang="en-US" sz="1200" b="0" i="0" u="none" strike="noStrike">
                        <a:solidFill>
                          <a:srgbClr val="000000"/>
                        </a:solidFill>
                        <a:effectLst/>
                        <a:latin typeface="Arial"/>
                      </a:endParaRPr>
                    </a:p>
                  </a:txBody>
                  <a:tcPr marL="9525" marR="9525" marT="9525" marB="0" anchor="ctr"/>
                </a:tc>
                <a:tc>
                  <a:txBody>
                    <a:bodyPr/>
                    <a:lstStyle/>
                    <a:p>
                      <a:pPr algn="ctr" fontAlgn="b"/>
                      <a:r>
                        <a:rPr lang="en-US" sz="1200" u="none" strike="noStrike" dirty="0">
                          <a:effectLst/>
                        </a:rPr>
                        <a:t>0.032</a:t>
                      </a:r>
                      <a:endParaRPr lang="en-US" sz="1200" b="0" i="0" u="none" strike="noStrike" dirty="0">
                        <a:solidFill>
                          <a:srgbClr val="000000"/>
                        </a:solidFill>
                        <a:effectLst/>
                        <a:latin typeface="Arial"/>
                      </a:endParaRPr>
                    </a:p>
                  </a:txBody>
                  <a:tcPr marL="9525" marR="9525" marT="9525" marB="0" anchor="ctr"/>
                </a:tc>
                <a:tc>
                  <a:txBody>
                    <a:bodyPr/>
                    <a:lstStyle/>
                    <a:p>
                      <a:pPr algn="ctr" fontAlgn="b"/>
                      <a:r>
                        <a:rPr lang="en-US" sz="1200" u="none" strike="noStrike" dirty="0">
                          <a:effectLst/>
                        </a:rPr>
                        <a:t>-0.190</a:t>
                      </a:r>
                      <a:r>
                        <a:rPr lang="en-US" sz="1200" u="none" strike="noStrike" dirty="0" smtClean="0">
                          <a:effectLst/>
                        </a:rPr>
                        <a:t>**</a:t>
                      </a:r>
                      <a:endParaRPr lang="en-US" sz="1200" b="0" i="0" u="none" strike="noStrike" dirty="0">
                        <a:solidFill>
                          <a:srgbClr val="000000"/>
                        </a:solidFill>
                        <a:effectLst/>
                        <a:latin typeface="Arial"/>
                      </a:endParaRPr>
                    </a:p>
                  </a:txBody>
                  <a:tcPr marL="9525" marR="9525" marT="9525" marB="0" anchor="ctr"/>
                </a:tc>
                <a:tc>
                  <a:txBody>
                    <a:bodyPr/>
                    <a:lstStyle/>
                    <a:p>
                      <a:pPr algn="ctr" fontAlgn="b"/>
                      <a:r>
                        <a:rPr lang="en-US" sz="1200" u="none" strike="noStrike" dirty="0">
                          <a:effectLst/>
                        </a:rPr>
                        <a:t>0.124</a:t>
                      </a:r>
                      <a:endParaRPr lang="en-US" sz="1200" b="0" i="0" u="none" strike="noStrike" dirty="0">
                        <a:solidFill>
                          <a:srgbClr val="000000"/>
                        </a:solidFill>
                        <a:effectLst/>
                        <a:latin typeface="Arial"/>
                      </a:endParaRPr>
                    </a:p>
                  </a:txBody>
                  <a:tcPr marL="9525" marR="9525" marT="9525" marB="0" anchor="ctr"/>
                </a:tc>
              </a:tr>
              <a:tr h="243746">
                <a:tc>
                  <a:txBody>
                    <a:bodyPr/>
                    <a:lstStyle/>
                    <a:p>
                      <a:pPr algn="l" fontAlgn="b"/>
                      <a:r>
                        <a:rPr lang="en-US" sz="1200" u="none" strike="noStrike">
                          <a:effectLst/>
                        </a:rPr>
                        <a:t>    × rule of law</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b"/>
                      <a:r>
                        <a:rPr lang="en-US" sz="1200" u="none" strike="noStrike">
                          <a:effectLst/>
                        </a:rPr>
                        <a:t>0.012</a:t>
                      </a:r>
                      <a:endParaRPr lang="en-US" sz="1200" b="0" i="0" u="none" strike="noStrike">
                        <a:solidFill>
                          <a:srgbClr val="000000"/>
                        </a:solidFill>
                        <a:effectLst/>
                        <a:latin typeface="Arial"/>
                      </a:endParaRPr>
                    </a:p>
                  </a:txBody>
                  <a:tcPr marL="9525" marR="9525" marT="9525" marB="0" anchor="ctr"/>
                </a:tc>
                <a:tc>
                  <a:txBody>
                    <a:bodyPr/>
                    <a:lstStyle/>
                    <a:p>
                      <a:pPr algn="ctr" fontAlgn="b"/>
                      <a:r>
                        <a:rPr lang="en-US" sz="1200" u="none" strike="noStrike">
                          <a:effectLst/>
                        </a:rPr>
                        <a:t> </a:t>
                      </a:r>
                      <a:endParaRPr lang="en-US" sz="1200" b="0" i="0" u="none" strike="noStrike">
                        <a:solidFill>
                          <a:srgbClr val="000000"/>
                        </a:solidFill>
                        <a:effectLst/>
                        <a:latin typeface="Arial"/>
                      </a:endParaRPr>
                    </a:p>
                  </a:txBody>
                  <a:tcPr marL="9525" marR="9525" marT="9525" marB="0" anchor="ctr"/>
                </a:tc>
                <a:tc>
                  <a:txBody>
                    <a:bodyPr/>
                    <a:lstStyle/>
                    <a:p>
                      <a:pPr algn="ctr" fontAlgn="b"/>
                      <a:r>
                        <a:rPr lang="en-US" sz="1200" u="none" strike="noStrike" dirty="0">
                          <a:effectLst/>
                        </a:rPr>
                        <a:t> </a:t>
                      </a:r>
                      <a:endParaRPr lang="en-US" sz="1200" b="0" i="0" u="none" strike="noStrike" dirty="0">
                        <a:solidFill>
                          <a:srgbClr val="000000"/>
                        </a:solidFill>
                        <a:effectLst/>
                        <a:latin typeface="Arial"/>
                      </a:endParaRPr>
                    </a:p>
                  </a:txBody>
                  <a:tcPr marL="9525" marR="9525" marT="9525" marB="0" anchor="ctr"/>
                </a:tc>
                <a:tc>
                  <a:txBody>
                    <a:bodyPr/>
                    <a:lstStyle/>
                    <a:p>
                      <a:pPr algn="ctr" fontAlgn="b"/>
                      <a:r>
                        <a:rPr lang="en-US" sz="1200" u="none" strike="noStrike" dirty="0">
                          <a:effectLst/>
                        </a:rPr>
                        <a:t> </a:t>
                      </a:r>
                      <a:endParaRPr lang="en-US" sz="1200" b="0" i="0" u="none" strike="noStrike" dirty="0">
                        <a:solidFill>
                          <a:srgbClr val="000000"/>
                        </a:solidFill>
                        <a:effectLst/>
                        <a:latin typeface="Arial"/>
                      </a:endParaRPr>
                    </a:p>
                  </a:txBody>
                  <a:tcPr marL="9525" marR="9525" marT="9525" marB="0" anchor="ctr"/>
                </a:tc>
                <a:tc>
                  <a:txBody>
                    <a:bodyPr/>
                    <a:lstStyle/>
                    <a:p>
                      <a:pPr algn="ctr" fontAlgn="b"/>
                      <a:r>
                        <a:rPr lang="en-US" sz="1200" u="none" strike="noStrike" dirty="0">
                          <a:effectLst/>
                        </a:rPr>
                        <a:t> </a:t>
                      </a:r>
                      <a:endParaRPr lang="en-US" sz="1200" b="0" i="0" u="none" strike="noStrike" dirty="0">
                        <a:solidFill>
                          <a:srgbClr val="000000"/>
                        </a:solidFill>
                        <a:effectLst/>
                        <a:latin typeface="Arial"/>
                      </a:endParaRPr>
                    </a:p>
                  </a:txBody>
                  <a:tcPr marL="9525" marR="9525" marT="9525" marB="0" anchor="ctr"/>
                </a:tc>
              </a:tr>
              <a:tr h="243746">
                <a:tc>
                  <a:txBody>
                    <a:bodyPr/>
                    <a:lstStyle/>
                    <a:p>
                      <a:pPr algn="l" fontAlgn="b"/>
                      <a:r>
                        <a:rPr lang="en-US" sz="1200" u="none" strike="noStrike">
                          <a:effectLst/>
                        </a:rPr>
                        <a:t>    × log rgdpl</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b"/>
                      <a:r>
                        <a:rPr lang="en-US" sz="1200" u="none" strike="noStrike">
                          <a:effectLst/>
                        </a:rPr>
                        <a:t>-0.012</a:t>
                      </a:r>
                      <a:endParaRPr lang="en-US" sz="1200" b="0" i="0" u="none" strike="noStrike">
                        <a:solidFill>
                          <a:srgbClr val="000000"/>
                        </a:solidFill>
                        <a:effectLst/>
                        <a:latin typeface="Arial"/>
                      </a:endParaRPr>
                    </a:p>
                  </a:txBody>
                  <a:tcPr marL="9525" marR="9525" marT="9525" marB="0" anchor="ctr"/>
                </a:tc>
                <a:tc>
                  <a:txBody>
                    <a:bodyPr/>
                    <a:lstStyle/>
                    <a:p>
                      <a:pPr algn="ctr" fontAlgn="b"/>
                      <a:r>
                        <a:rPr lang="en-US" sz="1200" u="none" strike="noStrike">
                          <a:effectLst/>
                        </a:rPr>
                        <a:t> </a:t>
                      </a:r>
                      <a:endParaRPr lang="en-US" sz="1200" b="0" i="0" u="none" strike="noStrike">
                        <a:solidFill>
                          <a:srgbClr val="000000"/>
                        </a:solidFill>
                        <a:effectLst/>
                        <a:latin typeface="Arial"/>
                      </a:endParaRPr>
                    </a:p>
                  </a:txBody>
                  <a:tcPr marL="9525" marR="9525" marT="9525" marB="0" anchor="ctr"/>
                </a:tc>
                <a:tc>
                  <a:txBody>
                    <a:bodyPr/>
                    <a:lstStyle/>
                    <a:p>
                      <a:pPr algn="ctr" fontAlgn="b"/>
                      <a:r>
                        <a:rPr lang="en-US" sz="1200" u="none" strike="noStrike" dirty="0">
                          <a:effectLst/>
                        </a:rPr>
                        <a:t> </a:t>
                      </a:r>
                      <a:endParaRPr lang="en-US" sz="1200" b="0" i="0" u="none" strike="noStrike" dirty="0">
                        <a:solidFill>
                          <a:srgbClr val="000000"/>
                        </a:solidFill>
                        <a:effectLst/>
                        <a:latin typeface="Arial"/>
                      </a:endParaRPr>
                    </a:p>
                  </a:txBody>
                  <a:tcPr marL="9525" marR="9525" marT="9525" marB="0" anchor="ctr"/>
                </a:tc>
                <a:tc>
                  <a:txBody>
                    <a:bodyPr/>
                    <a:lstStyle/>
                    <a:p>
                      <a:pPr algn="ctr" fontAlgn="b"/>
                      <a:r>
                        <a:rPr lang="en-US" sz="1200" u="none" strike="noStrike" dirty="0">
                          <a:effectLst/>
                        </a:rPr>
                        <a:t> </a:t>
                      </a:r>
                      <a:endParaRPr lang="en-US" sz="1200" b="0" i="0" u="none" strike="noStrike" dirty="0">
                        <a:solidFill>
                          <a:srgbClr val="000000"/>
                        </a:solidFill>
                        <a:effectLst/>
                        <a:latin typeface="Arial"/>
                      </a:endParaRPr>
                    </a:p>
                  </a:txBody>
                  <a:tcPr marL="9525" marR="9525" marT="9525" marB="0" anchor="ctr"/>
                </a:tc>
                <a:tc>
                  <a:txBody>
                    <a:bodyPr/>
                    <a:lstStyle/>
                    <a:p>
                      <a:pPr algn="ctr" fontAlgn="b"/>
                      <a:r>
                        <a:rPr lang="en-US" sz="1200" u="none" strike="noStrike" dirty="0">
                          <a:effectLst/>
                        </a:rPr>
                        <a:t> </a:t>
                      </a:r>
                      <a:endParaRPr lang="en-US" sz="1200" b="0" i="0" u="none" strike="noStrike" dirty="0">
                        <a:solidFill>
                          <a:srgbClr val="000000"/>
                        </a:solidFill>
                        <a:effectLst/>
                        <a:latin typeface="Arial"/>
                      </a:endParaRPr>
                    </a:p>
                  </a:txBody>
                  <a:tcPr marL="9525" marR="9525" marT="9525" marB="0" anchor="ctr"/>
                </a:tc>
              </a:tr>
              <a:tr h="243746">
                <a:tc>
                  <a:txBody>
                    <a:bodyPr/>
                    <a:lstStyle/>
                    <a:p>
                      <a:pPr algn="l" fontAlgn="b"/>
                      <a:r>
                        <a:rPr lang="en-US" sz="1200" u="none" strike="noStrike">
                          <a:effectLst/>
                        </a:rPr>
                        <a:t>    × priv. credit</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b"/>
                      <a:r>
                        <a:rPr lang="en-US" sz="1200" u="none" strike="noStrike">
                          <a:effectLst/>
                        </a:rPr>
                        <a:t> </a:t>
                      </a:r>
                      <a:endParaRPr lang="en-US" sz="1200" b="0" i="0" u="none" strike="noStrike">
                        <a:solidFill>
                          <a:srgbClr val="000000"/>
                        </a:solidFill>
                        <a:effectLst/>
                        <a:latin typeface="Arial"/>
                      </a:endParaRPr>
                    </a:p>
                  </a:txBody>
                  <a:tcPr marL="9525" marR="9525" marT="9525" marB="0" anchor="ctr"/>
                </a:tc>
                <a:tc>
                  <a:txBody>
                    <a:bodyPr/>
                    <a:lstStyle/>
                    <a:p>
                      <a:pPr algn="ctr" fontAlgn="b"/>
                      <a:r>
                        <a:rPr lang="en-US" sz="1200" u="none" strike="noStrike">
                          <a:effectLst/>
                        </a:rPr>
                        <a:t>0.003</a:t>
                      </a:r>
                      <a:endParaRPr lang="en-US" sz="1200" b="0" i="0" u="none" strike="noStrike">
                        <a:solidFill>
                          <a:srgbClr val="000000"/>
                        </a:solidFill>
                        <a:effectLst/>
                        <a:latin typeface="Arial"/>
                      </a:endParaRPr>
                    </a:p>
                  </a:txBody>
                  <a:tcPr marL="9525" marR="9525" marT="9525" marB="0" anchor="ctr"/>
                </a:tc>
                <a:tc>
                  <a:txBody>
                    <a:bodyPr/>
                    <a:lstStyle/>
                    <a:p>
                      <a:pPr algn="ctr" fontAlgn="b"/>
                      <a:r>
                        <a:rPr lang="en-US" sz="1200" u="none" strike="noStrike" dirty="0">
                          <a:effectLst/>
                        </a:rPr>
                        <a:t> </a:t>
                      </a:r>
                      <a:endParaRPr lang="en-US" sz="1200" b="0" i="0" u="none" strike="noStrike" dirty="0">
                        <a:solidFill>
                          <a:srgbClr val="000000"/>
                        </a:solidFill>
                        <a:effectLst/>
                        <a:latin typeface="Arial"/>
                      </a:endParaRPr>
                    </a:p>
                  </a:txBody>
                  <a:tcPr marL="9525" marR="9525" marT="9525" marB="0" anchor="ctr"/>
                </a:tc>
                <a:tc>
                  <a:txBody>
                    <a:bodyPr/>
                    <a:lstStyle/>
                    <a:p>
                      <a:pPr algn="ctr" fontAlgn="b"/>
                      <a:r>
                        <a:rPr lang="en-US" sz="1200" u="none" strike="noStrike" dirty="0">
                          <a:effectLst/>
                        </a:rPr>
                        <a:t> </a:t>
                      </a:r>
                      <a:endParaRPr lang="en-US" sz="1200" b="0" i="0" u="none" strike="noStrike" dirty="0">
                        <a:solidFill>
                          <a:srgbClr val="000000"/>
                        </a:solidFill>
                        <a:effectLst/>
                        <a:latin typeface="Arial"/>
                      </a:endParaRPr>
                    </a:p>
                  </a:txBody>
                  <a:tcPr marL="9525" marR="9525" marT="9525" marB="0" anchor="ctr"/>
                </a:tc>
                <a:tc>
                  <a:txBody>
                    <a:bodyPr/>
                    <a:lstStyle/>
                    <a:p>
                      <a:pPr algn="ctr" fontAlgn="b"/>
                      <a:r>
                        <a:rPr lang="en-US" sz="1200" u="none" strike="noStrike" dirty="0">
                          <a:effectLst/>
                        </a:rPr>
                        <a:t> </a:t>
                      </a:r>
                      <a:endParaRPr lang="en-US" sz="1200" b="0" i="0" u="none" strike="noStrike" dirty="0">
                        <a:solidFill>
                          <a:srgbClr val="000000"/>
                        </a:solidFill>
                        <a:effectLst/>
                        <a:latin typeface="Arial"/>
                      </a:endParaRPr>
                    </a:p>
                  </a:txBody>
                  <a:tcPr marL="9525" marR="9525" marT="9525" marB="0" anchor="ctr"/>
                </a:tc>
              </a:tr>
              <a:tr h="243746">
                <a:tc>
                  <a:txBody>
                    <a:bodyPr/>
                    <a:lstStyle/>
                    <a:p>
                      <a:pPr algn="l" fontAlgn="b"/>
                      <a:r>
                        <a:rPr lang="en-US" sz="1200" u="none" strike="noStrike">
                          <a:effectLst/>
                        </a:rPr>
                        <a:t>    × TRI</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b"/>
                      <a:r>
                        <a:rPr lang="en-US" sz="1200" u="none" strike="noStrike">
                          <a:effectLst/>
                        </a:rPr>
                        <a:t> </a:t>
                      </a:r>
                      <a:endParaRPr lang="en-US" sz="1200" b="0" i="0" u="none" strike="noStrike">
                        <a:solidFill>
                          <a:srgbClr val="000000"/>
                        </a:solidFill>
                        <a:effectLst/>
                        <a:latin typeface="Arial"/>
                      </a:endParaRPr>
                    </a:p>
                  </a:txBody>
                  <a:tcPr marL="9525" marR="9525" marT="9525" marB="0" anchor="ctr"/>
                </a:tc>
                <a:tc>
                  <a:txBody>
                    <a:bodyPr/>
                    <a:lstStyle/>
                    <a:p>
                      <a:pPr algn="ctr" fontAlgn="b"/>
                      <a:r>
                        <a:rPr lang="en-US" sz="1200" u="none" strike="noStrike">
                          <a:effectLst/>
                        </a:rPr>
                        <a:t> </a:t>
                      </a:r>
                      <a:endParaRPr lang="en-US" sz="1200" b="0" i="0" u="none" strike="noStrike">
                        <a:solidFill>
                          <a:srgbClr val="000000"/>
                        </a:solidFill>
                        <a:effectLst/>
                        <a:latin typeface="Arial"/>
                      </a:endParaRPr>
                    </a:p>
                  </a:txBody>
                  <a:tcPr marL="9525" marR="9525" marT="9525" marB="0" anchor="ctr"/>
                </a:tc>
                <a:tc>
                  <a:txBody>
                    <a:bodyPr/>
                    <a:lstStyle/>
                    <a:p>
                      <a:pPr algn="ctr" fontAlgn="b"/>
                      <a:r>
                        <a:rPr lang="en-US" sz="1200" u="none" strike="noStrike">
                          <a:effectLst/>
                        </a:rPr>
                        <a:t>-0.097</a:t>
                      </a:r>
                      <a:endParaRPr lang="en-US" sz="1200" b="0" i="0" u="none" strike="noStrike">
                        <a:solidFill>
                          <a:srgbClr val="000000"/>
                        </a:solidFill>
                        <a:effectLst/>
                        <a:latin typeface="Arial"/>
                      </a:endParaRPr>
                    </a:p>
                  </a:txBody>
                  <a:tcPr marL="9525" marR="9525" marT="9525" marB="0" anchor="ctr"/>
                </a:tc>
                <a:tc>
                  <a:txBody>
                    <a:bodyPr/>
                    <a:lstStyle/>
                    <a:p>
                      <a:pPr algn="ctr" fontAlgn="b"/>
                      <a:r>
                        <a:rPr lang="en-US" sz="1200" u="none" strike="noStrike" dirty="0">
                          <a:effectLst/>
                        </a:rPr>
                        <a:t> </a:t>
                      </a:r>
                      <a:endParaRPr lang="en-US" sz="1200" b="0" i="0" u="none" strike="noStrike" dirty="0">
                        <a:solidFill>
                          <a:srgbClr val="000000"/>
                        </a:solidFill>
                        <a:effectLst/>
                        <a:latin typeface="Arial"/>
                      </a:endParaRPr>
                    </a:p>
                  </a:txBody>
                  <a:tcPr marL="9525" marR="9525" marT="9525" marB="0" anchor="ctr"/>
                </a:tc>
                <a:tc>
                  <a:txBody>
                    <a:bodyPr/>
                    <a:lstStyle/>
                    <a:p>
                      <a:pPr algn="ctr" fontAlgn="b"/>
                      <a:r>
                        <a:rPr lang="en-US" sz="1200" u="none" strike="noStrike" dirty="0">
                          <a:effectLst/>
                        </a:rPr>
                        <a:t> </a:t>
                      </a:r>
                      <a:endParaRPr lang="en-US" sz="1200" b="0" i="0" u="none" strike="noStrike" dirty="0">
                        <a:solidFill>
                          <a:srgbClr val="000000"/>
                        </a:solidFill>
                        <a:effectLst/>
                        <a:latin typeface="Arial"/>
                      </a:endParaRPr>
                    </a:p>
                  </a:txBody>
                  <a:tcPr marL="9525" marR="9525" marT="9525" marB="0" anchor="ctr"/>
                </a:tc>
              </a:tr>
              <a:tr h="243746">
                <a:tc>
                  <a:txBody>
                    <a:bodyPr/>
                    <a:lstStyle/>
                    <a:p>
                      <a:pPr algn="l" fontAlgn="b"/>
                      <a:r>
                        <a:rPr lang="en-US" sz="1200" u="none" strike="noStrike">
                          <a:effectLst/>
                        </a:rPr>
                        <a:t>    × exp.upstr.</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b"/>
                      <a:r>
                        <a:rPr lang="en-US" sz="1200" u="none" strike="noStrike">
                          <a:effectLst/>
                        </a:rPr>
                        <a:t> </a:t>
                      </a:r>
                      <a:endParaRPr lang="en-US" sz="1200" b="0" i="0" u="none" strike="noStrike">
                        <a:solidFill>
                          <a:srgbClr val="000000"/>
                        </a:solidFill>
                        <a:effectLst/>
                        <a:latin typeface="Arial"/>
                      </a:endParaRPr>
                    </a:p>
                  </a:txBody>
                  <a:tcPr marL="9525" marR="9525" marT="9525" marB="0" anchor="ctr"/>
                </a:tc>
                <a:tc>
                  <a:txBody>
                    <a:bodyPr/>
                    <a:lstStyle/>
                    <a:p>
                      <a:pPr algn="ctr" fontAlgn="b"/>
                      <a:r>
                        <a:rPr lang="en-US" sz="1200" u="none" strike="noStrike">
                          <a:effectLst/>
                        </a:rPr>
                        <a:t> </a:t>
                      </a:r>
                      <a:endParaRPr lang="en-US" sz="1200" b="0" i="0" u="none" strike="noStrike">
                        <a:solidFill>
                          <a:srgbClr val="000000"/>
                        </a:solidFill>
                        <a:effectLst/>
                        <a:latin typeface="Arial"/>
                      </a:endParaRPr>
                    </a:p>
                  </a:txBody>
                  <a:tcPr marL="9525" marR="9525" marT="9525" marB="0" anchor="ctr"/>
                </a:tc>
                <a:tc>
                  <a:txBody>
                    <a:bodyPr/>
                    <a:lstStyle/>
                    <a:p>
                      <a:pPr algn="ctr" fontAlgn="b"/>
                      <a:r>
                        <a:rPr lang="en-US" sz="1200" u="none" strike="noStrike">
                          <a:effectLst/>
                        </a:rPr>
                        <a:t> </a:t>
                      </a:r>
                      <a:endParaRPr lang="en-US" sz="1200" b="0" i="0" u="none" strike="noStrike">
                        <a:solidFill>
                          <a:srgbClr val="000000"/>
                        </a:solidFill>
                        <a:effectLst/>
                        <a:latin typeface="Arial"/>
                      </a:endParaRPr>
                    </a:p>
                  </a:txBody>
                  <a:tcPr marL="9525" marR="9525" marT="9525" marB="0" anchor="ctr"/>
                </a:tc>
                <a:tc>
                  <a:txBody>
                    <a:bodyPr/>
                    <a:lstStyle/>
                    <a:p>
                      <a:pPr algn="ctr" fontAlgn="b"/>
                      <a:r>
                        <a:rPr lang="en-US" sz="1200" u="none" strike="noStrike" dirty="0">
                          <a:effectLst/>
                        </a:rPr>
                        <a:t>0.108</a:t>
                      </a:r>
                      <a:r>
                        <a:rPr lang="en-US" sz="1200" u="none" strike="noStrike" dirty="0" smtClean="0">
                          <a:effectLst/>
                        </a:rPr>
                        <a:t>***</a:t>
                      </a:r>
                      <a:endParaRPr lang="en-US" sz="1200" b="0" i="0" u="none" strike="noStrike" dirty="0">
                        <a:solidFill>
                          <a:srgbClr val="000000"/>
                        </a:solidFill>
                        <a:effectLst/>
                        <a:latin typeface="Arial"/>
                      </a:endParaRPr>
                    </a:p>
                  </a:txBody>
                  <a:tcPr marL="9525" marR="9525" marT="9525" marB="0" anchor="ctr"/>
                </a:tc>
                <a:tc>
                  <a:txBody>
                    <a:bodyPr/>
                    <a:lstStyle/>
                    <a:p>
                      <a:pPr algn="ctr" fontAlgn="b"/>
                      <a:r>
                        <a:rPr lang="en-US" sz="1200" u="none" strike="noStrike" dirty="0">
                          <a:effectLst/>
                        </a:rPr>
                        <a:t> </a:t>
                      </a:r>
                      <a:endParaRPr lang="en-US" sz="1200" b="0" i="0" u="none" strike="noStrike" dirty="0">
                        <a:solidFill>
                          <a:srgbClr val="000000"/>
                        </a:solidFill>
                        <a:effectLst/>
                        <a:latin typeface="Arial"/>
                      </a:endParaRPr>
                    </a:p>
                  </a:txBody>
                  <a:tcPr marL="9525" marR="9525" marT="9525" marB="0" anchor="ctr"/>
                </a:tc>
              </a:tr>
              <a:tr h="243746">
                <a:tc>
                  <a:txBody>
                    <a:bodyPr/>
                    <a:lstStyle/>
                    <a:p>
                      <a:pPr algn="l" fontAlgn="b"/>
                      <a:r>
                        <a:rPr lang="en-US" sz="1200" u="none" strike="noStrike">
                          <a:effectLst/>
                        </a:rPr>
                        <a:t>    × exp. dva share</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b"/>
                      <a:r>
                        <a:rPr lang="en-US" sz="1200" u="none" strike="noStrike">
                          <a:effectLst/>
                        </a:rPr>
                        <a:t> </a:t>
                      </a:r>
                      <a:endParaRPr lang="en-US" sz="1200" b="0" i="0" u="none" strike="noStrike">
                        <a:solidFill>
                          <a:srgbClr val="000000"/>
                        </a:solidFill>
                        <a:effectLst/>
                        <a:latin typeface="Arial"/>
                      </a:endParaRPr>
                    </a:p>
                  </a:txBody>
                  <a:tcPr marL="9525" marR="9525" marT="9525" marB="0" anchor="ctr"/>
                </a:tc>
                <a:tc>
                  <a:txBody>
                    <a:bodyPr/>
                    <a:lstStyle/>
                    <a:p>
                      <a:pPr algn="ctr" fontAlgn="b"/>
                      <a:r>
                        <a:rPr lang="en-US" sz="1200" u="none" strike="noStrike">
                          <a:effectLst/>
                        </a:rPr>
                        <a:t> </a:t>
                      </a:r>
                      <a:endParaRPr lang="en-US" sz="1200" b="0" i="0" u="none" strike="noStrike">
                        <a:solidFill>
                          <a:srgbClr val="000000"/>
                        </a:solidFill>
                        <a:effectLst/>
                        <a:latin typeface="Arial"/>
                      </a:endParaRPr>
                    </a:p>
                  </a:txBody>
                  <a:tcPr marL="9525" marR="9525" marT="9525" marB="0" anchor="ctr"/>
                </a:tc>
                <a:tc>
                  <a:txBody>
                    <a:bodyPr/>
                    <a:lstStyle/>
                    <a:p>
                      <a:pPr algn="ctr" fontAlgn="b"/>
                      <a:r>
                        <a:rPr lang="en-US" sz="1200" u="none" strike="noStrike">
                          <a:effectLst/>
                        </a:rPr>
                        <a:t> </a:t>
                      </a:r>
                      <a:endParaRPr lang="en-US" sz="1200" b="0" i="0" u="none" strike="noStrike">
                        <a:solidFill>
                          <a:srgbClr val="000000"/>
                        </a:solidFill>
                        <a:effectLst/>
                        <a:latin typeface="Arial"/>
                      </a:endParaRPr>
                    </a:p>
                  </a:txBody>
                  <a:tcPr marL="9525" marR="9525" marT="9525" marB="0" anchor="ctr"/>
                </a:tc>
                <a:tc>
                  <a:txBody>
                    <a:bodyPr/>
                    <a:lstStyle/>
                    <a:p>
                      <a:pPr algn="ctr" fontAlgn="b"/>
                      <a:r>
                        <a:rPr lang="en-US" sz="1200" u="none" strike="noStrike" dirty="0">
                          <a:effectLst/>
                        </a:rPr>
                        <a:t> </a:t>
                      </a:r>
                      <a:endParaRPr lang="en-US" sz="1200" b="0" i="0" u="none" strike="noStrike" dirty="0">
                        <a:solidFill>
                          <a:srgbClr val="000000"/>
                        </a:solidFill>
                        <a:effectLst/>
                        <a:latin typeface="Arial"/>
                      </a:endParaRPr>
                    </a:p>
                  </a:txBody>
                  <a:tcPr marL="9525" marR="9525" marT="9525" marB="0" anchor="ctr"/>
                </a:tc>
                <a:tc>
                  <a:txBody>
                    <a:bodyPr/>
                    <a:lstStyle/>
                    <a:p>
                      <a:pPr algn="ctr" fontAlgn="b"/>
                      <a:r>
                        <a:rPr lang="en-US" sz="1200" u="none" strike="noStrike" dirty="0">
                          <a:effectLst/>
                        </a:rPr>
                        <a:t>-0.151</a:t>
                      </a:r>
                      <a:endParaRPr lang="en-US" sz="1200" b="0" i="0" u="none" strike="noStrike" dirty="0">
                        <a:solidFill>
                          <a:srgbClr val="000000"/>
                        </a:solidFill>
                        <a:effectLst/>
                        <a:latin typeface="Arial"/>
                      </a:endParaRPr>
                    </a:p>
                  </a:txBody>
                  <a:tcPr marL="9525" marR="9525" marT="9525" marB="0" anchor="ctr"/>
                </a:tc>
              </a:tr>
              <a:tr h="243746">
                <a:tc>
                  <a:txBody>
                    <a:bodyPr/>
                    <a:lstStyle/>
                    <a:p>
                      <a:pPr algn="l" fontAlgn="b"/>
                      <a:r>
                        <a:rPr lang="en-US" sz="1200" u="none" strike="noStrike">
                          <a:effectLst/>
                        </a:rPr>
                        <a:t>Obs</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b"/>
                      <a:r>
                        <a:rPr lang="en-US" sz="1200" u="none" strike="noStrike">
                          <a:effectLst/>
                        </a:rPr>
                        <a:t>17,126</a:t>
                      </a:r>
                      <a:endParaRPr lang="en-US" sz="1200" b="0" i="0" u="none" strike="noStrike">
                        <a:solidFill>
                          <a:srgbClr val="000000"/>
                        </a:solidFill>
                        <a:effectLst/>
                        <a:latin typeface="Arial"/>
                      </a:endParaRPr>
                    </a:p>
                  </a:txBody>
                  <a:tcPr marL="9525" marR="9525" marT="9525" marB="0" anchor="ctr"/>
                </a:tc>
                <a:tc>
                  <a:txBody>
                    <a:bodyPr/>
                    <a:lstStyle/>
                    <a:p>
                      <a:pPr algn="ctr" fontAlgn="b"/>
                      <a:r>
                        <a:rPr lang="en-US" sz="1200" u="none" strike="noStrike">
                          <a:effectLst/>
                        </a:rPr>
                        <a:t>8,581</a:t>
                      </a:r>
                      <a:endParaRPr lang="en-US" sz="1200" b="0" i="0" u="none" strike="noStrike">
                        <a:solidFill>
                          <a:srgbClr val="000000"/>
                        </a:solidFill>
                        <a:effectLst/>
                        <a:latin typeface="Arial"/>
                      </a:endParaRPr>
                    </a:p>
                  </a:txBody>
                  <a:tcPr marL="9525" marR="9525" marT="9525" marB="0" anchor="ctr"/>
                </a:tc>
                <a:tc>
                  <a:txBody>
                    <a:bodyPr/>
                    <a:lstStyle/>
                    <a:p>
                      <a:pPr algn="ctr" fontAlgn="b"/>
                      <a:r>
                        <a:rPr lang="en-US" sz="1200" u="none" strike="noStrike">
                          <a:effectLst/>
                        </a:rPr>
                        <a:t>15,458</a:t>
                      </a:r>
                      <a:endParaRPr lang="en-US" sz="1200" b="0" i="0" u="none" strike="noStrike">
                        <a:solidFill>
                          <a:srgbClr val="000000"/>
                        </a:solidFill>
                        <a:effectLst/>
                        <a:latin typeface="Arial"/>
                      </a:endParaRPr>
                    </a:p>
                  </a:txBody>
                  <a:tcPr marL="9525" marR="9525" marT="9525" marB="0" anchor="ctr"/>
                </a:tc>
                <a:tc>
                  <a:txBody>
                    <a:bodyPr/>
                    <a:lstStyle/>
                    <a:p>
                      <a:pPr algn="ctr" fontAlgn="b"/>
                      <a:r>
                        <a:rPr lang="en-US" sz="1200" u="none" strike="noStrike">
                          <a:effectLst/>
                        </a:rPr>
                        <a:t>12,256</a:t>
                      </a:r>
                      <a:endParaRPr lang="en-US" sz="1200" b="0" i="0" u="none" strike="noStrike">
                        <a:solidFill>
                          <a:srgbClr val="000000"/>
                        </a:solidFill>
                        <a:effectLst/>
                        <a:latin typeface="Arial"/>
                      </a:endParaRPr>
                    </a:p>
                  </a:txBody>
                  <a:tcPr marL="9525" marR="9525" marT="9525" marB="0" anchor="ctr"/>
                </a:tc>
                <a:tc>
                  <a:txBody>
                    <a:bodyPr/>
                    <a:lstStyle/>
                    <a:p>
                      <a:pPr algn="ctr" fontAlgn="b"/>
                      <a:r>
                        <a:rPr lang="en-US" sz="1200" u="none" strike="noStrike" dirty="0">
                          <a:effectLst/>
                        </a:rPr>
                        <a:t>14,344</a:t>
                      </a:r>
                      <a:endParaRPr lang="en-US" sz="1200" b="0" i="0" u="none" strike="noStrike" dirty="0">
                        <a:solidFill>
                          <a:srgbClr val="000000"/>
                        </a:solidFill>
                        <a:effectLst/>
                        <a:latin typeface="Arial"/>
                      </a:endParaRPr>
                    </a:p>
                  </a:txBody>
                  <a:tcPr marL="9525" marR="9525" marT="9525" marB="0" anchor="ctr"/>
                </a:tc>
              </a:tr>
              <a:tr h="243746">
                <a:tc>
                  <a:txBody>
                    <a:bodyPr/>
                    <a:lstStyle/>
                    <a:p>
                      <a:pPr algn="l" fontAlgn="b"/>
                      <a:r>
                        <a:rPr lang="en-US" sz="1200" u="none" strike="noStrike">
                          <a:effectLst/>
                        </a:rPr>
                        <a:t>R-sq</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b"/>
                      <a:r>
                        <a:rPr lang="en-US" sz="1200" u="none" strike="noStrike">
                          <a:effectLst/>
                        </a:rPr>
                        <a:t>0.351</a:t>
                      </a:r>
                      <a:endParaRPr lang="en-US" sz="1200" b="0" i="0" u="none" strike="noStrike">
                        <a:solidFill>
                          <a:srgbClr val="000000"/>
                        </a:solidFill>
                        <a:effectLst/>
                        <a:latin typeface="Arial"/>
                      </a:endParaRPr>
                    </a:p>
                  </a:txBody>
                  <a:tcPr marL="9525" marR="9525" marT="9525" marB="0" anchor="ctr"/>
                </a:tc>
                <a:tc>
                  <a:txBody>
                    <a:bodyPr/>
                    <a:lstStyle/>
                    <a:p>
                      <a:pPr algn="ctr" fontAlgn="b"/>
                      <a:r>
                        <a:rPr lang="en-US" sz="1200" u="none" strike="noStrike">
                          <a:effectLst/>
                        </a:rPr>
                        <a:t>0.283</a:t>
                      </a:r>
                      <a:endParaRPr lang="en-US" sz="1200" b="0" i="0" u="none" strike="noStrike">
                        <a:solidFill>
                          <a:srgbClr val="000000"/>
                        </a:solidFill>
                        <a:effectLst/>
                        <a:latin typeface="Arial"/>
                      </a:endParaRPr>
                    </a:p>
                  </a:txBody>
                  <a:tcPr marL="9525" marR="9525" marT="9525" marB="0" anchor="ctr"/>
                </a:tc>
                <a:tc>
                  <a:txBody>
                    <a:bodyPr/>
                    <a:lstStyle/>
                    <a:p>
                      <a:pPr algn="ctr" fontAlgn="b"/>
                      <a:r>
                        <a:rPr lang="en-US" sz="1200" u="none" strike="noStrike">
                          <a:effectLst/>
                        </a:rPr>
                        <a:t>0.355</a:t>
                      </a:r>
                      <a:endParaRPr lang="en-US" sz="1200" b="0" i="0" u="none" strike="noStrike">
                        <a:solidFill>
                          <a:srgbClr val="000000"/>
                        </a:solidFill>
                        <a:effectLst/>
                        <a:latin typeface="Arial"/>
                      </a:endParaRPr>
                    </a:p>
                  </a:txBody>
                  <a:tcPr marL="9525" marR="9525" marT="9525" marB="0" anchor="ctr"/>
                </a:tc>
                <a:tc>
                  <a:txBody>
                    <a:bodyPr/>
                    <a:lstStyle/>
                    <a:p>
                      <a:pPr algn="ctr" fontAlgn="b"/>
                      <a:r>
                        <a:rPr lang="en-US" sz="1200" u="none" strike="noStrike" dirty="0" smtClean="0">
                          <a:effectLst/>
                        </a:rPr>
                        <a:t>0.200</a:t>
                      </a:r>
                      <a:endParaRPr lang="en-US" sz="1200" b="0" i="0" u="none" strike="noStrike" dirty="0">
                        <a:solidFill>
                          <a:srgbClr val="000000"/>
                        </a:solidFill>
                        <a:effectLst/>
                        <a:latin typeface="Arial"/>
                      </a:endParaRPr>
                    </a:p>
                  </a:txBody>
                  <a:tcPr marL="9525" marR="9525" marT="9525" marB="0" anchor="ctr"/>
                </a:tc>
                <a:tc>
                  <a:txBody>
                    <a:bodyPr/>
                    <a:lstStyle/>
                    <a:p>
                      <a:pPr algn="ctr" fontAlgn="b"/>
                      <a:r>
                        <a:rPr lang="en-US" sz="1200" u="none" strike="noStrike" dirty="0">
                          <a:effectLst/>
                        </a:rPr>
                        <a:t>0.375</a:t>
                      </a:r>
                      <a:endParaRPr lang="en-US" sz="1200" b="0" i="0" u="none" strike="noStrike" dirty="0">
                        <a:solidFill>
                          <a:srgbClr val="000000"/>
                        </a:solidFill>
                        <a:effectLst/>
                        <a:latin typeface="Arial"/>
                      </a:endParaRPr>
                    </a:p>
                  </a:txBody>
                  <a:tcPr marL="9525" marR="9525" marT="9525" marB="0" anchor="ctr"/>
                </a:tc>
              </a:tr>
              <a:tr h="167607">
                <a:tc>
                  <a:txBody>
                    <a:bodyPr/>
                    <a:lstStyle/>
                    <a:p>
                      <a:pPr algn="l" fontAlgn="b"/>
                      <a:r>
                        <a:rPr lang="en-US" sz="1200" u="none" strike="noStrike" dirty="0">
                          <a:effectLst/>
                        </a:rPr>
                        <a:t>sample</a:t>
                      </a:r>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b"/>
                      <a:r>
                        <a:rPr lang="en-US" sz="1200" u="none" strike="noStrike" dirty="0">
                          <a:effectLst/>
                        </a:rPr>
                        <a:t>foreign</a:t>
                      </a:r>
                      <a:endParaRPr lang="en-US" sz="1200" b="0" i="0" u="none" strike="noStrike" dirty="0">
                        <a:solidFill>
                          <a:srgbClr val="000000"/>
                        </a:solidFill>
                        <a:effectLst/>
                        <a:latin typeface="Arial"/>
                      </a:endParaRPr>
                    </a:p>
                  </a:txBody>
                  <a:tcPr marL="9525" marR="9525" marT="9525" marB="0" anchor="ctr"/>
                </a:tc>
                <a:tc>
                  <a:txBody>
                    <a:bodyPr/>
                    <a:lstStyle/>
                    <a:p>
                      <a:pPr algn="ctr" fontAlgn="b"/>
                      <a:r>
                        <a:rPr lang="en-US" sz="1200" u="none" strike="noStrike">
                          <a:effectLst/>
                        </a:rPr>
                        <a:t>foreign</a:t>
                      </a:r>
                      <a:endParaRPr lang="en-US" sz="1200" b="0" i="0" u="none" strike="noStrike">
                        <a:solidFill>
                          <a:srgbClr val="000000"/>
                        </a:solidFill>
                        <a:effectLst/>
                        <a:latin typeface="Arial"/>
                      </a:endParaRPr>
                    </a:p>
                  </a:txBody>
                  <a:tcPr marL="9525" marR="9525" marT="9525" marB="0" anchor="ctr"/>
                </a:tc>
                <a:tc>
                  <a:txBody>
                    <a:bodyPr/>
                    <a:lstStyle/>
                    <a:p>
                      <a:pPr algn="ctr" fontAlgn="b"/>
                      <a:r>
                        <a:rPr lang="en-US" sz="1200" u="none" strike="noStrike">
                          <a:effectLst/>
                        </a:rPr>
                        <a:t>foreign</a:t>
                      </a:r>
                      <a:endParaRPr lang="en-US" sz="1200" b="0" i="0" u="none" strike="noStrike">
                        <a:solidFill>
                          <a:srgbClr val="000000"/>
                        </a:solidFill>
                        <a:effectLst/>
                        <a:latin typeface="Arial"/>
                      </a:endParaRPr>
                    </a:p>
                  </a:txBody>
                  <a:tcPr marL="9525" marR="9525" marT="9525" marB="0" anchor="ctr"/>
                </a:tc>
                <a:tc>
                  <a:txBody>
                    <a:bodyPr/>
                    <a:lstStyle/>
                    <a:p>
                      <a:pPr algn="ctr" fontAlgn="b"/>
                      <a:r>
                        <a:rPr lang="en-US" sz="1200" u="none" strike="noStrike">
                          <a:effectLst/>
                        </a:rPr>
                        <a:t>foreign</a:t>
                      </a:r>
                      <a:endParaRPr lang="en-US" sz="1200" b="0" i="0" u="none" strike="noStrike">
                        <a:solidFill>
                          <a:srgbClr val="000000"/>
                        </a:solidFill>
                        <a:effectLst/>
                        <a:latin typeface="Arial"/>
                      </a:endParaRPr>
                    </a:p>
                  </a:txBody>
                  <a:tcPr marL="9525" marR="9525" marT="9525" marB="0" anchor="ctr"/>
                </a:tc>
                <a:tc>
                  <a:txBody>
                    <a:bodyPr/>
                    <a:lstStyle/>
                    <a:p>
                      <a:pPr algn="ctr" fontAlgn="b"/>
                      <a:r>
                        <a:rPr lang="en-US" sz="1200" u="none" strike="noStrike" dirty="0">
                          <a:effectLst/>
                        </a:rPr>
                        <a:t>foreign</a:t>
                      </a:r>
                      <a:endParaRPr lang="en-US" sz="1200" b="0" i="0" u="none" strike="noStrike" dirty="0">
                        <a:solidFill>
                          <a:srgbClr val="000000"/>
                        </a:solidFill>
                        <a:effectLst/>
                        <a:latin typeface="Arial"/>
                      </a:endParaRPr>
                    </a:p>
                  </a:txBody>
                  <a:tcPr marL="9525" marR="9525" marT="9525" marB="0" anchor="ctr"/>
                </a:tc>
              </a:tr>
            </a:tbl>
          </a:graphicData>
        </a:graphic>
      </p:graphicFrame>
    </p:spTree>
    <p:extLst>
      <p:ext uri="{BB962C8B-B14F-4D97-AF65-F5344CB8AC3E}">
        <p14:creationId xmlns:p14="http://schemas.microsoft.com/office/powerpoint/2010/main" val="313705917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B2AEF64-9867-4B71-936B-C52248B5A961}" type="slidenum">
              <a:rPr lang="en-US" smtClean="0"/>
              <a:t>42</a:t>
            </a:fld>
            <a:endParaRPr lang="en-US" dirty="0"/>
          </a:p>
        </p:txBody>
      </p:sp>
      <p:sp>
        <p:nvSpPr>
          <p:cNvPr id="7" name="TextBox 6"/>
          <p:cNvSpPr txBox="1"/>
          <p:nvPr/>
        </p:nvSpPr>
        <p:spPr>
          <a:xfrm>
            <a:off x="228600" y="424752"/>
            <a:ext cx="8578516" cy="400110"/>
          </a:xfrm>
          <a:prstGeom prst="rect">
            <a:avLst/>
          </a:prstGeom>
          <a:noFill/>
        </p:spPr>
        <p:txBody>
          <a:bodyPr wrap="square" rtlCol="0">
            <a:spAutoFit/>
          </a:bodyPr>
          <a:lstStyle/>
          <a:p>
            <a:pPr algn="ctr"/>
            <a:r>
              <a:rPr lang="en-US" sz="2000" b="1" dirty="0" smtClean="0"/>
              <a:t>Determinants of GVC–FDI: Industry Characteristics </a:t>
            </a:r>
            <a:endParaRPr lang="en-US" sz="2000" b="1" dirty="0"/>
          </a:p>
        </p:txBody>
      </p:sp>
      <p:graphicFrame>
        <p:nvGraphicFramePr>
          <p:cNvPr id="5" name="Table 4"/>
          <p:cNvGraphicFramePr>
            <a:graphicFrameLocks noGrp="1"/>
          </p:cNvGraphicFramePr>
          <p:nvPr>
            <p:extLst>
              <p:ext uri="{D42A27DB-BD31-4B8C-83A1-F6EECF244321}">
                <p14:modId xmlns:p14="http://schemas.microsoft.com/office/powerpoint/2010/main" val="1269270133"/>
              </p:ext>
            </p:extLst>
          </p:nvPr>
        </p:nvGraphicFramePr>
        <p:xfrm>
          <a:off x="451184" y="994974"/>
          <a:ext cx="7354904" cy="5101031"/>
        </p:xfrm>
        <a:graphic>
          <a:graphicData uri="http://schemas.openxmlformats.org/drawingml/2006/table">
            <a:tbl>
              <a:tblPr firstRow="1" bandRow="1">
                <a:tableStyleId>{3B4B98B0-60AC-42C2-AFA5-B58CD77FA1E5}</a:tableStyleId>
              </a:tblPr>
              <a:tblGrid>
                <a:gridCol w="2523022"/>
                <a:gridCol w="1967892"/>
                <a:gridCol w="1414097"/>
                <a:gridCol w="1449893"/>
              </a:tblGrid>
              <a:tr h="345546">
                <a:tc rowSpan="2">
                  <a:txBody>
                    <a:bodyPr/>
                    <a:lstStyle/>
                    <a:p>
                      <a:pPr algn="ctr"/>
                      <a:endParaRPr lang="en-US" sz="1600" dirty="0"/>
                    </a:p>
                  </a:txBody>
                  <a:tcPr anchor="ctr"/>
                </a:tc>
                <a:tc gridSpan="3">
                  <a:txBody>
                    <a:bodyPr/>
                    <a:lstStyle/>
                    <a:p>
                      <a:pPr algn="ctr"/>
                      <a:r>
                        <a:rPr lang="en-US" sz="1600" dirty="0" smtClean="0"/>
                        <a:t>Dependent variable: D(exports&gt;0 &amp; imports &gt;0)</a:t>
                      </a:r>
                      <a:endParaRPr lang="en-US" sz="1050" dirty="0"/>
                    </a:p>
                  </a:txBody>
                  <a:tcPr/>
                </a:tc>
                <a:tc hMerge="1">
                  <a:txBody>
                    <a:bodyPr/>
                    <a:lstStyle/>
                    <a:p>
                      <a:endParaRPr lang="en-US" sz="1200" dirty="0"/>
                    </a:p>
                  </a:txBody>
                  <a:tcPr/>
                </a:tc>
                <a:tc hMerge="1">
                  <a:txBody>
                    <a:bodyPr/>
                    <a:lstStyle/>
                    <a:p>
                      <a:pPr algn="ctr"/>
                      <a:endParaRPr lang="en-US" sz="1050" dirty="0"/>
                    </a:p>
                  </a:txBody>
                  <a:tcPr/>
                </a:tc>
              </a:tr>
              <a:tr h="345546">
                <a:tc vMerge="1">
                  <a:txBody>
                    <a:bodyPr/>
                    <a:lstStyle/>
                    <a:p>
                      <a:endParaRPr lang="en-US" sz="1200" dirty="0"/>
                    </a:p>
                  </a:txBody>
                  <a:tcPr/>
                </a:tc>
                <a:tc>
                  <a:txBody>
                    <a:bodyPr/>
                    <a:lstStyle/>
                    <a:p>
                      <a:pPr algn="ctr"/>
                      <a:r>
                        <a:rPr lang="en-US" sz="1600" dirty="0" smtClean="0"/>
                        <a:t>(1)</a:t>
                      </a:r>
                      <a:endParaRPr lang="en-US" sz="1600" dirty="0"/>
                    </a:p>
                  </a:txBody>
                  <a:tcPr anchor="ctr"/>
                </a:tc>
                <a:tc>
                  <a:txBody>
                    <a:bodyPr/>
                    <a:lstStyle/>
                    <a:p>
                      <a:pPr algn="ctr"/>
                      <a:r>
                        <a:rPr lang="en-US" sz="1600" dirty="0" smtClean="0"/>
                        <a:t>(2)</a:t>
                      </a:r>
                      <a:endParaRPr lang="en-US" sz="1600" dirty="0"/>
                    </a:p>
                  </a:txBody>
                  <a:tcPr anchor="ctr"/>
                </a:tc>
                <a:tc>
                  <a:txBody>
                    <a:bodyPr/>
                    <a:lstStyle/>
                    <a:p>
                      <a:pPr algn="ctr"/>
                      <a:r>
                        <a:rPr lang="en-US" sz="1600" dirty="0" smtClean="0"/>
                        <a:t>(3)</a:t>
                      </a:r>
                      <a:endParaRPr lang="en-US" sz="1600" dirty="0"/>
                    </a:p>
                  </a:txBody>
                  <a:tcPr anchor="ctr"/>
                </a:tc>
              </a:tr>
              <a:tr h="292416">
                <a:tc>
                  <a:txBody>
                    <a:bodyPr/>
                    <a:lstStyle/>
                    <a:p>
                      <a:pPr algn="l" fontAlgn="b"/>
                      <a:r>
                        <a:rPr lang="en-US" sz="1400" u="none" strike="noStrike" dirty="0">
                          <a:effectLst/>
                        </a:rPr>
                        <a:t>log affiliate sales</a:t>
                      </a:r>
                      <a:endParaRPr lang="en-US" sz="1400" b="0" i="0" u="none" strike="noStrike" dirty="0">
                        <a:solidFill>
                          <a:srgbClr val="000000"/>
                        </a:solidFill>
                        <a:effectLst/>
                        <a:latin typeface="Arial"/>
                      </a:endParaRPr>
                    </a:p>
                  </a:txBody>
                  <a:tcPr marL="9525" marR="9525" marT="9525" marB="0" anchor="ctr"/>
                </a:tc>
                <a:tc>
                  <a:txBody>
                    <a:bodyPr/>
                    <a:lstStyle/>
                    <a:p>
                      <a:pPr algn="ctr" fontAlgn="b"/>
                      <a:r>
                        <a:rPr lang="en-US" sz="1400" u="none" strike="noStrike" dirty="0">
                          <a:effectLst/>
                        </a:rPr>
                        <a:t>0.049</a:t>
                      </a:r>
                      <a:r>
                        <a:rPr lang="en-US" sz="1400" u="none" strike="noStrike" dirty="0" smtClean="0">
                          <a:effectLst/>
                        </a:rPr>
                        <a:t>***</a:t>
                      </a:r>
                      <a:endParaRPr lang="en-US" sz="1400" b="0" i="0" u="none" strike="noStrike" dirty="0">
                        <a:solidFill>
                          <a:srgbClr val="000000"/>
                        </a:solidFill>
                        <a:effectLst/>
                        <a:latin typeface="Arial"/>
                      </a:endParaRPr>
                    </a:p>
                  </a:txBody>
                  <a:tcPr marL="9525" marR="9525" marT="9525" marB="0" anchor="ctr"/>
                </a:tc>
                <a:tc>
                  <a:txBody>
                    <a:bodyPr/>
                    <a:lstStyle/>
                    <a:p>
                      <a:pPr algn="ctr" fontAlgn="b"/>
                      <a:r>
                        <a:rPr lang="en-US" sz="1400" u="none" strike="noStrike" dirty="0">
                          <a:effectLst/>
                        </a:rPr>
                        <a:t>0.050</a:t>
                      </a:r>
                      <a:r>
                        <a:rPr lang="en-US" sz="1400" u="none" strike="noStrike" dirty="0" smtClean="0">
                          <a:effectLst/>
                        </a:rPr>
                        <a:t>***</a:t>
                      </a:r>
                      <a:endParaRPr lang="en-US" sz="1400" b="0" i="0" u="none" strike="noStrike" dirty="0">
                        <a:solidFill>
                          <a:srgbClr val="000000"/>
                        </a:solidFill>
                        <a:effectLst/>
                        <a:latin typeface="Arial"/>
                      </a:endParaRPr>
                    </a:p>
                  </a:txBody>
                  <a:tcPr marL="9525" marR="9525" marT="9525" marB="0" anchor="ctr"/>
                </a:tc>
                <a:tc>
                  <a:txBody>
                    <a:bodyPr/>
                    <a:lstStyle/>
                    <a:p>
                      <a:pPr algn="ctr" fontAlgn="b"/>
                      <a:r>
                        <a:rPr lang="en-US" sz="1400" u="none" strike="noStrike" dirty="0">
                          <a:effectLst/>
                        </a:rPr>
                        <a:t>0.050</a:t>
                      </a:r>
                      <a:r>
                        <a:rPr lang="en-US" sz="1400" u="none" strike="noStrike" dirty="0" smtClean="0">
                          <a:effectLst/>
                        </a:rPr>
                        <a:t>***</a:t>
                      </a:r>
                      <a:endParaRPr lang="en-US" sz="1400" b="0" i="0" u="none" strike="noStrike" dirty="0">
                        <a:solidFill>
                          <a:srgbClr val="000000"/>
                        </a:solidFill>
                        <a:effectLst/>
                        <a:latin typeface="Arial"/>
                      </a:endParaRPr>
                    </a:p>
                  </a:txBody>
                  <a:tcPr marL="9525" marR="9525" marT="9525" marB="0" anchor="ctr"/>
                </a:tc>
              </a:tr>
              <a:tr h="292416">
                <a:tc>
                  <a:txBody>
                    <a:bodyPr/>
                    <a:lstStyle/>
                    <a:p>
                      <a:pPr algn="l" fontAlgn="b"/>
                      <a:r>
                        <a:rPr lang="en-US" sz="1400" u="none" strike="noStrike">
                          <a:effectLst/>
                        </a:rPr>
                        <a:t>log kl</a:t>
                      </a:r>
                      <a:endParaRPr lang="en-US" sz="1400" b="0" i="0" u="none" strike="noStrike">
                        <a:solidFill>
                          <a:srgbClr val="000000"/>
                        </a:solidFill>
                        <a:effectLst/>
                        <a:latin typeface="Arial"/>
                      </a:endParaRPr>
                    </a:p>
                  </a:txBody>
                  <a:tcPr marL="9525" marR="9525" marT="9525" marB="0" anchor="ctr"/>
                </a:tc>
                <a:tc>
                  <a:txBody>
                    <a:bodyPr/>
                    <a:lstStyle/>
                    <a:p>
                      <a:pPr algn="ctr" fontAlgn="b"/>
                      <a:r>
                        <a:rPr lang="en-US" sz="1400" u="none" strike="noStrike" dirty="0">
                          <a:effectLst/>
                        </a:rPr>
                        <a:t>-0.177</a:t>
                      </a:r>
                      <a:r>
                        <a:rPr lang="en-US" sz="1400" u="none" strike="noStrike" dirty="0" smtClean="0">
                          <a:effectLst/>
                        </a:rPr>
                        <a:t>**</a:t>
                      </a:r>
                      <a:endParaRPr lang="en-US" sz="1400" b="0" i="0" u="none" strike="noStrike" dirty="0">
                        <a:solidFill>
                          <a:srgbClr val="000000"/>
                        </a:solidFill>
                        <a:effectLst/>
                        <a:latin typeface="Arial"/>
                      </a:endParaRPr>
                    </a:p>
                  </a:txBody>
                  <a:tcPr marL="9525" marR="9525" marT="9525" marB="0" anchor="ctr"/>
                </a:tc>
                <a:tc>
                  <a:txBody>
                    <a:bodyPr/>
                    <a:lstStyle/>
                    <a:p>
                      <a:pPr algn="ctr" fontAlgn="b"/>
                      <a:r>
                        <a:rPr lang="en-US" sz="1400" u="none" strike="noStrike" dirty="0">
                          <a:effectLst/>
                        </a:rPr>
                        <a:t>-0.056</a:t>
                      </a:r>
                      <a:r>
                        <a:rPr lang="en-US" sz="1400" u="none" strike="noStrike" dirty="0" smtClean="0">
                          <a:effectLst/>
                        </a:rPr>
                        <a:t>**</a:t>
                      </a:r>
                      <a:endParaRPr lang="en-US" sz="1400" b="0" i="0" u="none" strike="noStrike" dirty="0">
                        <a:solidFill>
                          <a:srgbClr val="000000"/>
                        </a:solidFill>
                        <a:effectLst/>
                        <a:latin typeface="Arial"/>
                      </a:endParaRPr>
                    </a:p>
                  </a:txBody>
                  <a:tcPr marL="9525" marR="9525" marT="9525" marB="0" anchor="ctr"/>
                </a:tc>
                <a:tc>
                  <a:txBody>
                    <a:bodyPr/>
                    <a:lstStyle/>
                    <a:p>
                      <a:pPr algn="ctr" fontAlgn="b"/>
                      <a:r>
                        <a:rPr lang="en-US" sz="1400" u="none" strike="noStrike" dirty="0">
                          <a:effectLst/>
                        </a:rPr>
                        <a:t>-0.047</a:t>
                      </a:r>
                      <a:r>
                        <a:rPr lang="en-US" sz="1400" u="none" strike="noStrike" dirty="0" smtClean="0">
                          <a:effectLst/>
                        </a:rPr>
                        <a:t>**</a:t>
                      </a:r>
                      <a:endParaRPr lang="en-US" sz="1400" b="0" i="0" u="none" strike="noStrike" dirty="0">
                        <a:solidFill>
                          <a:srgbClr val="000000"/>
                        </a:solidFill>
                        <a:effectLst/>
                        <a:latin typeface="Arial"/>
                      </a:endParaRPr>
                    </a:p>
                  </a:txBody>
                  <a:tcPr marL="9525" marR="9525" marT="9525" marB="0" anchor="ctr"/>
                </a:tc>
              </a:tr>
              <a:tr h="292416">
                <a:tc>
                  <a:txBody>
                    <a:bodyPr/>
                    <a:lstStyle/>
                    <a:p>
                      <a:pPr algn="l" fontAlgn="b"/>
                      <a:r>
                        <a:rPr lang="en-US" sz="1400" u="none" strike="noStrike" dirty="0" smtClean="0">
                          <a:effectLst/>
                        </a:rPr>
                        <a:t>    × </a:t>
                      </a:r>
                      <a:r>
                        <a:rPr lang="en-US" sz="1400" u="none" strike="noStrike" dirty="0" err="1">
                          <a:effectLst/>
                        </a:rPr>
                        <a:t>exp.upstr</a:t>
                      </a:r>
                      <a:r>
                        <a:rPr lang="en-US" sz="1400" u="none" strike="noStrike" dirty="0">
                          <a:effectLst/>
                        </a:rPr>
                        <a:t>.</a:t>
                      </a:r>
                      <a:endParaRPr lang="en-US" sz="1400" b="0" i="0" u="none" strike="noStrike" dirty="0">
                        <a:solidFill>
                          <a:srgbClr val="000000"/>
                        </a:solidFill>
                        <a:effectLst/>
                        <a:latin typeface="Arial"/>
                      </a:endParaRPr>
                    </a:p>
                  </a:txBody>
                  <a:tcPr marL="9525" marR="9525" marT="9525" marB="0" anchor="ctr"/>
                </a:tc>
                <a:tc>
                  <a:txBody>
                    <a:bodyPr/>
                    <a:lstStyle/>
                    <a:p>
                      <a:pPr algn="ctr" fontAlgn="b"/>
                      <a:r>
                        <a:rPr lang="en-US" sz="1400" u="none" strike="noStrike" dirty="0" smtClean="0">
                          <a:effectLst/>
                        </a:rPr>
                        <a:t>0.060*</a:t>
                      </a:r>
                      <a:endParaRPr lang="en-US" sz="1400" b="0" i="0" u="none" strike="noStrike" dirty="0">
                        <a:solidFill>
                          <a:srgbClr val="000000"/>
                        </a:solidFill>
                        <a:effectLst/>
                        <a:latin typeface="Arial"/>
                      </a:endParaRPr>
                    </a:p>
                  </a:txBody>
                  <a:tcPr marL="9525" marR="9525" marT="9525" marB="0" anchor="ctr"/>
                </a:tc>
                <a:tc>
                  <a:txBody>
                    <a:bodyPr/>
                    <a:lstStyle/>
                    <a:p>
                      <a:pPr algn="ctr" fontAlgn="b"/>
                      <a:r>
                        <a:rPr lang="en-US" sz="1400" u="none" strike="noStrike">
                          <a:effectLst/>
                        </a:rPr>
                        <a:t> </a:t>
                      </a:r>
                      <a:endParaRPr lang="en-US" sz="1400" b="0" i="0" u="none" strike="noStrike">
                        <a:solidFill>
                          <a:srgbClr val="000000"/>
                        </a:solidFill>
                        <a:effectLst/>
                        <a:latin typeface="Arial"/>
                      </a:endParaRPr>
                    </a:p>
                  </a:txBody>
                  <a:tcPr marL="9525" marR="9525" marT="9525" marB="0" anchor="ctr"/>
                </a:tc>
                <a:tc>
                  <a:txBody>
                    <a:bodyPr/>
                    <a:lstStyle/>
                    <a:p>
                      <a:pPr algn="ctr" fontAlgn="b"/>
                      <a:r>
                        <a:rPr lang="en-US" sz="1400" u="none" strike="noStrike" dirty="0">
                          <a:effectLst/>
                        </a:rPr>
                        <a:t> </a:t>
                      </a:r>
                      <a:endParaRPr lang="en-US" sz="1400" b="0" i="0" u="none" strike="noStrike" dirty="0">
                        <a:solidFill>
                          <a:srgbClr val="000000"/>
                        </a:solidFill>
                        <a:effectLst/>
                        <a:latin typeface="Arial"/>
                      </a:endParaRPr>
                    </a:p>
                  </a:txBody>
                  <a:tcPr marL="9525" marR="9525" marT="9525" marB="0" anchor="ctr"/>
                </a:tc>
              </a:tr>
              <a:tr h="292416">
                <a:tc>
                  <a:txBody>
                    <a:bodyPr/>
                    <a:lstStyle/>
                    <a:p>
                      <a:pPr algn="l" fontAlgn="b"/>
                      <a:r>
                        <a:rPr lang="en-US" sz="1400" u="none" strike="noStrike">
                          <a:effectLst/>
                        </a:rPr>
                        <a:t>log sl</a:t>
                      </a:r>
                      <a:endParaRPr lang="en-US" sz="1400" b="0" i="0" u="none" strike="noStrike">
                        <a:solidFill>
                          <a:srgbClr val="000000"/>
                        </a:solidFill>
                        <a:effectLst/>
                        <a:latin typeface="Arial"/>
                      </a:endParaRPr>
                    </a:p>
                  </a:txBody>
                  <a:tcPr marL="9525" marR="9525" marT="9525" marB="0" anchor="ctr"/>
                </a:tc>
                <a:tc>
                  <a:txBody>
                    <a:bodyPr/>
                    <a:lstStyle/>
                    <a:p>
                      <a:pPr algn="ctr" fontAlgn="b"/>
                      <a:r>
                        <a:rPr lang="en-US" sz="1400" u="none" strike="noStrike">
                          <a:effectLst/>
                        </a:rPr>
                        <a:t>-0.009</a:t>
                      </a:r>
                      <a:endParaRPr lang="en-US" sz="1400" b="0" i="0" u="none" strike="noStrike">
                        <a:solidFill>
                          <a:srgbClr val="000000"/>
                        </a:solidFill>
                        <a:effectLst/>
                        <a:latin typeface="Arial"/>
                      </a:endParaRPr>
                    </a:p>
                  </a:txBody>
                  <a:tcPr marL="9525" marR="9525" marT="9525" marB="0" anchor="ctr"/>
                </a:tc>
                <a:tc>
                  <a:txBody>
                    <a:bodyPr/>
                    <a:lstStyle/>
                    <a:p>
                      <a:pPr algn="ctr" fontAlgn="b"/>
                      <a:r>
                        <a:rPr lang="en-US" sz="1400" u="none" strike="noStrike">
                          <a:effectLst/>
                        </a:rPr>
                        <a:t>-0.008</a:t>
                      </a:r>
                      <a:endParaRPr lang="en-US" sz="1400" b="0" i="0" u="none" strike="noStrike">
                        <a:solidFill>
                          <a:srgbClr val="000000"/>
                        </a:solidFill>
                        <a:effectLst/>
                        <a:latin typeface="Arial"/>
                      </a:endParaRPr>
                    </a:p>
                  </a:txBody>
                  <a:tcPr marL="9525" marR="9525" marT="9525" marB="0" anchor="ctr"/>
                </a:tc>
                <a:tc>
                  <a:txBody>
                    <a:bodyPr/>
                    <a:lstStyle/>
                    <a:p>
                      <a:pPr algn="ctr" fontAlgn="b"/>
                      <a:r>
                        <a:rPr lang="en-US" sz="1400" u="none" strike="noStrike" dirty="0">
                          <a:effectLst/>
                        </a:rPr>
                        <a:t>-</a:t>
                      </a:r>
                      <a:r>
                        <a:rPr lang="en-US" sz="1400" u="none" strike="noStrike" dirty="0" smtClean="0">
                          <a:effectLst/>
                        </a:rPr>
                        <a:t>0.020</a:t>
                      </a:r>
                      <a:endParaRPr lang="en-US" sz="1400" b="0" i="0" u="none" strike="noStrike" dirty="0">
                        <a:solidFill>
                          <a:srgbClr val="000000"/>
                        </a:solidFill>
                        <a:effectLst/>
                        <a:latin typeface="Arial"/>
                      </a:endParaRPr>
                    </a:p>
                  </a:txBody>
                  <a:tcPr marL="9525" marR="9525" marT="9525" marB="0" anchor="ctr"/>
                </a:tc>
              </a:tr>
              <a:tr h="292416">
                <a:tc>
                  <a:txBody>
                    <a:bodyPr/>
                    <a:lstStyle/>
                    <a:p>
                      <a:pPr algn="l" fontAlgn="b"/>
                      <a:r>
                        <a:rPr lang="en-US" sz="1400" u="none" strike="noStrike">
                          <a:effectLst/>
                        </a:rPr>
                        <a:t>R &amp; D</a:t>
                      </a:r>
                      <a:endParaRPr lang="en-US" sz="1400" b="0" i="0" u="none" strike="noStrike">
                        <a:solidFill>
                          <a:srgbClr val="000000"/>
                        </a:solidFill>
                        <a:effectLst/>
                        <a:latin typeface="Arial"/>
                      </a:endParaRPr>
                    </a:p>
                  </a:txBody>
                  <a:tcPr marL="9525" marR="9525" marT="9525" marB="0" anchor="ctr"/>
                </a:tc>
                <a:tc>
                  <a:txBody>
                    <a:bodyPr/>
                    <a:lstStyle/>
                    <a:p>
                      <a:pPr algn="ctr" fontAlgn="b"/>
                      <a:r>
                        <a:rPr lang="en-US" sz="1400" u="none" strike="noStrike" dirty="0">
                          <a:effectLst/>
                        </a:rPr>
                        <a:t>0.351</a:t>
                      </a:r>
                      <a:endParaRPr lang="en-US" sz="1400" b="0" i="0" u="none" strike="noStrike" dirty="0">
                        <a:solidFill>
                          <a:srgbClr val="000000"/>
                        </a:solidFill>
                        <a:effectLst/>
                        <a:latin typeface="Arial"/>
                      </a:endParaRPr>
                    </a:p>
                  </a:txBody>
                  <a:tcPr marL="9525" marR="9525" marT="9525" marB="0" anchor="ctr"/>
                </a:tc>
                <a:tc>
                  <a:txBody>
                    <a:bodyPr/>
                    <a:lstStyle/>
                    <a:p>
                      <a:pPr algn="ctr" fontAlgn="b"/>
                      <a:r>
                        <a:rPr lang="en-US" sz="1400" u="none" strike="noStrike">
                          <a:effectLst/>
                        </a:rPr>
                        <a:t>0.335</a:t>
                      </a:r>
                      <a:endParaRPr lang="en-US" sz="1400" b="0" i="0" u="none" strike="noStrike">
                        <a:solidFill>
                          <a:srgbClr val="000000"/>
                        </a:solidFill>
                        <a:effectLst/>
                        <a:latin typeface="Arial"/>
                      </a:endParaRPr>
                    </a:p>
                  </a:txBody>
                  <a:tcPr marL="9525" marR="9525" marT="9525" marB="0" anchor="ctr"/>
                </a:tc>
                <a:tc>
                  <a:txBody>
                    <a:bodyPr/>
                    <a:lstStyle/>
                    <a:p>
                      <a:pPr algn="ctr" fontAlgn="b"/>
                      <a:r>
                        <a:rPr lang="en-US" sz="1400" u="none" strike="noStrike" dirty="0">
                          <a:effectLst/>
                        </a:rPr>
                        <a:t>0.483</a:t>
                      </a:r>
                      <a:endParaRPr lang="en-US" sz="1400" b="0" i="0" u="none" strike="noStrike" dirty="0">
                        <a:solidFill>
                          <a:srgbClr val="000000"/>
                        </a:solidFill>
                        <a:effectLst/>
                        <a:latin typeface="Arial"/>
                      </a:endParaRPr>
                    </a:p>
                  </a:txBody>
                  <a:tcPr marL="9525" marR="9525" marT="9525" marB="0" anchor="ctr"/>
                </a:tc>
              </a:tr>
              <a:tr h="316115">
                <a:tc>
                  <a:txBody>
                    <a:bodyPr/>
                    <a:lstStyle/>
                    <a:p>
                      <a:pPr algn="l" fontAlgn="b"/>
                      <a:r>
                        <a:rPr lang="en-US" sz="1400" u="none" strike="noStrike" dirty="0">
                          <a:effectLst/>
                        </a:rPr>
                        <a:t>D(</a:t>
                      </a:r>
                      <a:r>
                        <a:rPr lang="en-US" sz="1400" u="none" strike="noStrike" dirty="0" err="1">
                          <a:effectLst/>
                        </a:rPr>
                        <a:t>dr</a:t>
                      </a:r>
                      <a:r>
                        <a:rPr lang="en-US" sz="1400" u="none" strike="noStrike" baseline="-25000" dirty="0" err="1">
                          <a:effectLst/>
                        </a:rPr>
                        <a:t>ap</a:t>
                      </a:r>
                      <a:r>
                        <a:rPr lang="en-US" sz="1400" u="none" strike="noStrike" dirty="0">
                          <a:effectLst/>
                        </a:rPr>
                        <a:t> &gt; 0 &amp; </a:t>
                      </a:r>
                      <a:r>
                        <a:rPr lang="en-US" sz="1400" u="none" strike="noStrike" dirty="0" err="1">
                          <a:effectLst/>
                        </a:rPr>
                        <a:t>dr</a:t>
                      </a:r>
                      <a:r>
                        <a:rPr lang="en-US" sz="1400" u="none" strike="noStrike" baseline="-25000" dirty="0" err="1">
                          <a:effectLst/>
                        </a:rPr>
                        <a:t>pa</a:t>
                      </a:r>
                      <a:r>
                        <a:rPr lang="en-US" sz="1400" u="none" strike="noStrike" dirty="0">
                          <a:effectLst/>
                        </a:rPr>
                        <a:t> &gt; 0)</a:t>
                      </a:r>
                      <a:endParaRPr lang="en-US" sz="1400" b="0" i="1" u="none" strike="noStrike" dirty="0">
                        <a:solidFill>
                          <a:srgbClr val="000000"/>
                        </a:solidFill>
                        <a:effectLst/>
                        <a:latin typeface="Arial"/>
                      </a:endParaRPr>
                    </a:p>
                  </a:txBody>
                  <a:tcPr marL="9525" marR="9525" marT="9525" marB="0" anchor="ctr"/>
                </a:tc>
                <a:tc>
                  <a:txBody>
                    <a:bodyPr/>
                    <a:lstStyle/>
                    <a:p>
                      <a:pPr algn="ctr" fontAlgn="b"/>
                      <a:r>
                        <a:rPr lang="en-US" sz="1400" u="none" strike="noStrike" dirty="0">
                          <a:effectLst/>
                        </a:rPr>
                        <a:t>0.026+</a:t>
                      </a:r>
                      <a:endParaRPr lang="en-US" sz="1400" b="0" i="0" u="none" strike="noStrike" dirty="0">
                        <a:solidFill>
                          <a:srgbClr val="000000"/>
                        </a:solidFill>
                        <a:effectLst/>
                        <a:latin typeface="Arial"/>
                      </a:endParaRPr>
                    </a:p>
                  </a:txBody>
                  <a:tcPr marL="9525" marR="9525" marT="9525" marB="0" anchor="ctr"/>
                </a:tc>
                <a:tc>
                  <a:txBody>
                    <a:bodyPr/>
                    <a:lstStyle/>
                    <a:p>
                      <a:pPr algn="ctr" fontAlgn="b"/>
                      <a:r>
                        <a:rPr lang="en-US" sz="1400" u="none" strike="noStrike" dirty="0">
                          <a:effectLst/>
                        </a:rPr>
                        <a:t> </a:t>
                      </a:r>
                      <a:endParaRPr lang="en-US" sz="1400" b="0" i="0" u="none" strike="noStrike" dirty="0">
                        <a:solidFill>
                          <a:srgbClr val="000000"/>
                        </a:solidFill>
                        <a:effectLst/>
                        <a:latin typeface="Arial"/>
                      </a:endParaRPr>
                    </a:p>
                  </a:txBody>
                  <a:tcPr marL="9525" marR="9525" marT="9525" marB="0" anchor="ctr"/>
                </a:tc>
                <a:tc>
                  <a:txBody>
                    <a:bodyPr/>
                    <a:lstStyle/>
                    <a:p>
                      <a:pPr algn="ctr" fontAlgn="b"/>
                      <a:r>
                        <a:rPr lang="en-US" sz="1400" u="none" strike="noStrike" dirty="0">
                          <a:effectLst/>
                        </a:rPr>
                        <a:t> </a:t>
                      </a:r>
                      <a:endParaRPr lang="en-US" sz="1400" b="0" i="0" u="none" strike="noStrike" dirty="0">
                        <a:solidFill>
                          <a:srgbClr val="000000"/>
                        </a:solidFill>
                        <a:effectLst/>
                        <a:latin typeface="Arial"/>
                      </a:endParaRPr>
                    </a:p>
                  </a:txBody>
                  <a:tcPr marL="9525" marR="9525" marT="9525" marB="0" anchor="ctr"/>
                </a:tc>
              </a:tr>
              <a:tr h="292416">
                <a:tc>
                  <a:txBody>
                    <a:bodyPr/>
                    <a:lstStyle/>
                    <a:p>
                      <a:pPr algn="l" fontAlgn="b"/>
                      <a:r>
                        <a:rPr lang="en-US" sz="1400" u="none" strike="noStrike" dirty="0" err="1">
                          <a:effectLst/>
                        </a:rPr>
                        <a:t>avg</a:t>
                      </a:r>
                      <a:r>
                        <a:rPr lang="en-US" sz="1400" u="none" strike="noStrike" dirty="0">
                          <a:effectLst/>
                        </a:rPr>
                        <a:t> </a:t>
                      </a:r>
                      <a:r>
                        <a:rPr lang="en-US" sz="1400" u="none" strike="noStrike" dirty="0" err="1">
                          <a:effectLst/>
                        </a:rPr>
                        <a:t>dr</a:t>
                      </a:r>
                      <a:r>
                        <a:rPr lang="en-US" sz="1400" u="none" strike="noStrike" baseline="-25000" dirty="0" err="1">
                          <a:effectLst/>
                        </a:rPr>
                        <a:t>ap</a:t>
                      </a:r>
                      <a:endParaRPr lang="en-US" sz="1400" b="0" i="1" u="none" strike="noStrike" baseline="-25000" dirty="0">
                        <a:solidFill>
                          <a:srgbClr val="000000"/>
                        </a:solidFill>
                        <a:effectLst/>
                        <a:latin typeface="Arial"/>
                      </a:endParaRPr>
                    </a:p>
                  </a:txBody>
                  <a:tcPr marL="9525" marR="9525" marT="9525" marB="0" anchor="ctr"/>
                </a:tc>
                <a:tc>
                  <a:txBody>
                    <a:bodyPr/>
                    <a:lstStyle/>
                    <a:p>
                      <a:pPr algn="ctr" fontAlgn="b"/>
                      <a:r>
                        <a:rPr lang="en-US" sz="1400" u="none" strike="noStrike" dirty="0">
                          <a:effectLst/>
                        </a:rPr>
                        <a:t> </a:t>
                      </a:r>
                      <a:endParaRPr lang="en-US" sz="1400" b="0" i="0" u="none" strike="noStrike" dirty="0">
                        <a:solidFill>
                          <a:srgbClr val="000000"/>
                        </a:solidFill>
                        <a:effectLst/>
                        <a:latin typeface="Arial"/>
                      </a:endParaRPr>
                    </a:p>
                  </a:txBody>
                  <a:tcPr marL="9525" marR="9525" marT="9525" marB="0" anchor="ctr"/>
                </a:tc>
                <a:tc>
                  <a:txBody>
                    <a:bodyPr/>
                    <a:lstStyle/>
                    <a:p>
                      <a:pPr algn="ctr" fontAlgn="b"/>
                      <a:r>
                        <a:rPr lang="en-US" sz="1400" u="none" strike="noStrike" dirty="0">
                          <a:effectLst/>
                        </a:rPr>
                        <a:t>0.343</a:t>
                      </a:r>
                      <a:endParaRPr lang="en-US" sz="1400" b="0" i="0" u="none" strike="noStrike" dirty="0">
                        <a:solidFill>
                          <a:srgbClr val="000000"/>
                        </a:solidFill>
                        <a:effectLst/>
                        <a:latin typeface="Arial"/>
                      </a:endParaRPr>
                    </a:p>
                  </a:txBody>
                  <a:tcPr marL="9525" marR="9525" marT="9525" marB="0" anchor="ctr"/>
                </a:tc>
                <a:tc>
                  <a:txBody>
                    <a:bodyPr/>
                    <a:lstStyle/>
                    <a:p>
                      <a:pPr algn="ctr" fontAlgn="b"/>
                      <a:r>
                        <a:rPr lang="en-US" sz="1400" u="none" strike="noStrike" dirty="0">
                          <a:effectLst/>
                        </a:rPr>
                        <a:t> </a:t>
                      </a:r>
                      <a:endParaRPr lang="en-US" sz="1400" b="0" i="0" u="none" strike="noStrike" dirty="0">
                        <a:solidFill>
                          <a:srgbClr val="000000"/>
                        </a:solidFill>
                        <a:effectLst/>
                        <a:latin typeface="Arial"/>
                      </a:endParaRPr>
                    </a:p>
                  </a:txBody>
                  <a:tcPr marL="9525" marR="9525" marT="9525" marB="0" anchor="ctr"/>
                </a:tc>
              </a:tr>
              <a:tr h="292416">
                <a:tc>
                  <a:txBody>
                    <a:bodyPr/>
                    <a:lstStyle/>
                    <a:p>
                      <a:pPr algn="l" fontAlgn="b"/>
                      <a:r>
                        <a:rPr lang="en-US" sz="1400" u="none" strike="noStrike" dirty="0" err="1">
                          <a:effectLst/>
                        </a:rPr>
                        <a:t>avg</a:t>
                      </a:r>
                      <a:r>
                        <a:rPr lang="en-US" sz="1400" u="none" strike="noStrike" dirty="0">
                          <a:effectLst/>
                        </a:rPr>
                        <a:t> </a:t>
                      </a:r>
                      <a:r>
                        <a:rPr lang="en-US" sz="1400" u="none" strike="noStrike" dirty="0" err="1">
                          <a:effectLst/>
                        </a:rPr>
                        <a:t>dr</a:t>
                      </a:r>
                      <a:r>
                        <a:rPr lang="en-US" sz="1400" u="none" strike="noStrike" baseline="-25000" dirty="0" err="1">
                          <a:effectLst/>
                        </a:rPr>
                        <a:t>pa</a:t>
                      </a:r>
                      <a:endParaRPr lang="en-US" sz="1400" b="0" i="1" u="none" strike="noStrike" baseline="-25000" dirty="0">
                        <a:solidFill>
                          <a:srgbClr val="000000"/>
                        </a:solidFill>
                        <a:effectLst/>
                        <a:latin typeface="Arial"/>
                      </a:endParaRPr>
                    </a:p>
                  </a:txBody>
                  <a:tcPr marL="9525" marR="9525" marT="9525" marB="0" anchor="ctr"/>
                </a:tc>
                <a:tc>
                  <a:txBody>
                    <a:bodyPr/>
                    <a:lstStyle/>
                    <a:p>
                      <a:pPr algn="ctr" fontAlgn="b"/>
                      <a:r>
                        <a:rPr lang="en-US" sz="1400" u="none" strike="noStrike" dirty="0">
                          <a:effectLst/>
                        </a:rPr>
                        <a:t> </a:t>
                      </a:r>
                      <a:endParaRPr lang="en-US" sz="1400" b="0" i="0" u="none" strike="noStrike" dirty="0">
                        <a:solidFill>
                          <a:srgbClr val="000000"/>
                        </a:solidFill>
                        <a:effectLst/>
                        <a:latin typeface="Arial"/>
                      </a:endParaRPr>
                    </a:p>
                  </a:txBody>
                  <a:tcPr marL="9525" marR="9525" marT="9525" marB="0" anchor="ctr"/>
                </a:tc>
                <a:tc>
                  <a:txBody>
                    <a:bodyPr/>
                    <a:lstStyle/>
                    <a:p>
                      <a:pPr algn="ctr" fontAlgn="b"/>
                      <a:r>
                        <a:rPr lang="en-US" sz="1400" u="none" strike="noStrike" dirty="0">
                          <a:effectLst/>
                        </a:rPr>
                        <a:t> </a:t>
                      </a:r>
                      <a:endParaRPr lang="en-US" sz="1400" b="0" i="0" u="none" strike="noStrike" dirty="0">
                        <a:solidFill>
                          <a:srgbClr val="000000"/>
                        </a:solidFill>
                        <a:effectLst/>
                        <a:latin typeface="Arial"/>
                      </a:endParaRPr>
                    </a:p>
                  </a:txBody>
                  <a:tcPr marL="9525" marR="9525" marT="9525" marB="0" anchor="ctr"/>
                </a:tc>
                <a:tc>
                  <a:txBody>
                    <a:bodyPr/>
                    <a:lstStyle/>
                    <a:p>
                      <a:pPr algn="ctr" fontAlgn="b"/>
                      <a:r>
                        <a:rPr lang="en-US" sz="1400" u="none" strike="noStrike" dirty="0">
                          <a:effectLst/>
                        </a:rPr>
                        <a:t>0.807</a:t>
                      </a:r>
                      <a:endParaRPr lang="en-US" sz="1400" b="0" i="0" u="none" strike="noStrike" dirty="0">
                        <a:solidFill>
                          <a:srgbClr val="000000"/>
                        </a:solidFill>
                        <a:effectLst/>
                        <a:latin typeface="Arial"/>
                      </a:endParaRPr>
                    </a:p>
                  </a:txBody>
                  <a:tcPr marL="9525" marR="9525" marT="9525" marB="0" anchor="ctr"/>
                </a:tc>
              </a:tr>
              <a:tr h="292416">
                <a:tc>
                  <a:txBody>
                    <a:bodyPr/>
                    <a:lstStyle/>
                    <a:p>
                      <a:pPr algn="l" fontAlgn="b"/>
                      <a:r>
                        <a:rPr lang="en-US" sz="1400" u="none" strike="noStrike">
                          <a:effectLst/>
                        </a:rPr>
                        <a:t>D(Asian GUH)</a:t>
                      </a:r>
                      <a:endParaRPr lang="en-US" sz="1400" b="0" i="0" u="none" strike="noStrike">
                        <a:solidFill>
                          <a:srgbClr val="000000"/>
                        </a:solidFill>
                        <a:effectLst/>
                        <a:latin typeface="Arial"/>
                      </a:endParaRPr>
                    </a:p>
                  </a:txBody>
                  <a:tcPr marL="9525" marR="9525" marT="9525" marB="0" anchor="ctr"/>
                </a:tc>
                <a:tc>
                  <a:txBody>
                    <a:bodyPr/>
                    <a:lstStyle/>
                    <a:p>
                      <a:pPr algn="ctr" fontAlgn="b"/>
                      <a:r>
                        <a:rPr lang="en-US" sz="1400" u="none" strike="noStrike" dirty="0">
                          <a:effectLst/>
                        </a:rPr>
                        <a:t>-0.484</a:t>
                      </a:r>
                      <a:r>
                        <a:rPr lang="en-US" sz="1400" u="none" strike="noStrike" dirty="0" smtClean="0">
                          <a:effectLst/>
                        </a:rPr>
                        <a:t>***</a:t>
                      </a:r>
                      <a:endParaRPr lang="en-US" sz="1400" b="0" i="0" u="none" strike="noStrike" dirty="0">
                        <a:solidFill>
                          <a:srgbClr val="000000"/>
                        </a:solidFill>
                        <a:effectLst/>
                        <a:latin typeface="Arial"/>
                      </a:endParaRPr>
                    </a:p>
                  </a:txBody>
                  <a:tcPr marL="9525" marR="9525" marT="9525" marB="0" anchor="ctr"/>
                </a:tc>
                <a:tc>
                  <a:txBody>
                    <a:bodyPr/>
                    <a:lstStyle/>
                    <a:p>
                      <a:pPr algn="ctr" fontAlgn="b"/>
                      <a:r>
                        <a:rPr lang="en-US" sz="1400" u="none" strike="noStrike" dirty="0">
                          <a:effectLst/>
                        </a:rPr>
                        <a:t>-0.472</a:t>
                      </a:r>
                      <a:r>
                        <a:rPr lang="en-US" sz="1400" u="none" strike="noStrike" dirty="0" smtClean="0">
                          <a:effectLst/>
                        </a:rPr>
                        <a:t>***</a:t>
                      </a:r>
                      <a:endParaRPr lang="en-US" sz="1400" b="0" i="0" u="none" strike="noStrike" dirty="0">
                        <a:solidFill>
                          <a:srgbClr val="000000"/>
                        </a:solidFill>
                        <a:effectLst/>
                        <a:latin typeface="Arial"/>
                      </a:endParaRPr>
                    </a:p>
                  </a:txBody>
                  <a:tcPr marL="9525" marR="9525" marT="9525" marB="0" anchor="ctr"/>
                </a:tc>
                <a:tc>
                  <a:txBody>
                    <a:bodyPr/>
                    <a:lstStyle/>
                    <a:p>
                      <a:pPr algn="ctr" fontAlgn="b"/>
                      <a:r>
                        <a:rPr lang="en-US" sz="1400" u="none" strike="noStrike" dirty="0">
                          <a:effectLst/>
                        </a:rPr>
                        <a:t>-0.444</a:t>
                      </a:r>
                      <a:r>
                        <a:rPr lang="en-US" sz="1400" u="none" strike="noStrike" dirty="0" smtClean="0">
                          <a:effectLst/>
                        </a:rPr>
                        <a:t>***</a:t>
                      </a:r>
                      <a:endParaRPr lang="en-US" sz="1400" b="0" i="0" u="none" strike="noStrike" dirty="0">
                        <a:solidFill>
                          <a:srgbClr val="000000"/>
                        </a:solidFill>
                        <a:effectLst/>
                        <a:latin typeface="Arial"/>
                      </a:endParaRPr>
                    </a:p>
                  </a:txBody>
                  <a:tcPr marL="9525" marR="9525" marT="9525" marB="0" anchor="ctr"/>
                </a:tc>
              </a:tr>
              <a:tr h="292416">
                <a:tc>
                  <a:txBody>
                    <a:bodyPr/>
                    <a:lstStyle/>
                    <a:p>
                      <a:pPr algn="l" fontAlgn="b"/>
                      <a:r>
                        <a:rPr lang="en-US" sz="1400" u="none" strike="noStrike" dirty="0" smtClean="0">
                          <a:effectLst/>
                        </a:rPr>
                        <a:t>    × </a:t>
                      </a:r>
                      <a:r>
                        <a:rPr lang="en-US" sz="1400" u="none" strike="noStrike" dirty="0">
                          <a:effectLst/>
                        </a:rPr>
                        <a:t>log kl</a:t>
                      </a:r>
                      <a:endParaRPr lang="en-US" sz="1400" b="0" i="0" u="none" strike="noStrike" dirty="0">
                        <a:solidFill>
                          <a:srgbClr val="000000"/>
                        </a:solidFill>
                        <a:effectLst/>
                        <a:latin typeface="Arial"/>
                      </a:endParaRPr>
                    </a:p>
                  </a:txBody>
                  <a:tcPr marL="9525" marR="9525" marT="9525" marB="0" anchor="ctr"/>
                </a:tc>
                <a:tc>
                  <a:txBody>
                    <a:bodyPr/>
                    <a:lstStyle/>
                    <a:p>
                      <a:pPr algn="ctr" fontAlgn="b"/>
                      <a:r>
                        <a:rPr lang="en-US" sz="1400" u="none" strike="noStrike" dirty="0">
                          <a:effectLst/>
                        </a:rPr>
                        <a:t>0.055</a:t>
                      </a:r>
                      <a:r>
                        <a:rPr lang="en-US" sz="1400" u="none" strike="noStrike" dirty="0" smtClean="0">
                          <a:effectLst/>
                        </a:rPr>
                        <a:t>**</a:t>
                      </a:r>
                      <a:endParaRPr lang="en-US" sz="1400" b="0" i="0" u="none" strike="noStrike" dirty="0">
                        <a:solidFill>
                          <a:srgbClr val="000000"/>
                        </a:solidFill>
                        <a:effectLst/>
                        <a:latin typeface="Arial"/>
                      </a:endParaRPr>
                    </a:p>
                  </a:txBody>
                  <a:tcPr marL="9525" marR="9525" marT="9525" marB="0" anchor="ctr"/>
                </a:tc>
                <a:tc>
                  <a:txBody>
                    <a:bodyPr/>
                    <a:lstStyle/>
                    <a:p>
                      <a:pPr algn="ctr" fontAlgn="b"/>
                      <a:r>
                        <a:rPr lang="en-US" sz="1400" u="none" strike="noStrike" dirty="0">
                          <a:effectLst/>
                        </a:rPr>
                        <a:t>0.053</a:t>
                      </a:r>
                      <a:r>
                        <a:rPr lang="en-US" sz="1400" u="none" strike="noStrike" dirty="0" smtClean="0">
                          <a:effectLst/>
                        </a:rPr>
                        <a:t>**</a:t>
                      </a:r>
                      <a:endParaRPr lang="en-US" sz="1400" b="0" i="0" u="none" strike="noStrike" dirty="0">
                        <a:solidFill>
                          <a:srgbClr val="000000"/>
                        </a:solidFill>
                        <a:effectLst/>
                        <a:latin typeface="Arial"/>
                      </a:endParaRPr>
                    </a:p>
                  </a:txBody>
                  <a:tcPr marL="9525" marR="9525" marT="9525" marB="0" anchor="ctr"/>
                </a:tc>
                <a:tc>
                  <a:txBody>
                    <a:bodyPr/>
                    <a:lstStyle/>
                    <a:p>
                      <a:pPr algn="ctr" fontAlgn="b"/>
                      <a:r>
                        <a:rPr lang="en-US" sz="1400" u="none" strike="noStrike" dirty="0">
                          <a:effectLst/>
                        </a:rPr>
                        <a:t>0.047</a:t>
                      </a:r>
                      <a:r>
                        <a:rPr lang="en-US" sz="1400" u="none" strike="noStrike" dirty="0" smtClean="0">
                          <a:effectLst/>
                        </a:rPr>
                        <a:t>**</a:t>
                      </a:r>
                      <a:endParaRPr lang="en-US" sz="1400" b="0" i="0" u="none" strike="noStrike" dirty="0">
                        <a:solidFill>
                          <a:srgbClr val="000000"/>
                        </a:solidFill>
                        <a:effectLst/>
                        <a:latin typeface="Arial"/>
                      </a:endParaRPr>
                    </a:p>
                  </a:txBody>
                  <a:tcPr marL="9525" marR="9525" marT="9525" marB="0" anchor="ctr"/>
                </a:tc>
              </a:tr>
              <a:tr h="292416">
                <a:tc>
                  <a:txBody>
                    <a:bodyPr/>
                    <a:lstStyle/>
                    <a:p>
                      <a:pPr algn="l" fontAlgn="b"/>
                      <a:r>
                        <a:rPr lang="en-US" sz="1400" u="none" strike="noStrike" dirty="0" smtClean="0">
                          <a:effectLst/>
                        </a:rPr>
                        <a:t>    × </a:t>
                      </a:r>
                      <a:r>
                        <a:rPr lang="en-US" sz="1400" u="none" strike="noStrike" dirty="0" err="1">
                          <a:effectLst/>
                        </a:rPr>
                        <a:t>avg</a:t>
                      </a:r>
                      <a:r>
                        <a:rPr lang="en-US" sz="1400" u="none" strike="noStrike" dirty="0">
                          <a:effectLst/>
                        </a:rPr>
                        <a:t> </a:t>
                      </a:r>
                      <a:r>
                        <a:rPr lang="en-US" sz="1400" u="none" strike="noStrike" dirty="0" err="1">
                          <a:effectLst/>
                        </a:rPr>
                        <a:t>dr</a:t>
                      </a:r>
                      <a:r>
                        <a:rPr lang="en-US" sz="1400" u="none" strike="noStrike" baseline="-25000" dirty="0" err="1">
                          <a:effectLst/>
                        </a:rPr>
                        <a:t>ap</a:t>
                      </a:r>
                      <a:endParaRPr lang="en-US" sz="1400" b="0" i="1" u="none" strike="noStrike" baseline="-25000" dirty="0">
                        <a:solidFill>
                          <a:srgbClr val="000000"/>
                        </a:solidFill>
                        <a:effectLst/>
                        <a:latin typeface="Arial"/>
                      </a:endParaRPr>
                    </a:p>
                  </a:txBody>
                  <a:tcPr marL="9525" marR="9525" marT="9525" marB="0" anchor="ctr"/>
                </a:tc>
                <a:tc>
                  <a:txBody>
                    <a:bodyPr/>
                    <a:lstStyle/>
                    <a:p>
                      <a:pPr algn="ctr" fontAlgn="b"/>
                      <a:r>
                        <a:rPr lang="en-US" sz="1400" u="none" strike="noStrike">
                          <a:effectLst/>
                        </a:rPr>
                        <a:t> </a:t>
                      </a:r>
                      <a:endParaRPr lang="en-US" sz="1400" b="0" i="0" u="none" strike="noStrike">
                        <a:solidFill>
                          <a:srgbClr val="000000"/>
                        </a:solidFill>
                        <a:effectLst/>
                        <a:latin typeface="Arial"/>
                      </a:endParaRPr>
                    </a:p>
                  </a:txBody>
                  <a:tcPr marL="9525" marR="9525" marT="9525" marB="0" anchor="ctr"/>
                </a:tc>
                <a:tc>
                  <a:txBody>
                    <a:bodyPr/>
                    <a:lstStyle/>
                    <a:p>
                      <a:pPr algn="ctr" fontAlgn="b"/>
                      <a:r>
                        <a:rPr lang="en-US" sz="1400" u="none" strike="noStrike" dirty="0">
                          <a:effectLst/>
                        </a:rPr>
                        <a:t>-0.224</a:t>
                      </a:r>
                      <a:endParaRPr lang="en-US" sz="1400" b="0" i="0" u="none" strike="noStrike" dirty="0">
                        <a:solidFill>
                          <a:srgbClr val="000000"/>
                        </a:solidFill>
                        <a:effectLst/>
                        <a:latin typeface="Arial"/>
                      </a:endParaRPr>
                    </a:p>
                  </a:txBody>
                  <a:tcPr marL="9525" marR="9525" marT="9525" marB="0" anchor="ctr"/>
                </a:tc>
                <a:tc>
                  <a:txBody>
                    <a:bodyPr/>
                    <a:lstStyle/>
                    <a:p>
                      <a:pPr algn="ctr" fontAlgn="b"/>
                      <a:r>
                        <a:rPr lang="en-US" sz="1400" u="none" strike="noStrike" dirty="0">
                          <a:effectLst/>
                        </a:rPr>
                        <a:t> </a:t>
                      </a:r>
                      <a:endParaRPr lang="en-US" sz="1400" b="0" i="0" u="none" strike="noStrike" dirty="0">
                        <a:solidFill>
                          <a:srgbClr val="000000"/>
                        </a:solidFill>
                        <a:effectLst/>
                        <a:latin typeface="Arial"/>
                      </a:endParaRPr>
                    </a:p>
                  </a:txBody>
                  <a:tcPr marL="9525" marR="9525" marT="9525" marB="0" anchor="ctr"/>
                </a:tc>
              </a:tr>
              <a:tr h="292416">
                <a:tc>
                  <a:txBody>
                    <a:bodyPr/>
                    <a:lstStyle/>
                    <a:p>
                      <a:pPr algn="l" fontAlgn="b"/>
                      <a:r>
                        <a:rPr lang="en-US" sz="1400" u="none" strike="noStrike" dirty="0" smtClean="0">
                          <a:effectLst/>
                        </a:rPr>
                        <a:t>    × </a:t>
                      </a:r>
                      <a:r>
                        <a:rPr lang="en-US" sz="1400" u="none" strike="noStrike" dirty="0" err="1">
                          <a:effectLst/>
                        </a:rPr>
                        <a:t>avg</a:t>
                      </a:r>
                      <a:r>
                        <a:rPr lang="en-US" sz="1400" u="none" strike="noStrike" dirty="0">
                          <a:effectLst/>
                        </a:rPr>
                        <a:t> </a:t>
                      </a:r>
                      <a:r>
                        <a:rPr lang="en-US" sz="1400" u="none" strike="noStrike" dirty="0" err="1">
                          <a:effectLst/>
                        </a:rPr>
                        <a:t>dr</a:t>
                      </a:r>
                      <a:r>
                        <a:rPr lang="en-US" sz="1400" u="none" strike="noStrike" baseline="-25000" dirty="0" err="1">
                          <a:effectLst/>
                        </a:rPr>
                        <a:t>pa</a:t>
                      </a:r>
                      <a:endParaRPr lang="en-US" sz="1400" b="0" i="1" u="none" strike="noStrike" baseline="-25000" dirty="0">
                        <a:solidFill>
                          <a:srgbClr val="000000"/>
                        </a:solidFill>
                        <a:effectLst/>
                        <a:latin typeface="Arial"/>
                      </a:endParaRPr>
                    </a:p>
                  </a:txBody>
                  <a:tcPr marL="9525" marR="9525" marT="9525" marB="0" anchor="ctr"/>
                </a:tc>
                <a:tc>
                  <a:txBody>
                    <a:bodyPr/>
                    <a:lstStyle/>
                    <a:p>
                      <a:pPr algn="ctr" fontAlgn="b"/>
                      <a:r>
                        <a:rPr lang="en-US" sz="1400" u="none" strike="noStrike">
                          <a:effectLst/>
                        </a:rPr>
                        <a:t> </a:t>
                      </a:r>
                      <a:endParaRPr lang="en-US" sz="1400" b="0" i="0" u="none" strike="noStrike">
                        <a:solidFill>
                          <a:srgbClr val="000000"/>
                        </a:solidFill>
                        <a:effectLst/>
                        <a:latin typeface="Arial"/>
                      </a:endParaRPr>
                    </a:p>
                  </a:txBody>
                  <a:tcPr marL="9525" marR="9525" marT="9525" marB="0" anchor="ctr"/>
                </a:tc>
                <a:tc>
                  <a:txBody>
                    <a:bodyPr/>
                    <a:lstStyle/>
                    <a:p>
                      <a:pPr algn="ctr" fontAlgn="b"/>
                      <a:r>
                        <a:rPr lang="en-US" sz="1400" u="none" strike="noStrike" dirty="0">
                          <a:effectLst/>
                        </a:rPr>
                        <a:t> </a:t>
                      </a:r>
                      <a:endParaRPr lang="en-US" sz="1400" b="0" i="0" u="none" strike="noStrike" dirty="0">
                        <a:solidFill>
                          <a:srgbClr val="000000"/>
                        </a:solidFill>
                        <a:effectLst/>
                        <a:latin typeface="Arial"/>
                      </a:endParaRPr>
                    </a:p>
                  </a:txBody>
                  <a:tcPr marL="9525" marR="9525" marT="9525" marB="0" anchor="ctr"/>
                </a:tc>
                <a:tc>
                  <a:txBody>
                    <a:bodyPr/>
                    <a:lstStyle/>
                    <a:p>
                      <a:pPr algn="ctr" fontAlgn="b"/>
                      <a:r>
                        <a:rPr lang="en-US" sz="1400" u="none" strike="noStrike" dirty="0">
                          <a:effectLst/>
                        </a:rPr>
                        <a:t>-0.047</a:t>
                      </a:r>
                      <a:endParaRPr lang="en-US" sz="1400" b="0" i="0" u="none" strike="noStrike" dirty="0">
                        <a:solidFill>
                          <a:srgbClr val="000000"/>
                        </a:solidFill>
                        <a:effectLst/>
                        <a:latin typeface="Arial"/>
                      </a:endParaRPr>
                    </a:p>
                  </a:txBody>
                  <a:tcPr marL="9525" marR="9525" marT="9525" marB="0" anchor="ctr"/>
                </a:tc>
              </a:tr>
              <a:tr h="292416">
                <a:tc>
                  <a:txBody>
                    <a:bodyPr/>
                    <a:lstStyle/>
                    <a:p>
                      <a:pPr algn="l" fontAlgn="b"/>
                      <a:r>
                        <a:rPr lang="en-US" sz="1400" u="none" strike="noStrike">
                          <a:effectLst/>
                        </a:rPr>
                        <a:t>Obs</a:t>
                      </a:r>
                      <a:endParaRPr lang="en-US" sz="1400" b="0" i="0" u="none" strike="noStrike">
                        <a:solidFill>
                          <a:srgbClr val="000000"/>
                        </a:solidFill>
                        <a:effectLst/>
                        <a:latin typeface="Arial"/>
                      </a:endParaRPr>
                    </a:p>
                  </a:txBody>
                  <a:tcPr marL="9525" marR="9525" marT="9525" marB="0" anchor="ctr"/>
                </a:tc>
                <a:tc>
                  <a:txBody>
                    <a:bodyPr/>
                    <a:lstStyle/>
                    <a:p>
                      <a:pPr algn="ctr" fontAlgn="b"/>
                      <a:r>
                        <a:rPr lang="en-US" sz="1400" u="none" strike="noStrike">
                          <a:effectLst/>
                        </a:rPr>
                        <a:t>6,393</a:t>
                      </a:r>
                      <a:endParaRPr lang="en-US" sz="1400" b="0" i="0" u="none" strike="noStrike">
                        <a:solidFill>
                          <a:srgbClr val="000000"/>
                        </a:solidFill>
                        <a:effectLst/>
                        <a:latin typeface="Arial"/>
                      </a:endParaRPr>
                    </a:p>
                  </a:txBody>
                  <a:tcPr marL="9525" marR="9525" marT="9525" marB="0" anchor="ctr"/>
                </a:tc>
                <a:tc>
                  <a:txBody>
                    <a:bodyPr/>
                    <a:lstStyle/>
                    <a:p>
                      <a:pPr algn="ctr" fontAlgn="b"/>
                      <a:r>
                        <a:rPr lang="en-US" sz="1400" u="none" strike="noStrike">
                          <a:effectLst/>
                        </a:rPr>
                        <a:t>6,393</a:t>
                      </a:r>
                      <a:endParaRPr lang="en-US" sz="1400" b="0" i="0" u="none" strike="noStrike">
                        <a:solidFill>
                          <a:srgbClr val="000000"/>
                        </a:solidFill>
                        <a:effectLst/>
                        <a:latin typeface="Arial"/>
                      </a:endParaRPr>
                    </a:p>
                  </a:txBody>
                  <a:tcPr marL="9525" marR="9525" marT="9525" marB="0" anchor="ctr"/>
                </a:tc>
                <a:tc>
                  <a:txBody>
                    <a:bodyPr/>
                    <a:lstStyle/>
                    <a:p>
                      <a:pPr algn="ctr" fontAlgn="b"/>
                      <a:r>
                        <a:rPr lang="en-US" sz="1400" u="none" strike="noStrike" dirty="0">
                          <a:effectLst/>
                        </a:rPr>
                        <a:t>6,393</a:t>
                      </a:r>
                      <a:endParaRPr lang="en-US" sz="1400" b="0" i="0" u="none" strike="noStrike" dirty="0">
                        <a:solidFill>
                          <a:srgbClr val="000000"/>
                        </a:solidFill>
                        <a:effectLst/>
                        <a:latin typeface="Arial"/>
                      </a:endParaRPr>
                    </a:p>
                  </a:txBody>
                  <a:tcPr marL="9525" marR="9525" marT="9525" marB="0" anchor="ctr"/>
                </a:tc>
              </a:tr>
              <a:tr h="292416">
                <a:tc>
                  <a:txBody>
                    <a:bodyPr/>
                    <a:lstStyle/>
                    <a:p>
                      <a:pPr algn="l" fontAlgn="b"/>
                      <a:r>
                        <a:rPr lang="en-US" sz="1400" u="none" strike="noStrike">
                          <a:effectLst/>
                        </a:rPr>
                        <a:t>R-sq</a:t>
                      </a:r>
                      <a:endParaRPr lang="en-US" sz="1400" b="0" i="0" u="none" strike="noStrike">
                        <a:solidFill>
                          <a:srgbClr val="000000"/>
                        </a:solidFill>
                        <a:effectLst/>
                        <a:latin typeface="Arial"/>
                      </a:endParaRPr>
                    </a:p>
                  </a:txBody>
                  <a:tcPr marL="9525" marR="9525" marT="9525" marB="0" anchor="ctr"/>
                </a:tc>
                <a:tc>
                  <a:txBody>
                    <a:bodyPr/>
                    <a:lstStyle/>
                    <a:p>
                      <a:pPr algn="ctr" fontAlgn="b"/>
                      <a:r>
                        <a:rPr lang="en-US" sz="1400" u="none" strike="noStrike" dirty="0" smtClean="0">
                          <a:effectLst/>
                        </a:rPr>
                        <a:t>0.220</a:t>
                      </a:r>
                      <a:endParaRPr lang="en-US" sz="1400" b="0" i="0" u="none" strike="noStrike" dirty="0">
                        <a:solidFill>
                          <a:srgbClr val="000000"/>
                        </a:solidFill>
                        <a:effectLst/>
                        <a:latin typeface="Arial"/>
                      </a:endParaRPr>
                    </a:p>
                  </a:txBody>
                  <a:tcPr marL="9525" marR="9525" marT="9525" marB="0" anchor="ctr"/>
                </a:tc>
                <a:tc>
                  <a:txBody>
                    <a:bodyPr/>
                    <a:lstStyle/>
                    <a:p>
                      <a:pPr algn="ctr" fontAlgn="b"/>
                      <a:r>
                        <a:rPr lang="en-US" sz="1400" u="none" strike="noStrike" dirty="0">
                          <a:effectLst/>
                        </a:rPr>
                        <a:t>0.219</a:t>
                      </a:r>
                      <a:endParaRPr lang="en-US" sz="1400" b="0" i="0" u="none" strike="noStrike" dirty="0">
                        <a:solidFill>
                          <a:srgbClr val="000000"/>
                        </a:solidFill>
                        <a:effectLst/>
                        <a:latin typeface="Arial"/>
                      </a:endParaRPr>
                    </a:p>
                  </a:txBody>
                  <a:tcPr marL="9525" marR="9525" marT="9525" marB="0" anchor="ctr"/>
                </a:tc>
                <a:tc>
                  <a:txBody>
                    <a:bodyPr/>
                    <a:lstStyle/>
                    <a:p>
                      <a:pPr algn="ctr" fontAlgn="b"/>
                      <a:r>
                        <a:rPr lang="en-US" sz="1400" u="none" strike="noStrike" dirty="0" smtClean="0">
                          <a:effectLst/>
                        </a:rPr>
                        <a:t>0.220</a:t>
                      </a:r>
                      <a:endParaRPr lang="en-US" sz="1400" b="0" i="0" u="none" strike="noStrike" dirty="0">
                        <a:solidFill>
                          <a:srgbClr val="000000"/>
                        </a:solidFill>
                        <a:effectLst/>
                        <a:latin typeface="Arial"/>
                      </a:endParaRPr>
                    </a:p>
                  </a:txBody>
                  <a:tcPr marL="9525" marR="9525" marT="9525" marB="0" anchor="ctr"/>
                </a:tc>
              </a:tr>
              <a:tr h="292416">
                <a:tc>
                  <a:txBody>
                    <a:bodyPr/>
                    <a:lstStyle/>
                    <a:p>
                      <a:pPr algn="l" fontAlgn="b"/>
                      <a:r>
                        <a:rPr lang="en-US" sz="1400" u="none" strike="noStrike" dirty="0">
                          <a:effectLst/>
                        </a:rPr>
                        <a:t>sample</a:t>
                      </a:r>
                      <a:endParaRPr lang="en-US" sz="1400" b="0" i="0" u="none" strike="noStrike" dirty="0">
                        <a:solidFill>
                          <a:srgbClr val="000000"/>
                        </a:solidFill>
                        <a:effectLst/>
                        <a:latin typeface="Arial"/>
                      </a:endParaRPr>
                    </a:p>
                  </a:txBody>
                  <a:tcPr marL="9525" marR="9525" marT="9525" marB="0" anchor="ctr"/>
                </a:tc>
                <a:tc>
                  <a:txBody>
                    <a:bodyPr/>
                    <a:lstStyle/>
                    <a:p>
                      <a:pPr algn="ctr" fontAlgn="b"/>
                      <a:r>
                        <a:rPr lang="en-US" sz="1400" u="none" strike="noStrike">
                          <a:effectLst/>
                        </a:rPr>
                        <a:t>foreign</a:t>
                      </a:r>
                      <a:endParaRPr lang="en-US" sz="1400" b="0" i="0" u="none" strike="noStrike">
                        <a:solidFill>
                          <a:srgbClr val="000000"/>
                        </a:solidFill>
                        <a:effectLst/>
                        <a:latin typeface="Arial"/>
                      </a:endParaRPr>
                    </a:p>
                  </a:txBody>
                  <a:tcPr marL="9525" marR="9525" marT="9525" marB="0" anchor="ctr"/>
                </a:tc>
                <a:tc>
                  <a:txBody>
                    <a:bodyPr/>
                    <a:lstStyle/>
                    <a:p>
                      <a:pPr algn="ctr" fontAlgn="b"/>
                      <a:r>
                        <a:rPr lang="en-US" sz="1400" u="none" strike="noStrike">
                          <a:effectLst/>
                        </a:rPr>
                        <a:t>foreign</a:t>
                      </a:r>
                      <a:endParaRPr lang="en-US" sz="1400" b="0" i="0" u="none" strike="noStrike">
                        <a:solidFill>
                          <a:srgbClr val="000000"/>
                        </a:solidFill>
                        <a:effectLst/>
                        <a:latin typeface="Arial"/>
                      </a:endParaRPr>
                    </a:p>
                  </a:txBody>
                  <a:tcPr marL="9525" marR="9525" marT="9525" marB="0" anchor="ctr"/>
                </a:tc>
                <a:tc>
                  <a:txBody>
                    <a:bodyPr/>
                    <a:lstStyle/>
                    <a:p>
                      <a:pPr algn="ctr" fontAlgn="b"/>
                      <a:r>
                        <a:rPr lang="en-US" sz="1400" u="none" strike="noStrike" dirty="0">
                          <a:effectLst/>
                        </a:rPr>
                        <a:t>foreign</a:t>
                      </a:r>
                      <a:endParaRPr lang="en-US" sz="1400" b="0" i="0" u="none" strike="noStrike" dirty="0">
                        <a:solidFill>
                          <a:srgbClr val="000000"/>
                        </a:solidFill>
                        <a:effectLst/>
                        <a:latin typeface="Arial"/>
                      </a:endParaRPr>
                    </a:p>
                  </a:txBody>
                  <a:tcPr marL="9525" marR="9525" marT="9525" marB="0" anchor="ctr"/>
                </a:tc>
              </a:tr>
            </a:tbl>
          </a:graphicData>
        </a:graphic>
      </p:graphicFrame>
    </p:spTree>
    <p:extLst>
      <p:ext uri="{BB962C8B-B14F-4D97-AF65-F5344CB8AC3E}">
        <p14:creationId xmlns:p14="http://schemas.microsoft.com/office/powerpoint/2010/main" val="359612858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07070"/>
            <a:ext cx="7886700" cy="663573"/>
          </a:xfrm>
        </p:spPr>
        <p:txBody>
          <a:bodyPr>
            <a:normAutofit/>
          </a:bodyPr>
          <a:lstStyle/>
          <a:p>
            <a:r>
              <a:rPr lang="en-US" dirty="0" smtClean="0"/>
              <a:t>Production Fragmentation and GVC-FDI</a:t>
            </a:r>
            <a:endParaRPr lang="en-US" dirty="0"/>
          </a:p>
        </p:txBody>
      </p:sp>
      <p:sp>
        <p:nvSpPr>
          <p:cNvPr id="3" name="Slide Number Placeholder 2"/>
          <p:cNvSpPr>
            <a:spLocks noGrp="1"/>
          </p:cNvSpPr>
          <p:nvPr>
            <p:ph type="sldNum" sz="quarter" idx="12"/>
          </p:nvPr>
        </p:nvSpPr>
        <p:spPr/>
        <p:txBody>
          <a:bodyPr/>
          <a:lstStyle/>
          <a:p>
            <a:fld id="{3B2AEF64-9867-4B71-936B-C52248B5A961}" type="slidenum">
              <a:rPr lang="en-US" smtClean="0"/>
              <a:t>43</a:t>
            </a:fld>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2574084354"/>
              </p:ext>
            </p:extLst>
          </p:nvPr>
        </p:nvGraphicFramePr>
        <p:xfrm>
          <a:off x="261255" y="986969"/>
          <a:ext cx="8679545" cy="5047914"/>
        </p:xfrm>
        <a:graphic>
          <a:graphicData uri="http://schemas.openxmlformats.org/drawingml/2006/table">
            <a:tbl>
              <a:tblPr firstRow="1" firstCol="1" bandRow="1">
                <a:tableStyleId>{3B4B98B0-60AC-42C2-AFA5-B58CD77FA1E5}</a:tableStyleId>
              </a:tblPr>
              <a:tblGrid>
                <a:gridCol w="2133603"/>
                <a:gridCol w="1233714"/>
                <a:gridCol w="1074057"/>
                <a:gridCol w="1451429"/>
                <a:gridCol w="1117600"/>
                <a:gridCol w="1669142"/>
              </a:tblGrid>
              <a:tr h="449945">
                <a:tc rowSpan="2">
                  <a:txBody>
                    <a:bodyPr/>
                    <a:lstStyle/>
                    <a:p>
                      <a:pPr marL="0" marR="0" algn="ctr">
                        <a:lnSpc>
                          <a:spcPct val="115000"/>
                        </a:lnSpc>
                        <a:spcBef>
                          <a:spcPts val="0"/>
                        </a:spcBef>
                        <a:spcAft>
                          <a:spcPts val="0"/>
                        </a:spcAft>
                      </a:pPr>
                      <a:endParaRPr lang="en-US" sz="1500" dirty="0">
                        <a:effectLst/>
                        <a:latin typeface="Arial" panose="020B0604020202020204" pitchFamily="34" charset="0"/>
                        <a:ea typeface="Calibri"/>
                        <a:cs typeface="Arial" panose="020B0604020202020204" pitchFamily="34" charset="0"/>
                      </a:endParaRPr>
                    </a:p>
                  </a:txBody>
                  <a:tcPr marL="68580" marR="68580" marT="0" marB="0" anchor="ctr"/>
                </a:tc>
                <a:tc gridSpan="5">
                  <a:txBody>
                    <a:bodyPr/>
                    <a:lstStyle/>
                    <a:p>
                      <a:pPr marL="0" marR="0" algn="ctr">
                        <a:lnSpc>
                          <a:spcPct val="115000"/>
                        </a:lnSpc>
                        <a:spcBef>
                          <a:spcPts val="0"/>
                        </a:spcBef>
                        <a:spcAft>
                          <a:spcPts val="0"/>
                        </a:spcAft>
                      </a:pPr>
                      <a:r>
                        <a:rPr lang="en-US" sz="1500" dirty="0" smtClean="0">
                          <a:effectLst/>
                          <a:latin typeface="Arial" panose="020B0604020202020204" pitchFamily="34" charset="0"/>
                          <a:cs typeface="Arial" panose="020B0604020202020204" pitchFamily="34" charset="0"/>
                        </a:rPr>
                        <a:t>Dependent  Variable</a:t>
                      </a:r>
                      <a:endParaRPr lang="en-US" sz="1500" dirty="0">
                        <a:effectLst/>
                        <a:latin typeface="Arial" panose="020B0604020202020204" pitchFamily="34" charset="0"/>
                        <a:ea typeface="Calibri"/>
                        <a:cs typeface="Arial" panose="020B0604020202020204" pitchFamily="34" charset="0"/>
                      </a:endParaRPr>
                    </a:p>
                  </a:txBody>
                  <a:tcPr marL="68580" marR="68580" marT="0" marB="0" anchor="ctr"/>
                </a:tc>
                <a:tc hMerge="1">
                  <a:txBody>
                    <a:bodyPr/>
                    <a:lstStyle/>
                    <a:p>
                      <a:endParaRPr lang="en-US"/>
                    </a:p>
                  </a:txBody>
                  <a:tcPr/>
                </a:tc>
                <a:tc hMerge="1">
                  <a:txBody>
                    <a:bodyPr/>
                    <a:lstStyle/>
                    <a:p>
                      <a:pPr marL="0" marR="0" algn="ctr">
                        <a:lnSpc>
                          <a:spcPct val="115000"/>
                        </a:lnSpc>
                        <a:spcBef>
                          <a:spcPts val="0"/>
                        </a:spcBef>
                        <a:spcAft>
                          <a:spcPts val="0"/>
                        </a:spcAft>
                      </a:pPr>
                      <a:endParaRPr lang="en-US" sz="1500" dirty="0">
                        <a:effectLst/>
                        <a:latin typeface="Arial" panose="020B0604020202020204" pitchFamily="34" charset="0"/>
                        <a:ea typeface="Calibri"/>
                        <a:cs typeface="Arial" panose="020B0604020202020204" pitchFamily="34" charset="0"/>
                      </a:endParaRPr>
                    </a:p>
                  </a:txBody>
                  <a:tcPr marL="68580" marR="68580" marT="0" marB="0" anchor="ctr"/>
                </a:tc>
                <a:tc hMerge="1">
                  <a:txBody>
                    <a:bodyPr/>
                    <a:lstStyle/>
                    <a:p>
                      <a:pPr marL="0" marR="0" algn="ctr">
                        <a:lnSpc>
                          <a:spcPct val="115000"/>
                        </a:lnSpc>
                        <a:spcBef>
                          <a:spcPts val="0"/>
                        </a:spcBef>
                        <a:spcAft>
                          <a:spcPts val="0"/>
                        </a:spcAft>
                      </a:pPr>
                      <a:endParaRPr lang="en-US" sz="1500" dirty="0">
                        <a:effectLst/>
                        <a:latin typeface="Arial" panose="020B0604020202020204" pitchFamily="34" charset="0"/>
                        <a:ea typeface="Calibri"/>
                        <a:cs typeface="Arial" panose="020B0604020202020204" pitchFamily="34" charset="0"/>
                      </a:endParaRPr>
                    </a:p>
                  </a:txBody>
                  <a:tcPr marL="68580" marR="68580" marT="0" marB="0" anchor="ctr"/>
                </a:tc>
                <a:tc hMerge="1">
                  <a:txBody>
                    <a:bodyPr/>
                    <a:lstStyle/>
                    <a:p>
                      <a:pPr marL="0" marR="0" algn="ctr">
                        <a:lnSpc>
                          <a:spcPct val="115000"/>
                        </a:lnSpc>
                        <a:spcBef>
                          <a:spcPts val="0"/>
                        </a:spcBef>
                        <a:spcAft>
                          <a:spcPts val="0"/>
                        </a:spcAft>
                      </a:pPr>
                      <a:endParaRPr lang="en-US" sz="1500" dirty="0">
                        <a:effectLst/>
                        <a:latin typeface="Arial" panose="020B0604020202020204" pitchFamily="34" charset="0"/>
                        <a:ea typeface="Calibri"/>
                        <a:cs typeface="Arial" panose="020B0604020202020204" pitchFamily="34" charset="0"/>
                      </a:endParaRPr>
                    </a:p>
                  </a:txBody>
                  <a:tcPr marL="68580" marR="68580" marT="0" marB="0" anchor="ctr"/>
                </a:tc>
              </a:tr>
              <a:tr h="850645">
                <a:tc vMerge="1">
                  <a:txBody>
                    <a:bodyPr/>
                    <a:lstStyle/>
                    <a:p>
                      <a:pPr marL="0" marR="0" algn="ctr">
                        <a:lnSpc>
                          <a:spcPct val="115000"/>
                        </a:lnSpc>
                        <a:spcBef>
                          <a:spcPts val="0"/>
                        </a:spcBef>
                        <a:spcAft>
                          <a:spcPts val="0"/>
                        </a:spcAft>
                      </a:pPr>
                      <a:endParaRPr lang="en-US" sz="1500" dirty="0">
                        <a:effectLst/>
                        <a:latin typeface="Arial" panose="020B0604020202020204" pitchFamily="34" charset="0"/>
                        <a:ea typeface="Calibri"/>
                        <a:cs typeface="Arial" panose="020B0604020202020204" pitchFamily="34" charset="0"/>
                      </a:endParaRPr>
                    </a:p>
                  </a:txBody>
                  <a:tcPr marL="68580" marR="68580" marT="0" marB="0" anchor="ctr"/>
                </a:tc>
                <a:tc gridSpan="2">
                  <a:txBody>
                    <a:bodyPr/>
                    <a:lstStyle/>
                    <a:p>
                      <a:pPr marL="0" marR="0" algn="ctr">
                        <a:lnSpc>
                          <a:spcPct val="115000"/>
                        </a:lnSpc>
                        <a:spcBef>
                          <a:spcPts val="0"/>
                        </a:spcBef>
                        <a:spcAft>
                          <a:spcPts val="0"/>
                        </a:spcAft>
                      </a:pPr>
                      <a:r>
                        <a:rPr lang="en-US" sz="1500" dirty="0" smtClean="0">
                          <a:effectLst/>
                          <a:latin typeface="Arial" panose="020B0604020202020204" pitchFamily="34" charset="0"/>
                          <a:cs typeface="Arial" panose="020B0604020202020204" pitchFamily="34" charset="0"/>
                        </a:rPr>
                        <a:t>Log</a:t>
                      </a:r>
                      <a:r>
                        <a:rPr lang="en-US" sz="1500" baseline="0" dirty="0" smtClean="0">
                          <a:effectLst/>
                          <a:latin typeface="Arial" panose="020B0604020202020204" pitchFamily="34" charset="0"/>
                          <a:cs typeface="Arial" panose="020B0604020202020204" pitchFamily="34" charset="0"/>
                        </a:rPr>
                        <a:t> </a:t>
                      </a:r>
                      <a:r>
                        <a:rPr lang="en-US" sz="1500" dirty="0" smtClean="0">
                          <a:effectLst/>
                          <a:latin typeface="Arial" panose="020B0604020202020204" pitchFamily="34" charset="0"/>
                          <a:cs typeface="Arial" panose="020B0604020202020204" pitchFamily="34" charset="0"/>
                        </a:rPr>
                        <a:t>affiliate sales</a:t>
                      </a:r>
                      <a:endParaRPr lang="en-US" sz="1500" dirty="0">
                        <a:effectLst/>
                        <a:latin typeface="Arial" panose="020B0604020202020204" pitchFamily="34" charset="0"/>
                        <a:ea typeface="Calibri"/>
                        <a:cs typeface="Arial" panose="020B0604020202020204" pitchFamily="34" charset="0"/>
                      </a:endParaRPr>
                    </a:p>
                  </a:txBody>
                  <a:tcPr marL="68580" marR="68580" marT="0" marB="0" anchor="ctr">
                    <a:lnL w="12700" cmpd="sng">
                      <a:noFill/>
                    </a:lnL>
                    <a:lnB w="12700" cap="flat" cmpd="sng" algn="ctr">
                      <a:solidFill>
                        <a:schemeClr val="accent1"/>
                      </a:solidFill>
                      <a:prstDash val="solid"/>
                      <a:round/>
                      <a:headEnd type="none" w="med" len="med"/>
                      <a:tailEnd type="none" w="med" len="med"/>
                    </a:lnB>
                  </a:tcPr>
                </a:tc>
                <a:tc hMerge="1">
                  <a:txBody>
                    <a:bodyPr/>
                    <a:lstStyle/>
                    <a:p>
                      <a:pPr marL="0" marR="0" algn="ctr">
                        <a:lnSpc>
                          <a:spcPct val="115000"/>
                        </a:lnSpc>
                        <a:spcBef>
                          <a:spcPts val="0"/>
                        </a:spcBef>
                        <a:spcAft>
                          <a:spcPts val="0"/>
                        </a:spcAft>
                      </a:pPr>
                      <a:endParaRPr lang="en-US" sz="1600" dirty="0">
                        <a:effectLst/>
                        <a:latin typeface="Calibri"/>
                        <a:ea typeface="Calibri"/>
                        <a:cs typeface="Times New Roman"/>
                      </a:endParaRPr>
                    </a:p>
                  </a:txBody>
                  <a:tcPr marL="68580" marR="68580" marT="0" marB="0" anchor="ctr"/>
                </a:tc>
                <a:tc>
                  <a:txBody>
                    <a:bodyPr/>
                    <a:lstStyle/>
                    <a:p>
                      <a:pPr marL="0" marR="0" algn="ctr">
                        <a:lnSpc>
                          <a:spcPct val="115000"/>
                        </a:lnSpc>
                        <a:spcBef>
                          <a:spcPts val="0"/>
                        </a:spcBef>
                        <a:spcAft>
                          <a:spcPts val="0"/>
                        </a:spcAft>
                      </a:pPr>
                      <a:r>
                        <a:rPr lang="en-US" sz="1500" dirty="0">
                          <a:effectLst/>
                          <a:latin typeface="Arial" panose="020B0604020202020204" pitchFamily="34" charset="0"/>
                          <a:cs typeface="Arial" panose="020B0604020202020204" pitchFamily="34" charset="0"/>
                        </a:rPr>
                        <a:t>Number of affiliates that import and export</a:t>
                      </a:r>
                      <a:endParaRPr lang="en-US" sz="1500" dirty="0">
                        <a:effectLst/>
                        <a:latin typeface="Arial" panose="020B0604020202020204" pitchFamily="34" charset="0"/>
                        <a:ea typeface="Calibri"/>
                        <a:cs typeface="Arial" panose="020B0604020202020204" pitchFamily="34" charset="0"/>
                      </a:endParaRPr>
                    </a:p>
                  </a:txBody>
                  <a:tcPr marL="68580" marR="68580" marT="0" marB="0" anchor="ctr">
                    <a:lnB w="12700" cap="flat" cmpd="sng" algn="ctr">
                      <a:solidFill>
                        <a:schemeClr val="accent1"/>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500" dirty="0">
                          <a:effectLst/>
                          <a:latin typeface="Arial" panose="020B0604020202020204" pitchFamily="34" charset="0"/>
                          <a:cs typeface="Arial" panose="020B0604020202020204" pitchFamily="34" charset="0"/>
                        </a:rPr>
                        <a:t>l</a:t>
                      </a:r>
                      <a:r>
                        <a:rPr lang="en-US" sz="1500" dirty="0" smtClean="0">
                          <a:effectLst/>
                          <a:latin typeface="Arial" panose="020B0604020202020204" pitchFamily="34" charset="0"/>
                          <a:cs typeface="Arial" panose="020B0604020202020204" pitchFamily="34" charset="0"/>
                        </a:rPr>
                        <a:t>og(Share </a:t>
                      </a:r>
                      <a:r>
                        <a:rPr lang="en-US" sz="1500" dirty="0">
                          <a:effectLst/>
                          <a:latin typeface="Arial" panose="020B0604020202020204" pitchFamily="34" charset="0"/>
                          <a:cs typeface="Arial" panose="020B0604020202020204" pitchFamily="34" charset="0"/>
                        </a:rPr>
                        <a:t>of foreign </a:t>
                      </a:r>
                      <a:r>
                        <a:rPr lang="en-US" sz="1500" dirty="0" smtClean="0">
                          <a:effectLst/>
                          <a:latin typeface="Arial" panose="020B0604020202020204" pitchFamily="34" charset="0"/>
                          <a:cs typeface="Arial" panose="020B0604020202020204" pitchFamily="34" charset="0"/>
                        </a:rPr>
                        <a:t>affiliates)</a:t>
                      </a:r>
                      <a:endParaRPr lang="en-US" sz="1500" dirty="0">
                        <a:effectLst/>
                        <a:latin typeface="Arial" panose="020B0604020202020204" pitchFamily="34" charset="0"/>
                        <a:ea typeface="Calibri"/>
                        <a:cs typeface="Arial" panose="020B0604020202020204" pitchFamily="34" charset="0"/>
                      </a:endParaRPr>
                    </a:p>
                  </a:txBody>
                  <a:tcPr marL="68580" marR="68580" marT="0" marB="0" anchor="ctr">
                    <a:lnB w="12700" cap="flat" cmpd="sng" algn="ctr">
                      <a:solidFill>
                        <a:schemeClr val="accent1"/>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500" dirty="0" smtClean="0">
                          <a:effectLst/>
                          <a:latin typeface="Arial" panose="020B0604020202020204" pitchFamily="34" charset="0"/>
                          <a:cs typeface="Arial" panose="020B0604020202020204" pitchFamily="34" charset="0"/>
                        </a:rPr>
                        <a:t>Log(Share </a:t>
                      </a:r>
                      <a:r>
                        <a:rPr lang="en-US" sz="1500" dirty="0">
                          <a:effectLst/>
                          <a:latin typeface="Arial" panose="020B0604020202020204" pitchFamily="34" charset="0"/>
                          <a:cs typeface="Arial" panose="020B0604020202020204" pitchFamily="34" charset="0"/>
                        </a:rPr>
                        <a:t>of </a:t>
                      </a:r>
                      <a:r>
                        <a:rPr lang="en-US" sz="1500" dirty="0" smtClean="0">
                          <a:effectLst/>
                          <a:latin typeface="Arial" panose="020B0604020202020204" pitchFamily="34" charset="0"/>
                          <a:cs typeface="Arial" panose="020B0604020202020204" pitchFamily="34" charset="0"/>
                        </a:rPr>
                        <a:t>trade-oriented </a:t>
                      </a:r>
                      <a:r>
                        <a:rPr lang="en-US" sz="1500" dirty="0">
                          <a:effectLst/>
                          <a:latin typeface="Arial" panose="020B0604020202020204" pitchFamily="34" charset="0"/>
                          <a:cs typeface="Arial" panose="020B0604020202020204" pitchFamily="34" charset="0"/>
                        </a:rPr>
                        <a:t>foreign </a:t>
                      </a:r>
                      <a:r>
                        <a:rPr lang="en-US" sz="1500" dirty="0" smtClean="0">
                          <a:effectLst/>
                          <a:latin typeface="Arial" panose="020B0604020202020204" pitchFamily="34" charset="0"/>
                          <a:cs typeface="Arial" panose="020B0604020202020204" pitchFamily="34" charset="0"/>
                        </a:rPr>
                        <a:t>affiliates)</a:t>
                      </a:r>
                      <a:endParaRPr lang="en-US" sz="1500" dirty="0">
                        <a:effectLst/>
                        <a:latin typeface="Arial" panose="020B0604020202020204" pitchFamily="34" charset="0"/>
                        <a:ea typeface="Calibri"/>
                        <a:cs typeface="Arial" panose="020B0604020202020204" pitchFamily="34" charset="0"/>
                      </a:endParaRPr>
                    </a:p>
                  </a:txBody>
                  <a:tcPr marL="68580" marR="68580" marT="0" marB="0" anchor="ctr">
                    <a:lnB w="12700" cap="flat" cmpd="sng" algn="ctr">
                      <a:solidFill>
                        <a:schemeClr val="accent1"/>
                      </a:solidFill>
                      <a:prstDash val="solid"/>
                      <a:round/>
                      <a:headEnd type="none" w="med" len="med"/>
                      <a:tailEnd type="none" w="med" len="med"/>
                    </a:lnB>
                  </a:tcPr>
                </a:tc>
              </a:tr>
              <a:tr h="356922">
                <a:tc>
                  <a:txBody>
                    <a:bodyPr/>
                    <a:lstStyle/>
                    <a:p>
                      <a:pPr marL="0" marR="0">
                        <a:lnSpc>
                          <a:spcPct val="115000"/>
                        </a:lnSpc>
                        <a:spcBef>
                          <a:spcPts val="0"/>
                        </a:spcBef>
                        <a:spcAft>
                          <a:spcPts val="0"/>
                        </a:spcAft>
                      </a:pPr>
                      <a:r>
                        <a:rPr lang="en-US" sz="1600" b="0" dirty="0" err="1">
                          <a:effectLst/>
                          <a:latin typeface="Arial" panose="020B0604020202020204" pitchFamily="34" charset="0"/>
                          <a:cs typeface="Arial" panose="020B0604020202020204" pitchFamily="34" charset="0"/>
                        </a:rPr>
                        <a:t>dr</a:t>
                      </a:r>
                      <a:r>
                        <a:rPr lang="en-US" sz="1600" b="0" baseline="-25000" dirty="0" err="1">
                          <a:effectLst/>
                          <a:latin typeface="Arial" panose="020B0604020202020204" pitchFamily="34" charset="0"/>
                          <a:cs typeface="Arial" panose="020B0604020202020204" pitchFamily="34" charset="0"/>
                        </a:rPr>
                        <a:t>ap</a:t>
                      </a:r>
                      <a:endParaRPr lang="en-US" sz="1600" b="0" dirty="0">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marL="0" marR="0" algn="ctr">
                        <a:lnSpc>
                          <a:spcPct val="115000"/>
                        </a:lnSpc>
                        <a:spcBef>
                          <a:spcPts val="0"/>
                        </a:spcBef>
                        <a:spcAft>
                          <a:spcPts val="0"/>
                        </a:spcAft>
                      </a:pPr>
                      <a:r>
                        <a:rPr lang="en-US" sz="1600" dirty="0" smtClean="0">
                          <a:effectLst/>
                          <a:latin typeface="Arial" panose="020B0604020202020204" pitchFamily="34" charset="0"/>
                          <a:cs typeface="Arial" panose="020B0604020202020204" pitchFamily="34" charset="0"/>
                        </a:rPr>
                        <a:t>0.221**</a:t>
                      </a:r>
                      <a:endParaRPr lang="en-US" sz="1600" dirty="0">
                        <a:effectLst/>
                        <a:latin typeface="Arial" panose="020B0604020202020204" pitchFamily="34" charset="0"/>
                        <a:ea typeface="Calibri"/>
                        <a:cs typeface="Arial" panose="020B0604020202020204" pitchFamily="34" charset="0"/>
                      </a:endParaRPr>
                    </a:p>
                  </a:txBody>
                  <a:tcPr marL="68580" marR="68580" marT="0" marB="0" anchor="ctr">
                    <a:lnT w="12700" cap="flat" cmpd="sng" algn="ctr">
                      <a:solidFill>
                        <a:schemeClr val="accent1"/>
                      </a:solidFill>
                      <a:prstDash val="solid"/>
                      <a:round/>
                      <a:headEnd type="none" w="med" len="med"/>
                      <a:tailEnd type="none" w="med" len="med"/>
                    </a:lnT>
                  </a:tcPr>
                </a:tc>
                <a:tc>
                  <a:txBody>
                    <a:bodyPr/>
                    <a:lstStyle/>
                    <a:p>
                      <a:pPr marL="0" marR="0" algn="ctr">
                        <a:lnSpc>
                          <a:spcPct val="115000"/>
                        </a:lnSpc>
                        <a:spcBef>
                          <a:spcPts val="0"/>
                        </a:spcBef>
                        <a:spcAft>
                          <a:spcPts val="0"/>
                        </a:spcAft>
                      </a:pPr>
                      <a:endParaRPr lang="en-US" sz="1600" dirty="0">
                        <a:effectLst/>
                        <a:latin typeface="Arial" panose="020B0604020202020204" pitchFamily="34" charset="0"/>
                        <a:ea typeface="Calibri"/>
                        <a:cs typeface="Arial" panose="020B0604020202020204" pitchFamily="34" charset="0"/>
                      </a:endParaRPr>
                    </a:p>
                  </a:txBody>
                  <a:tcPr marL="68580" marR="68580" marT="0" marB="0" anchor="ctr">
                    <a:lnT w="12700" cap="flat" cmpd="sng" algn="ctr">
                      <a:solidFill>
                        <a:schemeClr val="accent1"/>
                      </a:solidFill>
                      <a:prstDash val="solid"/>
                      <a:round/>
                      <a:headEnd type="none" w="med" len="med"/>
                      <a:tailEnd type="none" w="med" len="med"/>
                    </a:lnT>
                  </a:tcPr>
                </a:tc>
                <a:tc>
                  <a:txBody>
                    <a:bodyPr/>
                    <a:lstStyle/>
                    <a:p>
                      <a:pPr marL="0" marR="0" algn="ctr">
                        <a:lnSpc>
                          <a:spcPct val="115000"/>
                        </a:lnSpc>
                        <a:spcBef>
                          <a:spcPts val="0"/>
                        </a:spcBef>
                        <a:spcAft>
                          <a:spcPts val="0"/>
                        </a:spcAft>
                      </a:pPr>
                      <a:r>
                        <a:rPr lang="en-US" sz="1600" dirty="0">
                          <a:effectLst/>
                          <a:latin typeface="Arial" panose="020B0604020202020204" pitchFamily="34" charset="0"/>
                          <a:cs typeface="Arial" panose="020B0604020202020204" pitchFamily="34" charset="0"/>
                        </a:rPr>
                        <a:t> </a:t>
                      </a:r>
                      <a:endParaRPr lang="en-US" sz="1600" dirty="0">
                        <a:effectLst/>
                        <a:latin typeface="Arial" panose="020B0604020202020204" pitchFamily="34" charset="0"/>
                        <a:ea typeface="Calibri"/>
                        <a:cs typeface="Arial" panose="020B0604020202020204" pitchFamily="34" charset="0"/>
                      </a:endParaRPr>
                    </a:p>
                    <a:p>
                      <a:pPr marL="0" marR="0" algn="ctr">
                        <a:lnSpc>
                          <a:spcPct val="115000"/>
                        </a:lnSpc>
                        <a:spcBef>
                          <a:spcPts val="0"/>
                        </a:spcBef>
                        <a:spcAft>
                          <a:spcPts val="0"/>
                        </a:spcAft>
                      </a:pPr>
                      <a:r>
                        <a:rPr lang="en-US" sz="1600" dirty="0">
                          <a:effectLst/>
                          <a:latin typeface="Arial" panose="020B0604020202020204" pitchFamily="34" charset="0"/>
                          <a:cs typeface="Arial" panose="020B0604020202020204" pitchFamily="34" charset="0"/>
                        </a:rPr>
                        <a:t> </a:t>
                      </a:r>
                      <a:endParaRPr lang="en-US" sz="1600" dirty="0">
                        <a:effectLst/>
                        <a:latin typeface="Arial" panose="020B0604020202020204" pitchFamily="34" charset="0"/>
                        <a:ea typeface="Calibri"/>
                        <a:cs typeface="Arial" panose="020B0604020202020204" pitchFamily="34" charset="0"/>
                      </a:endParaRPr>
                    </a:p>
                  </a:txBody>
                  <a:tcPr marL="68580" marR="68580" marT="0" marB="0" anchor="ctr">
                    <a:lnT w="12700" cap="flat" cmpd="sng" algn="ctr">
                      <a:solidFill>
                        <a:schemeClr val="accent1"/>
                      </a:solidFill>
                      <a:prstDash val="solid"/>
                      <a:round/>
                      <a:headEnd type="none" w="med" len="med"/>
                      <a:tailEnd type="none" w="med" len="med"/>
                    </a:lnT>
                  </a:tcPr>
                </a:tc>
                <a:tc>
                  <a:txBody>
                    <a:bodyPr/>
                    <a:lstStyle/>
                    <a:p>
                      <a:pPr marL="0" marR="0" algn="ctr">
                        <a:lnSpc>
                          <a:spcPct val="115000"/>
                        </a:lnSpc>
                        <a:spcBef>
                          <a:spcPts val="0"/>
                        </a:spcBef>
                        <a:spcAft>
                          <a:spcPts val="0"/>
                        </a:spcAft>
                      </a:pPr>
                      <a:r>
                        <a:rPr lang="en-US" sz="1600">
                          <a:effectLst/>
                          <a:latin typeface="Arial" panose="020B0604020202020204" pitchFamily="34" charset="0"/>
                          <a:cs typeface="Arial" panose="020B0604020202020204" pitchFamily="34" charset="0"/>
                        </a:rPr>
                        <a:t> </a:t>
                      </a:r>
                      <a:endParaRPr lang="en-US" sz="1600">
                        <a:effectLst/>
                        <a:latin typeface="Arial" panose="020B0604020202020204" pitchFamily="34" charset="0"/>
                        <a:ea typeface="Calibri"/>
                        <a:cs typeface="Arial" panose="020B0604020202020204" pitchFamily="34" charset="0"/>
                      </a:endParaRPr>
                    </a:p>
                  </a:txBody>
                  <a:tcPr marL="68580" marR="68580" marT="0" marB="0" anchor="ctr">
                    <a:lnT w="12700" cap="flat" cmpd="sng" algn="ctr">
                      <a:solidFill>
                        <a:schemeClr val="accent1"/>
                      </a:solidFill>
                      <a:prstDash val="solid"/>
                      <a:round/>
                      <a:headEnd type="none" w="med" len="med"/>
                      <a:tailEnd type="none" w="med" len="med"/>
                    </a:lnT>
                  </a:tcPr>
                </a:tc>
                <a:tc>
                  <a:txBody>
                    <a:bodyPr/>
                    <a:lstStyle/>
                    <a:p>
                      <a:pPr marL="0" marR="0" algn="ctr">
                        <a:lnSpc>
                          <a:spcPct val="115000"/>
                        </a:lnSpc>
                        <a:spcBef>
                          <a:spcPts val="0"/>
                        </a:spcBef>
                        <a:spcAft>
                          <a:spcPts val="0"/>
                        </a:spcAft>
                      </a:pPr>
                      <a:r>
                        <a:rPr lang="en-US" sz="1600">
                          <a:effectLst/>
                          <a:latin typeface="Arial" panose="020B0604020202020204" pitchFamily="34" charset="0"/>
                          <a:cs typeface="Arial" panose="020B0604020202020204" pitchFamily="34" charset="0"/>
                        </a:rPr>
                        <a:t> </a:t>
                      </a:r>
                      <a:endParaRPr lang="en-US" sz="1600">
                        <a:effectLst/>
                        <a:latin typeface="Arial" panose="020B0604020202020204" pitchFamily="34" charset="0"/>
                        <a:ea typeface="Calibri"/>
                        <a:cs typeface="Arial" panose="020B0604020202020204" pitchFamily="34" charset="0"/>
                      </a:endParaRPr>
                    </a:p>
                  </a:txBody>
                  <a:tcPr marL="68580" marR="68580" marT="0" marB="0" anchor="ctr">
                    <a:lnT w="12700" cap="flat" cmpd="sng" algn="ctr">
                      <a:solidFill>
                        <a:schemeClr val="accent1"/>
                      </a:solidFill>
                      <a:prstDash val="solid"/>
                      <a:round/>
                      <a:headEnd type="none" w="med" len="med"/>
                      <a:tailEnd type="none" w="med" len="med"/>
                    </a:lnT>
                  </a:tcPr>
                </a:tc>
              </a:tr>
              <a:tr h="351036">
                <a:tc>
                  <a:txBody>
                    <a:bodyPr/>
                    <a:lstStyle/>
                    <a:p>
                      <a:pPr marL="0" marR="0">
                        <a:lnSpc>
                          <a:spcPct val="115000"/>
                        </a:lnSpc>
                        <a:spcBef>
                          <a:spcPts val="0"/>
                        </a:spcBef>
                        <a:spcAft>
                          <a:spcPts val="0"/>
                        </a:spcAft>
                      </a:pPr>
                      <a:r>
                        <a:rPr lang="en-US" sz="1600" b="0" dirty="0" err="1">
                          <a:effectLst/>
                          <a:latin typeface="Arial" panose="020B0604020202020204" pitchFamily="34" charset="0"/>
                          <a:cs typeface="Arial" panose="020B0604020202020204" pitchFamily="34" charset="0"/>
                        </a:rPr>
                        <a:t>dr</a:t>
                      </a:r>
                      <a:r>
                        <a:rPr lang="en-US" sz="1600" b="0" baseline="-25000" dirty="0" err="1">
                          <a:effectLst/>
                          <a:latin typeface="Arial" panose="020B0604020202020204" pitchFamily="34" charset="0"/>
                          <a:cs typeface="Arial" panose="020B0604020202020204" pitchFamily="34" charset="0"/>
                        </a:rPr>
                        <a:t>pa</a:t>
                      </a:r>
                      <a:endParaRPr lang="en-US" sz="1600" b="0" dirty="0">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marL="0" marR="0" algn="ctr">
                        <a:lnSpc>
                          <a:spcPct val="115000"/>
                        </a:lnSpc>
                        <a:spcBef>
                          <a:spcPts val="0"/>
                        </a:spcBef>
                        <a:spcAft>
                          <a:spcPts val="0"/>
                        </a:spcAft>
                      </a:pPr>
                      <a:endParaRPr lang="en-US" sz="1600" dirty="0">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marL="0" marR="0" algn="ctr">
                        <a:lnSpc>
                          <a:spcPct val="115000"/>
                        </a:lnSpc>
                        <a:spcBef>
                          <a:spcPts val="0"/>
                        </a:spcBef>
                        <a:spcAft>
                          <a:spcPts val="0"/>
                        </a:spcAft>
                      </a:pPr>
                      <a:r>
                        <a:rPr lang="en-US" sz="1600" dirty="0" smtClean="0">
                          <a:effectLst/>
                          <a:latin typeface="Arial" panose="020B0604020202020204" pitchFamily="34" charset="0"/>
                          <a:ea typeface="Calibri"/>
                          <a:cs typeface="Arial" panose="020B0604020202020204" pitchFamily="34" charset="0"/>
                        </a:rPr>
                        <a:t>0.286***</a:t>
                      </a:r>
                      <a:endParaRPr lang="en-US" sz="1600" dirty="0">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marL="0" marR="0" algn="ctr">
                        <a:lnSpc>
                          <a:spcPct val="115000"/>
                        </a:lnSpc>
                        <a:spcBef>
                          <a:spcPts val="0"/>
                        </a:spcBef>
                        <a:spcAft>
                          <a:spcPts val="0"/>
                        </a:spcAft>
                      </a:pPr>
                      <a:r>
                        <a:rPr lang="en-US" sz="1600" dirty="0">
                          <a:effectLst/>
                          <a:latin typeface="Arial" panose="020B0604020202020204" pitchFamily="34" charset="0"/>
                          <a:cs typeface="Arial" panose="020B0604020202020204" pitchFamily="34" charset="0"/>
                        </a:rPr>
                        <a:t> </a:t>
                      </a:r>
                      <a:endParaRPr lang="en-US" sz="1600" dirty="0">
                        <a:effectLst/>
                        <a:latin typeface="Arial" panose="020B0604020202020204" pitchFamily="34" charset="0"/>
                        <a:ea typeface="Calibri"/>
                        <a:cs typeface="Arial" panose="020B0604020202020204" pitchFamily="34" charset="0"/>
                      </a:endParaRPr>
                    </a:p>
                    <a:p>
                      <a:pPr marL="0" marR="0" algn="ctr">
                        <a:lnSpc>
                          <a:spcPct val="115000"/>
                        </a:lnSpc>
                        <a:spcBef>
                          <a:spcPts val="0"/>
                        </a:spcBef>
                        <a:spcAft>
                          <a:spcPts val="0"/>
                        </a:spcAft>
                      </a:pPr>
                      <a:r>
                        <a:rPr lang="en-US" sz="1600" dirty="0">
                          <a:effectLst/>
                          <a:latin typeface="Arial" panose="020B0604020202020204" pitchFamily="34" charset="0"/>
                          <a:cs typeface="Arial" panose="020B0604020202020204" pitchFamily="34" charset="0"/>
                        </a:rPr>
                        <a:t> </a:t>
                      </a:r>
                      <a:endParaRPr lang="en-US" sz="1600" dirty="0">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marL="0" marR="0" algn="ctr">
                        <a:lnSpc>
                          <a:spcPct val="115000"/>
                        </a:lnSpc>
                        <a:spcBef>
                          <a:spcPts val="0"/>
                        </a:spcBef>
                        <a:spcAft>
                          <a:spcPts val="0"/>
                        </a:spcAft>
                      </a:pPr>
                      <a:r>
                        <a:rPr lang="en-US" sz="1600" dirty="0">
                          <a:effectLst/>
                          <a:latin typeface="Arial" panose="020B0604020202020204" pitchFamily="34" charset="0"/>
                          <a:cs typeface="Arial" panose="020B0604020202020204" pitchFamily="34" charset="0"/>
                        </a:rPr>
                        <a:t> </a:t>
                      </a:r>
                      <a:endParaRPr lang="en-US" sz="1600" dirty="0">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marL="0" marR="0" algn="ctr">
                        <a:lnSpc>
                          <a:spcPct val="115000"/>
                        </a:lnSpc>
                        <a:spcBef>
                          <a:spcPts val="0"/>
                        </a:spcBef>
                        <a:spcAft>
                          <a:spcPts val="0"/>
                        </a:spcAft>
                      </a:pPr>
                      <a:r>
                        <a:rPr lang="en-US" sz="1600">
                          <a:effectLst/>
                          <a:latin typeface="Arial" panose="020B0604020202020204" pitchFamily="34" charset="0"/>
                          <a:cs typeface="Arial" panose="020B0604020202020204" pitchFamily="34" charset="0"/>
                        </a:rPr>
                        <a:t> </a:t>
                      </a:r>
                      <a:endParaRPr lang="en-US" sz="1600">
                        <a:effectLst/>
                        <a:latin typeface="Arial" panose="020B0604020202020204" pitchFamily="34" charset="0"/>
                        <a:ea typeface="Calibri"/>
                        <a:cs typeface="Arial" panose="020B0604020202020204" pitchFamily="34" charset="0"/>
                      </a:endParaRPr>
                    </a:p>
                  </a:txBody>
                  <a:tcPr marL="68580" marR="68580" marT="0" marB="0" anchor="ctr"/>
                </a:tc>
              </a:tr>
              <a:tr h="604228">
                <a:tc>
                  <a:txBody>
                    <a:bodyPr/>
                    <a:lstStyle/>
                    <a:p>
                      <a:pPr marL="0" marR="0">
                        <a:lnSpc>
                          <a:spcPct val="115000"/>
                        </a:lnSpc>
                        <a:spcBef>
                          <a:spcPts val="0"/>
                        </a:spcBef>
                        <a:spcAft>
                          <a:spcPts val="0"/>
                        </a:spcAft>
                      </a:pPr>
                      <a:r>
                        <a:rPr lang="en-US" sz="1600" b="0" dirty="0">
                          <a:effectLst/>
                          <a:latin typeface="Arial" panose="020B0604020202020204" pitchFamily="34" charset="0"/>
                          <a:cs typeface="Arial" panose="020B0604020202020204" pitchFamily="34" charset="0"/>
                        </a:rPr>
                        <a:t>Number of affiliates with </a:t>
                      </a:r>
                      <a:r>
                        <a:rPr lang="en-US" sz="1600" b="0" dirty="0" err="1">
                          <a:effectLst/>
                          <a:latin typeface="Arial" panose="020B0604020202020204" pitchFamily="34" charset="0"/>
                          <a:cs typeface="Arial" panose="020B0604020202020204" pitchFamily="34" charset="0"/>
                        </a:rPr>
                        <a:t>dr</a:t>
                      </a:r>
                      <a:r>
                        <a:rPr lang="en-US" sz="1600" b="0" baseline="-25000" dirty="0" err="1">
                          <a:effectLst/>
                          <a:latin typeface="Arial" panose="020B0604020202020204" pitchFamily="34" charset="0"/>
                          <a:cs typeface="Arial" panose="020B0604020202020204" pitchFamily="34" charset="0"/>
                        </a:rPr>
                        <a:t>ap</a:t>
                      </a:r>
                      <a:r>
                        <a:rPr lang="en-US" sz="1600" b="0" dirty="0">
                          <a:effectLst/>
                          <a:latin typeface="Arial" panose="020B0604020202020204" pitchFamily="34" charset="0"/>
                          <a:cs typeface="Arial" panose="020B0604020202020204" pitchFamily="34" charset="0"/>
                        </a:rPr>
                        <a:t>&gt;0 &amp; </a:t>
                      </a:r>
                      <a:r>
                        <a:rPr lang="en-US" sz="1600" b="0" dirty="0" err="1">
                          <a:effectLst/>
                          <a:latin typeface="Arial" panose="020B0604020202020204" pitchFamily="34" charset="0"/>
                          <a:cs typeface="Arial" panose="020B0604020202020204" pitchFamily="34" charset="0"/>
                        </a:rPr>
                        <a:t>dr</a:t>
                      </a:r>
                      <a:r>
                        <a:rPr lang="en-US" sz="1600" b="0" baseline="-25000" dirty="0" err="1">
                          <a:effectLst/>
                          <a:latin typeface="Arial" panose="020B0604020202020204" pitchFamily="34" charset="0"/>
                          <a:cs typeface="Arial" panose="020B0604020202020204" pitchFamily="34" charset="0"/>
                        </a:rPr>
                        <a:t>pa</a:t>
                      </a:r>
                      <a:r>
                        <a:rPr lang="en-US" sz="1600" b="0" dirty="0">
                          <a:effectLst/>
                          <a:latin typeface="Arial" panose="020B0604020202020204" pitchFamily="34" charset="0"/>
                          <a:cs typeface="Arial" panose="020B0604020202020204" pitchFamily="34" charset="0"/>
                        </a:rPr>
                        <a:t>&gt;0</a:t>
                      </a:r>
                      <a:endParaRPr lang="en-US" sz="1600" b="0" dirty="0">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marL="0" marR="0" algn="ctr">
                        <a:lnSpc>
                          <a:spcPct val="115000"/>
                        </a:lnSpc>
                        <a:spcBef>
                          <a:spcPts val="0"/>
                        </a:spcBef>
                        <a:spcAft>
                          <a:spcPts val="0"/>
                        </a:spcAft>
                      </a:pPr>
                      <a:r>
                        <a:rPr lang="en-US" sz="1600" dirty="0">
                          <a:effectLst/>
                          <a:latin typeface="Arial" panose="020B0604020202020204" pitchFamily="34" charset="0"/>
                          <a:cs typeface="Arial" panose="020B0604020202020204" pitchFamily="34" charset="0"/>
                        </a:rPr>
                        <a:t> </a:t>
                      </a:r>
                      <a:endParaRPr lang="en-US" sz="1600" dirty="0">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marL="0" marR="0" algn="ctr">
                        <a:lnSpc>
                          <a:spcPct val="115000"/>
                        </a:lnSpc>
                        <a:spcBef>
                          <a:spcPts val="0"/>
                        </a:spcBef>
                        <a:spcAft>
                          <a:spcPts val="0"/>
                        </a:spcAft>
                      </a:pPr>
                      <a:endParaRPr lang="en-US" sz="1600" dirty="0">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marL="0" marR="0" algn="ctr">
                        <a:lnSpc>
                          <a:spcPct val="115000"/>
                        </a:lnSpc>
                        <a:spcBef>
                          <a:spcPts val="0"/>
                        </a:spcBef>
                        <a:spcAft>
                          <a:spcPts val="0"/>
                        </a:spcAft>
                      </a:pPr>
                      <a:r>
                        <a:rPr lang="en-US" sz="1600" dirty="0">
                          <a:effectLst/>
                          <a:latin typeface="Arial" panose="020B0604020202020204" pitchFamily="34" charset="0"/>
                          <a:cs typeface="Arial" panose="020B0604020202020204" pitchFamily="34" charset="0"/>
                        </a:rPr>
                        <a:t>0.547***</a:t>
                      </a:r>
                      <a:endParaRPr lang="en-US" sz="1600" dirty="0">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marL="0" marR="0" algn="ctr">
                        <a:lnSpc>
                          <a:spcPct val="115000"/>
                        </a:lnSpc>
                        <a:spcBef>
                          <a:spcPts val="0"/>
                        </a:spcBef>
                        <a:spcAft>
                          <a:spcPts val="0"/>
                        </a:spcAft>
                      </a:pPr>
                      <a:r>
                        <a:rPr lang="en-US" sz="1600" dirty="0">
                          <a:effectLst/>
                          <a:latin typeface="Arial" panose="020B0604020202020204" pitchFamily="34" charset="0"/>
                          <a:cs typeface="Arial" panose="020B0604020202020204" pitchFamily="34" charset="0"/>
                        </a:rPr>
                        <a:t> </a:t>
                      </a:r>
                      <a:endParaRPr lang="en-US" sz="1600" dirty="0">
                        <a:effectLst/>
                        <a:latin typeface="Arial" panose="020B0604020202020204" pitchFamily="34" charset="0"/>
                        <a:ea typeface="Calibri"/>
                        <a:cs typeface="Arial" panose="020B0604020202020204" pitchFamily="34" charset="0"/>
                      </a:endParaRPr>
                    </a:p>
                  </a:txBody>
                  <a:tcPr marL="68580" marR="68580" marT="0" marB="0" anchor="ctr"/>
                </a:tc>
                <a:tc>
                  <a:txBody>
                    <a:bodyPr/>
                    <a:lstStyle/>
                    <a:p>
                      <a:pPr marL="0" marR="0" algn="ctr">
                        <a:lnSpc>
                          <a:spcPct val="115000"/>
                        </a:lnSpc>
                        <a:spcBef>
                          <a:spcPts val="0"/>
                        </a:spcBef>
                        <a:spcAft>
                          <a:spcPts val="0"/>
                        </a:spcAft>
                      </a:pPr>
                      <a:r>
                        <a:rPr lang="en-US" sz="1600">
                          <a:effectLst/>
                          <a:latin typeface="Arial" panose="020B0604020202020204" pitchFamily="34" charset="0"/>
                          <a:cs typeface="Arial" panose="020B0604020202020204" pitchFamily="34" charset="0"/>
                        </a:rPr>
                        <a:t> </a:t>
                      </a:r>
                      <a:endParaRPr lang="en-US" sz="1600">
                        <a:effectLst/>
                        <a:latin typeface="Arial" panose="020B0604020202020204" pitchFamily="34" charset="0"/>
                        <a:ea typeface="Calibri"/>
                        <a:cs typeface="Arial" panose="020B0604020202020204" pitchFamily="34" charset="0"/>
                      </a:endParaRPr>
                    </a:p>
                  </a:txBody>
                  <a:tcPr marL="68580" marR="68580" marT="0" marB="0" anchor="ctr"/>
                </a:tc>
              </a:tr>
              <a:tr h="924016">
                <a:tc>
                  <a:txBody>
                    <a:bodyPr/>
                    <a:lstStyle/>
                    <a:p>
                      <a:pPr marL="0" marR="0">
                        <a:lnSpc>
                          <a:spcPct val="115000"/>
                        </a:lnSpc>
                        <a:spcBef>
                          <a:spcPts val="0"/>
                        </a:spcBef>
                        <a:spcAft>
                          <a:spcPts val="0"/>
                        </a:spcAft>
                      </a:pPr>
                      <a:r>
                        <a:rPr lang="en-US" sz="1600" b="0" dirty="0" smtClean="0">
                          <a:effectLst/>
                          <a:latin typeface="Arial" panose="020B0604020202020204" pitchFamily="34" charset="0"/>
                          <a:cs typeface="Arial" panose="020B0604020202020204" pitchFamily="34" charset="0"/>
                        </a:rPr>
                        <a:t>Log </a:t>
                      </a:r>
                      <a:r>
                        <a:rPr lang="en-US" sz="1600" b="0" dirty="0">
                          <a:effectLst/>
                          <a:latin typeface="Arial" panose="020B0604020202020204" pitchFamily="34" charset="0"/>
                          <a:cs typeface="Arial" panose="020B0604020202020204" pitchFamily="34" charset="0"/>
                        </a:rPr>
                        <a:t>(share of domestic </a:t>
                      </a:r>
                      <a:r>
                        <a:rPr lang="en-US" sz="1600" b="0" dirty="0" err="1">
                          <a:effectLst/>
                          <a:latin typeface="Arial" panose="020B0604020202020204" pitchFamily="34" charset="0"/>
                          <a:cs typeface="Arial" panose="020B0604020202020204" pitchFamily="34" charset="0"/>
                        </a:rPr>
                        <a:t>affliliates</a:t>
                      </a:r>
                      <a:r>
                        <a:rPr lang="en-US" sz="1600" b="0" dirty="0">
                          <a:effectLst/>
                          <a:latin typeface="Arial" panose="020B0604020202020204" pitchFamily="34" charset="0"/>
                          <a:cs typeface="Arial" panose="020B0604020202020204" pitchFamily="34" charset="0"/>
                        </a:rPr>
                        <a:t> with </a:t>
                      </a:r>
                      <a:r>
                        <a:rPr lang="en-US" sz="1600" b="0" dirty="0" err="1">
                          <a:effectLst/>
                          <a:latin typeface="Arial" panose="020B0604020202020204" pitchFamily="34" charset="0"/>
                          <a:cs typeface="Arial" panose="020B0604020202020204" pitchFamily="34" charset="0"/>
                        </a:rPr>
                        <a:t>dr</a:t>
                      </a:r>
                      <a:r>
                        <a:rPr lang="en-US" sz="1600" b="0" baseline="-25000" dirty="0" err="1">
                          <a:effectLst/>
                          <a:latin typeface="Arial" panose="020B0604020202020204" pitchFamily="34" charset="0"/>
                          <a:cs typeface="Arial" panose="020B0604020202020204" pitchFamily="34" charset="0"/>
                        </a:rPr>
                        <a:t>ap</a:t>
                      </a:r>
                      <a:r>
                        <a:rPr lang="en-US" sz="1600" b="0" dirty="0">
                          <a:effectLst/>
                          <a:latin typeface="Arial" panose="020B0604020202020204" pitchFamily="34" charset="0"/>
                          <a:cs typeface="Arial" panose="020B0604020202020204" pitchFamily="34" charset="0"/>
                        </a:rPr>
                        <a:t>&gt;0 &amp; </a:t>
                      </a:r>
                      <a:r>
                        <a:rPr lang="en-US" sz="1600" b="0" dirty="0" err="1">
                          <a:effectLst/>
                          <a:latin typeface="Arial" panose="020B0604020202020204" pitchFamily="34" charset="0"/>
                          <a:cs typeface="Arial" panose="020B0604020202020204" pitchFamily="34" charset="0"/>
                        </a:rPr>
                        <a:t>dr</a:t>
                      </a:r>
                      <a:r>
                        <a:rPr lang="en-US" sz="1600" b="0" baseline="-25000" dirty="0" err="1">
                          <a:effectLst/>
                          <a:latin typeface="Arial" panose="020B0604020202020204" pitchFamily="34" charset="0"/>
                          <a:cs typeface="Arial" panose="020B0604020202020204" pitchFamily="34" charset="0"/>
                        </a:rPr>
                        <a:t>pa</a:t>
                      </a:r>
                      <a:r>
                        <a:rPr lang="en-US" sz="1600" b="0" dirty="0">
                          <a:effectLst/>
                          <a:latin typeface="Arial" panose="020B0604020202020204" pitchFamily="34" charset="0"/>
                          <a:cs typeface="Arial" panose="020B0604020202020204" pitchFamily="34" charset="0"/>
                        </a:rPr>
                        <a:t>&gt;0</a:t>
                      </a:r>
                      <a:endParaRPr lang="en-US" sz="1600" b="0" dirty="0">
                        <a:effectLst/>
                        <a:latin typeface="Arial" panose="020B0604020202020204" pitchFamily="34" charset="0"/>
                        <a:ea typeface="Calibri"/>
                        <a:cs typeface="Arial" panose="020B0604020202020204" pitchFamily="34" charset="0"/>
                      </a:endParaRPr>
                    </a:p>
                  </a:txBody>
                  <a:tcPr marL="68580" marR="68580" marT="0" marB="0" anchor="ctr">
                    <a:lnB w="12700" cap="flat" cmpd="sng" algn="ctr">
                      <a:solidFill>
                        <a:schemeClr val="accent1"/>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dirty="0">
                          <a:effectLst/>
                          <a:latin typeface="Arial" panose="020B0604020202020204" pitchFamily="34" charset="0"/>
                          <a:cs typeface="Arial" panose="020B0604020202020204" pitchFamily="34" charset="0"/>
                        </a:rPr>
                        <a:t> </a:t>
                      </a:r>
                      <a:endParaRPr lang="en-US" sz="1600" dirty="0">
                        <a:effectLst/>
                        <a:latin typeface="Arial" panose="020B0604020202020204" pitchFamily="34" charset="0"/>
                        <a:ea typeface="Calibri"/>
                        <a:cs typeface="Arial" panose="020B0604020202020204" pitchFamily="34" charset="0"/>
                      </a:endParaRPr>
                    </a:p>
                  </a:txBody>
                  <a:tcPr marL="68580" marR="68580" marT="0" marB="0" anchor="ctr">
                    <a:lnB w="12700" cap="flat" cmpd="sng" algn="ctr">
                      <a:solidFill>
                        <a:schemeClr val="accent1"/>
                      </a:solidFill>
                      <a:prstDash val="solid"/>
                      <a:round/>
                      <a:headEnd type="none" w="med" len="med"/>
                      <a:tailEnd type="none" w="med" len="med"/>
                    </a:lnB>
                  </a:tcPr>
                </a:tc>
                <a:tc>
                  <a:txBody>
                    <a:bodyPr/>
                    <a:lstStyle/>
                    <a:p>
                      <a:pPr marL="0" marR="0" algn="ctr">
                        <a:lnSpc>
                          <a:spcPct val="115000"/>
                        </a:lnSpc>
                        <a:spcBef>
                          <a:spcPts val="0"/>
                        </a:spcBef>
                        <a:spcAft>
                          <a:spcPts val="0"/>
                        </a:spcAft>
                      </a:pPr>
                      <a:endParaRPr lang="en-US" sz="1600" dirty="0">
                        <a:effectLst/>
                        <a:latin typeface="Arial" panose="020B0604020202020204" pitchFamily="34" charset="0"/>
                        <a:ea typeface="Calibri"/>
                        <a:cs typeface="Arial" panose="020B0604020202020204" pitchFamily="34" charset="0"/>
                      </a:endParaRPr>
                    </a:p>
                  </a:txBody>
                  <a:tcPr marL="68580" marR="68580" marT="0" marB="0" anchor="ctr">
                    <a:lnB w="12700" cap="flat" cmpd="sng" algn="ctr">
                      <a:solidFill>
                        <a:schemeClr val="accent1"/>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dirty="0">
                          <a:effectLst/>
                          <a:latin typeface="Arial" panose="020B0604020202020204" pitchFamily="34" charset="0"/>
                          <a:cs typeface="Arial" panose="020B0604020202020204" pitchFamily="34" charset="0"/>
                        </a:rPr>
                        <a:t> </a:t>
                      </a:r>
                      <a:endParaRPr lang="en-US" sz="1600" dirty="0">
                        <a:effectLst/>
                        <a:latin typeface="Arial" panose="020B0604020202020204" pitchFamily="34" charset="0"/>
                        <a:ea typeface="Calibri"/>
                        <a:cs typeface="Arial" panose="020B0604020202020204" pitchFamily="34" charset="0"/>
                      </a:endParaRPr>
                    </a:p>
                    <a:p>
                      <a:pPr marL="0" marR="0" algn="ctr">
                        <a:lnSpc>
                          <a:spcPct val="115000"/>
                        </a:lnSpc>
                        <a:spcBef>
                          <a:spcPts val="0"/>
                        </a:spcBef>
                        <a:spcAft>
                          <a:spcPts val="0"/>
                        </a:spcAft>
                      </a:pPr>
                      <a:r>
                        <a:rPr lang="en-US" sz="1600" dirty="0">
                          <a:effectLst/>
                          <a:latin typeface="Arial" panose="020B0604020202020204" pitchFamily="34" charset="0"/>
                          <a:cs typeface="Arial" panose="020B0604020202020204" pitchFamily="34" charset="0"/>
                        </a:rPr>
                        <a:t> </a:t>
                      </a:r>
                      <a:endParaRPr lang="en-US" sz="1600" dirty="0">
                        <a:effectLst/>
                        <a:latin typeface="Arial" panose="020B0604020202020204" pitchFamily="34" charset="0"/>
                        <a:ea typeface="Calibri"/>
                        <a:cs typeface="Arial" panose="020B0604020202020204" pitchFamily="34" charset="0"/>
                      </a:endParaRPr>
                    </a:p>
                  </a:txBody>
                  <a:tcPr marL="68580" marR="68580" marT="0" marB="0" anchor="ctr">
                    <a:lnB w="12700" cap="flat" cmpd="sng" algn="ctr">
                      <a:solidFill>
                        <a:schemeClr val="accent1"/>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dirty="0">
                          <a:effectLst/>
                          <a:latin typeface="Arial" panose="020B0604020202020204" pitchFamily="34" charset="0"/>
                          <a:cs typeface="Arial" panose="020B0604020202020204" pitchFamily="34" charset="0"/>
                        </a:rPr>
                        <a:t>0.279***</a:t>
                      </a:r>
                      <a:endParaRPr lang="en-US" sz="1600" dirty="0">
                        <a:effectLst/>
                        <a:latin typeface="Arial" panose="020B0604020202020204" pitchFamily="34" charset="0"/>
                        <a:ea typeface="Calibri"/>
                        <a:cs typeface="Arial" panose="020B0604020202020204" pitchFamily="34" charset="0"/>
                      </a:endParaRPr>
                    </a:p>
                  </a:txBody>
                  <a:tcPr marL="68580" marR="68580" marT="0" marB="0" anchor="ctr">
                    <a:lnB w="12700" cap="flat" cmpd="sng" algn="ctr">
                      <a:solidFill>
                        <a:schemeClr val="accent1"/>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dirty="0" smtClean="0">
                          <a:effectLst/>
                          <a:latin typeface="Arial" panose="020B0604020202020204" pitchFamily="34" charset="0"/>
                          <a:cs typeface="Arial" panose="020B0604020202020204" pitchFamily="34" charset="0"/>
                        </a:rPr>
                        <a:t>0.065*</a:t>
                      </a:r>
                      <a:endParaRPr lang="en-US" sz="1600" dirty="0">
                        <a:effectLst/>
                        <a:latin typeface="Arial" panose="020B0604020202020204" pitchFamily="34" charset="0"/>
                        <a:ea typeface="Calibri"/>
                        <a:cs typeface="Arial" panose="020B0604020202020204" pitchFamily="34" charset="0"/>
                      </a:endParaRPr>
                    </a:p>
                  </a:txBody>
                  <a:tcPr marL="68580" marR="68580" marT="0" marB="0" anchor="ctr">
                    <a:lnB w="12700" cap="flat" cmpd="sng" algn="ctr">
                      <a:solidFill>
                        <a:schemeClr val="accent1"/>
                      </a:solidFill>
                      <a:prstDash val="solid"/>
                      <a:round/>
                      <a:headEnd type="none" w="med" len="med"/>
                      <a:tailEnd type="none" w="med" len="med"/>
                    </a:lnB>
                  </a:tcPr>
                </a:tc>
              </a:tr>
              <a:tr h="332536">
                <a:tc>
                  <a:txBody>
                    <a:bodyPr/>
                    <a:lstStyle/>
                    <a:p>
                      <a:pPr marL="0" marR="0">
                        <a:lnSpc>
                          <a:spcPct val="115000"/>
                        </a:lnSpc>
                        <a:spcBef>
                          <a:spcPts val="0"/>
                        </a:spcBef>
                        <a:spcAft>
                          <a:spcPts val="0"/>
                        </a:spcAft>
                      </a:pPr>
                      <a:r>
                        <a:rPr lang="en-US" sz="1600" b="0" dirty="0">
                          <a:effectLst/>
                          <a:latin typeface="Arial" panose="020B0604020202020204" pitchFamily="34" charset="0"/>
                          <a:cs typeface="Arial" panose="020B0604020202020204" pitchFamily="34" charset="0"/>
                        </a:rPr>
                        <a:t>Observations</a:t>
                      </a:r>
                      <a:endParaRPr lang="en-US" sz="1600" b="0" dirty="0">
                        <a:effectLst/>
                        <a:latin typeface="Arial" panose="020B0604020202020204" pitchFamily="34" charset="0"/>
                        <a:ea typeface="Calibri"/>
                        <a:cs typeface="Arial" panose="020B0604020202020204" pitchFamily="34" charset="0"/>
                      </a:endParaRPr>
                    </a:p>
                  </a:txBody>
                  <a:tcPr marL="68580" marR="68580" marT="0" marB="0" anchor="ctr">
                    <a:lnT w="12700" cap="flat" cmpd="sng" algn="ctr">
                      <a:solidFill>
                        <a:schemeClr val="accent1"/>
                      </a:solidFill>
                      <a:prstDash val="solid"/>
                      <a:round/>
                      <a:headEnd type="none" w="med" len="med"/>
                      <a:tailEnd type="none" w="med" len="med"/>
                    </a:lnT>
                  </a:tcPr>
                </a:tc>
                <a:tc>
                  <a:txBody>
                    <a:bodyPr/>
                    <a:lstStyle/>
                    <a:p>
                      <a:pPr marL="0" marR="0" algn="ctr">
                        <a:lnSpc>
                          <a:spcPct val="115000"/>
                        </a:lnSpc>
                        <a:spcBef>
                          <a:spcPts val="0"/>
                        </a:spcBef>
                        <a:spcAft>
                          <a:spcPts val="0"/>
                        </a:spcAft>
                      </a:pPr>
                      <a:r>
                        <a:rPr lang="en-US" sz="1600" dirty="0" smtClean="0">
                          <a:effectLst/>
                          <a:latin typeface="Arial" panose="020B0604020202020204" pitchFamily="34" charset="0"/>
                          <a:ea typeface="+mn-ea"/>
                          <a:cs typeface="Arial" panose="020B0604020202020204" pitchFamily="34" charset="0"/>
                        </a:rPr>
                        <a:t>6787</a:t>
                      </a:r>
                      <a:endParaRPr lang="en-US" sz="1600" dirty="0">
                        <a:effectLst/>
                        <a:latin typeface="Arial" panose="020B0604020202020204" pitchFamily="34" charset="0"/>
                        <a:ea typeface="Calibri"/>
                        <a:cs typeface="Arial" panose="020B0604020202020204" pitchFamily="34" charset="0"/>
                      </a:endParaRPr>
                    </a:p>
                  </a:txBody>
                  <a:tcPr marL="68580" marR="68580" marT="0" marB="0" anchor="ctr">
                    <a:lnT w="12700" cap="flat" cmpd="sng" algn="ctr">
                      <a:solidFill>
                        <a:schemeClr val="accent1"/>
                      </a:solidFill>
                      <a:prstDash val="solid"/>
                      <a:round/>
                      <a:headEnd type="none" w="med" len="med"/>
                      <a:tailEnd type="none" w="med" len="med"/>
                    </a:lnT>
                  </a:tcPr>
                </a:tc>
                <a:tc>
                  <a:txBody>
                    <a:bodyPr/>
                    <a:lstStyle/>
                    <a:p>
                      <a:pPr marL="0" marR="0" algn="ctr">
                        <a:lnSpc>
                          <a:spcPct val="115000"/>
                        </a:lnSpc>
                        <a:spcBef>
                          <a:spcPts val="0"/>
                        </a:spcBef>
                        <a:spcAft>
                          <a:spcPts val="0"/>
                        </a:spcAft>
                      </a:pPr>
                      <a:r>
                        <a:rPr lang="en-US" sz="1600" dirty="0" smtClean="0">
                          <a:effectLst/>
                          <a:latin typeface="Arial" panose="020B0604020202020204" pitchFamily="34" charset="0"/>
                          <a:ea typeface="Calibri"/>
                          <a:cs typeface="Arial" panose="020B0604020202020204" pitchFamily="34" charset="0"/>
                        </a:rPr>
                        <a:t>6787</a:t>
                      </a:r>
                      <a:endParaRPr lang="en-US" sz="1600" dirty="0">
                        <a:effectLst/>
                        <a:latin typeface="Arial" panose="020B0604020202020204" pitchFamily="34" charset="0"/>
                        <a:ea typeface="Calibri"/>
                        <a:cs typeface="Arial" panose="020B0604020202020204" pitchFamily="34" charset="0"/>
                      </a:endParaRPr>
                    </a:p>
                  </a:txBody>
                  <a:tcPr marL="68580" marR="68580" marT="0" marB="0" anchor="ctr">
                    <a:lnT w="12700" cap="flat" cmpd="sng" algn="ctr">
                      <a:solidFill>
                        <a:schemeClr val="accent1"/>
                      </a:solidFill>
                      <a:prstDash val="solid"/>
                      <a:round/>
                      <a:headEnd type="none" w="med" len="med"/>
                      <a:tailEnd type="none" w="med" len="med"/>
                    </a:lnT>
                  </a:tcPr>
                </a:tc>
                <a:tc>
                  <a:txBody>
                    <a:bodyPr/>
                    <a:lstStyle/>
                    <a:p>
                      <a:pPr marL="0" marR="0" algn="ctr">
                        <a:lnSpc>
                          <a:spcPct val="115000"/>
                        </a:lnSpc>
                        <a:spcBef>
                          <a:spcPts val="0"/>
                        </a:spcBef>
                        <a:spcAft>
                          <a:spcPts val="0"/>
                        </a:spcAft>
                      </a:pPr>
                      <a:r>
                        <a:rPr lang="en-US" sz="1600" dirty="0" smtClean="0">
                          <a:effectLst/>
                          <a:latin typeface="Arial" panose="020B0604020202020204" pitchFamily="34" charset="0"/>
                          <a:cs typeface="Arial" panose="020B0604020202020204" pitchFamily="34" charset="0"/>
                        </a:rPr>
                        <a:t>8741</a:t>
                      </a:r>
                      <a:endParaRPr lang="en-US" sz="1600" dirty="0">
                        <a:effectLst/>
                        <a:latin typeface="Arial" panose="020B0604020202020204" pitchFamily="34" charset="0"/>
                        <a:ea typeface="Calibri"/>
                        <a:cs typeface="Arial" panose="020B0604020202020204" pitchFamily="34" charset="0"/>
                      </a:endParaRPr>
                    </a:p>
                  </a:txBody>
                  <a:tcPr marL="68580" marR="68580" marT="0" marB="0" anchor="ctr">
                    <a:lnT w="12700" cap="flat" cmpd="sng" algn="ctr">
                      <a:solidFill>
                        <a:schemeClr val="accent1"/>
                      </a:solidFill>
                      <a:prstDash val="solid"/>
                      <a:round/>
                      <a:headEnd type="none" w="med" len="med"/>
                      <a:tailEnd type="none" w="med" len="med"/>
                    </a:lnT>
                  </a:tcPr>
                </a:tc>
                <a:tc>
                  <a:txBody>
                    <a:bodyPr/>
                    <a:lstStyle/>
                    <a:p>
                      <a:pPr marL="0" marR="0" algn="ctr">
                        <a:lnSpc>
                          <a:spcPct val="115000"/>
                        </a:lnSpc>
                        <a:spcBef>
                          <a:spcPts val="0"/>
                        </a:spcBef>
                        <a:spcAft>
                          <a:spcPts val="0"/>
                        </a:spcAft>
                      </a:pPr>
                      <a:r>
                        <a:rPr lang="en-US" sz="1600" dirty="0">
                          <a:effectLst/>
                          <a:latin typeface="Arial" panose="020B0604020202020204" pitchFamily="34" charset="0"/>
                          <a:cs typeface="Arial" panose="020B0604020202020204" pitchFamily="34" charset="0"/>
                        </a:rPr>
                        <a:t>451</a:t>
                      </a:r>
                      <a:endParaRPr lang="en-US" sz="1600" dirty="0">
                        <a:effectLst/>
                        <a:latin typeface="Arial" panose="020B0604020202020204" pitchFamily="34" charset="0"/>
                        <a:ea typeface="Calibri"/>
                        <a:cs typeface="Arial" panose="020B0604020202020204" pitchFamily="34" charset="0"/>
                      </a:endParaRPr>
                    </a:p>
                  </a:txBody>
                  <a:tcPr marL="68580" marR="68580" marT="0" marB="0" anchor="ctr">
                    <a:lnT w="12700" cap="flat" cmpd="sng" algn="ctr">
                      <a:solidFill>
                        <a:schemeClr val="accent1"/>
                      </a:solidFill>
                      <a:prstDash val="solid"/>
                      <a:round/>
                      <a:headEnd type="none" w="med" len="med"/>
                      <a:tailEnd type="none" w="med" len="med"/>
                    </a:lnT>
                  </a:tcPr>
                </a:tc>
                <a:tc>
                  <a:txBody>
                    <a:bodyPr/>
                    <a:lstStyle/>
                    <a:p>
                      <a:pPr marL="0" marR="0" algn="ctr">
                        <a:lnSpc>
                          <a:spcPct val="115000"/>
                        </a:lnSpc>
                        <a:spcBef>
                          <a:spcPts val="0"/>
                        </a:spcBef>
                        <a:spcAft>
                          <a:spcPts val="0"/>
                        </a:spcAft>
                      </a:pPr>
                      <a:r>
                        <a:rPr lang="en-US" sz="1600" dirty="0">
                          <a:effectLst/>
                          <a:latin typeface="Arial" panose="020B0604020202020204" pitchFamily="34" charset="0"/>
                          <a:cs typeface="Arial" panose="020B0604020202020204" pitchFamily="34" charset="0"/>
                        </a:rPr>
                        <a:t>407</a:t>
                      </a:r>
                      <a:endParaRPr lang="en-US" sz="1600" dirty="0">
                        <a:effectLst/>
                        <a:latin typeface="Arial" panose="020B0604020202020204" pitchFamily="34" charset="0"/>
                        <a:ea typeface="Calibri"/>
                        <a:cs typeface="Arial" panose="020B0604020202020204" pitchFamily="34" charset="0"/>
                      </a:endParaRPr>
                    </a:p>
                  </a:txBody>
                  <a:tcPr marL="68580" marR="68580" marT="0" marB="0" anchor="ctr">
                    <a:lnT w="12700" cap="flat" cmpd="sng" algn="ctr">
                      <a:solidFill>
                        <a:schemeClr val="accent1"/>
                      </a:solidFill>
                      <a:prstDash val="solid"/>
                      <a:round/>
                      <a:headEnd type="none" w="med" len="med"/>
                      <a:tailEnd type="none" w="med" len="med"/>
                    </a:lnT>
                  </a:tcPr>
                </a:tc>
              </a:tr>
              <a:tr h="234562">
                <a:tc>
                  <a:txBody>
                    <a:bodyPr/>
                    <a:lstStyle/>
                    <a:p>
                      <a:pPr marL="0" marR="0">
                        <a:lnSpc>
                          <a:spcPct val="115000"/>
                        </a:lnSpc>
                        <a:spcBef>
                          <a:spcPts val="0"/>
                        </a:spcBef>
                        <a:spcAft>
                          <a:spcPts val="0"/>
                        </a:spcAft>
                      </a:pPr>
                      <a:r>
                        <a:rPr lang="en-US" sz="1600" b="0" dirty="0">
                          <a:effectLst/>
                          <a:latin typeface="Arial" panose="020B0604020202020204" pitchFamily="34" charset="0"/>
                          <a:cs typeface="Arial" panose="020B0604020202020204" pitchFamily="34" charset="0"/>
                        </a:rPr>
                        <a:t>R-</a:t>
                      </a:r>
                      <a:r>
                        <a:rPr lang="en-US" sz="1600" b="0" dirty="0" err="1">
                          <a:effectLst/>
                          <a:latin typeface="Arial" panose="020B0604020202020204" pitchFamily="34" charset="0"/>
                          <a:cs typeface="Arial" panose="020B0604020202020204" pitchFamily="34" charset="0"/>
                        </a:rPr>
                        <a:t>sq</a:t>
                      </a:r>
                      <a:endParaRPr lang="en-US" sz="1600" b="0" dirty="0">
                        <a:effectLst/>
                        <a:latin typeface="Arial" panose="020B0604020202020204" pitchFamily="34" charset="0"/>
                        <a:ea typeface="Calibri"/>
                        <a:cs typeface="Arial" panose="020B0604020202020204" pitchFamily="34" charset="0"/>
                      </a:endParaRPr>
                    </a:p>
                  </a:txBody>
                  <a:tcPr marL="68580" marR="68580" marT="0" marB="0" anchor="ctr">
                    <a:solidFill>
                      <a:schemeClr val="accent1">
                        <a:lumMod val="20000"/>
                        <a:lumOff val="80000"/>
                      </a:schemeClr>
                    </a:solidFill>
                  </a:tcPr>
                </a:tc>
                <a:tc>
                  <a:txBody>
                    <a:bodyPr/>
                    <a:lstStyle/>
                    <a:p>
                      <a:pPr marL="0" marR="0" algn="ctr">
                        <a:lnSpc>
                          <a:spcPct val="115000"/>
                        </a:lnSpc>
                        <a:spcBef>
                          <a:spcPts val="0"/>
                        </a:spcBef>
                        <a:spcAft>
                          <a:spcPts val="0"/>
                        </a:spcAft>
                      </a:pPr>
                      <a:r>
                        <a:rPr lang="en-US" sz="1600" dirty="0" smtClean="0">
                          <a:effectLst/>
                          <a:latin typeface="Arial" panose="020B0604020202020204" pitchFamily="34" charset="0"/>
                          <a:cs typeface="Arial" panose="020B0604020202020204" pitchFamily="34" charset="0"/>
                        </a:rPr>
                        <a:t>0.039</a:t>
                      </a:r>
                      <a:endParaRPr lang="en-US" sz="1600" dirty="0">
                        <a:effectLst/>
                        <a:latin typeface="Arial" panose="020B0604020202020204" pitchFamily="34" charset="0"/>
                        <a:ea typeface="Calibri"/>
                        <a:cs typeface="Arial" panose="020B0604020202020204" pitchFamily="34" charset="0"/>
                      </a:endParaRPr>
                    </a:p>
                  </a:txBody>
                  <a:tcPr marL="68580" marR="68580" marT="0" marB="0" anchor="ctr">
                    <a:solidFill>
                      <a:schemeClr val="accent1">
                        <a:lumMod val="20000"/>
                        <a:lumOff val="80000"/>
                      </a:schemeClr>
                    </a:solidFill>
                  </a:tcPr>
                </a:tc>
                <a:tc>
                  <a:txBody>
                    <a:bodyPr/>
                    <a:lstStyle/>
                    <a:p>
                      <a:pPr marL="0" marR="0" algn="ctr">
                        <a:lnSpc>
                          <a:spcPct val="115000"/>
                        </a:lnSpc>
                        <a:spcBef>
                          <a:spcPts val="0"/>
                        </a:spcBef>
                        <a:spcAft>
                          <a:spcPts val="0"/>
                        </a:spcAft>
                      </a:pPr>
                      <a:r>
                        <a:rPr lang="en-US" sz="1600" dirty="0" smtClean="0">
                          <a:effectLst/>
                          <a:latin typeface="Arial" panose="020B0604020202020204" pitchFamily="34" charset="0"/>
                          <a:ea typeface="Calibri"/>
                          <a:cs typeface="Arial" panose="020B0604020202020204" pitchFamily="34" charset="0"/>
                        </a:rPr>
                        <a:t>0.056</a:t>
                      </a:r>
                      <a:endParaRPr lang="en-US" sz="1600" dirty="0">
                        <a:effectLst/>
                        <a:latin typeface="Arial" panose="020B0604020202020204" pitchFamily="34" charset="0"/>
                        <a:ea typeface="Calibri"/>
                        <a:cs typeface="Arial" panose="020B0604020202020204" pitchFamily="34" charset="0"/>
                      </a:endParaRPr>
                    </a:p>
                  </a:txBody>
                  <a:tcPr marL="68580" marR="68580" marT="0" marB="0" anchor="ctr">
                    <a:solidFill>
                      <a:schemeClr val="accent1">
                        <a:lumMod val="20000"/>
                        <a:lumOff val="80000"/>
                      </a:schemeClr>
                    </a:solidFill>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en-US" sz="1600" dirty="0" smtClean="0">
                          <a:effectLst/>
                          <a:latin typeface="Arial" panose="020B0604020202020204" pitchFamily="34" charset="0"/>
                          <a:cs typeface="Arial" panose="020B0604020202020204" pitchFamily="34" charset="0"/>
                        </a:rPr>
                        <a:t>0.634</a:t>
                      </a:r>
                      <a:endParaRPr lang="en-US" sz="1600" dirty="0">
                        <a:effectLst/>
                        <a:latin typeface="Arial" panose="020B0604020202020204" pitchFamily="34" charset="0"/>
                        <a:ea typeface="Calibri"/>
                        <a:cs typeface="Arial" panose="020B0604020202020204" pitchFamily="34" charset="0"/>
                      </a:endParaRPr>
                    </a:p>
                  </a:txBody>
                  <a:tcPr marL="68580" marR="68580" marT="0" marB="0" anchor="ctr">
                    <a:solidFill>
                      <a:schemeClr val="accent1">
                        <a:lumMod val="20000"/>
                        <a:lumOff val="80000"/>
                      </a:schemeClr>
                    </a:solidFill>
                  </a:tcPr>
                </a:tc>
                <a:tc>
                  <a:txBody>
                    <a:bodyPr/>
                    <a:lstStyle/>
                    <a:p>
                      <a:pPr marL="0" marR="0" algn="ctr">
                        <a:lnSpc>
                          <a:spcPct val="115000"/>
                        </a:lnSpc>
                        <a:spcBef>
                          <a:spcPts val="0"/>
                        </a:spcBef>
                        <a:spcAft>
                          <a:spcPts val="0"/>
                        </a:spcAft>
                      </a:pPr>
                      <a:r>
                        <a:rPr lang="en-US" sz="1600" dirty="0">
                          <a:effectLst/>
                          <a:latin typeface="Arial" panose="020B0604020202020204" pitchFamily="34" charset="0"/>
                          <a:cs typeface="Arial" panose="020B0604020202020204" pitchFamily="34" charset="0"/>
                        </a:rPr>
                        <a:t>0.866</a:t>
                      </a:r>
                      <a:endParaRPr lang="en-US" sz="1600" dirty="0">
                        <a:effectLst/>
                        <a:latin typeface="Arial" panose="020B0604020202020204" pitchFamily="34" charset="0"/>
                        <a:ea typeface="Calibri"/>
                        <a:cs typeface="Arial" panose="020B0604020202020204" pitchFamily="34" charset="0"/>
                      </a:endParaRPr>
                    </a:p>
                  </a:txBody>
                  <a:tcPr marL="68580" marR="68580" marT="0" marB="0" anchor="ctr">
                    <a:solidFill>
                      <a:schemeClr val="accent1">
                        <a:lumMod val="20000"/>
                        <a:lumOff val="80000"/>
                      </a:schemeClr>
                    </a:solidFill>
                  </a:tcPr>
                </a:tc>
                <a:tc>
                  <a:txBody>
                    <a:bodyPr/>
                    <a:lstStyle/>
                    <a:p>
                      <a:pPr marL="0" marR="0" algn="ctr">
                        <a:lnSpc>
                          <a:spcPct val="115000"/>
                        </a:lnSpc>
                        <a:spcBef>
                          <a:spcPts val="0"/>
                        </a:spcBef>
                        <a:spcAft>
                          <a:spcPts val="0"/>
                        </a:spcAft>
                      </a:pPr>
                      <a:r>
                        <a:rPr lang="en-US" sz="1600" dirty="0">
                          <a:effectLst/>
                          <a:latin typeface="Arial" panose="020B0604020202020204" pitchFamily="34" charset="0"/>
                          <a:cs typeface="Arial" panose="020B0604020202020204" pitchFamily="34" charset="0"/>
                        </a:rPr>
                        <a:t>0.588</a:t>
                      </a:r>
                      <a:endParaRPr lang="en-US" sz="1600" dirty="0">
                        <a:effectLst/>
                        <a:latin typeface="Arial" panose="020B0604020202020204" pitchFamily="34" charset="0"/>
                        <a:ea typeface="Calibri"/>
                        <a:cs typeface="Arial" panose="020B0604020202020204" pitchFamily="34" charset="0"/>
                      </a:endParaRPr>
                    </a:p>
                  </a:txBody>
                  <a:tcPr marL="68580" marR="68580" marT="0" marB="0" anchor="ctr">
                    <a:solidFill>
                      <a:schemeClr val="accent1">
                        <a:lumMod val="20000"/>
                        <a:lumOff val="80000"/>
                      </a:schemeClr>
                    </a:solidFill>
                  </a:tcPr>
                </a:tc>
              </a:tr>
              <a:tr h="283549">
                <a:tc>
                  <a:txBody>
                    <a:bodyPr/>
                    <a:lstStyle/>
                    <a:p>
                      <a:pPr marL="0" marR="0">
                        <a:lnSpc>
                          <a:spcPct val="115000"/>
                        </a:lnSpc>
                        <a:spcBef>
                          <a:spcPts val="0"/>
                        </a:spcBef>
                        <a:spcAft>
                          <a:spcPts val="0"/>
                        </a:spcAft>
                      </a:pPr>
                      <a:r>
                        <a:rPr lang="en-US" sz="1600" b="0" dirty="0">
                          <a:effectLst/>
                          <a:latin typeface="Arial" panose="020B0604020202020204" pitchFamily="34" charset="0"/>
                          <a:cs typeface="Arial" panose="020B0604020202020204" pitchFamily="34" charset="0"/>
                        </a:rPr>
                        <a:t>Sample</a:t>
                      </a:r>
                      <a:endParaRPr lang="en-US" sz="1600" b="0" dirty="0">
                        <a:effectLst/>
                        <a:latin typeface="Arial" panose="020B0604020202020204" pitchFamily="34" charset="0"/>
                        <a:ea typeface="Calibri"/>
                        <a:cs typeface="Arial" panose="020B0604020202020204" pitchFamily="34" charset="0"/>
                      </a:endParaRPr>
                    </a:p>
                  </a:txBody>
                  <a:tcPr marL="68580" marR="68580" marT="0" marB="0" anchor="ctr">
                    <a:solidFill>
                      <a:schemeClr val="bg1"/>
                    </a:solidFill>
                  </a:tcPr>
                </a:tc>
                <a:tc>
                  <a:txBody>
                    <a:bodyPr/>
                    <a:lstStyle/>
                    <a:p>
                      <a:pPr marL="0" marR="0" algn="ctr">
                        <a:lnSpc>
                          <a:spcPct val="115000"/>
                        </a:lnSpc>
                        <a:spcBef>
                          <a:spcPts val="0"/>
                        </a:spcBef>
                        <a:spcAft>
                          <a:spcPts val="0"/>
                        </a:spcAft>
                      </a:pPr>
                      <a:r>
                        <a:rPr lang="en-US" sz="1600" dirty="0">
                          <a:effectLst/>
                          <a:latin typeface="Arial" panose="020B0604020202020204" pitchFamily="34" charset="0"/>
                          <a:cs typeface="Arial" panose="020B0604020202020204" pitchFamily="34" charset="0"/>
                        </a:rPr>
                        <a:t>Foreign</a:t>
                      </a:r>
                      <a:endParaRPr lang="en-US" sz="1600" dirty="0">
                        <a:effectLst/>
                        <a:latin typeface="Arial" panose="020B0604020202020204" pitchFamily="34" charset="0"/>
                        <a:ea typeface="Calibri"/>
                        <a:cs typeface="Arial" panose="020B0604020202020204" pitchFamily="34" charset="0"/>
                      </a:endParaRPr>
                    </a:p>
                  </a:txBody>
                  <a:tcPr marL="68580" marR="68580" marT="0" marB="0" anchor="ctr">
                    <a:solidFill>
                      <a:schemeClr val="bg1"/>
                    </a:solidFill>
                  </a:tcPr>
                </a:tc>
                <a:tc>
                  <a:txBody>
                    <a:bodyPr/>
                    <a:lstStyle/>
                    <a:p>
                      <a:pPr marL="0" marR="0" algn="ctr">
                        <a:lnSpc>
                          <a:spcPct val="115000"/>
                        </a:lnSpc>
                        <a:spcBef>
                          <a:spcPts val="0"/>
                        </a:spcBef>
                        <a:spcAft>
                          <a:spcPts val="0"/>
                        </a:spcAft>
                      </a:pPr>
                      <a:r>
                        <a:rPr lang="en-US" sz="1600" dirty="0" smtClean="0">
                          <a:effectLst/>
                          <a:latin typeface="Arial" panose="020B0604020202020204" pitchFamily="34" charset="0"/>
                          <a:ea typeface="Calibri"/>
                          <a:cs typeface="Arial" panose="020B0604020202020204" pitchFamily="34" charset="0"/>
                        </a:rPr>
                        <a:t>Foreign</a:t>
                      </a:r>
                      <a:endParaRPr lang="en-US" sz="1600" dirty="0">
                        <a:effectLst/>
                        <a:latin typeface="Arial" panose="020B0604020202020204" pitchFamily="34" charset="0"/>
                        <a:ea typeface="Calibri"/>
                        <a:cs typeface="Arial" panose="020B0604020202020204" pitchFamily="34" charset="0"/>
                      </a:endParaRPr>
                    </a:p>
                  </a:txBody>
                  <a:tcPr marL="68580" marR="68580" marT="0" marB="0" anchor="ctr">
                    <a:solidFill>
                      <a:schemeClr val="bg1"/>
                    </a:solidFill>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en-US" sz="1600" dirty="0" smtClean="0">
                          <a:effectLst/>
                          <a:latin typeface="Arial" panose="020B0604020202020204" pitchFamily="34" charset="0"/>
                          <a:cs typeface="Arial" panose="020B0604020202020204" pitchFamily="34" charset="0"/>
                        </a:rPr>
                        <a:t>Foreign</a:t>
                      </a:r>
                      <a:endParaRPr lang="en-US" sz="1600" dirty="0">
                        <a:effectLst/>
                        <a:latin typeface="Arial" panose="020B0604020202020204" pitchFamily="34" charset="0"/>
                        <a:ea typeface="Calibri"/>
                        <a:cs typeface="Arial" panose="020B0604020202020204" pitchFamily="34" charset="0"/>
                      </a:endParaRPr>
                    </a:p>
                  </a:txBody>
                  <a:tcPr marL="68580" marR="68580" marT="0" marB="0" anchor="ctr">
                    <a:solidFill>
                      <a:schemeClr val="bg1"/>
                    </a:solidFill>
                  </a:tcPr>
                </a:tc>
                <a:tc>
                  <a:txBody>
                    <a:bodyPr/>
                    <a:lstStyle/>
                    <a:p>
                      <a:pPr marL="0" marR="0" algn="ctr">
                        <a:lnSpc>
                          <a:spcPct val="115000"/>
                        </a:lnSpc>
                        <a:spcBef>
                          <a:spcPts val="0"/>
                        </a:spcBef>
                        <a:spcAft>
                          <a:spcPts val="0"/>
                        </a:spcAft>
                      </a:pPr>
                      <a:endParaRPr lang="en-US" sz="1600" dirty="0">
                        <a:effectLst/>
                        <a:latin typeface="Arial" panose="020B0604020202020204" pitchFamily="34" charset="0"/>
                        <a:ea typeface="Calibri"/>
                        <a:cs typeface="Arial" panose="020B0604020202020204" pitchFamily="34" charset="0"/>
                      </a:endParaRPr>
                    </a:p>
                  </a:txBody>
                  <a:tcPr marL="68580" marR="68580" marT="0" marB="0" anchor="ctr">
                    <a:solidFill>
                      <a:schemeClr val="bg1"/>
                    </a:solidFill>
                  </a:tcPr>
                </a:tc>
                <a:tc>
                  <a:txBody>
                    <a:bodyPr/>
                    <a:lstStyle/>
                    <a:p>
                      <a:pPr marL="0" marR="0" algn="ctr">
                        <a:lnSpc>
                          <a:spcPct val="115000"/>
                        </a:lnSpc>
                        <a:spcBef>
                          <a:spcPts val="0"/>
                        </a:spcBef>
                        <a:spcAft>
                          <a:spcPts val="0"/>
                        </a:spcAft>
                      </a:pPr>
                      <a:endParaRPr lang="en-US" sz="1600" dirty="0">
                        <a:effectLst/>
                        <a:latin typeface="Arial" panose="020B0604020202020204" pitchFamily="34" charset="0"/>
                        <a:ea typeface="Calibri"/>
                        <a:cs typeface="Arial" panose="020B0604020202020204" pitchFamily="34" charset="0"/>
                      </a:endParaRPr>
                    </a:p>
                  </a:txBody>
                  <a:tcPr marL="68580" marR="68580" marT="0" marB="0" anchor="ctr">
                    <a:solidFill>
                      <a:schemeClr val="bg1"/>
                    </a:solidFill>
                  </a:tcPr>
                </a:tc>
              </a:tr>
            </a:tbl>
          </a:graphicData>
        </a:graphic>
      </p:graphicFrame>
    </p:spTree>
    <p:extLst>
      <p:ext uri="{BB962C8B-B14F-4D97-AF65-F5344CB8AC3E}">
        <p14:creationId xmlns:p14="http://schemas.microsoft.com/office/powerpoint/2010/main" val="129571913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BIT Analysis: Econometric Model</a:t>
            </a:r>
            <a:endParaRPr lang="en-US" dirty="0"/>
          </a:p>
        </p:txBody>
      </p:sp>
      <p:sp>
        <p:nvSpPr>
          <p:cNvPr id="3" name="Slide Number Placeholder 2"/>
          <p:cNvSpPr>
            <a:spLocks noGrp="1"/>
          </p:cNvSpPr>
          <p:nvPr>
            <p:ph type="sldNum" sz="quarter" idx="12"/>
          </p:nvPr>
        </p:nvSpPr>
        <p:spPr/>
        <p:txBody>
          <a:bodyPr/>
          <a:lstStyle/>
          <a:p>
            <a:fld id="{3B2AEF64-9867-4B71-936B-C52248B5A961}" type="slidenum">
              <a:rPr lang="en-US" smtClean="0"/>
              <a:t>44</a:t>
            </a:fld>
            <a:endParaRPr lang="en-US" dirty="0"/>
          </a:p>
        </p:txBody>
      </p:sp>
      <p:sp>
        <p:nvSpPr>
          <p:cNvPr id="4" name="TextBox 3"/>
          <p:cNvSpPr txBox="1"/>
          <p:nvPr/>
        </p:nvSpPr>
        <p:spPr>
          <a:xfrm>
            <a:off x="548253" y="1457903"/>
            <a:ext cx="8218941" cy="369332"/>
          </a:xfrm>
          <a:prstGeom prst="rect">
            <a:avLst/>
          </a:prstGeom>
          <a:noFill/>
        </p:spPr>
        <p:txBody>
          <a:bodyPr wrap="square" rtlCol="0">
            <a:spAutoFit/>
          </a:bodyPr>
          <a:lstStyle/>
          <a:p>
            <a:r>
              <a:rPr lang="en-US" b="1" dirty="0" smtClean="0">
                <a:solidFill>
                  <a:schemeClr val="accent5">
                    <a:lumMod val="75000"/>
                  </a:schemeClr>
                </a:solidFill>
              </a:rPr>
              <a:t>BITs</a:t>
            </a:r>
            <a:r>
              <a:rPr lang="en-US" b="1" dirty="0" smtClean="0"/>
              <a:t>: </a:t>
            </a:r>
            <a:r>
              <a:rPr lang="en-US" i="1" dirty="0" err="1"/>
              <a:t>FDIij</a:t>
            </a:r>
            <a:r>
              <a:rPr lang="en-US" i="1" dirty="0"/>
              <a:t> </a:t>
            </a:r>
            <a:r>
              <a:rPr lang="en-US" dirty="0"/>
              <a:t>=  </a:t>
            </a:r>
            <a:r>
              <a:rPr lang="en-US" i="1" dirty="0" err="1"/>
              <a:t>exp</a:t>
            </a:r>
            <a:r>
              <a:rPr lang="en-US" dirty="0"/>
              <a:t>(</a:t>
            </a:r>
            <a:r>
              <a:rPr lang="en-US" i="1" dirty="0"/>
              <a:t>δ</a:t>
            </a:r>
            <a:r>
              <a:rPr lang="en-US" dirty="0"/>
              <a:t>1</a:t>
            </a:r>
            <a:r>
              <a:rPr lang="en-US" i="1" dirty="0"/>
              <a:t>BITij </a:t>
            </a:r>
            <a:r>
              <a:rPr lang="en-US" dirty="0"/>
              <a:t>+ </a:t>
            </a:r>
            <a:r>
              <a:rPr lang="en-US" i="1" dirty="0" err="1"/>
              <a:t>CONTij</a:t>
            </a:r>
            <a:r>
              <a:rPr lang="en-US" i="1" dirty="0"/>
              <a:t> β </a:t>
            </a:r>
            <a:r>
              <a:rPr lang="en-US" dirty="0"/>
              <a:t>+ </a:t>
            </a:r>
            <a:r>
              <a:rPr lang="en-US" i="1" dirty="0"/>
              <a:t>θFDI</a:t>
            </a:r>
            <a:r>
              <a:rPr lang="en-US" dirty="0"/>
              <a:t>03</a:t>
            </a:r>
            <a:r>
              <a:rPr lang="en-US" i="1" dirty="0"/>
              <a:t>ij </a:t>
            </a:r>
            <a:r>
              <a:rPr lang="en-US" dirty="0"/>
              <a:t>+ </a:t>
            </a:r>
            <a:r>
              <a:rPr lang="en-US" i="1" dirty="0"/>
              <a:t>α</a:t>
            </a:r>
            <a:r>
              <a:rPr lang="en-US" i="1" dirty="0" err="1"/>
              <a:t>i</a:t>
            </a:r>
            <a:r>
              <a:rPr lang="en-US" i="1" dirty="0"/>
              <a:t> </a:t>
            </a:r>
            <a:r>
              <a:rPr lang="en-US" dirty="0"/>
              <a:t>+ </a:t>
            </a:r>
            <a:r>
              <a:rPr lang="en-US" i="1" dirty="0"/>
              <a:t>αj </a:t>
            </a:r>
            <a:r>
              <a:rPr lang="en-US" dirty="0"/>
              <a:t>)</a:t>
            </a:r>
            <a:r>
              <a:rPr lang="en-US" i="1" dirty="0" smtClean="0"/>
              <a:t>ϵ</a:t>
            </a:r>
            <a:r>
              <a:rPr lang="en-US" i="1" dirty="0" err="1" smtClean="0"/>
              <a:t>ij</a:t>
            </a:r>
            <a:r>
              <a:rPr lang="en-US" b="1" dirty="0" smtClean="0"/>
              <a:t> </a:t>
            </a:r>
            <a:endParaRPr lang="en-US" b="1" dirty="0"/>
          </a:p>
        </p:txBody>
      </p:sp>
      <p:sp>
        <p:nvSpPr>
          <p:cNvPr id="9" name="Rectangle 5"/>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1" name="Rectangle 10"/>
          <p:cNvSpPr/>
          <p:nvPr/>
        </p:nvSpPr>
        <p:spPr>
          <a:xfrm>
            <a:off x="547688" y="1877221"/>
            <a:ext cx="7986711" cy="2031325"/>
          </a:xfrm>
          <a:prstGeom prst="rect">
            <a:avLst/>
          </a:prstGeom>
        </p:spPr>
        <p:txBody>
          <a:bodyPr wrap="square">
            <a:spAutoFit/>
          </a:bodyPr>
          <a:lstStyle/>
          <a:p>
            <a:r>
              <a:rPr lang="en-US" sz="1400" dirty="0" smtClean="0"/>
              <a:t>Where: </a:t>
            </a:r>
          </a:p>
          <a:p>
            <a:pPr marL="623888" indent="-276225"/>
            <a:r>
              <a:rPr lang="en-US" sz="1400" i="1" dirty="0" err="1" smtClean="0"/>
              <a:t>FDIij</a:t>
            </a:r>
            <a:r>
              <a:rPr lang="en-US" sz="1400" i="1" dirty="0" smtClean="0"/>
              <a:t> </a:t>
            </a:r>
            <a:r>
              <a:rPr lang="en-US" sz="1400" dirty="0" smtClean="0"/>
              <a:t>= </a:t>
            </a:r>
            <a:r>
              <a:rPr lang="en-US" sz="1400" dirty="0"/>
              <a:t>the cumulated number of FDI projects of firms headquartered in source country </a:t>
            </a:r>
            <a:r>
              <a:rPr lang="en-US" sz="1400" i="1" dirty="0" err="1"/>
              <a:t>i</a:t>
            </a:r>
            <a:r>
              <a:rPr lang="en-US" sz="1400" i="1" dirty="0"/>
              <a:t> </a:t>
            </a:r>
            <a:r>
              <a:rPr lang="en-US" sz="1400" dirty="0"/>
              <a:t>in destination country </a:t>
            </a:r>
            <a:r>
              <a:rPr lang="en-US" sz="1400" i="1" dirty="0" smtClean="0"/>
              <a:t>j</a:t>
            </a:r>
            <a:r>
              <a:rPr lang="en-US" sz="1400" dirty="0" smtClean="0"/>
              <a:t>, </a:t>
            </a:r>
          </a:p>
          <a:p>
            <a:pPr marL="623888" indent="-276225"/>
            <a:r>
              <a:rPr lang="en-US" sz="1400" i="1" dirty="0" err="1" smtClean="0"/>
              <a:t>BITij</a:t>
            </a:r>
            <a:r>
              <a:rPr lang="en-US" sz="1400" i="1" dirty="0" smtClean="0"/>
              <a:t> = </a:t>
            </a:r>
            <a:r>
              <a:rPr lang="en-US" sz="1400" dirty="0" smtClean="0"/>
              <a:t>existence</a:t>
            </a:r>
            <a:r>
              <a:rPr lang="en-US" sz="1400" dirty="0"/>
              <a:t>, for at least two years, of an enforced BIT or of various BIT-related investment provisions, </a:t>
            </a:r>
            <a:endParaRPr lang="en-US" sz="1400" dirty="0" smtClean="0"/>
          </a:p>
          <a:p>
            <a:pPr marL="623888" indent="-276225"/>
            <a:r>
              <a:rPr lang="en-US" sz="1400" i="1" dirty="0" err="1" smtClean="0"/>
              <a:t>CONTij</a:t>
            </a:r>
            <a:r>
              <a:rPr lang="en-US" sz="1400" i="1" dirty="0" smtClean="0"/>
              <a:t> </a:t>
            </a:r>
            <a:r>
              <a:rPr lang="en-US" sz="1400" dirty="0" smtClean="0"/>
              <a:t>= </a:t>
            </a:r>
            <a:r>
              <a:rPr lang="en-US" sz="1400" dirty="0"/>
              <a:t>vector of dyadic control variables, </a:t>
            </a:r>
            <a:endParaRPr lang="en-US" sz="1400" dirty="0" smtClean="0"/>
          </a:p>
          <a:p>
            <a:pPr marL="623888" indent="-276225"/>
            <a:r>
              <a:rPr lang="en-US" sz="1400" i="1" dirty="0" smtClean="0"/>
              <a:t>FDI</a:t>
            </a:r>
            <a:r>
              <a:rPr lang="en-US" sz="1400" dirty="0" smtClean="0"/>
              <a:t>03</a:t>
            </a:r>
            <a:r>
              <a:rPr lang="en-US" sz="1400" i="1" dirty="0" smtClean="0"/>
              <a:t>ij </a:t>
            </a:r>
            <a:r>
              <a:rPr lang="en-US" sz="1400" dirty="0" smtClean="0"/>
              <a:t>= </a:t>
            </a:r>
            <a:r>
              <a:rPr lang="en-US" sz="1400" dirty="0"/>
              <a:t>the (log +1) value of the number of bilateral projects in 2003, </a:t>
            </a:r>
            <a:endParaRPr lang="en-US" sz="1400" dirty="0" smtClean="0"/>
          </a:p>
          <a:p>
            <a:pPr marL="623888" indent="-276225"/>
            <a:r>
              <a:rPr lang="en-US" sz="1400" i="1" dirty="0" smtClean="0"/>
              <a:t>α</a:t>
            </a:r>
            <a:r>
              <a:rPr lang="en-US" sz="1400" i="1" dirty="0" err="1" smtClean="0"/>
              <a:t>i</a:t>
            </a:r>
            <a:r>
              <a:rPr lang="en-US" sz="1400" i="1" dirty="0" smtClean="0"/>
              <a:t> </a:t>
            </a:r>
            <a:r>
              <a:rPr lang="en-US" sz="1400" dirty="0"/>
              <a:t>are country fixed effects, and </a:t>
            </a:r>
            <a:endParaRPr lang="en-US" sz="1400" dirty="0" smtClean="0"/>
          </a:p>
          <a:p>
            <a:pPr marL="623888" indent="-276225"/>
            <a:r>
              <a:rPr lang="en-US" sz="1400" i="1" dirty="0" smtClean="0"/>
              <a:t>ϵ</a:t>
            </a:r>
            <a:r>
              <a:rPr lang="en-US" sz="1400" i="1" dirty="0" err="1" smtClean="0"/>
              <a:t>ij</a:t>
            </a:r>
            <a:r>
              <a:rPr lang="en-US" sz="1400" i="1" dirty="0" smtClean="0"/>
              <a:t> </a:t>
            </a:r>
            <a:r>
              <a:rPr lang="en-US" sz="1400" dirty="0"/>
              <a:t>is a multiplicative error term. </a:t>
            </a:r>
          </a:p>
        </p:txBody>
      </p:sp>
      <p:sp>
        <p:nvSpPr>
          <p:cNvPr id="13" name="TextBox 12"/>
          <p:cNvSpPr txBox="1"/>
          <p:nvPr/>
        </p:nvSpPr>
        <p:spPr>
          <a:xfrm>
            <a:off x="246743" y="4396626"/>
            <a:ext cx="8665028" cy="646331"/>
          </a:xfrm>
          <a:prstGeom prst="rect">
            <a:avLst/>
          </a:prstGeom>
          <a:noFill/>
        </p:spPr>
        <p:txBody>
          <a:bodyPr wrap="square" rtlCol="0">
            <a:spAutoFit/>
          </a:bodyPr>
          <a:lstStyle/>
          <a:p>
            <a:r>
              <a:rPr lang="en-US" b="1" dirty="0" smtClean="0">
                <a:solidFill>
                  <a:schemeClr val="accent5">
                    <a:lumMod val="75000"/>
                  </a:schemeClr>
                </a:solidFill>
              </a:rPr>
              <a:t>RTIAs:  </a:t>
            </a:r>
            <a:r>
              <a:rPr lang="en-US" i="1" dirty="0" err="1" smtClean="0"/>
              <a:t>FDIij</a:t>
            </a:r>
            <a:r>
              <a:rPr lang="en-US" i="1" dirty="0" smtClean="0"/>
              <a:t>  </a:t>
            </a:r>
            <a:r>
              <a:rPr lang="en-US" dirty="0"/>
              <a:t>= </a:t>
            </a:r>
            <a:r>
              <a:rPr lang="en-US" i="1" dirty="0" err="1"/>
              <a:t>exp</a:t>
            </a:r>
            <a:r>
              <a:rPr lang="en-US" dirty="0"/>
              <a:t>(</a:t>
            </a:r>
            <a:r>
              <a:rPr lang="en-US" i="1" dirty="0"/>
              <a:t>δ</a:t>
            </a:r>
            <a:r>
              <a:rPr lang="en-US" dirty="0"/>
              <a:t>1</a:t>
            </a:r>
            <a:r>
              <a:rPr lang="en-US" i="1" dirty="0"/>
              <a:t>BIT </a:t>
            </a:r>
            <a:r>
              <a:rPr lang="en-US" i="1" dirty="0" err="1"/>
              <a:t>ij</a:t>
            </a:r>
            <a:r>
              <a:rPr lang="en-US" i="1" dirty="0"/>
              <a:t> </a:t>
            </a:r>
            <a:r>
              <a:rPr lang="en-US" dirty="0"/>
              <a:t>+ </a:t>
            </a:r>
            <a:r>
              <a:rPr lang="en-US" i="1" dirty="0"/>
              <a:t>δ</a:t>
            </a:r>
            <a:r>
              <a:rPr lang="en-US" dirty="0"/>
              <a:t>2</a:t>
            </a:r>
            <a:r>
              <a:rPr lang="en-US" i="1" dirty="0"/>
              <a:t>RTIAij </a:t>
            </a:r>
            <a:r>
              <a:rPr lang="en-US" dirty="0"/>
              <a:t>+ </a:t>
            </a:r>
            <a:r>
              <a:rPr lang="en-US" i="1" dirty="0"/>
              <a:t>CONT </a:t>
            </a:r>
            <a:r>
              <a:rPr lang="en-US" i="1" dirty="0" err="1"/>
              <a:t>ij</a:t>
            </a:r>
            <a:r>
              <a:rPr lang="en-US" i="1" dirty="0"/>
              <a:t> β </a:t>
            </a:r>
            <a:r>
              <a:rPr lang="en-US" dirty="0"/>
              <a:t>+ </a:t>
            </a:r>
            <a:r>
              <a:rPr lang="en-US" i="1" dirty="0"/>
              <a:t>θFDI</a:t>
            </a:r>
            <a:r>
              <a:rPr lang="en-US" dirty="0"/>
              <a:t>03</a:t>
            </a:r>
            <a:r>
              <a:rPr lang="en-US" i="1" dirty="0"/>
              <a:t>ij </a:t>
            </a:r>
            <a:r>
              <a:rPr lang="en-US" dirty="0"/>
              <a:t>+ </a:t>
            </a:r>
            <a:r>
              <a:rPr lang="en-US" i="1" dirty="0"/>
              <a:t>α</a:t>
            </a:r>
            <a:r>
              <a:rPr lang="en-US" i="1" dirty="0" err="1"/>
              <a:t>i</a:t>
            </a:r>
            <a:r>
              <a:rPr lang="en-US" i="1" dirty="0"/>
              <a:t> </a:t>
            </a:r>
            <a:r>
              <a:rPr lang="en-US" dirty="0"/>
              <a:t>+ </a:t>
            </a:r>
            <a:r>
              <a:rPr lang="en-US" i="1" dirty="0"/>
              <a:t>αj </a:t>
            </a:r>
            <a:r>
              <a:rPr lang="en-US" dirty="0"/>
              <a:t>)</a:t>
            </a:r>
            <a:r>
              <a:rPr lang="en-US" i="1" dirty="0"/>
              <a:t>ϵ</a:t>
            </a:r>
            <a:r>
              <a:rPr lang="en-US" i="1" dirty="0" err="1"/>
              <a:t>ij</a:t>
            </a:r>
            <a:endParaRPr lang="en-US" dirty="0"/>
          </a:p>
          <a:p>
            <a:endParaRPr lang="en-US" b="1" dirty="0"/>
          </a:p>
        </p:txBody>
      </p:sp>
      <p:sp>
        <p:nvSpPr>
          <p:cNvPr id="15" name="Rectangle 14"/>
          <p:cNvSpPr/>
          <p:nvPr/>
        </p:nvSpPr>
        <p:spPr>
          <a:xfrm>
            <a:off x="671286" y="5035138"/>
            <a:ext cx="7815942" cy="523220"/>
          </a:xfrm>
          <a:prstGeom prst="rect">
            <a:avLst/>
          </a:prstGeom>
        </p:spPr>
        <p:txBody>
          <a:bodyPr wrap="square">
            <a:spAutoFit/>
          </a:bodyPr>
          <a:lstStyle/>
          <a:p>
            <a:r>
              <a:rPr lang="en-US" sz="1400" dirty="0"/>
              <a:t>where </a:t>
            </a:r>
            <a:r>
              <a:rPr lang="en-US" sz="1400" i="1" dirty="0" err="1"/>
              <a:t>RTIAij</a:t>
            </a:r>
            <a:r>
              <a:rPr lang="en-US" sz="1400" i="1" dirty="0"/>
              <a:t> </a:t>
            </a:r>
            <a:r>
              <a:rPr lang="en-US" sz="1400" dirty="0"/>
              <a:t>indicates the existence, for at least two years, of a RTIA or of various RTIA-related investment provisions</a:t>
            </a:r>
          </a:p>
        </p:txBody>
      </p:sp>
    </p:spTree>
    <p:extLst>
      <p:ext uri="{BB962C8B-B14F-4D97-AF65-F5344CB8AC3E}">
        <p14:creationId xmlns:p14="http://schemas.microsoft.com/office/powerpoint/2010/main" val="145474249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3425" y="536577"/>
            <a:ext cx="7886700" cy="663573"/>
          </a:xfrm>
        </p:spPr>
        <p:txBody>
          <a:bodyPr/>
          <a:lstStyle/>
          <a:p>
            <a:r>
              <a:rPr lang="en-US" dirty="0" smtClean="0"/>
              <a:t>Effect of BITs on aggregate FDI</a:t>
            </a:r>
            <a:endParaRPr lang="en-US" dirty="0"/>
          </a:p>
        </p:txBody>
      </p:sp>
      <p:sp>
        <p:nvSpPr>
          <p:cNvPr id="3" name="Slide Number Placeholder 2"/>
          <p:cNvSpPr>
            <a:spLocks noGrp="1"/>
          </p:cNvSpPr>
          <p:nvPr>
            <p:ph type="sldNum" sz="quarter" idx="12"/>
          </p:nvPr>
        </p:nvSpPr>
        <p:spPr/>
        <p:txBody>
          <a:bodyPr/>
          <a:lstStyle/>
          <a:p>
            <a:fld id="{3B2AEF64-9867-4B71-936B-C52248B5A961}" type="slidenum">
              <a:rPr lang="en-US" smtClean="0"/>
              <a:t>45</a:t>
            </a:fld>
            <a:endParaRPr lang="en-US" dirty="0"/>
          </a:p>
        </p:txBody>
      </p:sp>
      <p:graphicFrame>
        <p:nvGraphicFramePr>
          <p:cNvPr id="11" name="Table 10"/>
          <p:cNvGraphicFramePr>
            <a:graphicFrameLocks noGrp="1"/>
          </p:cNvGraphicFramePr>
          <p:nvPr>
            <p:extLst>
              <p:ext uri="{D42A27DB-BD31-4B8C-83A1-F6EECF244321}">
                <p14:modId xmlns:p14="http://schemas.microsoft.com/office/powerpoint/2010/main" val="3773204080"/>
              </p:ext>
            </p:extLst>
          </p:nvPr>
        </p:nvGraphicFramePr>
        <p:xfrm>
          <a:off x="438150" y="2082800"/>
          <a:ext cx="8458199" cy="2432050"/>
        </p:xfrm>
        <a:graphic>
          <a:graphicData uri="http://schemas.openxmlformats.org/drawingml/2006/table">
            <a:tbl>
              <a:tblPr firstRow="1" bandRow="1">
                <a:tableStyleId>{3B4B98B0-60AC-42C2-AFA5-B58CD77FA1E5}</a:tableStyleId>
              </a:tblPr>
              <a:tblGrid>
                <a:gridCol w="1314450"/>
                <a:gridCol w="1200150"/>
                <a:gridCol w="1200150"/>
                <a:gridCol w="1181100"/>
                <a:gridCol w="1238250"/>
                <a:gridCol w="1314450"/>
                <a:gridCol w="1009649"/>
              </a:tblGrid>
              <a:tr h="720000">
                <a:tc>
                  <a:txBody>
                    <a:bodyPr/>
                    <a:lstStyle/>
                    <a:p>
                      <a:endParaRPr lang="en-US" sz="2000" dirty="0"/>
                    </a:p>
                  </a:txBody>
                  <a:tcPr anchor="ctr"/>
                </a:tc>
                <a:tc>
                  <a:txBody>
                    <a:bodyPr/>
                    <a:lstStyle/>
                    <a:p>
                      <a:pPr algn="ctr"/>
                      <a:r>
                        <a:rPr lang="en-US" sz="2000" dirty="0" smtClean="0"/>
                        <a:t>BIT</a:t>
                      </a:r>
                      <a:endParaRPr lang="en-US" sz="2000" dirty="0"/>
                    </a:p>
                  </a:txBody>
                  <a:tcPr anchor="ctr"/>
                </a:tc>
                <a:tc>
                  <a:txBody>
                    <a:bodyPr/>
                    <a:lstStyle/>
                    <a:p>
                      <a:pPr algn="ctr"/>
                      <a:r>
                        <a:rPr lang="en-US" sz="2000" dirty="0" smtClean="0"/>
                        <a:t>Entry</a:t>
                      </a:r>
                      <a:endParaRPr lang="en-US" sz="2000" dirty="0"/>
                    </a:p>
                  </a:txBody>
                  <a:tcPr anchor="ctr"/>
                </a:tc>
                <a:tc>
                  <a:txBody>
                    <a:bodyPr/>
                    <a:lstStyle/>
                    <a:p>
                      <a:pPr algn="ctr"/>
                      <a:r>
                        <a:rPr lang="en-US" sz="2000" dirty="0" smtClean="0"/>
                        <a:t>Treat</a:t>
                      </a:r>
                      <a:endParaRPr lang="en-US" sz="2000" dirty="0"/>
                    </a:p>
                  </a:txBody>
                  <a:tcPr anchor="ctr"/>
                </a:tc>
                <a:tc>
                  <a:txBody>
                    <a:bodyPr/>
                    <a:lstStyle/>
                    <a:p>
                      <a:pPr algn="ctr"/>
                      <a:r>
                        <a:rPr lang="en-US" sz="2000" dirty="0" smtClean="0"/>
                        <a:t>Scope</a:t>
                      </a:r>
                      <a:endParaRPr lang="en-US" sz="2000" dirty="0"/>
                    </a:p>
                  </a:txBody>
                  <a:tcPr anchor="ctr"/>
                </a:tc>
                <a:tc>
                  <a:txBody>
                    <a:bodyPr/>
                    <a:lstStyle/>
                    <a:p>
                      <a:pPr algn="ctr"/>
                      <a:r>
                        <a:rPr lang="en-US" sz="2000" dirty="0" err="1" smtClean="0"/>
                        <a:t>Protec</a:t>
                      </a:r>
                      <a:endParaRPr lang="en-US" sz="2000" dirty="0"/>
                    </a:p>
                  </a:txBody>
                  <a:tcPr anchor="ctr"/>
                </a:tc>
                <a:tc>
                  <a:txBody>
                    <a:bodyPr/>
                    <a:lstStyle/>
                    <a:p>
                      <a:pPr algn="ctr"/>
                      <a:r>
                        <a:rPr lang="en-US" sz="2000" dirty="0" smtClean="0"/>
                        <a:t>ISDM</a:t>
                      </a:r>
                      <a:endParaRPr lang="en-US" sz="2000" dirty="0"/>
                    </a:p>
                  </a:txBody>
                  <a:tcPr anchor="ctr"/>
                </a:tc>
              </a:tr>
              <a:tr h="992050">
                <a:tc>
                  <a:txBody>
                    <a:bodyPr/>
                    <a:lstStyle/>
                    <a:p>
                      <a:r>
                        <a:rPr lang="en-US" sz="2000" dirty="0" smtClean="0"/>
                        <a:t>BIT</a:t>
                      </a:r>
                    </a:p>
                    <a:p>
                      <a:r>
                        <a:rPr lang="en-US" sz="2000" baseline="0" dirty="0" smtClean="0"/>
                        <a:t>provision</a:t>
                      </a:r>
                      <a:endParaRPr lang="en-US" sz="2000" dirty="0"/>
                    </a:p>
                  </a:txBody>
                  <a:tcPr anchor="ctr"/>
                </a:tc>
                <a:tc>
                  <a:txBody>
                    <a:bodyPr/>
                    <a:lstStyle/>
                    <a:p>
                      <a:pPr algn="ctr"/>
                      <a:r>
                        <a:rPr lang="en-US" sz="2000" dirty="0" smtClean="0"/>
                        <a:t>0.264***</a:t>
                      </a:r>
                    </a:p>
                    <a:p>
                      <a:pPr algn="ctr"/>
                      <a:r>
                        <a:rPr lang="en-US" sz="2000" dirty="0" smtClean="0"/>
                        <a:t>(0.064)</a:t>
                      </a:r>
                      <a:endParaRPr lang="en-US" sz="2000" dirty="0"/>
                    </a:p>
                  </a:txBody>
                  <a:tcPr anchor="ctr"/>
                </a:tc>
                <a:tc>
                  <a:txBody>
                    <a:bodyPr/>
                    <a:lstStyle/>
                    <a:p>
                      <a:pPr marL="75565" marR="0" algn="ctr">
                        <a:spcBef>
                          <a:spcPts val="800"/>
                        </a:spcBef>
                        <a:spcAft>
                          <a:spcPts val="0"/>
                        </a:spcAft>
                      </a:pPr>
                      <a:r>
                        <a:rPr lang="en-US" sz="2000" dirty="0">
                          <a:effectLst/>
                        </a:rPr>
                        <a:t>0.402</a:t>
                      </a:r>
                      <a:r>
                        <a:rPr lang="en-US" sz="2000" dirty="0" smtClean="0">
                          <a:effectLst/>
                        </a:rPr>
                        <a:t>***</a:t>
                      </a:r>
                    </a:p>
                    <a:p>
                      <a:pPr marL="75565" marR="0" algn="ctr">
                        <a:spcBef>
                          <a:spcPts val="800"/>
                        </a:spcBef>
                        <a:spcAft>
                          <a:spcPts val="0"/>
                        </a:spcAft>
                      </a:pPr>
                      <a:r>
                        <a:rPr lang="en-US" sz="2000" dirty="0" smtClean="0">
                          <a:effectLst/>
                        </a:rPr>
                        <a:t>(0.106)</a:t>
                      </a:r>
                      <a:endParaRPr lang="en-US" sz="2000" dirty="0">
                        <a:effectLst/>
                        <a:latin typeface="Arial" panose="020B0604020202020204" pitchFamily="34" charset="0"/>
                        <a:ea typeface="Calibri"/>
                        <a:cs typeface="Arial" panose="020B0604020202020204" pitchFamily="34" charset="0"/>
                      </a:endParaRPr>
                    </a:p>
                  </a:txBody>
                  <a:tcPr marL="0" marR="0" marT="0" marB="0" anchor="ctr"/>
                </a:tc>
                <a:tc>
                  <a:txBody>
                    <a:bodyPr/>
                    <a:lstStyle/>
                    <a:p>
                      <a:pPr marL="75565" marR="0" algn="ctr">
                        <a:spcBef>
                          <a:spcPts val="800"/>
                        </a:spcBef>
                        <a:spcAft>
                          <a:spcPts val="0"/>
                        </a:spcAft>
                      </a:pPr>
                      <a:r>
                        <a:rPr lang="en-US" sz="2000" dirty="0">
                          <a:effectLst/>
                        </a:rPr>
                        <a:t>0.196</a:t>
                      </a:r>
                      <a:r>
                        <a:rPr lang="en-US" sz="2000" dirty="0" smtClean="0">
                          <a:effectLst/>
                        </a:rPr>
                        <a:t>***</a:t>
                      </a:r>
                    </a:p>
                    <a:p>
                      <a:pPr marL="75565" marR="0" algn="ctr">
                        <a:spcBef>
                          <a:spcPts val="800"/>
                        </a:spcBef>
                        <a:spcAft>
                          <a:spcPts val="0"/>
                        </a:spcAft>
                      </a:pPr>
                      <a:r>
                        <a:rPr lang="en-US" sz="2000" dirty="0" smtClean="0">
                          <a:effectLst/>
                        </a:rPr>
                        <a:t>(0.071)</a:t>
                      </a:r>
                      <a:endParaRPr lang="en-US" sz="2000" dirty="0">
                        <a:effectLst/>
                        <a:latin typeface="Arial" panose="020B0604020202020204" pitchFamily="34" charset="0"/>
                        <a:ea typeface="Calibri"/>
                        <a:cs typeface="Arial" panose="020B0604020202020204" pitchFamily="34" charset="0"/>
                      </a:endParaRPr>
                    </a:p>
                  </a:txBody>
                  <a:tcPr marL="0" marR="0" marT="0" marB="0" anchor="ctr"/>
                </a:tc>
                <a:tc>
                  <a:txBody>
                    <a:bodyPr/>
                    <a:lstStyle/>
                    <a:p>
                      <a:pPr marL="75565" marR="0" algn="ctr">
                        <a:spcBef>
                          <a:spcPts val="800"/>
                        </a:spcBef>
                        <a:spcAft>
                          <a:spcPts val="0"/>
                        </a:spcAft>
                      </a:pPr>
                      <a:r>
                        <a:rPr lang="en-US" sz="2000" dirty="0">
                          <a:effectLst/>
                        </a:rPr>
                        <a:t>0.276</a:t>
                      </a:r>
                      <a:r>
                        <a:rPr lang="en-US" sz="2000" dirty="0" smtClean="0">
                          <a:effectLst/>
                        </a:rPr>
                        <a:t>***</a:t>
                      </a:r>
                    </a:p>
                    <a:p>
                      <a:pPr marL="75565" marR="0" algn="ctr">
                        <a:spcBef>
                          <a:spcPts val="800"/>
                        </a:spcBef>
                        <a:spcAft>
                          <a:spcPts val="0"/>
                        </a:spcAft>
                      </a:pPr>
                      <a:r>
                        <a:rPr lang="en-US" sz="2000" dirty="0" smtClean="0">
                          <a:effectLst/>
                        </a:rPr>
                        <a:t>(0.072)</a:t>
                      </a:r>
                      <a:endParaRPr lang="en-US" sz="2000" dirty="0">
                        <a:effectLst/>
                        <a:latin typeface="Arial" panose="020B0604020202020204" pitchFamily="34" charset="0"/>
                        <a:ea typeface="Calibri"/>
                        <a:cs typeface="Arial" panose="020B0604020202020204" pitchFamily="34" charset="0"/>
                      </a:endParaRPr>
                    </a:p>
                  </a:txBody>
                  <a:tcPr marL="0" marR="0" marT="0" marB="0" anchor="ctr"/>
                </a:tc>
                <a:tc>
                  <a:txBody>
                    <a:bodyPr/>
                    <a:lstStyle/>
                    <a:p>
                      <a:pPr marL="75565" marR="0" algn="ctr">
                        <a:spcBef>
                          <a:spcPts val="800"/>
                        </a:spcBef>
                        <a:spcAft>
                          <a:spcPts val="0"/>
                        </a:spcAft>
                      </a:pPr>
                      <a:r>
                        <a:rPr lang="en-US" sz="2000" dirty="0">
                          <a:effectLst/>
                        </a:rPr>
                        <a:t>0.275</a:t>
                      </a:r>
                      <a:r>
                        <a:rPr lang="en-US" sz="2000" dirty="0" smtClean="0">
                          <a:effectLst/>
                        </a:rPr>
                        <a:t>***</a:t>
                      </a:r>
                    </a:p>
                    <a:p>
                      <a:pPr marL="75565" marR="0" algn="ctr">
                        <a:spcBef>
                          <a:spcPts val="800"/>
                        </a:spcBef>
                        <a:spcAft>
                          <a:spcPts val="0"/>
                        </a:spcAft>
                      </a:pPr>
                      <a:r>
                        <a:rPr lang="en-US" sz="2000" dirty="0" smtClean="0">
                          <a:effectLst/>
                        </a:rPr>
                        <a:t>(0.063)</a:t>
                      </a:r>
                      <a:endParaRPr lang="en-US" sz="2000" dirty="0">
                        <a:effectLst/>
                        <a:latin typeface="Arial" panose="020B0604020202020204" pitchFamily="34" charset="0"/>
                        <a:ea typeface="Calibri"/>
                        <a:cs typeface="Arial" panose="020B0604020202020204" pitchFamily="34" charset="0"/>
                      </a:endParaRPr>
                    </a:p>
                  </a:txBody>
                  <a:tcPr marL="0" marR="0" marT="0" marB="0" anchor="ctr"/>
                </a:tc>
                <a:tc>
                  <a:txBody>
                    <a:bodyPr/>
                    <a:lstStyle/>
                    <a:p>
                      <a:pPr marL="75565" marR="0" algn="ctr">
                        <a:spcBef>
                          <a:spcPts val="800"/>
                        </a:spcBef>
                        <a:spcAft>
                          <a:spcPts val="0"/>
                        </a:spcAft>
                      </a:pPr>
                      <a:r>
                        <a:rPr lang="en-US" sz="2000" dirty="0">
                          <a:effectLst/>
                        </a:rPr>
                        <a:t>0.302</a:t>
                      </a:r>
                      <a:r>
                        <a:rPr lang="en-US" sz="2000" dirty="0" smtClean="0">
                          <a:effectLst/>
                        </a:rPr>
                        <a:t>***</a:t>
                      </a:r>
                    </a:p>
                    <a:p>
                      <a:pPr marL="75565" marR="0" algn="ctr">
                        <a:spcBef>
                          <a:spcPts val="800"/>
                        </a:spcBef>
                        <a:spcAft>
                          <a:spcPts val="0"/>
                        </a:spcAft>
                      </a:pPr>
                      <a:r>
                        <a:rPr lang="en-US" sz="2000" dirty="0" smtClean="0">
                          <a:effectLst/>
                        </a:rPr>
                        <a:t>(0.063)</a:t>
                      </a:r>
                      <a:endParaRPr lang="en-US" sz="2000" dirty="0">
                        <a:effectLst/>
                        <a:latin typeface="Arial" panose="020B0604020202020204" pitchFamily="34" charset="0"/>
                        <a:ea typeface="Calibri"/>
                        <a:cs typeface="Arial" panose="020B0604020202020204" pitchFamily="34" charset="0"/>
                      </a:endParaRPr>
                    </a:p>
                  </a:txBody>
                  <a:tcPr marL="0" marR="0" marT="0" marB="0" anchor="ctr"/>
                </a:tc>
              </a:tr>
              <a:tr h="720000">
                <a:tc>
                  <a:txBody>
                    <a:bodyPr/>
                    <a:lstStyle/>
                    <a:p>
                      <a:r>
                        <a:rPr lang="en-US" sz="2000" dirty="0" err="1" smtClean="0"/>
                        <a:t>Obs</a:t>
                      </a:r>
                      <a:endParaRPr lang="en-US" sz="2000" dirty="0"/>
                    </a:p>
                  </a:txBody>
                  <a:tcPr anchor="ctr"/>
                </a:tc>
                <a:tc>
                  <a:txBody>
                    <a:bodyPr/>
                    <a:lstStyle/>
                    <a:p>
                      <a:pPr algn="ctr"/>
                      <a:r>
                        <a:rPr lang="en-US" sz="2000" dirty="0" smtClean="0"/>
                        <a:t>26,093</a:t>
                      </a:r>
                      <a:endParaRPr lang="en-US" sz="2000" dirty="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dirty="0" smtClean="0"/>
                        <a:t>26,093</a:t>
                      </a:r>
                      <a:endParaRPr lang="en-US" sz="2000" dirty="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dirty="0" smtClean="0"/>
                        <a:t>26,093</a:t>
                      </a:r>
                      <a:endParaRPr lang="en-US" sz="2000" dirty="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dirty="0" smtClean="0"/>
                        <a:t>26,093</a:t>
                      </a:r>
                      <a:endParaRPr lang="en-US" sz="2000" dirty="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dirty="0" smtClean="0"/>
                        <a:t>26,093</a:t>
                      </a:r>
                      <a:endParaRPr lang="en-US" sz="2000" dirty="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dirty="0" smtClean="0"/>
                        <a:t>26,093</a:t>
                      </a:r>
                      <a:endParaRPr lang="en-US" sz="2000" dirty="0"/>
                    </a:p>
                  </a:txBody>
                  <a:tcPr anchor="ctr"/>
                </a:tc>
              </a:tr>
            </a:tbl>
          </a:graphicData>
        </a:graphic>
      </p:graphicFrame>
      <p:sp>
        <p:nvSpPr>
          <p:cNvPr id="12" name="Rectangle 11"/>
          <p:cNvSpPr/>
          <p:nvPr/>
        </p:nvSpPr>
        <p:spPr>
          <a:xfrm>
            <a:off x="514350" y="4571137"/>
            <a:ext cx="8324850" cy="1169551"/>
          </a:xfrm>
          <a:prstGeom prst="rect">
            <a:avLst/>
          </a:prstGeom>
        </p:spPr>
        <p:txBody>
          <a:bodyPr wrap="square">
            <a:spAutoFit/>
          </a:bodyPr>
          <a:lstStyle/>
          <a:p>
            <a:r>
              <a:rPr lang="en-US" sz="1400" dirty="0" smtClean="0"/>
              <a:t>Dependent variable = cumulated number of FDI projects (greenfield plus M&amp;As) of firms headquartered in source economy I in destination economy j at time t</a:t>
            </a:r>
          </a:p>
          <a:p>
            <a:endParaRPr lang="en-US" sz="1400" dirty="0"/>
          </a:p>
          <a:p>
            <a:r>
              <a:rPr lang="en-US" sz="1400" dirty="0" smtClean="0"/>
              <a:t>*** </a:t>
            </a:r>
            <a:r>
              <a:rPr lang="en-US" sz="1400" i="1" dirty="0"/>
              <a:t>p</a:t>
            </a:r>
            <a:r>
              <a:rPr lang="en-US" sz="1400" dirty="0"/>
              <a:t>-value</a:t>
            </a:r>
            <a:r>
              <a:rPr lang="en-US" sz="1400" i="1" dirty="0"/>
              <a:t>&lt;</a:t>
            </a:r>
            <a:r>
              <a:rPr lang="en-US" sz="1400" dirty="0"/>
              <a:t>0.01 ** </a:t>
            </a:r>
            <a:r>
              <a:rPr lang="en-US" sz="1400" i="1" dirty="0"/>
              <a:t>p</a:t>
            </a:r>
            <a:r>
              <a:rPr lang="en-US" sz="1400" dirty="0"/>
              <a:t>-value</a:t>
            </a:r>
            <a:r>
              <a:rPr lang="en-US" sz="1400" i="1" dirty="0"/>
              <a:t>&lt;</a:t>
            </a:r>
            <a:r>
              <a:rPr lang="en-US" sz="1400" dirty="0"/>
              <a:t>0.05 * </a:t>
            </a:r>
            <a:r>
              <a:rPr lang="en-US" sz="1400" i="1" dirty="0"/>
              <a:t>p</a:t>
            </a:r>
            <a:r>
              <a:rPr lang="en-US" sz="1400" dirty="0"/>
              <a:t>-value</a:t>
            </a:r>
            <a:r>
              <a:rPr lang="en-US" sz="1400" i="1" dirty="0"/>
              <a:t>&lt;</a:t>
            </a:r>
            <a:r>
              <a:rPr lang="en-US" sz="1400" dirty="0"/>
              <a:t>0.10. Cluster-robust standard errors in parentheses. </a:t>
            </a:r>
            <a:r>
              <a:rPr lang="en-US" sz="1400" dirty="0" smtClean="0"/>
              <a:t>Country </a:t>
            </a:r>
            <a:r>
              <a:rPr lang="en-US" sz="1400" dirty="0"/>
              <a:t>fixed effects, the dyadic control </a:t>
            </a:r>
            <a:r>
              <a:rPr lang="en-US" sz="1400" dirty="0" smtClean="0"/>
              <a:t>variables, </a:t>
            </a:r>
            <a:r>
              <a:rPr lang="en-US" sz="1400" dirty="0"/>
              <a:t>DTT </a:t>
            </a:r>
            <a:r>
              <a:rPr lang="en-US" sz="1400" dirty="0" smtClean="0"/>
              <a:t>,and RTA </a:t>
            </a:r>
            <a:r>
              <a:rPr lang="en-US" sz="1400" dirty="0"/>
              <a:t>are included in all columns</a:t>
            </a:r>
            <a:r>
              <a:rPr lang="en-US" sz="1400" dirty="0" smtClean="0"/>
              <a:t>. </a:t>
            </a:r>
            <a:endParaRPr lang="en-US" sz="1400" dirty="0"/>
          </a:p>
        </p:txBody>
      </p:sp>
      <p:sp>
        <p:nvSpPr>
          <p:cNvPr id="13" name="TextBox 12"/>
          <p:cNvSpPr txBox="1"/>
          <p:nvPr/>
        </p:nvSpPr>
        <p:spPr>
          <a:xfrm>
            <a:off x="381000" y="1543048"/>
            <a:ext cx="5105400" cy="461665"/>
          </a:xfrm>
          <a:prstGeom prst="rect">
            <a:avLst/>
          </a:prstGeom>
          <a:noFill/>
        </p:spPr>
        <p:txBody>
          <a:bodyPr wrap="square" rtlCol="0">
            <a:spAutoFit/>
          </a:bodyPr>
          <a:lstStyle/>
          <a:p>
            <a:r>
              <a:rPr lang="en-US" sz="2400" b="1" dirty="0" smtClean="0"/>
              <a:t>By specific BIT provision</a:t>
            </a:r>
          </a:p>
        </p:txBody>
      </p:sp>
    </p:spTree>
    <p:extLst>
      <p:ext uri="{BB962C8B-B14F-4D97-AF65-F5344CB8AC3E}">
        <p14:creationId xmlns:p14="http://schemas.microsoft.com/office/powerpoint/2010/main" val="209112438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8150" y="365127"/>
            <a:ext cx="8477250" cy="663573"/>
          </a:xfrm>
        </p:spPr>
        <p:txBody>
          <a:bodyPr>
            <a:noAutofit/>
          </a:bodyPr>
          <a:lstStyle/>
          <a:p>
            <a:r>
              <a:rPr lang="en-US" dirty="0" smtClean="0"/>
              <a:t>ISDM is the most important BIT provision</a:t>
            </a:r>
            <a:endParaRPr lang="en-US" dirty="0"/>
          </a:p>
        </p:txBody>
      </p:sp>
      <p:sp>
        <p:nvSpPr>
          <p:cNvPr id="3" name="Slide Number Placeholder 2"/>
          <p:cNvSpPr>
            <a:spLocks noGrp="1"/>
          </p:cNvSpPr>
          <p:nvPr>
            <p:ph type="sldNum" sz="quarter" idx="12"/>
          </p:nvPr>
        </p:nvSpPr>
        <p:spPr/>
        <p:txBody>
          <a:bodyPr/>
          <a:lstStyle/>
          <a:p>
            <a:fld id="{3B2AEF64-9867-4B71-936B-C52248B5A961}" type="slidenum">
              <a:rPr lang="en-US" smtClean="0"/>
              <a:t>46</a:t>
            </a:fld>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3991735789"/>
              </p:ext>
            </p:extLst>
          </p:nvPr>
        </p:nvGraphicFramePr>
        <p:xfrm>
          <a:off x="390522" y="1581150"/>
          <a:ext cx="8324855" cy="4070352"/>
        </p:xfrm>
        <a:graphic>
          <a:graphicData uri="http://schemas.openxmlformats.org/drawingml/2006/table">
            <a:tbl>
              <a:tblPr firstRow="1" bandRow="1">
                <a:tableStyleId>{3B4B98B0-60AC-42C2-AFA5-B58CD77FA1E5}</a:tableStyleId>
              </a:tblPr>
              <a:tblGrid>
                <a:gridCol w="1428753"/>
                <a:gridCol w="1219200"/>
                <a:gridCol w="1181100"/>
                <a:gridCol w="1181100"/>
                <a:gridCol w="1085850"/>
                <a:gridCol w="1162050"/>
                <a:gridCol w="1066802"/>
              </a:tblGrid>
              <a:tr h="508794">
                <a:tc>
                  <a:txBody>
                    <a:bodyPr/>
                    <a:lstStyle/>
                    <a:p>
                      <a:endParaRPr lang="en-US" sz="2000" dirty="0">
                        <a:latin typeface="Arial" panose="020B0604020202020204" pitchFamily="34" charset="0"/>
                        <a:cs typeface="Arial" panose="020B0604020202020204" pitchFamily="34" charset="0"/>
                      </a:endParaRPr>
                    </a:p>
                  </a:txBody>
                  <a:tcPr anchor="ctr"/>
                </a:tc>
                <a:tc>
                  <a:txBody>
                    <a:bodyPr/>
                    <a:lstStyle/>
                    <a:p>
                      <a:pPr marL="0" marR="0" algn="ctr">
                        <a:spcBef>
                          <a:spcPts val="330"/>
                        </a:spcBef>
                        <a:spcAft>
                          <a:spcPts val="0"/>
                        </a:spcAft>
                      </a:pPr>
                      <a:r>
                        <a:rPr lang="en-US" sz="2000" dirty="0">
                          <a:effectLst/>
                        </a:rPr>
                        <a:t>(1)</a:t>
                      </a:r>
                      <a:endParaRPr lang="en-US" sz="2000" dirty="0">
                        <a:effectLst/>
                        <a:latin typeface="Arial" panose="020B0604020202020204" pitchFamily="34" charset="0"/>
                        <a:ea typeface="Calibri"/>
                        <a:cs typeface="Arial" panose="020B0604020202020204" pitchFamily="34" charset="0"/>
                      </a:endParaRPr>
                    </a:p>
                  </a:txBody>
                  <a:tcPr marL="0" marR="0" marT="0" marB="0" anchor="ctr"/>
                </a:tc>
                <a:tc>
                  <a:txBody>
                    <a:bodyPr/>
                    <a:lstStyle/>
                    <a:p>
                      <a:pPr marL="0" marR="0" algn="ctr">
                        <a:spcBef>
                          <a:spcPts val="330"/>
                        </a:spcBef>
                        <a:spcAft>
                          <a:spcPts val="0"/>
                        </a:spcAft>
                      </a:pPr>
                      <a:r>
                        <a:rPr lang="en-US" sz="2000" dirty="0">
                          <a:effectLst/>
                        </a:rPr>
                        <a:t>(2)</a:t>
                      </a:r>
                      <a:endParaRPr lang="en-US" sz="2000" dirty="0">
                        <a:effectLst/>
                        <a:latin typeface="Arial" panose="020B0604020202020204" pitchFamily="34" charset="0"/>
                        <a:ea typeface="Calibri"/>
                        <a:cs typeface="Arial" panose="020B0604020202020204" pitchFamily="34" charset="0"/>
                      </a:endParaRPr>
                    </a:p>
                  </a:txBody>
                  <a:tcPr marL="0" marR="0" marT="0" marB="0" anchor="ctr"/>
                </a:tc>
                <a:tc>
                  <a:txBody>
                    <a:bodyPr/>
                    <a:lstStyle/>
                    <a:p>
                      <a:pPr marL="0" marR="0" algn="ctr">
                        <a:spcBef>
                          <a:spcPts val="330"/>
                        </a:spcBef>
                        <a:spcAft>
                          <a:spcPts val="0"/>
                        </a:spcAft>
                      </a:pPr>
                      <a:r>
                        <a:rPr lang="en-US" sz="2000" dirty="0">
                          <a:effectLst/>
                        </a:rPr>
                        <a:t>(3)</a:t>
                      </a:r>
                      <a:endParaRPr lang="en-US" sz="2000" dirty="0">
                        <a:effectLst/>
                        <a:latin typeface="Arial" panose="020B0604020202020204" pitchFamily="34" charset="0"/>
                        <a:ea typeface="Calibri"/>
                        <a:cs typeface="Arial" panose="020B0604020202020204" pitchFamily="34" charset="0"/>
                      </a:endParaRPr>
                    </a:p>
                  </a:txBody>
                  <a:tcPr marL="0" marR="0" marT="0" marB="0" anchor="ctr"/>
                </a:tc>
                <a:tc>
                  <a:txBody>
                    <a:bodyPr/>
                    <a:lstStyle/>
                    <a:p>
                      <a:pPr marL="0" marR="0" algn="ctr">
                        <a:spcBef>
                          <a:spcPts val="330"/>
                        </a:spcBef>
                        <a:spcAft>
                          <a:spcPts val="0"/>
                        </a:spcAft>
                      </a:pPr>
                      <a:r>
                        <a:rPr lang="en-US" sz="2000" dirty="0">
                          <a:effectLst/>
                        </a:rPr>
                        <a:t>(4)</a:t>
                      </a:r>
                      <a:endParaRPr lang="en-US" sz="2000" dirty="0">
                        <a:effectLst/>
                        <a:latin typeface="Arial" panose="020B0604020202020204" pitchFamily="34" charset="0"/>
                        <a:ea typeface="Calibri"/>
                        <a:cs typeface="Arial" panose="020B0604020202020204" pitchFamily="34" charset="0"/>
                      </a:endParaRPr>
                    </a:p>
                  </a:txBody>
                  <a:tcPr marL="0" marR="0" marT="0" marB="0" anchor="ctr"/>
                </a:tc>
                <a:tc>
                  <a:txBody>
                    <a:bodyPr/>
                    <a:lstStyle/>
                    <a:p>
                      <a:pPr marL="207645" marR="0" algn="ctr">
                        <a:spcBef>
                          <a:spcPts val="330"/>
                        </a:spcBef>
                        <a:spcAft>
                          <a:spcPts val="0"/>
                        </a:spcAft>
                      </a:pPr>
                      <a:r>
                        <a:rPr lang="en-US" sz="2000">
                          <a:effectLst/>
                        </a:rPr>
                        <a:t>(5)</a:t>
                      </a:r>
                      <a:endParaRPr lang="en-US" sz="2000">
                        <a:effectLst/>
                        <a:latin typeface="Arial" panose="020B0604020202020204" pitchFamily="34" charset="0"/>
                        <a:ea typeface="Calibri"/>
                        <a:cs typeface="Arial" panose="020B0604020202020204" pitchFamily="34" charset="0"/>
                      </a:endParaRPr>
                    </a:p>
                  </a:txBody>
                  <a:tcPr marL="0" marR="0" marT="0" marB="0" anchor="ctr"/>
                </a:tc>
                <a:tc>
                  <a:txBody>
                    <a:bodyPr/>
                    <a:lstStyle/>
                    <a:p>
                      <a:pPr marL="0" marR="73025" algn="ctr">
                        <a:spcBef>
                          <a:spcPts val="330"/>
                        </a:spcBef>
                        <a:spcAft>
                          <a:spcPts val="0"/>
                        </a:spcAft>
                      </a:pPr>
                      <a:r>
                        <a:rPr lang="en-US" sz="2000" dirty="0">
                          <a:effectLst/>
                        </a:rPr>
                        <a:t>(6)</a:t>
                      </a:r>
                      <a:endParaRPr lang="en-US" sz="2000" dirty="0">
                        <a:effectLst/>
                        <a:latin typeface="Arial" panose="020B0604020202020204" pitchFamily="34" charset="0"/>
                        <a:ea typeface="Calibri"/>
                        <a:cs typeface="Arial" panose="020B0604020202020204" pitchFamily="34" charset="0"/>
                      </a:endParaRPr>
                    </a:p>
                  </a:txBody>
                  <a:tcPr marL="0" marR="0" marT="0" marB="0" anchor="ctr"/>
                </a:tc>
              </a:tr>
              <a:tr h="508794">
                <a:tc>
                  <a:txBody>
                    <a:bodyPr/>
                    <a:lstStyle/>
                    <a:p>
                      <a:pPr marL="75565" marR="0" algn="l">
                        <a:spcBef>
                          <a:spcPts val="760"/>
                        </a:spcBef>
                        <a:spcAft>
                          <a:spcPts val="0"/>
                        </a:spcAft>
                      </a:pPr>
                      <a:r>
                        <a:rPr lang="en-US" sz="2400" dirty="0">
                          <a:effectLst/>
                        </a:rPr>
                        <a:t>ISDM</a:t>
                      </a:r>
                      <a:endParaRPr lang="en-US" sz="2400" dirty="0">
                        <a:effectLst/>
                        <a:latin typeface="Arial" panose="020B0604020202020204" pitchFamily="34" charset="0"/>
                        <a:ea typeface="Calibri"/>
                        <a:cs typeface="Arial" panose="020B0604020202020204" pitchFamily="34" charset="0"/>
                      </a:endParaRPr>
                    </a:p>
                  </a:txBody>
                  <a:tcPr marL="0" marR="0" marT="0" marB="0" anchor="ctr"/>
                </a:tc>
                <a:tc>
                  <a:txBody>
                    <a:bodyPr/>
                    <a:lstStyle/>
                    <a:p>
                      <a:pPr marL="85725" marR="0" algn="ctr">
                        <a:spcBef>
                          <a:spcPts val="760"/>
                        </a:spcBef>
                        <a:spcAft>
                          <a:spcPts val="0"/>
                        </a:spcAft>
                      </a:pPr>
                      <a:r>
                        <a:rPr lang="en-US" sz="2100" dirty="0">
                          <a:effectLst/>
                        </a:rPr>
                        <a:t>0.282*</a:t>
                      </a:r>
                      <a:endParaRPr lang="en-US" sz="2100" dirty="0">
                        <a:effectLst/>
                        <a:latin typeface="Arial" panose="020B0604020202020204" pitchFamily="34" charset="0"/>
                        <a:ea typeface="Calibri"/>
                        <a:cs typeface="Arial" panose="020B0604020202020204" pitchFamily="34" charset="0"/>
                      </a:endParaRPr>
                    </a:p>
                  </a:txBody>
                  <a:tcPr marL="0" marR="0" marT="0" marB="0" anchor="ctr"/>
                </a:tc>
                <a:tc>
                  <a:txBody>
                    <a:bodyPr/>
                    <a:lstStyle/>
                    <a:p>
                      <a:pPr marL="75565" marR="0" algn="ctr">
                        <a:spcBef>
                          <a:spcPts val="760"/>
                        </a:spcBef>
                        <a:spcAft>
                          <a:spcPts val="0"/>
                        </a:spcAft>
                      </a:pPr>
                      <a:r>
                        <a:rPr lang="en-US" sz="2100" dirty="0">
                          <a:effectLst/>
                        </a:rPr>
                        <a:t>0.287**</a:t>
                      </a:r>
                      <a:endParaRPr lang="en-US" sz="2100" dirty="0">
                        <a:effectLst/>
                        <a:latin typeface="Arial" panose="020B0604020202020204" pitchFamily="34" charset="0"/>
                        <a:ea typeface="Calibri"/>
                        <a:cs typeface="Arial" panose="020B0604020202020204" pitchFamily="34" charset="0"/>
                      </a:endParaRPr>
                    </a:p>
                  </a:txBody>
                  <a:tcPr marL="0" marR="0" marT="0" marB="0" anchor="ctr"/>
                </a:tc>
                <a:tc>
                  <a:txBody>
                    <a:bodyPr/>
                    <a:lstStyle/>
                    <a:p>
                      <a:pPr marL="75565" marR="0" algn="ctr">
                        <a:spcBef>
                          <a:spcPts val="760"/>
                        </a:spcBef>
                        <a:spcAft>
                          <a:spcPts val="0"/>
                        </a:spcAft>
                      </a:pPr>
                      <a:r>
                        <a:rPr lang="en-US" sz="2100" dirty="0">
                          <a:effectLst/>
                        </a:rPr>
                        <a:t>0.297**</a:t>
                      </a:r>
                      <a:endParaRPr lang="en-US" sz="2100" dirty="0">
                        <a:effectLst/>
                        <a:latin typeface="Arial" panose="020B0604020202020204" pitchFamily="34" charset="0"/>
                        <a:ea typeface="Calibri"/>
                        <a:cs typeface="Arial" panose="020B0604020202020204" pitchFamily="34" charset="0"/>
                      </a:endParaRPr>
                    </a:p>
                  </a:txBody>
                  <a:tcPr marL="0" marR="0" marT="0" marB="0" anchor="ctr"/>
                </a:tc>
                <a:tc>
                  <a:txBody>
                    <a:bodyPr/>
                    <a:lstStyle/>
                    <a:p>
                      <a:pPr marL="75565" marR="0" algn="ctr">
                        <a:spcBef>
                          <a:spcPts val="760"/>
                        </a:spcBef>
                        <a:spcAft>
                          <a:spcPts val="0"/>
                        </a:spcAft>
                      </a:pPr>
                      <a:r>
                        <a:rPr lang="en-US" sz="2100" dirty="0">
                          <a:effectLst/>
                        </a:rPr>
                        <a:t>0.308***</a:t>
                      </a:r>
                      <a:endParaRPr lang="en-US" sz="2100" dirty="0">
                        <a:effectLst/>
                        <a:latin typeface="Arial" panose="020B0604020202020204" pitchFamily="34" charset="0"/>
                        <a:ea typeface="Calibri"/>
                        <a:cs typeface="Arial" panose="020B0604020202020204" pitchFamily="34" charset="0"/>
                      </a:endParaRPr>
                    </a:p>
                  </a:txBody>
                  <a:tcPr marL="0" marR="0" marT="0" marB="0" anchor="ctr"/>
                </a:tc>
                <a:tc>
                  <a:txBody>
                    <a:bodyPr/>
                    <a:lstStyle/>
                    <a:p>
                      <a:pPr marL="75565" marR="0" algn="ctr">
                        <a:spcBef>
                          <a:spcPts val="760"/>
                        </a:spcBef>
                        <a:spcAft>
                          <a:spcPts val="0"/>
                        </a:spcAft>
                      </a:pPr>
                      <a:r>
                        <a:rPr lang="en-US" sz="2100" dirty="0">
                          <a:effectLst/>
                        </a:rPr>
                        <a:t>0.327**</a:t>
                      </a:r>
                      <a:endParaRPr lang="en-US" sz="2100" dirty="0">
                        <a:effectLst/>
                        <a:latin typeface="Arial" panose="020B0604020202020204" pitchFamily="34" charset="0"/>
                        <a:ea typeface="Calibri"/>
                        <a:cs typeface="Arial" panose="020B0604020202020204" pitchFamily="34" charset="0"/>
                      </a:endParaRPr>
                    </a:p>
                  </a:txBody>
                  <a:tcPr marL="0" marR="0" marT="0" marB="0" anchor="ctr"/>
                </a:tc>
                <a:tc>
                  <a:txBody>
                    <a:bodyPr/>
                    <a:lstStyle/>
                    <a:p>
                      <a:pPr marL="160655" marR="0" algn="ctr">
                        <a:spcBef>
                          <a:spcPts val="760"/>
                        </a:spcBef>
                        <a:spcAft>
                          <a:spcPts val="0"/>
                        </a:spcAft>
                      </a:pPr>
                      <a:r>
                        <a:rPr lang="en-US" sz="2100" dirty="0">
                          <a:effectLst/>
                        </a:rPr>
                        <a:t>0.265*</a:t>
                      </a:r>
                      <a:endParaRPr lang="en-US" sz="2100" dirty="0">
                        <a:effectLst/>
                        <a:latin typeface="Arial" panose="020B0604020202020204" pitchFamily="34" charset="0"/>
                        <a:ea typeface="Calibri"/>
                        <a:cs typeface="Arial" panose="020B0604020202020204" pitchFamily="34" charset="0"/>
                      </a:endParaRPr>
                    </a:p>
                  </a:txBody>
                  <a:tcPr marL="0" marR="0" marT="0" marB="0" anchor="ctr"/>
                </a:tc>
              </a:tr>
              <a:tr h="508794">
                <a:tc>
                  <a:txBody>
                    <a:bodyPr/>
                    <a:lstStyle/>
                    <a:p>
                      <a:pPr marL="75565" marR="0" algn="l">
                        <a:spcBef>
                          <a:spcPts val="325"/>
                        </a:spcBef>
                        <a:spcAft>
                          <a:spcPts val="0"/>
                        </a:spcAft>
                      </a:pPr>
                      <a:r>
                        <a:rPr lang="en-US" sz="2400" dirty="0">
                          <a:effectLst/>
                        </a:rPr>
                        <a:t>BIT</a:t>
                      </a:r>
                      <a:endParaRPr lang="en-US" sz="2400" dirty="0">
                        <a:effectLst/>
                        <a:latin typeface="Arial" panose="020B0604020202020204" pitchFamily="34" charset="0"/>
                        <a:ea typeface="Calibri"/>
                        <a:cs typeface="Arial" panose="020B0604020202020204" pitchFamily="34" charset="0"/>
                      </a:endParaRPr>
                    </a:p>
                  </a:txBody>
                  <a:tcPr marL="0" marR="0" marT="0" marB="0" anchor="ctr"/>
                </a:tc>
                <a:tc>
                  <a:txBody>
                    <a:bodyPr/>
                    <a:lstStyle/>
                    <a:p>
                      <a:pPr marL="0" marR="0" algn="ctr">
                        <a:spcBef>
                          <a:spcPts val="0"/>
                        </a:spcBef>
                        <a:spcAft>
                          <a:spcPts val="0"/>
                        </a:spcAft>
                      </a:pPr>
                      <a:r>
                        <a:rPr lang="en-US" sz="2100">
                          <a:effectLst/>
                        </a:rPr>
                        <a:t> </a:t>
                      </a:r>
                      <a:endParaRPr lang="en-US" sz="2100">
                        <a:effectLst/>
                        <a:latin typeface="Arial" panose="020B0604020202020204" pitchFamily="34" charset="0"/>
                        <a:ea typeface="Calibri"/>
                        <a:cs typeface="Arial" panose="020B0604020202020204" pitchFamily="34" charset="0"/>
                      </a:endParaRPr>
                    </a:p>
                  </a:txBody>
                  <a:tcPr marL="0" marR="0" marT="0" marB="0" anchor="ctr"/>
                </a:tc>
                <a:tc>
                  <a:txBody>
                    <a:bodyPr/>
                    <a:lstStyle/>
                    <a:p>
                      <a:pPr marL="139065" marR="0" algn="ctr">
                        <a:spcBef>
                          <a:spcPts val="325"/>
                        </a:spcBef>
                        <a:spcAft>
                          <a:spcPts val="0"/>
                        </a:spcAft>
                      </a:pPr>
                      <a:r>
                        <a:rPr lang="en-US" sz="2100">
                          <a:effectLst/>
                        </a:rPr>
                        <a:t>0.016</a:t>
                      </a:r>
                      <a:endParaRPr lang="en-US" sz="2100">
                        <a:effectLst/>
                        <a:latin typeface="Arial" panose="020B0604020202020204" pitchFamily="34" charset="0"/>
                        <a:ea typeface="Calibri"/>
                        <a:cs typeface="Arial" panose="020B0604020202020204" pitchFamily="34" charset="0"/>
                      </a:endParaRPr>
                    </a:p>
                  </a:txBody>
                  <a:tcPr marL="0" marR="0" marT="0" marB="0" anchor="ctr"/>
                </a:tc>
                <a:tc>
                  <a:txBody>
                    <a:bodyPr/>
                    <a:lstStyle/>
                    <a:p>
                      <a:pPr marL="0" marR="0" algn="ctr">
                        <a:spcBef>
                          <a:spcPts val="0"/>
                        </a:spcBef>
                        <a:spcAft>
                          <a:spcPts val="0"/>
                        </a:spcAft>
                      </a:pPr>
                      <a:r>
                        <a:rPr lang="en-US" sz="2100" dirty="0">
                          <a:effectLst/>
                        </a:rPr>
                        <a:t> </a:t>
                      </a:r>
                      <a:endParaRPr lang="en-US" sz="2100" dirty="0">
                        <a:effectLst/>
                        <a:latin typeface="Arial" panose="020B0604020202020204" pitchFamily="34" charset="0"/>
                        <a:ea typeface="Calibri"/>
                        <a:cs typeface="Arial" panose="020B0604020202020204" pitchFamily="34" charset="0"/>
                      </a:endParaRPr>
                    </a:p>
                  </a:txBody>
                  <a:tcPr marL="0" marR="0" marT="0" marB="0" anchor="ctr"/>
                </a:tc>
                <a:tc>
                  <a:txBody>
                    <a:bodyPr/>
                    <a:lstStyle/>
                    <a:p>
                      <a:pPr marL="0" marR="0" algn="ctr">
                        <a:spcBef>
                          <a:spcPts val="0"/>
                        </a:spcBef>
                        <a:spcAft>
                          <a:spcPts val="0"/>
                        </a:spcAft>
                      </a:pPr>
                      <a:r>
                        <a:rPr lang="en-US" sz="2100" dirty="0">
                          <a:effectLst/>
                        </a:rPr>
                        <a:t> </a:t>
                      </a:r>
                      <a:endParaRPr lang="en-US" sz="2100" dirty="0">
                        <a:effectLst/>
                        <a:latin typeface="Arial" panose="020B0604020202020204" pitchFamily="34" charset="0"/>
                        <a:ea typeface="Calibri"/>
                        <a:cs typeface="Arial" panose="020B0604020202020204" pitchFamily="34" charset="0"/>
                      </a:endParaRPr>
                    </a:p>
                  </a:txBody>
                  <a:tcPr marL="0" marR="0" marT="0" marB="0" anchor="ctr"/>
                </a:tc>
                <a:tc>
                  <a:txBody>
                    <a:bodyPr/>
                    <a:lstStyle/>
                    <a:p>
                      <a:pPr marL="0" marR="0" algn="ctr">
                        <a:spcBef>
                          <a:spcPts val="0"/>
                        </a:spcBef>
                        <a:spcAft>
                          <a:spcPts val="0"/>
                        </a:spcAft>
                      </a:pPr>
                      <a:r>
                        <a:rPr lang="en-US" sz="2100" dirty="0">
                          <a:effectLst/>
                        </a:rPr>
                        <a:t> </a:t>
                      </a:r>
                      <a:endParaRPr lang="en-US" sz="2100" dirty="0">
                        <a:effectLst/>
                        <a:latin typeface="Arial" panose="020B0604020202020204" pitchFamily="34" charset="0"/>
                        <a:ea typeface="Calibri"/>
                        <a:cs typeface="Arial" panose="020B0604020202020204" pitchFamily="34" charset="0"/>
                      </a:endParaRPr>
                    </a:p>
                  </a:txBody>
                  <a:tcPr marL="0" marR="0" marT="0" marB="0" anchor="ctr"/>
                </a:tc>
                <a:tc>
                  <a:txBody>
                    <a:bodyPr/>
                    <a:lstStyle/>
                    <a:p>
                      <a:pPr marL="0" marR="0" algn="ctr">
                        <a:spcBef>
                          <a:spcPts val="0"/>
                        </a:spcBef>
                        <a:spcAft>
                          <a:spcPts val="0"/>
                        </a:spcAft>
                      </a:pPr>
                      <a:r>
                        <a:rPr lang="en-US" sz="2100" dirty="0">
                          <a:effectLst/>
                        </a:rPr>
                        <a:t> </a:t>
                      </a:r>
                      <a:endParaRPr lang="en-US" sz="2100" dirty="0">
                        <a:effectLst/>
                        <a:latin typeface="Arial" panose="020B0604020202020204" pitchFamily="34" charset="0"/>
                        <a:ea typeface="Calibri"/>
                        <a:cs typeface="Arial" panose="020B0604020202020204" pitchFamily="34" charset="0"/>
                      </a:endParaRPr>
                    </a:p>
                  </a:txBody>
                  <a:tcPr marL="0" marR="0" marT="0" marB="0" anchor="ctr"/>
                </a:tc>
              </a:tr>
              <a:tr h="508794">
                <a:tc>
                  <a:txBody>
                    <a:bodyPr/>
                    <a:lstStyle/>
                    <a:p>
                      <a:pPr marL="75565" marR="0" algn="l">
                        <a:spcBef>
                          <a:spcPts val="825"/>
                        </a:spcBef>
                        <a:spcAft>
                          <a:spcPts val="0"/>
                        </a:spcAft>
                      </a:pPr>
                      <a:r>
                        <a:rPr lang="en-US" sz="2400" spc="-15" dirty="0" smtClean="0">
                          <a:effectLst/>
                        </a:rPr>
                        <a:t>Entry</a:t>
                      </a:r>
                      <a:endParaRPr lang="en-US" sz="2400" dirty="0">
                        <a:effectLst/>
                        <a:latin typeface="Arial" panose="020B0604020202020204" pitchFamily="34" charset="0"/>
                        <a:ea typeface="Calibri"/>
                        <a:cs typeface="Arial" panose="020B0604020202020204" pitchFamily="34" charset="0"/>
                      </a:endParaRPr>
                    </a:p>
                  </a:txBody>
                  <a:tcPr marL="0" marR="0" marT="0" marB="0" anchor="ctr"/>
                </a:tc>
                <a:tc>
                  <a:txBody>
                    <a:bodyPr/>
                    <a:lstStyle/>
                    <a:p>
                      <a:pPr marL="96520" marR="0" algn="ctr">
                        <a:spcBef>
                          <a:spcPts val="825"/>
                        </a:spcBef>
                        <a:spcAft>
                          <a:spcPts val="0"/>
                        </a:spcAft>
                      </a:pPr>
                      <a:r>
                        <a:rPr lang="en-US" sz="2100">
                          <a:effectLst/>
                        </a:rPr>
                        <a:t>-0.019</a:t>
                      </a:r>
                      <a:endParaRPr lang="en-US" sz="2100">
                        <a:effectLst/>
                        <a:latin typeface="Arial" panose="020B0604020202020204" pitchFamily="34" charset="0"/>
                        <a:ea typeface="Calibri"/>
                        <a:cs typeface="Arial" panose="020B0604020202020204" pitchFamily="34" charset="0"/>
                      </a:endParaRPr>
                    </a:p>
                  </a:txBody>
                  <a:tcPr marL="0" marR="0" marT="0" marB="0" anchor="ctr"/>
                </a:tc>
                <a:tc>
                  <a:txBody>
                    <a:bodyPr/>
                    <a:lstStyle/>
                    <a:p>
                      <a:pPr marL="96520" marR="0" algn="ctr">
                        <a:lnSpc>
                          <a:spcPts val="980"/>
                        </a:lnSpc>
                        <a:spcBef>
                          <a:spcPts val="0"/>
                        </a:spcBef>
                        <a:spcAft>
                          <a:spcPts val="0"/>
                        </a:spcAft>
                      </a:pPr>
                      <a:endParaRPr lang="en-US" sz="2100" dirty="0">
                        <a:effectLst/>
                        <a:latin typeface="Arial" panose="020B0604020202020204" pitchFamily="34" charset="0"/>
                        <a:ea typeface="Calibri"/>
                        <a:cs typeface="Arial" panose="020B0604020202020204" pitchFamily="34" charset="0"/>
                      </a:endParaRPr>
                    </a:p>
                  </a:txBody>
                  <a:tcPr marL="0" marR="0" marT="0" marB="0" anchor="ctr"/>
                </a:tc>
                <a:tc>
                  <a:txBody>
                    <a:bodyPr/>
                    <a:lstStyle/>
                    <a:p>
                      <a:pPr marL="139065" marR="0" algn="ctr">
                        <a:spcBef>
                          <a:spcPts val="825"/>
                        </a:spcBef>
                        <a:spcAft>
                          <a:spcPts val="0"/>
                        </a:spcAft>
                      </a:pPr>
                      <a:r>
                        <a:rPr lang="en-US" sz="2100">
                          <a:effectLst/>
                        </a:rPr>
                        <a:t>0.009</a:t>
                      </a:r>
                      <a:endParaRPr lang="en-US" sz="2100">
                        <a:effectLst/>
                        <a:latin typeface="Arial" panose="020B0604020202020204" pitchFamily="34" charset="0"/>
                        <a:ea typeface="Calibri"/>
                        <a:cs typeface="Arial" panose="020B0604020202020204" pitchFamily="34" charset="0"/>
                      </a:endParaRPr>
                    </a:p>
                  </a:txBody>
                  <a:tcPr marL="0" marR="0" marT="0" marB="0" anchor="ctr"/>
                </a:tc>
                <a:tc>
                  <a:txBody>
                    <a:bodyPr/>
                    <a:lstStyle/>
                    <a:p>
                      <a:pPr marL="0" marR="0" algn="ctr">
                        <a:spcBef>
                          <a:spcPts val="0"/>
                        </a:spcBef>
                        <a:spcAft>
                          <a:spcPts val="0"/>
                        </a:spcAft>
                      </a:pPr>
                      <a:r>
                        <a:rPr lang="en-US" sz="2100" dirty="0">
                          <a:effectLst/>
                        </a:rPr>
                        <a:t> </a:t>
                      </a:r>
                      <a:endParaRPr lang="en-US" sz="2100" dirty="0">
                        <a:effectLst/>
                        <a:latin typeface="Arial" panose="020B0604020202020204" pitchFamily="34" charset="0"/>
                        <a:ea typeface="Calibri"/>
                        <a:cs typeface="Arial" panose="020B0604020202020204" pitchFamily="34" charset="0"/>
                      </a:endParaRPr>
                    </a:p>
                  </a:txBody>
                  <a:tcPr marL="0" marR="0" marT="0" marB="0" anchor="ctr"/>
                </a:tc>
                <a:tc>
                  <a:txBody>
                    <a:bodyPr/>
                    <a:lstStyle/>
                    <a:p>
                      <a:pPr marL="0" marR="0" algn="ctr">
                        <a:spcBef>
                          <a:spcPts val="0"/>
                        </a:spcBef>
                        <a:spcAft>
                          <a:spcPts val="0"/>
                        </a:spcAft>
                      </a:pPr>
                      <a:r>
                        <a:rPr lang="en-US" sz="2100" dirty="0">
                          <a:effectLst/>
                        </a:rPr>
                        <a:t> </a:t>
                      </a:r>
                      <a:endParaRPr lang="en-US" sz="2100" dirty="0">
                        <a:effectLst/>
                        <a:latin typeface="Arial" panose="020B0604020202020204" pitchFamily="34" charset="0"/>
                        <a:ea typeface="Calibri"/>
                        <a:cs typeface="Arial" panose="020B0604020202020204" pitchFamily="34" charset="0"/>
                      </a:endParaRPr>
                    </a:p>
                  </a:txBody>
                  <a:tcPr marL="0" marR="0" marT="0" marB="0" anchor="ctr"/>
                </a:tc>
                <a:tc>
                  <a:txBody>
                    <a:bodyPr/>
                    <a:lstStyle/>
                    <a:p>
                      <a:pPr marL="0" marR="0" algn="ctr">
                        <a:spcBef>
                          <a:spcPts val="0"/>
                        </a:spcBef>
                        <a:spcAft>
                          <a:spcPts val="0"/>
                        </a:spcAft>
                      </a:pPr>
                      <a:r>
                        <a:rPr lang="en-US" sz="2100" dirty="0">
                          <a:effectLst/>
                        </a:rPr>
                        <a:t> </a:t>
                      </a:r>
                      <a:endParaRPr lang="en-US" sz="2100" dirty="0">
                        <a:effectLst/>
                        <a:latin typeface="Arial" panose="020B0604020202020204" pitchFamily="34" charset="0"/>
                        <a:ea typeface="Calibri"/>
                        <a:cs typeface="Arial" panose="020B0604020202020204" pitchFamily="34" charset="0"/>
                      </a:endParaRPr>
                    </a:p>
                  </a:txBody>
                  <a:tcPr marL="0" marR="0" marT="0" marB="0" anchor="ctr"/>
                </a:tc>
              </a:tr>
              <a:tr h="508794">
                <a:tc>
                  <a:txBody>
                    <a:bodyPr/>
                    <a:lstStyle/>
                    <a:p>
                      <a:pPr marL="75565" marR="0" algn="l">
                        <a:lnSpc>
                          <a:spcPts val="980"/>
                        </a:lnSpc>
                        <a:spcBef>
                          <a:spcPts val="0"/>
                        </a:spcBef>
                        <a:spcAft>
                          <a:spcPts val="0"/>
                        </a:spcAft>
                      </a:pPr>
                      <a:r>
                        <a:rPr lang="en-US" sz="2400" spc="-30" dirty="0" smtClean="0">
                          <a:effectLst/>
                        </a:rPr>
                        <a:t>Treat</a:t>
                      </a:r>
                      <a:endParaRPr lang="en-US" sz="2400" dirty="0">
                        <a:effectLst/>
                        <a:latin typeface="Arial" panose="020B0604020202020204" pitchFamily="34" charset="0"/>
                        <a:ea typeface="Calibri"/>
                        <a:cs typeface="Arial" panose="020B0604020202020204" pitchFamily="34" charset="0"/>
                      </a:endParaRPr>
                    </a:p>
                  </a:txBody>
                  <a:tcPr marL="0" marR="0" marT="0" marB="0" anchor="ctr"/>
                </a:tc>
                <a:tc>
                  <a:txBody>
                    <a:bodyPr/>
                    <a:lstStyle/>
                    <a:p>
                      <a:pPr marL="96520" marR="0" algn="ctr">
                        <a:lnSpc>
                          <a:spcPts val="980"/>
                        </a:lnSpc>
                        <a:spcBef>
                          <a:spcPts val="0"/>
                        </a:spcBef>
                        <a:spcAft>
                          <a:spcPts val="0"/>
                        </a:spcAft>
                      </a:pPr>
                      <a:r>
                        <a:rPr lang="en-US" sz="2100" dirty="0">
                          <a:effectLst/>
                        </a:rPr>
                        <a:t>-0.024</a:t>
                      </a:r>
                      <a:endParaRPr lang="en-US" sz="2100" dirty="0">
                        <a:effectLst/>
                        <a:latin typeface="Arial" panose="020B0604020202020204" pitchFamily="34" charset="0"/>
                        <a:ea typeface="Calibri"/>
                        <a:cs typeface="Arial" panose="020B0604020202020204" pitchFamily="34" charset="0"/>
                      </a:endParaRPr>
                    </a:p>
                  </a:txBody>
                  <a:tcPr marL="0" marR="0" marT="0" marB="0" anchor="ctr"/>
                </a:tc>
                <a:tc>
                  <a:txBody>
                    <a:bodyPr/>
                    <a:lstStyle/>
                    <a:p>
                      <a:pPr marL="0" marR="0" algn="ctr">
                        <a:spcBef>
                          <a:spcPts val="0"/>
                        </a:spcBef>
                        <a:spcAft>
                          <a:spcPts val="0"/>
                        </a:spcAft>
                      </a:pPr>
                      <a:r>
                        <a:rPr lang="en-US" sz="2100" dirty="0">
                          <a:effectLst/>
                        </a:rPr>
                        <a:t> </a:t>
                      </a:r>
                      <a:endParaRPr lang="en-US" sz="2100" dirty="0">
                        <a:effectLst/>
                        <a:latin typeface="Arial" panose="020B0604020202020204" pitchFamily="34" charset="0"/>
                        <a:ea typeface="Calibri"/>
                        <a:cs typeface="Arial" panose="020B0604020202020204" pitchFamily="34" charset="0"/>
                      </a:endParaRPr>
                    </a:p>
                  </a:txBody>
                  <a:tcPr marL="0" marR="0" marT="0" marB="0" anchor="ctr"/>
                </a:tc>
                <a:tc>
                  <a:txBody>
                    <a:bodyPr/>
                    <a:lstStyle/>
                    <a:p>
                      <a:pPr marL="0" marR="0" algn="ctr">
                        <a:spcBef>
                          <a:spcPts val="0"/>
                        </a:spcBef>
                        <a:spcAft>
                          <a:spcPts val="0"/>
                        </a:spcAft>
                      </a:pPr>
                      <a:r>
                        <a:rPr lang="en-US" sz="2100" dirty="0">
                          <a:effectLst/>
                        </a:rPr>
                        <a:t> </a:t>
                      </a:r>
                      <a:endParaRPr lang="en-US" sz="2100" dirty="0">
                        <a:effectLst/>
                        <a:latin typeface="Arial" panose="020B0604020202020204" pitchFamily="34" charset="0"/>
                        <a:ea typeface="Calibri"/>
                        <a:cs typeface="Arial" panose="020B0604020202020204" pitchFamily="34" charset="0"/>
                      </a:endParaRPr>
                    </a:p>
                  </a:txBody>
                  <a:tcPr marL="0" marR="0" marT="0" marB="0" anchor="ctr"/>
                </a:tc>
                <a:tc>
                  <a:txBody>
                    <a:bodyPr/>
                    <a:lstStyle/>
                    <a:p>
                      <a:pPr marL="149225" marR="0" algn="ctr">
                        <a:lnSpc>
                          <a:spcPts val="980"/>
                        </a:lnSpc>
                        <a:spcBef>
                          <a:spcPts val="0"/>
                        </a:spcBef>
                        <a:spcAft>
                          <a:spcPts val="0"/>
                        </a:spcAft>
                      </a:pPr>
                      <a:r>
                        <a:rPr lang="en-US" sz="2100" dirty="0">
                          <a:effectLst/>
                        </a:rPr>
                        <a:t>-0.012</a:t>
                      </a:r>
                      <a:endParaRPr lang="en-US" sz="2100" dirty="0">
                        <a:effectLst/>
                        <a:latin typeface="Arial" panose="020B0604020202020204" pitchFamily="34" charset="0"/>
                        <a:ea typeface="Calibri"/>
                        <a:cs typeface="Arial" panose="020B0604020202020204" pitchFamily="34" charset="0"/>
                      </a:endParaRPr>
                    </a:p>
                  </a:txBody>
                  <a:tcPr marL="0" marR="0" marT="0" marB="0" anchor="ctr"/>
                </a:tc>
                <a:tc>
                  <a:txBody>
                    <a:bodyPr/>
                    <a:lstStyle/>
                    <a:p>
                      <a:pPr marL="0" marR="0" algn="ctr">
                        <a:spcBef>
                          <a:spcPts val="0"/>
                        </a:spcBef>
                        <a:spcAft>
                          <a:spcPts val="0"/>
                        </a:spcAft>
                      </a:pPr>
                      <a:r>
                        <a:rPr lang="en-US" sz="2100" dirty="0">
                          <a:effectLst/>
                        </a:rPr>
                        <a:t> </a:t>
                      </a:r>
                      <a:endParaRPr lang="en-US" sz="2100" dirty="0">
                        <a:effectLst/>
                        <a:latin typeface="Arial" panose="020B0604020202020204" pitchFamily="34" charset="0"/>
                        <a:ea typeface="Calibri"/>
                        <a:cs typeface="Arial" panose="020B0604020202020204" pitchFamily="34" charset="0"/>
                      </a:endParaRPr>
                    </a:p>
                  </a:txBody>
                  <a:tcPr marL="0" marR="0" marT="0" marB="0" anchor="ctr"/>
                </a:tc>
                <a:tc>
                  <a:txBody>
                    <a:bodyPr/>
                    <a:lstStyle/>
                    <a:p>
                      <a:pPr marL="0" marR="0" algn="ctr">
                        <a:spcBef>
                          <a:spcPts val="0"/>
                        </a:spcBef>
                        <a:spcAft>
                          <a:spcPts val="0"/>
                        </a:spcAft>
                      </a:pPr>
                      <a:r>
                        <a:rPr lang="en-US" sz="2100" dirty="0">
                          <a:effectLst/>
                        </a:rPr>
                        <a:t> </a:t>
                      </a:r>
                      <a:endParaRPr lang="en-US" sz="2100" dirty="0">
                        <a:effectLst/>
                        <a:latin typeface="Arial" panose="020B0604020202020204" pitchFamily="34" charset="0"/>
                        <a:ea typeface="Calibri"/>
                        <a:cs typeface="Arial" panose="020B0604020202020204" pitchFamily="34" charset="0"/>
                      </a:endParaRPr>
                    </a:p>
                  </a:txBody>
                  <a:tcPr marL="0" marR="0" marT="0" marB="0" anchor="ctr"/>
                </a:tc>
              </a:tr>
              <a:tr h="508794">
                <a:tc>
                  <a:txBody>
                    <a:bodyPr/>
                    <a:lstStyle/>
                    <a:p>
                      <a:pPr marL="75565" marR="0" algn="l">
                        <a:lnSpc>
                          <a:spcPts val="980"/>
                        </a:lnSpc>
                        <a:spcBef>
                          <a:spcPts val="0"/>
                        </a:spcBef>
                        <a:spcAft>
                          <a:spcPts val="0"/>
                        </a:spcAft>
                      </a:pPr>
                      <a:r>
                        <a:rPr lang="en-US" sz="2400" dirty="0" smtClean="0">
                          <a:effectLst/>
                        </a:rPr>
                        <a:t>Scope</a:t>
                      </a:r>
                      <a:endParaRPr lang="en-US" sz="2400" dirty="0">
                        <a:effectLst/>
                        <a:latin typeface="Arial" panose="020B0604020202020204" pitchFamily="34" charset="0"/>
                        <a:ea typeface="Calibri"/>
                        <a:cs typeface="Arial" panose="020B0604020202020204" pitchFamily="34" charset="0"/>
                      </a:endParaRPr>
                    </a:p>
                  </a:txBody>
                  <a:tcPr marL="0" marR="0" marT="0" marB="0" anchor="ctr"/>
                </a:tc>
                <a:tc>
                  <a:txBody>
                    <a:bodyPr/>
                    <a:lstStyle/>
                    <a:p>
                      <a:pPr marL="96520" marR="0" algn="ctr">
                        <a:lnSpc>
                          <a:spcPts val="980"/>
                        </a:lnSpc>
                        <a:spcBef>
                          <a:spcPts val="0"/>
                        </a:spcBef>
                        <a:spcAft>
                          <a:spcPts val="0"/>
                        </a:spcAft>
                      </a:pPr>
                      <a:r>
                        <a:rPr lang="en-US" sz="2100">
                          <a:effectLst/>
                        </a:rPr>
                        <a:t>-0.129</a:t>
                      </a:r>
                      <a:endParaRPr lang="en-US" sz="2100">
                        <a:effectLst/>
                        <a:latin typeface="Arial" panose="020B0604020202020204" pitchFamily="34" charset="0"/>
                        <a:ea typeface="Calibri"/>
                        <a:cs typeface="Arial" panose="020B0604020202020204" pitchFamily="34" charset="0"/>
                      </a:endParaRPr>
                    </a:p>
                  </a:txBody>
                  <a:tcPr marL="0" marR="0" marT="0" marB="0" anchor="ctr"/>
                </a:tc>
                <a:tc>
                  <a:txBody>
                    <a:bodyPr/>
                    <a:lstStyle/>
                    <a:p>
                      <a:pPr marL="0" marR="0" algn="ctr">
                        <a:spcBef>
                          <a:spcPts val="0"/>
                        </a:spcBef>
                        <a:spcAft>
                          <a:spcPts val="0"/>
                        </a:spcAft>
                      </a:pPr>
                      <a:r>
                        <a:rPr lang="en-US" sz="2100">
                          <a:effectLst/>
                        </a:rPr>
                        <a:t> </a:t>
                      </a:r>
                      <a:endParaRPr lang="en-US" sz="2100">
                        <a:effectLst/>
                        <a:latin typeface="Arial" panose="020B0604020202020204" pitchFamily="34" charset="0"/>
                        <a:ea typeface="Calibri"/>
                        <a:cs typeface="Arial" panose="020B0604020202020204" pitchFamily="34" charset="0"/>
                      </a:endParaRPr>
                    </a:p>
                  </a:txBody>
                  <a:tcPr marL="0" marR="0" marT="0" marB="0" anchor="ctr"/>
                </a:tc>
                <a:tc>
                  <a:txBody>
                    <a:bodyPr/>
                    <a:lstStyle/>
                    <a:p>
                      <a:pPr marL="0" marR="0" algn="ctr">
                        <a:spcBef>
                          <a:spcPts val="0"/>
                        </a:spcBef>
                        <a:spcAft>
                          <a:spcPts val="0"/>
                        </a:spcAft>
                      </a:pPr>
                      <a:r>
                        <a:rPr lang="en-US" sz="2100">
                          <a:effectLst/>
                        </a:rPr>
                        <a:t> </a:t>
                      </a:r>
                      <a:endParaRPr lang="en-US" sz="2100">
                        <a:effectLst/>
                        <a:latin typeface="Arial" panose="020B0604020202020204" pitchFamily="34" charset="0"/>
                        <a:ea typeface="Calibri"/>
                        <a:cs typeface="Arial" panose="020B0604020202020204" pitchFamily="34" charset="0"/>
                      </a:endParaRPr>
                    </a:p>
                  </a:txBody>
                  <a:tcPr marL="0" marR="0" marT="0" marB="0" anchor="ctr"/>
                </a:tc>
                <a:tc>
                  <a:txBody>
                    <a:bodyPr/>
                    <a:lstStyle/>
                    <a:p>
                      <a:pPr marL="0" marR="0" algn="ctr">
                        <a:spcBef>
                          <a:spcPts val="0"/>
                        </a:spcBef>
                        <a:spcAft>
                          <a:spcPts val="0"/>
                        </a:spcAft>
                      </a:pPr>
                      <a:r>
                        <a:rPr lang="en-US" sz="2100">
                          <a:effectLst/>
                        </a:rPr>
                        <a:t> </a:t>
                      </a:r>
                      <a:endParaRPr lang="en-US" sz="2100">
                        <a:effectLst/>
                        <a:latin typeface="Arial" panose="020B0604020202020204" pitchFamily="34" charset="0"/>
                        <a:ea typeface="Calibri"/>
                        <a:cs typeface="Arial" panose="020B0604020202020204" pitchFamily="34" charset="0"/>
                      </a:endParaRPr>
                    </a:p>
                  </a:txBody>
                  <a:tcPr marL="0" marR="0" marT="0" marB="0" anchor="ctr"/>
                </a:tc>
                <a:tc>
                  <a:txBody>
                    <a:bodyPr/>
                    <a:lstStyle/>
                    <a:p>
                      <a:pPr marL="117475" marR="0" algn="ctr">
                        <a:lnSpc>
                          <a:spcPts val="980"/>
                        </a:lnSpc>
                        <a:spcBef>
                          <a:spcPts val="0"/>
                        </a:spcBef>
                        <a:spcAft>
                          <a:spcPts val="0"/>
                        </a:spcAft>
                      </a:pPr>
                      <a:r>
                        <a:rPr lang="en-US" sz="2100" dirty="0">
                          <a:effectLst/>
                        </a:rPr>
                        <a:t>-0.035</a:t>
                      </a:r>
                      <a:endParaRPr lang="en-US" sz="2100" dirty="0">
                        <a:effectLst/>
                        <a:latin typeface="Arial" panose="020B0604020202020204" pitchFamily="34" charset="0"/>
                        <a:ea typeface="Calibri"/>
                        <a:cs typeface="Arial" panose="020B0604020202020204" pitchFamily="34" charset="0"/>
                      </a:endParaRPr>
                    </a:p>
                  </a:txBody>
                  <a:tcPr marL="0" marR="0" marT="0" marB="0" anchor="ctr"/>
                </a:tc>
                <a:tc>
                  <a:txBody>
                    <a:bodyPr/>
                    <a:lstStyle/>
                    <a:p>
                      <a:pPr marL="0" marR="0" algn="ctr">
                        <a:spcBef>
                          <a:spcPts val="0"/>
                        </a:spcBef>
                        <a:spcAft>
                          <a:spcPts val="0"/>
                        </a:spcAft>
                      </a:pPr>
                      <a:r>
                        <a:rPr lang="en-US" sz="2100" dirty="0">
                          <a:effectLst/>
                        </a:rPr>
                        <a:t> </a:t>
                      </a:r>
                      <a:endParaRPr lang="en-US" sz="2100" dirty="0">
                        <a:effectLst/>
                        <a:latin typeface="Arial" panose="020B0604020202020204" pitchFamily="34" charset="0"/>
                        <a:ea typeface="Calibri"/>
                        <a:cs typeface="Arial" panose="020B0604020202020204" pitchFamily="34" charset="0"/>
                      </a:endParaRPr>
                    </a:p>
                  </a:txBody>
                  <a:tcPr marL="0" marR="0" marT="0" marB="0" anchor="ctr"/>
                </a:tc>
              </a:tr>
              <a:tr h="508794">
                <a:tc>
                  <a:txBody>
                    <a:bodyPr/>
                    <a:lstStyle/>
                    <a:p>
                      <a:pPr marL="75565" marR="0" algn="l">
                        <a:lnSpc>
                          <a:spcPts val="980"/>
                        </a:lnSpc>
                        <a:spcBef>
                          <a:spcPts val="0"/>
                        </a:spcBef>
                        <a:spcAft>
                          <a:spcPts val="0"/>
                        </a:spcAft>
                      </a:pPr>
                      <a:r>
                        <a:rPr lang="en-US" sz="2400" spc="-15" dirty="0" err="1" smtClean="0">
                          <a:effectLst/>
                        </a:rPr>
                        <a:t>Protec</a:t>
                      </a:r>
                      <a:endParaRPr lang="en-US" sz="2400" dirty="0">
                        <a:effectLst/>
                        <a:latin typeface="Arial" panose="020B0604020202020204" pitchFamily="34" charset="0"/>
                        <a:ea typeface="Calibri"/>
                        <a:cs typeface="Arial" panose="020B0604020202020204" pitchFamily="34" charset="0"/>
                      </a:endParaRPr>
                    </a:p>
                  </a:txBody>
                  <a:tcPr marL="0" marR="0" marT="0" marB="0" anchor="ctr"/>
                </a:tc>
                <a:tc>
                  <a:txBody>
                    <a:bodyPr/>
                    <a:lstStyle/>
                    <a:p>
                      <a:pPr marL="117475" marR="0" algn="ctr">
                        <a:lnSpc>
                          <a:spcPts val="980"/>
                        </a:lnSpc>
                        <a:spcBef>
                          <a:spcPts val="0"/>
                        </a:spcBef>
                        <a:spcAft>
                          <a:spcPts val="0"/>
                        </a:spcAft>
                      </a:pPr>
                      <a:r>
                        <a:rPr lang="en-US" sz="2100">
                          <a:effectLst/>
                        </a:rPr>
                        <a:t>0.159</a:t>
                      </a:r>
                      <a:endParaRPr lang="en-US" sz="2100">
                        <a:effectLst/>
                        <a:latin typeface="Arial" panose="020B0604020202020204" pitchFamily="34" charset="0"/>
                        <a:ea typeface="Calibri"/>
                        <a:cs typeface="Arial" panose="020B0604020202020204" pitchFamily="34" charset="0"/>
                      </a:endParaRPr>
                    </a:p>
                  </a:txBody>
                  <a:tcPr marL="0" marR="0" marT="0" marB="0" anchor="ctr"/>
                </a:tc>
                <a:tc>
                  <a:txBody>
                    <a:bodyPr/>
                    <a:lstStyle/>
                    <a:p>
                      <a:pPr marL="0" marR="0" algn="ctr">
                        <a:spcBef>
                          <a:spcPts val="0"/>
                        </a:spcBef>
                        <a:spcAft>
                          <a:spcPts val="0"/>
                        </a:spcAft>
                      </a:pPr>
                      <a:r>
                        <a:rPr lang="en-US" sz="2100">
                          <a:effectLst/>
                        </a:rPr>
                        <a:t> </a:t>
                      </a:r>
                      <a:endParaRPr lang="en-US" sz="2100">
                        <a:effectLst/>
                        <a:latin typeface="Arial" panose="020B0604020202020204" pitchFamily="34" charset="0"/>
                        <a:ea typeface="Calibri"/>
                        <a:cs typeface="Arial" panose="020B0604020202020204" pitchFamily="34" charset="0"/>
                      </a:endParaRPr>
                    </a:p>
                  </a:txBody>
                  <a:tcPr marL="0" marR="0" marT="0" marB="0" anchor="ctr"/>
                </a:tc>
                <a:tc>
                  <a:txBody>
                    <a:bodyPr/>
                    <a:lstStyle/>
                    <a:p>
                      <a:pPr marL="0" marR="0" algn="ctr">
                        <a:spcBef>
                          <a:spcPts val="0"/>
                        </a:spcBef>
                        <a:spcAft>
                          <a:spcPts val="0"/>
                        </a:spcAft>
                      </a:pPr>
                      <a:r>
                        <a:rPr lang="en-US" sz="2100">
                          <a:effectLst/>
                        </a:rPr>
                        <a:t> </a:t>
                      </a:r>
                      <a:endParaRPr lang="en-US" sz="2100">
                        <a:effectLst/>
                        <a:latin typeface="Arial" panose="020B0604020202020204" pitchFamily="34" charset="0"/>
                        <a:ea typeface="Calibri"/>
                        <a:cs typeface="Arial" panose="020B0604020202020204" pitchFamily="34" charset="0"/>
                      </a:endParaRPr>
                    </a:p>
                  </a:txBody>
                  <a:tcPr marL="0" marR="0" marT="0" marB="0" anchor="ctr"/>
                </a:tc>
                <a:tc>
                  <a:txBody>
                    <a:bodyPr/>
                    <a:lstStyle/>
                    <a:p>
                      <a:pPr marL="0" marR="0" algn="ctr">
                        <a:spcBef>
                          <a:spcPts val="0"/>
                        </a:spcBef>
                        <a:spcAft>
                          <a:spcPts val="0"/>
                        </a:spcAft>
                      </a:pPr>
                      <a:r>
                        <a:rPr lang="en-US" sz="2100">
                          <a:effectLst/>
                        </a:rPr>
                        <a:t> </a:t>
                      </a:r>
                      <a:endParaRPr lang="en-US" sz="2100">
                        <a:effectLst/>
                        <a:latin typeface="Arial" panose="020B0604020202020204" pitchFamily="34" charset="0"/>
                        <a:ea typeface="Calibri"/>
                        <a:cs typeface="Arial" panose="020B0604020202020204" pitchFamily="34" charset="0"/>
                      </a:endParaRPr>
                    </a:p>
                  </a:txBody>
                  <a:tcPr marL="0" marR="0" marT="0" marB="0" anchor="ctr"/>
                </a:tc>
                <a:tc>
                  <a:txBody>
                    <a:bodyPr/>
                    <a:lstStyle/>
                    <a:p>
                      <a:pPr marL="0" marR="0" algn="ctr">
                        <a:spcBef>
                          <a:spcPts val="0"/>
                        </a:spcBef>
                        <a:spcAft>
                          <a:spcPts val="0"/>
                        </a:spcAft>
                      </a:pPr>
                      <a:r>
                        <a:rPr lang="en-US" sz="2100" dirty="0">
                          <a:effectLst/>
                        </a:rPr>
                        <a:t> </a:t>
                      </a:r>
                      <a:endParaRPr lang="en-US" sz="2100" dirty="0">
                        <a:effectLst/>
                        <a:latin typeface="Arial" panose="020B0604020202020204" pitchFamily="34" charset="0"/>
                        <a:ea typeface="Calibri"/>
                        <a:cs typeface="Arial" panose="020B0604020202020204" pitchFamily="34" charset="0"/>
                      </a:endParaRPr>
                    </a:p>
                  </a:txBody>
                  <a:tcPr marL="0" marR="0" marT="0" marB="0" anchor="ctr"/>
                </a:tc>
                <a:tc>
                  <a:txBody>
                    <a:bodyPr/>
                    <a:lstStyle/>
                    <a:p>
                      <a:pPr marL="192405" marR="0" algn="ctr">
                        <a:lnSpc>
                          <a:spcPts val="980"/>
                        </a:lnSpc>
                        <a:spcBef>
                          <a:spcPts val="0"/>
                        </a:spcBef>
                        <a:spcAft>
                          <a:spcPts val="0"/>
                        </a:spcAft>
                      </a:pPr>
                      <a:r>
                        <a:rPr lang="en-US" sz="2100" dirty="0">
                          <a:effectLst/>
                        </a:rPr>
                        <a:t>0.042</a:t>
                      </a:r>
                      <a:endParaRPr lang="en-US" sz="2100" dirty="0">
                        <a:effectLst/>
                        <a:latin typeface="Arial" panose="020B0604020202020204" pitchFamily="34" charset="0"/>
                        <a:ea typeface="Calibri"/>
                        <a:cs typeface="Arial" panose="020B0604020202020204" pitchFamily="34" charset="0"/>
                      </a:endParaRPr>
                    </a:p>
                  </a:txBody>
                  <a:tcPr marL="0" marR="0" marT="0" marB="0" anchor="ctr"/>
                </a:tc>
              </a:tr>
              <a:tr h="508794">
                <a:tc>
                  <a:txBody>
                    <a:bodyPr/>
                    <a:lstStyle/>
                    <a:p>
                      <a:pPr marL="75565" marR="0" algn="l">
                        <a:lnSpc>
                          <a:spcPts val="915"/>
                        </a:lnSpc>
                        <a:spcBef>
                          <a:spcPts val="0"/>
                        </a:spcBef>
                        <a:spcAft>
                          <a:spcPts val="0"/>
                        </a:spcAft>
                      </a:pPr>
                      <a:r>
                        <a:rPr lang="en-US" sz="2400" spc="-5" dirty="0" err="1" smtClean="0">
                          <a:effectLst/>
                        </a:rPr>
                        <a:t>Obs</a:t>
                      </a:r>
                      <a:endParaRPr lang="en-US" sz="2400" dirty="0">
                        <a:effectLst/>
                        <a:latin typeface="Arial" panose="020B0604020202020204" pitchFamily="34" charset="0"/>
                        <a:ea typeface="Calibri"/>
                        <a:cs typeface="Arial" panose="020B0604020202020204" pitchFamily="34" charset="0"/>
                      </a:endParaRPr>
                    </a:p>
                  </a:txBody>
                  <a:tcPr marL="0" marR="0" marT="0" marB="0" anchor="ctr"/>
                </a:tc>
                <a:tc>
                  <a:txBody>
                    <a:bodyPr/>
                    <a:lstStyle/>
                    <a:p>
                      <a:pPr marL="101600" marR="0" algn="ctr">
                        <a:lnSpc>
                          <a:spcPts val="915"/>
                        </a:lnSpc>
                        <a:spcBef>
                          <a:spcPts val="0"/>
                        </a:spcBef>
                        <a:spcAft>
                          <a:spcPts val="0"/>
                        </a:spcAft>
                      </a:pPr>
                      <a:r>
                        <a:rPr lang="en-US" sz="2100" dirty="0" smtClean="0">
                          <a:effectLst/>
                        </a:rPr>
                        <a:t>26,093</a:t>
                      </a:r>
                      <a:endParaRPr lang="en-US" sz="2100" dirty="0">
                        <a:effectLst/>
                        <a:latin typeface="Arial" panose="020B0604020202020204" pitchFamily="34" charset="0"/>
                        <a:ea typeface="Calibri"/>
                        <a:cs typeface="Arial" panose="020B0604020202020204" pitchFamily="34" charset="0"/>
                      </a:endParaRPr>
                    </a:p>
                  </a:txBody>
                  <a:tcPr marL="0" marR="0" marT="0" marB="0" anchor="ctr"/>
                </a:tc>
                <a:tc>
                  <a:txBody>
                    <a:bodyPr/>
                    <a:lstStyle/>
                    <a:p>
                      <a:pPr marL="123190" marR="0" algn="ctr">
                        <a:lnSpc>
                          <a:spcPts val="915"/>
                        </a:lnSpc>
                        <a:spcBef>
                          <a:spcPts val="0"/>
                        </a:spcBef>
                        <a:spcAft>
                          <a:spcPts val="0"/>
                        </a:spcAft>
                      </a:pPr>
                      <a:r>
                        <a:rPr lang="en-US" sz="2100" dirty="0" smtClean="0">
                          <a:effectLst/>
                        </a:rPr>
                        <a:t>26,093</a:t>
                      </a:r>
                      <a:endParaRPr lang="en-US" sz="2100" dirty="0">
                        <a:effectLst/>
                        <a:latin typeface="Arial" panose="020B0604020202020204" pitchFamily="34" charset="0"/>
                        <a:ea typeface="Calibri"/>
                        <a:cs typeface="Arial" panose="020B0604020202020204" pitchFamily="34" charset="0"/>
                      </a:endParaRPr>
                    </a:p>
                  </a:txBody>
                  <a:tcPr marL="0" marR="0" marT="0" marB="0" anchor="ctr"/>
                </a:tc>
                <a:tc>
                  <a:txBody>
                    <a:bodyPr/>
                    <a:lstStyle/>
                    <a:p>
                      <a:pPr marL="123190" marR="0" algn="ctr">
                        <a:lnSpc>
                          <a:spcPts val="915"/>
                        </a:lnSpc>
                        <a:spcBef>
                          <a:spcPts val="0"/>
                        </a:spcBef>
                        <a:spcAft>
                          <a:spcPts val="0"/>
                        </a:spcAft>
                      </a:pPr>
                      <a:r>
                        <a:rPr lang="en-US" sz="2100" dirty="0" smtClean="0">
                          <a:effectLst/>
                        </a:rPr>
                        <a:t>26,093</a:t>
                      </a:r>
                      <a:endParaRPr lang="en-US" sz="2100" dirty="0">
                        <a:effectLst/>
                        <a:latin typeface="Arial" panose="020B0604020202020204" pitchFamily="34" charset="0"/>
                        <a:ea typeface="Calibri"/>
                        <a:cs typeface="Arial" panose="020B0604020202020204" pitchFamily="34" charset="0"/>
                      </a:endParaRPr>
                    </a:p>
                  </a:txBody>
                  <a:tcPr marL="0" marR="0" marT="0" marB="0" anchor="ctr"/>
                </a:tc>
                <a:tc>
                  <a:txBody>
                    <a:bodyPr/>
                    <a:lstStyle/>
                    <a:p>
                      <a:pPr marL="154940" marR="0" algn="ctr">
                        <a:lnSpc>
                          <a:spcPts val="915"/>
                        </a:lnSpc>
                        <a:spcBef>
                          <a:spcPts val="0"/>
                        </a:spcBef>
                        <a:spcAft>
                          <a:spcPts val="0"/>
                        </a:spcAft>
                      </a:pPr>
                      <a:r>
                        <a:rPr lang="en-US" sz="2100" dirty="0" smtClean="0">
                          <a:effectLst/>
                        </a:rPr>
                        <a:t>26,093</a:t>
                      </a:r>
                      <a:endParaRPr lang="en-US" sz="2100" dirty="0">
                        <a:effectLst/>
                        <a:latin typeface="Arial" panose="020B0604020202020204" pitchFamily="34" charset="0"/>
                        <a:ea typeface="Calibri"/>
                        <a:cs typeface="Arial" panose="020B0604020202020204" pitchFamily="34" charset="0"/>
                      </a:endParaRPr>
                    </a:p>
                  </a:txBody>
                  <a:tcPr marL="0" marR="0" marT="0" marB="0" anchor="ctr"/>
                </a:tc>
                <a:tc>
                  <a:txBody>
                    <a:bodyPr/>
                    <a:lstStyle/>
                    <a:p>
                      <a:pPr marL="123190" marR="0" algn="ctr">
                        <a:lnSpc>
                          <a:spcPts val="915"/>
                        </a:lnSpc>
                        <a:spcBef>
                          <a:spcPts val="0"/>
                        </a:spcBef>
                        <a:spcAft>
                          <a:spcPts val="0"/>
                        </a:spcAft>
                      </a:pPr>
                      <a:r>
                        <a:rPr lang="en-US" sz="2100" dirty="0" smtClean="0">
                          <a:effectLst/>
                        </a:rPr>
                        <a:t>26,093</a:t>
                      </a:r>
                      <a:endParaRPr lang="en-US" sz="2100" dirty="0">
                        <a:effectLst/>
                        <a:latin typeface="Arial" panose="020B0604020202020204" pitchFamily="34" charset="0"/>
                        <a:ea typeface="Calibri"/>
                        <a:cs typeface="Arial" panose="020B0604020202020204" pitchFamily="34" charset="0"/>
                      </a:endParaRPr>
                    </a:p>
                  </a:txBody>
                  <a:tcPr marL="0" marR="0" marT="0" marB="0" anchor="ctr"/>
                </a:tc>
                <a:tc>
                  <a:txBody>
                    <a:bodyPr/>
                    <a:lstStyle/>
                    <a:p>
                      <a:pPr marL="176530" marR="0" algn="ctr">
                        <a:lnSpc>
                          <a:spcPts val="915"/>
                        </a:lnSpc>
                        <a:spcBef>
                          <a:spcPts val="0"/>
                        </a:spcBef>
                        <a:spcAft>
                          <a:spcPts val="0"/>
                        </a:spcAft>
                      </a:pPr>
                      <a:r>
                        <a:rPr lang="en-US" sz="2100" dirty="0" smtClean="0">
                          <a:effectLst/>
                        </a:rPr>
                        <a:t>26,093</a:t>
                      </a:r>
                      <a:endParaRPr lang="en-US" sz="2100" dirty="0">
                        <a:effectLst/>
                        <a:latin typeface="Arial" panose="020B0604020202020204" pitchFamily="34" charset="0"/>
                        <a:ea typeface="Calibri"/>
                        <a:cs typeface="Arial" panose="020B0604020202020204" pitchFamily="34" charset="0"/>
                      </a:endParaRPr>
                    </a:p>
                  </a:txBody>
                  <a:tcPr marL="0" marR="0" marT="0" marB="0" anchor="ctr"/>
                </a:tc>
              </a:tr>
            </a:tbl>
          </a:graphicData>
        </a:graphic>
      </p:graphicFrame>
      <p:sp>
        <p:nvSpPr>
          <p:cNvPr id="6" name="Rectangle 5"/>
          <p:cNvSpPr/>
          <p:nvPr/>
        </p:nvSpPr>
        <p:spPr>
          <a:xfrm>
            <a:off x="342900" y="5648743"/>
            <a:ext cx="7429500" cy="461665"/>
          </a:xfrm>
          <a:prstGeom prst="rect">
            <a:avLst/>
          </a:prstGeom>
        </p:spPr>
        <p:txBody>
          <a:bodyPr wrap="square">
            <a:spAutoFit/>
          </a:bodyPr>
          <a:lstStyle/>
          <a:p>
            <a:r>
              <a:rPr lang="en-US" sz="1200" dirty="0"/>
              <a:t>*** </a:t>
            </a:r>
            <a:r>
              <a:rPr lang="en-US" sz="1200" i="1" dirty="0"/>
              <a:t>p</a:t>
            </a:r>
            <a:r>
              <a:rPr lang="en-US" sz="1200" dirty="0"/>
              <a:t>-value</a:t>
            </a:r>
            <a:r>
              <a:rPr lang="en-US" sz="1200" i="1" dirty="0"/>
              <a:t>&lt;</a:t>
            </a:r>
            <a:r>
              <a:rPr lang="en-US" sz="1200" dirty="0"/>
              <a:t>0.01 ** </a:t>
            </a:r>
            <a:r>
              <a:rPr lang="en-US" sz="1200" i="1" dirty="0"/>
              <a:t>p</a:t>
            </a:r>
            <a:r>
              <a:rPr lang="en-US" sz="1200" dirty="0"/>
              <a:t>-value</a:t>
            </a:r>
            <a:r>
              <a:rPr lang="en-US" sz="1200" i="1" dirty="0"/>
              <a:t>&lt;</a:t>
            </a:r>
            <a:r>
              <a:rPr lang="en-US" sz="1200" dirty="0"/>
              <a:t>0.05 * </a:t>
            </a:r>
            <a:r>
              <a:rPr lang="en-US" sz="1200" i="1" dirty="0"/>
              <a:t>p</a:t>
            </a:r>
            <a:r>
              <a:rPr lang="en-US" sz="1200" dirty="0"/>
              <a:t>-value</a:t>
            </a:r>
            <a:r>
              <a:rPr lang="en-US" sz="1200" i="1" dirty="0"/>
              <a:t>&lt;</a:t>
            </a:r>
            <a:r>
              <a:rPr lang="en-US" sz="1200" dirty="0"/>
              <a:t>0.10. Cluster-robust standard errors in parentheses. Country</a:t>
            </a:r>
          </a:p>
          <a:p>
            <a:r>
              <a:rPr lang="en-US" sz="1200" dirty="0"/>
              <a:t>fixed effects, the dyadic control </a:t>
            </a:r>
            <a:r>
              <a:rPr lang="en-US" sz="1200" dirty="0" smtClean="0"/>
              <a:t>variables,, DTT, and RTA </a:t>
            </a:r>
            <a:r>
              <a:rPr lang="en-US" sz="1200" dirty="0"/>
              <a:t>are included in all columns.</a:t>
            </a:r>
          </a:p>
        </p:txBody>
      </p:sp>
      <p:sp>
        <p:nvSpPr>
          <p:cNvPr id="7" name="TextBox 6"/>
          <p:cNvSpPr txBox="1"/>
          <p:nvPr/>
        </p:nvSpPr>
        <p:spPr>
          <a:xfrm>
            <a:off x="342900" y="1200150"/>
            <a:ext cx="8305800" cy="381000"/>
          </a:xfrm>
          <a:prstGeom prst="rect">
            <a:avLst/>
          </a:prstGeom>
          <a:noFill/>
        </p:spPr>
        <p:txBody>
          <a:bodyPr wrap="square" rtlCol="0">
            <a:spAutoFit/>
          </a:bodyPr>
          <a:lstStyle/>
          <a:p>
            <a:r>
              <a:rPr lang="en-US" b="1" dirty="0" smtClean="0"/>
              <a:t>Effect of BIT provisions on cumulated number of FDI projects</a:t>
            </a:r>
            <a:endParaRPr lang="en-US" b="1" dirty="0"/>
          </a:p>
        </p:txBody>
      </p:sp>
    </p:spTree>
    <p:extLst>
      <p:ext uri="{BB962C8B-B14F-4D97-AF65-F5344CB8AC3E}">
        <p14:creationId xmlns:p14="http://schemas.microsoft.com/office/powerpoint/2010/main" val="230908648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0286" y="366942"/>
            <a:ext cx="8665028" cy="663573"/>
          </a:xfrm>
        </p:spPr>
        <p:txBody>
          <a:bodyPr>
            <a:noAutofit/>
          </a:bodyPr>
          <a:lstStyle/>
          <a:p>
            <a:r>
              <a:rPr lang="en-US" sz="3000" dirty="0" smtClean="0"/>
              <a:t>TREAT is the most </a:t>
            </a:r>
            <a:r>
              <a:rPr lang="en-US" sz="3000" dirty="0"/>
              <a:t>important RTIA </a:t>
            </a:r>
            <a:r>
              <a:rPr lang="en-US" sz="3000" dirty="0" smtClean="0"/>
              <a:t>provision </a:t>
            </a:r>
            <a:endParaRPr lang="en-US" sz="3000" dirty="0"/>
          </a:p>
        </p:txBody>
      </p:sp>
      <p:sp>
        <p:nvSpPr>
          <p:cNvPr id="3" name="Slide Number Placeholder 2"/>
          <p:cNvSpPr>
            <a:spLocks noGrp="1"/>
          </p:cNvSpPr>
          <p:nvPr>
            <p:ph type="sldNum" sz="quarter" idx="12"/>
          </p:nvPr>
        </p:nvSpPr>
        <p:spPr/>
        <p:txBody>
          <a:bodyPr/>
          <a:lstStyle/>
          <a:p>
            <a:fld id="{3B2AEF64-9867-4B71-936B-C52248B5A961}" type="slidenum">
              <a:rPr lang="en-US" smtClean="0"/>
              <a:t>47</a:t>
            </a:fld>
            <a:endParaRPr lang="en-US" dirty="0"/>
          </a:p>
        </p:txBody>
      </p:sp>
      <p:graphicFrame>
        <p:nvGraphicFramePr>
          <p:cNvPr id="8" name="Table 7"/>
          <p:cNvGraphicFramePr>
            <a:graphicFrameLocks noGrp="1"/>
          </p:cNvGraphicFramePr>
          <p:nvPr>
            <p:extLst>
              <p:ext uri="{D42A27DB-BD31-4B8C-83A1-F6EECF244321}">
                <p14:modId xmlns:p14="http://schemas.microsoft.com/office/powerpoint/2010/main" val="1501174513"/>
              </p:ext>
            </p:extLst>
          </p:nvPr>
        </p:nvGraphicFramePr>
        <p:xfrm>
          <a:off x="317499" y="1250950"/>
          <a:ext cx="8515350" cy="4591049"/>
        </p:xfrm>
        <a:graphic>
          <a:graphicData uri="http://schemas.openxmlformats.org/drawingml/2006/table">
            <a:tbl>
              <a:tblPr firstRow="1" firstCol="1" lastRow="1" lastCol="1" bandRow="1" bandCol="1">
                <a:tableStyleId>{3B4B98B0-60AC-42C2-AFA5-B58CD77FA1E5}</a:tableStyleId>
              </a:tblPr>
              <a:tblGrid>
                <a:gridCol w="1520514"/>
                <a:gridCol w="1165806"/>
                <a:gridCol w="1165806"/>
                <a:gridCol w="1165806"/>
                <a:gridCol w="1165806"/>
                <a:gridCol w="1165806"/>
                <a:gridCol w="1165806"/>
              </a:tblGrid>
              <a:tr h="492814">
                <a:tc>
                  <a:txBody>
                    <a:bodyPr/>
                    <a:lstStyle/>
                    <a:p>
                      <a:pPr marL="0" marR="0" algn="r" defTabSz="914400" rtl="0" eaLnBrk="1" latinLnBrk="0" hangingPunct="1">
                        <a:lnSpc>
                          <a:spcPct val="107000"/>
                        </a:lnSpc>
                        <a:spcBef>
                          <a:spcPts val="0"/>
                        </a:spcBef>
                        <a:spcAft>
                          <a:spcPts val="0"/>
                        </a:spcAft>
                      </a:pPr>
                      <a:r>
                        <a:rPr lang="en-US" sz="2000" kern="1200" dirty="0">
                          <a:effectLst/>
                        </a:rPr>
                        <a:t> </a:t>
                      </a:r>
                      <a:endParaRPr lang="en-US" sz="2000" kern="1200" dirty="0">
                        <a:solidFill>
                          <a:schemeClr val="dk1"/>
                        </a:solidFill>
                        <a:effectLst/>
                        <a:latin typeface="+mn-lt"/>
                        <a:ea typeface="+mn-ea"/>
                        <a:cs typeface="+mn-cs"/>
                      </a:endParaRPr>
                    </a:p>
                  </a:txBody>
                  <a:tcPr marL="0" marR="0" marT="0" marB="0" anchor="ctr"/>
                </a:tc>
                <a:tc>
                  <a:txBody>
                    <a:bodyPr/>
                    <a:lstStyle/>
                    <a:p>
                      <a:pPr marL="0" marR="0" algn="ctr" defTabSz="914400" rtl="0" eaLnBrk="1" latinLnBrk="0" hangingPunct="1">
                        <a:lnSpc>
                          <a:spcPct val="107000"/>
                        </a:lnSpc>
                        <a:spcBef>
                          <a:spcPts val="0"/>
                        </a:spcBef>
                        <a:spcAft>
                          <a:spcPts val="0"/>
                        </a:spcAft>
                      </a:pPr>
                      <a:r>
                        <a:rPr lang="en-US" sz="2000" kern="1200" dirty="0">
                          <a:effectLst/>
                        </a:rPr>
                        <a:t>(1)</a:t>
                      </a:r>
                      <a:endParaRPr lang="en-US" sz="2000" kern="1200" dirty="0">
                        <a:solidFill>
                          <a:schemeClr val="bg1"/>
                        </a:solidFill>
                        <a:effectLst/>
                        <a:latin typeface="+mn-lt"/>
                        <a:ea typeface="+mn-ea"/>
                        <a:cs typeface="+mn-cs"/>
                      </a:endParaRPr>
                    </a:p>
                  </a:txBody>
                  <a:tcPr marL="0" marR="0" marT="0" marB="0" anchor="ctr"/>
                </a:tc>
                <a:tc>
                  <a:txBody>
                    <a:bodyPr/>
                    <a:lstStyle/>
                    <a:p>
                      <a:pPr marL="0" marR="0" algn="ctr" defTabSz="914400" rtl="0" eaLnBrk="1" latinLnBrk="0" hangingPunct="1">
                        <a:lnSpc>
                          <a:spcPct val="107000"/>
                        </a:lnSpc>
                        <a:spcBef>
                          <a:spcPts val="0"/>
                        </a:spcBef>
                        <a:spcAft>
                          <a:spcPts val="0"/>
                        </a:spcAft>
                      </a:pPr>
                      <a:r>
                        <a:rPr lang="en-US" sz="2000" kern="1200" dirty="0">
                          <a:effectLst/>
                        </a:rPr>
                        <a:t>(2)</a:t>
                      </a:r>
                      <a:endParaRPr lang="en-US" sz="2000" kern="1200" dirty="0">
                        <a:solidFill>
                          <a:schemeClr val="bg1"/>
                        </a:solidFill>
                        <a:effectLst/>
                        <a:latin typeface="+mn-lt"/>
                        <a:ea typeface="+mn-ea"/>
                        <a:cs typeface="+mn-cs"/>
                      </a:endParaRPr>
                    </a:p>
                  </a:txBody>
                  <a:tcPr marL="0" marR="0" marT="0" marB="0" anchor="ctr"/>
                </a:tc>
                <a:tc>
                  <a:txBody>
                    <a:bodyPr/>
                    <a:lstStyle/>
                    <a:p>
                      <a:pPr marL="0" marR="0" algn="ctr" defTabSz="914400" rtl="0" eaLnBrk="1" latinLnBrk="0" hangingPunct="1">
                        <a:lnSpc>
                          <a:spcPct val="107000"/>
                        </a:lnSpc>
                        <a:spcBef>
                          <a:spcPts val="0"/>
                        </a:spcBef>
                        <a:spcAft>
                          <a:spcPts val="0"/>
                        </a:spcAft>
                      </a:pPr>
                      <a:r>
                        <a:rPr lang="en-US" sz="2000" kern="1200" dirty="0">
                          <a:effectLst/>
                        </a:rPr>
                        <a:t>(3)</a:t>
                      </a:r>
                      <a:endParaRPr lang="en-US" sz="2000" kern="1200" dirty="0">
                        <a:solidFill>
                          <a:schemeClr val="bg1"/>
                        </a:solidFill>
                        <a:effectLst/>
                        <a:latin typeface="+mn-lt"/>
                        <a:ea typeface="+mn-ea"/>
                        <a:cs typeface="+mn-cs"/>
                      </a:endParaRPr>
                    </a:p>
                  </a:txBody>
                  <a:tcPr marL="0" marR="0" marT="0" marB="0" anchor="ctr"/>
                </a:tc>
                <a:tc>
                  <a:txBody>
                    <a:bodyPr/>
                    <a:lstStyle/>
                    <a:p>
                      <a:pPr marL="0" marR="0" algn="ctr" defTabSz="914400" rtl="0" eaLnBrk="1" latinLnBrk="0" hangingPunct="1">
                        <a:lnSpc>
                          <a:spcPct val="107000"/>
                        </a:lnSpc>
                        <a:spcBef>
                          <a:spcPts val="0"/>
                        </a:spcBef>
                        <a:spcAft>
                          <a:spcPts val="0"/>
                        </a:spcAft>
                      </a:pPr>
                      <a:r>
                        <a:rPr lang="en-US" sz="2000" kern="1200" dirty="0">
                          <a:effectLst/>
                        </a:rPr>
                        <a:t>(4)</a:t>
                      </a:r>
                      <a:endParaRPr lang="en-US" sz="2000" kern="1200" dirty="0">
                        <a:solidFill>
                          <a:schemeClr val="bg1"/>
                        </a:solidFill>
                        <a:effectLst/>
                        <a:latin typeface="+mn-lt"/>
                        <a:ea typeface="+mn-ea"/>
                        <a:cs typeface="+mn-cs"/>
                      </a:endParaRPr>
                    </a:p>
                  </a:txBody>
                  <a:tcPr marL="0" marR="0" marT="0" marB="0" anchor="ctr"/>
                </a:tc>
                <a:tc>
                  <a:txBody>
                    <a:bodyPr/>
                    <a:lstStyle/>
                    <a:p>
                      <a:pPr marL="0" marR="0" algn="ctr" defTabSz="914400" rtl="0" eaLnBrk="1" latinLnBrk="0" hangingPunct="1">
                        <a:lnSpc>
                          <a:spcPct val="107000"/>
                        </a:lnSpc>
                        <a:spcBef>
                          <a:spcPts val="0"/>
                        </a:spcBef>
                        <a:spcAft>
                          <a:spcPts val="0"/>
                        </a:spcAft>
                      </a:pPr>
                      <a:r>
                        <a:rPr lang="en-US" sz="2000" kern="1200" dirty="0">
                          <a:effectLst/>
                        </a:rPr>
                        <a:t>(5)</a:t>
                      </a:r>
                      <a:endParaRPr lang="en-US" sz="2000" kern="1200" dirty="0">
                        <a:solidFill>
                          <a:schemeClr val="bg1"/>
                        </a:solidFill>
                        <a:effectLst/>
                        <a:latin typeface="+mn-lt"/>
                        <a:ea typeface="+mn-ea"/>
                        <a:cs typeface="+mn-cs"/>
                      </a:endParaRPr>
                    </a:p>
                  </a:txBody>
                  <a:tcPr marL="0" marR="0" marT="0" marB="0" anchor="ctr"/>
                </a:tc>
                <a:tc>
                  <a:txBody>
                    <a:bodyPr/>
                    <a:lstStyle/>
                    <a:p>
                      <a:pPr marL="0" marR="0" algn="ctr" defTabSz="914400" rtl="0" eaLnBrk="1" latinLnBrk="0" hangingPunct="1">
                        <a:lnSpc>
                          <a:spcPct val="107000"/>
                        </a:lnSpc>
                        <a:spcBef>
                          <a:spcPts val="0"/>
                        </a:spcBef>
                        <a:spcAft>
                          <a:spcPts val="0"/>
                        </a:spcAft>
                      </a:pPr>
                      <a:r>
                        <a:rPr lang="en-US" sz="2000" kern="1200" dirty="0">
                          <a:effectLst/>
                        </a:rPr>
                        <a:t>(6)</a:t>
                      </a:r>
                      <a:endParaRPr lang="en-US" sz="2000" kern="1200" dirty="0">
                        <a:solidFill>
                          <a:schemeClr val="bg1"/>
                        </a:solidFill>
                        <a:effectLst/>
                        <a:latin typeface="+mn-lt"/>
                        <a:ea typeface="+mn-ea"/>
                        <a:cs typeface="+mn-cs"/>
                      </a:endParaRPr>
                    </a:p>
                  </a:txBody>
                  <a:tcPr marL="0" marR="0" marT="0" marB="0" anchor="ctr"/>
                </a:tc>
              </a:tr>
              <a:tr h="591070">
                <a:tc>
                  <a:txBody>
                    <a:bodyPr/>
                    <a:lstStyle/>
                    <a:p>
                      <a:pPr marL="0" marR="0" indent="114300" algn="l" defTabSz="914400" rtl="0" eaLnBrk="1" latinLnBrk="0" hangingPunct="1">
                        <a:lnSpc>
                          <a:spcPct val="107000"/>
                        </a:lnSpc>
                        <a:spcBef>
                          <a:spcPts val="0"/>
                        </a:spcBef>
                        <a:spcAft>
                          <a:spcPts val="0"/>
                        </a:spcAft>
                      </a:pPr>
                      <a:r>
                        <a:rPr lang="en-US" sz="2000" b="0" kern="1200" dirty="0" smtClean="0">
                          <a:effectLst/>
                        </a:rPr>
                        <a:t>Treat</a:t>
                      </a:r>
                      <a:endParaRPr lang="en-US" sz="2000" b="0" kern="1200" dirty="0">
                        <a:solidFill>
                          <a:schemeClr val="bg1"/>
                        </a:solidFill>
                        <a:effectLst/>
                        <a:latin typeface="+mn-lt"/>
                        <a:ea typeface="+mn-ea"/>
                        <a:cs typeface="+mn-cs"/>
                      </a:endParaRPr>
                    </a:p>
                  </a:txBody>
                  <a:tcPr marL="0" marR="0" marT="0" marB="0" anchor="ctr"/>
                </a:tc>
                <a:tc>
                  <a:txBody>
                    <a:bodyPr/>
                    <a:lstStyle/>
                    <a:p>
                      <a:pPr marL="0" marR="0" algn="ctr" defTabSz="914400" rtl="0" eaLnBrk="1" latinLnBrk="0" hangingPunct="1">
                        <a:lnSpc>
                          <a:spcPct val="107000"/>
                        </a:lnSpc>
                        <a:spcBef>
                          <a:spcPts val="0"/>
                        </a:spcBef>
                        <a:spcAft>
                          <a:spcPts val="0"/>
                        </a:spcAft>
                      </a:pPr>
                      <a:r>
                        <a:rPr lang="en-US" sz="1900" kern="1200" dirty="0">
                          <a:effectLst/>
                        </a:rPr>
                        <a:t>0.679**</a:t>
                      </a:r>
                      <a:endParaRPr lang="en-US" sz="1900" kern="1200" dirty="0">
                        <a:solidFill>
                          <a:schemeClr val="dk1"/>
                        </a:solidFill>
                        <a:effectLst/>
                        <a:latin typeface="+mn-lt"/>
                        <a:ea typeface="+mn-ea"/>
                        <a:cs typeface="+mn-cs"/>
                      </a:endParaRPr>
                    </a:p>
                  </a:txBody>
                  <a:tcPr marL="0" marR="0" marT="0" marB="0" anchor="ctr"/>
                </a:tc>
                <a:tc>
                  <a:txBody>
                    <a:bodyPr/>
                    <a:lstStyle/>
                    <a:p>
                      <a:pPr marL="0" marR="0" algn="ctr" defTabSz="914400" rtl="0" eaLnBrk="1" latinLnBrk="0" hangingPunct="1">
                        <a:lnSpc>
                          <a:spcPct val="107000"/>
                        </a:lnSpc>
                        <a:spcBef>
                          <a:spcPts val="0"/>
                        </a:spcBef>
                        <a:spcAft>
                          <a:spcPts val="0"/>
                        </a:spcAft>
                      </a:pPr>
                      <a:r>
                        <a:rPr lang="en-US" sz="1900" kern="1200" dirty="0">
                          <a:effectLst/>
                        </a:rPr>
                        <a:t>0.460***</a:t>
                      </a:r>
                      <a:endParaRPr lang="en-US" sz="1900" kern="1200" dirty="0">
                        <a:solidFill>
                          <a:schemeClr val="dk1"/>
                        </a:solidFill>
                        <a:effectLst/>
                        <a:latin typeface="+mn-lt"/>
                        <a:ea typeface="+mn-ea"/>
                        <a:cs typeface="+mn-cs"/>
                      </a:endParaRPr>
                    </a:p>
                  </a:txBody>
                  <a:tcPr marL="0" marR="0" marT="0" marB="0" anchor="ctr"/>
                </a:tc>
                <a:tc>
                  <a:txBody>
                    <a:bodyPr/>
                    <a:lstStyle/>
                    <a:p>
                      <a:pPr marL="0" marR="0" algn="ctr" defTabSz="914400" rtl="0" eaLnBrk="1" latinLnBrk="0" hangingPunct="1">
                        <a:lnSpc>
                          <a:spcPct val="107000"/>
                        </a:lnSpc>
                        <a:spcBef>
                          <a:spcPts val="0"/>
                        </a:spcBef>
                        <a:spcAft>
                          <a:spcPts val="0"/>
                        </a:spcAft>
                      </a:pPr>
                      <a:r>
                        <a:rPr lang="en-US" sz="1900" kern="1200" dirty="0">
                          <a:effectLst/>
                        </a:rPr>
                        <a:t>0.390*</a:t>
                      </a:r>
                      <a:endParaRPr lang="en-US" sz="1900" kern="1200" dirty="0">
                        <a:solidFill>
                          <a:schemeClr val="dk1"/>
                        </a:solidFill>
                        <a:effectLst/>
                        <a:latin typeface="+mn-lt"/>
                        <a:ea typeface="+mn-ea"/>
                        <a:cs typeface="+mn-cs"/>
                      </a:endParaRPr>
                    </a:p>
                  </a:txBody>
                  <a:tcPr marL="0" marR="0" marT="0" marB="0" anchor="ctr"/>
                </a:tc>
                <a:tc>
                  <a:txBody>
                    <a:bodyPr/>
                    <a:lstStyle/>
                    <a:p>
                      <a:pPr marL="0" marR="0" algn="ctr" defTabSz="914400" rtl="0" eaLnBrk="1" latinLnBrk="0" hangingPunct="1">
                        <a:lnSpc>
                          <a:spcPct val="107000"/>
                        </a:lnSpc>
                        <a:spcBef>
                          <a:spcPts val="0"/>
                        </a:spcBef>
                        <a:spcAft>
                          <a:spcPts val="0"/>
                        </a:spcAft>
                      </a:pPr>
                      <a:r>
                        <a:rPr lang="en-US" sz="1900" kern="1200">
                          <a:effectLst/>
                        </a:rPr>
                        <a:t>0.436***</a:t>
                      </a:r>
                      <a:endParaRPr lang="en-US" sz="1900" kern="1200">
                        <a:solidFill>
                          <a:schemeClr val="dk1"/>
                        </a:solidFill>
                        <a:effectLst/>
                        <a:latin typeface="+mn-lt"/>
                        <a:ea typeface="+mn-ea"/>
                        <a:cs typeface="+mn-cs"/>
                      </a:endParaRPr>
                    </a:p>
                  </a:txBody>
                  <a:tcPr marL="0" marR="0" marT="0" marB="0" anchor="ctr"/>
                </a:tc>
                <a:tc>
                  <a:txBody>
                    <a:bodyPr/>
                    <a:lstStyle/>
                    <a:p>
                      <a:pPr marL="0" marR="0" algn="ctr" defTabSz="914400" rtl="0" eaLnBrk="1" latinLnBrk="0" hangingPunct="1">
                        <a:lnSpc>
                          <a:spcPct val="107000"/>
                        </a:lnSpc>
                        <a:spcBef>
                          <a:spcPts val="0"/>
                        </a:spcBef>
                        <a:spcAft>
                          <a:spcPts val="0"/>
                        </a:spcAft>
                      </a:pPr>
                      <a:r>
                        <a:rPr lang="en-US" sz="1900" kern="1200">
                          <a:effectLst/>
                        </a:rPr>
                        <a:t>0.349</a:t>
                      </a:r>
                      <a:endParaRPr lang="en-US" sz="1900" kern="1200">
                        <a:solidFill>
                          <a:schemeClr val="dk1"/>
                        </a:solidFill>
                        <a:effectLst/>
                        <a:latin typeface="+mn-lt"/>
                        <a:ea typeface="+mn-ea"/>
                        <a:cs typeface="+mn-cs"/>
                      </a:endParaRPr>
                    </a:p>
                  </a:txBody>
                  <a:tcPr marL="0" marR="0" marT="0" marB="0" anchor="ctr"/>
                </a:tc>
                <a:tc>
                  <a:txBody>
                    <a:bodyPr/>
                    <a:lstStyle/>
                    <a:p>
                      <a:pPr marL="0" marR="0" algn="ctr" defTabSz="914400" rtl="0" eaLnBrk="1" latinLnBrk="0" hangingPunct="1">
                        <a:lnSpc>
                          <a:spcPct val="107000"/>
                        </a:lnSpc>
                        <a:spcBef>
                          <a:spcPts val="0"/>
                        </a:spcBef>
                        <a:spcAft>
                          <a:spcPts val="0"/>
                        </a:spcAft>
                      </a:pPr>
                      <a:r>
                        <a:rPr lang="en-US" sz="1900" b="0" kern="1200" dirty="0">
                          <a:effectLst/>
                        </a:rPr>
                        <a:t>0.722**</a:t>
                      </a:r>
                      <a:endParaRPr lang="en-US" sz="1900" b="0" kern="1200" dirty="0">
                        <a:solidFill>
                          <a:schemeClr val="dk1"/>
                        </a:solidFill>
                        <a:effectLst/>
                        <a:latin typeface="+mn-lt"/>
                        <a:ea typeface="+mn-ea"/>
                        <a:cs typeface="+mn-cs"/>
                      </a:endParaRPr>
                    </a:p>
                  </a:txBody>
                  <a:tcPr marL="0" marR="0" marT="0" marB="0" anchor="ctr"/>
                </a:tc>
              </a:tr>
              <a:tr h="468339">
                <a:tc>
                  <a:txBody>
                    <a:bodyPr/>
                    <a:lstStyle/>
                    <a:p>
                      <a:pPr marL="0" marR="0" indent="114300" algn="l" defTabSz="914400" rtl="0" eaLnBrk="1" latinLnBrk="0" hangingPunct="1">
                        <a:lnSpc>
                          <a:spcPct val="107000"/>
                        </a:lnSpc>
                        <a:spcBef>
                          <a:spcPts val="0"/>
                        </a:spcBef>
                        <a:spcAft>
                          <a:spcPts val="0"/>
                        </a:spcAft>
                      </a:pPr>
                      <a:r>
                        <a:rPr lang="en-US" sz="2000" b="0" kern="1200" dirty="0">
                          <a:effectLst/>
                        </a:rPr>
                        <a:t>RTIA</a:t>
                      </a:r>
                      <a:endParaRPr lang="en-US" sz="2000" b="0" kern="1200" dirty="0">
                        <a:solidFill>
                          <a:schemeClr val="bg1"/>
                        </a:solidFill>
                        <a:effectLst/>
                        <a:latin typeface="+mn-lt"/>
                        <a:ea typeface="+mn-ea"/>
                        <a:cs typeface="+mn-cs"/>
                      </a:endParaRPr>
                    </a:p>
                  </a:txBody>
                  <a:tcPr marL="0" marR="0" marT="0" marB="0" anchor="ctr"/>
                </a:tc>
                <a:tc>
                  <a:txBody>
                    <a:bodyPr/>
                    <a:lstStyle/>
                    <a:p>
                      <a:pPr marL="0" marR="0" algn="ctr" defTabSz="914400" rtl="0" eaLnBrk="1" latinLnBrk="0" hangingPunct="1">
                        <a:lnSpc>
                          <a:spcPct val="107000"/>
                        </a:lnSpc>
                        <a:spcBef>
                          <a:spcPts val="0"/>
                        </a:spcBef>
                        <a:spcAft>
                          <a:spcPts val="0"/>
                        </a:spcAft>
                      </a:pPr>
                      <a:r>
                        <a:rPr lang="en-US" sz="1900" kern="1200" dirty="0">
                          <a:effectLst/>
                        </a:rPr>
                        <a:t> </a:t>
                      </a:r>
                      <a:endParaRPr lang="en-US" sz="1900" kern="1200" dirty="0">
                        <a:solidFill>
                          <a:schemeClr val="dk1"/>
                        </a:solidFill>
                        <a:effectLst/>
                        <a:latin typeface="+mn-lt"/>
                        <a:ea typeface="+mn-ea"/>
                        <a:cs typeface="+mn-cs"/>
                      </a:endParaRPr>
                    </a:p>
                  </a:txBody>
                  <a:tcPr marL="0" marR="0" marT="0" marB="0" anchor="ctr">
                    <a:noFill/>
                  </a:tcPr>
                </a:tc>
                <a:tc>
                  <a:txBody>
                    <a:bodyPr/>
                    <a:lstStyle/>
                    <a:p>
                      <a:pPr marL="0" marR="0" algn="ctr" defTabSz="914400" rtl="0" eaLnBrk="1" latinLnBrk="0" hangingPunct="1">
                        <a:lnSpc>
                          <a:spcPct val="107000"/>
                        </a:lnSpc>
                        <a:spcBef>
                          <a:spcPts val="0"/>
                        </a:spcBef>
                        <a:spcAft>
                          <a:spcPts val="0"/>
                        </a:spcAft>
                      </a:pPr>
                      <a:r>
                        <a:rPr lang="en-US" sz="1900" kern="1200" dirty="0">
                          <a:effectLst/>
                        </a:rPr>
                        <a:t>0.007</a:t>
                      </a:r>
                      <a:endParaRPr lang="en-US" sz="1900" kern="1200" dirty="0">
                        <a:solidFill>
                          <a:schemeClr val="dk1"/>
                        </a:solidFill>
                        <a:effectLst/>
                        <a:latin typeface="+mn-lt"/>
                        <a:ea typeface="+mn-ea"/>
                        <a:cs typeface="+mn-cs"/>
                      </a:endParaRPr>
                    </a:p>
                  </a:txBody>
                  <a:tcPr marL="0" marR="0" marT="0" marB="0" anchor="ctr"/>
                </a:tc>
                <a:tc>
                  <a:txBody>
                    <a:bodyPr/>
                    <a:lstStyle/>
                    <a:p>
                      <a:pPr marL="0" marR="0" algn="ctr" defTabSz="914400" rtl="0" eaLnBrk="1" latinLnBrk="0" hangingPunct="1">
                        <a:lnSpc>
                          <a:spcPct val="107000"/>
                        </a:lnSpc>
                        <a:spcBef>
                          <a:spcPts val="0"/>
                        </a:spcBef>
                        <a:spcAft>
                          <a:spcPts val="0"/>
                        </a:spcAft>
                      </a:pPr>
                      <a:r>
                        <a:rPr lang="en-US" sz="1900" kern="1200" dirty="0">
                          <a:effectLst/>
                        </a:rPr>
                        <a:t> </a:t>
                      </a:r>
                      <a:endParaRPr lang="en-US" sz="1900" kern="1200" dirty="0">
                        <a:solidFill>
                          <a:schemeClr val="dk1"/>
                        </a:solidFill>
                        <a:effectLst/>
                        <a:latin typeface="+mn-lt"/>
                        <a:ea typeface="+mn-ea"/>
                        <a:cs typeface="+mn-cs"/>
                      </a:endParaRPr>
                    </a:p>
                  </a:txBody>
                  <a:tcPr marL="0" marR="0" marT="0" marB="0" anchor="ctr">
                    <a:noFill/>
                  </a:tcPr>
                </a:tc>
                <a:tc>
                  <a:txBody>
                    <a:bodyPr/>
                    <a:lstStyle/>
                    <a:p>
                      <a:pPr marL="0" marR="0" algn="ctr" defTabSz="914400" rtl="0" eaLnBrk="1" latinLnBrk="0" hangingPunct="1">
                        <a:lnSpc>
                          <a:spcPct val="107000"/>
                        </a:lnSpc>
                        <a:spcBef>
                          <a:spcPts val="0"/>
                        </a:spcBef>
                        <a:spcAft>
                          <a:spcPts val="0"/>
                        </a:spcAft>
                      </a:pPr>
                      <a:r>
                        <a:rPr lang="en-US" sz="1900" kern="1200" dirty="0">
                          <a:effectLst/>
                        </a:rPr>
                        <a:t> </a:t>
                      </a:r>
                      <a:endParaRPr lang="en-US" sz="1900" kern="1200" dirty="0">
                        <a:solidFill>
                          <a:schemeClr val="dk1"/>
                        </a:solidFill>
                        <a:effectLst/>
                        <a:latin typeface="+mn-lt"/>
                        <a:ea typeface="+mn-ea"/>
                        <a:cs typeface="+mn-cs"/>
                      </a:endParaRPr>
                    </a:p>
                  </a:txBody>
                  <a:tcPr marL="0" marR="0" marT="0" marB="0" anchor="ctr"/>
                </a:tc>
                <a:tc>
                  <a:txBody>
                    <a:bodyPr/>
                    <a:lstStyle/>
                    <a:p>
                      <a:pPr marL="0" marR="0" algn="ctr" defTabSz="914400" rtl="0" eaLnBrk="1" latinLnBrk="0" hangingPunct="1">
                        <a:lnSpc>
                          <a:spcPct val="107000"/>
                        </a:lnSpc>
                        <a:spcBef>
                          <a:spcPts val="0"/>
                        </a:spcBef>
                        <a:spcAft>
                          <a:spcPts val="0"/>
                        </a:spcAft>
                      </a:pPr>
                      <a:r>
                        <a:rPr lang="en-US" sz="1900" kern="1200" dirty="0">
                          <a:effectLst/>
                        </a:rPr>
                        <a:t> </a:t>
                      </a:r>
                      <a:endParaRPr lang="en-US" sz="1900" kern="1200" dirty="0">
                        <a:solidFill>
                          <a:schemeClr val="dk1"/>
                        </a:solidFill>
                        <a:effectLst/>
                        <a:latin typeface="+mn-lt"/>
                        <a:ea typeface="+mn-ea"/>
                        <a:cs typeface="+mn-cs"/>
                      </a:endParaRPr>
                    </a:p>
                  </a:txBody>
                  <a:tcPr marL="0" marR="0" marT="0" marB="0" anchor="ctr">
                    <a:noFill/>
                  </a:tcPr>
                </a:tc>
                <a:tc>
                  <a:txBody>
                    <a:bodyPr/>
                    <a:lstStyle/>
                    <a:p>
                      <a:pPr marL="0" marR="0" algn="ctr" defTabSz="914400" rtl="0" eaLnBrk="1" latinLnBrk="0" hangingPunct="1">
                        <a:lnSpc>
                          <a:spcPct val="107000"/>
                        </a:lnSpc>
                        <a:spcBef>
                          <a:spcPts val="0"/>
                        </a:spcBef>
                        <a:spcAft>
                          <a:spcPts val="0"/>
                        </a:spcAft>
                      </a:pPr>
                      <a:r>
                        <a:rPr lang="en-US" sz="1900" b="0" kern="1200" dirty="0">
                          <a:effectLst/>
                        </a:rPr>
                        <a:t> </a:t>
                      </a:r>
                      <a:endParaRPr lang="en-US" sz="1900" b="0" kern="1200" dirty="0">
                        <a:solidFill>
                          <a:schemeClr val="dk1"/>
                        </a:solidFill>
                        <a:effectLst/>
                        <a:latin typeface="+mn-lt"/>
                        <a:ea typeface="+mn-ea"/>
                        <a:cs typeface="+mn-cs"/>
                      </a:endParaRPr>
                    </a:p>
                  </a:txBody>
                  <a:tcPr marL="0" marR="0" marT="0" marB="0" anchor="ctr"/>
                </a:tc>
              </a:tr>
              <a:tr h="612563">
                <a:tc>
                  <a:txBody>
                    <a:bodyPr/>
                    <a:lstStyle/>
                    <a:p>
                      <a:pPr marL="0" marR="0" indent="114300" algn="l" defTabSz="914400" rtl="0" eaLnBrk="1" latinLnBrk="0" hangingPunct="1">
                        <a:lnSpc>
                          <a:spcPct val="107000"/>
                        </a:lnSpc>
                        <a:spcBef>
                          <a:spcPts val="0"/>
                        </a:spcBef>
                        <a:spcAft>
                          <a:spcPts val="0"/>
                        </a:spcAft>
                      </a:pPr>
                      <a:r>
                        <a:rPr lang="en-US" sz="2000" b="0" kern="1200" dirty="0" smtClean="0">
                          <a:effectLst/>
                        </a:rPr>
                        <a:t>Entry</a:t>
                      </a:r>
                      <a:endParaRPr lang="en-US" sz="2000" b="0" kern="1200" dirty="0">
                        <a:solidFill>
                          <a:schemeClr val="bg1"/>
                        </a:solidFill>
                        <a:effectLst/>
                        <a:latin typeface="+mn-lt"/>
                        <a:ea typeface="+mn-ea"/>
                        <a:cs typeface="+mn-cs"/>
                      </a:endParaRPr>
                    </a:p>
                  </a:txBody>
                  <a:tcPr marL="0" marR="0" marT="0" marB="0" anchor="ctr"/>
                </a:tc>
                <a:tc>
                  <a:txBody>
                    <a:bodyPr/>
                    <a:lstStyle/>
                    <a:p>
                      <a:pPr marL="0" marR="0" algn="ctr" defTabSz="914400" rtl="0" eaLnBrk="1" latinLnBrk="0" hangingPunct="1">
                        <a:lnSpc>
                          <a:spcPct val="107000"/>
                        </a:lnSpc>
                        <a:spcBef>
                          <a:spcPts val="0"/>
                        </a:spcBef>
                        <a:spcAft>
                          <a:spcPts val="0"/>
                        </a:spcAft>
                      </a:pPr>
                      <a:r>
                        <a:rPr lang="en-US" sz="1900" kern="1200">
                          <a:effectLst/>
                        </a:rPr>
                        <a:t>0.033</a:t>
                      </a:r>
                      <a:endParaRPr lang="en-US" sz="1900" kern="1200">
                        <a:solidFill>
                          <a:schemeClr val="dk1"/>
                        </a:solidFill>
                        <a:effectLst/>
                        <a:latin typeface="+mn-lt"/>
                        <a:ea typeface="+mn-ea"/>
                        <a:cs typeface="+mn-cs"/>
                      </a:endParaRPr>
                    </a:p>
                  </a:txBody>
                  <a:tcPr marL="0" marR="0" marT="0" marB="0" anchor="ctr"/>
                </a:tc>
                <a:tc>
                  <a:txBody>
                    <a:bodyPr/>
                    <a:lstStyle/>
                    <a:p>
                      <a:pPr marL="0" marR="0" algn="ctr" defTabSz="914400" rtl="0" eaLnBrk="1" latinLnBrk="0" hangingPunct="1">
                        <a:lnSpc>
                          <a:spcPct val="107000"/>
                        </a:lnSpc>
                        <a:spcBef>
                          <a:spcPts val="0"/>
                        </a:spcBef>
                        <a:spcAft>
                          <a:spcPts val="0"/>
                        </a:spcAft>
                      </a:pPr>
                      <a:endParaRPr lang="en-US" sz="1900" kern="1200" dirty="0">
                        <a:solidFill>
                          <a:schemeClr val="dk1"/>
                        </a:solidFill>
                        <a:effectLst/>
                        <a:latin typeface="+mn-lt"/>
                        <a:ea typeface="+mn-ea"/>
                        <a:cs typeface="+mn-cs"/>
                      </a:endParaRPr>
                    </a:p>
                  </a:txBody>
                  <a:tcPr marL="0" marR="0" marT="0" marB="0" anchor="ctr"/>
                </a:tc>
                <a:tc>
                  <a:txBody>
                    <a:bodyPr/>
                    <a:lstStyle/>
                    <a:p>
                      <a:pPr marL="0" marR="0" algn="ctr" defTabSz="914400" rtl="0" eaLnBrk="1" latinLnBrk="0" hangingPunct="1">
                        <a:lnSpc>
                          <a:spcPct val="107000"/>
                        </a:lnSpc>
                        <a:spcBef>
                          <a:spcPts val="0"/>
                        </a:spcBef>
                        <a:spcAft>
                          <a:spcPts val="0"/>
                        </a:spcAft>
                      </a:pPr>
                      <a:r>
                        <a:rPr lang="en-US" sz="1900" kern="1200" dirty="0" smtClean="0">
                          <a:effectLst/>
                        </a:rPr>
                        <a:t>0.119</a:t>
                      </a:r>
                      <a:endParaRPr lang="en-US" sz="1900" kern="1200" dirty="0">
                        <a:solidFill>
                          <a:schemeClr val="dk1"/>
                        </a:solidFill>
                        <a:effectLst/>
                        <a:latin typeface="+mn-lt"/>
                        <a:ea typeface="+mn-ea"/>
                        <a:cs typeface="+mn-cs"/>
                      </a:endParaRPr>
                    </a:p>
                  </a:txBody>
                  <a:tcPr marL="0" marR="0" marT="0" marB="0" anchor="ctr"/>
                </a:tc>
                <a:tc>
                  <a:txBody>
                    <a:bodyPr/>
                    <a:lstStyle/>
                    <a:p>
                      <a:pPr marL="0" marR="0" algn="ctr" defTabSz="914400" rtl="0" eaLnBrk="1" latinLnBrk="0" hangingPunct="1">
                        <a:lnSpc>
                          <a:spcPct val="107000"/>
                        </a:lnSpc>
                        <a:spcBef>
                          <a:spcPts val="0"/>
                        </a:spcBef>
                        <a:spcAft>
                          <a:spcPts val="0"/>
                        </a:spcAft>
                      </a:pPr>
                      <a:r>
                        <a:rPr lang="en-US" sz="1900" kern="1200" dirty="0">
                          <a:effectLst/>
                        </a:rPr>
                        <a:t> </a:t>
                      </a:r>
                      <a:endParaRPr lang="en-US" sz="1900" kern="1200" dirty="0">
                        <a:solidFill>
                          <a:schemeClr val="dk1"/>
                        </a:solidFill>
                        <a:effectLst/>
                        <a:latin typeface="+mn-lt"/>
                        <a:ea typeface="+mn-ea"/>
                        <a:cs typeface="+mn-cs"/>
                      </a:endParaRPr>
                    </a:p>
                  </a:txBody>
                  <a:tcPr marL="0" marR="0" marT="0" marB="0" anchor="ctr"/>
                </a:tc>
                <a:tc>
                  <a:txBody>
                    <a:bodyPr/>
                    <a:lstStyle/>
                    <a:p>
                      <a:pPr marL="0" marR="0" algn="ctr" defTabSz="914400" rtl="0" eaLnBrk="1" latinLnBrk="0" hangingPunct="1">
                        <a:lnSpc>
                          <a:spcPct val="107000"/>
                        </a:lnSpc>
                        <a:spcBef>
                          <a:spcPts val="0"/>
                        </a:spcBef>
                        <a:spcAft>
                          <a:spcPts val="0"/>
                        </a:spcAft>
                      </a:pPr>
                      <a:r>
                        <a:rPr lang="en-US" sz="1900" kern="1200" dirty="0">
                          <a:effectLst/>
                        </a:rPr>
                        <a:t> </a:t>
                      </a:r>
                      <a:endParaRPr lang="en-US" sz="1900" kern="1200" dirty="0">
                        <a:solidFill>
                          <a:schemeClr val="dk1"/>
                        </a:solidFill>
                        <a:effectLst/>
                        <a:latin typeface="+mn-lt"/>
                        <a:ea typeface="+mn-ea"/>
                        <a:cs typeface="+mn-cs"/>
                      </a:endParaRPr>
                    </a:p>
                  </a:txBody>
                  <a:tcPr marL="0" marR="0" marT="0" marB="0" anchor="ctr"/>
                </a:tc>
                <a:tc>
                  <a:txBody>
                    <a:bodyPr/>
                    <a:lstStyle/>
                    <a:p>
                      <a:pPr marL="0" marR="0" algn="ctr" defTabSz="914400" rtl="0" eaLnBrk="1" latinLnBrk="0" hangingPunct="1">
                        <a:lnSpc>
                          <a:spcPct val="107000"/>
                        </a:lnSpc>
                        <a:spcBef>
                          <a:spcPts val="0"/>
                        </a:spcBef>
                        <a:spcAft>
                          <a:spcPts val="0"/>
                        </a:spcAft>
                      </a:pPr>
                      <a:r>
                        <a:rPr lang="en-US" sz="1900" b="0" kern="1200" dirty="0">
                          <a:effectLst/>
                        </a:rPr>
                        <a:t> </a:t>
                      </a:r>
                      <a:endParaRPr lang="en-US" sz="1900" b="0" kern="1200" dirty="0">
                        <a:solidFill>
                          <a:schemeClr val="dk1"/>
                        </a:solidFill>
                        <a:effectLst/>
                        <a:latin typeface="+mn-lt"/>
                        <a:ea typeface="+mn-ea"/>
                        <a:cs typeface="+mn-cs"/>
                      </a:endParaRPr>
                    </a:p>
                  </a:txBody>
                  <a:tcPr marL="0" marR="0" marT="0" marB="0" anchor="ctr"/>
                </a:tc>
              </a:tr>
              <a:tr h="468339">
                <a:tc>
                  <a:txBody>
                    <a:bodyPr/>
                    <a:lstStyle/>
                    <a:p>
                      <a:pPr marL="0" marR="0" indent="114300" algn="l" defTabSz="914400" rtl="0" eaLnBrk="1" latinLnBrk="0" hangingPunct="1">
                        <a:lnSpc>
                          <a:spcPct val="107000"/>
                        </a:lnSpc>
                        <a:spcBef>
                          <a:spcPts val="0"/>
                        </a:spcBef>
                        <a:spcAft>
                          <a:spcPts val="0"/>
                        </a:spcAft>
                      </a:pPr>
                      <a:r>
                        <a:rPr lang="en-US" sz="2000" b="0" kern="1200" dirty="0" smtClean="0">
                          <a:effectLst/>
                        </a:rPr>
                        <a:t>Scope</a:t>
                      </a:r>
                      <a:endParaRPr lang="en-US" sz="2000" b="0" kern="1200" dirty="0">
                        <a:solidFill>
                          <a:schemeClr val="bg1"/>
                        </a:solidFill>
                        <a:effectLst/>
                        <a:latin typeface="+mn-lt"/>
                        <a:ea typeface="+mn-ea"/>
                        <a:cs typeface="+mn-cs"/>
                      </a:endParaRPr>
                    </a:p>
                  </a:txBody>
                  <a:tcPr marL="0" marR="0" marT="0" marB="0" anchor="ctr"/>
                </a:tc>
                <a:tc>
                  <a:txBody>
                    <a:bodyPr/>
                    <a:lstStyle/>
                    <a:p>
                      <a:pPr marL="0" marR="0" algn="ctr" defTabSz="914400" rtl="0" eaLnBrk="1" latinLnBrk="0" hangingPunct="1">
                        <a:lnSpc>
                          <a:spcPct val="107000"/>
                        </a:lnSpc>
                        <a:spcBef>
                          <a:spcPts val="0"/>
                        </a:spcBef>
                        <a:spcAft>
                          <a:spcPts val="0"/>
                        </a:spcAft>
                      </a:pPr>
                      <a:r>
                        <a:rPr lang="en-US" sz="1900" kern="1200" dirty="0">
                          <a:effectLst/>
                        </a:rPr>
                        <a:t>0.256</a:t>
                      </a:r>
                      <a:endParaRPr lang="en-US" sz="1900" kern="1200" dirty="0">
                        <a:solidFill>
                          <a:schemeClr val="dk1"/>
                        </a:solidFill>
                        <a:effectLst/>
                        <a:latin typeface="+mn-lt"/>
                        <a:ea typeface="+mn-ea"/>
                        <a:cs typeface="+mn-cs"/>
                      </a:endParaRPr>
                    </a:p>
                  </a:txBody>
                  <a:tcPr marL="0" marR="0" marT="0" marB="0" anchor="ctr">
                    <a:noFill/>
                  </a:tcPr>
                </a:tc>
                <a:tc>
                  <a:txBody>
                    <a:bodyPr/>
                    <a:lstStyle/>
                    <a:p>
                      <a:pPr marL="0" marR="0" algn="ctr" defTabSz="914400" rtl="0" eaLnBrk="1" latinLnBrk="0" hangingPunct="1">
                        <a:lnSpc>
                          <a:spcPct val="107000"/>
                        </a:lnSpc>
                        <a:spcBef>
                          <a:spcPts val="0"/>
                        </a:spcBef>
                        <a:spcAft>
                          <a:spcPts val="0"/>
                        </a:spcAft>
                      </a:pPr>
                      <a:r>
                        <a:rPr lang="en-US" sz="1900" kern="1200" dirty="0">
                          <a:effectLst/>
                        </a:rPr>
                        <a:t> </a:t>
                      </a:r>
                      <a:endParaRPr lang="en-US" sz="1900" kern="1200" dirty="0">
                        <a:solidFill>
                          <a:schemeClr val="dk1"/>
                        </a:solidFill>
                        <a:effectLst/>
                        <a:latin typeface="+mn-lt"/>
                        <a:ea typeface="+mn-ea"/>
                        <a:cs typeface="+mn-cs"/>
                      </a:endParaRPr>
                    </a:p>
                  </a:txBody>
                  <a:tcPr marL="0" marR="0" marT="0" marB="0" anchor="ctr"/>
                </a:tc>
                <a:tc>
                  <a:txBody>
                    <a:bodyPr/>
                    <a:lstStyle/>
                    <a:p>
                      <a:pPr marL="0" marR="0" algn="ctr" defTabSz="914400" rtl="0" eaLnBrk="1" latinLnBrk="0" hangingPunct="1">
                        <a:lnSpc>
                          <a:spcPct val="107000"/>
                        </a:lnSpc>
                        <a:spcBef>
                          <a:spcPts val="0"/>
                        </a:spcBef>
                        <a:spcAft>
                          <a:spcPts val="0"/>
                        </a:spcAft>
                      </a:pPr>
                      <a:r>
                        <a:rPr lang="en-US" sz="1900" kern="1200" dirty="0">
                          <a:effectLst/>
                        </a:rPr>
                        <a:t> </a:t>
                      </a:r>
                      <a:endParaRPr lang="en-US" sz="1900" kern="1200" dirty="0">
                        <a:solidFill>
                          <a:schemeClr val="dk1"/>
                        </a:solidFill>
                        <a:effectLst/>
                        <a:latin typeface="+mn-lt"/>
                        <a:ea typeface="+mn-ea"/>
                        <a:cs typeface="+mn-cs"/>
                      </a:endParaRPr>
                    </a:p>
                  </a:txBody>
                  <a:tcPr marL="0" marR="0" marT="0" marB="0" anchor="ctr">
                    <a:noFill/>
                  </a:tcPr>
                </a:tc>
                <a:tc>
                  <a:txBody>
                    <a:bodyPr/>
                    <a:lstStyle/>
                    <a:p>
                      <a:pPr marL="0" marR="0" algn="ctr" defTabSz="914400" rtl="0" eaLnBrk="1" latinLnBrk="0" hangingPunct="1">
                        <a:lnSpc>
                          <a:spcPct val="107000"/>
                        </a:lnSpc>
                        <a:spcBef>
                          <a:spcPts val="0"/>
                        </a:spcBef>
                        <a:spcAft>
                          <a:spcPts val="0"/>
                        </a:spcAft>
                      </a:pPr>
                      <a:r>
                        <a:rPr lang="en-US" sz="1900" kern="1200" dirty="0">
                          <a:effectLst/>
                        </a:rPr>
                        <a:t>0.287*</a:t>
                      </a:r>
                      <a:endParaRPr lang="en-US" sz="1900" kern="1200" dirty="0">
                        <a:solidFill>
                          <a:schemeClr val="dk1"/>
                        </a:solidFill>
                        <a:effectLst/>
                        <a:latin typeface="+mn-lt"/>
                        <a:ea typeface="+mn-ea"/>
                        <a:cs typeface="+mn-cs"/>
                      </a:endParaRPr>
                    </a:p>
                  </a:txBody>
                  <a:tcPr marL="0" marR="0" marT="0" marB="0" anchor="ctr"/>
                </a:tc>
                <a:tc>
                  <a:txBody>
                    <a:bodyPr/>
                    <a:lstStyle/>
                    <a:p>
                      <a:pPr marL="0" marR="0" algn="ctr" defTabSz="914400" rtl="0" eaLnBrk="1" latinLnBrk="0" hangingPunct="1">
                        <a:lnSpc>
                          <a:spcPct val="107000"/>
                        </a:lnSpc>
                        <a:spcBef>
                          <a:spcPts val="0"/>
                        </a:spcBef>
                        <a:spcAft>
                          <a:spcPts val="0"/>
                        </a:spcAft>
                      </a:pPr>
                      <a:r>
                        <a:rPr lang="en-US" sz="1900" kern="1200" dirty="0">
                          <a:effectLst/>
                        </a:rPr>
                        <a:t> </a:t>
                      </a:r>
                      <a:endParaRPr lang="en-US" sz="1900" kern="1200" dirty="0">
                        <a:solidFill>
                          <a:schemeClr val="dk1"/>
                        </a:solidFill>
                        <a:effectLst/>
                        <a:latin typeface="+mn-lt"/>
                        <a:ea typeface="+mn-ea"/>
                        <a:cs typeface="+mn-cs"/>
                      </a:endParaRPr>
                    </a:p>
                  </a:txBody>
                  <a:tcPr marL="0" marR="0" marT="0" marB="0" anchor="ctr">
                    <a:noFill/>
                  </a:tcPr>
                </a:tc>
                <a:tc>
                  <a:txBody>
                    <a:bodyPr/>
                    <a:lstStyle/>
                    <a:p>
                      <a:pPr marL="0" marR="0" algn="ctr" defTabSz="914400" rtl="0" eaLnBrk="1" latinLnBrk="0" hangingPunct="1">
                        <a:lnSpc>
                          <a:spcPct val="107000"/>
                        </a:lnSpc>
                        <a:spcBef>
                          <a:spcPts val="0"/>
                        </a:spcBef>
                        <a:spcAft>
                          <a:spcPts val="0"/>
                        </a:spcAft>
                      </a:pPr>
                      <a:r>
                        <a:rPr lang="en-US" sz="1900" b="0" kern="1200" dirty="0">
                          <a:effectLst/>
                        </a:rPr>
                        <a:t> </a:t>
                      </a:r>
                      <a:endParaRPr lang="en-US" sz="1900" b="0" kern="1200" dirty="0">
                        <a:solidFill>
                          <a:schemeClr val="dk1"/>
                        </a:solidFill>
                        <a:effectLst/>
                        <a:latin typeface="+mn-lt"/>
                        <a:ea typeface="+mn-ea"/>
                        <a:cs typeface="+mn-cs"/>
                      </a:endParaRPr>
                    </a:p>
                  </a:txBody>
                  <a:tcPr marL="0" marR="0" marT="0" marB="0" anchor="ctr"/>
                </a:tc>
              </a:tr>
              <a:tr h="468339">
                <a:tc>
                  <a:txBody>
                    <a:bodyPr/>
                    <a:lstStyle/>
                    <a:p>
                      <a:pPr marL="0" marR="0" indent="114300" algn="l" defTabSz="914400" rtl="0" eaLnBrk="1" latinLnBrk="0" hangingPunct="1">
                        <a:lnSpc>
                          <a:spcPct val="107000"/>
                        </a:lnSpc>
                        <a:spcBef>
                          <a:spcPts val="0"/>
                        </a:spcBef>
                        <a:spcAft>
                          <a:spcPts val="0"/>
                        </a:spcAft>
                      </a:pPr>
                      <a:r>
                        <a:rPr lang="en-US" sz="2000" b="0" kern="1200" dirty="0" err="1" smtClean="0">
                          <a:effectLst/>
                        </a:rPr>
                        <a:t>Protec</a:t>
                      </a:r>
                      <a:endParaRPr lang="en-US" sz="2000" b="0" kern="1200" dirty="0">
                        <a:solidFill>
                          <a:schemeClr val="bg1"/>
                        </a:solidFill>
                        <a:effectLst/>
                        <a:latin typeface="+mn-lt"/>
                        <a:ea typeface="+mn-ea"/>
                        <a:cs typeface="+mn-cs"/>
                      </a:endParaRPr>
                    </a:p>
                  </a:txBody>
                  <a:tcPr marL="0" marR="0" marT="0" marB="0" anchor="ctr"/>
                </a:tc>
                <a:tc>
                  <a:txBody>
                    <a:bodyPr/>
                    <a:lstStyle/>
                    <a:p>
                      <a:pPr marL="0" marR="0" algn="ctr" defTabSz="914400" rtl="0" eaLnBrk="1" latinLnBrk="0" hangingPunct="1">
                        <a:lnSpc>
                          <a:spcPct val="107000"/>
                        </a:lnSpc>
                        <a:spcBef>
                          <a:spcPts val="0"/>
                        </a:spcBef>
                        <a:spcAft>
                          <a:spcPts val="0"/>
                        </a:spcAft>
                      </a:pPr>
                      <a:r>
                        <a:rPr lang="en-US" sz="1900" kern="1200">
                          <a:effectLst/>
                        </a:rPr>
                        <a:t>0.128</a:t>
                      </a:r>
                      <a:endParaRPr lang="en-US" sz="1900" kern="1200">
                        <a:solidFill>
                          <a:schemeClr val="dk1"/>
                        </a:solidFill>
                        <a:effectLst/>
                        <a:latin typeface="+mn-lt"/>
                        <a:ea typeface="+mn-ea"/>
                        <a:cs typeface="+mn-cs"/>
                      </a:endParaRPr>
                    </a:p>
                  </a:txBody>
                  <a:tcPr marL="0" marR="0" marT="0" marB="0" anchor="ctr"/>
                </a:tc>
                <a:tc>
                  <a:txBody>
                    <a:bodyPr/>
                    <a:lstStyle/>
                    <a:p>
                      <a:pPr marL="0" marR="0" algn="ctr" defTabSz="914400" rtl="0" eaLnBrk="1" latinLnBrk="0" hangingPunct="1">
                        <a:lnSpc>
                          <a:spcPct val="107000"/>
                        </a:lnSpc>
                        <a:spcBef>
                          <a:spcPts val="0"/>
                        </a:spcBef>
                        <a:spcAft>
                          <a:spcPts val="0"/>
                        </a:spcAft>
                      </a:pPr>
                      <a:r>
                        <a:rPr lang="en-US" sz="1900" kern="1200">
                          <a:effectLst/>
                        </a:rPr>
                        <a:t> </a:t>
                      </a:r>
                      <a:endParaRPr lang="en-US" sz="1900" kern="1200">
                        <a:solidFill>
                          <a:schemeClr val="dk1"/>
                        </a:solidFill>
                        <a:effectLst/>
                        <a:latin typeface="+mn-lt"/>
                        <a:ea typeface="+mn-ea"/>
                        <a:cs typeface="+mn-cs"/>
                      </a:endParaRPr>
                    </a:p>
                  </a:txBody>
                  <a:tcPr marL="0" marR="0" marT="0" marB="0" anchor="ctr"/>
                </a:tc>
                <a:tc>
                  <a:txBody>
                    <a:bodyPr/>
                    <a:lstStyle/>
                    <a:p>
                      <a:pPr marL="0" marR="0" algn="ctr" defTabSz="914400" rtl="0" eaLnBrk="1" latinLnBrk="0" hangingPunct="1">
                        <a:lnSpc>
                          <a:spcPct val="107000"/>
                        </a:lnSpc>
                        <a:spcBef>
                          <a:spcPts val="0"/>
                        </a:spcBef>
                        <a:spcAft>
                          <a:spcPts val="0"/>
                        </a:spcAft>
                      </a:pPr>
                      <a:r>
                        <a:rPr lang="en-US" sz="1900" kern="1200">
                          <a:effectLst/>
                        </a:rPr>
                        <a:t> </a:t>
                      </a:r>
                      <a:endParaRPr lang="en-US" sz="1900" kern="1200">
                        <a:solidFill>
                          <a:schemeClr val="dk1"/>
                        </a:solidFill>
                        <a:effectLst/>
                        <a:latin typeface="+mn-lt"/>
                        <a:ea typeface="+mn-ea"/>
                        <a:cs typeface="+mn-cs"/>
                      </a:endParaRPr>
                    </a:p>
                  </a:txBody>
                  <a:tcPr marL="0" marR="0" marT="0" marB="0" anchor="ctr"/>
                </a:tc>
                <a:tc>
                  <a:txBody>
                    <a:bodyPr/>
                    <a:lstStyle/>
                    <a:p>
                      <a:pPr marL="0" marR="0" algn="ctr" defTabSz="914400" rtl="0" eaLnBrk="1" latinLnBrk="0" hangingPunct="1">
                        <a:lnSpc>
                          <a:spcPct val="107000"/>
                        </a:lnSpc>
                        <a:spcBef>
                          <a:spcPts val="0"/>
                        </a:spcBef>
                        <a:spcAft>
                          <a:spcPts val="0"/>
                        </a:spcAft>
                      </a:pPr>
                      <a:r>
                        <a:rPr lang="en-US" sz="1900" kern="1200" dirty="0">
                          <a:effectLst/>
                        </a:rPr>
                        <a:t> </a:t>
                      </a:r>
                      <a:endParaRPr lang="en-US" sz="1900" kern="1200" dirty="0">
                        <a:solidFill>
                          <a:schemeClr val="dk1"/>
                        </a:solidFill>
                        <a:effectLst/>
                        <a:latin typeface="+mn-lt"/>
                        <a:ea typeface="+mn-ea"/>
                        <a:cs typeface="+mn-cs"/>
                      </a:endParaRPr>
                    </a:p>
                  </a:txBody>
                  <a:tcPr marL="0" marR="0" marT="0" marB="0" anchor="ctr"/>
                </a:tc>
                <a:tc>
                  <a:txBody>
                    <a:bodyPr/>
                    <a:lstStyle/>
                    <a:p>
                      <a:pPr marL="0" marR="0" algn="ctr" defTabSz="914400" rtl="0" eaLnBrk="1" latinLnBrk="0" hangingPunct="1">
                        <a:lnSpc>
                          <a:spcPct val="107000"/>
                        </a:lnSpc>
                        <a:spcBef>
                          <a:spcPts val="0"/>
                        </a:spcBef>
                        <a:spcAft>
                          <a:spcPts val="0"/>
                        </a:spcAft>
                      </a:pPr>
                      <a:r>
                        <a:rPr lang="en-US" sz="1900" kern="1200" dirty="0">
                          <a:effectLst/>
                        </a:rPr>
                        <a:t>0.119</a:t>
                      </a:r>
                      <a:endParaRPr lang="en-US" sz="1900" kern="1200" dirty="0">
                        <a:solidFill>
                          <a:schemeClr val="dk1"/>
                        </a:solidFill>
                        <a:effectLst/>
                        <a:latin typeface="+mn-lt"/>
                        <a:ea typeface="+mn-ea"/>
                        <a:cs typeface="+mn-cs"/>
                      </a:endParaRPr>
                    </a:p>
                  </a:txBody>
                  <a:tcPr marL="0" marR="0" marT="0" marB="0" anchor="ctr"/>
                </a:tc>
                <a:tc>
                  <a:txBody>
                    <a:bodyPr/>
                    <a:lstStyle/>
                    <a:p>
                      <a:pPr marL="0" marR="0" algn="ctr" defTabSz="914400" rtl="0" eaLnBrk="1" latinLnBrk="0" hangingPunct="1">
                        <a:lnSpc>
                          <a:spcPct val="107000"/>
                        </a:lnSpc>
                        <a:spcBef>
                          <a:spcPts val="0"/>
                        </a:spcBef>
                        <a:spcAft>
                          <a:spcPts val="0"/>
                        </a:spcAft>
                      </a:pPr>
                      <a:r>
                        <a:rPr lang="en-US" sz="1900" b="0" kern="1200" dirty="0">
                          <a:effectLst/>
                        </a:rPr>
                        <a:t> </a:t>
                      </a:r>
                      <a:endParaRPr lang="en-US" sz="1900" b="0" kern="1200" dirty="0">
                        <a:solidFill>
                          <a:schemeClr val="dk1"/>
                        </a:solidFill>
                        <a:effectLst/>
                        <a:latin typeface="+mn-lt"/>
                        <a:ea typeface="+mn-ea"/>
                        <a:cs typeface="+mn-cs"/>
                      </a:endParaRPr>
                    </a:p>
                  </a:txBody>
                  <a:tcPr marL="0" marR="0" marT="0" marB="0" anchor="ctr"/>
                </a:tc>
              </a:tr>
              <a:tr h="468339">
                <a:tc>
                  <a:txBody>
                    <a:bodyPr/>
                    <a:lstStyle/>
                    <a:p>
                      <a:pPr marL="0" marR="0" indent="114300" algn="l" defTabSz="914400" rtl="0" eaLnBrk="1" latinLnBrk="0" hangingPunct="1">
                        <a:lnSpc>
                          <a:spcPct val="107000"/>
                        </a:lnSpc>
                        <a:spcBef>
                          <a:spcPts val="0"/>
                        </a:spcBef>
                        <a:spcAft>
                          <a:spcPts val="0"/>
                        </a:spcAft>
                      </a:pPr>
                      <a:r>
                        <a:rPr lang="en-US" sz="2000" b="0" kern="1200" dirty="0">
                          <a:effectLst/>
                        </a:rPr>
                        <a:t>ISDM</a:t>
                      </a:r>
                      <a:endParaRPr lang="en-US" sz="2000" b="0" kern="1200" dirty="0">
                        <a:solidFill>
                          <a:schemeClr val="bg1"/>
                        </a:solidFill>
                        <a:effectLst/>
                        <a:latin typeface="+mn-lt"/>
                        <a:ea typeface="+mn-ea"/>
                        <a:cs typeface="+mn-cs"/>
                      </a:endParaRPr>
                    </a:p>
                  </a:txBody>
                  <a:tcPr marL="0" marR="0" marT="0" marB="0" anchor="ctr"/>
                </a:tc>
                <a:tc>
                  <a:txBody>
                    <a:bodyPr/>
                    <a:lstStyle/>
                    <a:p>
                      <a:pPr marL="0" marR="0" algn="ctr" defTabSz="914400" rtl="0" eaLnBrk="1" latinLnBrk="0" hangingPunct="1">
                        <a:lnSpc>
                          <a:spcPct val="107000"/>
                        </a:lnSpc>
                        <a:spcBef>
                          <a:spcPts val="0"/>
                        </a:spcBef>
                        <a:spcAft>
                          <a:spcPts val="0"/>
                        </a:spcAft>
                      </a:pPr>
                      <a:r>
                        <a:rPr lang="en-US" sz="1900" kern="1200" dirty="0">
                          <a:effectLst/>
                        </a:rPr>
                        <a:t>-0.432</a:t>
                      </a:r>
                      <a:endParaRPr lang="en-US" sz="1900" kern="1200" dirty="0">
                        <a:solidFill>
                          <a:schemeClr val="dk1"/>
                        </a:solidFill>
                        <a:effectLst/>
                        <a:latin typeface="+mn-lt"/>
                        <a:ea typeface="+mn-ea"/>
                        <a:cs typeface="+mn-cs"/>
                      </a:endParaRPr>
                    </a:p>
                  </a:txBody>
                  <a:tcPr marL="0" marR="0" marT="0" marB="0" anchor="ctr">
                    <a:noFill/>
                  </a:tcPr>
                </a:tc>
                <a:tc>
                  <a:txBody>
                    <a:bodyPr/>
                    <a:lstStyle/>
                    <a:p>
                      <a:pPr marL="0" marR="0" algn="ctr" defTabSz="914400" rtl="0" eaLnBrk="1" latinLnBrk="0" hangingPunct="1">
                        <a:lnSpc>
                          <a:spcPct val="107000"/>
                        </a:lnSpc>
                        <a:spcBef>
                          <a:spcPts val="0"/>
                        </a:spcBef>
                        <a:spcAft>
                          <a:spcPts val="0"/>
                        </a:spcAft>
                      </a:pPr>
                      <a:r>
                        <a:rPr lang="en-US" sz="1900" kern="1200" dirty="0">
                          <a:effectLst/>
                        </a:rPr>
                        <a:t> </a:t>
                      </a:r>
                      <a:endParaRPr lang="en-US" sz="1900" kern="1200" dirty="0">
                        <a:solidFill>
                          <a:schemeClr val="dk1"/>
                        </a:solidFill>
                        <a:effectLst/>
                        <a:latin typeface="+mn-lt"/>
                        <a:ea typeface="+mn-ea"/>
                        <a:cs typeface="+mn-cs"/>
                      </a:endParaRPr>
                    </a:p>
                  </a:txBody>
                  <a:tcPr marL="0" marR="0" marT="0" marB="0" anchor="ctr"/>
                </a:tc>
                <a:tc>
                  <a:txBody>
                    <a:bodyPr/>
                    <a:lstStyle/>
                    <a:p>
                      <a:pPr marL="0" marR="0" algn="ctr" defTabSz="914400" rtl="0" eaLnBrk="1" latinLnBrk="0" hangingPunct="1">
                        <a:lnSpc>
                          <a:spcPct val="107000"/>
                        </a:lnSpc>
                        <a:spcBef>
                          <a:spcPts val="0"/>
                        </a:spcBef>
                        <a:spcAft>
                          <a:spcPts val="0"/>
                        </a:spcAft>
                      </a:pPr>
                      <a:r>
                        <a:rPr lang="en-US" sz="1900" kern="1200" dirty="0">
                          <a:effectLst/>
                        </a:rPr>
                        <a:t> </a:t>
                      </a:r>
                      <a:endParaRPr lang="en-US" sz="1900" kern="1200" dirty="0">
                        <a:solidFill>
                          <a:schemeClr val="dk1"/>
                        </a:solidFill>
                        <a:effectLst/>
                        <a:latin typeface="+mn-lt"/>
                        <a:ea typeface="+mn-ea"/>
                        <a:cs typeface="+mn-cs"/>
                      </a:endParaRPr>
                    </a:p>
                  </a:txBody>
                  <a:tcPr marL="0" marR="0" marT="0" marB="0" anchor="ctr">
                    <a:noFill/>
                  </a:tcPr>
                </a:tc>
                <a:tc>
                  <a:txBody>
                    <a:bodyPr/>
                    <a:lstStyle/>
                    <a:p>
                      <a:pPr marL="0" marR="0" algn="ctr" defTabSz="914400" rtl="0" eaLnBrk="1" latinLnBrk="0" hangingPunct="1">
                        <a:lnSpc>
                          <a:spcPct val="107000"/>
                        </a:lnSpc>
                        <a:spcBef>
                          <a:spcPts val="0"/>
                        </a:spcBef>
                        <a:spcAft>
                          <a:spcPts val="0"/>
                        </a:spcAft>
                      </a:pPr>
                      <a:r>
                        <a:rPr lang="en-US" sz="1900" kern="1200" dirty="0">
                          <a:effectLst/>
                        </a:rPr>
                        <a:t> </a:t>
                      </a:r>
                      <a:endParaRPr lang="en-US" sz="1900" kern="1200" dirty="0">
                        <a:solidFill>
                          <a:schemeClr val="dk1"/>
                        </a:solidFill>
                        <a:effectLst/>
                        <a:latin typeface="+mn-lt"/>
                        <a:ea typeface="+mn-ea"/>
                        <a:cs typeface="+mn-cs"/>
                      </a:endParaRPr>
                    </a:p>
                  </a:txBody>
                  <a:tcPr marL="0" marR="0" marT="0" marB="0" anchor="ctr"/>
                </a:tc>
                <a:tc>
                  <a:txBody>
                    <a:bodyPr/>
                    <a:lstStyle/>
                    <a:p>
                      <a:pPr marL="0" marR="0" algn="ctr" defTabSz="914400" rtl="0" eaLnBrk="1" latinLnBrk="0" hangingPunct="1">
                        <a:lnSpc>
                          <a:spcPct val="107000"/>
                        </a:lnSpc>
                        <a:spcBef>
                          <a:spcPts val="0"/>
                        </a:spcBef>
                        <a:spcAft>
                          <a:spcPts val="0"/>
                        </a:spcAft>
                      </a:pPr>
                      <a:r>
                        <a:rPr lang="en-US" sz="1900" kern="1200" dirty="0">
                          <a:effectLst/>
                        </a:rPr>
                        <a:t> </a:t>
                      </a:r>
                      <a:endParaRPr lang="en-US" sz="1900" kern="1200" dirty="0">
                        <a:solidFill>
                          <a:schemeClr val="dk1"/>
                        </a:solidFill>
                        <a:effectLst/>
                        <a:latin typeface="+mn-lt"/>
                        <a:ea typeface="+mn-ea"/>
                        <a:cs typeface="+mn-cs"/>
                      </a:endParaRPr>
                    </a:p>
                  </a:txBody>
                  <a:tcPr marL="0" marR="0" marT="0" marB="0" anchor="ctr">
                    <a:noFill/>
                  </a:tcPr>
                </a:tc>
                <a:tc>
                  <a:txBody>
                    <a:bodyPr/>
                    <a:lstStyle/>
                    <a:p>
                      <a:pPr marL="0" marR="0" algn="ctr" defTabSz="914400" rtl="0" eaLnBrk="1" latinLnBrk="0" hangingPunct="1">
                        <a:lnSpc>
                          <a:spcPct val="107000"/>
                        </a:lnSpc>
                        <a:spcBef>
                          <a:spcPts val="0"/>
                        </a:spcBef>
                        <a:spcAft>
                          <a:spcPts val="0"/>
                        </a:spcAft>
                      </a:pPr>
                      <a:r>
                        <a:rPr lang="en-US" sz="1900" b="0" kern="1200" dirty="0">
                          <a:effectLst/>
                        </a:rPr>
                        <a:t>-0.294</a:t>
                      </a:r>
                      <a:endParaRPr lang="en-US" sz="1900" b="0" kern="1200" dirty="0">
                        <a:solidFill>
                          <a:schemeClr val="dk1"/>
                        </a:solidFill>
                        <a:effectLst/>
                        <a:latin typeface="+mn-lt"/>
                        <a:ea typeface="+mn-ea"/>
                        <a:cs typeface="+mn-cs"/>
                      </a:endParaRPr>
                    </a:p>
                  </a:txBody>
                  <a:tcPr marL="0" marR="0" marT="0" marB="0" anchor="ctr"/>
                </a:tc>
              </a:tr>
              <a:tr h="459039">
                <a:tc>
                  <a:txBody>
                    <a:bodyPr/>
                    <a:lstStyle/>
                    <a:p>
                      <a:pPr marL="0" marR="0" indent="114300" algn="l" defTabSz="914400" rtl="0" eaLnBrk="1" latinLnBrk="0" hangingPunct="1">
                        <a:lnSpc>
                          <a:spcPct val="107000"/>
                        </a:lnSpc>
                        <a:spcBef>
                          <a:spcPts val="0"/>
                        </a:spcBef>
                        <a:spcAft>
                          <a:spcPts val="0"/>
                        </a:spcAft>
                      </a:pPr>
                      <a:r>
                        <a:rPr lang="en-US" sz="2000" b="0" kern="1200" dirty="0">
                          <a:effectLst/>
                        </a:rPr>
                        <a:t>BIT</a:t>
                      </a:r>
                      <a:endParaRPr lang="en-US" sz="2000" b="0" kern="1200" dirty="0">
                        <a:solidFill>
                          <a:schemeClr val="bg1"/>
                        </a:solidFill>
                        <a:effectLst/>
                        <a:latin typeface="+mn-lt"/>
                        <a:ea typeface="+mn-ea"/>
                        <a:cs typeface="+mn-cs"/>
                      </a:endParaRPr>
                    </a:p>
                  </a:txBody>
                  <a:tcPr marL="0" marR="0" marT="0" marB="0" anchor="ctr"/>
                </a:tc>
                <a:tc>
                  <a:txBody>
                    <a:bodyPr/>
                    <a:lstStyle/>
                    <a:p>
                      <a:pPr marL="0" marR="0" algn="ctr" defTabSz="914400" rtl="0" eaLnBrk="1" latinLnBrk="0" hangingPunct="1">
                        <a:lnSpc>
                          <a:spcPct val="107000"/>
                        </a:lnSpc>
                        <a:spcBef>
                          <a:spcPts val="0"/>
                        </a:spcBef>
                        <a:spcAft>
                          <a:spcPts val="0"/>
                        </a:spcAft>
                      </a:pPr>
                      <a:r>
                        <a:rPr lang="en-US" sz="1900" kern="1200">
                          <a:effectLst/>
                        </a:rPr>
                        <a:t>0.240***</a:t>
                      </a:r>
                      <a:endParaRPr lang="en-US" sz="1900" kern="1200">
                        <a:solidFill>
                          <a:schemeClr val="dk1"/>
                        </a:solidFill>
                        <a:effectLst/>
                        <a:latin typeface="+mn-lt"/>
                        <a:ea typeface="+mn-ea"/>
                        <a:cs typeface="+mn-cs"/>
                      </a:endParaRPr>
                    </a:p>
                  </a:txBody>
                  <a:tcPr marL="0" marR="0" marT="0" marB="0" anchor="ctr"/>
                </a:tc>
                <a:tc>
                  <a:txBody>
                    <a:bodyPr/>
                    <a:lstStyle/>
                    <a:p>
                      <a:pPr marL="0" marR="0" algn="ctr" defTabSz="914400" rtl="0" eaLnBrk="1" latinLnBrk="0" hangingPunct="1">
                        <a:lnSpc>
                          <a:spcPct val="107000"/>
                        </a:lnSpc>
                        <a:spcBef>
                          <a:spcPts val="0"/>
                        </a:spcBef>
                        <a:spcAft>
                          <a:spcPts val="0"/>
                        </a:spcAft>
                      </a:pPr>
                      <a:r>
                        <a:rPr lang="en-US" sz="1900" kern="1200">
                          <a:effectLst/>
                        </a:rPr>
                        <a:t>0.247***</a:t>
                      </a:r>
                      <a:endParaRPr lang="en-US" sz="1900" kern="1200">
                        <a:solidFill>
                          <a:schemeClr val="dk1"/>
                        </a:solidFill>
                        <a:effectLst/>
                        <a:latin typeface="+mn-lt"/>
                        <a:ea typeface="+mn-ea"/>
                        <a:cs typeface="+mn-cs"/>
                      </a:endParaRPr>
                    </a:p>
                  </a:txBody>
                  <a:tcPr marL="0" marR="0" marT="0" marB="0" anchor="ctr"/>
                </a:tc>
                <a:tc>
                  <a:txBody>
                    <a:bodyPr/>
                    <a:lstStyle/>
                    <a:p>
                      <a:pPr marL="0" marR="0" algn="ctr" defTabSz="914400" rtl="0" eaLnBrk="1" latinLnBrk="0" hangingPunct="1">
                        <a:lnSpc>
                          <a:spcPct val="107000"/>
                        </a:lnSpc>
                        <a:spcBef>
                          <a:spcPts val="0"/>
                        </a:spcBef>
                        <a:spcAft>
                          <a:spcPts val="0"/>
                        </a:spcAft>
                      </a:pPr>
                      <a:r>
                        <a:rPr lang="en-US" sz="1900" kern="1200">
                          <a:effectLst/>
                        </a:rPr>
                        <a:t>0.253***</a:t>
                      </a:r>
                      <a:endParaRPr lang="en-US" sz="1900" kern="1200">
                        <a:solidFill>
                          <a:schemeClr val="dk1"/>
                        </a:solidFill>
                        <a:effectLst/>
                        <a:latin typeface="+mn-lt"/>
                        <a:ea typeface="+mn-ea"/>
                        <a:cs typeface="+mn-cs"/>
                      </a:endParaRPr>
                    </a:p>
                  </a:txBody>
                  <a:tcPr marL="0" marR="0" marT="0" marB="0" anchor="ctr"/>
                </a:tc>
                <a:tc>
                  <a:txBody>
                    <a:bodyPr/>
                    <a:lstStyle/>
                    <a:p>
                      <a:pPr marL="0" marR="0" algn="ctr" defTabSz="914400" rtl="0" eaLnBrk="1" latinLnBrk="0" hangingPunct="1">
                        <a:lnSpc>
                          <a:spcPct val="107000"/>
                        </a:lnSpc>
                        <a:spcBef>
                          <a:spcPts val="0"/>
                        </a:spcBef>
                        <a:spcAft>
                          <a:spcPts val="0"/>
                        </a:spcAft>
                      </a:pPr>
                      <a:r>
                        <a:rPr lang="en-US" sz="1900" kern="1200">
                          <a:effectLst/>
                        </a:rPr>
                        <a:t>0.244***</a:t>
                      </a:r>
                      <a:endParaRPr lang="en-US" sz="1900" kern="1200">
                        <a:solidFill>
                          <a:schemeClr val="dk1"/>
                        </a:solidFill>
                        <a:effectLst/>
                        <a:latin typeface="+mn-lt"/>
                        <a:ea typeface="+mn-ea"/>
                        <a:cs typeface="+mn-cs"/>
                      </a:endParaRPr>
                    </a:p>
                  </a:txBody>
                  <a:tcPr marL="0" marR="0" marT="0" marB="0" anchor="ctr"/>
                </a:tc>
                <a:tc>
                  <a:txBody>
                    <a:bodyPr/>
                    <a:lstStyle/>
                    <a:p>
                      <a:pPr marL="0" marR="0" algn="ctr" defTabSz="914400" rtl="0" eaLnBrk="1" latinLnBrk="0" hangingPunct="1">
                        <a:lnSpc>
                          <a:spcPct val="107000"/>
                        </a:lnSpc>
                        <a:spcBef>
                          <a:spcPts val="0"/>
                        </a:spcBef>
                        <a:spcAft>
                          <a:spcPts val="0"/>
                        </a:spcAft>
                      </a:pPr>
                      <a:r>
                        <a:rPr lang="en-US" sz="1900" kern="1200" dirty="0">
                          <a:effectLst/>
                        </a:rPr>
                        <a:t>0.234***</a:t>
                      </a:r>
                      <a:endParaRPr lang="en-US" sz="1900" kern="1200" dirty="0">
                        <a:solidFill>
                          <a:schemeClr val="dk1"/>
                        </a:solidFill>
                        <a:effectLst/>
                        <a:latin typeface="+mn-lt"/>
                        <a:ea typeface="+mn-ea"/>
                        <a:cs typeface="+mn-cs"/>
                      </a:endParaRPr>
                    </a:p>
                  </a:txBody>
                  <a:tcPr marL="0" marR="0" marT="0" marB="0" anchor="ctr"/>
                </a:tc>
                <a:tc>
                  <a:txBody>
                    <a:bodyPr/>
                    <a:lstStyle/>
                    <a:p>
                      <a:pPr marL="0" marR="0" algn="ctr" defTabSz="914400" rtl="0" eaLnBrk="1" latinLnBrk="0" hangingPunct="1">
                        <a:lnSpc>
                          <a:spcPct val="107000"/>
                        </a:lnSpc>
                        <a:spcBef>
                          <a:spcPts val="0"/>
                        </a:spcBef>
                        <a:spcAft>
                          <a:spcPts val="0"/>
                        </a:spcAft>
                      </a:pPr>
                      <a:r>
                        <a:rPr lang="en-US" sz="1900" b="0" kern="1200" dirty="0">
                          <a:effectLst/>
                        </a:rPr>
                        <a:t>0.252***</a:t>
                      </a:r>
                      <a:endParaRPr lang="en-US" sz="1900" b="0" kern="1200" dirty="0">
                        <a:solidFill>
                          <a:schemeClr val="dk1"/>
                        </a:solidFill>
                        <a:effectLst/>
                        <a:latin typeface="+mn-lt"/>
                        <a:ea typeface="+mn-ea"/>
                        <a:cs typeface="+mn-cs"/>
                      </a:endParaRPr>
                    </a:p>
                  </a:txBody>
                  <a:tcPr marL="0" marR="0" marT="0" marB="0" anchor="ctr"/>
                </a:tc>
              </a:tr>
              <a:tr h="562207">
                <a:tc>
                  <a:txBody>
                    <a:bodyPr/>
                    <a:lstStyle/>
                    <a:p>
                      <a:pPr marL="0" marR="0" indent="114300" algn="l" defTabSz="914400" rtl="0" eaLnBrk="1" latinLnBrk="0" hangingPunct="1">
                        <a:lnSpc>
                          <a:spcPct val="107000"/>
                        </a:lnSpc>
                        <a:spcBef>
                          <a:spcPts val="0"/>
                        </a:spcBef>
                        <a:spcAft>
                          <a:spcPts val="0"/>
                        </a:spcAft>
                      </a:pPr>
                      <a:r>
                        <a:rPr lang="en-US" sz="2000" b="0" kern="1200" dirty="0" err="1" smtClean="0">
                          <a:effectLst/>
                        </a:rPr>
                        <a:t>Obs</a:t>
                      </a:r>
                      <a:endParaRPr lang="en-US" sz="2000" b="0" kern="1200" dirty="0">
                        <a:solidFill>
                          <a:schemeClr val="bg1"/>
                        </a:solidFill>
                        <a:effectLst/>
                        <a:latin typeface="+mn-lt"/>
                        <a:ea typeface="+mn-ea"/>
                        <a:cs typeface="+mn-cs"/>
                      </a:endParaRPr>
                    </a:p>
                  </a:txBody>
                  <a:tcPr marL="0" marR="0" marT="0" marB="0" anchor="ctr"/>
                </a:tc>
                <a:tc>
                  <a:txBody>
                    <a:bodyPr/>
                    <a:lstStyle/>
                    <a:p>
                      <a:pPr marL="0" marR="0" algn="ctr" defTabSz="914400" rtl="0" eaLnBrk="1" latinLnBrk="0" hangingPunct="1">
                        <a:lnSpc>
                          <a:spcPct val="107000"/>
                        </a:lnSpc>
                        <a:spcBef>
                          <a:spcPts val="0"/>
                        </a:spcBef>
                        <a:spcAft>
                          <a:spcPts val="0"/>
                        </a:spcAft>
                      </a:pPr>
                      <a:r>
                        <a:rPr lang="en-US" sz="1900" b="0" kern="1200" dirty="0" smtClean="0">
                          <a:effectLst/>
                        </a:rPr>
                        <a:t>22,585</a:t>
                      </a:r>
                      <a:endParaRPr lang="en-US" sz="1900" b="0" kern="1200" dirty="0">
                        <a:solidFill>
                          <a:schemeClr val="dk1"/>
                        </a:solidFill>
                        <a:effectLst/>
                        <a:latin typeface="+mn-lt"/>
                        <a:ea typeface="+mn-ea"/>
                        <a:cs typeface="+mn-cs"/>
                      </a:endParaRPr>
                    </a:p>
                  </a:txBody>
                  <a:tcPr marL="0" marR="0" marT="0" marB="0" anchor="ctr"/>
                </a:tc>
                <a:tc>
                  <a:txBody>
                    <a:bodyPr/>
                    <a:lstStyle/>
                    <a:p>
                      <a:pPr marL="0" marR="0" algn="ctr" defTabSz="914400" rtl="0" eaLnBrk="1" latinLnBrk="0" hangingPunct="1">
                        <a:lnSpc>
                          <a:spcPct val="107000"/>
                        </a:lnSpc>
                        <a:spcBef>
                          <a:spcPts val="0"/>
                        </a:spcBef>
                        <a:spcAft>
                          <a:spcPts val="0"/>
                        </a:spcAft>
                      </a:pPr>
                      <a:r>
                        <a:rPr lang="en-US" sz="1900" b="0" kern="1200" dirty="0" smtClean="0">
                          <a:effectLst/>
                        </a:rPr>
                        <a:t>22,585</a:t>
                      </a:r>
                      <a:endParaRPr lang="en-US" sz="1900" b="0" kern="1200" dirty="0">
                        <a:solidFill>
                          <a:schemeClr val="dk1"/>
                        </a:solidFill>
                        <a:effectLst/>
                        <a:latin typeface="+mn-lt"/>
                        <a:ea typeface="+mn-ea"/>
                        <a:cs typeface="+mn-cs"/>
                      </a:endParaRPr>
                    </a:p>
                  </a:txBody>
                  <a:tcPr marL="0" marR="0" marT="0" marB="0" anchor="ctr"/>
                </a:tc>
                <a:tc>
                  <a:txBody>
                    <a:bodyPr/>
                    <a:lstStyle/>
                    <a:p>
                      <a:pPr marL="0" marR="0" algn="ctr" defTabSz="914400" rtl="0" eaLnBrk="1" latinLnBrk="0" hangingPunct="1">
                        <a:lnSpc>
                          <a:spcPct val="107000"/>
                        </a:lnSpc>
                        <a:spcBef>
                          <a:spcPts val="0"/>
                        </a:spcBef>
                        <a:spcAft>
                          <a:spcPts val="0"/>
                        </a:spcAft>
                      </a:pPr>
                      <a:r>
                        <a:rPr lang="en-US" sz="1900" b="0" kern="1200" dirty="0" smtClean="0">
                          <a:effectLst/>
                        </a:rPr>
                        <a:t>22,585</a:t>
                      </a:r>
                      <a:endParaRPr lang="en-US" sz="1900" b="0" kern="1200" dirty="0">
                        <a:solidFill>
                          <a:schemeClr val="dk1"/>
                        </a:solidFill>
                        <a:effectLst/>
                        <a:latin typeface="+mn-lt"/>
                        <a:ea typeface="+mn-ea"/>
                        <a:cs typeface="+mn-cs"/>
                      </a:endParaRPr>
                    </a:p>
                  </a:txBody>
                  <a:tcPr marL="0" marR="0" marT="0" marB="0" anchor="ctr"/>
                </a:tc>
                <a:tc>
                  <a:txBody>
                    <a:bodyPr/>
                    <a:lstStyle/>
                    <a:p>
                      <a:pPr marL="0" marR="0" algn="ctr" defTabSz="914400" rtl="0" eaLnBrk="1" latinLnBrk="0" hangingPunct="1">
                        <a:lnSpc>
                          <a:spcPct val="107000"/>
                        </a:lnSpc>
                        <a:spcBef>
                          <a:spcPts val="0"/>
                        </a:spcBef>
                        <a:spcAft>
                          <a:spcPts val="0"/>
                        </a:spcAft>
                      </a:pPr>
                      <a:r>
                        <a:rPr lang="en-US" sz="1900" b="0" kern="1200" dirty="0" smtClean="0">
                          <a:effectLst/>
                        </a:rPr>
                        <a:t>22,585</a:t>
                      </a:r>
                      <a:endParaRPr lang="en-US" sz="1900" b="0" kern="1200" dirty="0">
                        <a:solidFill>
                          <a:schemeClr val="dk1"/>
                        </a:solidFill>
                        <a:effectLst/>
                        <a:latin typeface="+mn-lt"/>
                        <a:ea typeface="+mn-ea"/>
                        <a:cs typeface="+mn-cs"/>
                      </a:endParaRPr>
                    </a:p>
                  </a:txBody>
                  <a:tcPr marL="0" marR="0" marT="0" marB="0" anchor="ctr"/>
                </a:tc>
                <a:tc>
                  <a:txBody>
                    <a:bodyPr/>
                    <a:lstStyle/>
                    <a:p>
                      <a:pPr marL="0" marR="0" algn="ctr" defTabSz="914400" rtl="0" eaLnBrk="1" latinLnBrk="0" hangingPunct="1">
                        <a:lnSpc>
                          <a:spcPct val="107000"/>
                        </a:lnSpc>
                        <a:spcBef>
                          <a:spcPts val="0"/>
                        </a:spcBef>
                        <a:spcAft>
                          <a:spcPts val="0"/>
                        </a:spcAft>
                      </a:pPr>
                      <a:r>
                        <a:rPr lang="en-US" sz="1900" b="0" kern="1200" dirty="0" smtClean="0">
                          <a:effectLst/>
                        </a:rPr>
                        <a:t>22,585</a:t>
                      </a:r>
                      <a:endParaRPr lang="en-US" sz="1900" b="0" kern="1200" dirty="0">
                        <a:solidFill>
                          <a:schemeClr val="dk1"/>
                        </a:solidFill>
                        <a:effectLst/>
                        <a:latin typeface="+mn-lt"/>
                        <a:ea typeface="+mn-ea"/>
                        <a:cs typeface="+mn-cs"/>
                      </a:endParaRPr>
                    </a:p>
                  </a:txBody>
                  <a:tcPr marL="0" marR="0" marT="0" marB="0" anchor="ctr"/>
                </a:tc>
                <a:tc>
                  <a:txBody>
                    <a:bodyPr/>
                    <a:lstStyle/>
                    <a:p>
                      <a:pPr marL="0" marR="0" algn="ctr" defTabSz="914400" rtl="0" eaLnBrk="1" latinLnBrk="0" hangingPunct="1">
                        <a:lnSpc>
                          <a:spcPct val="107000"/>
                        </a:lnSpc>
                        <a:spcBef>
                          <a:spcPts val="0"/>
                        </a:spcBef>
                        <a:spcAft>
                          <a:spcPts val="0"/>
                        </a:spcAft>
                      </a:pPr>
                      <a:r>
                        <a:rPr lang="en-US" sz="1900" b="0" kern="1200" dirty="0" smtClean="0">
                          <a:effectLst/>
                        </a:rPr>
                        <a:t>22,585</a:t>
                      </a:r>
                      <a:endParaRPr lang="en-US" sz="1900" b="0" kern="1200" dirty="0">
                        <a:solidFill>
                          <a:schemeClr val="dk1"/>
                        </a:solidFill>
                        <a:effectLst/>
                        <a:latin typeface="+mn-lt"/>
                        <a:ea typeface="+mn-ea"/>
                        <a:cs typeface="+mn-cs"/>
                      </a:endParaRPr>
                    </a:p>
                  </a:txBody>
                  <a:tcPr marL="0" marR="0" marT="0" marB="0" anchor="ctr"/>
                </a:tc>
              </a:tr>
            </a:tbl>
          </a:graphicData>
        </a:graphic>
      </p:graphicFrame>
      <p:sp>
        <p:nvSpPr>
          <p:cNvPr id="9" name="Rectangle 8"/>
          <p:cNvSpPr/>
          <p:nvPr/>
        </p:nvSpPr>
        <p:spPr>
          <a:xfrm>
            <a:off x="901700" y="6129279"/>
            <a:ext cx="7835900" cy="430887"/>
          </a:xfrm>
          <a:prstGeom prst="rect">
            <a:avLst/>
          </a:prstGeom>
        </p:spPr>
        <p:txBody>
          <a:bodyPr wrap="square">
            <a:spAutoFit/>
          </a:bodyPr>
          <a:lstStyle/>
          <a:p>
            <a:r>
              <a:rPr lang="en-US" sz="1100" dirty="0"/>
              <a:t>*** </a:t>
            </a:r>
            <a:r>
              <a:rPr lang="en-US" sz="1100" i="1" dirty="0"/>
              <a:t>p</a:t>
            </a:r>
            <a:r>
              <a:rPr lang="en-US" sz="1100" dirty="0"/>
              <a:t>-value</a:t>
            </a:r>
            <a:r>
              <a:rPr lang="en-US" sz="1100" i="1" dirty="0"/>
              <a:t>&lt;</a:t>
            </a:r>
            <a:r>
              <a:rPr lang="en-US" sz="1100" dirty="0"/>
              <a:t>0.01 ** </a:t>
            </a:r>
            <a:r>
              <a:rPr lang="en-US" sz="1100" i="1" dirty="0"/>
              <a:t>p</a:t>
            </a:r>
            <a:r>
              <a:rPr lang="en-US" sz="1100" dirty="0"/>
              <a:t>-value</a:t>
            </a:r>
            <a:r>
              <a:rPr lang="en-US" sz="1100" i="1" dirty="0"/>
              <a:t>&lt;</a:t>
            </a:r>
            <a:r>
              <a:rPr lang="en-US" sz="1100" dirty="0"/>
              <a:t>0.05 * </a:t>
            </a:r>
            <a:r>
              <a:rPr lang="en-US" sz="1100" i="1" dirty="0"/>
              <a:t>p</a:t>
            </a:r>
            <a:r>
              <a:rPr lang="en-US" sz="1100" dirty="0"/>
              <a:t>-value</a:t>
            </a:r>
            <a:r>
              <a:rPr lang="en-US" sz="1100" i="1" dirty="0"/>
              <a:t>&lt;</a:t>
            </a:r>
            <a:r>
              <a:rPr lang="en-US" sz="1100" dirty="0"/>
              <a:t>0.10. Cluster-robust standard errors in parentheses. Country</a:t>
            </a:r>
          </a:p>
          <a:p>
            <a:r>
              <a:rPr lang="en-US" sz="1100" dirty="0"/>
              <a:t>fixed effects, the dyadic control variables described in section 2, and DTT are included in all columns.</a:t>
            </a:r>
          </a:p>
        </p:txBody>
      </p:sp>
    </p:spTree>
    <p:extLst>
      <p:ext uri="{BB962C8B-B14F-4D97-AF65-F5344CB8AC3E}">
        <p14:creationId xmlns:p14="http://schemas.microsoft.com/office/powerpoint/2010/main" val="1571698044"/>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2900" y="454027"/>
            <a:ext cx="8547099" cy="663573"/>
          </a:xfrm>
        </p:spPr>
        <p:txBody>
          <a:bodyPr>
            <a:normAutofit/>
          </a:bodyPr>
          <a:lstStyle/>
          <a:p>
            <a:r>
              <a:rPr lang="en-US" sz="2800" dirty="0" smtClean="0"/>
              <a:t>Effects of RTIA provisions by destination sector</a:t>
            </a:r>
            <a:endParaRPr lang="en-US" sz="2800" dirty="0"/>
          </a:p>
        </p:txBody>
      </p:sp>
      <p:sp>
        <p:nvSpPr>
          <p:cNvPr id="3" name="Slide Number Placeholder 2"/>
          <p:cNvSpPr>
            <a:spLocks noGrp="1"/>
          </p:cNvSpPr>
          <p:nvPr>
            <p:ph type="sldNum" sz="quarter" idx="12"/>
          </p:nvPr>
        </p:nvSpPr>
        <p:spPr/>
        <p:txBody>
          <a:bodyPr/>
          <a:lstStyle/>
          <a:p>
            <a:fld id="{3B2AEF64-9867-4B71-936B-C52248B5A961}" type="slidenum">
              <a:rPr lang="en-US" smtClean="0"/>
              <a:t>48</a:t>
            </a:fld>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1033035468"/>
              </p:ext>
            </p:extLst>
          </p:nvPr>
        </p:nvGraphicFramePr>
        <p:xfrm>
          <a:off x="342900" y="1416050"/>
          <a:ext cx="8496297" cy="3892548"/>
        </p:xfrm>
        <a:graphic>
          <a:graphicData uri="http://schemas.openxmlformats.org/drawingml/2006/table">
            <a:tbl>
              <a:tblPr firstRow="1" bandRow="1">
                <a:tableStyleId>{3B4B98B0-60AC-42C2-AFA5-B58CD77FA1E5}</a:tableStyleId>
              </a:tblPr>
              <a:tblGrid>
                <a:gridCol w="1543050"/>
                <a:gridCol w="1009650"/>
                <a:gridCol w="1110341"/>
                <a:gridCol w="1208314"/>
                <a:gridCol w="1338945"/>
                <a:gridCol w="1199082"/>
                <a:gridCol w="1086915"/>
              </a:tblGrid>
              <a:tr h="648758">
                <a:tc>
                  <a:txBody>
                    <a:bodyPr/>
                    <a:lstStyle/>
                    <a:p>
                      <a:endParaRPr lang="en-US" dirty="0"/>
                    </a:p>
                  </a:txBody>
                  <a:tcPr anchor="ctr"/>
                </a:tc>
                <a:tc>
                  <a:txBody>
                    <a:bodyPr/>
                    <a:lstStyle/>
                    <a:p>
                      <a:pPr algn="ctr"/>
                      <a:r>
                        <a:rPr lang="en-US" sz="1800" dirty="0" smtClean="0"/>
                        <a:t>RTIA</a:t>
                      </a:r>
                      <a:endParaRPr lang="en-US" sz="1800" dirty="0"/>
                    </a:p>
                  </a:txBody>
                  <a:tcPr anchor="ctr"/>
                </a:tc>
                <a:tc>
                  <a:txBody>
                    <a:bodyPr/>
                    <a:lstStyle/>
                    <a:p>
                      <a:pPr algn="ctr"/>
                      <a:r>
                        <a:rPr lang="en-US" sz="1800" dirty="0" smtClean="0"/>
                        <a:t>Entry</a:t>
                      </a:r>
                      <a:endParaRPr lang="en-US" sz="1800" dirty="0"/>
                    </a:p>
                  </a:txBody>
                  <a:tcPr anchor="ctr"/>
                </a:tc>
                <a:tc>
                  <a:txBody>
                    <a:bodyPr/>
                    <a:lstStyle/>
                    <a:p>
                      <a:pPr algn="ctr"/>
                      <a:r>
                        <a:rPr lang="en-US" sz="1800" dirty="0" smtClean="0"/>
                        <a:t>Treat</a:t>
                      </a:r>
                      <a:endParaRPr lang="en-US" sz="1800" dirty="0"/>
                    </a:p>
                  </a:txBody>
                  <a:tcPr anchor="ctr"/>
                </a:tc>
                <a:tc>
                  <a:txBody>
                    <a:bodyPr/>
                    <a:lstStyle/>
                    <a:p>
                      <a:pPr algn="ctr"/>
                      <a:r>
                        <a:rPr lang="en-US" sz="1800" dirty="0" smtClean="0"/>
                        <a:t>Scope</a:t>
                      </a:r>
                      <a:endParaRPr lang="en-US" sz="1800" dirty="0"/>
                    </a:p>
                  </a:txBody>
                  <a:tcPr anchor="ctr"/>
                </a:tc>
                <a:tc>
                  <a:txBody>
                    <a:bodyPr/>
                    <a:lstStyle/>
                    <a:p>
                      <a:pPr algn="ctr"/>
                      <a:r>
                        <a:rPr lang="en-US" sz="1800" dirty="0" err="1" smtClean="0"/>
                        <a:t>Protec</a:t>
                      </a:r>
                      <a:endParaRPr lang="en-US" sz="1800" dirty="0"/>
                    </a:p>
                  </a:txBody>
                  <a:tcPr anchor="ctr"/>
                </a:tc>
                <a:tc>
                  <a:txBody>
                    <a:bodyPr/>
                    <a:lstStyle/>
                    <a:p>
                      <a:pPr algn="ctr"/>
                      <a:r>
                        <a:rPr lang="en-US" sz="1800" dirty="0" smtClean="0"/>
                        <a:t>ISDM</a:t>
                      </a:r>
                      <a:endParaRPr lang="en-US" sz="1800" dirty="0"/>
                    </a:p>
                  </a:txBody>
                  <a:tcPr anchor="ctr"/>
                </a:tc>
              </a:tr>
              <a:tr h="648758">
                <a:tc>
                  <a:txBody>
                    <a:bodyPr/>
                    <a:lstStyle/>
                    <a:p>
                      <a:r>
                        <a:rPr lang="en-US" dirty="0" smtClean="0"/>
                        <a:t>RTIA provision</a:t>
                      </a:r>
                      <a:endParaRPr lang="en-US" dirty="0"/>
                    </a:p>
                  </a:txBody>
                  <a:tcPr anchor="ctr"/>
                </a:tc>
                <a:tc>
                  <a:txBody>
                    <a:bodyPr/>
                    <a:lstStyle/>
                    <a:p>
                      <a:pPr marL="117475" marR="0" algn="ctr">
                        <a:spcBef>
                          <a:spcPts val="760"/>
                        </a:spcBef>
                        <a:spcAft>
                          <a:spcPts val="0"/>
                        </a:spcAft>
                      </a:pPr>
                      <a:r>
                        <a:rPr lang="en-US" sz="1800" dirty="0">
                          <a:effectLst/>
                        </a:rPr>
                        <a:t>-0.044</a:t>
                      </a:r>
                      <a:endParaRPr lang="en-US" sz="2400" dirty="0">
                        <a:effectLst/>
                        <a:latin typeface="Arial" panose="020B0604020202020204" pitchFamily="34" charset="0"/>
                        <a:ea typeface="Calibri"/>
                        <a:cs typeface="Arial" panose="020B0604020202020204" pitchFamily="34" charset="0"/>
                      </a:endParaRPr>
                    </a:p>
                  </a:txBody>
                  <a:tcPr marL="0" marR="0" marT="0" marB="0" anchor="ctr"/>
                </a:tc>
                <a:tc>
                  <a:txBody>
                    <a:bodyPr/>
                    <a:lstStyle/>
                    <a:p>
                      <a:pPr marL="107315" marR="0" algn="ctr">
                        <a:spcBef>
                          <a:spcPts val="760"/>
                        </a:spcBef>
                        <a:spcAft>
                          <a:spcPts val="0"/>
                        </a:spcAft>
                      </a:pPr>
                      <a:r>
                        <a:rPr lang="en-US" sz="1800" dirty="0">
                          <a:effectLst/>
                        </a:rPr>
                        <a:t>0.356**</a:t>
                      </a:r>
                      <a:endParaRPr lang="en-US" sz="2400" dirty="0">
                        <a:effectLst/>
                        <a:latin typeface="Arial" panose="020B0604020202020204" pitchFamily="34" charset="0"/>
                        <a:ea typeface="Calibri"/>
                        <a:cs typeface="Arial" panose="020B0604020202020204" pitchFamily="34" charset="0"/>
                      </a:endParaRPr>
                    </a:p>
                  </a:txBody>
                  <a:tcPr marL="0" marR="0" marT="0" marB="0" anchor="ctr"/>
                </a:tc>
                <a:tc>
                  <a:txBody>
                    <a:bodyPr/>
                    <a:lstStyle/>
                    <a:p>
                      <a:pPr marL="107315" marR="0" algn="ctr">
                        <a:spcBef>
                          <a:spcPts val="760"/>
                        </a:spcBef>
                        <a:spcAft>
                          <a:spcPts val="0"/>
                        </a:spcAft>
                      </a:pPr>
                      <a:r>
                        <a:rPr lang="en-US" sz="1800" dirty="0">
                          <a:effectLst/>
                        </a:rPr>
                        <a:t>0.361**</a:t>
                      </a:r>
                      <a:endParaRPr lang="en-US" sz="2400" dirty="0">
                        <a:effectLst/>
                        <a:latin typeface="Arial" panose="020B0604020202020204" pitchFamily="34" charset="0"/>
                        <a:ea typeface="Calibri"/>
                        <a:cs typeface="Arial" panose="020B0604020202020204" pitchFamily="34" charset="0"/>
                      </a:endParaRPr>
                    </a:p>
                  </a:txBody>
                  <a:tcPr marL="0" marR="0" marT="0" marB="0" anchor="ctr"/>
                </a:tc>
                <a:tc>
                  <a:txBody>
                    <a:bodyPr/>
                    <a:lstStyle/>
                    <a:p>
                      <a:pPr marL="139065" marR="0" algn="ctr">
                        <a:spcBef>
                          <a:spcPts val="760"/>
                        </a:spcBef>
                        <a:spcAft>
                          <a:spcPts val="0"/>
                        </a:spcAft>
                      </a:pPr>
                      <a:r>
                        <a:rPr lang="en-US" sz="1800" dirty="0">
                          <a:effectLst/>
                        </a:rPr>
                        <a:t>0.198</a:t>
                      </a:r>
                      <a:endParaRPr lang="en-US" sz="2400" dirty="0">
                        <a:effectLst/>
                        <a:latin typeface="Arial" panose="020B0604020202020204" pitchFamily="34" charset="0"/>
                        <a:ea typeface="Calibri"/>
                        <a:cs typeface="Arial" panose="020B0604020202020204" pitchFamily="34" charset="0"/>
                      </a:endParaRPr>
                    </a:p>
                  </a:txBody>
                  <a:tcPr marL="0" marR="0" marT="0" marB="0" anchor="ctr"/>
                </a:tc>
                <a:tc>
                  <a:txBody>
                    <a:bodyPr/>
                    <a:lstStyle/>
                    <a:p>
                      <a:pPr marL="107315" marR="0" algn="ctr">
                        <a:spcBef>
                          <a:spcPts val="760"/>
                        </a:spcBef>
                        <a:spcAft>
                          <a:spcPts val="0"/>
                        </a:spcAft>
                      </a:pPr>
                      <a:r>
                        <a:rPr lang="en-US" sz="1800">
                          <a:effectLst/>
                        </a:rPr>
                        <a:t>0.232**</a:t>
                      </a:r>
                      <a:endParaRPr lang="en-US" sz="2400">
                        <a:effectLst/>
                        <a:latin typeface="Arial" panose="020B0604020202020204" pitchFamily="34" charset="0"/>
                        <a:ea typeface="Calibri"/>
                        <a:cs typeface="Arial" panose="020B0604020202020204" pitchFamily="34" charset="0"/>
                      </a:endParaRPr>
                    </a:p>
                  </a:txBody>
                  <a:tcPr marL="0" marR="0" marT="0" marB="0" anchor="ctr"/>
                </a:tc>
                <a:tc>
                  <a:txBody>
                    <a:bodyPr/>
                    <a:lstStyle/>
                    <a:p>
                      <a:pPr marL="170180" marR="0" algn="ctr">
                        <a:spcBef>
                          <a:spcPts val="760"/>
                        </a:spcBef>
                        <a:spcAft>
                          <a:spcPts val="0"/>
                        </a:spcAft>
                      </a:pPr>
                      <a:r>
                        <a:rPr lang="en-US" sz="1800" dirty="0">
                          <a:effectLst/>
                        </a:rPr>
                        <a:t>0.161</a:t>
                      </a:r>
                      <a:endParaRPr lang="en-US" sz="2400" dirty="0">
                        <a:effectLst/>
                        <a:latin typeface="Arial" panose="020B0604020202020204" pitchFamily="34" charset="0"/>
                        <a:ea typeface="Calibri"/>
                        <a:cs typeface="Arial" panose="020B0604020202020204" pitchFamily="34" charset="0"/>
                      </a:endParaRPr>
                    </a:p>
                  </a:txBody>
                  <a:tcPr marL="0" marR="0" marT="0" marB="0" anchor="ctr"/>
                </a:tc>
              </a:tr>
              <a:tr h="648758">
                <a:tc>
                  <a:txBody>
                    <a:bodyPr/>
                    <a:lstStyle/>
                    <a:p>
                      <a:r>
                        <a:rPr lang="en-US" dirty="0" smtClean="0"/>
                        <a:t>Prov</a:t>
                      </a:r>
                      <a:r>
                        <a:rPr lang="en-US" baseline="0" dirty="0" smtClean="0"/>
                        <a:t>ision X Services</a:t>
                      </a:r>
                      <a:endParaRPr lang="en-US" dirty="0"/>
                    </a:p>
                  </a:txBody>
                  <a:tcPr anchor="ctr"/>
                </a:tc>
                <a:tc>
                  <a:txBody>
                    <a:bodyPr/>
                    <a:lstStyle/>
                    <a:p>
                      <a:pPr marL="139065" marR="0" algn="ctr">
                        <a:spcBef>
                          <a:spcPts val="325"/>
                        </a:spcBef>
                        <a:spcAft>
                          <a:spcPts val="0"/>
                        </a:spcAft>
                      </a:pPr>
                      <a:r>
                        <a:rPr lang="en-US" sz="1800">
                          <a:effectLst/>
                        </a:rPr>
                        <a:t>0.088</a:t>
                      </a:r>
                      <a:endParaRPr lang="en-US" sz="2400">
                        <a:effectLst/>
                        <a:latin typeface="Arial" panose="020B0604020202020204" pitchFamily="34" charset="0"/>
                        <a:ea typeface="Calibri"/>
                        <a:cs typeface="Arial" panose="020B0604020202020204" pitchFamily="34" charset="0"/>
                      </a:endParaRPr>
                    </a:p>
                  </a:txBody>
                  <a:tcPr marL="0" marR="0" marT="0" marB="0" anchor="ctr"/>
                </a:tc>
                <a:tc>
                  <a:txBody>
                    <a:bodyPr/>
                    <a:lstStyle/>
                    <a:p>
                      <a:pPr marL="170815" marR="0" algn="ctr">
                        <a:spcBef>
                          <a:spcPts val="325"/>
                        </a:spcBef>
                        <a:spcAft>
                          <a:spcPts val="0"/>
                        </a:spcAft>
                      </a:pPr>
                      <a:r>
                        <a:rPr lang="en-US" sz="1800">
                          <a:effectLst/>
                        </a:rPr>
                        <a:t>0.085</a:t>
                      </a:r>
                      <a:endParaRPr lang="en-US" sz="2400">
                        <a:effectLst/>
                        <a:latin typeface="Arial" panose="020B0604020202020204" pitchFamily="34" charset="0"/>
                        <a:ea typeface="Calibri"/>
                        <a:cs typeface="Arial" panose="020B0604020202020204" pitchFamily="34" charset="0"/>
                      </a:endParaRPr>
                    </a:p>
                  </a:txBody>
                  <a:tcPr marL="0" marR="0" marT="0" marB="0" anchor="ctr"/>
                </a:tc>
                <a:tc>
                  <a:txBody>
                    <a:bodyPr/>
                    <a:lstStyle/>
                    <a:p>
                      <a:pPr marL="139065" marR="0" algn="ctr">
                        <a:spcBef>
                          <a:spcPts val="325"/>
                        </a:spcBef>
                        <a:spcAft>
                          <a:spcPts val="0"/>
                        </a:spcAft>
                      </a:pPr>
                      <a:r>
                        <a:rPr lang="en-US" sz="1800">
                          <a:effectLst/>
                        </a:rPr>
                        <a:t>0.263*</a:t>
                      </a:r>
                      <a:endParaRPr lang="en-US" sz="2400">
                        <a:effectLst/>
                        <a:latin typeface="Arial" panose="020B0604020202020204" pitchFamily="34" charset="0"/>
                        <a:ea typeface="Calibri"/>
                        <a:cs typeface="Arial" panose="020B0604020202020204" pitchFamily="34" charset="0"/>
                      </a:endParaRPr>
                    </a:p>
                  </a:txBody>
                  <a:tcPr marL="0" marR="0" marT="0" marB="0" anchor="ctr"/>
                </a:tc>
                <a:tc>
                  <a:txBody>
                    <a:bodyPr/>
                    <a:lstStyle/>
                    <a:p>
                      <a:pPr marL="139065" marR="0" algn="ctr">
                        <a:spcBef>
                          <a:spcPts val="325"/>
                        </a:spcBef>
                        <a:spcAft>
                          <a:spcPts val="0"/>
                        </a:spcAft>
                      </a:pPr>
                      <a:r>
                        <a:rPr lang="en-US" sz="1800" dirty="0">
                          <a:effectLst/>
                        </a:rPr>
                        <a:t>0.255</a:t>
                      </a:r>
                      <a:endParaRPr lang="en-US" sz="2400" dirty="0">
                        <a:effectLst/>
                        <a:latin typeface="Arial" panose="020B0604020202020204" pitchFamily="34" charset="0"/>
                        <a:ea typeface="Calibri"/>
                        <a:cs typeface="Arial" panose="020B0604020202020204" pitchFamily="34" charset="0"/>
                      </a:endParaRPr>
                    </a:p>
                  </a:txBody>
                  <a:tcPr marL="0" marR="0" marT="0" marB="0" anchor="ctr"/>
                </a:tc>
                <a:tc>
                  <a:txBody>
                    <a:bodyPr/>
                    <a:lstStyle/>
                    <a:p>
                      <a:pPr marL="149860" marR="0" algn="ctr">
                        <a:spcBef>
                          <a:spcPts val="325"/>
                        </a:spcBef>
                        <a:spcAft>
                          <a:spcPts val="0"/>
                        </a:spcAft>
                      </a:pPr>
                      <a:r>
                        <a:rPr lang="en-US" sz="1800" dirty="0">
                          <a:effectLst/>
                        </a:rPr>
                        <a:t>-0.009</a:t>
                      </a:r>
                      <a:endParaRPr lang="en-US" sz="2400" dirty="0">
                        <a:effectLst/>
                        <a:latin typeface="Arial" panose="020B0604020202020204" pitchFamily="34" charset="0"/>
                        <a:ea typeface="Calibri"/>
                        <a:cs typeface="Arial" panose="020B0604020202020204" pitchFamily="34" charset="0"/>
                      </a:endParaRPr>
                    </a:p>
                  </a:txBody>
                  <a:tcPr marL="0" marR="0" marT="0" marB="0" anchor="ctr"/>
                </a:tc>
                <a:tc>
                  <a:txBody>
                    <a:bodyPr/>
                    <a:lstStyle/>
                    <a:p>
                      <a:pPr marL="149225" marR="0" algn="ctr">
                        <a:spcBef>
                          <a:spcPts val="325"/>
                        </a:spcBef>
                        <a:spcAft>
                          <a:spcPts val="0"/>
                        </a:spcAft>
                      </a:pPr>
                      <a:r>
                        <a:rPr lang="en-US" sz="1800" dirty="0">
                          <a:effectLst/>
                        </a:rPr>
                        <a:t>-0.097</a:t>
                      </a:r>
                      <a:endParaRPr lang="en-US" sz="2400" dirty="0">
                        <a:effectLst/>
                        <a:latin typeface="Arial" panose="020B0604020202020204" pitchFamily="34" charset="0"/>
                        <a:ea typeface="Calibri"/>
                        <a:cs typeface="Arial" panose="020B0604020202020204" pitchFamily="34" charset="0"/>
                      </a:endParaRPr>
                    </a:p>
                  </a:txBody>
                  <a:tcPr marL="0" marR="0" marT="0" marB="0" anchor="ctr"/>
                </a:tc>
              </a:tr>
              <a:tr h="64875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Prov</a:t>
                      </a:r>
                      <a:r>
                        <a:rPr lang="en-US" baseline="0" dirty="0" smtClean="0"/>
                        <a:t>ision X Nat resource</a:t>
                      </a:r>
                      <a:endParaRPr lang="en-US" dirty="0"/>
                    </a:p>
                  </a:txBody>
                  <a:tcPr anchor="ctr"/>
                </a:tc>
                <a:tc>
                  <a:txBody>
                    <a:bodyPr/>
                    <a:lstStyle/>
                    <a:p>
                      <a:pPr marL="139065" marR="0" algn="ctr">
                        <a:lnSpc>
                          <a:spcPts val="980"/>
                        </a:lnSpc>
                        <a:spcBef>
                          <a:spcPts val="0"/>
                        </a:spcBef>
                        <a:spcAft>
                          <a:spcPts val="0"/>
                        </a:spcAft>
                      </a:pPr>
                      <a:r>
                        <a:rPr lang="en-US" sz="1800">
                          <a:effectLst/>
                        </a:rPr>
                        <a:t>0.438</a:t>
                      </a:r>
                      <a:endParaRPr lang="en-US" sz="2400">
                        <a:effectLst/>
                        <a:latin typeface="Arial" panose="020B0604020202020204" pitchFamily="34" charset="0"/>
                        <a:ea typeface="Calibri"/>
                        <a:cs typeface="Arial" panose="020B0604020202020204" pitchFamily="34" charset="0"/>
                      </a:endParaRPr>
                    </a:p>
                  </a:txBody>
                  <a:tcPr marL="0" marR="0" marT="0" marB="0" anchor="ctr"/>
                </a:tc>
                <a:tc>
                  <a:txBody>
                    <a:bodyPr/>
                    <a:lstStyle/>
                    <a:p>
                      <a:pPr marL="149225" marR="0" algn="ctr">
                        <a:lnSpc>
                          <a:spcPts val="980"/>
                        </a:lnSpc>
                        <a:spcBef>
                          <a:spcPts val="0"/>
                        </a:spcBef>
                        <a:spcAft>
                          <a:spcPts val="0"/>
                        </a:spcAft>
                      </a:pPr>
                      <a:r>
                        <a:rPr lang="en-US" sz="1800">
                          <a:effectLst/>
                        </a:rPr>
                        <a:t>-0.255</a:t>
                      </a:r>
                      <a:endParaRPr lang="en-US" sz="2400">
                        <a:effectLst/>
                        <a:latin typeface="Arial" panose="020B0604020202020204" pitchFamily="34" charset="0"/>
                        <a:ea typeface="Calibri"/>
                        <a:cs typeface="Arial" panose="020B0604020202020204" pitchFamily="34" charset="0"/>
                      </a:endParaRPr>
                    </a:p>
                  </a:txBody>
                  <a:tcPr marL="0" marR="0" marT="0" marB="0" anchor="ctr"/>
                </a:tc>
                <a:tc>
                  <a:txBody>
                    <a:bodyPr/>
                    <a:lstStyle/>
                    <a:p>
                      <a:pPr marL="118110" marR="0" algn="ctr">
                        <a:lnSpc>
                          <a:spcPts val="980"/>
                        </a:lnSpc>
                        <a:spcBef>
                          <a:spcPts val="0"/>
                        </a:spcBef>
                        <a:spcAft>
                          <a:spcPts val="0"/>
                        </a:spcAft>
                      </a:pPr>
                      <a:r>
                        <a:rPr lang="en-US" sz="1800">
                          <a:effectLst/>
                        </a:rPr>
                        <a:t>-0.760*</a:t>
                      </a:r>
                      <a:endParaRPr lang="en-US" sz="2400">
                        <a:effectLst/>
                        <a:latin typeface="Arial" panose="020B0604020202020204" pitchFamily="34" charset="0"/>
                        <a:ea typeface="Calibri"/>
                        <a:cs typeface="Arial" panose="020B0604020202020204" pitchFamily="34" charset="0"/>
                      </a:endParaRPr>
                    </a:p>
                  </a:txBody>
                  <a:tcPr marL="0" marR="0" marT="0" marB="0" anchor="ctr"/>
                </a:tc>
                <a:tc>
                  <a:txBody>
                    <a:bodyPr/>
                    <a:lstStyle/>
                    <a:p>
                      <a:pPr marL="139065" marR="0" algn="ctr">
                        <a:lnSpc>
                          <a:spcPts val="980"/>
                        </a:lnSpc>
                        <a:spcBef>
                          <a:spcPts val="0"/>
                        </a:spcBef>
                        <a:spcAft>
                          <a:spcPts val="0"/>
                        </a:spcAft>
                      </a:pPr>
                      <a:r>
                        <a:rPr lang="en-US" sz="1800">
                          <a:effectLst/>
                        </a:rPr>
                        <a:t>0.438</a:t>
                      </a:r>
                      <a:endParaRPr lang="en-US" sz="2400">
                        <a:effectLst/>
                        <a:latin typeface="Arial" panose="020B0604020202020204" pitchFamily="34" charset="0"/>
                        <a:ea typeface="Calibri"/>
                        <a:cs typeface="Arial" panose="020B0604020202020204" pitchFamily="34" charset="0"/>
                      </a:endParaRPr>
                    </a:p>
                  </a:txBody>
                  <a:tcPr marL="0" marR="0" marT="0" marB="0" anchor="ctr"/>
                </a:tc>
                <a:tc>
                  <a:txBody>
                    <a:bodyPr/>
                    <a:lstStyle/>
                    <a:p>
                      <a:pPr marL="170815" marR="0" algn="ctr">
                        <a:lnSpc>
                          <a:spcPts val="980"/>
                        </a:lnSpc>
                        <a:spcBef>
                          <a:spcPts val="0"/>
                        </a:spcBef>
                        <a:spcAft>
                          <a:spcPts val="0"/>
                        </a:spcAft>
                      </a:pPr>
                      <a:r>
                        <a:rPr lang="en-US" sz="1800" dirty="0">
                          <a:effectLst/>
                        </a:rPr>
                        <a:t>0.078</a:t>
                      </a:r>
                      <a:endParaRPr lang="en-US" sz="2400" dirty="0">
                        <a:effectLst/>
                        <a:latin typeface="Arial" panose="020B0604020202020204" pitchFamily="34" charset="0"/>
                        <a:ea typeface="Calibri"/>
                        <a:cs typeface="Arial" panose="020B0604020202020204" pitchFamily="34" charset="0"/>
                      </a:endParaRPr>
                    </a:p>
                  </a:txBody>
                  <a:tcPr marL="0" marR="0" marT="0" marB="0" anchor="ctr"/>
                </a:tc>
                <a:tc>
                  <a:txBody>
                    <a:bodyPr/>
                    <a:lstStyle/>
                    <a:p>
                      <a:pPr marL="149225" marR="0" algn="ctr">
                        <a:lnSpc>
                          <a:spcPts val="980"/>
                        </a:lnSpc>
                        <a:spcBef>
                          <a:spcPts val="0"/>
                        </a:spcBef>
                        <a:spcAft>
                          <a:spcPts val="0"/>
                        </a:spcAft>
                      </a:pPr>
                      <a:r>
                        <a:rPr lang="en-US" sz="1800" dirty="0">
                          <a:effectLst/>
                        </a:rPr>
                        <a:t>-0.042</a:t>
                      </a:r>
                      <a:endParaRPr lang="en-US" sz="2400" dirty="0">
                        <a:effectLst/>
                        <a:latin typeface="Arial" panose="020B0604020202020204" pitchFamily="34" charset="0"/>
                        <a:ea typeface="Calibri"/>
                        <a:cs typeface="Arial" panose="020B0604020202020204" pitchFamily="34" charset="0"/>
                      </a:endParaRPr>
                    </a:p>
                  </a:txBody>
                  <a:tcPr marL="0" marR="0" marT="0" marB="0" anchor="ctr"/>
                </a:tc>
              </a:tr>
              <a:tr h="648758">
                <a:tc>
                  <a:txBody>
                    <a:bodyPr/>
                    <a:lstStyle/>
                    <a:p>
                      <a:r>
                        <a:rPr lang="en-US" dirty="0" smtClean="0"/>
                        <a:t>BIT</a:t>
                      </a:r>
                      <a:endParaRPr lang="en-US" dirty="0"/>
                    </a:p>
                  </a:txBody>
                  <a:tcPr anchor="ctr"/>
                </a:tc>
                <a:tc>
                  <a:txBody>
                    <a:bodyPr/>
                    <a:lstStyle/>
                    <a:p>
                      <a:pPr marL="75565" marR="0" algn="ctr">
                        <a:spcBef>
                          <a:spcPts val="325"/>
                        </a:spcBef>
                        <a:spcAft>
                          <a:spcPts val="0"/>
                        </a:spcAft>
                      </a:pPr>
                      <a:r>
                        <a:rPr lang="en-US" sz="1800">
                          <a:effectLst/>
                        </a:rPr>
                        <a:t>0.177**</a:t>
                      </a:r>
                      <a:endParaRPr lang="en-US" sz="2400">
                        <a:effectLst/>
                        <a:latin typeface="Arial" panose="020B0604020202020204" pitchFamily="34" charset="0"/>
                        <a:ea typeface="Calibri"/>
                        <a:cs typeface="Arial" panose="020B0604020202020204" pitchFamily="34" charset="0"/>
                      </a:endParaRPr>
                    </a:p>
                  </a:txBody>
                  <a:tcPr marL="0" marR="0" marT="0" marB="0" anchor="ctr"/>
                </a:tc>
                <a:tc>
                  <a:txBody>
                    <a:bodyPr/>
                    <a:lstStyle/>
                    <a:p>
                      <a:pPr marL="75565" marR="0" algn="ctr">
                        <a:spcBef>
                          <a:spcPts val="325"/>
                        </a:spcBef>
                        <a:spcAft>
                          <a:spcPts val="0"/>
                        </a:spcAft>
                      </a:pPr>
                      <a:r>
                        <a:rPr lang="en-US" sz="1800">
                          <a:effectLst/>
                        </a:rPr>
                        <a:t>0.217***</a:t>
                      </a:r>
                      <a:endParaRPr lang="en-US" sz="2400">
                        <a:effectLst/>
                        <a:latin typeface="Arial" panose="020B0604020202020204" pitchFamily="34" charset="0"/>
                        <a:ea typeface="Calibri"/>
                        <a:cs typeface="Arial" panose="020B0604020202020204" pitchFamily="34" charset="0"/>
                      </a:endParaRPr>
                    </a:p>
                  </a:txBody>
                  <a:tcPr marL="0" marR="0" marT="0" marB="0" anchor="ctr"/>
                </a:tc>
                <a:tc>
                  <a:txBody>
                    <a:bodyPr/>
                    <a:lstStyle/>
                    <a:p>
                      <a:pPr marL="75565" marR="0" algn="ctr">
                        <a:spcBef>
                          <a:spcPts val="325"/>
                        </a:spcBef>
                        <a:spcAft>
                          <a:spcPts val="0"/>
                        </a:spcAft>
                      </a:pPr>
                      <a:r>
                        <a:rPr lang="en-US" sz="1800">
                          <a:effectLst/>
                        </a:rPr>
                        <a:t>0.212***</a:t>
                      </a:r>
                      <a:endParaRPr lang="en-US" sz="2400">
                        <a:effectLst/>
                        <a:latin typeface="Arial" panose="020B0604020202020204" pitchFamily="34" charset="0"/>
                        <a:ea typeface="Calibri"/>
                        <a:cs typeface="Arial" panose="020B0604020202020204" pitchFamily="34" charset="0"/>
                      </a:endParaRPr>
                    </a:p>
                  </a:txBody>
                  <a:tcPr marL="0" marR="0" marT="0" marB="0" anchor="ctr"/>
                </a:tc>
                <a:tc>
                  <a:txBody>
                    <a:bodyPr/>
                    <a:lstStyle/>
                    <a:p>
                      <a:pPr marL="75565" marR="0" algn="ctr">
                        <a:spcBef>
                          <a:spcPts val="325"/>
                        </a:spcBef>
                        <a:spcAft>
                          <a:spcPts val="0"/>
                        </a:spcAft>
                      </a:pPr>
                      <a:r>
                        <a:rPr lang="en-US" sz="1800">
                          <a:effectLst/>
                        </a:rPr>
                        <a:t>0.179**</a:t>
                      </a:r>
                      <a:endParaRPr lang="en-US" sz="2400">
                        <a:effectLst/>
                        <a:latin typeface="Arial" panose="020B0604020202020204" pitchFamily="34" charset="0"/>
                        <a:ea typeface="Calibri"/>
                        <a:cs typeface="Arial" panose="020B0604020202020204" pitchFamily="34" charset="0"/>
                      </a:endParaRPr>
                    </a:p>
                  </a:txBody>
                  <a:tcPr marL="0" marR="0" marT="0" marB="0" anchor="ctr"/>
                </a:tc>
                <a:tc>
                  <a:txBody>
                    <a:bodyPr/>
                    <a:lstStyle/>
                    <a:p>
                      <a:pPr marL="75565" marR="0" algn="ctr">
                        <a:spcBef>
                          <a:spcPts val="325"/>
                        </a:spcBef>
                        <a:spcAft>
                          <a:spcPts val="0"/>
                        </a:spcAft>
                      </a:pPr>
                      <a:r>
                        <a:rPr lang="en-US" sz="1800">
                          <a:effectLst/>
                        </a:rPr>
                        <a:t>0.182***</a:t>
                      </a:r>
                      <a:endParaRPr lang="en-US" sz="2400">
                        <a:effectLst/>
                        <a:latin typeface="Arial" panose="020B0604020202020204" pitchFamily="34" charset="0"/>
                        <a:ea typeface="Calibri"/>
                        <a:cs typeface="Arial" panose="020B0604020202020204" pitchFamily="34" charset="0"/>
                      </a:endParaRPr>
                    </a:p>
                  </a:txBody>
                  <a:tcPr marL="0" marR="0" marT="0" marB="0" anchor="ctr"/>
                </a:tc>
                <a:tc>
                  <a:txBody>
                    <a:bodyPr/>
                    <a:lstStyle/>
                    <a:p>
                      <a:pPr marL="75565" marR="0" algn="ctr">
                        <a:spcBef>
                          <a:spcPts val="325"/>
                        </a:spcBef>
                        <a:spcAft>
                          <a:spcPts val="0"/>
                        </a:spcAft>
                      </a:pPr>
                      <a:r>
                        <a:rPr lang="en-US" sz="1800" dirty="0">
                          <a:effectLst/>
                        </a:rPr>
                        <a:t>0.190***</a:t>
                      </a:r>
                      <a:endParaRPr lang="en-US" sz="2400" dirty="0">
                        <a:effectLst/>
                        <a:latin typeface="Arial" panose="020B0604020202020204" pitchFamily="34" charset="0"/>
                        <a:ea typeface="Calibri"/>
                        <a:cs typeface="Arial" panose="020B0604020202020204" pitchFamily="34" charset="0"/>
                      </a:endParaRPr>
                    </a:p>
                  </a:txBody>
                  <a:tcPr marL="0" marR="0" marT="0" marB="0" anchor="ctr"/>
                </a:tc>
              </a:tr>
              <a:tr h="648758">
                <a:tc>
                  <a:txBody>
                    <a:bodyPr/>
                    <a:lstStyle/>
                    <a:p>
                      <a:r>
                        <a:rPr lang="en-US" dirty="0" err="1" smtClean="0"/>
                        <a:t>Obs</a:t>
                      </a:r>
                      <a:endParaRPr lang="en-US" dirty="0"/>
                    </a:p>
                  </a:txBody>
                  <a:tcPr anchor="ctr"/>
                </a:tc>
                <a:tc>
                  <a:txBody>
                    <a:bodyPr/>
                    <a:lstStyle/>
                    <a:p>
                      <a:pPr marL="123190" marR="0" algn="ctr">
                        <a:lnSpc>
                          <a:spcPts val="915"/>
                        </a:lnSpc>
                        <a:spcBef>
                          <a:spcPts val="0"/>
                        </a:spcBef>
                        <a:spcAft>
                          <a:spcPts val="0"/>
                        </a:spcAft>
                      </a:pPr>
                      <a:r>
                        <a:rPr lang="en-US" sz="1800" dirty="0" smtClean="0">
                          <a:effectLst/>
                        </a:rPr>
                        <a:t>67,755</a:t>
                      </a:r>
                      <a:endParaRPr lang="en-US" sz="2400" dirty="0">
                        <a:effectLst/>
                        <a:latin typeface="Arial" panose="020B0604020202020204" pitchFamily="34" charset="0"/>
                        <a:ea typeface="Calibri"/>
                        <a:cs typeface="Arial" panose="020B0604020202020204" pitchFamily="34" charset="0"/>
                      </a:endParaRPr>
                    </a:p>
                  </a:txBody>
                  <a:tcPr marL="0" marR="0" marT="0" marB="0" anchor="ctr"/>
                </a:tc>
                <a:tc>
                  <a:txBody>
                    <a:bodyPr/>
                    <a:lstStyle/>
                    <a:p>
                      <a:pPr marL="154940" marR="0" algn="ctr">
                        <a:lnSpc>
                          <a:spcPts val="915"/>
                        </a:lnSpc>
                        <a:spcBef>
                          <a:spcPts val="0"/>
                        </a:spcBef>
                        <a:spcAft>
                          <a:spcPts val="0"/>
                        </a:spcAft>
                      </a:pPr>
                      <a:r>
                        <a:rPr lang="en-US" sz="1800" dirty="0" smtClean="0">
                          <a:effectLst/>
                        </a:rPr>
                        <a:t>67,755</a:t>
                      </a:r>
                      <a:endParaRPr lang="en-US" sz="2400" dirty="0">
                        <a:effectLst/>
                        <a:latin typeface="Arial" panose="020B0604020202020204" pitchFamily="34" charset="0"/>
                        <a:ea typeface="Calibri"/>
                        <a:cs typeface="Arial" panose="020B0604020202020204" pitchFamily="34" charset="0"/>
                      </a:endParaRPr>
                    </a:p>
                  </a:txBody>
                  <a:tcPr marL="0" marR="0" marT="0" marB="0" anchor="ctr"/>
                </a:tc>
                <a:tc>
                  <a:txBody>
                    <a:bodyPr/>
                    <a:lstStyle/>
                    <a:p>
                      <a:pPr marL="154940" marR="0" algn="ctr">
                        <a:lnSpc>
                          <a:spcPts val="915"/>
                        </a:lnSpc>
                        <a:spcBef>
                          <a:spcPts val="0"/>
                        </a:spcBef>
                        <a:spcAft>
                          <a:spcPts val="0"/>
                        </a:spcAft>
                      </a:pPr>
                      <a:r>
                        <a:rPr lang="en-US" sz="1800" dirty="0" smtClean="0">
                          <a:effectLst/>
                        </a:rPr>
                        <a:t>67,755</a:t>
                      </a:r>
                      <a:endParaRPr lang="en-US" sz="2400" dirty="0">
                        <a:effectLst/>
                        <a:latin typeface="Arial" panose="020B0604020202020204" pitchFamily="34" charset="0"/>
                        <a:ea typeface="Calibri"/>
                        <a:cs typeface="Arial" panose="020B0604020202020204" pitchFamily="34" charset="0"/>
                      </a:endParaRPr>
                    </a:p>
                  </a:txBody>
                  <a:tcPr marL="0" marR="0" marT="0" marB="0" anchor="ctr"/>
                </a:tc>
                <a:tc>
                  <a:txBody>
                    <a:bodyPr/>
                    <a:lstStyle/>
                    <a:p>
                      <a:pPr marL="123190" marR="0" algn="ctr">
                        <a:lnSpc>
                          <a:spcPts val="915"/>
                        </a:lnSpc>
                        <a:spcBef>
                          <a:spcPts val="0"/>
                        </a:spcBef>
                        <a:spcAft>
                          <a:spcPts val="0"/>
                        </a:spcAft>
                      </a:pPr>
                      <a:r>
                        <a:rPr lang="en-US" sz="1800" dirty="0" smtClean="0">
                          <a:effectLst/>
                        </a:rPr>
                        <a:t>67,755</a:t>
                      </a:r>
                      <a:endParaRPr lang="en-US" sz="2400" dirty="0">
                        <a:effectLst/>
                        <a:latin typeface="Arial" panose="020B0604020202020204" pitchFamily="34" charset="0"/>
                        <a:ea typeface="Calibri"/>
                        <a:cs typeface="Arial" panose="020B0604020202020204" pitchFamily="34" charset="0"/>
                      </a:endParaRPr>
                    </a:p>
                  </a:txBody>
                  <a:tcPr marL="0" marR="0" marT="0" marB="0" anchor="ctr"/>
                </a:tc>
                <a:tc>
                  <a:txBody>
                    <a:bodyPr/>
                    <a:lstStyle/>
                    <a:p>
                      <a:pPr marL="154940" marR="0" algn="ctr">
                        <a:lnSpc>
                          <a:spcPts val="915"/>
                        </a:lnSpc>
                        <a:spcBef>
                          <a:spcPts val="0"/>
                        </a:spcBef>
                        <a:spcAft>
                          <a:spcPts val="0"/>
                        </a:spcAft>
                      </a:pPr>
                      <a:r>
                        <a:rPr lang="en-US" sz="1800" dirty="0" smtClean="0">
                          <a:effectLst/>
                        </a:rPr>
                        <a:t>67,755</a:t>
                      </a:r>
                      <a:endParaRPr lang="en-US" sz="2400" dirty="0">
                        <a:effectLst/>
                        <a:latin typeface="Arial" panose="020B0604020202020204" pitchFamily="34" charset="0"/>
                        <a:ea typeface="Calibri"/>
                        <a:cs typeface="Arial" panose="020B0604020202020204" pitchFamily="34" charset="0"/>
                      </a:endParaRPr>
                    </a:p>
                  </a:txBody>
                  <a:tcPr marL="0" marR="0" marT="0" marB="0" anchor="ctr"/>
                </a:tc>
                <a:tc>
                  <a:txBody>
                    <a:bodyPr/>
                    <a:lstStyle/>
                    <a:p>
                      <a:pPr marL="154940" marR="0" algn="ctr">
                        <a:lnSpc>
                          <a:spcPts val="915"/>
                        </a:lnSpc>
                        <a:spcBef>
                          <a:spcPts val="0"/>
                        </a:spcBef>
                        <a:spcAft>
                          <a:spcPts val="0"/>
                        </a:spcAft>
                      </a:pPr>
                      <a:r>
                        <a:rPr lang="en-US" sz="1800" dirty="0" smtClean="0">
                          <a:effectLst/>
                        </a:rPr>
                        <a:t>67,755</a:t>
                      </a:r>
                      <a:endParaRPr lang="en-US" sz="2400" dirty="0">
                        <a:effectLst/>
                        <a:latin typeface="Arial" panose="020B0604020202020204" pitchFamily="34" charset="0"/>
                        <a:ea typeface="Calibri"/>
                        <a:cs typeface="Arial" panose="020B0604020202020204" pitchFamily="34" charset="0"/>
                      </a:endParaRPr>
                    </a:p>
                  </a:txBody>
                  <a:tcPr marL="0" marR="0" marT="0" marB="0" anchor="ctr"/>
                </a:tc>
              </a:tr>
            </a:tbl>
          </a:graphicData>
        </a:graphic>
      </p:graphicFrame>
      <p:sp>
        <p:nvSpPr>
          <p:cNvPr id="5" name="Rectangle 4"/>
          <p:cNvSpPr/>
          <p:nvPr/>
        </p:nvSpPr>
        <p:spPr>
          <a:xfrm>
            <a:off x="342900" y="5461338"/>
            <a:ext cx="8439150" cy="646331"/>
          </a:xfrm>
          <a:prstGeom prst="rect">
            <a:avLst/>
          </a:prstGeom>
        </p:spPr>
        <p:txBody>
          <a:bodyPr wrap="square">
            <a:spAutoFit/>
          </a:bodyPr>
          <a:lstStyle/>
          <a:p>
            <a:r>
              <a:rPr lang="en-US" sz="1200" dirty="0"/>
              <a:t>*** </a:t>
            </a:r>
            <a:r>
              <a:rPr lang="en-US" sz="1200" i="1" dirty="0"/>
              <a:t>p</a:t>
            </a:r>
            <a:r>
              <a:rPr lang="en-US" sz="1200" dirty="0"/>
              <a:t>-value</a:t>
            </a:r>
            <a:r>
              <a:rPr lang="en-US" sz="1200" i="1" dirty="0"/>
              <a:t>&lt;</a:t>
            </a:r>
            <a:r>
              <a:rPr lang="en-US" sz="1200" dirty="0"/>
              <a:t>0.01 ** </a:t>
            </a:r>
            <a:r>
              <a:rPr lang="en-US" sz="1200" i="1" dirty="0"/>
              <a:t>p</a:t>
            </a:r>
            <a:r>
              <a:rPr lang="en-US" sz="1200" dirty="0"/>
              <a:t>-value</a:t>
            </a:r>
            <a:r>
              <a:rPr lang="en-US" sz="1200" i="1" dirty="0"/>
              <a:t>&lt;</a:t>
            </a:r>
            <a:r>
              <a:rPr lang="en-US" sz="1200" dirty="0"/>
              <a:t>0.05 * </a:t>
            </a:r>
            <a:r>
              <a:rPr lang="en-US" sz="1200" i="1" dirty="0"/>
              <a:t>p</a:t>
            </a:r>
            <a:r>
              <a:rPr lang="en-US" sz="1200" dirty="0"/>
              <a:t>-value</a:t>
            </a:r>
            <a:r>
              <a:rPr lang="en-US" sz="1200" i="1" dirty="0"/>
              <a:t>&lt;</a:t>
            </a:r>
            <a:r>
              <a:rPr lang="en-US" sz="1200" dirty="0"/>
              <a:t>0.10. Cluster-robust standard errors in parentheses. Country</a:t>
            </a:r>
          </a:p>
          <a:p>
            <a:r>
              <a:rPr lang="en-US" sz="1200" dirty="0"/>
              <a:t>fixed effects, the dyadic control </a:t>
            </a:r>
            <a:r>
              <a:rPr lang="en-US" sz="1200" dirty="0" smtClean="0"/>
              <a:t>variables </a:t>
            </a:r>
            <a:r>
              <a:rPr lang="en-US" sz="1200" dirty="0"/>
              <a:t>and DTT are included in all columns. ‘NS</a:t>
            </a:r>
            <a:r>
              <a:rPr lang="en-US" sz="1200" dirty="0" smtClean="0"/>
              <a:t>’ (North-South) </a:t>
            </a:r>
            <a:r>
              <a:rPr lang="en-US" sz="1200" dirty="0"/>
              <a:t>and ‘SS’ </a:t>
            </a:r>
            <a:r>
              <a:rPr lang="en-US" sz="1200" dirty="0" smtClean="0"/>
              <a:t>(South-South) are </a:t>
            </a:r>
            <a:r>
              <a:rPr lang="en-US" sz="1200" dirty="0"/>
              <a:t>dummy variables.</a:t>
            </a:r>
          </a:p>
        </p:txBody>
      </p:sp>
    </p:spTree>
    <p:extLst>
      <p:ext uri="{BB962C8B-B14F-4D97-AF65-F5344CB8AC3E}">
        <p14:creationId xmlns:p14="http://schemas.microsoft.com/office/powerpoint/2010/main" val="391267724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48" y="43540"/>
            <a:ext cx="7886700" cy="856343"/>
          </a:xfrm>
        </p:spPr>
        <p:txBody>
          <a:bodyPr/>
          <a:lstStyle/>
          <a:p>
            <a:r>
              <a:rPr lang="en-US" dirty="0" smtClean="0"/>
              <a:t>Key Messages</a:t>
            </a:r>
            <a:endParaRPr lang="en-US" dirty="0"/>
          </a:p>
        </p:txBody>
      </p:sp>
      <p:sp>
        <p:nvSpPr>
          <p:cNvPr id="3" name="Slide Number Placeholder 2"/>
          <p:cNvSpPr>
            <a:spLocks noGrp="1"/>
          </p:cNvSpPr>
          <p:nvPr>
            <p:ph type="sldNum" sz="quarter" idx="12"/>
          </p:nvPr>
        </p:nvSpPr>
        <p:spPr/>
        <p:txBody>
          <a:bodyPr/>
          <a:lstStyle/>
          <a:p>
            <a:fld id="{3B2AEF64-9867-4B71-936B-C52248B5A961}" type="slidenum">
              <a:rPr lang="en-US" smtClean="0"/>
              <a:t>49</a:t>
            </a:fld>
            <a:endParaRPr lang="en-US" dirty="0"/>
          </a:p>
        </p:txBody>
      </p:sp>
      <p:sp>
        <p:nvSpPr>
          <p:cNvPr id="4" name="TextBox 3"/>
          <p:cNvSpPr txBox="1"/>
          <p:nvPr/>
        </p:nvSpPr>
        <p:spPr>
          <a:xfrm>
            <a:off x="377370" y="899884"/>
            <a:ext cx="8389257" cy="5324535"/>
          </a:xfrm>
          <a:prstGeom prst="rect">
            <a:avLst/>
          </a:prstGeom>
          <a:noFill/>
        </p:spPr>
        <p:txBody>
          <a:bodyPr wrap="square" rtlCol="0">
            <a:spAutoFit/>
          </a:bodyPr>
          <a:lstStyle/>
          <a:p>
            <a:pPr marL="342900" indent="-342900">
              <a:spcAft>
                <a:spcPts val="600"/>
              </a:spcAft>
              <a:buFont typeface="Wingdings" panose="05000000000000000000" pitchFamily="2" charset="2"/>
              <a:buChar char="§"/>
            </a:pPr>
            <a:r>
              <a:rPr lang="en-US" sz="2000" dirty="0" smtClean="0"/>
              <a:t>Determinants </a:t>
            </a:r>
            <a:r>
              <a:rPr lang="en-US" sz="2000" dirty="0"/>
              <a:t>of FDI are diverse across different mode of entry, </a:t>
            </a:r>
            <a:r>
              <a:rPr lang="en-US" sz="2000" dirty="0" smtClean="0"/>
              <a:t>motivation, sectors, and source economies</a:t>
            </a:r>
            <a:endParaRPr lang="en-US" sz="2000" dirty="0"/>
          </a:p>
          <a:p>
            <a:pPr marL="342900" indent="-342900">
              <a:spcAft>
                <a:spcPts val="600"/>
              </a:spcAft>
              <a:buFont typeface="Wingdings" panose="05000000000000000000" pitchFamily="2" charset="2"/>
              <a:buChar char="§"/>
            </a:pPr>
            <a:r>
              <a:rPr lang="en-US" sz="2000" dirty="0" smtClean="0"/>
              <a:t>Greenfield </a:t>
            </a:r>
            <a:r>
              <a:rPr lang="en-US" sz="2000" dirty="0"/>
              <a:t>FDI is the most common in manufacturing while M&amp;A in services</a:t>
            </a:r>
          </a:p>
          <a:p>
            <a:pPr marL="342900" indent="-342900">
              <a:spcAft>
                <a:spcPts val="600"/>
              </a:spcAft>
              <a:buFont typeface="Wingdings" panose="05000000000000000000" pitchFamily="2" charset="2"/>
              <a:buChar char="§"/>
            </a:pPr>
            <a:r>
              <a:rPr lang="en-US" sz="2000" dirty="0" smtClean="0"/>
              <a:t>Governance </a:t>
            </a:r>
            <a:r>
              <a:rPr lang="en-US" sz="2000" dirty="0"/>
              <a:t>is the most important factor for both greenfield FDI and </a:t>
            </a:r>
            <a:r>
              <a:rPr lang="en-US" sz="2000" dirty="0" smtClean="0"/>
              <a:t>M&amp;A, more so for M&amp;A</a:t>
            </a:r>
            <a:endParaRPr lang="en-US" sz="2000" dirty="0"/>
          </a:p>
          <a:p>
            <a:pPr marL="342900" indent="-342900">
              <a:spcAft>
                <a:spcPts val="600"/>
              </a:spcAft>
              <a:buFont typeface="Wingdings" panose="05000000000000000000" pitchFamily="2" charset="2"/>
              <a:buChar char="§"/>
            </a:pPr>
            <a:r>
              <a:rPr lang="en-US" sz="2000" dirty="0" smtClean="0"/>
              <a:t>Improving </a:t>
            </a:r>
            <a:r>
              <a:rPr lang="en-US" sz="2000" dirty="0"/>
              <a:t>business environment could supplement low governance in developing countries</a:t>
            </a:r>
          </a:p>
          <a:p>
            <a:pPr marL="342900" indent="-342900">
              <a:spcAft>
                <a:spcPts val="600"/>
              </a:spcAft>
              <a:buFont typeface="Wingdings" panose="05000000000000000000" pitchFamily="2" charset="2"/>
              <a:buChar char="§"/>
            </a:pPr>
            <a:r>
              <a:rPr lang="en-US" sz="2000" dirty="0" smtClean="0"/>
              <a:t>Export </a:t>
            </a:r>
            <a:r>
              <a:rPr lang="en-US" sz="2000" dirty="0" err="1"/>
              <a:t>downstreamness</a:t>
            </a:r>
            <a:r>
              <a:rPr lang="en-US" sz="2000" dirty="0"/>
              <a:t>, labor abundance, low trade barriers and access to credit foster GVC </a:t>
            </a:r>
            <a:r>
              <a:rPr lang="en-US" sz="2000" dirty="0" smtClean="0"/>
              <a:t>FDI in </a:t>
            </a:r>
            <a:r>
              <a:rPr lang="en-US" sz="2000" dirty="0"/>
              <a:t>the context of </a:t>
            </a:r>
            <a:r>
              <a:rPr lang="en-US" sz="2000" dirty="0" smtClean="0"/>
              <a:t>Asia</a:t>
            </a:r>
            <a:endParaRPr lang="en-US" sz="2000" dirty="0"/>
          </a:p>
          <a:p>
            <a:pPr marL="342900" indent="-342900">
              <a:spcAft>
                <a:spcPts val="600"/>
              </a:spcAft>
              <a:buFont typeface="Wingdings" panose="05000000000000000000" pitchFamily="2" charset="2"/>
              <a:buChar char="§"/>
            </a:pPr>
            <a:r>
              <a:rPr lang="en-US" sz="2000" dirty="0" smtClean="0"/>
              <a:t>Greater </a:t>
            </a:r>
            <a:r>
              <a:rPr lang="en-US" sz="2000" dirty="0"/>
              <a:t>domestic production fragmentation attracts more GVC FDI</a:t>
            </a:r>
          </a:p>
          <a:p>
            <a:pPr marL="342900" indent="-342900">
              <a:spcAft>
                <a:spcPts val="600"/>
              </a:spcAft>
              <a:buFont typeface="Wingdings" panose="05000000000000000000" pitchFamily="2" charset="2"/>
              <a:buChar char="§"/>
            </a:pPr>
            <a:r>
              <a:rPr lang="en-US" sz="2000" dirty="0" smtClean="0"/>
              <a:t>Heterogeneity </a:t>
            </a:r>
            <a:r>
              <a:rPr lang="en-US" sz="2000" dirty="0"/>
              <a:t>of BIT has increased over time but BIT in general has positive impact on FDI</a:t>
            </a:r>
          </a:p>
          <a:p>
            <a:pPr marL="342900" indent="-342900">
              <a:spcAft>
                <a:spcPts val="600"/>
              </a:spcAft>
              <a:buFont typeface="Wingdings" panose="05000000000000000000" pitchFamily="2" charset="2"/>
              <a:buChar char="§"/>
            </a:pPr>
            <a:r>
              <a:rPr lang="en-US" sz="2000" dirty="0" smtClean="0"/>
              <a:t>ISDM </a:t>
            </a:r>
            <a:r>
              <a:rPr lang="en-US" sz="2000" dirty="0"/>
              <a:t>in BIT is the most important factor in inducing FDI</a:t>
            </a:r>
          </a:p>
          <a:p>
            <a:pPr marL="342900" indent="-342900">
              <a:spcAft>
                <a:spcPts val="600"/>
              </a:spcAft>
              <a:buFont typeface="Wingdings" panose="05000000000000000000" pitchFamily="2" charset="2"/>
              <a:buChar char="§"/>
            </a:pPr>
            <a:r>
              <a:rPr lang="en-US" sz="2000" dirty="0" smtClean="0"/>
              <a:t>NT </a:t>
            </a:r>
            <a:r>
              <a:rPr lang="en-US" sz="2000" dirty="0"/>
              <a:t>and MFN in RTIA is the most important factor in inducing FDI </a:t>
            </a:r>
          </a:p>
        </p:txBody>
      </p:sp>
    </p:spTree>
    <p:extLst>
      <p:ext uri="{BB962C8B-B14F-4D97-AF65-F5344CB8AC3E}">
        <p14:creationId xmlns:p14="http://schemas.microsoft.com/office/powerpoint/2010/main" val="68828259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3164" y="292554"/>
            <a:ext cx="7886700" cy="926645"/>
          </a:xfrm>
        </p:spPr>
        <p:txBody>
          <a:bodyPr>
            <a:normAutofit/>
          </a:bodyPr>
          <a:lstStyle/>
          <a:p>
            <a:pPr algn="ctr"/>
            <a:r>
              <a:rPr lang="en-US" sz="4000" b="1" dirty="0">
                <a:latin typeface="Arial" panose="020B0604020202020204" pitchFamily="34" charset="0"/>
                <a:cs typeface="Arial" panose="020B0604020202020204" pitchFamily="34" charset="0"/>
              </a:rPr>
              <a:t>Research Questions</a:t>
            </a:r>
          </a:p>
        </p:txBody>
      </p:sp>
      <p:sp>
        <p:nvSpPr>
          <p:cNvPr id="3" name="Content Placeholder 2"/>
          <p:cNvSpPr>
            <a:spLocks noGrp="1"/>
          </p:cNvSpPr>
          <p:nvPr>
            <p:ph idx="1"/>
          </p:nvPr>
        </p:nvSpPr>
        <p:spPr>
          <a:xfrm>
            <a:off x="653143" y="1407886"/>
            <a:ext cx="7804150" cy="4630057"/>
          </a:xfrm>
        </p:spPr>
        <p:txBody>
          <a:bodyPr>
            <a:noAutofit/>
          </a:bodyPr>
          <a:lstStyle/>
          <a:p>
            <a:pPr marL="465138" indent="-465138">
              <a:lnSpc>
                <a:spcPct val="100000"/>
              </a:lnSpc>
              <a:spcAft>
                <a:spcPts val="600"/>
              </a:spcAft>
              <a:buFont typeface="Wingdings" panose="05000000000000000000" pitchFamily="2" charset="2"/>
              <a:buChar char="§"/>
            </a:pPr>
            <a:r>
              <a:rPr lang="en-US" dirty="0" smtClean="0">
                <a:solidFill>
                  <a:prstClr val="black"/>
                </a:solidFill>
              </a:rPr>
              <a:t>What </a:t>
            </a:r>
            <a:r>
              <a:rPr lang="en-US" dirty="0">
                <a:solidFill>
                  <a:prstClr val="black"/>
                </a:solidFill>
              </a:rPr>
              <a:t>is the role </a:t>
            </a:r>
            <a:r>
              <a:rPr lang="en-US" dirty="0" smtClean="0">
                <a:solidFill>
                  <a:prstClr val="black"/>
                </a:solidFill>
              </a:rPr>
              <a:t>of comparative advantage, institutions, integration</a:t>
            </a:r>
            <a:r>
              <a:rPr lang="en-US" dirty="0">
                <a:solidFill>
                  <a:prstClr val="black"/>
                </a:solidFill>
              </a:rPr>
              <a:t>, </a:t>
            </a:r>
            <a:r>
              <a:rPr lang="en-US" dirty="0" smtClean="0">
                <a:solidFill>
                  <a:prstClr val="black"/>
                </a:solidFill>
              </a:rPr>
              <a:t>and </a:t>
            </a:r>
            <a:r>
              <a:rPr lang="en-US" dirty="0">
                <a:solidFill>
                  <a:prstClr val="black"/>
                </a:solidFill>
              </a:rPr>
              <a:t>other </a:t>
            </a:r>
            <a:r>
              <a:rPr lang="en-US" dirty="0" smtClean="0">
                <a:solidFill>
                  <a:prstClr val="black"/>
                </a:solidFill>
              </a:rPr>
              <a:t>policy factors in </a:t>
            </a:r>
            <a:r>
              <a:rPr lang="en-US" dirty="0">
                <a:solidFill>
                  <a:prstClr val="black"/>
                </a:solidFill>
              </a:rPr>
              <a:t>driving FDI </a:t>
            </a:r>
            <a:r>
              <a:rPr lang="en-US" dirty="0" smtClean="0">
                <a:solidFill>
                  <a:prstClr val="black"/>
                </a:solidFill>
              </a:rPr>
              <a:t>inflows</a:t>
            </a:r>
          </a:p>
          <a:p>
            <a:pPr lvl="1">
              <a:lnSpc>
                <a:spcPct val="100000"/>
              </a:lnSpc>
              <a:spcAft>
                <a:spcPts val="600"/>
              </a:spcAft>
              <a:buFont typeface="Wingdings" panose="05000000000000000000" pitchFamily="2" charset="2"/>
              <a:buChar char="§"/>
            </a:pPr>
            <a:r>
              <a:rPr lang="en-US" dirty="0" smtClean="0">
                <a:solidFill>
                  <a:schemeClr val="bg2">
                    <a:lumMod val="25000"/>
                  </a:schemeClr>
                </a:solidFill>
              </a:rPr>
              <a:t>Adopted firm-level analysis, tracing ultimate source of investment activity</a:t>
            </a:r>
          </a:p>
          <a:p>
            <a:pPr lvl="1">
              <a:lnSpc>
                <a:spcPct val="100000"/>
              </a:lnSpc>
              <a:spcAft>
                <a:spcPts val="600"/>
              </a:spcAft>
              <a:buFont typeface="Wingdings" panose="05000000000000000000" pitchFamily="2" charset="2"/>
              <a:buChar char="§"/>
            </a:pPr>
            <a:r>
              <a:rPr lang="en-US" dirty="0" smtClean="0">
                <a:solidFill>
                  <a:schemeClr val="bg2">
                    <a:lumMod val="25000"/>
                  </a:schemeClr>
                </a:solidFill>
              </a:rPr>
              <a:t>Focus on MNC mode of entry and motivation</a:t>
            </a:r>
          </a:p>
          <a:p>
            <a:pPr marL="465138" indent="-465138">
              <a:lnSpc>
                <a:spcPct val="100000"/>
              </a:lnSpc>
              <a:spcBef>
                <a:spcPts val="2400"/>
              </a:spcBef>
              <a:spcAft>
                <a:spcPts val="600"/>
              </a:spcAft>
              <a:buFont typeface="Wingdings" panose="05000000000000000000" pitchFamily="2" charset="2"/>
              <a:buChar char="§"/>
            </a:pPr>
            <a:r>
              <a:rPr lang="en-US" dirty="0" smtClean="0">
                <a:solidFill>
                  <a:prstClr val="black"/>
                </a:solidFill>
              </a:rPr>
              <a:t>As an increasingly employed instrument of policy, the efficacy of International Investment Agreements in driving FDI?</a:t>
            </a:r>
          </a:p>
          <a:p>
            <a:pPr>
              <a:lnSpc>
                <a:spcPct val="100000"/>
              </a:lnSpc>
              <a:spcAft>
                <a:spcPts val="600"/>
              </a:spcAft>
              <a:buFont typeface="Wingdings" panose="05000000000000000000" pitchFamily="2" charset="2"/>
              <a:buChar char="§"/>
            </a:pPr>
            <a:endParaRPr lang="en-US" dirty="0" smtClean="0">
              <a:solidFill>
                <a:prstClr val="black"/>
              </a:solidFill>
            </a:endParaRPr>
          </a:p>
          <a:p>
            <a:pPr>
              <a:lnSpc>
                <a:spcPct val="100000"/>
              </a:lnSpc>
              <a:spcAft>
                <a:spcPts val="600"/>
              </a:spcAft>
              <a:buFont typeface="Wingdings" panose="05000000000000000000" pitchFamily="2" charset="2"/>
              <a:buChar char="§"/>
            </a:pPr>
            <a:endParaRPr lang="en-US" dirty="0" smtClean="0">
              <a:solidFill>
                <a:prstClr val="black"/>
              </a:solidFill>
            </a:endParaRPr>
          </a:p>
          <a:p>
            <a:pPr>
              <a:lnSpc>
                <a:spcPct val="100000"/>
              </a:lnSpc>
              <a:spcAft>
                <a:spcPts val="600"/>
              </a:spcAft>
              <a:buFont typeface="Wingdings" panose="05000000000000000000" pitchFamily="2" charset="2"/>
              <a:buChar char="§"/>
            </a:pPr>
            <a:endParaRPr lang="en-US" dirty="0">
              <a:solidFill>
                <a:prstClr val="black"/>
              </a:solidFill>
            </a:endParaRPr>
          </a:p>
          <a:p>
            <a:pPr>
              <a:lnSpc>
                <a:spcPct val="100000"/>
              </a:lnSpc>
              <a:spcAft>
                <a:spcPts val="600"/>
              </a:spcAft>
              <a:buFont typeface="Wingdings" panose="05000000000000000000" pitchFamily="2" charset="2"/>
              <a:buChar char="§"/>
            </a:pPr>
            <a:endParaRPr lang="en-US" dirty="0">
              <a:solidFill>
                <a:srgbClr val="0070C0"/>
              </a:solidFill>
            </a:endParaRPr>
          </a:p>
        </p:txBody>
      </p:sp>
    </p:spTree>
    <p:extLst>
      <p:ext uri="{BB962C8B-B14F-4D97-AF65-F5344CB8AC3E}">
        <p14:creationId xmlns:p14="http://schemas.microsoft.com/office/powerpoint/2010/main" val="1447237124"/>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1"/>
          <p:cNvSpPr>
            <a:spLocks noGrp="1"/>
          </p:cNvSpPr>
          <p:nvPr>
            <p:ph type="title"/>
          </p:nvPr>
        </p:nvSpPr>
        <p:spPr>
          <a:xfrm>
            <a:off x="628650" y="1665962"/>
            <a:ext cx="7886700" cy="2160867"/>
          </a:xfrm>
        </p:spPr>
        <p:txBody>
          <a:bodyPr/>
          <a:lstStyle/>
          <a:p>
            <a:pPr algn="ctr"/>
            <a:r>
              <a:rPr lang="en-US" b="1" dirty="0" smtClean="0">
                <a:solidFill>
                  <a:schemeClr val="bg1"/>
                </a:solidFill>
                <a:latin typeface="+mn-lt"/>
              </a:rPr>
              <a:t>Thank You!</a:t>
            </a:r>
            <a:endParaRPr lang="en-US" b="1" dirty="0">
              <a:solidFill>
                <a:schemeClr val="bg1"/>
              </a:solidFill>
              <a:latin typeface="+mn-lt"/>
            </a:endParaRPr>
          </a:p>
        </p:txBody>
      </p:sp>
      <p:sp>
        <p:nvSpPr>
          <p:cNvPr id="5" name="Slide Number Placeholder 4"/>
          <p:cNvSpPr>
            <a:spLocks noGrp="1"/>
          </p:cNvSpPr>
          <p:nvPr>
            <p:ph type="sldNum" sz="quarter" idx="12"/>
          </p:nvPr>
        </p:nvSpPr>
        <p:spPr/>
        <p:txBody>
          <a:bodyPr/>
          <a:lstStyle/>
          <a:p>
            <a:fld id="{E131DB58-2431-41E0-B857-5C58C7220CA9}" type="slidenum">
              <a:rPr lang="en-US" smtClean="0"/>
              <a:t>50</a:t>
            </a:fld>
            <a:endParaRPr lang="en-US"/>
          </a:p>
        </p:txBody>
      </p:sp>
      <p:sp>
        <p:nvSpPr>
          <p:cNvPr id="7" name="Rectangle 6"/>
          <p:cNvSpPr/>
          <p:nvPr/>
        </p:nvSpPr>
        <p:spPr>
          <a:xfrm>
            <a:off x="0" y="6203951"/>
            <a:ext cx="9143999" cy="65404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3102868693"/>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9743" y="1470706"/>
            <a:ext cx="7772400" cy="2387600"/>
          </a:xfrm>
        </p:spPr>
        <p:txBody>
          <a:bodyPr/>
          <a:lstStyle/>
          <a:p>
            <a:r>
              <a:rPr lang="en-US" dirty="0" smtClean="0"/>
              <a:t>Spare slides</a:t>
            </a:r>
            <a:endParaRPr lang="en-US" dirty="0"/>
          </a:p>
        </p:txBody>
      </p:sp>
      <p:sp>
        <p:nvSpPr>
          <p:cNvPr id="5" name="Slide Number Placeholder 4"/>
          <p:cNvSpPr>
            <a:spLocks noGrp="1"/>
          </p:cNvSpPr>
          <p:nvPr>
            <p:ph type="sldNum" sz="quarter" idx="12"/>
          </p:nvPr>
        </p:nvSpPr>
        <p:spPr/>
        <p:txBody>
          <a:bodyPr/>
          <a:lstStyle/>
          <a:p>
            <a:fld id="{3B2AEF64-9867-4B71-936B-C52248B5A961}" type="slidenum">
              <a:rPr lang="en-US" smtClean="0"/>
              <a:t>51</a:t>
            </a:fld>
            <a:endParaRPr lang="en-US"/>
          </a:p>
        </p:txBody>
      </p:sp>
    </p:spTree>
    <p:extLst>
      <p:ext uri="{BB962C8B-B14F-4D97-AF65-F5344CB8AC3E}">
        <p14:creationId xmlns:p14="http://schemas.microsoft.com/office/powerpoint/2010/main" val="1005493832"/>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76442"/>
            <a:ext cx="7886700" cy="663573"/>
          </a:xfrm>
        </p:spPr>
        <p:txBody>
          <a:bodyPr>
            <a:normAutofit/>
          </a:bodyPr>
          <a:lstStyle/>
          <a:p>
            <a:r>
              <a:rPr lang="en-US" sz="2400" dirty="0"/>
              <a:t>Effects of "Sub-indicators of </a:t>
            </a:r>
            <a:r>
              <a:rPr lang="en-US" sz="2400" dirty="0" err="1"/>
              <a:t>EoDB</a:t>
            </a:r>
            <a:r>
              <a:rPr lang="en-US" sz="2400" dirty="0"/>
              <a:t>" on FDI </a:t>
            </a:r>
          </a:p>
        </p:txBody>
      </p:sp>
      <p:sp>
        <p:nvSpPr>
          <p:cNvPr id="3" name="Slide Number Placeholder 2"/>
          <p:cNvSpPr>
            <a:spLocks noGrp="1"/>
          </p:cNvSpPr>
          <p:nvPr>
            <p:ph type="sldNum" sz="quarter" idx="12"/>
          </p:nvPr>
        </p:nvSpPr>
        <p:spPr/>
        <p:txBody>
          <a:bodyPr/>
          <a:lstStyle/>
          <a:p>
            <a:fld id="{3B2AEF64-9867-4B71-936B-C52248B5A961}" type="slidenum">
              <a:rPr lang="en-US" smtClean="0"/>
              <a:t>52</a:t>
            </a:fld>
            <a:endParaRPr lang="en-US" dirty="0"/>
          </a:p>
        </p:txBody>
      </p:sp>
      <p:graphicFrame>
        <p:nvGraphicFramePr>
          <p:cNvPr id="10" name="Table 9"/>
          <p:cNvGraphicFramePr>
            <a:graphicFrameLocks noGrp="1"/>
          </p:cNvGraphicFramePr>
          <p:nvPr>
            <p:extLst>
              <p:ext uri="{D42A27DB-BD31-4B8C-83A1-F6EECF244321}">
                <p14:modId xmlns:p14="http://schemas.microsoft.com/office/powerpoint/2010/main" val="3967082719"/>
              </p:ext>
            </p:extLst>
          </p:nvPr>
        </p:nvGraphicFramePr>
        <p:xfrm>
          <a:off x="551545" y="1244208"/>
          <a:ext cx="7866741" cy="4879683"/>
        </p:xfrm>
        <a:graphic>
          <a:graphicData uri="http://schemas.openxmlformats.org/drawingml/2006/table">
            <a:tbl>
              <a:tblPr firstRow="1" bandRow="1">
                <a:tableStyleId>{3B4B98B0-60AC-42C2-AFA5-B58CD77FA1E5}</a:tableStyleId>
              </a:tblPr>
              <a:tblGrid>
                <a:gridCol w="2622247"/>
                <a:gridCol w="2622247"/>
                <a:gridCol w="2622247"/>
              </a:tblGrid>
              <a:tr h="436701">
                <a:tc>
                  <a:txBody>
                    <a:bodyPr/>
                    <a:lstStyle/>
                    <a:p>
                      <a:pPr algn="ctr" fontAlgn="b"/>
                      <a:endParaRPr lang="en-US" sz="1800" b="0" i="0" u="none" strike="noStrike" dirty="0">
                        <a:solidFill>
                          <a:srgbClr val="000000"/>
                        </a:solidFill>
                        <a:effectLst/>
                        <a:latin typeface="Calibri"/>
                      </a:endParaRPr>
                    </a:p>
                  </a:txBody>
                  <a:tcPr marL="9525" marR="9525" marT="9525" marB="0" anchor="ctr"/>
                </a:tc>
                <a:tc>
                  <a:txBody>
                    <a:bodyPr/>
                    <a:lstStyle/>
                    <a:p>
                      <a:pPr algn="ctr" fontAlgn="b"/>
                      <a:r>
                        <a:rPr lang="en-US" sz="1800" u="none" strike="noStrike" dirty="0">
                          <a:effectLst/>
                        </a:rPr>
                        <a:t>Greenfield</a:t>
                      </a:r>
                      <a:endParaRPr lang="en-US" sz="1800" b="0" i="0" u="none" strike="noStrike" dirty="0">
                        <a:solidFill>
                          <a:srgbClr val="000000"/>
                        </a:solidFill>
                        <a:effectLst/>
                        <a:latin typeface="Calibri"/>
                      </a:endParaRPr>
                    </a:p>
                  </a:txBody>
                  <a:tcPr marL="9525" marR="9525" marT="9525" marB="0" anchor="ctr"/>
                </a:tc>
                <a:tc>
                  <a:txBody>
                    <a:bodyPr/>
                    <a:lstStyle/>
                    <a:p>
                      <a:pPr algn="ctr" fontAlgn="b"/>
                      <a:r>
                        <a:rPr lang="en-US" sz="1800" u="none" strike="noStrike">
                          <a:effectLst/>
                        </a:rPr>
                        <a:t>M&amp;A</a:t>
                      </a:r>
                      <a:endParaRPr lang="en-US" sz="1800" b="0" i="0" u="none" strike="noStrike">
                        <a:solidFill>
                          <a:srgbClr val="000000"/>
                        </a:solidFill>
                        <a:effectLst/>
                        <a:latin typeface="Calibri"/>
                      </a:endParaRPr>
                    </a:p>
                  </a:txBody>
                  <a:tcPr marL="9525" marR="9525" marT="9525" marB="0" anchor="ctr"/>
                </a:tc>
              </a:tr>
              <a:tr h="410343">
                <a:tc>
                  <a:txBody>
                    <a:bodyPr/>
                    <a:lstStyle/>
                    <a:p>
                      <a:pPr algn="l" fontAlgn="b"/>
                      <a:r>
                        <a:rPr lang="en-US" sz="1800" u="none" strike="noStrike" dirty="0" err="1">
                          <a:effectLst/>
                        </a:rPr>
                        <a:t>EoDB_ave</a:t>
                      </a:r>
                      <a:endParaRPr lang="en-US" sz="1800" b="0" i="0" u="none" strike="noStrike" dirty="0">
                        <a:solidFill>
                          <a:srgbClr val="000000"/>
                        </a:solidFill>
                        <a:effectLst/>
                        <a:latin typeface="Calibri"/>
                      </a:endParaRPr>
                    </a:p>
                  </a:txBody>
                  <a:tcPr marL="9525" marR="9525" marT="9525" marB="0" anchor="ctr"/>
                </a:tc>
                <a:tc>
                  <a:txBody>
                    <a:bodyPr/>
                    <a:lstStyle/>
                    <a:p>
                      <a:pPr algn="ctr" fontAlgn="b"/>
                      <a:r>
                        <a:rPr lang="en-US" sz="1800" u="none" strike="noStrike" dirty="0">
                          <a:effectLst/>
                        </a:rPr>
                        <a:t>0.022***</a:t>
                      </a:r>
                      <a:endParaRPr lang="en-US" sz="1800" b="0" i="0" u="none" strike="noStrike" dirty="0">
                        <a:solidFill>
                          <a:srgbClr val="000000"/>
                        </a:solidFill>
                        <a:effectLst/>
                        <a:latin typeface="Calibri"/>
                      </a:endParaRPr>
                    </a:p>
                  </a:txBody>
                  <a:tcPr marL="9525" marR="9525" marT="9525" marB="0" anchor="ctr"/>
                </a:tc>
                <a:tc>
                  <a:txBody>
                    <a:bodyPr/>
                    <a:lstStyle/>
                    <a:p>
                      <a:pPr algn="ctr" fontAlgn="b"/>
                      <a:r>
                        <a:rPr lang="en-US" sz="1800" u="none" strike="noStrike" dirty="0">
                          <a:effectLst/>
                        </a:rPr>
                        <a:t>0.009</a:t>
                      </a:r>
                      <a:endParaRPr lang="en-US" sz="1800" b="0" i="0" u="none" strike="noStrike" dirty="0">
                        <a:solidFill>
                          <a:srgbClr val="000000"/>
                        </a:solidFill>
                        <a:effectLst/>
                        <a:latin typeface="Calibri"/>
                      </a:endParaRPr>
                    </a:p>
                  </a:txBody>
                  <a:tcPr marL="9525" marR="9525" marT="9525" marB="0" anchor="ctr"/>
                </a:tc>
              </a:tr>
              <a:tr h="410343">
                <a:tc>
                  <a:txBody>
                    <a:bodyPr/>
                    <a:lstStyle/>
                    <a:p>
                      <a:pPr algn="l" fontAlgn="b"/>
                      <a:r>
                        <a:rPr lang="en-US" sz="1800" u="none" strike="noStrike" dirty="0">
                          <a:effectLst/>
                        </a:rPr>
                        <a:t>Starting business</a:t>
                      </a:r>
                      <a:endParaRPr lang="en-US" sz="1800" b="0" i="0" u="none" strike="noStrike" dirty="0">
                        <a:solidFill>
                          <a:srgbClr val="000000"/>
                        </a:solidFill>
                        <a:effectLst/>
                        <a:latin typeface="Calibri"/>
                      </a:endParaRPr>
                    </a:p>
                  </a:txBody>
                  <a:tcPr marL="9525" marR="9525" marT="9525" marB="0" anchor="ctr"/>
                </a:tc>
                <a:tc>
                  <a:txBody>
                    <a:bodyPr/>
                    <a:lstStyle/>
                    <a:p>
                      <a:pPr algn="ctr" fontAlgn="b"/>
                      <a:r>
                        <a:rPr lang="en-US" sz="1800" u="none" strike="noStrike">
                          <a:effectLst/>
                        </a:rPr>
                        <a:t>0.007*</a:t>
                      </a:r>
                      <a:endParaRPr lang="en-US" sz="1800" b="0" i="0" u="none" strike="noStrike">
                        <a:solidFill>
                          <a:srgbClr val="000000"/>
                        </a:solidFill>
                        <a:effectLst/>
                        <a:latin typeface="Calibri"/>
                      </a:endParaRPr>
                    </a:p>
                  </a:txBody>
                  <a:tcPr marL="9525" marR="9525" marT="9525" marB="0" anchor="ctr"/>
                </a:tc>
                <a:tc>
                  <a:txBody>
                    <a:bodyPr/>
                    <a:lstStyle/>
                    <a:p>
                      <a:pPr algn="ctr" fontAlgn="b"/>
                      <a:r>
                        <a:rPr lang="en-US" sz="1800" u="none" strike="noStrike" dirty="0">
                          <a:effectLst/>
                        </a:rPr>
                        <a:t>0.006*</a:t>
                      </a:r>
                      <a:endParaRPr lang="en-US" sz="1800" b="0" i="0" u="none" strike="noStrike" dirty="0">
                        <a:solidFill>
                          <a:srgbClr val="000000"/>
                        </a:solidFill>
                        <a:effectLst/>
                        <a:latin typeface="Calibri"/>
                      </a:endParaRPr>
                    </a:p>
                  </a:txBody>
                  <a:tcPr marL="9525" marR="9525" marT="9525" marB="0" anchor="ctr"/>
                </a:tc>
              </a:tr>
              <a:tr h="580119">
                <a:tc>
                  <a:txBody>
                    <a:bodyPr/>
                    <a:lstStyle/>
                    <a:p>
                      <a:pPr algn="l" fontAlgn="b"/>
                      <a:r>
                        <a:rPr lang="en-US" sz="1800" u="none" strike="noStrike" dirty="0">
                          <a:effectLst/>
                        </a:rPr>
                        <a:t>Dealing with business construction</a:t>
                      </a:r>
                      <a:endParaRPr lang="en-US" sz="1800" b="0" i="0" u="none" strike="noStrike" dirty="0">
                        <a:solidFill>
                          <a:srgbClr val="000000"/>
                        </a:solidFill>
                        <a:effectLst/>
                        <a:latin typeface="Calibri"/>
                      </a:endParaRPr>
                    </a:p>
                  </a:txBody>
                  <a:tcPr marL="9525" marR="9525" marT="9525" marB="0" anchor="ctr"/>
                </a:tc>
                <a:tc>
                  <a:txBody>
                    <a:bodyPr/>
                    <a:lstStyle/>
                    <a:p>
                      <a:pPr algn="ctr" fontAlgn="b"/>
                      <a:r>
                        <a:rPr lang="en-US" sz="1800" u="none" strike="noStrike">
                          <a:effectLst/>
                        </a:rPr>
                        <a:t>0.005</a:t>
                      </a:r>
                      <a:endParaRPr lang="en-US" sz="1800" b="0" i="0" u="none" strike="noStrike">
                        <a:solidFill>
                          <a:srgbClr val="000000"/>
                        </a:solidFill>
                        <a:effectLst/>
                        <a:latin typeface="Calibri"/>
                      </a:endParaRPr>
                    </a:p>
                  </a:txBody>
                  <a:tcPr marL="9525" marR="9525" marT="9525" marB="0" anchor="ctr"/>
                </a:tc>
                <a:tc>
                  <a:txBody>
                    <a:bodyPr/>
                    <a:lstStyle/>
                    <a:p>
                      <a:pPr algn="ctr" fontAlgn="b"/>
                      <a:r>
                        <a:rPr lang="en-US" sz="1800" u="none" strike="noStrike" dirty="0">
                          <a:effectLst/>
                        </a:rPr>
                        <a:t>-0.014***</a:t>
                      </a:r>
                      <a:endParaRPr lang="en-US" sz="1800" b="0" i="0" u="none" strike="noStrike" dirty="0">
                        <a:solidFill>
                          <a:srgbClr val="000000"/>
                        </a:solidFill>
                        <a:effectLst/>
                        <a:latin typeface="Calibri"/>
                      </a:endParaRPr>
                    </a:p>
                  </a:txBody>
                  <a:tcPr marL="9525" marR="9525" marT="9525" marB="0" anchor="ctr"/>
                </a:tc>
              </a:tr>
              <a:tr h="410343">
                <a:tc>
                  <a:txBody>
                    <a:bodyPr/>
                    <a:lstStyle/>
                    <a:p>
                      <a:pPr algn="l" fontAlgn="b"/>
                      <a:r>
                        <a:rPr lang="en-US" sz="1800" u="none" strike="noStrike" dirty="0">
                          <a:effectLst/>
                        </a:rPr>
                        <a:t>Registering property</a:t>
                      </a:r>
                      <a:endParaRPr lang="en-US" sz="1800" b="0" i="0" u="none" strike="noStrike" dirty="0">
                        <a:solidFill>
                          <a:srgbClr val="000000"/>
                        </a:solidFill>
                        <a:effectLst/>
                        <a:latin typeface="Calibri"/>
                      </a:endParaRPr>
                    </a:p>
                  </a:txBody>
                  <a:tcPr marL="9525" marR="9525" marT="9525" marB="0" anchor="ctr"/>
                </a:tc>
                <a:tc>
                  <a:txBody>
                    <a:bodyPr/>
                    <a:lstStyle/>
                    <a:p>
                      <a:pPr algn="ctr" fontAlgn="b"/>
                      <a:r>
                        <a:rPr lang="en-US" sz="1800" u="none" strike="noStrike">
                          <a:effectLst/>
                        </a:rPr>
                        <a:t>0.012***</a:t>
                      </a:r>
                      <a:endParaRPr lang="en-US" sz="1800" b="0" i="0" u="none" strike="noStrike">
                        <a:solidFill>
                          <a:srgbClr val="000000"/>
                        </a:solidFill>
                        <a:effectLst/>
                        <a:latin typeface="Calibri"/>
                      </a:endParaRPr>
                    </a:p>
                  </a:txBody>
                  <a:tcPr marL="9525" marR="9525" marT="9525" marB="0" anchor="ctr"/>
                </a:tc>
                <a:tc>
                  <a:txBody>
                    <a:bodyPr/>
                    <a:lstStyle/>
                    <a:p>
                      <a:pPr algn="ctr" fontAlgn="b"/>
                      <a:r>
                        <a:rPr lang="en-US" sz="1800" u="none" strike="noStrike" dirty="0">
                          <a:effectLst/>
                        </a:rPr>
                        <a:t>0.009**</a:t>
                      </a:r>
                      <a:endParaRPr lang="en-US" sz="1800" b="0" i="0" u="none" strike="noStrike" dirty="0">
                        <a:solidFill>
                          <a:srgbClr val="000000"/>
                        </a:solidFill>
                        <a:effectLst/>
                        <a:latin typeface="Calibri"/>
                      </a:endParaRPr>
                    </a:p>
                  </a:txBody>
                  <a:tcPr marL="9525" marR="9525" marT="9525" marB="0" anchor="ctr"/>
                </a:tc>
              </a:tr>
              <a:tr h="410343">
                <a:tc>
                  <a:txBody>
                    <a:bodyPr/>
                    <a:lstStyle/>
                    <a:p>
                      <a:pPr algn="l" fontAlgn="b"/>
                      <a:r>
                        <a:rPr lang="en-US" sz="1800" u="none" strike="noStrike" dirty="0">
                          <a:effectLst/>
                        </a:rPr>
                        <a:t>Getting credit</a:t>
                      </a:r>
                      <a:endParaRPr lang="en-US" sz="1800" b="0" i="0" u="none" strike="noStrike" dirty="0">
                        <a:solidFill>
                          <a:srgbClr val="000000"/>
                        </a:solidFill>
                        <a:effectLst/>
                        <a:latin typeface="Calibri"/>
                      </a:endParaRPr>
                    </a:p>
                  </a:txBody>
                  <a:tcPr marL="9525" marR="9525" marT="9525" marB="0" anchor="ctr"/>
                </a:tc>
                <a:tc>
                  <a:txBody>
                    <a:bodyPr/>
                    <a:lstStyle/>
                    <a:p>
                      <a:pPr algn="ctr" fontAlgn="b"/>
                      <a:r>
                        <a:rPr lang="en-US" sz="1800" u="none" strike="noStrike">
                          <a:effectLst/>
                        </a:rPr>
                        <a:t>0.008***</a:t>
                      </a:r>
                      <a:endParaRPr lang="en-US" sz="1800" b="0" i="0" u="none" strike="noStrike">
                        <a:solidFill>
                          <a:srgbClr val="000000"/>
                        </a:solidFill>
                        <a:effectLst/>
                        <a:latin typeface="Calibri"/>
                      </a:endParaRPr>
                    </a:p>
                  </a:txBody>
                  <a:tcPr marL="9525" marR="9525" marT="9525" marB="0" anchor="ctr"/>
                </a:tc>
                <a:tc>
                  <a:txBody>
                    <a:bodyPr/>
                    <a:lstStyle/>
                    <a:p>
                      <a:pPr algn="ctr" fontAlgn="b"/>
                      <a:r>
                        <a:rPr lang="en-US" sz="1800" u="none" strike="noStrike" dirty="0">
                          <a:effectLst/>
                        </a:rPr>
                        <a:t>0.015***</a:t>
                      </a:r>
                      <a:endParaRPr lang="en-US" sz="1800" b="0" i="0" u="none" strike="noStrike" dirty="0">
                        <a:solidFill>
                          <a:srgbClr val="000000"/>
                        </a:solidFill>
                        <a:effectLst/>
                        <a:latin typeface="Calibri"/>
                      </a:endParaRPr>
                    </a:p>
                  </a:txBody>
                  <a:tcPr marL="9525" marR="9525" marT="9525" marB="0" anchor="ctr"/>
                </a:tc>
              </a:tr>
              <a:tr h="580119">
                <a:tc>
                  <a:txBody>
                    <a:bodyPr/>
                    <a:lstStyle/>
                    <a:p>
                      <a:pPr algn="l" fontAlgn="b"/>
                      <a:r>
                        <a:rPr lang="en-US" sz="1800" u="none" strike="noStrike" dirty="0">
                          <a:effectLst/>
                        </a:rPr>
                        <a:t>Protecting minority investors</a:t>
                      </a:r>
                      <a:endParaRPr lang="en-US" sz="1800" b="0" i="0" u="none" strike="noStrike" dirty="0">
                        <a:solidFill>
                          <a:srgbClr val="000000"/>
                        </a:solidFill>
                        <a:effectLst/>
                        <a:latin typeface="Calibri"/>
                      </a:endParaRPr>
                    </a:p>
                  </a:txBody>
                  <a:tcPr marL="9525" marR="9525" marT="9525" marB="0" anchor="ctr"/>
                </a:tc>
                <a:tc>
                  <a:txBody>
                    <a:bodyPr/>
                    <a:lstStyle/>
                    <a:p>
                      <a:pPr algn="ctr" fontAlgn="b"/>
                      <a:r>
                        <a:rPr lang="en-US" sz="1800" u="none" strike="noStrike">
                          <a:effectLst/>
                        </a:rPr>
                        <a:t>0.001</a:t>
                      </a:r>
                      <a:endParaRPr lang="en-US" sz="1800" b="0" i="0" u="none" strike="noStrike">
                        <a:solidFill>
                          <a:srgbClr val="000000"/>
                        </a:solidFill>
                        <a:effectLst/>
                        <a:latin typeface="Calibri"/>
                      </a:endParaRPr>
                    </a:p>
                  </a:txBody>
                  <a:tcPr marL="9525" marR="9525" marT="9525" marB="0" anchor="ctr"/>
                </a:tc>
                <a:tc>
                  <a:txBody>
                    <a:bodyPr/>
                    <a:lstStyle/>
                    <a:p>
                      <a:pPr algn="ctr" fontAlgn="b"/>
                      <a:r>
                        <a:rPr lang="en-US" sz="1800" u="none" strike="noStrike" dirty="0">
                          <a:effectLst/>
                        </a:rPr>
                        <a:t>0.010**</a:t>
                      </a:r>
                      <a:endParaRPr lang="en-US" sz="1800" b="0" i="0" u="none" strike="noStrike" dirty="0">
                        <a:solidFill>
                          <a:srgbClr val="000000"/>
                        </a:solidFill>
                        <a:effectLst/>
                        <a:latin typeface="Calibri"/>
                      </a:endParaRPr>
                    </a:p>
                  </a:txBody>
                  <a:tcPr marL="9525" marR="9525" marT="9525" marB="0" anchor="ctr"/>
                </a:tc>
              </a:tr>
              <a:tr h="410343">
                <a:tc>
                  <a:txBody>
                    <a:bodyPr/>
                    <a:lstStyle/>
                    <a:p>
                      <a:pPr algn="l" fontAlgn="b"/>
                      <a:r>
                        <a:rPr lang="en-US" sz="1800" u="none" strike="noStrike" dirty="0">
                          <a:effectLst/>
                        </a:rPr>
                        <a:t>Paying taxes</a:t>
                      </a:r>
                      <a:endParaRPr lang="en-US" sz="1800" b="0" i="0" u="none" strike="noStrike" dirty="0">
                        <a:solidFill>
                          <a:srgbClr val="000000"/>
                        </a:solidFill>
                        <a:effectLst/>
                        <a:latin typeface="Calibri"/>
                      </a:endParaRPr>
                    </a:p>
                  </a:txBody>
                  <a:tcPr marL="9525" marR="9525" marT="9525" marB="0" anchor="ctr"/>
                </a:tc>
                <a:tc>
                  <a:txBody>
                    <a:bodyPr/>
                    <a:lstStyle/>
                    <a:p>
                      <a:pPr algn="ctr" fontAlgn="b"/>
                      <a:r>
                        <a:rPr lang="en-US" sz="1800" u="none" strike="noStrike">
                          <a:effectLst/>
                        </a:rPr>
                        <a:t>-0.002</a:t>
                      </a:r>
                      <a:endParaRPr lang="en-US" sz="1800" b="0" i="0" u="none" strike="noStrike">
                        <a:solidFill>
                          <a:srgbClr val="000000"/>
                        </a:solidFill>
                        <a:effectLst/>
                        <a:latin typeface="Calibri"/>
                      </a:endParaRPr>
                    </a:p>
                  </a:txBody>
                  <a:tcPr marL="9525" marR="9525" marT="9525" marB="0" anchor="ctr"/>
                </a:tc>
                <a:tc>
                  <a:txBody>
                    <a:bodyPr/>
                    <a:lstStyle/>
                    <a:p>
                      <a:pPr algn="ctr" fontAlgn="b"/>
                      <a:r>
                        <a:rPr lang="en-US" sz="1800" u="none" strike="noStrike" dirty="0">
                          <a:effectLst/>
                        </a:rPr>
                        <a:t>0.003</a:t>
                      </a:r>
                      <a:endParaRPr lang="en-US" sz="1800" b="0" i="0" u="none" strike="noStrike" dirty="0">
                        <a:solidFill>
                          <a:srgbClr val="000000"/>
                        </a:solidFill>
                        <a:effectLst/>
                        <a:latin typeface="Calibri"/>
                      </a:endParaRPr>
                    </a:p>
                  </a:txBody>
                  <a:tcPr marL="9525" marR="9525" marT="9525" marB="0" anchor="ctr"/>
                </a:tc>
              </a:tr>
              <a:tr h="410343">
                <a:tc>
                  <a:txBody>
                    <a:bodyPr/>
                    <a:lstStyle/>
                    <a:p>
                      <a:pPr algn="l" fontAlgn="b"/>
                      <a:r>
                        <a:rPr lang="en-US" sz="1800" u="none" strike="noStrike" dirty="0">
                          <a:effectLst/>
                        </a:rPr>
                        <a:t>Trading across borders</a:t>
                      </a:r>
                      <a:endParaRPr lang="en-US" sz="1800" b="0" i="0" u="none" strike="noStrike" dirty="0">
                        <a:solidFill>
                          <a:srgbClr val="000000"/>
                        </a:solidFill>
                        <a:effectLst/>
                        <a:latin typeface="Calibri"/>
                      </a:endParaRPr>
                    </a:p>
                  </a:txBody>
                  <a:tcPr marL="9525" marR="9525" marT="9525" marB="0" anchor="ctr"/>
                </a:tc>
                <a:tc>
                  <a:txBody>
                    <a:bodyPr/>
                    <a:lstStyle/>
                    <a:p>
                      <a:pPr algn="ctr" fontAlgn="b"/>
                      <a:r>
                        <a:rPr lang="en-US" sz="1800" u="none" strike="noStrike">
                          <a:effectLst/>
                        </a:rPr>
                        <a:t>0.011***</a:t>
                      </a:r>
                      <a:endParaRPr lang="en-US" sz="1800" b="0" i="0" u="none" strike="noStrike">
                        <a:solidFill>
                          <a:srgbClr val="000000"/>
                        </a:solidFill>
                        <a:effectLst/>
                        <a:latin typeface="Calibri"/>
                      </a:endParaRPr>
                    </a:p>
                  </a:txBody>
                  <a:tcPr marL="9525" marR="9525" marT="9525" marB="0" anchor="ctr"/>
                </a:tc>
                <a:tc>
                  <a:txBody>
                    <a:bodyPr/>
                    <a:lstStyle/>
                    <a:p>
                      <a:pPr algn="ctr" fontAlgn="b"/>
                      <a:r>
                        <a:rPr lang="en-US" sz="1800" u="none" strike="noStrike" dirty="0">
                          <a:effectLst/>
                        </a:rPr>
                        <a:t>-0.005</a:t>
                      </a:r>
                      <a:endParaRPr lang="en-US" sz="1800" b="0" i="0" u="none" strike="noStrike" dirty="0">
                        <a:solidFill>
                          <a:srgbClr val="000000"/>
                        </a:solidFill>
                        <a:effectLst/>
                        <a:latin typeface="Calibri"/>
                      </a:endParaRPr>
                    </a:p>
                  </a:txBody>
                  <a:tcPr marL="9525" marR="9525" marT="9525" marB="0" anchor="ctr"/>
                </a:tc>
              </a:tr>
              <a:tr h="410343">
                <a:tc>
                  <a:txBody>
                    <a:bodyPr/>
                    <a:lstStyle/>
                    <a:p>
                      <a:pPr algn="l" fontAlgn="b"/>
                      <a:r>
                        <a:rPr lang="en-US" sz="1800" u="none" strike="noStrike" dirty="0">
                          <a:effectLst/>
                        </a:rPr>
                        <a:t>Enforcing contracts</a:t>
                      </a:r>
                      <a:endParaRPr lang="en-US" sz="1800" b="0" i="0" u="none" strike="noStrike" dirty="0">
                        <a:solidFill>
                          <a:srgbClr val="000000"/>
                        </a:solidFill>
                        <a:effectLst/>
                        <a:latin typeface="Calibri"/>
                      </a:endParaRPr>
                    </a:p>
                  </a:txBody>
                  <a:tcPr marL="9525" marR="9525" marT="9525" marB="0" anchor="ctr"/>
                </a:tc>
                <a:tc>
                  <a:txBody>
                    <a:bodyPr/>
                    <a:lstStyle/>
                    <a:p>
                      <a:pPr algn="ctr" fontAlgn="b"/>
                      <a:r>
                        <a:rPr lang="en-US" sz="1800" u="none" strike="noStrike">
                          <a:effectLst/>
                        </a:rPr>
                        <a:t>0.009**</a:t>
                      </a:r>
                      <a:endParaRPr lang="en-US" sz="1800" b="0" i="0" u="none" strike="noStrike">
                        <a:solidFill>
                          <a:srgbClr val="000000"/>
                        </a:solidFill>
                        <a:effectLst/>
                        <a:latin typeface="Calibri"/>
                      </a:endParaRPr>
                    </a:p>
                  </a:txBody>
                  <a:tcPr marL="9525" marR="9525" marT="9525" marB="0" anchor="ctr"/>
                </a:tc>
                <a:tc>
                  <a:txBody>
                    <a:bodyPr/>
                    <a:lstStyle/>
                    <a:p>
                      <a:pPr algn="ctr" fontAlgn="b"/>
                      <a:r>
                        <a:rPr lang="en-US" sz="1800" u="none" strike="noStrike" dirty="0">
                          <a:effectLst/>
                        </a:rPr>
                        <a:t>0.004</a:t>
                      </a:r>
                      <a:endParaRPr lang="en-US" sz="1800" b="0" i="0" u="none" strike="noStrike" dirty="0">
                        <a:solidFill>
                          <a:srgbClr val="000000"/>
                        </a:solidFill>
                        <a:effectLst/>
                        <a:latin typeface="Calibri"/>
                      </a:endParaRPr>
                    </a:p>
                  </a:txBody>
                  <a:tcPr marL="9525" marR="9525" marT="9525" marB="0" anchor="ctr"/>
                </a:tc>
              </a:tr>
              <a:tr h="410343">
                <a:tc>
                  <a:txBody>
                    <a:bodyPr/>
                    <a:lstStyle/>
                    <a:p>
                      <a:pPr algn="l" fontAlgn="b"/>
                      <a:r>
                        <a:rPr lang="en-US" sz="1800" u="none" strike="noStrike" dirty="0">
                          <a:effectLst/>
                        </a:rPr>
                        <a:t>Resolving insolvency</a:t>
                      </a:r>
                      <a:endParaRPr lang="en-US" sz="1800" b="0" i="0" u="none" strike="noStrike" dirty="0">
                        <a:solidFill>
                          <a:srgbClr val="000000"/>
                        </a:solidFill>
                        <a:effectLst/>
                        <a:latin typeface="Calibri"/>
                      </a:endParaRPr>
                    </a:p>
                  </a:txBody>
                  <a:tcPr marL="9525" marR="9525" marT="9525" marB="0" anchor="ctr"/>
                </a:tc>
                <a:tc>
                  <a:txBody>
                    <a:bodyPr/>
                    <a:lstStyle/>
                    <a:p>
                      <a:pPr algn="ctr" fontAlgn="b"/>
                      <a:r>
                        <a:rPr lang="en-US" sz="1800" u="none" strike="noStrike" dirty="0">
                          <a:effectLst/>
                        </a:rPr>
                        <a:t>0.000</a:t>
                      </a:r>
                      <a:endParaRPr lang="en-US" sz="1800" b="0" i="0" u="none" strike="noStrike" dirty="0">
                        <a:solidFill>
                          <a:srgbClr val="000000"/>
                        </a:solidFill>
                        <a:effectLst/>
                        <a:latin typeface="Calibri"/>
                      </a:endParaRPr>
                    </a:p>
                  </a:txBody>
                  <a:tcPr marL="9525" marR="9525" marT="9525" marB="0" anchor="ctr"/>
                </a:tc>
                <a:tc>
                  <a:txBody>
                    <a:bodyPr/>
                    <a:lstStyle/>
                    <a:p>
                      <a:pPr algn="ctr" fontAlgn="b"/>
                      <a:r>
                        <a:rPr lang="en-US" sz="1800" u="none" strike="noStrike" dirty="0">
                          <a:effectLst/>
                        </a:rPr>
                        <a:t>-0.002</a:t>
                      </a:r>
                      <a:endParaRPr lang="en-US" sz="1800" b="0" i="0" u="none" strike="noStrike" dirty="0">
                        <a:solidFill>
                          <a:srgbClr val="000000"/>
                        </a:solidFill>
                        <a:effectLst/>
                        <a:latin typeface="Calibri"/>
                      </a:endParaRPr>
                    </a:p>
                  </a:txBody>
                  <a:tcPr marL="9525" marR="9525" marT="9525" marB="0" anchor="ctr"/>
                </a:tc>
              </a:tr>
            </a:tbl>
          </a:graphicData>
        </a:graphic>
      </p:graphicFrame>
      <p:sp>
        <p:nvSpPr>
          <p:cNvPr id="11" name="TextBox 10"/>
          <p:cNvSpPr txBox="1"/>
          <p:nvPr/>
        </p:nvSpPr>
        <p:spPr>
          <a:xfrm>
            <a:off x="595086" y="874876"/>
            <a:ext cx="7024914" cy="369332"/>
          </a:xfrm>
          <a:prstGeom prst="rect">
            <a:avLst/>
          </a:prstGeom>
          <a:noFill/>
        </p:spPr>
        <p:txBody>
          <a:bodyPr wrap="square" rtlCol="0">
            <a:spAutoFit/>
          </a:bodyPr>
          <a:lstStyle/>
          <a:p>
            <a:r>
              <a:rPr lang="en-US" b="1" dirty="0" smtClean="0"/>
              <a:t>FDI from high-income economies to developing economies</a:t>
            </a:r>
            <a:endParaRPr lang="en-US" b="1" dirty="0"/>
          </a:p>
        </p:txBody>
      </p:sp>
    </p:spTree>
    <p:extLst>
      <p:ext uri="{BB962C8B-B14F-4D97-AF65-F5344CB8AC3E}">
        <p14:creationId xmlns:p14="http://schemas.microsoft.com/office/powerpoint/2010/main" val="4235251737"/>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B2AEF64-9867-4B71-936B-C52248B5A961}" type="slidenum">
              <a:rPr lang="en-US" smtClean="0"/>
              <a:t>53</a:t>
            </a:fld>
            <a:endParaRPr lang="en-US" dirty="0"/>
          </a:p>
        </p:txBody>
      </p:sp>
      <p:graphicFrame>
        <p:nvGraphicFramePr>
          <p:cNvPr id="6" name="Table 5"/>
          <p:cNvGraphicFramePr>
            <a:graphicFrameLocks noGrp="1"/>
          </p:cNvGraphicFramePr>
          <p:nvPr>
            <p:extLst>
              <p:ext uri="{D42A27DB-BD31-4B8C-83A1-F6EECF244321}">
                <p14:modId xmlns:p14="http://schemas.microsoft.com/office/powerpoint/2010/main" val="658222016"/>
              </p:ext>
            </p:extLst>
          </p:nvPr>
        </p:nvGraphicFramePr>
        <p:xfrm>
          <a:off x="624114" y="1119740"/>
          <a:ext cx="7982857" cy="4955175"/>
        </p:xfrm>
        <a:graphic>
          <a:graphicData uri="http://schemas.openxmlformats.org/drawingml/2006/table">
            <a:tbl>
              <a:tblPr firstRow="1" bandRow="1">
                <a:tableStyleId>{3B4B98B0-60AC-42C2-AFA5-B58CD77FA1E5}</a:tableStyleId>
              </a:tblPr>
              <a:tblGrid>
                <a:gridCol w="5316767"/>
                <a:gridCol w="2666090"/>
              </a:tblGrid>
              <a:tr h="388357">
                <a:tc>
                  <a:txBody>
                    <a:bodyPr/>
                    <a:lstStyle/>
                    <a:p>
                      <a:pPr algn="ctr"/>
                      <a:r>
                        <a:rPr lang="en-US" sz="2000" dirty="0" smtClean="0">
                          <a:latin typeface="+mj-lt"/>
                        </a:rPr>
                        <a:t>Affiliate industry</a:t>
                      </a:r>
                      <a:endParaRPr lang="en-US" sz="2000" dirty="0">
                        <a:latin typeface="+mj-lt"/>
                      </a:endParaRPr>
                    </a:p>
                  </a:txBody>
                  <a:tcPr/>
                </a:tc>
                <a:tc>
                  <a:txBody>
                    <a:bodyPr/>
                    <a:lstStyle/>
                    <a:p>
                      <a:pPr algn="ctr" fontAlgn="b"/>
                      <a:r>
                        <a:rPr lang="en-US" sz="1600" b="1" i="0" u="none" strike="noStrike" dirty="0" smtClean="0">
                          <a:solidFill>
                            <a:srgbClr val="000000"/>
                          </a:solidFill>
                          <a:effectLst/>
                          <a:latin typeface="Arial" panose="020B0604020202020204" pitchFamily="34" charset="0"/>
                          <a:cs typeface="Arial" panose="020B0604020202020204" pitchFamily="34" charset="0"/>
                        </a:rPr>
                        <a:t>Number</a:t>
                      </a:r>
                      <a:r>
                        <a:rPr lang="en-US" sz="1600" b="1" i="0" u="none" strike="noStrike" baseline="0" dirty="0" smtClean="0">
                          <a:solidFill>
                            <a:srgbClr val="000000"/>
                          </a:solidFill>
                          <a:effectLst/>
                          <a:latin typeface="Arial" panose="020B0604020202020204" pitchFamily="34" charset="0"/>
                          <a:cs typeface="Arial" panose="020B0604020202020204" pitchFamily="34" charset="0"/>
                        </a:rPr>
                        <a:t> of affiliates that              import &amp; export</a:t>
                      </a:r>
                      <a:endParaRPr lang="en-US" sz="16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r>
              <a:tr h="349334">
                <a:tc>
                  <a:txBody>
                    <a:bodyPr/>
                    <a:lstStyle/>
                    <a:p>
                      <a:pPr marL="0" indent="231775" algn="l" fontAlgn="b"/>
                      <a:r>
                        <a:rPr lang="nb-NO" sz="1600" b="0" i="0" u="none" strike="noStrike" dirty="0">
                          <a:solidFill>
                            <a:srgbClr val="000000"/>
                          </a:solidFill>
                          <a:effectLst/>
                          <a:latin typeface="+mn-lt"/>
                        </a:rPr>
                        <a:t>1. Motor Vehicle Brake System</a:t>
                      </a:r>
                    </a:p>
                  </a:txBody>
                  <a:tcPr marL="9525" marR="9525" marT="9525" marB="0" anchor="ctr"/>
                </a:tc>
                <a:tc>
                  <a:txBody>
                    <a:bodyPr/>
                    <a:lstStyle/>
                    <a:p>
                      <a:pPr algn="ctr" fontAlgn="b"/>
                      <a:r>
                        <a:rPr lang="en-US" sz="1600" b="0" i="0" u="none" strike="noStrike" dirty="0">
                          <a:solidFill>
                            <a:srgbClr val="000000"/>
                          </a:solidFill>
                          <a:effectLst/>
                          <a:latin typeface="Arial" panose="020B0604020202020204" pitchFamily="34" charset="0"/>
                          <a:cs typeface="Arial" panose="020B0604020202020204" pitchFamily="34" charset="0"/>
                        </a:rPr>
                        <a:t>1,925</a:t>
                      </a:r>
                    </a:p>
                  </a:txBody>
                  <a:tcPr marL="9525" marR="9525" marT="9525" marB="0" anchor="ctr"/>
                </a:tc>
              </a:tr>
              <a:tr h="293474">
                <a:tc>
                  <a:txBody>
                    <a:bodyPr/>
                    <a:lstStyle/>
                    <a:p>
                      <a:pPr marL="0" indent="231775" algn="l" fontAlgn="b"/>
                      <a:r>
                        <a:rPr lang="en-US" sz="1600" b="0" i="0" u="none" strike="noStrike" dirty="0">
                          <a:solidFill>
                            <a:srgbClr val="000000"/>
                          </a:solidFill>
                          <a:effectLst/>
                          <a:latin typeface="+mn-lt"/>
                        </a:rPr>
                        <a:t>2. Other Electronic Component</a:t>
                      </a:r>
                    </a:p>
                  </a:txBody>
                  <a:tcPr marL="9525" marR="9525" marT="9525" marB="0" anchor="ctr"/>
                </a:tc>
                <a:tc>
                  <a:txBody>
                    <a:bodyPr/>
                    <a:lstStyle/>
                    <a:p>
                      <a:pPr algn="ctr" fontAlgn="b"/>
                      <a:r>
                        <a:rPr lang="en-US" sz="1600" b="0" i="0" u="none" strike="noStrike" dirty="0">
                          <a:solidFill>
                            <a:srgbClr val="000000"/>
                          </a:solidFill>
                          <a:effectLst/>
                          <a:latin typeface="Arial" panose="020B0604020202020204" pitchFamily="34" charset="0"/>
                          <a:cs typeface="Arial" panose="020B0604020202020204" pitchFamily="34" charset="0"/>
                        </a:rPr>
                        <a:t>1,358</a:t>
                      </a:r>
                    </a:p>
                  </a:txBody>
                  <a:tcPr marL="9525" marR="9525" marT="9525" marB="0" anchor="ctr"/>
                </a:tc>
              </a:tr>
              <a:tr h="293474">
                <a:tc>
                  <a:txBody>
                    <a:bodyPr/>
                    <a:lstStyle/>
                    <a:p>
                      <a:pPr marL="0" indent="231775" algn="l" fontAlgn="b"/>
                      <a:r>
                        <a:rPr lang="en-US" sz="1600" b="0" i="0" u="none" strike="noStrike" dirty="0">
                          <a:solidFill>
                            <a:srgbClr val="000000"/>
                          </a:solidFill>
                          <a:effectLst/>
                          <a:latin typeface="+mn-lt"/>
                        </a:rPr>
                        <a:t>3. Plastics Pipe and Pipe Fitting</a:t>
                      </a:r>
                    </a:p>
                  </a:txBody>
                  <a:tcPr marL="9525" marR="9525" marT="9525" marB="0" anchor="ctr"/>
                </a:tc>
                <a:tc>
                  <a:txBody>
                    <a:bodyPr/>
                    <a:lstStyle/>
                    <a:p>
                      <a:pPr algn="ctr" fontAlgn="b"/>
                      <a:r>
                        <a:rPr lang="en-US" sz="1600" b="0" i="0" u="none" strike="noStrike" dirty="0">
                          <a:solidFill>
                            <a:srgbClr val="000000"/>
                          </a:solidFill>
                          <a:effectLst/>
                          <a:latin typeface="Arial" panose="020B0604020202020204" pitchFamily="34" charset="0"/>
                          <a:cs typeface="Arial" panose="020B0604020202020204" pitchFamily="34" charset="0"/>
                        </a:rPr>
                        <a:t>980</a:t>
                      </a:r>
                    </a:p>
                  </a:txBody>
                  <a:tcPr marL="9525" marR="9525" marT="9525" marB="0" anchor="ctr"/>
                </a:tc>
              </a:tr>
              <a:tr h="293474">
                <a:tc>
                  <a:txBody>
                    <a:bodyPr/>
                    <a:lstStyle/>
                    <a:p>
                      <a:pPr marL="0" indent="231775" algn="l" fontAlgn="b"/>
                      <a:r>
                        <a:rPr lang="en-US" sz="1600" b="0" i="0" u="none" strike="noStrike" dirty="0">
                          <a:solidFill>
                            <a:srgbClr val="000000"/>
                          </a:solidFill>
                          <a:effectLst/>
                          <a:latin typeface="+mn-lt"/>
                        </a:rPr>
                        <a:t>4. Pharmaceutical Preparation</a:t>
                      </a:r>
                    </a:p>
                  </a:txBody>
                  <a:tcPr marL="9525" marR="9525" marT="9525" marB="0" anchor="ctr"/>
                </a:tc>
                <a:tc>
                  <a:txBody>
                    <a:bodyPr/>
                    <a:lstStyle/>
                    <a:p>
                      <a:pPr algn="ctr" fontAlgn="b"/>
                      <a:r>
                        <a:rPr lang="en-US" sz="1600" b="0" i="0" u="none" strike="noStrike" dirty="0">
                          <a:solidFill>
                            <a:srgbClr val="000000"/>
                          </a:solidFill>
                          <a:effectLst/>
                          <a:latin typeface="Arial" panose="020B0604020202020204" pitchFamily="34" charset="0"/>
                          <a:cs typeface="Arial" panose="020B0604020202020204" pitchFamily="34" charset="0"/>
                        </a:rPr>
                        <a:t>859</a:t>
                      </a:r>
                    </a:p>
                  </a:txBody>
                  <a:tcPr marL="9525" marR="9525" marT="9525" marB="0" anchor="ctr"/>
                </a:tc>
              </a:tr>
              <a:tr h="293474">
                <a:tc>
                  <a:txBody>
                    <a:bodyPr/>
                    <a:lstStyle/>
                    <a:p>
                      <a:pPr marL="0" indent="231775" algn="l" fontAlgn="b"/>
                      <a:r>
                        <a:rPr lang="en-US" sz="1600" b="0" i="0" u="none" strike="noStrike" dirty="0">
                          <a:solidFill>
                            <a:srgbClr val="000000"/>
                          </a:solidFill>
                          <a:effectLst/>
                          <a:latin typeface="+mn-lt"/>
                        </a:rPr>
                        <a:t>5. Paint and Coating</a:t>
                      </a:r>
                    </a:p>
                  </a:txBody>
                  <a:tcPr marL="9525" marR="9525" marT="9525" marB="0" anchor="ctr"/>
                </a:tc>
                <a:tc>
                  <a:txBody>
                    <a:bodyPr/>
                    <a:lstStyle/>
                    <a:p>
                      <a:pPr algn="ctr" fontAlgn="b"/>
                      <a:r>
                        <a:rPr lang="en-US" sz="1600" b="0" i="0" u="none" strike="noStrike" dirty="0">
                          <a:solidFill>
                            <a:srgbClr val="000000"/>
                          </a:solidFill>
                          <a:effectLst/>
                          <a:latin typeface="Arial" panose="020B0604020202020204" pitchFamily="34" charset="0"/>
                          <a:cs typeface="Arial" panose="020B0604020202020204" pitchFamily="34" charset="0"/>
                        </a:rPr>
                        <a:t>710</a:t>
                      </a:r>
                    </a:p>
                  </a:txBody>
                  <a:tcPr marL="9525" marR="9525" marT="9525" marB="0" anchor="ctr"/>
                </a:tc>
              </a:tr>
              <a:tr h="293474">
                <a:tc>
                  <a:txBody>
                    <a:bodyPr/>
                    <a:lstStyle/>
                    <a:p>
                      <a:pPr marL="0" indent="231775" algn="l" fontAlgn="b"/>
                      <a:r>
                        <a:rPr lang="en-US" sz="1600" b="0" i="0" u="none" strike="noStrike" dirty="0">
                          <a:solidFill>
                            <a:srgbClr val="000000"/>
                          </a:solidFill>
                          <a:effectLst/>
                          <a:latin typeface="+mn-lt"/>
                        </a:rPr>
                        <a:t>6. Semiconductor and Related Device</a:t>
                      </a:r>
                    </a:p>
                  </a:txBody>
                  <a:tcPr marL="9525" marR="9525" marT="9525" marB="0" anchor="ctr"/>
                </a:tc>
                <a:tc>
                  <a:txBody>
                    <a:bodyPr/>
                    <a:lstStyle/>
                    <a:p>
                      <a:pPr algn="ctr" fontAlgn="b"/>
                      <a:r>
                        <a:rPr lang="en-US" sz="1600" b="0" i="0" u="none" strike="noStrike" dirty="0">
                          <a:solidFill>
                            <a:srgbClr val="000000"/>
                          </a:solidFill>
                          <a:effectLst/>
                          <a:latin typeface="Arial" panose="020B0604020202020204" pitchFamily="34" charset="0"/>
                          <a:cs typeface="Arial" panose="020B0604020202020204" pitchFamily="34" charset="0"/>
                        </a:rPr>
                        <a:t>694</a:t>
                      </a:r>
                    </a:p>
                  </a:txBody>
                  <a:tcPr marL="9525" marR="9525" marT="9525" marB="0" anchor="ctr"/>
                </a:tc>
              </a:tr>
              <a:tr h="293474">
                <a:tc>
                  <a:txBody>
                    <a:bodyPr/>
                    <a:lstStyle/>
                    <a:p>
                      <a:pPr marL="0" indent="231775" algn="l" fontAlgn="b"/>
                      <a:r>
                        <a:rPr lang="en-US" sz="1600" b="0" i="0" u="none" strike="noStrike" dirty="0">
                          <a:solidFill>
                            <a:srgbClr val="000000"/>
                          </a:solidFill>
                          <a:effectLst/>
                          <a:latin typeface="+mn-lt"/>
                        </a:rPr>
                        <a:t>7. Custom Computer Programming Services</a:t>
                      </a:r>
                    </a:p>
                  </a:txBody>
                  <a:tcPr marL="9525" marR="9525" marT="9525" marB="0" anchor="ctr"/>
                </a:tc>
                <a:tc>
                  <a:txBody>
                    <a:bodyPr/>
                    <a:lstStyle/>
                    <a:p>
                      <a:pPr algn="ctr" fontAlgn="b"/>
                      <a:r>
                        <a:rPr lang="en-US" sz="1600" b="0" i="0" u="none" strike="noStrike" dirty="0">
                          <a:solidFill>
                            <a:srgbClr val="000000"/>
                          </a:solidFill>
                          <a:effectLst/>
                          <a:latin typeface="Arial" panose="020B0604020202020204" pitchFamily="34" charset="0"/>
                          <a:cs typeface="Arial" panose="020B0604020202020204" pitchFamily="34" charset="0"/>
                        </a:rPr>
                        <a:t>542</a:t>
                      </a:r>
                    </a:p>
                  </a:txBody>
                  <a:tcPr marL="9525" marR="9525" marT="9525" marB="0" anchor="ctr"/>
                </a:tc>
              </a:tr>
              <a:tr h="293474">
                <a:tc>
                  <a:txBody>
                    <a:bodyPr/>
                    <a:lstStyle/>
                    <a:p>
                      <a:pPr marL="0" indent="231775" algn="l" fontAlgn="b"/>
                      <a:r>
                        <a:rPr lang="en-US" sz="1600" b="0" i="0" u="none" strike="noStrike" dirty="0">
                          <a:solidFill>
                            <a:srgbClr val="000000"/>
                          </a:solidFill>
                          <a:effectLst/>
                          <a:latin typeface="+mn-lt"/>
                        </a:rPr>
                        <a:t>8. Telemarketing Bureaus</a:t>
                      </a:r>
                    </a:p>
                  </a:txBody>
                  <a:tcPr marL="9525" marR="9525" marT="9525" marB="0" anchor="ctr"/>
                </a:tc>
                <a:tc>
                  <a:txBody>
                    <a:bodyPr/>
                    <a:lstStyle/>
                    <a:p>
                      <a:pPr algn="ctr" fontAlgn="b"/>
                      <a:r>
                        <a:rPr lang="en-US" sz="1600" b="0" i="0" u="none" strike="noStrike" dirty="0">
                          <a:solidFill>
                            <a:srgbClr val="000000"/>
                          </a:solidFill>
                          <a:effectLst/>
                          <a:latin typeface="Arial" panose="020B0604020202020204" pitchFamily="34" charset="0"/>
                          <a:cs typeface="Arial" panose="020B0604020202020204" pitchFamily="34" charset="0"/>
                        </a:rPr>
                        <a:t>532</a:t>
                      </a:r>
                    </a:p>
                  </a:txBody>
                  <a:tcPr marL="9525" marR="9525" marT="9525" marB="0" anchor="ctr"/>
                </a:tc>
              </a:tr>
              <a:tr h="293474">
                <a:tc>
                  <a:txBody>
                    <a:bodyPr/>
                    <a:lstStyle/>
                    <a:p>
                      <a:pPr marL="0" indent="231775" algn="l" fontAlgn="b"/>
                      <a:r>
                        <a:rPr lang="en-US" sz="1600" b="0" i="0" u="none" strike="noStrike" dirty="0">
                          <a:solidFill>
                            <a:srgbClr val="000000"/>
                          </a:solidFill>
                          <a:effectLst/>
                          <a:latin typeface="+mn-lt"/>
                        </a:rPr>
                        <a:t>9. Farm Machinery and Equipment</a:t>
                      </a:r>
                    </a:p>
                  </a:txBody>
                  <a:tcPr marL="9525" marR="9525" marT="9525" marB="0" anchor="ctr"/>
                </a:tc>
                <a:tc>
                  <a:txBody>
                    <a:bodyPr/>
                    <a:lstStyle/>
                    <a:p>
                      <a:pPr algn="ctr" fontAlgn="b"/>
                      <a:r>
                        <a:rPr lang="en-US" sz="1600" b="0" i="0" u="none" strike="noStrike" dirty="0">
                          <a:solidFill>
                            <a:srgbClr val="000000"/>
                          </a:solidFill>
                          <a:effectLst/>
                          <a:latin typeface="Arial" panose="020B0604020202020204" pitchFamily="34" charset="0"/>
                          <a:cs typeface="Arial" panose="020B0604020202020204" pitchFamily="34" charset="0"/>
                        </a:rPr>
                        <a:t>490</a:t>
                      </a:r>
                    </a:p>
                  </a:txBody>
                  <a:tcPr marL="9525" marR="9525" marT="9525" marB="0" anchor="ctr"/>
                </a:tc>
              </a:tr>
              <a:tr h="293474">
                <a:tc>
                  <a:txBody>
                    <a:bodyPr/>
                    <a:lstStyle/>
                    <a:p>
                      <a:pPr marL="0" indent="231775" algn="l" fontAlgn="b"/>
                      <a:r>
                        <a:rPr lang="en-US" sz="1600" b="0" i="0" u="none" strike="noStrike" dirty="0">
                          <a:solidFill>
                            <a:srgbClr val="000000"/>
                          </a:solidFill>
                          <a:effectLst/>
                          <a:latin typeface="+mn-lt"/>
                        </a:rPr>
                        <a:t>10. Ethyl Alcohol</a:t>
                      </a:r>
                    </a:p>
                  </a:txBody>
                  <a:tcPr marL="9525" marR="9525" marT="9525" marB="0" anchor="ctr"/>
                </a:tc>
                <a:tc>
                  <a:txBody>
                    <a:bodyPr/>
                    <a:lstStyle/>
                    <a:p>
                      <a:pPr algn="ctr" fontAlgn="b"/>
                      <a:r>
                        <a:rPr lang="en-US" sz="1600" b="0" i="0" u="none" strike="noStrike" dirty="0">
                          <a:solidFill>
                            <a:srgbClr val="000000"/>
                          </a:solidFill>
                          <a:effectLst/>
                          <a:latin typeface="Arial" panose="020B0604020202020204" pitchFamily="34" charset="0"/>
                          <a:cs typeface="Arial" panose="020B0604020202020204" pitchFamily="34" charset="0"/>
                        </a:rPr>
                        <a:t>477</a:t>
                      </a:r>
                    </a:p>
                  </a:txBody>
                  <a:tcPr marL="9525" marR="9525" marT="9525" marB="0" anchor="ctr"/>
                </a:tc>
              </a:tr>
              <a:tr h="293474">
                <a:tc>
                  <a:txBody>
                    <a:bodyPr/>
                    <a:lstStyle/>
                    <a:p>
                      <a:pPr marL="0" indent="231775" algn="l" fontAlgn="b"/>
                      <a:r>
                        <a:rPr lang="en-US" sz="1600" b="0" i="0" u="none" strike="noStrike" dirty="0">
                          <a:solidFill>
                            <a:srgbClr val="000000"/>
                          </a:solidFill>
                          <a:effectLst/>
                          <a:latin typeface="+mn-lt"/>
                        </a:rPr>
                        <a:t>11. Plastics Material and Resin</a:t>
                      </a:r>
                    </a:p>
                  </a:txBody>
                  <a:tcPr marL="9525" marR="9525" marT="9525" marB="0" anchor="ctr"/>
                </a:tc>
                <a:tc>
                  <a:txBody>
                    <a:bodyPr/>
                    <a:lstStyle/>
                    <a:p>
                      <a:pPr algn="ctr" fontAlgn="b"/>
                      <a:r>
                        <a:rPr lang="en-US" sz="1600" b="0" i="0" u="none" strike="noStrike" dirty="0">
                          <a:solidFill>
                            <a:srgbClr val="000000"/>
                          </a:solidFill>
                          <a:effectLst/>
                          <a:latin typeface="Arial" panose="020B0604020202020204" pitchFamily="34" charset="0"/>
                          <a:cs typeface="Arial" panose="020B0604020202020204" pitchFamily="34" charset="0"/>
                        </a:rPr>
                        <a:t>465</a:t>
                      </a:r>
                    </a:p>
                  </a:txBody>
                  <a:tcPr marL="9525" marR="9525" marT="9525" marB="0" anchor="ctr"/>
                </a:tc>
              </a:tr>
              <a:tr h="293474">
                <a:tc>
                  <a:txBody>
                    <a:bodyPr/>
                    <a:lstStyle/>
                    <a:p>
                      <a:pPr marL="0" indent="231775" algn="l" fontAlgn="b"/>
                      <a:r>
                        <a:rPr lang="en-US" sz="1600" b="0" i="0" u="none" strike="noStrike" dirty="0">
                          <a:solidFill>
                            <a:srgbClr val="000000"/>
                          </a:solidFill>
                          <a:effectLst/>
                          <a:latin typeface="+mn-lt"/>
                        </a:rPr>
                        <a:t>12. All Other Petroleum and Coal Products</a:t>
                      </a:r>
                    </a:p>
                  </a:txBody>
                  <a:tcPr marL="9525" marR="9525" marT="9525" marB="0" anchor="ctr"/>
                </a:tc>
                <a:tc>
                  <a:txBody>
                    <a:bodyPr/>
                    <a:lstStyle/>
                    <a:p>
                      <a:pPr algn="ctr" fontAlgn="b"/>
                      <a:r>
                        <a:rPr lang="en-US" sz="1600" b="0" i="0" u="none" strike="noStrike" dirty="0">
                          <a:solidFill>
                            <a:srgbClr val="000000"/>
                          </a:solidFill>
                          <a:effectLst/>
                          <a:latin typeface="Arial" panose="020B0604020202020204" pitchFamily="34" charset="0"/>
                          <a:cs typeface="Arial" panose="020B0604020202020204" pitchFamily="34" charset="0"/>
                        </a:rPr>
                        <a:t>434</a:t>
                      </a:r>
                    </a:p>
                  </a:txBody>
                  <a:tcPr marL="9525" marR="9525" marT="9525" marB="0" anchor="ctr"/>
                </a:tc>
              </a:tr>
              <a:tr h="293474">
                <a:tc>
                  <a:txBody>
                    <a:bodyPr/>
                    <a:lstStyle/>
                    <a:p>
                      <a:pPr marL="0" indent="231775" algn="l" fontAlgn="b"/>
                      <a:r>
                        <a:rPr lang="en-US" sz="1600" b="0" i="0" u="none" strike="noStrike" dirty="0">
                          <a:solidFill>
                            <a:srgbClr val="000000"/>
                          </a:solidFill>
                          <a:effectLst/>
                          <a:latin typeface="+mn-lt"/>
                        </a:rPr>
                        <a:t>13. All Other Miscellaneous General Purpose Machinery</a:t>
                      </a:r>
                    </a:p>
                  </a:txBody>
                  <a:tcPr marL="9525" marR="9525" marT="9525" marB="0" anchor="ctr"/>
                </a:tc>
                <a:tc>
                  <a:txBody>
                    <a:bodyPr/>
                    <a:lstStyle/>
                    <a:p>
                      <a:pPr algn="ctr" fontAlgn="b"/>
                      <a:r>
                        <a:rPr lang="en-US" sz="1600" b="0" i="0" u="none" strike="noStrike" dirty="0">
                          <a:solidFill>
                            <a:srgbClr val="000000"/>
                          </a:solidFill>
                          <a:effectLst/>
                          <a:latin typeface="Arial" panose="020B0604020202020204" pitchFamily="34" charset="0"/>
                          <a:cs typeface="Arial" panose="020B0604020202020204" pitchFamily="34" charset="0"/>
                        </a:rPr>
                        <a:t>433</a:t>
                      </a:r>
                    </a:p>
                  </a:txBody>
                  <a:tcPr marL="9525" marR="9525" marT="9525" marB="0" anchor="ctr"/>
                </a:tc>
              </a:tr>
              <a:tr h="293474">
                <a:tc>
                  <a:txBody>
                    <a:bodyPr/>
                    <a:lstStyle/>
                    <a:p>
                      <a:pPr marL="0" indent="231775" algn="l" fontAlgn="b"/>
                      <a:r>
                        <a:rPr lang="en-US" sz="1600" b="0" i="0" u="none" strike="noStrike" dirty="0">
                          <a:solidFill>
                            <a:srgbClr val="000000"/>
                          </a:solidFill>
                          <a:effectLst/>
                          <a:latin typeface="+mn-lt"/>
                        </a:rPr>
                        <a:t>14. Other Engine Equipment</a:t>
                      </a:r>
                    </a:p>
                  </a:txBody>
                  <a:tcPr marL="9525" marR="9525" marT="9525" marB="0" anchor="ctr"/>
                </a:tc>
                <a:tc>
                  <a:txBody>
                    <a:bodyPr/>
                    <a:lstStyle/>
                    <a:p>
                      <a:pPr algn="ctr" fontAlgn="b"/>
                      <a:r>
                        <a:rPr lang="en-US" sz="1600" b="0" i="0" u="none" strike="noStrike" dirty="0">
                          <a:solidFill>
                            <a:srgbClr val="000000"/>
                          </a:solidFill>
                          <a:effectLst/>
                          <a:latin typeface="Arial" panose="020B0604020202020204" pitchFamily="34" charset="0"/>
                          <a:cs typeface="Arial" panose="020B0604020202020204" pitchFamily="34" charset="0"/>
                        </a:rPr>
                        <a:t>395</a:t>
                      </a:r>
                    </a:p>
                  </a:txBody>
                  <a:tcPr marL="9525" marR="9525" marT="9525" marB="0" anchor="ctr"/>
                </a:tc>
              </a:tr>
              <a:tr h="293474">
                <a:tc>
                  <a:txBody>
                    <a:bodyPr/>
                    <a:lstStyle/>
                    <a:p>
                      <a:pPr marL="0" indent="231775" algn="l" fontAlgn="b"/>
                      <a:r>
                        <a:rPr lang="en-US" sz="1600" b="0" i="0" u="none" strike="noStrike" dirty="0">
                          <a:solidFill>
                            <a:srgbClr val="000000"/>
                          </a:solidFill>
                          <a:effectLst/>
                          <a:latin typeface="+mn-lt"/>
                        </a:rPr>
                        <a:t>15. Computer Systems Design Services</a:t>
                      </a:r>
                    </a:p>
                  </a:txBody>
                  <a:tcPr marL="9525" marR="9525" marT="9525" marB="0" anchor="ctr"/>
                </a:tc>
                <a:tc>
                  <a:txBody>
                    <a:bodyPr/>
                    <a:lstStyle/>
                    <a:p>
                      <a:pPr algn="ctr" fontAlgn="b"/>
                      <a:r>
                        <a:rPr lang="en-US" sz="1600" b="0" i="0" u="none" strike="noStrike" dirty="0">
                          <a:solidFill>
                            <a:srgbClr val="000000"/>
                          </a:solidFill>
                          <a:effectLst/>
                          <a:latin typeface="Arial" panose="020B0604020202020204" pitchFamily="34" charset="0"/>
                          <a:cs typeface="Arial" panose="020B0604020202020204" pitchFamily="34" charset="0"/>
                        </a:rPr>
                        <a:t>391</a:t>
                      </a:r>
                    </a:p>
                  </a:txBody>
                  <a:tcPr marL="9525" marR="9525" marT="9525" marB="0" anchor="ctr"/>
                </a:tc>
              </a:tr>
            </a:tbl>
          </a:graphicData>
        </a:graphic>
      </p:graphicFrame>
      <p:sp>
        <p:nvSpPr>
          <p:cNvPr id="7" name="TextBox 6"/>
          <p:cNvSpPr txBox="1"/>
          <p:nvPr/>
        </p:nvSpPr>
        <p:spPr>
          <a:xfrm>
            <a:off x="228600" y="312497"/>
            <a:ext cx="8578516" cy="584775"/>
          </a:xfrm>
          <a:prstGeom prst="rect">
            <a:avLst/>
          </a:prstGeom>
          <a:noFill/>
        </p:spPr>
        <p:txBody>
          <a:bodyPr wrap="square" rtlCol="0">
            <a:spAutoFit/>
          </a:bodyPr>
          <a:lstStyle/>
          <a:p>
            <a:pPr algn="ctr"/>
            <a:r>
              <a:rPr lang="en-US" sz="3200" b="1" dirty="0" smtClean="0"/>
              <a:t>GVC FDI: Most common industries</a:t>
            </a:r>
            <a:endParaRPr lang="en-US" sz="3200" b="1" dirty="0"/>
          </a:p>
        </p:txBody>
      </p:sp>
    </p:spTree>
    <p:extLst>
      <p:ext uri="{BB962C8B-B14F-4D97-AF65-F5344CB8AC3E}">
        <p14:creationId xmlns:p14="http://schemas.microsoft.com/office/powerpoint/2010/main" val="398732219"/>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49" y="249013"/>
            <a:ext cx="7886700" cy="663573"/>
          </a:xfrm>
        </p:spPr>
        <p:txBody>
          <a:bodyPr/>
          <a:lstStyle/>
          <a:p>
            <a:r>
              <a:rPr lang="en-US" dirty="0" smtClean="0"/>
              <a:t>Top Asian sources of FDI into Asia</a:t>
            </a:r>
            <a:endParaRPr lang="en-US" dirty="0"/>
          </a:p>
        </p:txBody>
      </p:sp>
      <p:sp>
        <p:nvSpPr>
          <p:cNvPr id="3" name="Slide Number Placeholder 2"/>
          <p:cNvSpPr>
            <a:spLocks noGrp="1"/>
          </p:cNvSpPr>
          <p:nvPr>
            <p:ph type="sldNum" sz="quarter" idx="12"/>
          </p:nvPr>
        </p:nvSpPr>
        <p:spPr/>
        <p:txBody>
          <a:bodyPr/>
          <a:lstStyle/>
          <a:p>
            <a:fld id="{3B2AEF64-9867-4B71-936B-C52248B5A961}" type="slidenum">
              <a:rPr lang="en-US" smtClean="0"/>
              <a:t>54</a:t>
            </a:fld>
            <a:endParaRPr lang="en-US" dirty="0"/>
          </a:p>
        </p:txBody>
      </p:sp>
      <p:graphicFrame>
        <p:nvGraphicFramePr>
          <p:cNvPr id="7" name="Table 6"/>
          <p:cNvGraphicFramePr>
            <a:graphicFrameLocks noGrp="1"/>
          </p:cNvGraphicFramePr>
          <p:nvPr>
            <p:extLst>
              <p:ext uri="{D42A27DB-BD31-4B8C-83A1-F6EECF244321}">
                <p14:modId xmlns:p14="http://schemas.microsoft.com/office/powerpoint/2010/main" val="281784707"/>
              </p:ext>
            </p:extLst>
          </p:nvPr>
        </p:nvGraphicFramePr>
        <p:xfrm>
          <a:off x="413655" y="1580492"/>
          <a:ext cx="4020457" cy="4556063"/>
        </p:xfrm>
        <a:graphic>
          <a:graphicData uri="http://schemas.openxmlformats.org/drawingml/2006/table">
            <a:tbl>
              <a:tblPr firstRow="1" bandRow="1">
                <a:tableStyleId>{3B4B98B0-60AC-42C2-AFA5-B58CD77FA1E5}</a:tableStyleId>
              </a:tblPr>
              <a:tblGrid>
                <a:gridCol w="586614"/>
                <a:gridCol w="958614"/>
                <a:gridCol w="1030588"/>
                <a:gridCol w="1444641"/>
              </a:tblGrid>
              <a:tr h="724324">
                <a:tc>
                  <a:txBody>
                    <a:bodyPr/>
                    <a:lstStyle/>
                    <a:p>
                      <a:pPr algn="ctr" fontAlgn="ctr"/>
                      <a:r>
                        <a:rPr lang="en-US" sz="1600" b="1" i="0" u="none" strike="noStrike" dirty="0" smtClean="0">
                          <a:solidFill>
                            <a:srgbClr val="000000"/>
                          </a:solidFill>
                          <a:effectLst/>
                          <a:latin typeface="Arial"/>
                        </a:rPr>
                        <a:t>Rank</a:t>
                      </a:r>
                      <a:endParaRPr lang="en-US" sz="1600" b="1" i="0" u="none" strike="noStrike" dirty="0">
                        <a:solidFill>
                          <a:srgbClr val="000000"/>
                        </a:solidFill>
                        <a:effectLst/>
                        <a:latin typeface="Arial"/>
                      </a:endParaRPr>
                    </a:p>
                  </a:txBody>
                  <a:tcPr marL="9525" marR="9525" marT="9525" marB="0" anchor="ctr"/>
                </a:tc>
                <a:tc>
                  <a:txBody>
                    <a:bodyPr/>
                    <a:lstStyle/>
                    <a:p>
                      <a:pPr algn="ctr" fontAlgn="ctr"/>
                      <a:r>
                        <a:rPr lang="en-US" sz="1600" b="1" i="0" u="none" strike="noStrike" dirty="0">
                          <a:solidFill>
                            <a:srgbClr val="000000"/>
                          </a:solidFill>
                          <a:effectLst/>
                          <a:latin typeface="Arial"/>
                        </a:rPr>
                        <a:t>Income level</a:t>
                      </a:r>
                    </a:p>
                  </a:txBody>
                  <a:tcPr marL="9525" marR="9525" marT="9525" marB="0" anchor="ctr"/>
                </a:tc>
                <a:tc>
                  <a:txBody>
                    <a:bodyPr/>
                    <a:lstStyle/>
                    <a:p>
                      <a:pPr algn="ctr" fontAlgn="ctr"/>
                      <a:r>
                        <a:rPr lang="en-US" sz="1600" b="1" i="0" u="none" strike="noStrike" dirty="0" smtClean="0">
                          <a:solidFill>
                            <a:srgbClr val="000000"/>
                          </a:solidFill>
                          <a:effectLst/>
                          <a:latin typeface="Arial"/>
                        </a:rPr>
                        <a:t>Source</a:t>
                      </a:r>
                      <a:endParaRPr lang="en-US" sz="1600" b="1" i="0" u="none" strike="noStrike" dirty="0">
                        <a:solidFill>
                          <a:srgbClr val="000000"/>
                        </a:solidFill>
                        <a:effectLst/>
                        <a:latin typeface="Arial"/>
                      </a:endParaRPr>
                    </a:p>
                  </a:txBody>
                  <a:tcPr marL="9525" marR="9525" marT="9525" marB="0" anchor="ctr"/>
                </a:tc>
                <a:tc>
                  <a:txBody>
                    <a:bodyPr/>
                    <a:lstStyle/>
                    <a:p>
                      <a:pPr algn="ctr" fontAlgn="ctr"/>
                      <a:r>
                        <a:rPr lang="en-US" sz="1600" b="1" i="0" u="none" strike="noStrike" dirty="0">
                          <a:solidFill>
                            <a:srgbClr val="000000"/>
                          </a:solidFill>
                          <a:effectLst/>
                          <a:latin typeface="Arial"/>
                        </a:rPr>
                        <a:t> </a:t>
                      </a:r>
                      <a:r>
                        <a:rPr lang="en-US" sz="1600" b="1" i="0" u="none" strike="noStrike" dirty="0" smtClean="0">
                          <a:solidFill>
                            <a:srgbClr val="000000"/>
                          </a:solidFill>
                          <a:effectLst/>
                          <a:latin typeface="Arial"/>
                        </a:rPr>
                        <a:t>No. of projects </a:t>
                      </a:r>
                    </a:p>
                    <a:p>
                      <a:pPr algn="ctr" fontAlgn="ctr"/>
                      <a:r>
                        <a:rPr lang="en-US" sz="1600" b="1" i="0" u="none" strike="noStrike" dirty="0" smtClean="0">
                          <a:solidFill>
                            <a:srgbClr val="000000"/>
                          </a:solidFill>
                          <a:effectLst/>
                          <a:latin typeface="Arial"/>
                        </a:rPr>
                        <a:t>(2011-15</a:t>
                      </a:r>
                      <a:r>
                        <a:rPr lang="en-US" sz="1600" b="1" i="0" u="none" strike="noStrike" dirty="0">
                          <a:solidFill>
                            <a:srgbClr val="000000"/>
                          </a:solidFill>
                          <a:effectLst/>
                          <a:latin typeface="Arial"/>
                        </a:rPr>
                        <a:t>)</a:t>
                      </a:r>
                    </a:p>
                  </a:txBody>
                  <a:tcPr marL="9525" marR="9525" marT="9525" marB="0" anchor="ctr"/>
                </a:tc>
              </a:tr>
              <a:tr h="485986">
                <a:tc>
                  <a:txBody>
                    <a:bodyPr/>
                    <a:lstStyle/>
                    <a:p>
                      <a:pPr algn="ctr" fontAlgn="ctr"/>
                      <a:r>
                        <a:rPr lang="en-US" sz="1600" b="0" i="0" u="none" strike="noStrike" dirty="0">
                          <a:solidFill>
                            <a:srgbClr val="000000"/>
                          </a:solidFill>
                          <a:effectLst/>
                          <a:latin typeface="Arial"/>
                        </a:rPr>
                        <a:t>1</a:t>
                      </a:r>
                    </a:p>
                  </a:txBody>
                  <a:tcPr marL="9525" marR="85725" marT="9525" marB="0" anchor="ctr"/>
                </a:tc>
                <a:tc>
                  <a:txBody>
                    <a:bodyPr/>
                    <a:lstStyle/>
                    <a:p>
                      <a:pPr algn="ctr" fontAlgn="ctr"/>
                      <a:r>
                        <a:rPr lang="en-US" sz="1600" b="0" i="0" u="none" strike="noStrike" dirty="0" smtClean="0">
                          <a:solidFill>
                            <a:srgbClr val="000000"/>
                          </a:solidFill>
                          <a:effectLst/>
                          <a:latin typeface="Arial"/>
                        </a:rPr>
                        <a:t>High</a:t>
                      </a:r>
                      <a:endParaRPr lang="en-US" sz="1600" b="0" i="0" u="none" strike="noStrike" dirty="0">
                        <a:solidFill>
                          <a:srgbClr val="000000"/>
                        </a:solidFill>
                        <a:effectLst/>
                        <a:latin typeface="Arial"/>
                      </a:endParaRPr>
                    </a:p>
                  </a:txBody>
                  <a:tcPr marL="9525" marR="9525" marT="9525" marB="0" anchor="ctr"/>
                </a:tc>
                <a:tc>
                  <a:txBody>
                    <a:bodyPr/>
                    <a:lstStyle/>
                    <a:p>
                      <a:pPr algn="ctr" fontAlgn="ctr"/>
                      <a:r>
                        <a:rPr lang="en-US" sz="1600" b="0" i="0" u="none" strike="noStrike" dirty="0" smtClean="0">
                          <a:solidFill>
                            <a:srgbClr val="000000"/>
                          </a:solidFill>
                          <a:effectLst/>
                          <a:latin typeface="Arial"/>
                        </a:rPr>
                        <a:t>JPN</a:t>
                      </a:r>
                      <a:endParaRPr lang="en-US" sz="1600" b="0" i="0" u="none" strike="noStrike" dirty="0">
                        <a:solidFill>
                          <a:srgbClr val="000000"/>
                        </a:solidFill>
                        <a:effectLst/>
                        <a:latin typeface="Arial"/>
                      </a:endParaRPr>
                    </a:p>
                  </a:txBody>
                  <a:tcPr marL="9525" marR="9525" marT="9525" marB="0" anchor="ctr"/>
                </a:tc>
                <a:tc>
                  <a:txBody>
                    <a:bodyPr/>
                    <a:lstStyle/>
                    <a:p>
                      <a:pPr algn="r" fontAlgn="ctr"/>
                      <a:r>
                        <a:rPr lang="en-US" sz="1600" b="0" i="0" u="none" strike="noStrike" dirty="0">
                          <a:solidFill>
                            <a:srgbClr val="000000"/>
                          </a:solidFill>
                          <a:effectLst/>
                          <a:latin typeface="Arial"/>
                        </a:rPr>
                        <a:t>2,499 </a:t>
                      </a:r>
                    </a:p>
                  </a:txBody>
                  <a:tcPr marL="9525" marR="85725" marT="9525" marB="0" anchor="ctr"/>
                </a:tc>
              </a:tr>
              <a:tr h="475576">
                <a:tc>
                  <a:txBody>
                    <a:bodyPr/>
                    <a:lstStyle/>
                    <a:p>
                      <a:pPr algn="ctr" fontAlgn="ctr"/>
                      <a:r>
                        <a:rPr lang="en-US" sz="1600" b="0" i="0" u="none" strike="noStrike">
                          <a:solidFill>
                            <a:srgbClr val="000000"/>
                          </a:solidFill>
                          <a:effectLst/>
                          <a:latin typeface="Arial"/>
                        </a:rPr>
                        <a:t>2</a:t>
                      </a:r>
                    </a:p>
                  </a:txBody>
                  <a:tcPr marL="9525" marR="85725" marT="9525" marB="0" anchor="ctr"/>
                </a:tc>
                <a:tc>
                  <a:txBody>
                    <a:bodyPr/>
                    <a:lstStyle/>
                    <a:p>
                      <a:pPr algn="ctr" fontAlgn="ctr"/>
                      <a:r>
                        <a:rPr lang="en-US" sz="1600" b="0" i="0" u="none" strike="noStrike" dirty="0" smtClean="0">
                          <a:solidFill>
                            <a:srgbClr val="000000"/>
                          </a:solidFill>
                          <a:effectLst/>
                          <a:latin typeface="Arial"/>
                        </a:rPr>
                        <a:t>Low</a:t>
                      </a:r>
                      <a:endParaRPr lang="en-US" sz="1600" b="0" i="0" u="none" strike="noStrike" dirty="0">
                        <a:solidFill>
                          <a:srgbClr val="000000"/>
                        </a:solidFill>
                        <a:effectLst/>
                        <a:latin typeface="Arial"/>
                      </a:endParaRPr>
                    </a:p>
                  </a:txBody>
                  <a:tcPr marL="9525" marR="9525" marT="9525" marB="0" anchor="ctr"/>
                </a:tc>
                <a:tc>
                  <a:txBody>
                    <a:bodyPr/>
                    <a:lstStyle/>
                    <a:p>
                      <a:pPr algn="ctr" fontAlgn="ctr"/>
                      <a:r>
                        <a:rPr lang="en-US" sz="1600" b="0" i="0" u="none" strike="noStrike" dirty="0">
                          <a:solidFill>
                            <a:srgbClr val="000000"/>
                          </a:solidFill>
                          <a:effectLst/>
                          <a:latin typeface="Arial"/>
                        </a:rPr>
                        <a:t>PRC</a:t>
                      </a:r>
                    </a:p>
                  </a:txBody>
                  <a:tcPr marL="9525" marR="9525" marT="9525" marB="0" anchor="ctr"/>
                </a:tc>
                <a:tc>
                  <a:txBody>
                    <a:bodyPr/>
                    <a:lstStyle/>
                    <a:p>
                      <a:pPr algn="r" fontAlgn="ctr"/>
                      <a:r>
                        <a:rPr lang="en-US" sz="1600" b="0" i="0" u="none" strike="noStrike" dirty="0">
                          <a:solidFill>
                            <a:srgbClr val="000000"/>
                          </a:solidFill>
                          <a:effectLst/>
                          <a:latin typeface="Arial"/>
                        </a:rPr>
                        <a:t>667 </a:t>
                      </a:r>
                    </a:p>
                  </a:txBody>
                  <a:tcPr marL="9525" marR="85725" marT="9525" marB="0" anchor="ctr"/>
                </a:tc>
              </a:tr>
              <a:tr h="475576">
                <a:tc>
                  <a:txBody>
                    <a:bodyPr/>
                    <a:lstStyle/>
                    <a:p>
                      <a:pPr algn="ctr" fontAlgn="ctr"/>
                      <a:r>
                        <a:rPr lang="en-US" sz="1600" b="0" i="0" u="none" strike="noStrike">
                          <a:solidFill>
                            <a:srgbClr val="000000"/>
                          </a:solidFill>
                          <a:effectLst/>
                          <a:latin typeface="Arial"/>
                        </a:rPr>
                        <a:t>3</a:t>
                      </a:r>
                    </a:p>
                  </a:txBody>
                  <a:tcPr marL="9525" marR="85725" marT="9525" marB="0" anchor="ctr"/>
                </a:tc>
                <a:tc>
                  <a:txBody>
                    <a:bodyPr/>
                    <a:lstStyle/>
                    <a:p>
                      <a:pPr algn="ctr" fontAlgn="ctr"/>
                      <a:r>
                        <a:rPr lang="en-US" sz="1600" b="0" i="0" u="none" strike="noStrike" dirty="0" smtClean="0">
                          <a:solidFill>
                            <a:srgbClr val="000000"/>
                          </a:solidFill>
                          <a:effectLst/>
                          <a:latin typeface="Arial"/>
                        </a:rPr>
                        <a:t>High</a:t>
                      </a:r>
                      <a:endParaRPr lang="en-US" sz="1600" b="0" i="0" u="none" strike="noStrike" dirty="0">
                        <a:solidFill>
                          <a:srgbClr val="000000"/>
                        </a:solidFill>
                        <a:effectLst/>
                        <a:latin typeface="Arial"/>
                      </a:endParaRPr>
                    </a:p>
                  </a:txBody>
                  <a:tcPr marL="9525" marR="9525" marT="9525" marB="0" anchor="ctr"/>
                </a:tc>
                <a:tc>
                  <a:txBody>
                    <a:bodyPr/>
                    <a:lstStyle/>
                    <a:p>
                      <a:pPr algn="ctr" fontAlgn="ctr"/>
                      <a:r>
                        <a:rPr lang="en-US" sz="1600" b="0" i="0" u="none" strike="noStrike" dirty="0" smtClean="0">
                          <a:solidFill>
                            <a:srgbClr val="000000"/>
                          </a:solidFill>
                          <a:effectLst/>
                          <a:latin typeface="Arial"/>
                        </a:rPr>
                        <a:t>SIN</a:t>
                      </a:r>
                      <a:endParaRPr lang="en-US" sz="1600" b="0" i="0" u="none" strike="noStrike" dirty="0">
                        <a:solidFill>
                          <a:srgbClr val="000000"/>
                        </a:solidFill>
                        <a:effectLst/>
                        <a:latin typeface="Arial"/>
                      </a:endParaRPr>
                    </a:p>
                  </a:txBody>
                  <a:tcPr marL="9525" marR="9525" marT="9525" marB="0" anchor="ctr"/>
                </a:tc>
                <a:tc>
                  <a:txBody>
                    <a:bodyPr/>
                    <a:lstStyle/>
                    <a:p>
                      <a:pPr algn="r" fontAlgn="ctr"/>
                      <a:r>
                        <a:rPr lang="en-US" sz="1600" b="0" i="0" u="none" strike="noStrike" dirty="0">
                          <a:solidFill>
                            <a:srgbClr val="000000"/>
                          </a:solidFill>
                          <a:effectLst/>
                          <a:latin typeface="Arial"/>
                        </a:rPr>
                        <a:t>549 </a:t>
                      </a:r>
                    </a:p>
                  </a:txBody>
                  <a:tcPr marL="9525" marR="85725" marT="9525" marB="0" anchor="ctr"/>
                </a:tc>
              </a:tr>
              <a:tr h="475576">
                <a:tc>
                  <a:txBody>
                    <a:bodyPr/>
                    <a:lstStyle/>
                    <a:p>
                      <a:pPr algn="ctr" fontAlgn="ctr"/>
                      <a:r>
                        <a:rPr lang="en-US" sz="1600" b="0" i="0" u="none" strike="noStrike" dirty="0">
                          <a:solidFill>
                            <a:srgbClr val="000000"/>
                          </a:solidFill>
                          <a:effectLst/>
                          <a:latin typeface="Arial"/>
                        </a:rPr>
                        <a:t>4</a:t>
                      </a:r>
                    </a:p>
                  </a:txBody>
                  <a:tcPr marL="9525" marR="85725" marT="9525" marB="0" anchor="ctr"/>
                </a:tc>
                <a:tc>
                  <a:txBody>
                    <a:bodyPr/>
                    <a:lstStyle/>
                    <a:p>
                      <a:pPr algn="ctr" fontAlgn="ctr"/>
                      <a:r>
                        <a:rPr lang="en-US" sz="1600" b="0" i="0" u="none" strike="noStrike" dirty="0" smtClean="0">
                          <a:solidFill>
                            <a:srgbClr val="000000"/>
                          </a:solidFill>
                          <a:effectLst/>
                          <a:latin typeface="Arial"/>
                        </a:rPr>
                        <a:t>Low</a:t>
                      </a:r>
                      <a:endParaRPr lang="en-US" sz="1600" b="0" i="0" u="none" strike="noStrike" dirty="0">
                        <a:solidFill>
                          <a:srgbClr val="000000"/>
                        </a:solidFill>
                        <a:effectLst/>
                        <a:latin typeface="Arial"/>
                      </a:endParaRPr>
                    </a:p>
                  </a:txBody>
                  <a:tcPr marL="9525" marR="9525" marT="9525" marB="0" anchor="ctr"/>
                </a:tc>
                <a:tc>
                  <a:txBody>
                    <a:bodyPr/>
                    <a:lstStyle/>
                    <a:p>
                      <a:pPr algn="ctr" fontAlgn="ctr"/>
                      <a:r>
                        <a:rPr lang="en-US" sz="1600" b="0" i="0" u="none" strike="noStrike" dirty="0" smtClean="0">
                          <a:solidFill>
                            <a:srgbClr val="000000"/>
                          </a:solidFill>
                          <a:effectLst/>
                          <a:latin typeface="Arial"/>
                        </a:rPr>
                        <a:t>TAP</a:t>
                      </a:r>
                      <a:endParaRPr lang="en-US" sz="1600" b="0" i="0" u="none" strike="noStrike" dirty="0">
                        <a:solidFill>
                          <a:srgbClr val="000000"/>
                        </a:solidFill>
                        <a:effectLst/>
                        <a:latin typeface="Arial"/>
                      </a:endParaRPr>
                    </a:p>
                  </a:txBody>
                  <a:tcPr marL="9525" marR="9525" marT="9525" marB="0" anchor="ctr"/>
                </a:tc>
                <a:tc>
                  <a:txBody>
                    <a:bodyPr/>
                    <a:lstStyle/>
                    <a:p>
                      <a:pPr algn="r" fontAlgn="ctr"/>
                      <a:r>
                        <a:rPr lang="en-US" sz="1600" b="0" i="0" u="none" strike="noStrike" dirty="0">
                          <a:solidFill>
                            <a:srgbClr val="000000"/>
                          </a:solidFill>
                          <a:effectLst/>
                          <a:latin typeface="Arial"/>
                        </a:rPr>
                        <a:t>547 </a:t>
                      </a:r>
                    </a:p>
                  </a:txBody>
                  <a:tcPr marL="9525" marR="85725" marT="9525" marB="0" anchor="ctr"/>
                </a:tc>
              </a:tr>
              <a:tr h="475576">
                <a:tc>
                  <a:txBody>
                    <a:bodyPr/>
                    <a:lstStyle/>
                    <a:p>
                      <a:pPr algn="ctr" fontAlgn="ctr"/>
                      <a:r>
                        <a:rPr lang="en-US" sz="1600" b="0" i="0" u="none" strike="noStrike" dirty="0">
                          <a:solidFill>
                            <a:srgbClr val="000000"/>
                          </a:solidFill>
                          <a:effectLst/>
                          <a:latin typeface="Arial"/>
                        </a:rPr>
                        <a:t>5</a:t>
                      </a:r>
                    </a:p>
                  </a:txBody>
                  <a:tcPr marL="9525" marR="85725" marT="9525" marB="0" anchor="ctr">
                    <a:lnB w="19050" cap="flat" cmpd="sng" algn="ctr">
                      <a:solidFill>
                        <a:schemeClr val="accent1"/>
                      </a:solidFill>
                      <a:prstDash val="solid"/>
                      <a:round/>
                      <a:headEnd type="none" w="med" len="med"/>
                      <a:tailEnd type="none" w="med" len="med"/>
                    </a:lnB>
                  </a:tcPr>
                </a:tc>
                <a:tc>
                  <a:txBody>
                    <a:bodyPr/>
                    <a:lstStyle/>
                    <a:p>
                      <a:pPr algn="ctr" fontAlgn="ctr"/>
                      <a:r>
                        <a:rPr lang="en-US" sz="1600" b="0" i="0" u="none" strike="noStrike" dirty="0" smtClean="0">
                          <a:solidFill>
                            <a:srgbClr val="000000"/>
                          </a:solidFill>
                          <a:effectLst/>
                          <a:latin typeface="Arial"/>
                        </a:rPr>
                        <a:t>High</a:t>
                      </a:r>
                      <a:endParaRPr lang="en-US" sz="1600" b="0" i="0" u="none" strike="noStrike" dirty="0">
                        <a:solidFill>
                          <a:srgbClr val="000000"/>
                        </a:solidFill>
                        <a:effectLst/>
                        <a:latin typeface="Arial"/>
                      </a:endParaRPr>
                    </a:p>
                  </a:txBody>
                  <a:tcPr marL="9525" marR="9525" marT="9525" marB="0" anchor="ctr">
                    <a:lnB w="19050" cap="flat" cmpd="sng" algn="ctr">
                      <a:solidFill>
                        <a:schemeClr val="accent1"/>
                      </a:solidFill>
                      <a:prstDash val="solid"/>
                      <a:round/>
                      <a:headEnd type="none" w="med" len="med"/>
                      <a:tailEnd type="none" w="med" len="med"/>
                    </a:lnB>
                  </a:tcPr>
                </a:tc>
                <a:tc>
                  <a:txBody>
                    <a:bodyPr/>
                    <a:lstStyle/>
                    <a:p>
                      <a:pPr algn="ctr" fontAlgn="ctr"/>
                      <a:r>
                        <a:rPr lang="en-US" sz="1600" b="0" i="0" u="none" strike="noStrike" dirty="0" smtClean="0">
                          <a:solidFill>
                            <a:srgbClr val="000000"/>
                          </a:solidFill>
                          <a:effectLst/>
                          <a:latin typeface="Arial"/>
                        </a:rPr>
                        <a:t>KOR</a:t>
                      </a:r>
                      <a:endParaRPr lang="en-US" sz="1600" b="0" i="0" u="none" strike="noStrike" dirty="0">
                        <a:solidFill>
                          <a:srgbClr val="000000"/>
                        </a:solidFill>
                        <a:effectLst/>
                        <a:latin typeface="Arial"/>
                      </a:endParaRPr>
                    </a:p>
                  </a:txBody>
                  <a:tcPr marL="9525" marR="9525" marT="9525" marB="0" anchor="ctr">
                    <a:lnB w="19050" cap="flat" cmpd="sng" algn="ctr">
                      <a:solidFill>
                        <a:schemeClr val="accent1"/>
                      </a:solidFill>
                      <a:prstDash val="solid"/>
                      <a:round/>
                      <a:headEnd type="none" w="med" len="med"/>
                      <a:tailEnd type="none" w="med" len="med"/>
                    </a:lnB>
                  </a:tcPr>
                </a:tc>
                <a:tc>
                  <a:txBody>
                    <a:bodyPr/>
                    <a:lstStyle/>
                    <a:p>
                      <a:pPr algn="r" fontAlgn="ctr"/>
                      <a:r>
                        <a:rPr lang="en-US" sz="1600" b="0" i="0" u="none" strike="noStrike" dirty="0">
                          <a:solidFill>
                            <a:srgbClr val="000000"/>
                          </a:solidFill>
                          <a:effectLst/>
                          <a:latin typeface="Arial"/>
                        </a:rPr>
                        <a:t>465 </a:t>
                      </a:r>
                    </a:p>
                  </a:txBody>
                  <a:tcPr marL="9525" marR="85725" marT="9525" marB="0" anchor="ctr">
                    <a:lnB w="19050" cap="flat" cmpd="sng" algn="ctr">
                      <a:solidFill>
                        <a:schemeClr val="accent1"/>
                      </a:solidFill>
                      <a:prstDash val="solid"/>
                      <a:round/>
                      <a:headEnd type="none" w="med" len="med"/>
                      <a:tailEnd type="none" w="med" len="med"/>
                    </a:lnB>
                  </a:tcPr>
                </a:tc>
              </a:tr>
              <a:tr h="475576">
                <a:tc gridSpan="3">
                  <a:txBody>
                    <a:bodyPr/>
                    <a:lstStyle/>
                    <a:p>
                      <a:pPr algn="l" fontAlgn="ctr"/>
                      <a:r>
                        <a:rPr lang="en-US" sz="1600" b="0" i="0" u="none" strike="noStrike" dirty="0">
                          <a:solidFill>
                            <a:srgbClr val="000000"/>
                          </a:solidFill>
                          <a:effectLst/>
                          <a:latin typeface="Arial"/>
                        </a:rPr>
                        <a:t>High-income (% of total)</a:t>
                      </a:r>
                    </a:p>
                  </a:txBody>
                  <a:tcPr anchor="ctr">
                    <a:lnT w="19050" cap="flat" cmpd="sng" algn="ctr">
                      <a:solidFill>
                        <a:schemeClr val="accent1"/>
                      </a:solidFill>
                      <a:prstDash val="solid"/>
                      <a:round/>
                      <a:headEnd type="none" w="med" len="med"/>
                      <a:tailEnd type="none" w="med" len="med"/>
                    </a:lnT>
                  </a:tcPr>
                </a:tc>
                <a:tc hMerge="1">
                  <a:txBody>
                    <a:bodyPr/>
                    <a:lstStyle/>
                    <a:p>
                      <a:pPr algn="l" fontAlgn="ctr"/>
                      <a:endParaRPr lang="en-US" sz="1600" b="0" i="0" u="none" strike="noStrike" dirty="0">
                        <a:solidFill>
                          <a:srgbClr val="000000"/>
                        </a:solidFill>
                        <a:effectLst/>
                        <a:latin typeface="Arial"/>
                      </a:endParaRPr>
                    </a:p>
                  </a:txBody>
                  <a:tcPr marL="9525" marR="9525" marT="9525" marB="0" anchor="ctr"/>
                </a:tc>
                <a:tc hMerge="1">
                  <a:txBody>
                    <a:bodyPr/>
                    <a:lstStyle/>
                    <a:p>
                      <a:endParaRPr lang="en-US"/>
                    </a:p>
                  </a:txBody>
                  <a:tcPr/>
                </a:tc>
                <a:tc>
                  <a:txBody>
                    <a:bodyPr/>
                    <a:lstStyle/>
                    <a:p>
                      <a:pPr algn="r" fontAlgn="ctr"/>
                      <a:r>
                        <a:rPr lang="en-US" sz="1600" b="0" i="0" u="none" strike="noStrike">
                          <a:solidFill>
                            <a:srgbClr val="000000"/>
                          </a:solidFill>
                          <a:effectLst/>
                          <a:latin typeface="Arial"/>
                        </a:rPr>
                        <a:t>65.7</a:t>
                      </a:r>
                    </a:p>
                  </a:txBody>
                  <a:tcPr marL="9525" marR="85725" marT="9525" marB="0" anchor="ctr">
                    <a:lnT w="19050" cap="flat" cmpd="sng" algn="ctr">
                      <a:solidFill>
                        <a:schemeClr val="accent1"/>
                      </a:solidFill>
                      <a:prstDash val="solid"/>
                      <a:round/>
                      <a:headEnd type="none" w="med" len="med"/>
                      <a:tailEnd type="none" w="med" len="med"/>
                    </a:lnT>
                  </a:tcPr>
                </a:tc>
              </a:tr>
              <a:tr h="475576">
                <a:tc gridSpan="3">
                  <a:txBody>
                    <a:bodyPr/>
                    <a:lstStyle/>
                    <a:p>
                      <a:pPr algn="l" fontAlgn="ctr"/>
                      <a:r>
                        <a:rPr lang="en-US" sz="1600" b="0" i="0" u="none" strike="noStrike" dirty="0">
                          <a:solidFill>
                            <a:srgbClr val="000000"/>
                          </a:solidFill>
                          <a:effectLst/>
                          <a:latin typeface="Arial"/>
                        </a:rPr>
                        <a:t>Emerging (% of total)</a:t>
                      </a:r>
                    </a:p>
                  </a:txBody>
                  <a:tcPr anchor="ctr"/>
                </a:tc>
                <a:tc hMerge="1">
                  <a:txBody>
                    <a:bodyPr/>
                    <a:lstStyle/>
                    <a:p>
                      <a:pPr algn="l" fontAlgn="ctr"/>
                      <a:endParaRPr lang="en-US" sz="1600" b="0" i="0" u="none" strike="noStrike" dirty="0">
                        <a:solidFill>
                          <a:srgbClr val="000000"/>
                        </a:solidFill>
                        <a:effectLst/>
                        <a:latin typeface="Arial"/>
                      </a:endParaRPr>
                    </a:p>
                  </a:txBody>
                  <a:tcPr marL="9525" marR="9525" marT="9525" marB="0" anchor="ctr"/>
                </a:tc>
                <a:tc hMerge="1">
                  <a:txBody>
                    <a:bodyPr/>
                    <a:lstStyle/>
                    <a:p>
                      <a:endParaRPr lang="en-US"/>
                    </a:p>
                  </a:txBody>
                  <a:tcPr/>
                </a:tc>
                <a:tc>
                  <a:txBody>
                    <a:bodyPr/>
                    <a:lstStyle/>
                    <a:p>
                      <a:pPr algn="r" fontAlgn="ctr"/>
                      <a:r>
                        <a:rPr lang="en-US" sz="1600" b="0" i="0" u="none" strike="noStrike">
                          <a:solidFill>
                            <a:srgbClr val="000000"/>
                          </a:solidFill>
                          <a:effectLst/>
                          <a:latin typeface="Arial"/>
                        </a:rPr>
                        <a:t>34.3</a:t>
                      </a:r>
                    </a:p>
                  </a:txBody>
                  <a:tcPr marL="9525" marR="85725" marT="9525" marB="0" anchor="ctr"/>
                </a:tc>
              </a:tr>
              <a:tr h="475576">
                <a:tc gridSpan="3">
                  <a:txBody>
                    <a:bodyPr/>
                    <a:lstStyle/>
                    <a:p>
                      <a:pPr algn="l" fontAlgn="ctr"/>
                      <a:r>
                        <a:rPr lang="en-US" sz="1600" b="0" i="0" u="none" strike="noStrike" dirty="0" smtClean="0">
                          <a:solidFill>
                            <a:srgbClr val="000000"/>
                          </a:solidFill>
                          <a:effectLst/>
                          <a:latin typeface="Arial"/>
                        </a:rPr>
                        <a:t>All (number of projects)</a:t>
                      </a:r>
                      <a:endParaRPr lang="en-US" sz="1600" b="0" i="0" u="none" strike="noStrike" dirty="0">
                        <a:solidFill>
                          <a:srgbClr val="000000"/>
                        </a:solidFill>
                        <a:effectLst/>
                        <a:latin typeface="Arial"/>
                      </a:endParaRPr>
                    </a:p>
                  </a:txBody>
                  <a:tcPr anchor="ctr"/>
                </a:tc>
                <a:tc hMerge="1">
                  <a:txBody>
                    <a:bodyPr/>
                    <a:lstStyle/>
                    <a:p>
                      <a:pPr algn="l" fontAlgn="ctr"/>
                      <a:endParaRPr lang="en-US" sz="1600" b="0" i="0" u="none" strike="noStrike" dirty="0">
                        <a:solidFill>
                          <a:srgbClr val="000000"/>
                        </a:solidFill>
                        <a:effectLst/>
                        <a:latin typeface="Arial"/>
                      </a:endParaRPr>
                    </a:p>
                  </a:txBody>
                  <a:tcPr marL="9525" marR="9525" marT="9525" marB="0" anchor="ctr"/>
                </a:tc>
                <a:tc hMerge="1">
                  <a:txBody>
                    <a:bodyPr/>
                    <a:lstStyle/>
                    <a:p>
                      <a:endParaRPr lang="en-US"/>
                    </a:p>
                  </a:txBody>
                  <a:tcPr/>
                </a:tc>
                <a:tc>
                  <a:txBody>
                    <a:bodyPr/>
                    <a:lstStyle/>
                    <a:p>
                      <a:pPr algn="r" fontAlgn="ctr"/>
                      <a:r>
                        <a:rPr lang="en-US" sz="1600" b="0" i="0" u="none" strike="noStrike" dirty="0" smtClean="0">
                          <a:solidFill>
                            <a:srgbClr val="000000"/>
                          </a:solidFill>
                          <a:effectLst/>
                          <a:latin typeface="Arial"/>
                        </a:rPr>
                        <a:t>6,849</a:t>
                      </a:r>
                      <a:endParaRPr lang="en-US" sz="1600" b="0" i="0" u="none" strike="noStrike" dirty="0">
                        <a:solidFill>
                          <a:srgbClr val="000000"/>
                        </a:solidFill>
                        <a:effectLst/>
                        <a:latin typeface="Arial"/>
                      </a:endParaRPr>
                    </a:p>
                  </a:txBody>
                  <a:tcPr marL="9525" marR="85725" marT="9525" marB="0" anchor="ctr"/>
                </a:tc>
              </a:tr>
            </a:tbl>
          </a:graphicData>
        </a:graphic>
      </p:graphicFrame>
      <p:sp>
        <p:nvSpPr>
          <p:cNvPr id="9" name="TextBox 8"/>
          <p:cNvSpPr txBox="1"/>
          <p:nvPr/>
        </p:nvSpPr>
        <p:spPr>
          <a:xfrm>
            <a:off x="275770" y="1175657"/>
            <a:ext cx="4296229" cy="369332"/>
          </a:xfrm>
          <a:prstGeom prst="rect">
            <a:avLst/>
          </a:prstGeom>
          <a:noFill/>
        </p:spPr>
        <p:txBody>
          <a:bodyPr wrap="square" rtlCol="0">
            <a:spAutoFit/>
          </a:bodyPr>
          <a:lstStyle/>
          <a:p>
            <a:pPr algn="ctr"/>
            <a:r>
              <a:rPr lang="en-US" b="1" dirty="0" smtClean="0"/>
              <a:t>Greenfield FDI</a:t>
            </a:r>
            <a:endParaRPr lang="en-US" b="1" dirty="0"/>
          </a:p>
        </p:txBody>
      </p:sp>
      <p:graphicFrame>
        <p:nvGraphicFramePr>
          <p:cNvPr id="12" name="Table 11"/>
          <p:cNvGraphicFramePr>
            <a:graphicFrameLocks noGrp="1"/>
          </p:cNvGraphicFramePr>
          <p:nvPr>
            <p:extLst>
              <p:ext uri="{D42A27DB-BD31-4B8C-83A1-F6EECF244321}">
                <p14:modId xmlns:p14="http://schemas.microsoft.com/office/powerpoint/2010/main" val="2091577610"/>
              </p:ext>
            </p:extLst>
          </p:nvPr>
        </p:nvGraphicFramePr>
        <p:xfrm>
          <a:off x="4695369" y="1544986"/>
          <a:ext cx="4078514" cy="4691745"/>
        </p:xfrm>
        <a:graphic>
          <a:graphicData uri="http://schemas.openxmlformats.org/drawingml/2006/table">
            <a:tbl>
              <a:tblPr firstRow="1" bandRow="1">
                <a:tableStyleId>{3B4B98B0-60AC-42C2-AFA5-B58CD77FA1E5}</a:tableStyleId>
              </a:tblPr>
              <a:tblGrid>
                <a:gridCol w="595085"/>
                <a:gridCol w="972457"/>
                <a:gridCol w="1045470"/>
                <a:gridCol w="1465502"/>
              </a:tblGrid>
              <a:tr h="748642">
                <a:tc>
                  <a:txBody>
                    <a:bodyPr/>
                    <a:lstStyle/>
                    <a:p>
                      <a:pPr algn="ctr" fontAlgn="ctr"/>
                      <a:r>
                        <a:rPr lang="en-US" sz="1600" b="1" i="0" u="none" strike="noStrike" dirty="0" smtClean="0">
                          <a:solidFill>
                            <a:srgbClr val="000000"/>
                          </a:solidFill>
                          <a:effectLst/>
                          <a:latin typeface="Arial"/>
                        </a:rPr>
                        <a:t>Rank</a:t>
                      </a:r>
                      <a:endParaRPr lang="en-US" sz="1600" b="1" i="0" u="none" strike="noStrike" dirty="0">
                        <a:solidFill>
                          <a:srgbClr val="000000"/>
                        </a:solidFill>
                        <a:effectLst/>
                        <a:latin typeface="Arial"/>
                      </a:endParaRPr>
                    </a:p>
                  </a:txBody>
                  <a:tcPr marL="9525" marR="9525" marT="9525" marB="0" anchor="ctr"/>
                </a:tc>
                <a:tc>
                  <a:txBody>
                    <a:bodyPr/>
                    <a:lstStyle/>
                    <a:p>
                      <a:pPr algn="ctr" fontAlgn="ctr"/>
                      <a:r>
                        <a:rPr lang="en-US" sz="1600" b="1" i="0" u="none" strike="noStrike" dirty="0">
                          <a:solidFill>
                            <a:srgbClr val="000000"/>
                          </a:solidFill>
                          <a:effectLst/>
                          <a:latin typeface="Arial"/>
                        </a:rPr>
                        <a:t>Income level</a:t>
                      </a:r>
                    </a:p>
                  </a:txBody>
                  <a:tcPr marL="9525" marR="9525" marT="9525" marB="0" anchor="ctr"/>
                </a:tc>
                <a:tc>
                  <a:txBody>
                    <a:bodyPr/>
                    <a:lstStyle/>
                    <a:p>
                      <a:pPr algn="ctr" fontAlgn="ctr"/>
                      <a:r>
                        <a:rPr lang="en-US" sz="1600" b="1" i="0" u="none" strike="noStrike" dirty="0" smtClean="0">
                          <a:solidFill>
                            <a:srgbClr val="000000"/>
                          </a:solidFill>
                          <a:effectLst/>
                          <a:latin typeface="Arial"/>
                        </a:rPr>
                        <a:t>Source</a:t>
                      </a:r>
                      <a:endParaRPr lang="en-US" sz="1600" b="1" i="0" u="none" strike="noStrike" dirty="0">
                        <a:solidFill>
                          <a:srgbClr val="000000"/>
                        </a:solidFill>
                        <a:effectLst/>
                        <a:latin typeface="Arial"/>
                      </a:endParaRPr>
                    </a:p>
                  </a:txBody>
                  <a:tcPr marL="9525" marR="9525" marT="9525" marB="0" anchor="ctr"/>
                </a:tc>
                <a:tc>
                  <a:txBody>
                    <a:bodyPr/>
                    <a:lstStyle/>
                    <a:p>
                      <a:pPr algn="ctr" fontAlgn="ctr"/>
                      <a:r>
                        <a:rPr lang="en-US" sz="1600" b="1" i="0" u="none" strike="noStrike" dirty="0">
                          <a:solidFill>
                            <a:srgbClr val="000000"/>
                          </a:solidFill>
                          <a:effectLst/>
                          <a:latin typeface="Arial"/>
                        </a:rPr>
                        <a:t> </a:t>
                      </a:r>
                      <a:r>
                        <a:rPr lang="en-US" sz="1600" b="1" i="0" u="none" strike="noStrike" dirty="0" smtClean="0">
                          <a:solidFill>
                            <a:srgbClr val="000000"/>
                          </a:solidFill>
                          <a:effectLst/>
                          <a:latin typeface="Arial"/>
                        </a:rPr>
                        <a:t>No. of deals</a:t>
                      </a:r>
                    </a:p>
                    <a:p>
                      <a:pPr algn="ctr" fontAlgn="ctr"/>
                      <a:r>
                        <a:rPr lang="en-US" sz="1600" b="1" i="0" u="none" strike="noStrike" dirty="0" smtClean="0">
                          <a:solidFill>
                            <a:srgbClr val="000000"/>
                          </a:solidFill>
                          <a:effectLst/>
                          <a:latin typeface="Arial"/>
                        </a:rPr>
                        <a:t>(2011-15</a:t>
                      </a:r>
                      <a:r>
                        <a:rPr lang="en-US" sz="1600" b="1" i="0" u="none" strike="noStrike" dirty="0">
                          <a:solidFill>
                            <a:srgbClr val="000000"/>
                          </a:solidFill>
                          <a:effectLst/>
                          <a:latin typeface="Arial"/>
                        </a:rPr>
                        <a:t>)</a:t>
                      </a:r>
                    </a:p>
                  </a:txBody>
                  <a:tcPr marL="9525" marR="9525" marT="9525" marB="0" anchor="ctr"/>
                </a:tc>
              </a:tr>
              <a:tr h="502302">
                <a:tc>
                  <a:txBody>
                    <a:bodyPr/>
                    <a:lstStyle/>
                    <a:p>
                      <a:pPr algn="ctr" fontAlgn="ctr"/>
                      <a:r>
                        <a:rPr lang="en-US" sz="1600" b="0" i="0" u="none" strike="noStrike" dirty="0">
                          <a:solidFill>
                            <a:srgbClr val="000000"/>
                          </a:solidFill>
                          <a:effectLst/>
                          <a:latin typeface="Arial"/>
                        </a:rPr>
                        <a:t>1</a:t>
                      </a:r>
                    </a:p>
                  </a:txBody>
                  <a:tcPr marL="9525" marR="85725" marT="9525" marB="0" anchor="ctr"/>
                </a:tc>
                <a:tc>
                  <a:txBody>
                    <a:bodyPr/>
                    <a:lstStyle/>
                    <a:p>
                      <a:pPr algn="ctr" fontAlgn="ctr"/>
                      <a:r>
                        <a:rPr lang="en-US" sz="1600" b="0" i="0" u="none" strike="noStrike" dirty="0" smtClean="0">
                          <a:solidFill>
                            <a:srgbClr val="000000"/>
                          </a:solidFill>
                          <a:effectLst/>
                          <a:latin typeface="Arial" panose="020B0604020202020204" pitchFamily="34" charset="0"/>
                          <a:cs typeface="Arial" panose="020B0604020202020204" pitchFamily="34" charset="0"/>
                        </a:rPr>
                        <a:t>High</a:t>
                      </a:r>
                      <a:endParaRPr lang="en-US" sz="16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ctr"/>
                      <a:r>
                        <a:rPr lang="en-US" sz="1600" b="0" i="0" u="none" strike="noStrike" dirty="0" smtClean="0">
                          <a:solidFill>
                            <a:srgbClr val="000000"/>
                          </a:solidFill>
                          <a:effectLst/>
                          <a:latin typeface="Arial" panose="020B0604020202020204" pitchFamily="34" charset="0"/>
                          <a:cs typeface="Arial" panose="020B0604020202020204" pitchFamily="34" charset="0"/>
                        </a:rPr>
                        <a:t>SIN</a:t>
                      </a:r>
                      <a:endParaRPr lang="en-US" sz="16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r" fontAlgn="ctr"/>
                      <a:r>
                        <a:rPr lang="en-US" sz="1600" b="0" i="0" u="none" strike="noStrike" dirty="0" smtClean="0">
                          <a:solidFill>
                            <a:srgbClr val="000000"/>
                          </a:solidFill>
                          <a:effectLst/>
                          <a:latin typeface="Arial"/>
                        </a:rPr>
                        <a:t>1,834 </a:t>
                      </a:r>
                      <a:endParaRPr lang="en-US" sz="1600" b="0" i="0" u="none" strike="noStrike" dirty="0">
                        <a:solidFill>
                          <a:srgbClr val="000000"/>
                        </a:solidFill>
                        <a:effectLst/>
                        <a:latin typeface="Arial"/>
                      </a:endParaRPr>
                    </a:p>
                  </a:txBody>
                  <a:tcPr marL="9525" marR="85725" marT="9525" marB="0" anchor="ctr"/>
                </a:tc>
              </a:tr>
              <a:tr h="491543">
                <a:tc>
                  <a:txBody>
                    <a:bodyPr/>
                    <a:lstStyle/>
                    <a:p>
                      <a:pPr algn="ctr" fontAlgn="ctr"/>
                      <a:r>
                        <a:rPr lang="en-US" sz="1600" b="0" i="0" u="none" strike="noStrike">
                          <a:solidFill>
                            <a:srgbClr val="000000"/>
                          </a:solidFill>
                          <a:effectLst/>
                          <a:latin typeface="Arial"/>
                        </a:rPr>
                        <a:t>2</a:t>
                      </a:r>
                    </a:p>
                  </a:txBody>
                  <a:tcPr marL="9525" marR="85725" marT="9525" marB="0" anchor="ctr"/>
                </a:tc>
                <a:tc>
                  <a:txBody>
                    <a:bodyPr/>
                    <a:lstStyle/>
                    <a:p>
                      <a:pPr algn="ctr" fontAlgn="ctr"/>
                      <a:r>
                        <a:rPr lang="en-US" sz="1600" b="0" i="0" u="none" strike="noStrike" dirty="0" smtClean="0">
                          <a:solidFill>
                            <a:srgbClr val="000000"/>
                          </a:solidFill>
                          <a:effectLst/>
                          <a:latin typeface="Arial" panose="020B0604020202020204" pitchFamily="34" charset="0"/>
                          <a:cs typeface="Arial" panose="020B0604020202020204" pitchFamily="34" charset="0"/>
                        </a:rPr>
                        <a:t>High</a:t>
                      </a:r>
                      <a:endParaRPr lang="en-US" sz="16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ctr"/>
                      <a:r>
                        <a:rPr lang="en-US" sz="1600" b="0" i="0" u="none" strike="noStrike" dirty="0" smtClean="0">
                          <a:solidFill>
                            <a:srgbClr val="000000"/>
                          </a:solidFill>
                          <a:effectLst/>
                          <a:latin typeface="Arial" panose="020B0604020202020204" pitchFamily="34" charset="0"/>
                          <a:cs typeface="Arial" panose="020B0604020202020204" pitchFamily="34" charset="0"/>
                        </a:rPr>
                        <a:t>JPN</a:t>
                      </a:r>
                      <a:endParaRPr lang="en-US" sz="16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r" fontAlgn="ctr"/>
                      <a:r>
                        <a:rPr lang="en-US" sz="1600" b="0" i="0" u="none" strike="noStrike" dirty="0" smtClean="0">
                          <a:solidFill>
                            <a:srgbClr val="000000"/>
                          </a:solidFill>
                          <a:effectLst/>
                          <a:latin typeface="Arial"/>
                        </a:rPr>
                        <a:t>1,084 </a:t>
                      </a:r>
                      <a:endParaRPr lang="en-US" sz="1600" b="0" i="0" u="none" strike="noStrike" dirty="0">
                        <a:solidFill>
                          <a:srgbClr val="000000"/>
                        </a:solidFill>
                        <a:effectLst/>
                        <a:latin typeface="Arial"/>
                      </a:endParaRPr>
                    </a:p>
                  </a:txBody>
                  <a:tcPr marL="9525" marR="85725" marT="9525" marB="0" anchor="ctr"/>
                </a:tc>
              </a:tr>
              <a:tr h="491543">
                <a:tc>
                  <a:txBody>
                    <a:bodyPr/>
                    <a:lstStyle/>
                    <a:p>
                      <a:pPr algn="ctr" fontAlgn="ctr"/>
                      <a:r>
                        <a:rPr lang="en-US" sz="1600" b="0" i="0" u="none" strike="noStrike">
                          <a:solidFill>
                            <a:srgbClr val="000000"/>
                          </a:solidFill>
                          <a:effectLst/>
                          <a:latin typeface="Arial"/>
                        </a:rPr>
                        <a:t>3</a:t>
                      </a:r>
                    </a:p>
                  </a:txBody>
                  <a:tcPr marL="9525" marR="85725" marT="9525" marB="0" anchor="ctr"/>
                </a:tc>
                <a:tc>
                  <a:txBody>
                    <a:bodyPr/>
                    <a:lstStyle/>
                    <a:p>
                      <a:pPr algn="ctr" fontAlgn="ctr"/>
                      <a:r>
                        <a:rPr lang="en-US" sz="1600" b="0" i="0" u="none" strike="noStrike" dirty="0" smtClean="0">
                          <a:solidFill>
                            <a:srgbClr val="000000"/>
                          </a:solidFill>
                          <a:effectLst/>
                          <a:latin typeface="Arial" panose="020B0604020202020204" pitchFamily="34" charset="0"/>
                          <a:cs typeface="Arial" panose="020B0604020202020204" pitchFamily="34" charset="0"/>
                        </a:rPr>
                        <a:t>High</a:t>
                      </a:r>
                      <a:endParaRPr lang="en-US" sz="16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ctr"/>
                      <a:r>
                        <a:rPr lang="en-US" sz="1600" b="0" i="0" u="none" strike="noStrike" dirty="0" smtClean="0">
                          <a:solidFill>
                            <a:srgbClr val="000000"/>
                          </a:solidFill>
                          <a:effectLst/>
                          <a:latin typeface="Arial" panose="020B0604020202020204" pitchFamily="34" charset="0"/>
                          <a:cs typeface="Arial" panose="020B0604020202020204" pitchFamily="34" charset="0"/>
                        </a:rPr>
                        <a:t>HKG</a:t>
                      </a:r>
                      <a:endParaRPr lang="en-US" sz="16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r" fontAlgn="ctr"/>
                      <a:r>
                        <a:rPr lang="en-US" sz="1600" b="0" i="0" u="none" strike="noStrike" dirty="0" smtClean="0">
                          <a:solidFill>
                            <a:srgbClr val="000000"/>
                          </a:solidFill>
                          <a:effectLst/>
                          <a:latin typeface="Arial"/>
                        </a:rPr>
                        <a:t>1,015 </a:t>
                      </a:r>
                      <a:endParaRPr lang="en-US" sz="1600" b="0" i="0" u="none" strike="noStrike" dirty="0">
                        <a:solidFill>
                          <a:srgbClr val="000000"/>
                        </a:solidFill>
                        <a:effectLst/>
                        <a:latin typeface="Arial"/>
                      </a:endParaRPr>
                    </a:p>
                  </a:txBody>
                  <a:tcPr marL="9525" marR="85725" marT="9525" marB="0" anchor="ctr"/>
                </a:tc>
              </a:tr>
              <a:tr h="491543">
                <a:tc>
                  <a:txBody>
                    <a:bodyPr/>
                    <a:lstStyle/>
                    <a:p>
                      <a:pPr algn="ctr" fontAlgn="ctr"/>
                      <a:r>
                        <a:rPr lang="en-US" sz="1600" b="0" i="0" u="none" strike="noStrike" dirty="0">
                          <a:solidFill>
                            <a:srgbClr val="000000"/>
                          </a:solidFill>
                          <a:effectLst/>
                          <a:latin typeface="Arial"/>
                        </a:rPr>
                        <a:t>4</a:t>
                      </a:r>
                    </a:p>
                  </a:txBody>
                  <a:tcPr marL="9525" marR="85725" marT="9525" marB="0" anchor="ctr"/>
                </a:tc>
                <a:tc>
                  <a:txBody>
                    <a:bodyPr/>
                    <a:lstStyle/>
                    <a:p>
                      <a:pPr algn="ctr" fontAlgn="ctr"/>
                      <a:r>
                        <a:rPr lang="en-US" sz="1600" b="0" i="0" u="none" strike="noStrike" dirty="0" smtClean="0">
                          <a:solidFill>
                            <a:srgbClr val="000000"/>
                          </a:solidFill>
                          <a:effectLst/>
                          <a:latin typeface="Arial" panose="020B0604020202020204" pitchFamily="34" charset="0"/>
                          <a:cs typeface="Arial" panose="020B0604020202020204" pitchFamily="34" charset="0"/>
                        </a:rPr>
                        <a:t>High</a:t>
                      </a:r>
                      <a:endParaRPr lang="en-US" sz="16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fontAlgn="ctr"/>
                      <a:r>
                        <a:rPr lang="en-US" sz="1600" b="0" i="0" u="none" strike="noStrike" dirty="0" smtClean="0">
                          <a:solidFill>
                            <a:srgbClr val="000000"/>
                          </a:solidFill>
                          <a:effectLst/>
                          <a:latin typeface="Arial" panose="020B0604020202020204" pitchFamily="34" charset="0"/>
                          <a:cs typeface="Arial" panose="020B0604020202020204" pitchFamily="34" charset="0"/>
                        </a:rPr>
                        <a:t>AUS</a:t>
                      </a:r>
                      <a:endParaRPr lang="en-US" sz="16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r" fontAlgn="ctr"/>
                      <a:r>
                        <a:rPr lang="en-US" sz="1600" b="0" i="0" u="none" strike="noStrike" dirty="0" smtClean="0">
                          <a:solidFill>
                            <a:srgbClr val="000000"/>
                          </a:solidFill>
                          <a:effectLst/>
                          <a:latin typeface="Arial"/>
                        </a:rPr>
                        <a:t>445 </a:t>
                      </a:r>
                      <a:endParaRPr lang="en-US" sz="1600" b="0" i="0" u="none" strike="noStrike" dirty="0">
                        <a:solidFill>
                          <a:srgbClr val="000000"/>
                        </a:solidFill>
                        <a:effectLst/>
                        <a:latin typeface="Arial"/>
                      </a:endParaRPr>
                    </a:p>
                  </a:txBody>
                  <a:tcPr marL="9525" marR="85725" marT="9525" marB="0" anchor="ctr"/>
                </a:tc>
              </a:tr>
              <a:tr h="491543">
                <a:tc>
                  <a:txBody>
                    <a:bodyPr/>
                    <a:lstStyle/>
                    <a:p>
                      <a:pPr algn="ctr" fontAlgn="ctr"/>
                      <a:r>
                        <a:rPr lang="en-US" sz="1600" b="0" i="0" u="none" strike="noStrike" dirty="0">
                          <a:solidFill>
                            <a:srgbClr val="000000"/>
                          </a:solidFill>
                          <a:effectLst/>
                          <a:latin typeface="Arial"/>
                        </a:rPr>
                        <a:t>5</a:t>
                      </a:r>
                    </a:p>
                  </a:txBody>
                  <a:tcPr marL="9525" marR="85725" marT="9525" marB="0" anchor="ctr">
                    <a:lnB w="19050" cap="flat" cmpd="sng" algn="ctr">
                      <a:solidFill>
                        <a:schemeClr val="accent1"/>
                      </a:solidFill>
                      <a:prstDash val="solid"/>
                      <a:round/>
                      <a:headEnd type="none" w="med" len="med"/>
                      <a:tailEnd type="none" w="med" len="med"/>
                    </a:lnB>
                  </a:tcPr>
                </a:tc>
                <a:tc>
                  <a:txBody>
                    <a:bodyPr/>
                    <a:lstStyle/>
                    <a:p>
                      <a:pPr algn="ctr" fontAlgn="ctr"/>
                      <a:r>
                        <a:rPr lang="en-US" sz="1600" b="0" i="0" u="none" strike="noStrike" dirty="0" smtClean="0">
                          <a:solidFill>
                            <a:srgbClr val="000000"/>
                          </a:solidFill>
                          <a:effectLst/>
                          <a:latin typeface="Arial" panose="020B0604020202020204" pitchFamily="34" charset="0"/>
                          <a:cs typeface="Arial" panose="020B0604020202020204" pitchFamily="34" charset="0"/>
                        </a:rPr>
                        <a:t>Low</a:t>
                      </a:r>
                      <a:endParaRPr lang="en-US" sz="16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lnB w="19050" cap="flat" cmpd="sng" algn="ctr">
                      <a:solidFill>
                        <a:schemeClr val="accent1"/>
                      </a:solidFill>
                      <a:prstDash val="solid"/>
                      <a:round/>
                      <a:headEnd type="none" w="med" len="med"/>
                      <a:tailEnd type="none" w="med" len="med"/>
                    </a:lnB>
                  </a:tcPr>
                </a:tc>
                <a:tc>
                  <a:txBody>
                    <a:bodyPr/>
                    <a:lstStyle/>
                    <a:p>
                      <a:pPr algn="ctr" fontAlgn="ctr"/>
                      <a:r>
                        <a:rPr lang="en-US" sz="1600" b="0" i="0" u="none" strike="noStrike" dirty="0" smtClean="0">
                          <a:solidFill>
                            <a:srgbClr val="000000"/>
                          </a:solidFill>
                          <a:effectLst/>
                          <a:latin typeface="Arial" panose="020B0604020202020204" pitchFamily="34" charset="0"/>
                          <a:cs typeface="Arial" panose="020B0604020202020204" pitchFamily="34" charset="0"/>
                        </a:rPr>
                        <a:t>MAL</a:t>
                      </a:r>
                      <a:endParaRPr lang="en-US" sz="16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lnB w="19050" cap="flat" cmpd="sng" algn="ctr">
                      <a:solidFill>
                        <a:schemeClr val="accent1"/>
                      </a:solidFill>
                      <a:prstDash val="solid"/>
                      <a:round/>
                      <a:headEnd type="none" w="med" len="med"/>
                      <a:tailEnd type="none" w="med" len="med"/>
                    </a:lnB>
                  </a:tcPr>
                </a:tc>
                <a:tc>
                  <a:txBody>
                    <a:bodyPr/>
                    <a:lstStyle/>
                    <a:p>
                      <a:pPr algn="r" fontAlgn="ctr"/>
                      <a:r>
                        <a:rPr lang="en-US" sz="1600" b="0" i="0" u="none" strike="noStrike" dirty="0" smtClean="0">
                          <a:solidFill>
                            <a:srgbClr val="000000"/>
                          </a:solidFill>
                          <a:effectLst/>
                          <a:latin typeface="Arial"/>
                        </a:rPr>
                        <a:t>321 </a:t>
                      </a:r>
                      <a:endParaRPr lang="en-US" sz="1600" b="0" i="0" u="none" strike="noStrike" dirty="0">
                        <a:solidFill>
                          <a:srgbClr val="000000"/>
                        </a:solidFill>
                        <a:effectLst/>
                        <a:latin typeface="Arial"/>
                      </a:endParaRPr>
                    </a:p>
                  </a:txBody>
                  <a:tcPr marL="9525" marR="85725" marT="9525" marB="0" anchor="ctr">
                    <a:lnB w="19050" cap="flat" cmpd="sng" algn="ctr">
                      <a:solidFill>
                        <a:schemeClr val="accent1"/>
                      </a:solidFill>
                      <a:prstDash val="solid"/>
                      <a:round/>
                      <a:headEnd type="none" w="med" len="med"/>
                      <a:tailEnd type="none" w="med" len="med"/>
                    </a:lnB>
                  </a:tcPr>
                </a:tc>
              </a:tr>
              <a:tr h="491543">
                <a:tc gridSpan="3">
                  <a:txBody>
                    <a:bodyPr/>
                    <a:lstStyle/>
                    <a:p>
                      <a:pPr algn="l" fontAlgn="ctr"/>
                      <a:r>
                        <a:rPr lang="en-US" sz="1600" b="0" i="0" u="none" strike="noStrike" dirty="0">
                          <a:solidFill>
                            <a:srgbClr val="000000"/>
                          </a:solidFill>
                          <a:effectLst/>
                          <a:latin typeface="Arial"/>
                        </a:rPr>
                        <a:t>High-income (% of total)</a:t>
                      </a:r>
                    </a:p>
                  </a:txBody>
                  <a:tcPr anchor="ctr">
                    <a:lnT w="19050" cap="flat" cmpd="sng" algn="ctr">
                      <a:solidFill>
                        <a:schemeClr val="accent1"/>
                      </a:solidFill>
                      <a:prstDash val="solid"/>
                      <a:round/>
                      <a:headEnd type="none" w="med" len="med"/>
                      <a:tailEnd type="none" w="med" len="med"/>
                    </a:lnT>
                  </a:tcPr>
                </a:tc>
                <a:tc hMerge="1">
                  <a:txBody>
                    <a:bodyPr/>
                    <a:lstStyle/>
                    <a:p>
                      <a:pPr algn="l" fontAlgn="ctr"/>
                      <a:endParaRPr lang="en-US" sz="1600" b="0" i="0" u="none" strike="noStrike" dirty="0">
                        <a:solidFill>
                          <a:srgbClr val="000000"/>
                        </a:solidFill>
                        <a:effectLst/>
                        <a:latin typeface="Arial"/>
                      </a:endParaRPr>
                    </a:p>
                  </a:txBody>
                  <a:tcPr marL="9525" marR="9525" marT="9525" marB="0" anchor="ctr"/>
                </a:tc>
                <a:tc hMerge="1">
                  <a:txBody>
                    <a:bodyPr/>
                    <a:lstStyle/>
                    <a:p>
                      <a:endParaRPr lang="en-US"/>
                    </a:p>
                  </a:txBody>
                  <a:tcPr/>
                </a:tc>
                <a:tc>
                  <a:txBody>
                    <a:bodyPr/>
                    <a:lstStyle/>
                    <a:p>
                      <a:pPr algn="r" fontAlgn="ctr"/>
                      <a:r>
                        <a:rPr lang="en-US" sz="1600" b="0" i="0" u="none" strike="noStrike" dirty="0" smtClean="0">
                          <a:solidFill>
                            <a:srgbClr val="000000"/>
                          </a:solidFill>
                          <a:effectLst/>
                          <a:latin typeface="Arial"/>
                        </a:rPr>
                        <a:t>79.4</a:t>
                      </a:r>
                      <a:endParaRPr lang="en-US" sz="1600" b="0" i="0" u="none" strike="noStrike" dirty="0">
                        <a:solidFill>
                          <a:srgbClr val="000000"/>
                        </a:solidFill>
                        <a:effectLst/>
                        <a:latin typeface="Arial"/>
                      </a:endParaRPr>
                    </a:p>
                  </a:txBody>
                  <a:tcPr marL="9525" marR="85725" marT="9525" marB="0" anchor="ctr">
                    <a:lnT w="19050" cap="flat" cmpd="sng" algn="ctr">
                      <a:solidFill>
                        <a:schemeClr val="accent1"/>
                      </a:solidFill>
                      <a:prstDash val="solid"/>
                      <a:round/>
                      <a:headEnd type="none" w="med" len="med"/>
                      <a:tailEnd type="none" w="med" len="med"/>
                    </a:lnT>
                  </a:tcPr>
                </a:tc>
              </a:tr>
              <a:tr h="491543">
                <a:tc gridSpan="3">
                  <a:txBody>
                    <a:bodyPr/>
                    <a:lstStyle/>
                    <a:p>
                      <a:pPr algn="l" fontAlgn="ctr"/>
                      <a:r>
                        <a:rPr lang="en-US" sz="1600" b="0" i="0" u="none" strike="noStrike" dirty="0">
                          <a:solidFill>
                            <a:srgbClr val="000000"/>
                          </a:solidFill>
                          <a:effectLst/>
                          <a:latin typeface="Arial"/>
                        </a:rPr>
                        <a:t>Emerging (% of total)</a:t>
                      </a:r>
                    </a:p>
                  </a:txBody>
                  <a:tcPr anchor="ctr"/>
                </a:tc>
                <a:tc hMerge="1">
                  <a:txBody>
                    <a:bodyPr/>
                    <a:lstStyle/>
                    <a:p>
                      <a:pPr algn="l" fontAlgn="ctr"/>
                      <a:endParaRPr lang="en-US" sz="1600" b="0" i="0" u="none" strike="noStrike" dirty="0">
                        <a:solidFill>
                          <a:srgbClr val="000000"/>
                        </a:solidFill>
                        <a:effectLst/>
                        <a:latin typeface="Arial"/>
                      </a:endParaRPr>
                    </a:p>
                  </a:txBody>
                  <a:tcPr marL="9525" marR="9525" marT="9525" marB="0" anchor="ctr"/>
                </a:tc>
                <a:tc hMerge="1">
                  <a:txBody>
                    <a:bodyPr/>
                    <a:lstStyle/>
                    <a:p>
                      <a:endParaRPr lang="en-US"/>
                    </a:p>
                  </a:txBody>
                  <a:tcPr/>
                </a:tc>
                <a:tc>
                  <a:txBody>
                    <a:bodyPr/>
                    <a:lstStyle/>
                    <a:p>
                      <a:pPr algn="r" fontAlgn="ctr"/>
                      <a:r>
                        <a:rPr lang="en-US" sz="1600" b="0" i="0" u="none" strike="noStrike" dirty="0" smtClean="0">
                          <a:solidFill>
                            <a:srgbClr val="000000"/>
                          </a:solidFill>
                          <a:effectLst/>
                          <a:latin typeface="Arial"/>
                        </a:rPr>
                        <a:t>20.6</a:t>
                      </a:r>
                      <a:endParaRPr lang="en-US" sz="1600" b="0" i="0" u="none" strike="noStrike" dirty="0">
                        <a:solidFill>
                          <a:srgbClr val="000000"/>
                        </a:solidFill>
                        <a:effectLst/>
                        <a:latin typeface="Arial"/>
                      </a:endParaRPr>
                    </a:p>
                  </a:txBody>
                  <a:tcPr marL="9525" marR="85725" marT="9525" marB="0" anchor="ctr"/>
                </a:tc>
              </a:tr>
              <a:tr h="491543">
                <a:tc gridSpan="3">
                  <a:txBody>
                    <a:bodyPr/>
                    <a:lstStyle/>
                    <a:p>
                      <a:pPr algn="l" fontAlgn="ctr"/>
                      <a:r>
                        <a:rPr lang="en-US" sz="1600" b="0" i="0" u="none" strike="noStrike" dirty="0" smtClean="0">
                          <a:solidFill>
                            <a:srgbClr val="000000"/>
                          </a:solidFill>
                          <a:effectLst/>
                          <a:latin typeface="Arial"/>
                        </a:rPr>
                        <a:t>All (number of deals)</a:t>
                      </a:r>
                      <a:endParaRPr lang="en-US" sz="1600" b="0" i="0" u="none" strike="noStrike" dirty="0">
                        <a:solidFill>
                          <a:srgbClr val="000000"/>
                        </a:solidFill>
                        <a:effectLst/>
                        <a:latin typeface="Arial"/>
                      </a:endParaRPr>
                    </a:p>
                  </a:txBody>
                  <a:tcPr anchor="ctr"/>
                </a:tc>
                <a:tc hMerge="1">
                  <a:txBody>
                    <a:bodyPr/>
                    <a:lstStyle/>
                    <a:p>
                      <a:pPr algn="l" fontAlgn="ctr"/>
                      <a:endParaRPr lang="en-US" sz="1600" b="0" i="0" u="none" strike="noStrike" dirty="0">
                        <a:solidFill>
                          <a:srgbClr val="000000"/>
                        </a:solidFill>
                        <a:effectLst/>
                        <a:latin typeface="Arial"/>
                      </a:endParaRPr>
                    </a:p>
                  </a:txBody>
                  <a:tcPr marL="9525" marR="9525" marT="9525" marB="0" anchor="ctr"/>
                </a:tc>
                <a:tc hMerge="1">
                  <a:txBody>
                    <a:bodyPr/>
                    <a:lstStyle/>
                    <a:p>
                      <a:endParaRPr lang="en-US"/>
                    </a:p>
                  </a:txBody>
                  <a:tcPr/>
                </a:tc>
                <a:tc>
                  <a:txBody>
                    <a:bodyPr/>
                    <a:lstStyle/>
                    <a:p>
                      <a:pPr algn="r" fontAlgn="ctr"/>
                      <a:r>
                        <a:rPr lang="en-US" sz="1600" b="0" i="0" u="none" strike="noStrike" dirty="0" smtClean="0">
                          <a:solidFill>
                            <a:srgbClr val="000000"/>
                          </a:solidFill>
                          <a:effectLst/>
                          <a:latin typeface="Arial"/>
                        </a:rPr>
                        <a:t>5,939 </a:t>
                      </a:r>
                      <a:endParaRPr lang="en-US" sz="1600" b="0" i="0" u="none" strike="noStrike" dirty="0">
                        <a:solidFill>
                          <a:srgbClr val="000000"/>
                        </a:solidFill>
                        <a:effectLst/>
                        <a:latin typeface="Arial"/>
                      </a:endParaRPr>
                    </a:p>
                  </a:txBody>
                  <a:tcPr marL="9525" marR="85725" marT="9525" marB="0" anchor="ctr"/>
                </a:tc>
              </a:tr>
            </a:tbl>
          </a:graphicData>
        </a:graphic>
      </p:graphicFrame>
      <p:sp>
        <p:nvSpPr>
          <p:cNvPr id="13" name="TextBox 12"/>
          <p:cNvSpPr txBox="1"/>
          <p:nvPr/>
        </p:nvSpPr>
        <p:spPr>
          <a:xfrm>
            <a:off x="4695367" y="1175657"/>
            <a:ext cx="4296229" cy="369332"/>
          </a:xfrm>
          <a:prstGeom prst="rect">
            <a:avLst/>
          </a:prstGeom>
          <a:noFill/>
        </p:spPr>
        <p:txBody>
          <a:bodyPr wrap="square" rtlCol="0">
            <a:spAutoFit/>
          </a:bodyPr>
          <a:lstStyle/>
          <a:p>
            <a:pPr algn="ctr"/>
            <a:r>
              <a:rPr lang="en-US" b="1" dirty="0" smtClean="0"/>
              <a:t>M&amp;As</a:t>
            </a:r>
            <a:endParaRPr lang="en-US" b="1" dirty="0"/>
          </a:p>
        </p:txBody>
      </p:sp>
    </p:spTree>
    <p:extLst>
      <p:ext uri="{BB962C8B-B14F-4D97-AF65-F5344CB8AC3E}">
        <p14:creationId xmlns:p14="http://schemas.microsoft.com/office/powerpoint/2010/main" val="2422923323"/>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400" dirty="0" smtClean="0"/>
              <a:t>GVC-FDI </a:t>
            </a:r>
            <a:r>
              <a:rPr lang="en-US" sz="2400" dirty="0"/>
              <a:t>and </a:t>
            </a:r>
            <a:r>
              <a:rPr lang="en-US" sz="2400" dirty="0" smtClean="0"/>
              <a:t>Average Country </a:t>
            </a:r>
            <a:r>
              <a:rPr lang="en-US" sz="2400" dirty="0"/>
              <a:t>C</a:t>
            </a:r>
            <a:r>
              <a:rPr lang="en-US" sz="2400" dirty="0" smtClean="0"/>
              <a:t>haracteristics</a:t>
            </a:r>
            <a:endParaRPr lang="en-US" sz="2400" dirty="0"/>
          </a:p>
        </p:txBody>
      </p:sp>
      <p:sp>
        <p:nvSpPr>
          <p:cNvPr id="3" name="Slide Number Placeholder 2"/>
          <p:cNvSpPr>
            <a:spLocks noGrp="1"/>
          </p:cNvSpPr>
          <p:nvPr>
            <p:ph type="sldNum" sz="quarter" idx="12"/>
          </p:nvPr>
        </p:nvSpPr>
        <p:spPr/>
        <p:txBody>
          <a:bodyPr/>
          <a:lstStyle/>
          <a:p>
            <a:fld id="{3B2AEF64-9867-4B71-936B-C52248B5A961}" type="slidenum">
              <a:rPr lang="en-US" smtClean="0"/>
              <a:t>55</a:t>
            </a:fld>
            <a:endParaRPr lang="en-US" dirty="0"/>
          </a:p>
        </p:txBody>
      </p:sp>
      <p:graphicFrame>
        <p:nvGraphicFramePr>
          <p:cNvPr id="8" name="Table 7"/>
          <p:cNvGraphicFramePr>
            <a:graphicFrameLocks noGrp="1"/>
          </p:cNvGraphicFramePr>
          <p:nvPr>
            <p:extLst>
              <p:ext uri="{D42A27DB-BD31-4B8C-83A1-F6EECF244321}">
                <p14:modId xmlns:p14="http://schemas.microsoft.com/office/powerpoint/2010/main" val="845718603"/>
              </p:ext>
            </p:extLst>
          </p:nvPr>
        </p:nvGraphicFramePr>
        <p:xfrm>
          <a:off x="114301" y="1168400"/>
          <a:ext cx="4229099" cy="4966356"/>
        </p:xfrm>
        <a:graphic>
          <a:graphicData uri="http://schemas.openxmlformats.org/drawingml/2006/table">
            <a:tbl>
              <a:tblPr>
                <a:tableStyleId>{3B4B98B0-60AC-42C2-AFA5-B58CD77FA1E5}</a:tableStyleId>
              </a:tblPr>
              <a:tblGrid>
                <a:gridCol w="2268121"/>
                <a:gridCol w="909610"/>
                <a:gridCol w="1051368"/>
              </a:tblGrid>
              <a:tr h="295631">
                <a:tc rowSpan="2">
                  <a:txBody>
                    <a:bodyPr/>
                    <a:lstStyle/>
                    <a:p>
                      <a:pPr algn="l" fontAlgn="ctr"/>
                      <a:endParaRPr lang="en-US" sz="1200" u="none" strike="noStrike" dirty="0" smtClean="0">
                        <a:effectLst/>
                      </a:endParaRPr>
                    </a:p>
                    <a:p>
                      <a:pPr algn="l" fontAlgn="ctr"/>
                      <a:endParaRPr lang="en-US" sz="1200" u="none" strike="noStrike" dirty="0" smtClean="0">
                        <a:effectLst/>
                      </a:endParaRPr>
                    </a:p>
                    <a:p>
                      <a:pPr algn="l" fontAlgn="ctr"/>
                      <a:r>
                        <a:rPr lang="en-US" sz="1200" u="none" strike="noStrike" dirty="0" smtClean="0">
                          <a:effectLst/>
                        </a:rPr>
                        <a:t>Affiliates </a:t>
                      </a:r>
                      <a:r>
                        <a:rPr lang="en-US" sz="1200" u="none" strike="noStrike" dirty="0">
                          <a:effectLst/>
                        </a:rPr>
                        <a:t>with:</a:t>
                      </a:r>
                      <a:endParaRPr lang="en-US" sz="1200" b="1" i="0" u="none" strike="noStrike" dirty="0">
                        <a:solidFill>
                          <a:srgbClr val="000000"/>
                        </a:solidFill>
                        <a:effectLst/>
                        <a:latin typeface="Arial" panose="020B0604020202020204" pitchFamily="34" charset="0"/>
                        <a:cs typeface="Arial" panose="020B0604020202020204" pitchFamily="34" charset="0"/>
                      </a:endParaRPr>
                    </a:p>
                  </a:txBody>
                  <a:tcPr marL="1624" marR="1624" marT="1624" marB="0" anchor="ctr">
                    <a:lnB w="12700" cap="flat" cmpd="sng" algn="ctr">
                      <a:solidFill>
                        <a:schemeClr val="accent1"/>
                      </a:solidFill>
                      <a:prstDash val="solid"/>
                      <a:round/>
                      <a:headEnd type="none" w="med" len="med"/>
                      <a:tailEnd type="none" w="med" len="med"/>
                    </a:lnB>
                  </a:tcPr>
                </a:tc>
                <a:tc gridSpan="2">
                  <a:txBody>
                    <a:bodyPr/>
                    <a:lstStyle/>
                    <a:p>
                      <a:pPr algn="ctr" fontAlgn="ctr"/>
                      <a:r>
                        <a:rPr lang="en-US" sz="1200" u="none" strike="noStrike" dirty="0" smtClean="0">
                          <a:effectLst/>
                        </a:rPr>
                        <a:t>Average</a:t>
                      </a:r>
                      <a:r>
                        <a:rPr lang="en-US" sz="1200" u="none" strike="noStrike" baseline="0" dirty="0" smtClean="0">
                          <a:effectLst/>
                        </a:rPr>
                        <a:t> Country Characteristics</a:t>
                      </a:r>
                      <a:endParaRPr lang="en-US" sz="1200" b="1" i="0" u="none" strike="noStrike" dirty="0">
                        <a:solidFill>
                          <a:srgbClr val="000000"/>
                        </a:solidFill>
                        <a:effectLst/>
                        <a:latin typeface="Arial" panose="020B0604020202020204" pitchFamily="34" charset="0"/>
                        <a:cs typeface="Arial" panose="020B0604020202020204" pitchFamily="34" charset="0"/>
                      </a:endParaRPr>
                    </a:p>
                  </a:txBody>
                  <a:tcPr marL="1624" marR="1624" marT="1624" marB="0" anchor="ctr">
                    <a:lnB w="12700" cap="flat" cmpd="sng" algn="ctr">
                      <a:solidFill>
                        <a:schemeClr val="accent1"/>
                      </a:solidFill>
                      <a:prstDash val="solid"/>
                      <a:round/>
                      <a:headEnd type="none" w="med" len="med"/>
                      <a:tailEnd type="none" w="med" len="med"/>
                    </a:lnB>
                  </a:tcPr>
                </a:tc>
                <a:tc hMerge="1">
                  <a:txBody>
                    <a:bodyPr/>
                    <a:lstStyle/>
                    <a:p>
                      <a:pPr algn="ctr" fontAlgn="ctr"/>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1624" marR="1624" marT="1624" marB="0" anchor="ctr"/>
                </a:tc>
              </a:tr>
              <a:tr h="154889">
                <a:tc vMerge="1">
                  <a:txBody>
                    <a:bodyPr/>
                    <a:lstStyle/>
                    <a:p>
                      <a:pPr algn="l" fontAlgn="ctr"/>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1624" marR="1624" marT="1624" marB="0" anchor="ctr"/>
                </a:tc>
                <a:tc>
                  <a:txBody>
                    <a:bodyPr/>
                    <a:lstStyle/>
                    <a:p>
                      <a:pPr algn="ctr" fontAlgn="ctr"/>
                      <a:r>
                        <a:rPr lang="en-US" sz="1200" u="none" strike="noStrike" dirty="0">
                          <a:effectLst/>
                        </a:rPr>
                        <a:t>imports &amp; exports</a:t>
                      </a:r>
                      <a:endParaRPr lang="en-US" sz="1200" b="1" i="0" u="none" strike="noStrike" dirty="0">
                        <a:solidFill>
                          <a:srgbClr val="000000"/>
                        </a:solidFill>
                        <a:effectLst/>
                        <a:latin typeface="Arial" panose="020B0604020202020204" pitchFamily="34" charset="0"/>
                        <a:cs typeface="Arial" panose="020B0604020202020204" pitchFamily="34" charset="0"/>
                      </a:endParaRPr>
                    </a:p>
                  </a:txBody>
                  <a:tcPr marL="1624" marR="1624" marT="1624" marB="0"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fontAlgn="ctr"/>
                      <a:r>
                        <a:rPr lang="en-US" sz="1200" u="none" strike="noStrike" dirty="0">
                          <a:effectLst/>
                        </a:rPr>
                        <a:t>only domestic sale</a:t>
                      </a:r>
                      <a:endParaRPr lang="en-US" sz="1200" b="1" i="0" u="none" strike="noStrike" dirty="0">
                        <a:solidFill>
                          <a:srgbClr val="000000"/>
                        </a:solidFill>
                        <a:effectLst/>
                        <a:latin typeface="Arial" panose="020B0604020202020204" pitchFamily="34" charset="0"/>
                        <a:cs typeface="Arial" panose="020B0604020202020204" pitchFamily="34" charset="0"/>
                      </a:endParaRPr>
                    </a:p>
                  </a:txBody>
                  <a:tcPr marL="1624" marR="1624" marT="1624" marB="0"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r>
              <a:tr h="211004">
                <a:tc gridSpan="3">
                  <a:txBody>
                    <a:bodyPr/>
                    <a:lstStyle/>
                    <a:p>
                      <a:pPr algn="l" fontAlgn="ctr"/>
                      <a:r>
                        <a:rPr lang="en-US" sz="1200" b="1" u="none" strike="noStrike" dirty="0">
                          <a:effectLst/>
                        </a:rPr>
                        <a:t>Integration variables</a:t>
                      </a:r>
                      <a:endParaRPr lang="en-US" sz="1200" b="1" i="0" u="none" strike="noStrike" dirty="0">
                        <a:solidFill>
                          <a:srgbClr val="000000"/>
                        </a:solidFill>
                        <a:effectLst/>
                        <a:latin typeface="Arial" panose="020B0604020202020204" pitchFamily="34" charset="0"/>
                        <a:cs typeface="Arial" panose="020B0604020202020204" pitchFamily="34" charset="0"/>
                      </a:endParaRPr>
                    </a:p>
                  </a:txBody>
                  <a:tcPr marL="1624" marR="1624" marT="1624" marB="0" anchor="ctr">
                    <a:lnT w="12700" cap="flat" cmpd="sng" algn="ctr">
                      <a:solidFill>
                        <a:schemeClr val="accent1"/>
                      </a:solidFill>
                      <a:prstDash val="solid"/>
                      <a:round/>
                      <a:headEnd type="none" w="med" len="med"/>
                      <a:tailEnd type="none" w="med" len="med"/>
                    </a:lnT>
                    <a:solidFill>
                      <a:schemeClr val="accent1">
                        <a:lumMod val="20000"/>
                        <a:lumOff val="80000"/>
                      </a:schemeClr>
                    </a:solidFill>
                  </a:tcPr>
                </a:tc>
                <a:tc hMerge="1">
                  <a:txBody>
                    <a:bodyPr/>
                    <a:lstStyle/>
                    <a:p>
                      <a:pPr algn="l" fontAlgn="ctr"/>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1624" marR="1624" marT="1624" marB="0" anchor="ctr"/>
                </a:tc>
                <a:tc hMerge="1">
                  <a:txBody>
                    <a:bodyPr/>
                    <a:lstStyle/>
                    <a:p>
                      <a:endParaRPr lang="en-US"/>
                    </a:p>
                  </a:txBody>
                  <a:tcPr/>
                </a:tc>
              </a:tr>
              <a:tr h="211004">
                <a:tc>
                  <a:txBody>
                    <a:bodyPr/>
                    <a:lstStyle/>
                    <a:p>
                      <a:pPr algn="l" fontAlgn="ctr"/>
                      <a:r>
                        <a:rPr lang="en-US" sz="1200" u="none" strike="noStrike" dirty="0">
                          <a:effectLst/>
                        </a:rPr>
                        <a:t>Trade restrictiveness index </a:t>
                      </a:r>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1624" marR="1624" marT="1624" marB="0" anchor="ctr"/>
                </a:tc>
                <a:tc>
                  <a:txBody>
                    <a:bodyPr/>
                    <a:lstStyle/>
                    <a:p>
                      <a:pPr algn="ctr" fontAlgn="ctr"/>
                      <a:r>
                        <a:rPr lang="en-US" sz="1200" u="none" strike="noStrike">
                          <a:effectLst/>
                        </a:rPr>
                        <a:t>0.05</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1624" marR="1624" marT="1624" marB="0" anchor="ctr"/>
                </a:tc>
                <a:tc>
                  <a:txBody>
                    <a:bodyPr/>
                    <a:lstStyle/>
                    <a:p>
                      <a:pPr algn="ctr" fontAlgn="ctr"/>
                      <a:r>
                        <a:rPr lang="en-US" sz="1200" u="none" strike="noStrike" dirty="0">
                          <a:effectLst/>
                        </a:rPr>
                        <a:t>0.05</a:t>
                      </a:r>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1624" marR="1624" marT="1624" marB="0" anchor="ctr"/>
                </a:tc>
              </a:tr>
              <a:tr h="211004">
                <a:tc>
                  <a:txBody>
                    <a:bodyPr/>
                    <a:lstStyle/>
                    <a:p>
                      <a:pPr algn="l" fontAlgn="ctr"/>
                      <a:r>
                        <a:rPr lang="en-US" sz="1200" u="none" strike="noStrike" dirty="0">
                          <a:effectLst/>
                        </a:rPr>
                        <a:t>burden of custom proc.</a:t>
                      </a:r>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1624" marR="1624" marT="1624" marB="0" anchor="ctr"/>
                </a:tc>
                <a:tc>
                  <a:txBody>
                    <a:bodyPr/>
                    <a:lstStyle/>
                    <a:p>
                      <a:pPr algn="ctr" fontAlgn="ctr"/>
                      <a:r>
                        <a:rPr lang="en-US" sz="1200" u="none" strike="noStrike">
                          <a:effectLst/>
                        </a:rPr>
                        <a:t>4.43</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1624" marR="1624" marT="1624" marB="0" anchor="ctr"/>
                </a:tc>
                <a:tc>
                  <a:txBody>
                    <a:bodyPr/>
                    <a:lstStyle/>
                    <a:p>
                      <a:pPr algn="ctr" fontAlgn="ctr"/>
                      <a:r>
                        <a:rPr lang="en-US" sz="1200" u="none" strike="noStrike" dirty="0">
                          <a:effectLst/>
                        </a:rPr>
                        <a:t>4.77</a:t>
                      </a:r>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1624" marR="1624" marT="1624" marB="0" anchor="ctr"/>
                </a:tc>
              </a:tr>
              <a:tr h="211004">
                <a:tc>
                  <a:txBody>
                    <a:bodyPr/>
                    <a:lstStyle/>
                    <a:p>
                      <a:pPr algn="l" fontAlgn="ctr"/>
                      <a:r>
                        <a:rPr lang="en-US" sz="1200" u="none" strike="noStrike" dirty="0">
                          <a:effectLst/>
                        </a:rPr>
                        <a:t>cost to export </a:t>
                      </a:r>
                      <a:r>
                        <a:rPr lang="en-US" sz="1200" u="none" strike="noStrike" dirty="0" smtClean="0">
                          <a:effectLst/>
                        </a:rPr>
                        <a:t>($ </a:t>
                      </a:r>
                      <a:r>
                        <a:rPr lang="en-US" sz="1200" u="none" strike="noStrike" dirty="0">
                          <a:effectLst/>
                        </a:rPr>
                        <a:t>per container)</a:t>
                      </a:r>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1624" marR="1624" marT="1624" marB="0" anchor="ctr"/>
                </a:tc>
                <a:tc>
                  <a:txBody>
                    <a:bodyPr/>
                    <a:lstStyle/>
                    <a:p>
                      <a:pPr algn="ctr" fontAlgn="ctr"/>
                      <a:r>
                        <a:rPr lang="en-US" sz="1200" u="none" strike="noStrike">
                          <a:effectLst/>
                        </a:rPr>
                        <a:t>577</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1624" marR="1624" marT="1624" marB="0" anchor="ctr"/>
                </a:tc>
                <a:tc>
                  <a:txBody>
                    <a:bodyPr/>
                    <a:lstStyle/>
                    <a:p>
                      <a:pPr algn="ctr" fontAlgn="ctr"/>
                      <a:r>
                        <a:rPr lang="en-US" sz="1200" u="none" strike="noStrike" dirty="0">
                          <a:effectLst/>
                        </a:rPr>
                        <a:t>752</a:t>
                      </a:r>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1624" marR="1624" marT="1624" marB="0" anchor="ctr"/>
                </a:tc>
              </a:tr>
              <a:tr h="211004">
                <a:tc>
                  <a:txBody>
                    <a:bodyPr/>
                    <a:lstStyle/>
                    <a:p>
                      <a:pPr algn="l" fontAlgn="ctr"/>
                      <a:r>
                        <a:rPr lang="en-US" sz="1200" u="none" strike="noStrike" dirty="0">
                          <a:effectLst/>
                        </a:rPr>
                        <a:t>cost to import </a:t>
                      </a:r>
                      <a:r>
                        <a:rPr lang="en-US" sz="1200" u="none" strike="noStrike" dirty="0" smtClean="0">
                          <a:effectLst/>
                        </a:rPr>
                        <a:t>($ </a:t>
                      </a:r>
                      <a:r>
                        <a:rPr lang="en-US" sz="1200" u="none" strike="noStrike" dirty="0">
                          <a:effectLst/>
                        </a:rPr>
                        <a:t>per container)</a:t>
                      </a:r>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1624" marR="1624" marT="1624" marB="0" anchor="ctr"/>
                </a:tc>
                <a:tc>
                  <a:txBody>
                    <a:bodyPr/>
                    <a:lstStyle/>
                    <a:p>
                      <a:pPr algn="ctr" fontAlgn="ctr"/>
                      <a:r>
                        <a:rPr lang="en-US" sz="1200" u="none" strike="noStrike">
                          <a:effectLst/>
                        </a:rPr>
                        <a:t>622</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1624" marR="1624" marT="1624" marB="0" anchor="ctr"/>
                </a:tc>
                <a:tc>
                  <a:txBody>
                    <a:bodyPr/>
                    <a:lstStyle/>
                    <a:p>
                      <a:pPr algn="ctr" fontAlgn="ctr"/>
                      <a:r>
                        <a:rPr lang="en-US" sz="1200" u="none" strike="noStrike" dirty="0">
                          <a:effectLst/>
                        </a:rPr>
                        <a:t>804</a:t>
                      </a:r>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1624" marR="1624" marT="1624" marB="0" anchor="ctr"/>
                </a:tc>
              </a:tr>
              <a:tr h="211004">
                <a:tc>
                  <a:txBody>
                    <a:bodyPr/>
                    <a:lstStyle/>
                    <a:p>
                      <a:pPr algn="l" fontAlgn="ctr"/>
                      <a:r>
                        <a:rPr lang="en-US" sz="1200" u="none" strike="noStrike" dirty="0">
                          <a:effectLst/>
                        </a:rPr>
                        <a:t># documents to export</a:t>
                      </a:r>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1624" marR="1624" marT="1624" marB="0" anchor="ctr"/>
                </a:tc>
                <a:tc>
                  <a:txBody>
                    <a:bodyPr/>
                    <a:lstStyle/>
                    <a:p>
                      <a:pPr algn="ctr" fontAlgn="ctr"/>
                      <a:r>
                        <a:rPr lang="en-US" sz="1200" u="none" strike="noStrike">
                          <a:effectLst/>
                        </a:rPr>
                        <a:t>6.74</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1624" marR="1624" marT="1624" marB="0" anchor="ctr"/>
                </a:tc>
                <a:tc>
                  <a:txBody>
                    <a:bodyPr/>
                    <a:lstStyle/>
                    <a:p>
                      <a:pPr algn="ctr" fontAlgn="ctr"/>
                      <a:r>
                        <a:rPr lang="en-US" sz="1200" u="none" strike="noStrike">
                          <a:effectLst/>
                        </a:rPr>
                        <a:t>5.24</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1624" marR="1624" marT="1624" marB="0" anchor="ctr"/>
                </a:tc>
              </a:tr>
              <a:tr h="211004">
                <a:tc>
                  <a:txBody>
                    <a:bodyPr/>
                    <a:lstStyle/>
                    <a:p>
                      <a:pPr algn="l" fontAlgn="ctr"/>
                      <a:r>
                        <a:rPr lang="en-US" sz="1200" u="none" strike="noStrike" dirty="0">
                          <a:effectLst/>
                        </a:rPr>
                        <a:t># documents to import</a:t>
                      </a:r>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1624" marR="1624" marT="1624" marB="0" anchor="ctr"/>
                </a:tc>
                <a:tc>
                  <a:txBody>
                    <a:bodyPr/>
                    <a:lstStyle/>
                    <a:p>
                      <a:pPr algn="ctr" fontAlgn="ctr"/>
                      <a:r>
                        <a:rPr lang="en-US" sz="1200" u="none" strike="noStrike">
                          <a:effectLst/>
                        </a:rPr>
                        <a:t>5.35</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1624" marR="1624" marT="1624" marB="0" anchor="ctr"/>
                </a:tc>
                <a:tc>
                  <a:txBody>
                    <a:bodyPr/>
                    <a:lstStyle/>
                    <a:p>
                      <a:pPr algn="ctr" fontAlgn="ctr"/>
                      <a:r>
                        <a:rPr lang="en-US" sz="1200" u="none" strike="noStrike">
                          <a:effectLst/>
                        </a:rPr>
                        <a:t>5.83</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1624" marR="1624" marT="1624" marB="0" anchor="ctr"/>
                </a:tc>
              </a:tr>
              <a:tr h="211004">
                <a:tc>
                  <a:txBody>
                    <a:bodyPr/>
                    <a:lstStyle/>
                    <a:p>
                      <a:pPr algn="l" fontAlgn="ctr"/>
                      <a:r>
                        <a:rPr lang="en-US" sz="1200" u="none" strike="noStrike" dirty="0">
                          <a:effectLst/>
                        </a:rPr>
                        <a:t>logistics performance index</a:t>
                      </a:r>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1624" marR="1624" marT="1624" marB="0" anchor="ctr"/>
                </a:tc>
                <a:tc>
                  <a:txBody>
                    <a:bodyPr/>
                    <a:lstStyle/>
                    <a:p>
                      <a:pPr algn="ctr" fontAlgn="ctr"/>
                      <a:r>
                        <a:rPr lang="en-US" sz="1200" u="none" strike="noStrike">
                          <a:effectLst/>
                        </a:rPr>
                        <a:t>3.48</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1624" marR="1624" marT="1624" marB="0" anchor="ctr"/>
                </a:tc>
                <a:tc>
                  <a:txBody>
                    <a:bodyPr/>
                    <a:lstStyle/>
                    <a:p>
                      <a:pPr algn="ctr" fontAlgn="ctr"/>
                      <a:r>
                        <a:rPr lang="en-US" sz="1200" u="none" strike="noStrike">
                          <a:effectLst/>
                        </a:rPr>
                        <a:t>3.57</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1624" marR="1624" marT="1624" marB="0" anchor="ctr"/>
                </a:tc>
              </a:tr>
              <a:tr h="211004">
                <a:tc>
                  <a:txBody>
                    <a:bodyPr/>
                    <a:lstStyle/>
                    <a:p>
                      <a:pPr algn="l" fontAlgn="ctr"/>
                      <a:r>
                        <a:rPr lang="en-US" sz="1200" u="none" strike="noStrike" dirty="0">
                          <a:effectLst/>
                        </a:rPr>
                        <a:t>quality of port infrastructure</a:t>
                      </a:r>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1624" marR="1624" marT="1624" marB="0" anchor="ctr"/>
                </a:tc>
                <a:tc>
                  <a:txBody>
                    <a:bodyPr/>
                    <a:lstStyle/>
                    <a:p>
                      <a:pPr algn="ctr" fontAlgn="ctr"/>
                      <a:r>
                        <a:rPr lang="en-US" sz="1200" u="none" strike="noStrike">
                          <a:effectLst/>
                        </a:rPr>
                        <a:t>4.55</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1624" marR="1624" marT="1624" marB="0" anchor="ctr"/>
                </a:tc>
                <a:tc>
                  <a:txBody>
                    <a:bodyPr/>
                    <a:lstStyle/>
                    <a:p>
                      <a:pPr algn="ctr" fontAlgn="ctr"/>
                      <a:r>
                        <a:rPr lang="en-US" sz="1200" u="none" strike="noStrike">
                          <a:effectLst/>
                        </a:rPr>
                        <a:t>4.93</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1624" marR="1624" marT="1624" marB="0" anchor="ctr"/>
                </a:tc>
              </a:tr>
              <a:tr h="211004">
                <a:tc>
                  <a:txBody>
                    <a:bodyPr/>
                    <a:lstStyle/>
                    <a:p>
                      <a:pPr algn="l" fontAlgn="ctr"/>
                      <a:r>
                        <a:rPr lang="en-US" sz="1200" u="none" strike="noStrike" dirty="0">
                          <a:effectLst/>
                        </a:rPr>
                        <a:t>applied tariff rate</a:t>
                      </a:r>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1624" marR="1624" marT="1624" marB="0" anchor="ctr"/>
                </a:tc>
                <a:tc>
                  <a:txBody>
                    <a:bodyPr/>
                    <a:lstStyle/>
                    <a:p>
                      <a:pPr algn="ctr" fontAlgn="ctr"/>
                      <a:r>
                        <a:rPr lang="en-US" sz="1200" u="none" strike="noStrike">
                          <a:effectLst/>
                        </a:rPr>
                        <a:t>3.53</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1624" marR="1624" marT="1624" marB="0" anchor="ctr"/>
                </a:tc>
                <a:tc>
                  <a:txBody>
                    <a:bodyPr/>
                    <a:lstStyle/>
                    <a:p>
                      <a:pPr algn="ctr" fontAlgn="ctr"/>
                      <a:r>
                        <a:rPr lang="en-US" sz="1200" u="none" strike="noStrike">
                          <a:effectLst/>
                        </a:rPr>
                        <a:t>2.48</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1624" marR="1624" marT="1624" marB="0" anchor="ctr"/>
                </a:tc>
              </a:tr>
              <a:tr h="211004">
                <a:tc>
                  <a:txBody>
                    <a:bodyPr/>
                    <a:lstStyle/>
                    <a:p>
                      <a:pPr algn="l" fontAlgn="ctr"/>
                      <a:r>
                        <a:rPr lang="en-US" sz="1200" u="none" strike="noStrike" dirty="0">
                          <a:effectLst/>
                        </a:rPr>
                        <a:t>RTAs</a:t>
                      </a:r>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1624" marR="1624" marT="1624" marB="0" anchor="ctr"/>
                </a:tc>
                <a:tc>
                  <a:txBody>
                    <a:bodyPr/>
                    <a:lstStyle/>
                    <a:p>
                      <a:pPr algn="ctr" fontAlgn="ctr"/>
                      <a:r>
                        <a:rPr lang="en-US" sz="1200" u="none" strike="noStrike">
                          <a:effectLst/>
                        </a:rPr>
                        <a:t>0.34</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1624" marR="1624" marT="1624" marB="0" anchor="ctr"/>
                </a:tc>
                <a:tc>
                  <a:txBody>
                    <a:bodyPr/>
                    <a:lstStyle/>
                    <a:p>
                      <a:pPr algn="ctr" fontAlgn="ctr"/>
                      <a:r>
                        <a:rPr lang="en-US" sz="1200" u="none" strike="noStrike">
                          <a:effectLst/>
                        </a:rPr>
                        <a:t>0.36</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1624" marR="1624" marT="1624" marB="0" anchor="ctr"/>
                </a:tc>
              </a:tr>
              <a:tr h="211004">
                <a:tc>
                  <a:txBody>
                    <a:bodyPr/>
                    <a:lstStyle/>
                    <a:p>
                      <a:pPr algn="l" fontAlgn="ctr"/>
                      <a:r>
                        <a:rPr lang="en-US" sz="1200" u="none" strike="noStrike" dirty="0">
                          <a:effectLst/>
                        </a:rPr>
                        <a:t>BITs</a:t>
                      </a:r>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1624" marR="1624" marT="1624" marB="0" anchor="ctr"/>
                </a:tc>
                <a:tc>
                  <a:txBody>
                    <a:bodyPr/>
                    <a:lstStyle/>
                    <a:p>
                      <a:pPr algn="ctr" fontAlgn="ctr"/>
                      <a:r>
                        <a:rPr lang="en-US" sz="1200" u="none" strike="noStrike">
                          <a:effectLst/>
                        </a:rPr>
                        <a:t>0.55</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1624" marR="1624" marT="1624" marB="0" anchor="ctr"/>
                </a:tc>
                <a:tc>
                  <a:txBody>
                    <a:bodyPr/>
                    <a:lstStyle/>
                    <a:p>
                      <a:pPr algn="ctr" fontAlgn="ctr"/>
                      <a:r>
                        <a:rPr lang="en-US" sz="1200" u="none" strike="noStrike">
                          <a:effectLst/>
                        </a:rPr>
                        <a:t>0.38</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1624" marR="1624" marT="1624" marB="0" anchor="ctr"/>
                </a:tc>
              </a:tr>
              <a:tr h="211004">
                <a:tc>
                  <a:txBody>
                    <a:bodyPr/>
                    <a:lstStyle/>
                    <a:p>
                      <a:pPr algn="l" fontAlgn="ctr"/>
                      <a:r>
                        <a:rPr lang="en-US" sz="1200" u="none" strike="noStrike" dirty="0">
                          <a:effectLst/>
                        </a:rPr>
                        <a:t>BITs, investor-state-of-dispute</a:t>
                      </a:r>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1624" marR="1624" marT="1624" marB="0" anchor="ctr"/>
                </a:tc>
                <a:tc>
                  <a:txBody>
                    <a:bodyPr/>
                    <a:lstStyle/>
                    <a:p>
                      <a:pPr algn="ctr" fontAlgn="ctr"/>
                      <a:r>
                        <a:rPr lang="en-US" sz="1200" u="none" strike="noStrike">
                          <a:effectLst/>
                        </a:rPr>
                        <a:t>1.9</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1624" marR="1624" marT="1624" marB="0" anchor="ctr"/>
                </a:tc>
                <a:tc>
                  <a:txBody>
                    <a:bodyPr/>
                    <a:lstStyle/>
                    <a:p>
                      <a:pPr algn="ctr" fontAlgn="ctr"/>
                      <a:r>
                        <a:rPr lang="en-US" sz="1200" u="none" strike="noStrike">
                          <a:effectLst/>
                        </a:rPr>
                        <a:t>1.7</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1624" marR="1624" marT="1624" marB="0" anchor="ctr"/>
                </a:tc>
              </a:tr>
              <a:tr h="211004">
                <a:tc>
                  <a:txBody>
                    <a:bodyPr/>
                    <a:lstStyle/>
                    <a:p>
                      <a:pPr algn="l" fontAlgn="ctr"/>
                      <a:r>
                        <a:rPr lang="en-US" sz="1200" u="none" strike="noStrike" dirty="0">
                          <a:effectLst/>
                        </a:rPr>
                        <a:t>DTTs</a:t>
                      </a:r>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1624" marR="1624" marT="1624" marB="0" anchor="ctr"/>
                </a:tc>
                <a:tc>
                  <a:txBody>
                    <a:bodyPr/>
                    <a:lstStyle/>
                    <a:p>
                      <a:pPr algn="ctr" fontAlgn="ctr"/>
                      <a:r>
                        <a:rPr lang="en-US" sz="1200" u="none" strike="noStrike">
                          <a:effectLst/>
                        </a:rPr>
                        <a:t>0.91</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1624" marR="1624" marT="1624" marB="0" anchor="ctr"/>
                </a:tc>
                <a:tc>
                  <a:txBody>
                    <a:bodyPr/>
                    <a:lstStyle/>
                    <a:p>
                      <a:pPr algn="ctr" fontAlgn="ctr"/>
                      <a:r>
                        <a:rPr lang="en-US" sz="1200" u="none" strike="noStrike">
                          <a:effectLst/>
                        </a:rPr>
                        <a:t>0.78</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1624" marR="1624" marT="1624" marB="0" anchor="ctr"/>
                </a:tc>
              </a:tr>
              <a:tr h="222512">
                <a:tc gridSpan="3">
                  <a:txBody>
                    <a:bodyPr/>
                    <a:lstStyle/>
                    <a:p>
                      <a:pPr algn="l" fontAlgn="ctr"/>
                      <a:r>
                        <a:rPr lang="en-US" sz="1200" b="1" u="none" strike="noStrike" dirty="0">
                          <a:effectLst/>
                        </a:rPr>
                        <a:t>Comparative advantage variables</a:t>
                      </a:r>
                      <a:endParaRPr lang="en-US" sz="1200" b="1" i="0" u="none" strike="noStrike" dirty="0">
                        <a:solidFill>
                          <a:srgbClr val="000000"/>
                        </a:solidFill>
                        <a:effectLst/>
                        <a:latin typeface="Arial" panose="020B0604020202020204" pitchFamily="34" charset="0"/>
                        <a:cs typeface="Arial" panose="020B0604020202020204" pitchFamily="34" charset="0"/>
                      </a:endParaRPr>
                    </a:p>
                  </a:txBody>
                  <a:tcPr marL="1624" marR="1624" marT="1624" marB="0" anchor="ctr">
                    <a:solidFill>
                      <a:schemeClr val="accent1">
                        <a:lumMod val="20000"/>
                        <a:lumOff val="80000"/>
                      </a:schemeClr>
                    </a:solidFill>
                  </a:tcPr>
                </a:tc>
                <a:tc hMerge="1">
                  <a:txBody>
                    <a:bodyPr/>
                    <a:lstStyle/>
                    <a:p>
                      <a:pPr algn="l" fontAlgn="ctr"/>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1624" marR="1624" marT="1624" marB="0" anchor="ctr"/>
                </a:tc>
                <a:tc hMerge="1">
                  <a:txBody>
                    <a:bodyPr/>
                    <a:lstStyle/>
                    <a:p>
                      <a:endParaRPr lang="en-US"/>
                    </a:p>
                  </a:txBody>
                  <a:tcPr/>
                </a:tc>
              </a:tr>
              <a:tr h="211004">
                <a:tc>
                  <a:txBody>
                    <a:bodyPr/>
                    <a:lstStyle/>
                    <a:p>
                      <a:pPr algn="l" fontAlgn="ctr"/>
                      <a:r>
                        <a:rPr lang="en-US" sz="1200" u="none" strike="noStrike" dirty="0">
                          <a:effectLst/>
                        </a:rPr>
                        <a:t>real GDP p.c. (</a:t>
                      </a:r>
                      <a:r>
                        <a:rPr lang="en-US" sz="1200" u="none" strike="noStrike" dirty="0" err="1">
                          <a:effectLst/>
                        </a:rPr>
                        <a:t>rgdpl</a:t>
                      </a:r>
                      <a:r>
                        <a:rPr lang="en-US" sz="1200" u="none" strike="noStrike" dirty="0">
                          <a:effectLst/>
                        </a:rPr>
                        <a:t>)</a:t>
                      </a:r>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1624" marR="1624" marT="1624" marB="0" anchor="ctr"/>
                </a:tc>
                <a:tc>
                  <a:txBody>
                    <a:bodyPr/>
                    <a:lstStyle/>
                    <a:p>
                      <a:pPr algn="ctr" fontAlgn="ctr"/>
                      <a:r>
                        <a:rPr lang="en-US" sz="1200" u="none" strike="noStrike">
                          <a:effectLst/>
                        </a:rPr>
                        <a:t>13,006</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1624" marR="1624" marT="1624" marB="0" anchor="ctr"/>
                </a:tc>
                <a:tc>
                  <a:txBody>
                    <a:bodyPr/>
                    <a:lstStyle/>
                    <a:p>
                      <a:pPr algn="ctr" fontAlgn="ctr"/>
                      <a:r>
                        <a:rPr lang="en-US" sz="1200" u="none" strike="noStrike">
                          <a:effectLst/>
                        </a:rPr>
                        <a:t>24,227</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1624" marR="1624" marT="1624" marB="0" anchor="ctr"/>
                </a:tc>
              </a:tr>
              <a:tr h="211004">
                <a:tc>
                  <a:txBody>
                    <a:bodyPr/>
                    <a:lstStyle/>
                    <a:p>
                      <a:pPr algn="l" fontAlgn="ctr"/>
                      <a:r>
                        <a:rPr lang="en-US" sz="1200" u="none" strike="noStrike" dirty="0">
                          <a:effectLst/>
                        </a:rPr>
                        <a:t>K-L ratio</a:t>
                      </a:r>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1624" marR="1624" marT="1624" marB="0" anchor="ctr"/>
                </a:tc>
                <a:tc>
                  <a:txBody>
                    <a:bodyPr/>
                    <a:lstStyle/>
                    <a:p>
                      <a:pPr algn="ctr" fontAlgn="ctr"/>
                      <a:r>
                        <a:rPr lang="en-US" sz="1200" u="none" strike="noStrike">
                          <a:effectLst/>
                        </a:rPr>
                        <a:t>76,379</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1624" marR="1624" marT="1624" marB="0" anchor="ctr"/>
                </a:tc>
                <a:tc>
                  <a:txBody>
                    <a:bodyPr/>
                    <a:lstStyle/>
                    <a:p>
                      <a:pPr algn="ctr" fontAlgn="ctr"/>
                      <a:r>
                        <a:rPr lang="en-US" sz="1200" u="none" strike="noStrike">
                          <a:effectLst/>
                        </a:rPr>
                        <a:t>156,101</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1624" marR="1624" marT="1624" marB="0" anchor="ctr"/>
                </a:tc>
              </a:tr>
              <a:tr h="211004">
                <a:tc>
                  <a:txBody>
                    <a:bodyPr/>
                    <a:lstStyle/>
                    <a:p>
                      <a:pPr algn="l" fontAlgn="ctr"/>
                      <a:r>
                        <a:rPr lang="en-US" sz="1200" u="none" strike="noStrike" dirty="0" err="1">
                          <a:effectLst/>
                        </a:rPr>
                        <a:t>avg</a:t>
                      </a:r>
                      <a:r>
                        <a:rPr lang="en-US" sz="1200" u="none" strike="noStrike" dirty="0">
                          <a:effectLst/>
                        </a:rPr>
                        <a:t> year schooling</a:t>
                      </a:r>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1624" marR="1624" marT="1624" marB="0" anchor="ctr"/>
                </a:tc>
                <a:tc>
                  <a:txBody>
                    <a:bodyPr/>
                    <a:lstStyle/>
                    <a:p>
                      <a:pPr algn="ctr" fontAlgn="ctr"/>
                      <a:r>
                        <a:rPr lang="en-US" sz="1200" u="none" strike="noStrike">
                          <a:effectLst/>
                        </a:rPr>
                        <a:t>7.61</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1624" marR="1624" marT="1624" marB="0" anchor="ctr"/>
                </a:tc>
                <a:tc>
                  <a:txBody>
                    <a:bodyPr/>
                    <a:lstStyle/>
                    <a:p>
                      <a:pPr algn="ctr" fontAlgn="ctr"/>
                      <a:r>
                        <a:rPr lang="en-US" sz="1200" u="none" strike="noStrike">
                          <a:effectLst/>
                        </a:rPr>
                        <a:t>8.73</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1624" marR="1624" marT="1624" marB="0" anchor="ctr"/>
                </a:tc>
              </a:tr>
              <a:tr h="211004">
                <a:tc>
                  <a:txBody>
                    <a:bodyPr/>
                    <a:lstStyle/>
                    <a:p>
                      <a:pPr algn="l" fontAlgn="ctr"/>
                      <a:r>
                        <a:rPr lang="en-US" sz="1200" u="none" strike="noStrike" dirty="0">
                          <a:effectLst/>
                        </a:rPr>
                        <a:t>log </a:t>
                      </a:r>
                      <a:r>
                        <a:rPr lang="en-US" sz="1200" u="none" strike="noStrike" dirty="0" err="1">
                          <a:effectLst/>
                        </a:rPr>
                        <a:t>rgdpl</a:t>
                      </a:r>
                      <a:r>
                        <a:rPr lang="en-US" sz="1200" u="none" strike="noStrike" dirty="0">
                          <a:effectLst/>
                        </a:rPr>
                        <a:t>, host rel. to source</a:t>
                      </a:r>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1624" marR="1624" marT="1624" marB="0" anchor="ctr"/>
                </a:tc>
                <a:tc>
                  <a:txBody>
                    <a:bodyPr/>
                    <a:lstStyle/>
                    <a:p>
                      <a:pPr algn="ctr" fontAlgn="ctr"/>
                      <a:r>
                        <a:rPr lang="en-US" sz="1200" u="none" strike="noStrike">
                          <a:effectLst/>
                        </a:rPr>
                        <a:t>-1.32</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1624" marR="1624" marT="1624" marB="0" anchor="ctr"/>
                </a:tc>
                <a:tc>
                  <a:txBody>
                    <a:bodyPr/>
                    <a:lstStyle/>
                    <a:p>
                      <a:pPr algn="ctr" fontAlgn="ctr"/>
                      <a:r>
                        <a:rPr lang="en-US" sz="1200" u="none" strike="noStrike">
                          <a:effectLst/>
                        </a:rPr>
                        <a:t>-0.75</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1624" marR="1624" marT="1624" marB="0" anchor="ctr"/>
                </a:tc>
              </a:tr>
              <a:tr h="211004">
                <a:tc>
                  <a:txBody>
                    <a:bodyPr/>
                    <a:lstStyle/>
                    <a:p>
                      <a:pPr algn="l" fontAlgn="ctr"/>
                      <a:r>
                        <a:rPr lang="en-US" sz="1200" u="none" strike="noStrike" dirty="0">
                          <a:effectLst/>
                        </a:rPr>
                        <a:t>log K-L ratio, host rel. to source</a:t>
                      </a:r>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1624" marR="1624" marT="1624" marB="0" anchor="ctr"/>
                </a:tc>
                <a:tc>
                  <a:txBody>
                    <a:bodyPr/>
                    <a:lstStyle/>
                    <a:p>
                      <a:pPr algn="ctr" fontAlgn="ctr"/>
                      <a:r>
                        <a:rPr lang="en-US" sz="1200" u="none" strike="noStrike">
                          <a:effectLst/>
                        </a:rPr>
                        <a:t>-1.51</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1624" marR="1624" marT="1624" marB="0" anchor="ctr"/>
                </a:tc>
                <a:tc>
                  <a:txBody>
                    <a:bodyPr/>
                    <a:lstStyle/>
                    <a:p>
                      <a:pPr algn="ctr" fontAlgn="ctr"/>
                      <a:r>
                        <a:rPr lang="en-US" sz="1200" u="none" strike="noStrike" dirty="0">
                          <a:effectLst/>
                        </a:rPr>
                        <a:t>-0.78</a:t>
                      </a:r>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1624" marR="1624" marT="1624" marB="0" anchor="ctr"/>
                </a:tc>
              </a:tr>
            </a:tbl>
          </a:graphicData>
        </a:graphic>
      </p:graphicFrame>
      <p:graphicFrame>
        <p:nvGraphicFramePr>
          <p:cNvPr id="9" name="Table 8"/>
          <p:cNvGraphicFramePr>
            <a:graphicFrameLocks noGrp="1"/>
          </p:cNvGraphicFramePr>
          <p:nvPr>
            <p:extLst>
              <p:ext uri="{D42A27DB-BD31-4B8C-83A1-F6EECF244321}">
                <p14:modId xmlns:p14="http://schemas.microsoft.com/office/powerpoint/2010/main" val="1460995477"/>
              </p:ext>
            </p:extLst>
          </p:nvPr>
        </p:nvGraphicFramePr>
        <p:xfrm>
          <a:off x="4584700" y="1142999"/>
          <a:ext cx="4318000" cy="5599784"/>
        </p:xfrm>
        <a:graphic>
          <a:graphicData uri="http://schemas.openxmlformats.org/drawingml/2006/table">
            <a:tbl>
              <a:tblPr>
                <a:tableStyleId>{3B4B98B0-60AC-42C2-AFA5-B58CD77FA1E5}</a:tableStyleId>
              </a:tblPr>
              <a:tblGrid>
                <a:gridCol w="2413000"/>
                <a:gridCol w="952500"/>
                <a:gridCol w="952500"/>
              </a:tblGrid>
              <a:tr h="228606">
                <a:tc rowSpan="2">
                  <a:txBody>
                    <a:bodyPr/>
                    <a:lstStyle/>
                    <a:p>
                      <a:pPr algn="l" fontAlgn="ctr"/>
                      <a:endParaRPr lang="en-US" sz="1200" u="none" strike="noStrike" dirty="0" smtClean="0">
                        <a:effectLst/>
                      </a:endParaRPr>
                    </a:p>
                    <a:p>
                      <a:pPr algn="l" fontAlgn="ctr"/>
                      <a:endParaRPr lang="en-US" sz="1200" u="none" strike="noStrike" dirty="0" smtClean="0">
                        <a:effectLst/>
                      </a:endParaRPr>
                    </a:p>
                    <a:p>
                      <a:pPr algn="l" fontAlgn="ctr"/>
                      <a:r>
                        <a:rPr lang="en-US" sz="1200" u="none" strike="noStrike" dirty="0" smtClean="0">
                          <a:effectLst/>
                        </a:rPr>
                        <a:t>Affiliates </a:t>
                      </a:r>
                      <a:r>
                        <a:rPr lang="en-US" sz="1200" u="none" strike="noStrike" dirty="0">
                          <a:effectLst/>
                        </a:rPr>
                        <a:t>with:</a:t>
                      </a:r>
                      <a:endParaRPr lang="en-US" sz="1200" b="1" i="0" u="none" strike="noStrike" dirty="0">
                        <a:solidFill>
                          <a:srgbClr val="000000"/>
                        </a:solidFill>
                        <a:effectLst/>
                        <a:latin typeface="Arial" panose="020B0604020202020204" pitchFamily="34" charset="0"/>
                        <a:cs typeface="Arial" panose="020B0604020202020204" pitchFamily="34" charset="0"/>
                      </a:endParaRPr>
                    </a:p>
                  </a:txBody>
                  <a:tcPr marL="1624" marR="1624" marT="1624" marB="0" anchor="ctr">
                    <a:lnB w="12700" cap="flat" cmpd="sng" algn="ctr">
                      <a:solidFill>
                        <a:schemeClr val="accent1"/>
                      </a:solidFill>
                      <a:prstDash val="solid"/>
                      <a:round/>
                      <a:headEnd type="none" w="med" len="med"/>
                      <a:tailEnd type="none" w="med" len="med"/>
                    </a:lnB>
                  </a:tcPr>
                </a:tc>
                <a:tc gridSpan="2">
                  <a:txBody>
                    <a:bodyPr/>
                    <a:lstStyle/>
                    <a:p>
                      <a:pPr algn="ctr" fontAlgn="ctr"/>
                      <a:r>
                        <a:rPr lang="en-US" sz="1200" u="none" strike="noStrike" dirty="0" smtClean="0">
                          <a:effectLst/>
                        </a:rPr>
                        <a:t>Average</a:t>
                      </a:r>
                      <a:r>
                        <a:rPr lang="en-US" sz="1200" u="none" strike="noStrike" baseline="0" dirty="0" smtClean="0">
                          <a:effectLst/>
                        </a:rPr>
                        <a:t> Country Characteristics</a:t>
                      </a:r>
                      <a:endParaRPr lang="en-US" sz="1200" b="1" i="0" u="none" strike="noStrike" dirty="0">
                        <a:solidFill>
                          <a:srgbClr val="000000"/>
                        </a:solidFill>
                        <a:effectLst/>
                        <a:latin typeface="Arial" panose="020B0604020202020204" pitchFamily="34" charset="0"/>
                        <a:cs typeface="Arial" panose="020B0604020202020204" pitchFamily="34" charset="0"/>
                      </a:endParaRPr>
                    </a:p>
                  </a:txBody>
                  <a:tcPr marL="1624" marR="1624" marT="1624" marB="0" anchor="ctr">
                    <a:lnB w="12700" cap="flat" cmpd="sng" algn="ctr">
                      <a:solidFill>
                        <a:schemeClr val="accent1"/>
                      </a:solidFill>
                      <a:prstDash val="solid"/>
                      <a:round/>
                      <a:headEnd type="none" w="med" len="med"/>
                      <a:tailEnd type="none" w="med" len="med"/>
                    </a:lnB>
                  </a:tcPr>
                </a:tc>
                <a:tc hMerge="1">
                  <a:txBody>
                    <a:bodyPr/>
                    <a:lstStyle/>
                    <a:p>
                      <a:pPr algn="ctr" fontAlgn="ctr"/>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1624" marR="1624" marT="1624" marB="0" anchor="ctr"/>
                </a:tc>
              </a:tr>
              <a:tr h="431674">
                <a:tc vMerge="1">
                  <a:txBody>
                    <a:bodyPr/>
                    <a:lstStyle/>
                    <a:p>
                      <a:pPr algn="l" fontAlgn="ctr"/>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1624" marR="1624" marT="1624" marB="0" anchor="ctr"/>
                </a:tc>
                <a:tc>
                  <a:txBody>
                    <a:bodyPr/>
                    <a:lstStyle/>
                    <a:p>
                      <a:pPr algn="ctr" fontAlgn="ctr"/>
                      <a:r>
                        <a:rPr lang="en-US" sz="1200" u="none" strike="noStrike" dirty="0">
                          <a:effectLst/>
                        </a:rPr>
                        <a:t>imports &amp; exports</a:t>
                      </a:r>
                      <a:endParaRPr lang="en-US" sz="1200" b="1" i="0" u="none" strike="noStrike" dirty="0">
                        <a:solidFill>
                          <a:srgbClr val="000000"/>
                        </a:solidFill>
                        <a:effectLst/>
                        <a:latin typeface="Arial" panose="020B0604020202020204" pitchFamily="34" charset="0"/>
                        <a:cs typeface="Arial" panose="020B0604020202020204" pitchFamily="34" charset="0"/>
                      </a:endParaRPr>
                    </a:p>
                  </a:txBody>
                  <a:tcPr marL="1624" marR="1624" marT="1624" marB="0"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fontAlgn="ctr"/>
                      <a:r>
                        <a:rPr lang="en-US" sz="1200" u="none" strike="noStrike" dirty="0">
                          <a:effectLst/>
                        </a:rPr>
                        <a:t>only domestic sale</a:t>
                      </a:r>
                      <a:endParaRPr lang="en-US" sz="1200" b="1" i="0" u="none" strike="noStrike" dirty="0">
                        <a:solidFill>
                          <a:srgbClr val="000000"/>
                        </a:solidFill>
                        <a:effectLst/>
                        <a:latin typeface="Arial" panose="020B0604020202020204" pitchFamily="34" charset="0"/>
                        <a:cs typeface="Arial" panose="020B0604020202020204" pitchFamily="34" charset="0"/>
                      </a:endParaRPr>
                    </a:p>
                  </a:txBody>
                  <a:tcPr marL="1624" marR="1624" marT="1624" marB="0"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r>
              <a:tr h="228606">
                <a:tc>
                  <a:txBody>
                    <a:bodyPr/>
                    <a:lstStyle/>
                    <a:p>
                      <a:pPr algn="l" fontAlgn="ctr"/>
                      <a:r>
                        <a:rPr lang="en-US" sz="1200" b="1" u="none" strike="noStrike" dirty="0">
                          <a:effectLst/>
                        </a:rPr>
                        <a:t>Institutional variables</a:t>
                      </a:r>
                      <a:endParaRPr lang="en-US" sz="1200" b="1" i="0" u="none" strike="noStrike" dirty="0">
                        <a:solidFill>
                          <a:srgbClr val="000000"/>
                        </a:solidFill>
                        <a:effectLst/>
                        <a:latin typeface="Arial" panose="020B0604020202020204" pitchFamily="34" charset="0"/>
                        <a:cs typeface="Arial" panose="020B0604020202020204" pitchFamily="34" charset="0"/>
                      </a:endParaRPr>
                    </a:p>
                  </a:txBody>
                  <a:tcPr marL="1624" marR="1624" marT="1624" marB="0" anchor="ctr">
                    <a:lnT w="12700" cap="flat" cmpd="sng" algn="ctr">
                      <a:solidFill>
                        <a:schemeClr val="accent1"/>
                      </a:solidFill>
                      <a:prstDash val="solid"/>
                      <a:round/>
                      <a:headEnd type="none" w="med" len="med"/>
                      <a:tailEnd type="none" w="med" len="med"/>
                    </a:lnT>
                    <a:solidFill>
                      <a:schemeClr val="accent1">
                        <a:lumMod val="20000"/>
                        <a:lumOff val="80000"/>
                      </a:schemeClr>
                    </a:solidFill>
                  </a:tcPr>
                </a:tc>
                <a:tc>
                  <a:txBody>
                    <a:bodyPr/>
                    <a:lstStyle/>
                    <a:p>
                      <a:pPr algn="l" fontAlgn="ctr"/>
                      <a:endParaRPr lang="en-US" sz="1200" b="1" i="0" u="none" strike="noStrike" dirty="0">
                        <a:solidFill>
                          <a:srgbClr val="000000"/>
                        </a:solidFill>
                        <a:effectLst/>
                        <a:latin typeface="Arial" panose="020B0604020202020204" pitchFamily="34" charset="0"/>
                        <a:cs typeface="Arial" panose="020B0604020202020204" pitchFamily="34" charset="0"/>
                      </a:endParaRPr>
                    </a:p>
                  </a:txBody>
                  <a:tcPr marL="1624" marR="1624" marT="1624" marB="0" anchor="ctr">
                    <a:lnT w="12700" cap="flat" cmpd="sng" algn="ctr">
                      <a:solidFill>
                        <a:schemeClr val="accent1"/>
                      </a:solidFill>
                      <a:prstDash val="solid"/>
                      <a:round/>
                      <a:headEnd type="none" w="med" len="med"/>
                      <a:tailEnd type="none" w="med" len="med"/>
                    </a:lnT>
                    <a:solidFill>
                      <a:schemeClr val="accent1">
                        <a:lumMod val="20000"/>
                        <a:lumOff val="80000"/>
                      </a:schemeClr>
                    </a:solidFill>
                  </a:tcPr>
                </a:tc>
                <a:tc>
                  <a:txBody>
                    <a:bodyPr/>
                    <a:lstStyle/>
                    <a:p>
                      <a:pPr algn="l" fontAlgn="ctr"/>
                      <a:endParaRPr lang="en-US" sz="1200" b="1" i="0" u="none" strike="noStrike" dirty="0">
                        <a:solidFill>
                          <a:srgbClr val="000000"/>
                        </a:solidFill>
                        <a:effectLst/>
                        <a:latin typeface="Arial" panose="020B0604020202020204" pitchFamily="34" charset="0"/>
                        <a:cs typeface="Arial" panose="020B0604020202020204" pitchFamily="34" charset="0"/>
                      </a:endParaRPr>
                    </a:p>
                  </a:txBody>
                  <a:tcPr marL="1624" marR="1624" marT="1624" marB="0" anchor="ctr">
                    <a:lnT w="12700" cap="flat" cmpd="sng" algn="ctr">
                      <a:solidFill>
                        <a:schemeClr val="accent1"/>
                      </a:solidFill>
                      <a:prstDash val="solid"/>
                      <a:round/>
                      <a:headEnd type="none" w="med" len="med"/>
                      <a:tailEnd type="none" w="med" len="med"/>
                    </a:lnT>
                    <a:solidFill>
                      <a:schemeClr val="accent1">
                        <a:lumMod val="20000"/>
                        <a:lumOff val="80000"/>
                      </a:schemeClr>
                    </a:solidFill>
                  </a:tcPr>
                </a:tc>
              </a:tr>
              <a:tr h="228606">
                <a:tc>
                  <a:txBody>
                    <a:bodyPr/>
                    <a:lstStyle/>
                    <a:p>
                      <a:pPr algn="l" fontAlgn="ctr"/>
                      <a:r>
                        <a:rPr lang="en-US" sz="1200" u="none" strike="noStrike" dirty="0">
                          <a:effectLst/>
                        </a:rPr>
                        <a:t>rule of law</a:t>
                      </a:r>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1624" marR="1624" marT="1624" marB="0" anchor="ctr"/>
                </a:tc>
                <a:tc>
                  <a:txBody>
                    <a:bodyPr/>
                    <a:lstStyle/>
                    <a:p>
                      <a:pPr algn="ctr" fontAlgn="ctr"/>
                      <a:r>
                        <a:rPr lang="en-US" sz="1200" u="none" strike="noStrike">
                          <a:effectLst/>
                        </a:rPr>
                        <a:t>-0.09</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1624" marR="1624" marT="1624" marB="0" anchor="ctr"/>
                </a:tc>
                <a:tc>
                  <a:txBody>
                    <a:bodyPr/>
                    <a:lstStyle/>
                    <a:p>
                      <a:pPr algn="ctr" fontAlgn="ctr"/>
                      <a:r>
                        <a:rPr lang="en-US" sz="1200" u="none" strike="noStrike">
                          <a:effectLst/>
                        </a:rPr>
                        <a:t>0.68</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1624" marR="1624" marT="1624" marB="0" anchor="ctr"/>
                </a:tc>
              </a:tr>
              <a:tr h="228606">
                <a:tc>
                  <a:txBody>
                    <a:bodyPr/>
                    <a:lstStyle/>
                    <a:p>
                      <a:pPr algn="l" fontAlgn="ctr"/>
                      <a:r>
                        <a:rPr lang="en-US" sz="1200" u="none" strike="noStrike" dirty="0">
                          <a:effectLst/>
                        </a:rPr>
                        <a:t>regulatory quality</a:t>
                      </a:r>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1624" marR="1624" marT="1624" marB="0" anchor="ctr"/>
                </a:tc>
                <a:tc>
                  <a:txBody>
                    <a:bodyPr/>
                    <a:lstStyle/>
                    <a:p>
                      <a:pPr algn="ctr" fontAlgn="ctr"/>
                      <a:r>
                        <a:rPr lang="en-US" sz="1200" u="none" strike="noStrike" dirty="0">
                          <a:effectLst/>
                        </a:rPr>
                        <a:t>0.05</a:t>
                      </a:r>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1624" marR="1624" marT="1624" marB="0" anchor="ctr"/>
                </a:tc>
                <a:tc>
                  <a:txBody>
                    <a:bodyPr/>
                    <a:lstStyle/>
                    <a:p>
                      <a:pPr algn="ctr" fontAlgn="ctr"/>
                      <a:r>
                        <a:rPr lang="en-US" sz="1200" u="none" strike="noStrike">
                          <a:effectLst/>
                        </a:rPr>
                        <a:t>0.76</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1624" marR="1624" marT="1624" marB="0" anchor="ctr"/>
                </a:tc>
              </a:tr>
              <a:tr h="228606">
                <a:tc>
                  <a:txBody>
                    <a:bodyPr/>
                    <a:lstStyle/>
                    <a:p>
                      <a:pPr algn="l" fontAlgn="ctr"/>
                      <a:r>
                        <a:rPr lang="en-US" sz="1200" u="none" strike="noStrike" dirty="0">
                          <a:effectLst/>
                        </a:rPr>
                        <a:t>government effectiveness</a:t>
                      </a:r>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1624" marR="1624" marT="1624" marB="0" anchor="ctr"/>
                </a:tc>
                <a:tc>
                  <a:txBody>
                    <a:bodyPr/>
                    <a:lstStyle/>
                    <a:p>
                      <a:pPr algn="ctr" fontAlgn="ctr"/>
                      <a:r>
                        <a:rPr lang="en-US" sz="1200" u="none" strike="noStrike" dirty="0">
                          <a:effectLst/>
                        </a:rPr>
                        <a:t>0.27</a:t>
                      </a:r>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1624" marR="1624" marT="1624" marB="0" anchor="ctr"/>
                </a:tc>
                <a:tc>
                  <a:txBody>
                    <a:bodyPr/>
                    <a:lstStyle/>
                    <a:p>
                      <a:pPr algn="ctr" fontAlgn="ctr"/>
                      <a:r>
                        <a:rPr lang="en-US" sz="1200" u="none" strike="noStrike">
                          <a:effectLst/>
                        </a:rPr>
                        <a:t>0.87</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1624" marR="1624" marT="1624" marB="0" anchor="ctr"/>
                </a:tc>
              </a:tr>
              <a:tr h="228606">
                <a:tc>
                  <a:txBody>
                    <a:bodyPr/>
                    <a:lstStyle/>
                    <a:p>
                      <a:pPr algn="l" fontAlgn="ctr"/>
                      <a:r>
                        <a:rPr lang="en-US" sz="1200" u="none" strike="noStrike">
                          <a:effectLst/>
                        </a:rPr>
                        <a:t>control of corruption</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1624" marR="1624" marT="1624" marB="0" anchor="ctr"/>
                </a:tc>
                <a:tc>
                  <a:txBody>
                    <a:bodyPr/>
                    <a:lstStyle/>
                    <a:p>
                      <a:pPr algn="ctr" fontAlgn="ctr"/>
                      <a:r>
                        <a:rPr lang="en-US" sz="1200" u="none" strike="noStrike" dirty="0">
                          <a:effectLst/>
                        </a:rPr>
                        <a:t>-0.05</a:t>
                      </a:r>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1624" marR="1624" marT="1624" marB="0" anchor="ctr"/>
                </a:tc>
                <a:tc>
                  <a:txBody>
                    <a:bodyPr/>
                    <a:lstStyle/>
                    <a:p>
                      <a:pPr algn="ctr" fontAlgn="ctr"/>
                      <a:r>
                        <a:rPr lang="en-US" sz="1200" u="none" strike="noStrike">
                          <a:effectLst/>
                        </a:rPr>
                        <a:t>0.69</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1624" marR="1624" marT="1624" marB="0" anchor="ctr"/>
                </a:tc>
              </a:tr>
              <a:tr h="228606">
                <a:tc>
                  <a:txBody>
                    <a:bodyPr/>
                    <a:lstStyle/>
                    <a:p>
                      <a:pPr algn="l" fontAlgn="ctr"/>
                      <a:r>
                        <a:rPr lang="en-US" sz="1200" u="none" strike="noStrike">
                          <a:effectLst/>
                        </a:rPr>
                        <a:t>political stability</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1624" marR="1624" marT="1624" marB="0" anchor="ctr"/>
                </a:tc>
                <a:tc>
                  <a:txBody>
                    <a:bodyPr/>
                    <a:lstStyle/>
                    <a:p>
                      <a:pPr algn="ctr" fontAlgn="ctr"/>
                      <a:r>
                        <a:rPr lang="en-US" sz="1200" u="none" strike="noStrike" dirty="0">
                          <a:effectLst/>
                        </a:rPr>
                        <a:t>-0.29</a:t>
                      </a:r>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1624" marR="1624" marT="1624" marB="0" anchor="ctr"/>
                </a:tc>
                <a:tc>
                  <a:txBody>
                    <a:bodyPr/>
                    <a:lstStyle/>
                    <a:p>
                      <a:pPr algn="ctr" fontAlgn="ctr"/>
                      <a:r>
                        <a:rPr lang="en-US" sz="1200" u="none" strike="noStrike" dirty="0">
                          <a:effectLst/>
                        </a:rPr>
                        <a:t>0.23</a:t>
                      </a:r>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1624" marR="1624" marT="1624" marB="0" anchor="ctr"/>
                </a:tc>
              </a:tr>
              <a:tr h="228606">
                <a:tc>
                  <a:txBody>
                    <a:bodyPr/>
                    <a:lstStyle/>
                    <a:p>
                      <a:pPr algn="l" fontAlgn="ctr"/>
                      <a:r>
                        <a:rPr lang="en-US" sz="1200" u="none" strike="noStrike" dirty="0">
                          <a:effectLst/>
                        </a:rPr>
                        <a:t>voice &amp; accountability</a:t>
                      </a:r>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1624" marR="1624" marT="1624" marB="0" anchor="ctr"/>
                </a:tc>
                <a:tc>
                  <a:txBody>
                    <a:bodyPr/>
                    <a:lstStyle/>
                    <a:p>
                      <a:pPr algn="ctr" fontAlgn="ctr"/>
                      <a:r>
                        <a:rPr lang="en-US" sz="1200" u="none" strike="noStrike" dirty="0">
                          <a:effectLst/>
                        </a:rPr>
                        <a:t>-0.95</a:t>
                      </a:r>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1624" marR="1624" marT="1624" marB="0" anchor="ctr"/>
                </a:tc>
                <a:tc>
                  <a:txBody>
                    <a:bodyPr/>
                    <a:lstStyle/>
                    <a:p>
                      <a:pPr algn="ctr" fontAlgn="ctr"/>
                      <a:r>
                        <a:rPr lang="en-US" sz="1200" u="none" strike="noStrike">
                          <a:effectLst/>
                        </a:rPr>
                        <a:t>0.12</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1624" marR="1624" marT="1624" marB="0" anchor="ctr"/>
                </a:tc>
              </a:tr>
              <a:tr h="228606">
                <a:tc>
                  <a:txBody>
                    <a:bodyPr/>
                    <a:lstStyle/>
                    <a:p>
                      <a:pPr algn="l" fontAlgn="ctr"/>
                      <a:r>
                        <a:rPr lang="en-US" sz="1200" b="1" i="0" u="none" strike="noStrike" dirty="0" smtClean="0">
                          <a:solidFill>
                            <a:srgbClr val="000000"/>
                          </a:solidFill>
                          <a:effectLst/>
                          <a:latin typeface="Arial" panose="020B0604020202020204" pitchFamily="34" charset="0"/>
                          <a:cs typeface="Arial" panose="020B0604020202020204" pitchFamily="34" charset="0"/>
                        </a:rPr>
                        <a:t>Policy Variables</a:t>
                      </a:r>
                      <a:endParaRPr lang="en-US" sz="1200" b="1" i="0" u="none" strike="noStrike" dirty="0">
                        <a:solidFill>
                          <a:srgbClr val="000000"/>
                        </a:solidFill>
                        <a:effectLst/>
                        <a:latin typeface="Arial" panose="020B0604020202020204" pitchFamily="34" charset="0"/>
                        <a:cs typeface="Arial" panose="020B0604020202020204" pitchFamily="34" charset="0"/>
                      </a:endParaRPr>
                    </a:p>
                  </a:txBody>
                  <a:tcPr marL="1624" marR="1624" marT="1624" marB="0" anchor="ctr">
                    <a:solidFill>
                      <a:schemeClr val="accent1">
                        <a:lumMod val="20000"/>
                        <a:lumOff val="80000"/>
                      </a:schemeClr>
                    </a:solidFill>
                  </a:tcPr>
                </a:tc>
                <a:tc>
                  <a:txBody>
                    <a:bodyPr/>
                    <a:lstStyle/>
                    <a:p>
                      <a:pPr algn="ctr" fontAlgn="ctr"/>
                      <a:endParaRPr lang="en-US" sz="1200" b="1" i="0" u="none" strike="noStrike" dirty="0">
                        <a:solidFill>
                          <a:srgbClr val="000000"/>
                        </a:solidFill>
                        <a:effectLst/>
                        <a:latin typeface="Arial" panose="020B0604020202020204" pitchFamily="34" charset="0"/>
                        <a:cs typeface="Arial" panose="020B0604020202020204" pitchFamily="34" charset="0"/>
                      </a:endParaRPr>
                    </a:p>
                  </a:txBody>
                  <a:tcPr marL="1624" marR="1624" marT="1624" marB="0" anchor="ctr">
                    <a:solidFill>
                      <a:schemeClr val="accent1">
                        <a:lumMod val="20000"/>
                        <a:lumOff val="80000"/>
                      </a:schemeClr>
                    </a:solidFill>
                  </a:tcPr>
                </a:tc>
                <a:tc>
                  <a:txBody>
                    <a:bodyPr/>
                    <a:lstStyle/>
                    <a:p>
                      <a:pPr algn="ctr" fontAlgn="ctr"/>
                      <a:endParaRPr lang="en-US" sz="1200" b="1" i="0" u="none" strike="noStrike" dirty="0">
                        <a:solidFill>
                          <a:srgbClr val="000000"/>
                        </a:solidFill>
                        <a:effectLst/>
                        <a:latin typeface="Arial" panose="020B0604020202020204" pitchFamily="34" charset="0"/>
                        <a:cs typeface="Arial" panose="020B0604020202020204" pitchFamily="34" charset="0"/>
                      </a:endParaRPr>
                    </a:p>
                  </a:txBody>
                  <a:tcPr marL="1624" marR="1624" marT="1624" marB="0" anchor="ctr">
                    <a:solidFill>
                      <a:schemeClr val="accent1">
                        <a:lumMod val="20000"/>
                        <a:lumOff val="80000"/>
                      </a:schemeClr>
                    </a:solidFill>
                  </a:tcPr>
                </a:tc>
              </a:tr>
              <a:tr h="228606">
                <a:tc>
                  <a:txBody>
                    <a:bodyPr/>
                    <a:lstStyle/>
                    <a:p>
                      <a:pPr algn="l" fontAlgn="ctr"/>
                      <a:r>
                        <a:rPr lang="en-US" sz="1200" u="none" strike="noStrike">
                          <a:effectLst/>
                        </a:rPr>
                        <a:t>days req to enforce a contract</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1624" marR="1624" marT="1624" marB="0" anchor="ctr"/>
                </a:tc>
                <a:tc>
                  <a:txBody>
                    <a:bodyPr/>
                    <a:lstStyle/>
                    <a:p>
                      <a:pPr algn="ctr" fontAlgn="ctr"/>
                      <a:r>
                        <a:rPr lang="en-US" sz="1200" u="none" strike="noStrike" dirty="0">
                          <a:effectLst/>
                        </a:rPr>
                        <a:t>390</a:t>
                      </a:r>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1624" marR="1624" marT="1624" marB="0" anchor="ctr"/>
                </a:tc>
                <a:tc>
                  <a:txBody>
                    <a:bodyPr/>
                    <a:lstStyle/>
                    <a:p>
                      <a:pPr algn="ctr" fontAlgn="ctr"/>
                      <a:r>
                        <a:rPr lang="en-US" sz="1200" u="none" strike="noStrike" dirty="0">
                          <a:effectLst/>
                        </a:rPr>
                        <a:t>353</a:t>
                      </a:r>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1624" marR="1624" marT="1624" marB="0" anchor="ctr"/>
                </a:tc>
              </a:tr>
              <a:tr h="228606">
                <a:tc>
                  <a:txBody>
                    <a:bodyPr/>
                    <a:lstStyle/>
                    <a:p>
                      <a:pPr algn="l" fontAlgn="ctr"/>
                      <a:r>
                        <a:rPr lang="en-US" sz="1200" u="none" strike="noStrike">
                          <a:effectLst/>
                        </a:rPr>
                        <a:t># proc. to register a biz start-up</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1624" marR="1624" marT="1624" marB="0" anchor="ctr"/>
                </a:tc>
                <a:tc>
                  <a:txBody>
                    <a:bodyPr/>
                    <a:lstStyle/>
                    <a:p>
                      <a:pPr algn="ctr" fontAlgn="ctr"/>
                      <a:r>
                        <a:rPr lang="en-US" sz="1200" u="none" strike="noStrike" dirty="0">
                          <a:effectLst/>
                        </a:rPr>
                        <a:t>6.6</a:t>
                      </a:r>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1624" marR="1624" marT="1624" marB="0" anchor="ctr"/>
                </a:tc>
                <a:tc>
                  <a:txBody>
                    <a:bodyPr/>
                    <a:lstStyle/>
                    <a:p>
                      <a:pPr algn="ctr" fontAlgn="ctr"/>
                      <a:r>
                        <a:rPr lang="en-US" sz="1200" u="none" strike="noStrike" dirty="0">
                          <a:effectLst/>
                        </a:rPr>
                        <a:t>4.45</a:t>
                      </a:r>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1624" marR="1624" marT="1624" marB="0" anchor="ctr"/>
                </a:tc>
              </a:tr>
              <a:tr h="228606">
                <a:tc>
                  <a:txBody>
                    <a:bodyPr/>
                    <a:lstStyle/>
                    <a:p>
                      <a:pPr algn="l" fontAlgn="ctr"/>
                      <a:r>
                        <a:rPr lang="en-US" sz="1200" u="none" strike="noStrike">
                          <a:effectLst/>
                        </a:rPr>
                        <a:t>cost of biz start-up proc. (% of GNI)</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1624" marR="1624" marT="1624" marB="0" anchor="ctr"/>
                </a:tc>
                <a:tc>
                  <a:txBody>
                    <a:bodyPr/>
                    <a:lstStyle/>
                    <a:p>
                      <a:pPr algn="ctr" fontAlgn="ctr"/>
                      <a:r>
                        <a:rPr lang="en-US" sz="1200" u="none" strike="noStrike" dirty="0">
                          <a:effectLst/>
                        </a:rPr>
                        <a:t>8.6</a:t>
                      </a:r>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1624" marR="1624" marT="1624" marB="0" anchor="ctr"/>
                </a:tc>
                <a:tc>
                  <a:txBody>
                    <a:bodyPr/>
                    <a:lstStyle/>
                    <a:p>
                      <a:pPr algn="ctr" fontAlgn="ctr"/>
                      <a:r>
                        <a:rPr lang="en-US" sz="1200" u="none" strike="noStrike">
                          <a:effectLst/>
                        </a:rPr>
                        <a:t>4.7</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1624" marR="1624" marT="1624" marB="0" anchor="ctr"/>
                </a:tc>
              </a:tr>
              <a:tr h="228606">
                <a:tc>
                  <a:txBody>
                    <a:bodyPr/>
                    <a:lstStyle/>
                    <a:p>
                      <a:pPr algn="l" fontAlgn="ctr"/>
                      <a:r>
                        <a:rPr lang="en-US" sz="1200" u="none" strike="noStrike">
                          <a:effectLst/>
                        </a:rPr>
                        <a:t>days to get electricity</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1624" marR="1624" marT="1624" marB="0" anchor="ctr"/>
                </a:tc>
                <a:tc>
                  <a:txBody>
                    <a:bodyPr/>
                    <a:lstStyle/>
                    <a:p>
                      <a:pPr algn="ctr" fontAlgn="ctr"/>
                      <a:r>
                        <a:rPr lang="en-US" sz="1200" u="none" strike="noStrike" dirty="0">
                          <a:effectLst/>
                        </a:rPr>
                        <a:t>57.9</a:t>
                      </a:r>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1624" marR="1624" marT="1624" marB="0" anchor="ctr"/>
                </a:tc>
                <a:tc>
                  <a:txBody>
                    <a:bodyPr/>
                    <a:lstStyle/>
                    <a:p>
                      <a:pPr algn="ctr" fontAlgn="ctr"/>
                      <a:r>
                        <a:rPr lang="en-US" sz="1200" u="none" strike="noStrike">
                          <a:effectLst/>
                        </a:rPr>
                        <a:t>58.9</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1624" marR="1624" marT="1624" marB="0" anchor="ctr"/>
                </a:tc>
              </a:tr>
              <a:tr h="228606">
                <a:tc>
                  <a:txBody>
                    <a:bodyPr/>
                    <a:lstStyle/>
                    <a:p>
                      <a:pPr algn="l" fontAlgn="ctr"/>
                      <a:r>
                        <a:rPr lang="en-US" sz="1200" u="none" strike="noStrike">
                          <a:effectLst/>
                        </a:rPr>
                        <a:t>days req to register property</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1624" marR="1624" marT="1624" marB="0" anchor="ctr"/>
                </a:tc>
                <a:tc>
                  <a:txBody>
                    <a:bodyPr/>
                    <a:lstStyle/>
                    <a:p>
                      <a:pPr algn="ctr" fontAlgn="ctr"/>
                      <a:r>
                        <a:rPr lang="en-US" sz="1200" u="none" strike="noStrike" dirty="0">
                          <a:effectLst/>
                        </a:rPr>
                        <a:t>27.1</a:t>
                      </a:r>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1624" marR="1624" marT="1624" marB="0" anchor="ctr"/>
                </a:tc>
                <a:tc>
                  <a:txBody>
                    <a:bodyPr/>
                    <a:lstStyle/>
                    <a:p>
                      <a:pPr algn="ctr" fontAlgn="ctr"/>
                      <a:r>
                        <a:rPr lang="en-US" sz="1200" u="none" strike="noStrike">
                          <a:effectLst/>
                        </a:rPr>
                        <a:t>16.4</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1624" marR="1624" marT="1624" marB="0" anchor="ctr"/>
                </a:tc>
              </a:tr>
              <a:tr h="228606">
                <a:tc>
                  <a:txBody>
                    <a:bodyPr/>
                    <a:lstStyle/>
                    <a:p>
                      <a:pPr algn="l" fontAlgn="ctr"/>
                      <a:r>
                        <a:rPr lang="en-US" sz="1200" u="none" strike="noStrike">
                          <a:effectLst/>
                        </a:rPr>
                        <a:t>days req to start biz</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1624" marR="1624" marT="1624" marB="0" anchor="ctr"/>
                </a:tc>
                <a:tc>
                  <a:txBody>
                    <a:bodyPr/>
                    <a:lstStyle/>
                    <a:p>
                      <a:pPr algn="ctr" fontAlgn="ctr"/>
                      <a:r>
                        <a:rPr lang="en-US" sz="1200" u="none" strike="noStrike" dirty="0">
                          <a:effectLst/>
                        </a:rPr>
                        <a:t>17.1</a:t>
                      </a:r>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1624" marR="1624" marT="1624" marB="0" anchor="ctr"/>
                </a:tc>
                <a:tc>
                  <a:txBody>
                    <a:bodyPr/>
                    <a:lstStyle/>
                    <a:p>
                      <a:pPr algn="ctr" fontAlgn="ctr"/>
                      <a:r>
                        <a:rPr lang="en-US" sz="1200" u="none" strike="noStrike">
                          <a:effectLst/>
                        </a:rPr>
                        <a:t>8.2</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1624" marR="1624" marT="1624" marB="0" anchor="ctr"/>
                </a:tc>
              </a:tr>
              <a:tr h="228606">
                <a:tc>
                  <a:txBody>
                    <a:bodyPr/>
                    <a:lstStyle/>
                    <a:p>
                      <a:pPr algn="l" fontAlgn="ctr"/>
                      <a:r>
                        <a:rPr lang="en-US" sz="1200" u="none" strike="noStrike">
                          <a:effectLst/>
                        </a:rPr>
                        <a:t>time spent dealing w/Gov. reg.</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1624" marR="1624" marT="1624" marB="0" anchor="ctr"/>
                </a:tc>
                <a:tc>
                  <a:txBody>
                    <a:bodyPr/>
                    <a:lstStyle/>
                    <a:p>
                      <a:pPr algn="ctr" fontAlgn="ctr"/>
                      <a:r>
                        <a:rPr lang="en-US" sz="1200" u="none" strike="noStrike" dirty="0">
                          <a:effectLst/>
                        </a:rPr>
                        <a:t>0.9</a:t>
                      </a:r>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1624" marR="1624" marT="1624" marB="0" anchor="ctr"/>
                </a:tc>
                <a:tc>
                  <a:txBody>
                    <a:bodyPr/>
                    <a:lstStyle/>
                    <a:p>
                      <a:pPr algn="ctr" fontAlgn="ctr"/>
                      <a:r>
                        <a:rPr lang="en-US" sz="1200" u="none" strike="noStrike">
                          <a:effectLst/>
                        </a:rPr>
                        <a:t>0.9</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1624" marR="1624" marT="1624" marB="0" anchor="ctr"/>
                </a:tc>
              </a:tr>
              <a:tr h="228606">
                <a:tc>
                  <a:txBody>
                    <a:bodyPr/>
                    <a:lstStyle/>
                    <a:p>
                      <a:pPr algn="l" fontAlgn="ctr"/>
                      <a:r>
                        <a:rPr lang="en-US" sz="1200" u="none" strike="noStrike">
                          <a:effectLst/>
                        </a:rPr>
                        <a:t>hours req to prepare and pay taxes</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1624" marR="1624" marT="1624" marB="0" anchor="ctr"/>
                </a:tc>
                <a:tc>
                  <a:txBody>
                    <a:bodyPr/>
                    <a:lstStyle/>
                    <a:p>
                      <a:pPr algn="ctr" fontAlgn="ctr"/>
                      <a:r>
                        <a:rPr lang="en-US" sz="1200" u="none" strike="noStrike" dirty="0">
                          <a:effectLst/>
                        </a:rPr>
                        <a:t>304</a:t>
                      </a:r>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1624" marR="1624" marT="1624" marB="0" anchor="ctr"/>
                </a:tc>
                <a:tc>
                  <a:txBody>
                    <a:bodyPr/>
                    <a:lstStyle/>
                    <a:p>
                      <a:pPr algn="ctr" fontAlgn="ctr"/>
                      <a:r>
                        <a:rPr lang="en-US" sz="1200" u="none" strike="noStrike">
                          <a:effectLst/>
                        </a:rPr>
                        <a:t>168</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1624" marR="1624" marT="1624" marB="0" anchor="ctr"/>
                </a:tc>
              </a:tr>
              <a:tr h="228606">
                <a:tc>
                  <a:txBody>
                    <a:bodyPr/>
                    <a:lstStyle/>
                    <a:p>
                      <a:pPr algn="l" fontAlgn="ctr"/>
                      <a:r>
                        <a:rPr lang="en-US" sz="1200" u="none" strike="noStrike" dirty="0" err="1">
                          <a:effectLst/>
                        </a:rPr>
                        <a:t>priv.credit</a:t>
                      </a:r>
                      <a:r>
                        <a:rPr lang="en-US" sz="1200" u="none" strike="noStrike" dirty="0">
                          <a:effectLst/>
                        </a:rPr>
                        <a:t> (% of GDP)</a:t>
                      </a:r>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1624" marR="1624" marT="1624" marB="0" anchor="ctr"/>
                </a:tc>
                <a:tc>
                  <a:txBody>
                    <a:bodyPr/>
                    <a:lstStyle/>
                    <a:p>
                      <a:pPr algn="ctr" fontAlgn="ctr"/>
                      <a:r>
                        <a:rPr lang="en-US" sz="1200" u="none" strike="noStrike" dirty="0">
                          <a:effectLst/>
                        </a:rPr>
                        <a:t>0.46</a:t>
                      </a:r>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1624" marR="1624" marT="1624" marB="0" anchor="ctr"/>
                </a:tc>
                <a:tc>
                  <a:txBody>
                    <a:bodyPr/>
                    <a:lstStyle/>
                    <a:p>
                      <a:pPr algn="ctr" fontAlgn="ctr"/>
                      <a:r>
                        <a:rPr lang="en-US" sz="1200" u="none" strike="noStrike">
                          <a:effectLst/>
                        </a:rPr>
                        <a:t>0.91</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1624" marR="1624" marT="1624" marB="0" anchor="ctr"/>
                </a:tc>
              </a:tr>
              <a:tr h="228606">
                <a:tc>
                  <a:txBody>
                    <a:bodyPr/>
                    <a:lstStyle/>
                    <a:p>
                      <a:pPr algn="l" fontAlgn="ctr"/>
                      <a:r>
                        <a:rPr lang="en-US" sz="1200" b="1" u="none" strike="noStrike" dirty="0">
                          <a:effectLst/>
                        </a:rPr>
                        <a:t>GVC-trade variables</a:t>
                      </a:r>
                      <a:endParaRPr lang="en-US" sz="1200" b="1" i="0" u="none" strike="noStrike" dirty="0">
                        <a:solidFill>
                          <a:srgbClr val="000000"/>
                        </a:solidFill>
                        <a:effectLst/>
                        <a:latin typeface="Arial" panose="020B0604020202020204" pitchFamily="34" charset="0"/>
                        <a:cs typeface="Arial" panose="020B0604020202020204" pitchFamily="34" charset="0"/>
                      </a:endParaRPr>
                    </a:p>
                  </a:txBody>
                  <a:tcPr marL="1624" marR="1624" marT="1624" marB="0" anchor="ctr">
                    <a:solidFill>
                      <a:schemeClr val="accent1">
                        <a:lumMod val="20000"/>
                        <a:lumOff val="80000"/>
                      </a:schemeClr>
                    </a:solidFill>
                  </a:tcPr>
                </a:tc>
                <a:tc>
                  <a:txBody>
                    <a:bodyPr/>
                    <a:lstStyle/>
                    <a:p>
                      <a:pPr algn="l" fontAlgn="ctr"/>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1624" marR="1624" marT="1624" marB="0" anchor="ctr">
                    <a:solidFill>
                      <a:schemeClr val="accent1">
                        <a:lumMod val="20000"/>
                        <a:lumOff val="80000"/>
                      </a:schemeClr>
                    </a:solidFill>
                  </a:tcPr>
                </a:tc>
                <a:tc>
                  <a:txBody>
                    <a:bodyPr/>
                    <a:lstStyle/>
                    <a:p>
                      <a:pPr algn="l" fontAlgn="ctr"/>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1624" marR="1624" marT="1624" marB="0" anchor="ctr">
                    <a:solidFill>
                      <a:schemeClr val="accent1">
                        <a:lumMod val="20000"/>
                        <a:lumOff val="80000"/>
                      </a:schemeClr>
                    </a:solidFill>
                  </a:tcPr>
                </a:tc>
              </a:tr>
              <a:tr h="228606">
                <a:tc>
                  <a:txBody>
                    <a:bodyPr/>
                    <a:lstStyle/>
                    <a:p>
                      <a:pPr algn="l" fontAlgn="ctr"/>
                      <a:r>
                        <a:rPr lang="en-US" sz="1200" u="none" strike="noStrike" dirty="0" err="1">
                          <a:effectLst/>
                        </a:rPr>
                        <a:t>dva</a:t>
                      </a:r>
                      <a:r>
                        <a:rPr lang="en-US" sz="1200" u="none" strike="noStrike" dirty="0">
                          <a:effectLst/>
                        </a:rPr>
                        <a:t> share</a:t>
                      </a:r>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1624" marR="1624" marT="1624" marB="0" anchor="ctr">
                    <a:solidFill>
                      <a:schemeClr val="bg1"/>
                    </a:solidFill>
                  </a:tcPr>
                </a:tc>
                <a:tc>
                  <a:txBody>
                    <a:bodyPr/>
                    <a:lstStyle/>
                    <a:p>
                      <a:pPr algn="ctr" fontAlgn="ctr"/>
                      <a:r>
                        <a:rPr lang="en-US" sz="1200" u="none" strike="noStrike" dirty="0">
                          <a:effectLst/>
                        </a:rPr>
                        <a:t>0.72</a:t>
                      </a:r>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1624" marR="1624" marT="1624" marB="0" anchor="ctr">
                    <a:solidFill>
                      <a:schemeClr val="bg1"/>
                    </a:solidFill>
                  </a:tcPr>
                </a:tc>
                <a:tc>
                  <a:txBody>
                    <a:bodyPr/>
                    <a:lstStyle/>
                    <a:p>
                      <a:pPr algn="ctr" fontAlgn="ctr"/>
                      <a:r>
                        <a:rPr lang="en-US" sz="1200" u="none" strike="noStrike">
                          <a:effectLst/>
                        </a:rPr>
                        <a:t>0.79</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1624" marR="1624" marT="1624" marB="0" anchor="ctr">
                    <a:solidFill>
                      <a:schemeClr val="bg1"/>
                    </a:solidFill>
                  </a:tcPr>
                </a:tc>
              </a:tr>
              <a:tr h="228606">
                <a:tc>
                  <a:txBody>
                    <a:bodyPr/>
                    <a:lstStyle/>
                    <a:p>
                      <a:pPr algn="l" fontAlgn="ctr"/>
                      <a:r>
                        <a:rPr lang="en-US" sz="1200" u="none" strike="noStrike">
                          <a:effectLst/>
                        </a:rPr>
                        <a:t>fva share</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1624" marR="1624" marT="1624" marB="0" anchor="ctr">
                    <a:solidFill>
                      <a:schemeClr val="bg1"/>
                    </a:solidFill>
                  </a:tcPr>
                </a:tc>
                <a:tc>
                  <a:txBody>
                    <a:bodyPr/>
                    <a:lstStyle/>
                    <a:p>
                      <a:pPr algn="ctr" fontAlgn="ctr"/>
                      <a:r>
                        <a:rPr lang="en-US" sz="1200" u="none" strike="noStrike" dirty="0">
                          <a:effectLst/>
                        </a:rPr>
                        <a:t>0.21</a:t>
                      </a:r>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1624" marR="1624" marT="1624" marB="0" anchor="ctr">
                    <a:solidFill>
                      <a:schemeClr val="bg1"/>
                    </a:solidFill>
                  </a:tcPr>
                </a:tc>
                <a:tc>
                  <a:txBody>
                    <a:bodyPr/>
                    <a:lstStyle/>
                    <a:p>
                      <a:pPr algn="ctr" fontAlgn="ctr"/>
                      <a:r>
                        <a:rPr lang="en-US" sz="1200" u="none" strike="noStrike" dirty="0">
                          <a:effectLst/>
                        </a:rPr>
                        <a:t>0.16</a:t>
                      </a:r>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1624" marR="1624" marT="1624" marB="0" anchor="ctr">
                    <a:solidFill>
                      <a:schemeClr val="bg1"/>
                    </a:solidFill>
                  </a:tcPr>
                </a:tc>
              </a:tr>
              <a:tr h="228606">
                <a:tc>
                  <a:txBody>
                    <a:bodyPr/>
                    <a:lstStyle/>
                    <a:p>
                      <a:pPr algn="l" fontAlgn="ctr"/>
                      <a:r>
                        <a:rPr lang="en-US" sz="1200" u="none" strike="noStrike">
                          <a:effectLst/>
                        </a:rPr>
                        <a:t>export upstreamness (overall)</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1624" marR="1624" marT="1624" marB="0" anchor="ctr">
                    <a:solidFill>
                      <a:schemeClr val="bg1"/>
                    </a:solidFill>
                  </a:tcPr>
                </a:tc>
                <a:tc>
                  <a:txBody>
                    <a:bodyPr/>
                    <a:lstStyle/>
                    <a:p>
                      <a:pPr algn="ctr" fontAlgn="ctr"/>
                      <a:r>
                        <a:rPr lang="en-US" sz="1200" u="none" strike="noStrike">
                          <a:effectLst/>
                        </a:rPr>
                        <a:t>1.97</a:t>
                      </a:r>
                      <a:endParaRPr lang="en-US" sz="1200" b="0" i="0" u="none" strike="noStrike">
                        <a:solidFill>
                          <a:srgbClr val="000000"/>
                        </a:solidFill>
                        <a:effectLst/>
                        <a:latin typeface="Arial" panose="020B0604020202020204" pitchFamily="34" charset="0"/>
                        <a:cs typeface="Arial" panose="020B0604020202020204" pitchFamily="34" charset="0"/>
                      </a:endParaRPr>
                    </a:p>
                  </a:txBody>
                  <a:tcPr marL="1624" marR="1624" marT="1624" marB="0" anchor="ctr">
                    <a:solidFill>
                      <a:schemeClr val="bg1"/>
                    </a:solidFill>
                  </a:tcPr>
                </a:tc>
                <a:tc>
                  <a:txBody>
                    <a:bodyPr/>
                    <a:lstStyle/>
                    <a:p>
                      <a:pPr algn="ctr" fontAlgn="ctr"/>
                      <a:r>
                        <a:rPr lang="en-US" sz="1200" u="none" strike="noStrike" dirty="0">
                          <a:effectLst/>
                        </a:rPr>
                        <a:t>2.2</a:t>
                      </a:r>
                      <a:endParaRPr lang="en-US" sz="1200" b="0" i="0" u="none" strike="noStrike" dirty="0">
                        <a:solidFill>
                          <a:srgbClr val="000000"/>
                        </a:solidFill>
                        <a:effectLst/>
                        <a:latin typeface="Arial" panose="020B0604020202020204" pitchFamily="34" charset="0"/>
                        <a:cs typeface="Arial" panose="020B0604020202020204" pitchFamily="34" charset="0"/>
                      </a:endParaRPr>
                    </a:p>
                  </a:txBody>
                  <a:tcPr marL="1624" marR="1624" marT="1624" marB="0" anchor="ctr">
                    <a:solidFill>
                      <a:schemeClr val="bg1"/>
                    </a:solidFill>
                  </a:tcPr>
                </a:tc>
              </a:tr>
            </a:tbl>
          </a:graphicData>
        </a:graphic>
      </p:graphicFrame>
    </p:spTree>
    <p:extLst>
      <p:ext uri="{BB962C8B-B14F-4D97-AF65-F5344CB8AC3E}">
        <p14:creationId xmlns:p14="http://schemas.microsoft.com/office/powerpoint/2010/main" val="416332497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3B2AEF64-9867-4B71-936B-C52248B5A961}" type="slidenum">
              <a:rPr lang="en-US" smtClean="0"/>
              <a:t>56</a:t>
            </a:fld>
            <a:endParaRPr lang="en-US" dirty="0"/>
          </a:p>
        </p:txBody>
      </p:sp>
      <p:graphicFrame>
        <p:nvGraphicFramePr>
          <p:cNvPr id="6" name="Table 5"/>
          <p:cNvGraphicFramePr>
            <a:graphicFrameLocks noGrp="1"/>
          </p:cNvGraphicFramePr>
          <p:nvPr>
            <p:extLst>
              <p:ext uri="{D42A27DB-BD31-4B8C-83A1-F6EECF244321}">
                <p14:modId xmlns:p14="http://schemas.microsoft.com/office/powerpoint/2010/main" val="3818826972"/>
              </p:ext>
            </p:extLst>
          </p:nvPr>
        </p:nvGraphicFramePr>
        <p:xfrm>
          <a:off x="506729" y="759853"/>
          <a:ext cx="8113395" cy="5399644"/>
        </p:xfrm>
        <a:graphic>
          <a:graphicData uri="http://schemas.openxmlformats.org/drawingml/2006/table">
            <a:tbl>
              <a:tblPr firstRow="1" bandRow="1">
                <a:tableStyleId>{3B4B98B0-60AC-42C2-AFA5-B58CD77FA1E5}</a:tableStyleId>
              </a:tblPr>
              <a:tblGrid>
                <a:gridCol w="1753871"/>
                <a:gridCol w="1523575"/>
                <a:gridCol w="848010"/>
                <a:gridCol w="962607"/>
                <a:gridCol w="1130680"/>
                <a:gridCol w="939687"/>
                <a:gridCol w="954965"/>
              </a:tblGrid>
              <a:tr h="338968">
                <a:tc>
                  <a:txBody>
                    <a:bodyPr/>
                    <a:lstStyle/>
                    <a:p>
                      <a:pPr algn="l" rtl="0" fontAlgn="ctr"/>
                      <a:endParaRPr lang="en-US" sz="1200" b="0" i="0" u="none" strike="noStrike" dirty="0">
                        <a:solidFill>
                          <a:srgbClr val="000000"/>
                        </a:solidFill>
                        <a:effectLst/>
                        <a:latin typeface="Arial"/>
                      </a:endParaRPr>
                    </a:p>
                  </a:txBody>
                  <a:tcPr marL="9525" marR="9525" marT="9525" marB="0" anchor="ctr">
                    <a:lnB w="12700" cmpd="sng">
                      <a:noFill/>
                    </a:lnB>
                  </a:tcPr>
                </a:tc>
                <a:tc gridSpan="6">
                  <a:txBody>
                    <a:bodyPr/>
                    <a:lstStyle/>
                    <a:p>
                      <a:pPr algn="ctr" rtl="0" fontAlgn="ctr"/>
                      <a:r>
                        <a:rPr lang="en-US" sz="1200" b="0" i="0" u="none" strike="noStrike" dirty="0" smtClean="0">
                          <a:solidFill>
                            <a:srgbClr val="000000"/>
                          </a:solidFill>
                          <a:effectLst/>
                          <a:latin typeface="Arial"/>
                        </a:rPr>
                        <a:t>Dependent</a:t>
                      </a:r>
                      <a:r>
                        <a:rPr lang="en-US" sz="1200" b="0" i="0" u="none" strike="noStrike" baseline="0" dirty="0" smtClean="0">
                          <a:solidFill>
                            <a:srgbClr val="000000"/>
                          </a:solidFill>
                          <a:effectLst/>
                          <a:latin typeface="Arial"/>
                        </a:rPr>
                        <a:t> variable (log) : Ratio of M&amp;A and Greenfield projects, bilateral country-sector level</a:t>
                      </a:r>
                      <a:endParaRPr lang="en-US" sz="1200" b="0" i="0" u="none" strike="noStrike" dirty="0">
                        <a:solidFill>
                          <a:srgbClr val="000000"/>
                        </a:solidFill>
                        <a:effectLst/>
                        <a:latin typeface="Arial"/>
                      </a:endParaRPr>
                    </a:p>
                  </a:txBody>
                  <a:tcPr marL="9525" marR="9525" marT="9525" marB="0" anchor="ctr"/>
                </a:tc>
                <a:tc hMerge="1">
                  <a:txBody>
                    <a:bodyPr/>
                    <a:lstStyle/>
                    <a:p>
                      <a:pPr algn="ctr" rtl="0" fontAlgn="ctr"/>
                      <a:endParaRPr lang="en-US" sz="1000" b="0" i="0" u="none" strike="noStrike" dirty="0">
                        <a:solidFill>
                          <a:srgbClr val="000000"/>
                        </a:solidFill>
                        <a:effectLst/>
                        <a:latin typeface="Arial"/>
                      </a:endParaRPr>
                    </a:p>
                  </a:txBody>
                  <a:tcPr marL="9525" marR="9525" marT="9525" marB="0" anchor="ctr"/>
                </a:tc>
                <a:tc hMerge="1">
                  <a:txBody>
                    <a:bodyPr/>
                    <a:lstStyle/>
                    <a:p>
                      <a:pPr algn="ctr" rtl="0" fontAlgn="ctr"/>
                      <a:endParaRPr lang="en-US" sz="1000" b="0" i="0" u="none" strike="noStrike" dirty="0">
                        <a:solidFill>
                          <a:srgbClr val="000000"/>
                        </a:solidFill>
                        <a:effectLst/>
                        <a:latin typeface="Arial"/>
                      </a:endParaRPr>
                    </a:p>
                  </a:txBody>
                  <a:tcPr marL="9525" marR="9525" marT="9525" marB="0" anchor="ctr"/>
                </a:tc>
                <a:tc hMerge="1">
                  <a:txBody>
                    <a:bodyPr/>
                    <a:lstStyle/>
                    <a:p>
                      <a:pPr algn="ctr" rtl="0" fontAlgn="ctr"/>
                      <a:endParaRPr lang="en-US" sz="1000" b="0" i="0" u="none" strike="noStrike" dirty="0">
                        <a:solidFill>
                          <a:srgbClr val="000000"/>
                        </a:solidFill>
                        <a:effectLst/>
                        <a:latin typeface="Arial"/>
                      </a:endParaRPr>
                    </a:p>
                  </a:txBody>
                  <a:tcPr marL="9525" marR="9525" marT="9525" marB="0" anchor="ctr"/>
                </a:tc>
                <a:tc hMerge="1">
                  <a:txBody>
                    <a:bodyPr/>
                    <a:lstStyle/>
                    <a:p>
                      <a:pPr algn="ctr" rtl="0" fontAlgn="ctr"/>
                      <a:endParaRPr lang="en-US" sz="1000" b="0" i="0" u="none" strike="noStrike" dirty="0">
                        <a:solidFill>
                          <a:srgbClr val="000000"/>
                        </a:solidFill>
                        <a:effectLst/>
                        <a:latin typeface="Arial"/>
                      </a:endParaRPr>
                    </a:p>
                  </a:txBody>
                  <a:tcPr marL="171450" marR="9525" marT="9525" marB="0" anchor="ctr"/>
                </a:tc>
                <a:tc hMerge="1">
                  <a:txBody>
                    <a:bodyPr/>
                    <a:lstStyle/>
                    <a:p>
                      <a:pPr algn="ctr" rtl="0" fontAlgn="ctr"/>
                      <a:endParaRPr lang="en-US" sz="1000" b="0" i="0" u="none" strike="noStrike" dirty="0">
                        <a:solidFill>
                          <a:srgbClr val="000000"/>
                        </a:solidFill>
                        <a:effectLst/>
                        <a:latin typeface="Arial"/>
                      </a:endParaRPr>
                    </a:p>
                  </a:txBody>
                  <a:tcPr marL="9525" marR="9525" marT="9525" marB="0" anchor="ctr"/>
                </a:tc>
              </a:tr>
              <a:tr h="237588">
                <a:tc>
                  <a:txBody>
                    <a:bodyPr/>
                    <a:lstStyle/>
                    <a:p>
                      <a:pPr algn="l" rtl="0" fontAlgn="ctr"/>
                      <a:r>
                        <a:rPr lang="en-US" sz="1200" u="none" strike="noStrike" dirty="0">
                          <a:effectLst/>
                        </a:rPr>
                        <a:t> </a:t>
                      </a:r>
                      <a:endParaRPr lang="en-US" sz="1200" b="0" i="0" u="none" strike="noStrike" dirty="0">
                        <a:solidFill>
                          <a:srgbClr val="000000"/>
                        </a:solidFill>
                        <a:effectLst/>
                        <a:latin typeface="Arial"/>
                      </a:endParaRPr>
                    </a:p>
                  </a:txBody>
                  <a:tcPr marL="9525" marR="9525" marT="9525" marB="0" anchor="ctr">
                    <a:lnT w="12700" cmpd="sng">
                      <a:noFill/>
                    </a:lnT>
                    <a:lnB w="12700" cap="flat" cmpd="sng" algn="ctr">
                      <a:solidFill>
                        <a:schemeClr val="accent1"/>
                      </a:solidFill>
                      <a:prstDash val="solid"/>
                      <a:round/>
                      <a:headEnd type="none" w="med" len="med"/>
                      <a:tailEnd type="none" w="med" len="med"/>
                    </a:lnB>
                  </a:tcPr>
                </a:tc>
                <a:tc>
                  <a:txBody>
                    <a:bodyPr/>
                    <a:lstStyle/>
                    <a:p>
                      <a:pPr algn="ctr" rtl="0" fontAlgn="ctr"/>
                      <a:r>
                        <a:rPr lang="en-US" sz="1100" u="none" strike="noStrike" dirty="0" smtClean="0">
                          <a:effectLst/>
                        </a:rPr>
                        <a:t>(1)</a:t>
                      </a:r>
                      <a:endParaRPr lang="en-US" sz="1100" b="0" i="0" u="none" strike="noStrike" dirty="0">
                        <a:solidFill>
                          <a:srgbClr val="000000"/>
                        </a:solidFill>
                        <a:effectLst/>
                        <a:latin typeface="Arial"/>
                      </a:endParaRPr>
                    </a:p>
                  </a:txBody>
                  <a:tcPr marL="9525" marR="9525" marT="9525" marB="0" anchor="ctr">
                    <a:lnB w="12700" cap="flat" cmpd="sng" algn="ctr">
                      <a:solidFill>
                        <a:schemeClr val="accent1"/>
                      </a:solidFill>
                      <a:prstDash val="solid"/>
                      <a:round/>
                      <a:headEnd type="none" w="med" len="med"/>
                      <a:tailEnd type="none" w="med" len="med"/>
                    </a:lnB>
                  </a:tcPr>
                </a:tc>
                <a:tc>
                  <a:txBody>
                    <a:bodyPr/>
                    <a:lstStyle/>
                    <a:p>
                      <a:pPr algn="ctr" rtl="0" fontAlgn="ctr"/>
                      <a:r>
                        <a:rPr lang="en-US" sz="1100" u="none" strike="noStrike" dirty="0" smtClean="0">
                          <a:effectLst/>
                        </a:rPr>
                        <a:t>(2)</a:t>
                      </a:r>
                      <a:endParaRPr lang="en-US" sz="1100" b="0" i="0" u="none" strike="noStrike" dirty="0">
                        <a:solidFill>
                          <a:srgbClr val="000000"/>
                        </a:solidFill>
                        <a:effectLst/>
                        <a:latin typeface="Arial"/>
                      </a:endParaRPr>
                    </a:p>
                  </a:txBody>
                  <a:tcPr marL="9525" marR="9525" marT="9525" marB="0" anchor="ctr">
                    <a:lnB w="12700" cap="flat" cmpd="sng" algn="ctr">
                      <a:solidFill>
                        <a:schemeClr val="accent1"/>
                      </a:solidFill>
                      <a:prstDash val="solid"/>
                      <a:round/>
                      <a:headEnd type="none" w="med" len="med"/>
                      <a:tailEnd type="none" w="med" len="med"/>
                    </a:lnB>
                  </a:tcPr>
                </a:tc>
                <a:tc>
                  <a:txBody>
                    <a:bodyPr/>
                    <a:lstStyle/>
                    <a:p>
                      <a:pPr algn="ctr" rtl="0" fontAlgn="ctr"/>
                      <a:r>
                        <a:rPr lang="en-US" sz="1100" u="none" strike="noStrike" dirty="0" smtClean="0">
                          <a:effectLst/>
                        </a:rPr>
                        <a:t>(3)</a:t>
                      </a:r>
                      <a:endParaRPr lang="en-US" sz="1100" b="0" i="0" u="none" strike="noStrike" dirty="0">
                        <a:solidFill>
                          <a:srgbClr val="000000"/>
                        </a:solidFill>
                        <a:effectLst/>
                        <a:latin typeface="Arial"/>
                      </a:endParaRPr>
                    </a:p>
                  </a:txBody>
                  <a:tcPr marL="9525" marR="9525" marT="9525" marB="0" anchor="ctr">
                    <a:lnB w="12700" cap="flat" cmpd="sng" algn="ctr">
                      <a:solidFill>
                        <a:schemeClr val="accent1"/>
                      </a:solidFill>
                      <a:prstDash val="solid"/>
                      <a:round/>
                      <a:headEnd type="none" w="med" len="med"/>
                      <a:tailEnd type="none" w="med" len="med"/>
                    </a:lnB>
                  </a:tcPr>
                </a:tc>
                <a:tc>
                  <a:txBody>
                    <a:bodyPr/>
                    <a:lstStyle/>
                    <a:p>
                      <a:pPr algn="ctr" rtl="0" fontAlgn="ctr"/>
                      <a:r>
                        <a:rPr lang="en-US" sz="1100" u="none" strike="noStrike" dirty="0" smtClean="0">
                          <a:effectLst/>
                        </a:rPr>
                        <a:t>(4)</a:t>
                      </a:r>
                      <a:endParaRPr lang="en-US" sz="1100" b="0" i="0" u="none" strike="noStrike" dirty="0">
                        <a:solidFill>
                          <a:srgbClr val="000000"/>
                        </a:solidFill>
                        <a:effectLst/>
                        <a:latin typeface="Arial"/>
                      </a:endParaRPr>
                    </a:p>
                  </a:txBody>
                  <a:tcPr marL="9525" marR="9525" marT="9525" marB="0" anchor="ctr">
                    <a:lnB w="12700" cap="flat" cmpd="sng" algn="ctr">
                      <a:solidFill>
                        <a:schemeClr val="accent1"/>
                      </a:solidFill>
                      <a:prstDash val="solid"/>
                      <a:round/>
                      <a:headEnd type="none" w="med" len="med"/>
                      <a:tailEnd type="none" w="med" len="med"/>
                    </a:lnB>
                  </a:tcPr>
                </a:tc>
                <a:tc>
                  <a:txBody>
                    <a:bodyPr/>
                    <a:lstStyle/>
                    <a:p>
                      <a:pPr algn="ctr" rtl="0" fontAlgn="ctr"/>
                      <a:r>
                        <a:rPr lang="en-US" sz="1100" u="none" strike="noStrike" dirty="0" smtClean="0">
                          <a:effectLst/>
                        </a:rPr>
                        <a:t>(5)</a:t>
                      </a:r>
                      <a:endParaRPr lang="en-US" sz="1100" b="0" i="0" u="none" strike="noStrike" dirty="0">
                        <a:solidFill>
                          <a:srgbClr val="000000"/>
                        </a:solidFill>
                        <a:effectLst/>
                        <a:latin typeface="Arial"/>
                      </a:endParaRPr>
                    </a:p>
                  </a:txBody>
                  <a:tcPr marL="171450" marR="9525" marT="9525" marB="0" anchor="ctr">
                    <a:lnB w="12700" cap="flat" cmpd="sng" algn="ctr">
                      <a:solidFill>
                        <a:schemeClr val="accent1"/>
                      </a:solidFill>
                      <a:prstDash val="solid"/>
                      <a:round/>
                      <a:headEnd type="none" w="med" len="med"/>
                      <a:tailEnd type="none" w="med" len="med"/>
                    </a:lnB>
                  </a:tcPr>
                </a:tc>
                <a:tc>
                  <a:txBody>
                    <a:bodyPr/>
                    <a:lstStyle/>
                    <a:p>
                      <a:pPr algn="ctr" rtl="0" fontAlgn="ctr"/>
                      <a:r>
                        <a:rPr lang="en-US" sz="1100" u="none" strike="noStrike" dirty="0" smtClean="0">
                          <a:effectLst/>
                        </a:rPr>
                        <a:t>(6)</a:t>
                      </a:r>
                      <a:endParaRPr lang="en-US" sz="1100" b="0" i="0" u="none" strike="noStrike" dirty="0">
                        <a:solidFill>
                          <a:srgbClr val="000000"/>
                        </a:solidFill>
                        <a:effectLst/>
                        <a:latin typeface="Arial"/>
                      </a:endParaRPr>
                    </a:p>
                  </a:txBody>
                  <a:tcPr marL="9525" marR="9525" marT="9525" marB="0" anchor="ctr">
                    <a:lnB w="12700" cap="flat" cmpd="sng" algn="ctr">
                      <a:solidFill>
                        <a:schemeClr val="accent1"/>
                      </a:solidFill>
                      <a:prstDash val="solid"/>
                      <a:round/>
                      <a:headEnd type="none" w="med" len="med"/>
                      <a:tailEnd type="none" w="med" len="med"/>
                    </a:lnB>
                  </a:tcPr>
                </a:tc>
              </a:tr>
              <a:tr h="302658">
                <a:tc>
                  <a:txBody>
                    <a:bodyPr/>
                    <a:lstStyle/>
                    <a:p>
                      <a:pPr algn="l" rtl="0" fontAlgn="ctr"/>
                      <a:r>
                        <a:rPr lang="en-US" sz="1200" u="none" strike="noStrike" dirty="0">
                          <a:effectLst/>
                        </a:rPr>
                        <a:t>log </a:t>
                      </a:r>
                      <a:r>
                        <a:rPr lang="en-US" sz="1200" u="none" strike="noStrike" dirty="0" err="1">
                          <a:effectLst/>
                        </a:rPr>
                        <a:t>gvc</a:t>
                      </a:r>
                      <a:r>
                        <a:rPr lang="en-US" sz="1200" u="none" strike="noStrike" dirty="0">
                          <a:effectLst/>
                        </a:rPr>
                        <a:t> </a:t>
                      </a:r>
                      <a:r>
                        <a:rPr lang="en-US" sz="1200" u="none" strike="noStrike" dirty="0" err="1">
                          <a:effectLst/>
                        </a:rPr>
                        <a:t>fdi</a:t>
                      </a:r>
                      <a:endParaRPr lang="en-US" sz="1200" b="0" i="0" u="none" strike="noStrike" dirty="0">
                        <a:solidFill>
                          <a:srgbClr val="000000"/>
                        </a:solidFill>
                        <a:effectLst/>
                        <a:latin typeface="Arial"/>
                      </a:endParaRPr>
                    </a:p>
                  </a:txBody>
                  <a:tcPr marL="9525" marR="9525" marT="9525" marB="0" anchor="ctr">
                    <a:lnT w="12700" cap="flat" cmpd="sng" algn="ctr">
                      <a:solidFill>
                        <a:schemeClr val="accent1"/>
                      </a:solidFill>
                      <a:prstDash val="solid"/>
                      <a:round/>
                      <a:headEnd type="none" w="med" len="med"/>
                      <a:tailEnd type="none" w="med" len="med"/>
                    </a:lnT>
                  </a:tcPr>
                </a:tc>
                <a:tc>
                  <a:txBody>
                    <a:bodyPr/>
                    <a:lstStyle/>
                    <a:p>
                      <a:pPr algn="ctr" rtl="0" fontAlgn="ctr"/>
                      <a:r>
                        <a:rPr lang="en-US" sz="1200" u="none" strike="noStrike">
                          <a:effectLst/>
                        </a:rPr>
                        <a:t>-0.263*</a:t>
                      </a:r>
                      <a:endParaRPr lang="en-US" sz="1200" b="0" i="0" u="none" strike="noStrike">
                        <a:solidFill>
                          <a:srgbClr val="000000"/>
                        </a:solidFill>
                        <a:effectLst/>
                        <a:latin typeface="Arial"/>
                      </a:endParaRPr>
                    </a:p>
                  </a:txBody>
                  <a:tcPr marL="9525" marR="9525" marT="9525" marB="0" anchor="ctr">
                    <a:lnT w="12700" cap="flat" cmpd="sng" algn="ctr">
                      <a:solidFill>
                        <a:schemeClr val="accent1"/>
                      </a:solidFill>
                      <a:prstDash val="solid"/>
                      <a:round/>
                      <a:headEnd type="none" w="med" len="med"/>
                      <a:tailEnd type="none" w="med" len="med"/>
                    </a:lnT>
                  </a:tcPr>
                </a:tc>
                <a:tc>
                  <a:txBody>
                    <a:bodyPr/>
                    <a:lstStyle/>
                    <a:p>
                      <a:pPr algn="ctr" rtl="0" fontAlgn="ctr"/>
                      <a:r>
                        <a:rPr lang="en-US" sz="1200" u="none" strike="noStrike" dirty="0">
                          <a:effectLst/>
                        </a:rPr>
                        <a:t>-0.214+</a:t>
                      </a:r>
                      <a:endParaRPr lang="en-US" sz="1200" b="0" i="0" u="none" strike="noStrike" dirty="0">
                        <a:solidFill>
                          <a:srgbClr val="000000"/>
                        </a:solidFill>
                        <a:effectLst/>
                        <a:latin typeface="Arial"/>
                      </a:endParaRPr>
                    </a:p>
                  </a:txBody>
                  <a:tcPr marL="9525" marR="9525" marT="9525" marB="0" anchor="ctr">
                    <a:lnT w="12700" cap="flat" cmpd="sng" algn="ctr">
                      <a:solidFill>
                        <a:schemeClr val="accent1"/>
                      </a:solidFill>
                      <a:prstDash val="solid"/>
                      <a:round/>
                      <a:headEnd type="none" w="med" len="med"/>
                      <a:tailEnd type="none" w="med" len="med"/>
                    </a:lnT>
                  </a:tcPr>
                </a:tc>
                <a:tc>
                  <a:txBody>
                    <a:bodyPr/>
                    <a:lstStyle/>
                    <a:p>
                      <a:pPr algn="ctr" rtl="0" fontAlgn="ctr"/>
                      <a:r>
                        <a:rPr lang="en-US" sz="1200" u="none" strike="noStrike">
                          <a:effectLst/>
                        </a:rPr>
                        <a:t>-0.395*</a:t>
                      </a:r>
                      <a:endParaRPr lang="en-US" sz="1200" b="0" i="0" u="none" strike="noStrike">
                        <a:solidFill>
                          <a:srgbClr val="000000"/>
                        </a:solidFill>
                        <a:effectLst/>
                        <a:latin typeface="Arial"/>
                      </a:endParaRPr>
                    </a:p>
                  </a:txBody>
                  <a:tcPr marL="9525" marR="9525" marT="9525" marB="0" anchor="ctr">
                    <a:lnT w="12700" cap="flat" cmpd="sng" algn="ctr">
                      <a:solidFill>
                        <a:schemeClr val="accent1"/>
                      </a:solidFill>
                      <a:prstDash val="solid"/>
                      <a:round/>
                      <a:headEnd type="none" w="med" len="med"/>
                      <a:tailEnd type="none" w="med" len="med"/>
                    </a:lnT>
                  </a:tcPr>
                </a:tc>
                <a:tc>
                  <a:txBody>
                    <a:bodyPr/>
                    <a:lstStyle/>
                    <a:p>
                      <a:pPr algn="ctr" rtl="0" fontAlgn="ctr"/>
                      <a:r>
                        <a:rPr lang="en-US" sz="1200" u="none" strike="noStrike">
                          <a:effectLst/>
                        </a:rPr>
                        <a:t>-0.346+</a:t>
                      </a:r>
                      <a:endParaRPr lang="en-US" sz="1200" b="0" i="0" u="none" strike="noStrike">
                        <a:solidFill>
                          <a:srgbClr val="000000"/>
                        </a:solidFill>
                        <a:effectLst/>
                        <a:latin typeface="Arial"/>
                      </a:endParaRPr>
                    </a:p>
                  </a:txBody>
                  <a:tcPr marL="9525" marR="9525" marT="9525" marB="0" anchor="ctr">
                    <a:lnT w="12700" cap="flat" cmpd="sng" algn="ctr">
                      <a:solidFill>
                        <a:schemeClr val="accent1"/>
                      </a:solidFill>
                      <a:prstDash val="solid"/>
                      <a:round/>
                      <a:headEnd type="none" w="med" len="med"/>
                      <a:tailEnd type="none" w="med" len="med"/>
                    </a:lnT>
                  </a:tcPr>
                </a:tc>
                <a:tc>
                  <a:txBody>
                    <a:bodyPr/>
                    <a:lstStyle/>
                    <a:p>
                      <a:pPr algn="ctr" rtl="0" fontAlgn="ctr"/>
                      <a:r>
                        <a:rPr lang="en-US" sz="1200" u="none" strike="noStrike">
                          <a:effectLst/>
                        </a:rPr>
                        <a:t>-0.950**</a:t>
                      </a:r>
                      <a:endParaRPr lang="en-US" sz="1200" b="0" i="0" u="none" strike="noStrike">
                        <a:solidFill>
                          <a:srgbClr val="000000"/>
                        </a:solidFill>
                        <a:effectLst/>
                        <a:latin typeface="Arial"/>
                      </a:endParaRPr>
                    </a:p>
                  </a:txBody>
                  <a:tcPr marL="9525" marR="9525" marT="9525" marB="0" anchor="ctr">
                    <a:lnT w="12700" cap="flat" cmpd="sng" algn="ctr">
                      <a:solidFill>
                        <a:schemeClr val="accent1"/>
                      </a:solidFill>
                      <a:prstDash val="solid"/>
                      <a:round/>
                      <a:headEnd type="none" w="med" len="med"/>
                      <a:tailEnd type="none" w="med" len="med"/>
                    </a:lnT>
                  </a:tcPr>
                </a:tc>
                <a:tc>
                  <a:txBody>
                    <a:bodyPr/>
                    <a:lstStyle/>
                    <a:p>
                      <a:pPr algn="ctr" rtl="0" fontAlgn="ctr"/>
                      <a:r>
                        <a:rPr lang="en-US" sz="1200" u="none" strike="noStrike">
                          <a:effectLst/>
                        </a:rPr>
                        <a:t>-0.791*</a:t>
                      </a:r>
                      <a:endParaRPr lang="en-US" sz="1200" b="0" i="0" u="none" strike="noStrike">
                        <a:solidFill>
                          <a:srgbClr val="000000"/>
                        </a:solidFill>
                        <a:effectLst/>
                        <a:latin typeface="Arial"/>
                      </a:endParaRPr>
                    </a:p>
                  </a:txBody>
                  <a:tcPr marL="9525" marR="9525" marT="9525" marB="0" anchor="ctr">
                    <a:lnT w="12700" cap="flat" cmpd="sng" algn="ctr">
                      <a:solidFill>
                        <a:schemeClr val="accent1"/>
                      </a:solidFill>
                      <a:prstDash val="solid"/>
                      <a:round/>
                      <a:headEnd type="none" w="med" len="med"/>
                      <a:tailEnd type="none" w="med" len="med"/>
                    </a:lnT>
                  </a:tcPr>
                </a:tc>
              </a:tr>
              <a:tr h="302658">
                <a:tc>
                  <a:txBody>
                    <a:bodyPr/>
                    <a:lstStyle/>
                    <a:p>
                      <a:pPr algn="l" rtl="0" fontAlgn="ctr"/>
                      <a:r>
                        <a:rPr lang="en-US" sz="1200" u="none" strike="noStrike" dirty="0">
                          <a:effectLst/>
                        </a:rPr>
                        <a:t>log </a:t>
                      </a:r>
                      <a:r>
                        <a:rPr lang="en-US" sz="1200" u="none" strike="noStrike" dirty="0" err="1">
                          <a:effectLst/>
                        </a:rPr>
                        <a:t>dist</a:t>
                      </a:r>
                      <a:endParaRPr lang="en-US" sz="1200" b="0" i="0" u="none" strike="noStrike" dirty="0">
                        <a:solidFill>
                          <a:srgbClr val="000000"/>
                        </a:solidFill>
                        <a:effectLst/>
                        <a:latin typeface="Arial"/>
                      </a:endParaRPr>
                    </a:p>
                  </a:txBody>
                  <a:tcPr marL="9525" marR="9525" marT="9525" marB="0" anchor="ctr"/>
                </a:tc>
                <a:tc>
                  <a:txBody>
                    <a:bodyPr/>
                    <a:lstStyle/>
                    <a:p>
                      <a:pPr algn="ctr" rtl="0" fontAlgn="ctr"/>
                      <a:r>
                        <a:rPr lang="en-US" sz="1200" u="none" strike="noStrike" dirty="0">
                          <a:effectLst/>
                        </a:rPr>
                        <a:t>-0.313**</a:t>
                      </a:r>
                      <a:endParaRPr lang="en-US" sz="1200" b="0" i="0" u="none" strike="noStrike" dirty="0">
                        <a:solidFill>
                          <a:srgbClr val="000000"/>
                        </a:solidFill>
                        <a:effectLst/>
                        <a:latin typeface="Arial"/>
                      </a:endParaRPr>
                    </a:p>
                  </a:txBody>
                  <a:tcPr marL="9525" marR="9525" marT="9525" marB="0" anchor="ctr"/>
                </a:tc>
                <a:tc>
                  <a:txBody>
                    <a:bodyPr/>
                    <a:lstStyle/>
                    <a:p>
                      <a:pPr algn="ctr" rtl="0" fontAlgn="ctr"/>
                      <a:r>
                        <a:rPr lang="en-US" sz="1200" u="none" strike="noStrike">
                          <a:effectLst/>
                        </a:rPr>
                        <a:t>-0.377**</a:t>
                      </a:r>
                      <a:endParaRPr lang="en-US" sz="1200" b="0" i="0" u="none" strike="noStrike">
                        <a:solidFill>
                          <a:srgbClr val="000000"/>
                        </a:solidFill>
                        <a:effectLst/>
                        <a:latin typeface="Arial"/>
                      </a:endParaRPr>
                    </a:p>
                  </a:txBody>
                  <a:tcPr marL="9525" marR="9525" marT="9525" marB="0" anchor="ctr"/>
                </a:tc>
                <a:tc>
                  <a:txBody>
                    <a:bodyPr/>
                    <a:lstStyle/>
                    <a:p>
                      <a:pPr algn="ctr" rtl="0" fontAlgn="ctr"/>
                      <a:r>
                        <a:rPr lang="en-US" sz="1200" u="none" strike="noStrike">
                          <a:effectLst/>
                        </a:rPr>
                        <a:t>-0.250*</a:t>
                      </a:r>
                      <a:endParaRPr lang="en-US" sz="1200" b="0" i="0" u="none" strike="noStrike">
                        <a:solidFill>
                          <a:srgbClr val="000000"/>
                        </a:solidFill>
                        <a:effectLst/>
                        <a:latin typeface="Arial"/>
                      </a:endParaRPr>
                    </a:p>
                  </a:txBody>
                  <a:tcPr marL="9525" marR="9525" marT="9525" marB="0" anchor="ctr"/>
                </a:tc>
                <a:tc>
                  <a:txBody>
                    <a:bodyPr/>
                    <a:lstStyle/>
                    <a:p>
                      <a:pPr algn="ctr" rtl="0" fontAlgn="ctr"/>
                      <a:r>
                        <a:rPr lang="en-US" sz="1200" u="none" strike="noStrike">
                          <a:effectLst/>
                        </a:rPr>
                        <a:t>-0.325**</a:t>
                      </a:r>
                      <a:endParaRPr lang="en-US" sz="1200" b="0" i="0" u="none" strike="noStrike">
                        <a:solidFill>
                          <a:srgbClr val="000000"/>
                        </a:solidFill>
                        <a:effectLst/>
                        <a:latin typeface="Arial"/>
                      </a:endParaRPr>
                    </a:p>
                  </a:txBody>
                  <a:tcPr marL="9525" marR="9525" marT="9525" marB="0" anchor="ctr"/>
                </a:tc>
                <a:tc>
                  <a:txBody>
                    <a:bodyPr/>
                    <a:lstStyle/>
                    <a:p>
                      <a:pPr algn="ctr" rtl="0" fontAlgn="ctr"/>
                      <a:r>
                        <a:rPr lang="en-US" sz="1200" u="none" strike="noStrike">
                          <a:effectLst/>
                        </a:rPr>
                        <a:t>0.093</a:t>
                      </a:r>
                      <a:endParaRPr lang="en-US" sz="1200" b="0" i="0" u="none" strike="noStrike">
                        <a:solidFill>
                          <a:srgbClr val="000000"/>
                        </a:solidFill>
                        <a:effectLst/>
                        <a:latin typeface="Arial"/>
                      </a:endParaRPr>
                    </a:p>
                  </a:txBody>
                  <a:tcPr marL="9525" marR="9525" marT="9525" marB="0" anchor="ctr"/>
                </a:tc>
                <a:tc>
                  <a:txBody>
                    <a:bodyPr/>
                    <a:lstStyle/>
                    <a:p>
                      <a:pPr algn="ctr" rtl="0" fontAlgn="ctr"/>
                      <a:r>
                        <a:rPr lang="en-US" sz="1200" u="none" strike="noStrike">
                          <a:effectLst/>
                        </a:rPr>
                        <a:t>-0.41</a:t>
                      </a:r>
                      <a:endParaRPr lang="en-US" sz="1200" b="0" i="0" u="none" strike="noStrike">
                        <a:solidFill>
                          <a:srgbClr val="000000"/>
                        </a:solidFill>
                        <a:effectLst/>
                        <a:latin typeface="Arial"/>
                      </a:endParaRPr>
                    </a:p>
                  </a:txBody>
                  <a:tcPr marL="9525" marR="9525" marT="9525" marB="0" anchor="ctr"/>
                </a:tc>
              </a:tr>
              <a:tr h="302658">
                <a:tc>
                  <a:txBody>
                    <a:bodyPr/>
                    <a:lstStyle/>
                    <a:p>
                      <a:pPr algn="l" rtl="0" fontAlgn="ctr"/>
                      <a:r>
                        <a:rPr lang="en-US" sz="1200" u="none" strike="noStrike">
                          <a:effectLst/>
                        </a:rPr>
                        <a:t>D(sharing language)</a:t>
                      </a:r>
                      <a:endParaRPr lang="en-US" sz="1200" b="0" i="0" u="none" strike="noStrike">
                        <a:solidFill>
                          <a:srgbClr val="000000"/>
                        </a:solidFill>
                        <a:effectLst/>
                        <a:latin typeface="Arial"/>
                      </a:endParaRPr>
                    </a:p>
                  </a:txBody>
                  <a:tcPr marL="9525" marR="9525" marT="9525" marB="0" anchor="ctr"/>
                </a:tc>
                <a:tc>
                  <a:txBody>
                    <a:bodyPr/>
                    <a:lstStyle/>
                    <a:p>
                      <a:pPr algn="ctr" rtl="0" fontAlgn="ctr"/>
                      <a:r>
                        <a:rPr lang="en-US" sz="1200" u="none" strike="noStrike" dirty="0">
                          <a:effectLst/>
                        </a:rPr>
                        <a:t>0.446*</a:t>
                      </a:r>
                      <a:endParaRPr lang="en-US" sz="1200" b="0" i="0" u="none" strike="noStrike" dirty="0">
                        <a:solidFill>
                          <a:srgbClr val="000000"/>
                        </a:solidFill>
                        <a:effectLst/>
                        <a:latin typeface="Arial"/>
                      </a:endParaRPr>
                    </a:p>
                  </a:txBody>
                  <a:tcPr marL="9525" marR="9525" marT="9525" marB="0" anchor="ctr"/>
                </a:tc>
                <a:tc>
                  <a:txBody>
                    <a:bodyPr/>
                    <a:lstStyle/>
                    <a:p>
                      <a:pPr algn="ctr" rtl="0" fontAlgn="ctr"/>
                      <a:r>
                        <a:rPr lang="en-US" sz="1200" u="none" strike="noStrike" dirty="0">
                          <a:effectLst/>
                        </a:rPr>
                        <a:t>0.452**</a:t>
                      </a:r>
                      <a:endParaRPr lang="en-US" sz="1200" b="0" i="0" u="none" strike="noStrike" dirty="0">
                        <a:solidFill>
                          <a:srgbClr val="000000"/>
                        </a:solidFill>
                        <a:effectLst/>
                        <a:latin typeface="Arial"/>
                      </a:endParaRPr>
                    </a:p>
                  </a:txBody>
                  <a:tcPr marL="9525" marR="9525" marT="9525" marB="0" anchor="ctr"/>
                </a:tc>
                <a:tc>
                  <a:txBody>
                    <a:bodyPr/>
                    <a:lstStyle/>
                    <a:p>
                      <a:pPr algn="ctr" rtl="0" fontAlgn="ctr"/>
                      <a:r>
                        <a:rPr lang="en-US" sz="1200" u="none" strike="noStrike">
                          <a:effectLst/>
                        </a:rPr>
                        <a:t>0.750**</a:t>
                      </a:r>
                      <a:endParaRPr lang="en-US" sz="1200" b="0" i="0" u="none" strike="noStrike">
                        <a:solidFill>
                          <a:srgbClr val="000000"/>
                        </a:solidFill>
                        <a:effectLst/>
                        <a:latin typeface="Arial"/>
                      </a:endParaRPr>
                    </a:p>
                  </a:txBody>
                  <a:tcPr marL="9525" marR="9525" marT="9525" marB="0" anchor="ctr"/>
                </a:tc>
                <a:tc>
                  <a:txBody>
                    <a:bodyPr/>
                    <a:lstStyle/>
                    <a:p>
                      <a:pPr algn="ctr" rtl="0" fontAlgn="ctr"/>
                      <a:r>
                        <a:rPr lang="en-US" sz="1200" u="none" strike="noStrike">
                          <a:effectLst/>
                        </a:rPr>
                        <a:t>0.710**</a:t>
                      </a:r>
                      <a:endParaRPr lang="en-US" sz="1200" b="0" i="0" u="none" strike="noStrike">
                        <a:solidFill>
                          <a:srgbClr val="000000"/>
                        </a:solidFill>
                        <a:effectLst/>
                        <a:latin typeface="Arial"/>
                      </a:endParaRPr>
                    </a:p>
                  </a:txBody>
                  <a:tcPr marL="9525" marR="9525" marT="9525" marB="0" anchor="ctr"/>
                </a:tc>
                <a:tc>
                  <a:txBody>
                    <a:bodyPr/>
                    <a:lstStyle/>
                    <a:p>
                      <a:pPr algn="ctr" rtl="0" fontAlgn="ctr"/>
                      <a:r>
                        <a:rPr lang="en-US" sz="1200" u="none" strike="noStrike">
                          <a:effectLst/>
                        </a:rPr>
                        <a:t>-0.795</a:t>
                      </a:r>
                      <a:endParaRPr lang="en-US" sz="1200" b="0" i="0" u="none" strike="noStrike">
                        <a:solidFill>
                          <a:srgbClr val="000000"/>
                        </a:solidFill>
                        <a:effectLst/>
                        <a:latin typeface="Arial"/>
                      </a:endParaRPr>
                    </a:p>
                  </a:txBody>
                  <a:tcPr marL="9525" marR="9525" marT="9525" marB="0" anchor="ctr"/>
                </a:tc>
                <a:tc>
                  <a:txBody>
                    <a:bodyPr/>
                    <a:lstStyle/>
                    <a:p>
                      <a:pPr algn="ctr" rtl="0" fontAlgn="ctr"/>
                      <a:r>
                        <a:rPr lang="en-US" sz="1200" u="none" strike="noStrike">
                          <a:effectLst/>
                        </a:rPr>
                        <a:t>-0.973</a:t>
                      </a:r>
                      <a:endParaRPr lang="en-US" sz="1200" b="0" i="0" u="none" strike="noStrike">
                        <a:solidFill>
                          <a:srgbClr val="000000"/>
                        </a:solidFill>
                        <a:effectLst/>
                        <a:latin typeface="Arial"/>
                      </a:endParaRPr>
                    </a:p>
                  </a:txBody>
                  <a:tcPr marL="9525" marR="9525" marT="9525" marB="0" anchor="ctr"/>
                </a:tc>
              </a:tr>
              <a:tr h="302658">
                <a:tc>
                  <a:txBody>
                    <a:bodyPr/>
                    <a:lstStyle/>
                    <a:p>
                      <a:pPr algn="l" rtl="0" fontAlgn="ctr"/>
                      <a:r>
                        <a:rPr lang="en-US" sz="1200" u="none" strike="noStrike">
                          <a:effectLst/>
                        </a:rPr>
                        <a:t>D(sharing colonial past)</a:t>
                      </a:r>
                      <a:endParaRPr lang="en-US" sz="1200" b="0" i="0" u="none" strike="noStrike">
                        <a:solidFill>
                          <a:srgbClr val="000000"/>
                        </a:solidFill>
                        <a:effectLst/>
                        <a:latin typeface="Arial"/>
                      </a:endParaRPr>
                    </a:p>
                  </a:txBody>
                  <a:tcPr marL="9525" marR="9525" marT="9525" marB="0" anchor="ctr"/>
                </a:tc>
                <a:tc>
                  <a:txBody>
                    <a:bodyPr/>
                    <a:lstStyle/>
                    <a:p>
                      <a:pPr algn="ctr" rtl="0" fontAlgn="ctr"/>
                      <a:r>
                        <a:rPr lang="en-US" sz="1200" u="none" strike="noStrike">
                          <a:effectLst/>
                        </a:rPr>
                        <a:t>-0.148</a:t>
                      </a:r>
                      <a:endParaRPr lang="en-US" sz="1200" b="0" i="0" u="none" strike="noStrike">
                        <a:solidFill>
                          <a:srgbClr val="000000"/>
                        </a:solidFill>
                        <a:effectLst/>
                        <a:latin typeface="Arial"/>
                      </a:endParaRPr>
                    </a:p>
                  </a:txBody>
                  <a:tcPr marL="9525" marR="9525" marT="9525" marB="0" anchor="ctr"/>
                </a:tc>
                <a:tc>
                  <a:txBody>
                    <a:bodyPr/>
                    <a:lstStyle/>
                    <a:p>
                      <a:pPr algn="ctr" rtl="0" fontAlgn="ctr"/>
                      <a:r>
                        <a:rPr lang="en-US" sz="1200" u="none" strike="noStrike" dirty="0">
                          <a:effectLst/>
                        </a:rPr>
                        <a:t>-0.201</a:t>
                      </a:r>
                      <a:endParaRPr lang="en-US" sz="1200" b="0" i="0" u="none" strike="noStrike" dirty="0">
                        <a:solidFill>
                          <a:srgbClr val="000000"/>
                        </a:solidFill>
                        <a:effectLst/>
                        <a:latin typeface="Arial"/>
                      </a:endParaRPr>
                    </a:p>
                  </a:txBody>
                  <a:tcPr marL="9525" marR="9525" marT="9525" marB="0" anchor="ctr"/>
                </a:tc>
                <a:tc>
                  <a:txBody>
                    <a:bodyPr/>
                    <a:lstStyle/>
                    <a:p>
                      <a:pPr algn="ctr" rtl="0" fontAlgn="ctr"/>
                      <a:r>
                        <a:rPr lang="en-US" sz="1200" u="none" strike="noStrike" dirty="0">
                          <a:effectLst/>
                        </a:rPr>
                        <a:t>-0.031</a:t>
                      </a:r>
                      <a:endParaRPr lang="en-US" sz="1200" b="0" i="0" u="none" strike="noStrike" dirty="0">
                        <a:solidFill>
                          <a:srgbClr val="000000"/>
                        </a:solidFill>
                        <a:effectLst/>
                        <a:latin typeface="Arial"/>
                      </a:endParaRPr>
                    </a:p>
                  </a:txBody>
                  <a:tcPr marL="9525" marR="9525" marT="9525" marB="0" anchor="ctr"/>
                </a:tc>
                <a:tc>
                  <a:txBody>
                    <a:bodyPr/>
                    <a:lstStyle/>
                    <a:p>
                      <a:pPr algn="ctr" rtl="0" fontAlgn="ctr"/>
                      <a:r>
                        <a:rPr lang="en-US" sz="1200" u="none" strike="noStrike">
                          <a:effectLst/>
                        </a:rPr>
                        <a:t>-0.158</a:t>
                      </a:r>
                      <a:endParaRPr lang="en-US" sz="1200" b="0" i="0" u="none" strike="noStrike">
                        <a:solidFill>
                          <a:srgbClr val="000000"/>
                        </a:solidFill>
                        <a:effectLst/>
                        <a:latin typeface="Arial"/>
                      </a:endParaRPr>
                    </a:p>
                  </a:txBody>
                  <a:tcPr marL="9525" marR="9525" marT="9525" marB="0" anchor="ctr"/>
                </a:tc>
                <a:tc>
                  <a:txBody>
                    <a:bodyPr/>
                    <a:lstStyle/>
                    <a:p>
                      <a:pPr algn="ctr" rtl="0" fontAlgn="ctr"/>
                      <a:r>
                        <a:rPr lang="en-US" sz="1200" u="none" strike="noStrike">
                          <a:effectLst/>
                        </a:rPr>
                        <a:t>-0.178</a:t>
                      </a:r>
                      <a:endParaRPr lang="en-US" sz="1200" b="0" i="0" u="none" strike="noStrike">
                        <a:solidFill>
                          <a:srgbClr val="000000"/>
                        </a:solidFill>
                        <a:effectLst/>
                        <a:latin typeface="Arial"/>
                      </a:endParaRPr>
                    </a:p>
                  </a:txBody>
                  <a:tcPr marL="9525" marR="9525" marT="9525" marB="0" anchor="ctr"/>
                </a:tc>
                <a:tc>
                  <a:txBody>
                    <a:bodyPr/>
                    <a:lstStyle/>
                    <a:p>
                      <a:pPr algn="ctr" rtl="0" fontAlgn="ctr"/>
                      <a:r>
                        <a:rPr lang="en-US" sz="1200" u="none" strike="noStrike">
                          <a:effectLst/>
                        </a:rPr>
                        <a:t>0.434</a:t>
                      </a:r>
                      <a:endParaRPr lang="en-US" sz="1200" b="0" i="0" u="none" strike="noStrike">
                        <a:solidFill>
                          <a:srgbClr val="000000"/>
                        </a:solidFill>
                        <a:effectLst/>
                        <a:latin typeface="Arial"/>
                      </a:endParaRPr>
                    </a:p>
                  </a:txBody>
                  <a:tcPr marL="9525" marR="9525" marT="9525" marB="0" anchor="ctr"/>
                </a:tc>
              </a:tr>
              <a:tr h="302658">
                <a:tc>
                  <a:txBody>
                    <a:bodyPr/>
                    <a:lstStyle/>
                    <a:p>
                      <a:pPr algn="l" rtl="0" fontAlgn="ctr"/>
                      <a:r>
                        <a:rPr lang="en-US" sz="1200" u="none" strike="noStrike">
                          <a:effectLst/>
                        </a:rPr>
                        <a:t>D(RTA)</a:t>
                      </a:r>
                      <a:endParaRPr lang="en-US" sz="1200" b="0" i="0" u="none" strike="noStrike">
                        <a:solidFill>
                          <a:srgbClr val="000000"/>
                        </a:solidFill>
                        <a:effectLst/>
                        <a:latin typeface="Arial"/>
                      </a:endParaRPr>
                    </a:p>
                  </a:txBody>
                  <a:tcPr marL="9525" marR="9525" marT="9525" marB="0" anchor="ctr"/>
                </a:tc>
                <a:tc>
                  <a:txBody>
                    <a:bodyPr/>
                    <a:lstStyle/>
                    <a:p>
                      <a:pPr algn="ctr" rtl="0" fontAlgn="ctr"/>
                      <a:r>
                        <a:rPr lang="en-US" sz="1200" u="none" strike="noStrike">
                          <a:effectLst/>
                        </a:rPr>
                        <a:t>0.242</a:t>
                      </a:r>
                      <a:endParaRPr lang="en-US" sz="1200" b="0" i="0" u="none" strike="noStrike">
                        <a:solidFill>
                          <a:srgbClr val="000000"/>
                        </a:solidFill>
                        <a:effectLst/>
                        <a:latin typeface="Arial"/>
                      </a:endParaRPr>
                    </a:p>
                  </a:txBody>
                  <a:tcPr marL="9525" marR="9525" marT="9525" marB="0" anchor="ctr"/>
                </a:tc>
                <a:tc>
                  <a:txBody>
                    <a:bodyPr/>
                    <a:lstStyle/>
                    <a:p>
                      <a:pPr algn="ctr" rtl="0" fontAlgn="ctr"/>
                      <a:r>
                        <a:rPr lang="en-US" sz="1200" u="none" strike="noStrike">
                          <a:effectLst/>
                        </a:rPr>
                        <a:t>0.398*</a:t>
                      </a:r>
                      <a:endParaRPr lang="en-US" sz="1200" b="0" i="0" u="none" strike="noStrike">
                        <a:solidFill>
                          <a:srgbClr val="000000"/>
                        </a:solidFill>
                        <a:effectLst/>
                        <a:latin typeface="Arial"/>
                      </a:endParaRPr>
                    </a:p>
                  </a:txBody>
                  <a:tcPr marL="9525" marR="9525" marT="9525" marB="0" anchor="ctr"/>
                </a:tc>
                <a:tc>
                  <a:txBody>
                    <a:bodyPr/>
                    <a:lstStyle/>
                    <a:p>
                      <a:pPr algn="ctr" rtl="0" fontAlgn="ctr"/>
                      <a:r>
                        <a:rPr lang="en-US" sz="1200" u="none" strike="noStrike" dirty="0">
                          <a:effectLst/>
                        </a:rPr>
                        <a:t>0.259</a:t>
                      </a:r>
                      <a:endParaRPr lang="en-US" sz="1200" b="0" i="0" u="none" strike="noStrike" dirty="0">
                        <a:solidFill>
                          <a:srgbClr val="000000"/>
                        </a:solidFill>
                        <a:effectLst/>
                        <a:latin typeface="Arial"/>
                      </a:endParaRPr>
                    </a:p>
                  </a:txBody>
                  <a:tcPr marL="9525" marR="9525" marT="9525" marB="0" anchor="ctr"/>
                </a:tc>
                <a:tc>
                  <a:txBody>
                    <a:bodyPr/>
                    <a:lstStyle/>
                    <a:p>
                      <a:pPr algn="ctr" rtl="0" fontAlgn="ctr"/>
                      <a:r>
                        <a:rPr lang="en-US" sz="1200" u="none" strike="noStrike" dirty="0">
                          <a:effectLst/>
                        </a:rPr>
                        <a:t>0.423*</a:t>
                      </a:r>
                      <a:endParaRPr lang="en-US" sz="1200" b="0" i="0" u="none" strike="noStrike" dirty="0">
                        <a:solidFill>
                          <a:srgbClr val="000000"/>
                        </a:solidFill>
                        <a:effectLst/>
                        <a:latin typeface="Arial"/>
                      </a:endParaRPr>
                    </a:p>
                  </a:txBody>
                  <a:tcPr marL="9525" marR="9525" marT="9525" marB="0" anchor="ctr"/>
                </a:tc>
                <a:tc>
                  <a:txBody>
                    <a:bodyPr/>
                    <a:lstStyle/>
                    <a:p>
                      <a:pPr algn="ctr" rtl="0" fontAlgn="ctr"/>
                      <a:r>
                        <a:rPr lang="en-US" sz="1200" u="none" strike="noStrike">
                          <a:effectLst/>
                        </a:rPr>
                        <a:t>0.852+</a:t>
                      </a:r>
                      <a:endParaRPr lang="en-US" sz="1200" b="0" i="0" u="none" strike="noStrike">
                        <a:solidFill>
                          <a:srgbClr val="000000"/>
                        </a:solidFill>
                        <a:effectLst/>
                        <a:latin typeface="Arial"/>
                      </a:endParaRPr>
                    </a:p>
                  </a:txBody>
                  <a:tcPr marL="9525" marR="9525" marT="9525" marB="0" anchor="ctr"/>
                </a:tc>
                <a:tc>
                  <a:txBody>
                    <a:bodyPr/>
                    <a:lstStyle/>
                    <a:p>
                      <a:pPr algn="ctr" rtl="0" fontAlgn="ctr"/>
                      <a:r>
                        <a:rPr lang="en-US" sz="1200" u="none" strike="noStrike">
                          <a:effectLst/>
                        </a:rPr>
                        <a:t>1.378+</a:t>
                      </a:r>
                      <a:endParaRPr lang="en-US" sz="1200" b="0" i="0" u="none" strike="noStrike">
                        <a:solidFill>
                          <a:srgbClr val="000000"/>
                        </a:solidFill>
                        <a:effectLst/>
                        <a:latin typeface="Arial"/>
                      </a:endParaRPr>
                    </a:p>
                  </a:txBody>
                  <a:tcPr marL="9525" marR="9525" marT="9525" marB="0" anchor="ctr"/>
                </a:tc>
              </a:tr>
              <a:tr h="302658">
                <a:tc>
                  <a:txBody>
                    <a:bodyPr/>
                    <a:lstStyle/>
                    <a:p>
                      <a:pPr algn="l" rtl="0" fontAlgn="ctr"/>
                      <a:r>
                        <a:rPr lang="en-US" sz="1200" u="none" strike="noStrike" dirty="0">
                          <a:effectLst/>
                        </a:rPr>
                        <a:t>D(DTT)</a:t>
                      </a:r>
                      <a:endParaRPr lang="en-US" sz="1200" b="0" i="0" u="none" strike="noStrike" dirty="0">
                        <a:solidFill>
                          <a:srgbClr val="000000"/>
                        </a:solidFill>
                        <a:effectLst/>
                        <a:latin typeface="Arial"/>
                      </a:endParaRPr>
                    </a:p>
                  </a:txBody>
                  <a:tcPr marL="9525" marR="9525" marT="9525" marB="0" anchor="ctr"/>
                </a:tc>
                <a:tc>
                  <a:txBody>
                    <a:bodyPr/>
                    <a:lstStyle/>
                    <a:p>
                      <a:pPr algn="ctr" rtl="0" fontAlgn="ctr"/>
                      <a:r>
                        <a:rPr lang="en-US" sz="1200" u="none" strike="noStrike">
                          <a:effectLst/>
                        </a:rPr>
                        <a:t>-0.101</a:t>
                      </a:r>
                      <a:endParaRPr lang="en-US" sz="1200" b="0" i="0" u="none" strike="noStrike">
                        <a:solidFill>
                          <a:srgbClr val="000000"/>
                        </a:solidFill>
                        <a:effectLst/>
                        <a:latin typeface="Arial"/>
                      </a:endParaRPr>
                    </a:p>
                  </a:txBody>
                  <a:tcPr marL="9525" marR="9525" marT="9525" marB="0" anchor="ctr"/>
                </a:tc>
                <a:tc>
                  <a:txBody>
                    <a:bodyPr/>
                    <a:lstStyle/>
                    <a:p>
                      <a:pPr algn="ctr" rtl="0" fontAlgn="ctr"/>
                      <a:r>
                        <a:rPr lang="en-US" sz="1200" u="none" strike="noStrike">
                          <a:effectLst/>
                        </a:rPr>
                        <a:t>-0.072</a:t>
                      </a:r>
                      <a:endParaRPr lang="en-US" sz="1200" b="0" i="0" u="none" strike="noStrike">
                        <a:solidFill>
                          <a:srgbClr val="000000"/>
                        </a:solidFill>
                        <a:effectLst/>
                        <a:latin typeface="Arial"/>
                      </a:endParaRPr>
                    </a:p>
                  </a:txBody>
                  <a:tcPr marL="9525" marR="9525" marT="9525" marB="0" anchor="ctr"/>
                </a:tc>
                <a:tc>
                  <a:txBody>
                    <a:bodyPr/>
                    <a:lstStyle/>
                    <a:p>
                      <a:pPr algn="ctr" rtl="0" fontAlgn="ctr"/>
                      <a:r>
                        <a:rPr lang="en-US" sz="1200" u="none" strike="noStrike">
                          <a:effectLst/>
                        </a:rPr>
                        <a:t>0.219</a:t>
                      </a:r>
                      <a:endParaRPr lang="en-US" sz="1200" b="0" i="0" u="none" strike="noStrike">
                        <a:solidFill>
                          <a:srgbClr val="000000"/>
                        </a:solidFill>
                        <a:effectLst/>
                        <a:latin typeface="Arial"/>
                      </a:endParaRPr>
                    </a:p>
                  </a:txBody>
                  <a:tcPr marL="9525" marR="9525" marT="9525" marB="0" anchor="ctr"/>
                </a:tc>
                <a:tc>
                  <a:txBody>
                    <a:bodyPr/>
                    <a:lstStyle/>
                    <a:p>
                      <a:pPr algn="ctr" rtl="0" fontAlgn="ctr"/>
                      <a:r>
                        <a:rPr lang="en-US" sz="1200" u="none" strike="noStrike" dirty="0">
                          <a:effectLst/>
                        </a:rPr>
                        <a:t>0.21</a:t>
                      </a:r>
                      <a:endParaRPr lang="en-US" sz="1200" b="0" i="0" u="none" strike="noStrike" dirty="0">
                        <a:solidFill>
                          <a:srgbClr val="000000"/>
                        </a:solidFill>
                        <a:effectLst/>
                        <a:latin typeface="Arial"/>
                      </a:endParaRPr>
                    </a:p>
                  </a:txBody>
                  <a:tcPr marL="9525" marR="9525" marT="9525" marB="0" anchor="ctr"/>
                </a:tc>
                <a:tc>
                  <a:txBody>
                    <a:bodyPr/>
                    <a:lstStyle/>
                    <a:p>
                      <a:pPr algn="ctr" rtl="0" fontAlgn="ctr"/>
                      <a:r>
                        <a:rPr lang="en-US" sz="1200" u="none" strike="noStrike" dirty="0">
                          <a:effectLst/>
                        </a:rPr>
                        <a:t>-0.225</a:t>
                      </a:r>
                      <a:endParaRPr lang="en-US" sz="1200" b="0" i="0" u="none" strike="noStrike" dirty="0">
                        <a:solidFill>
                          <a:srgbClr val="000000"/>
                        </a:solidFill>
                        <a:effectLst/>
                        <a:latin typeface="Arial"/>
                      </a:endParaRPr>
                    </a:p>
                  </a:txBody>
                  <a:tcPr marL="9525" marR="9525" marT="9525" marB="0" anchor="ctr"/>
                </a:tc>
                <a:tc>
                  <a:txBody>
                    <a:bodyPr/>
                    <a:lstStyle/>
                    <a:p>
                      <a:pPr algn="ctr" rtl="0" fontAlgn="ctr"/>
                      <a:r>
                        <a:rPr lang="en-US" sz="1200" u="none" strike="noStrike">
                          <a:effectLst/>
                        </a:rPr>
                        <a:t>0.42</a:t>
                      </a:r>
                      <a:endParaRPr lang="en-US" sz="1200" b="0" i="0" u="none" strike="noStrike">
                        <a:solidFill>
                          <a:srgbClr val="000000"/>
                        </a:solidFill>
                        <a:effectLst/>
                        <a:latin typeface="Arial"/>
                      </a:endParaRPr>
                    </a:p>
                  </a:txBody>
                  <a:tcPr marL="9525" marR="9525" marT="9525" marB="0" anchor="ctr"/>
                </a:tc>
              </a:tr>
              <a:tr h="302658">
                <a:tc>
                  <a:txBody>
                    <a:bodyPr/>
                    <a:lstStyle/>
                    <a:p>
                      <a:pPr algn="l" rtl="0" fontAlgn="ctr"/>
                      <a:r>
                        <a:rPr lang="en-US" sz="1200" u="none" strike="noStrike">
                          <a:effectLst/>
                        </a:rPr>
                        <a:t>D(BIT)</a:t>
                      </a:r>
                      <a:endParaRPr lang="en-US" sz="1200" b="0" i="0" u="none" strike="noStrike">
                        <a:solidFill>
                          <a:srgbClr val="000000"/>
                        </a:solidFill>
                        <a:effectLst/>
                        <a:latin typeface="Arial"/>
                      </a:endParaRPr>
                    </a:p>
                  </a:txBody>
                  <a:tcPr marL="9525" marR="9525" marT="9525" marB="0" anchor="ctr"/>
                </a:tc>
                <a:tc>
                  <a:txBody>
                    <a:bodyPr/>
                    <a:lstStyle/>
                    <a:p>
                      <a:pPr algn="ctr" rtl="0" fontAlgn="ctr"/>
                      <a:r>
                        <a:rPr lang="en-US" sz="1200" u="none" strike="noStrike">
                          <a:effectLst/>
                        </a:rPr>
                        <a:t>-0.486**</a:t>
                      </a:r>
                      <a:endParaRPr lang="en-US" sz="1200" b="0" i="0" u="none" strike="noStrike">
                        <a:solidFill>
                          <a:srgbClr val="000000"/>
                        </a:solidFill>
                        <a:effectLst/>
                        <a:latin typeface="Arial"/>
                      </a:endParaRPr>
                    </a:p>
                  </a:txBody>
                  <a:tcPr marL="9525" marR="9525" marT="9525" marB="0" anchor="ctr"/>
                </a:tc>
                <a:tc>
                  <a:txBody>
                    <a:bodyPr/>
                    <a:lstStyle/>
                    <a:p>
                      <a:pPr algn="ctr" rtl="0" fontAlgn="ctr"/>
                      <a:r>
                        <a:rPr lang="en-US" sz="1200" u="none" strike="noStrike">
                          <a:effectLst/>
                        </a:rPr>
                        <a:t>-0.263*</a:t>
                      </a:r>
                      <a:endParaRPr lang="en-US" sz="1200" b="0" i="0" u="none" strike="noStrike">
                        <a:solidFill>
                          <a:srgbClr val="000000"/>
                        </a:solidFill>
                        <a:effectLst/>
                        <a:latin typeface="Arial"/>
                      </a:endParaRPr>
                    </a:p>
                  </a:txBody>
                  <a:tcPr marL="9525" marR="9525" marT="9525" marB="0" anchor="ctr"/>
                </a:tc>
                <a:tc>
                  <a:txBody>
                    <a:bodyPr/>
                    <a:lstStyle/>
                    <a:p>
                      <a:pPr algn="ctr" rtl="0" fontAlgn="ctr"/>
                      <a:r>
                        <a:rPr lang="en-US" sz="1200" u="none" strike="noStrike" dirty="0">
                          <a:effectLst/>
                        </a:rPr>
                        <a:t>-0.664**</a:t>
                      </a:r>
                      <a:endParaRPr lang="en-US" sz="1200" b="0" i="0" u="none" strike="noStrike" dirty="0">
                        <a:solidFill>
                          <a:srgbClr val="000000"/>
                        </a:solidFill>
                        <a:effectLst/>
                        <a:latin typeface="Arial"/>
                      </a:endParaRPr>
                    </a:p>
                  </a:txBody>
                  <a:tcPr marL="9525" marR="9525" marT="9525" marB="0" anchor="ctr"/>
                </a:tc>
                <a:tc>
                  <a:txBody>
                    <a:bodyPr/>
                    <a:lstStyle/>
                    <a:p>
                      <a:pPr algn="ctr" rtl="0" fontAlgn="ctr"/>
                      <a:r>
                        <a:rPr lang="en-US" sz="1200" u="none" strike="noStrike" dirty="0">
                          <a:effectLst/>
                        </a:rPr>
                        <a:t>-0.421**</a:t>
                      </a:r>
                      <a:endParaRPr lang="en-US" sz="1200" b="0" i="0" u="none" strike="noStrike" dirty="0">
                        <a:solidFill>
                          <a:srgbClr val="000000"/>
                        </a:solidFill>
                        <a:effectLst/>
                        <a:latin typeface="Arial"/>
                      </a:endParaRPr>
                    </a:p>
                  </a:txBody>
                  <a:tcPr marL="9525" marR="9525" marT="9525" marB="0" anchor="ctr"/>
                </a:tc>
                <a:tc>
                  <a:txBody>
                    <a:bodyPr/>
                    <a:lstStyle/>
                    <a:p>
                      <a:pPr algn="ctr" rtl="0" fontAlgn="ctr"/>
                      <a:r>
                        <a:rPr lang="en-US" sz="1200" u="none" strike="noStrike">
                          <a:effectLst/>
                        </a:rPr>
                        <a:t>0.245</a:t>
                      </a:r>
                      <a:endParaRPr lang="en-US" sz="1200" b="0" i="0" u="none" strike="noStrike">
                        <a:solidFill>
                          <a:srgbClr val="000000"/>
                        </a:solidFill>
                        <a:effectLst/>
                        <a:latin typeface="Arial"/>
                      </a:endParaRPr>
                    </a:p>
                  </a:txBody>
                  <a:tcPr marL="9525" marR="9525" marT="9525" marB="0" anchor="ctr"/>
                </a:tc>
                <a:tc>
                  <a:txBody>
                    <a:bodyPr/>
                    <a:lstStyle/>
                    <a:p>
                      <a:pPr algn="ctr" rtl="0" fontAlgn="ctr"/>
                      <a:r>
                        <a:rPr lang="en-US" sz="1200" u="none" strike="noStrike">
                          <a:effectLst/>
                        </a:rPr>
                        <a:t>0.924</a:t>
                      </a:r>
                      <a:endParaRPr lang="en-US" sz="1200" b="0" i="0" u="none" strike="noStrike">
                        <a:solidFill>
                          <a:srgbClr val="000000"/>
                        </a:solidFill>
                        <a:effectLst/>
                        <a:latin typeface="Arial"/>
                      </a:endParaRPr>
                    </a:p>
                  </a:txBody>
                  <a:tcPr marL="9525" marR="9525" marT="9525" marB="0" anchor="ctr"/>
                </a:tc>
              </a:tr>
              <a:tr h="302658">
                <a:tc>
                  <a:txBody>
                    <a:bodyPr/>
                    <a:lstStyle/>
                    <a:p>
                      <a:pPr algn="l" rtl="0" fontAlgn="ctr"/>
                      <a:r>
                        <a:rPr lang="en-US" sz="1200" u="none" strike="noStrike">
                          <a:effectLst/>
                        </a:rPr>
                        <a:t>log rgdpl</a:t>
                      </a:r>
                      <a:r>
                        <a:rPr lang="en-US" sz="1050" u="none" strike="noStrike">
                          <a:effectLst/>
                        </a:rPr>
                        <a:t>d</a:t>
                      </a:r>
                      <a:r>
                        <a:rPr lang="en-US" sz="1200" u="none" strike="noStrike">
                          <a:effectLst/>
                        </a:rPr>
                        <a:t>/rgdpl</a:t>
                      </a:r>
                      <a:r>
                        <a:rPr lang="en-US" sz="1050" u="none" strike="noStrike">
                          <a:effectLst/>
                        </a:rPr>
                        <a:t>o</a:t>
                      </a:r>
                      <a:endParaRPr lang="en-US" sz="1200" b="0" i="0" u="none" strike="noStrike">
                        <a:solidFill>
                          <a:srgbClr val="000000"/>
                        </a:solidFill>
                        <a:effectLst/>
                        <a:latin typeface="Arial"/>
                      </a:endParaRPr>
                    </a:p>
                  </a:txBody>
                  <a:tcPr marL="9525" marR="9525" marT="9525" marB="0" anchor="ctr"/>
                </a:tc>
                <a:tc>
                  <a:txBody>
                    <a:bodyPr/>
                    <a:lstStyle/>
                    <a:p>
                      <a:pPr algn="ctr" rtl="0" fontAlgn="ctr"/>
                      <a:r>
                        <a:rPr lang="en-US" sz="1200" u="none" strike="noStrike" dirty="0">
                          <a:effectLst/>
                        </a:rPr>
                        <a:t>-0.656**</a:t>
                      </a:r>
                      <a:endParaRPr lang="en-US" sz="1200" b="0" i="0" u="none" strike="noStrike" dirty="0">
                        <a:solidFill>
                          <a:srgbClr val="000000"/>
                        </a:solidFill>
                        <a:effectLst/>
                        <a:latin typeface="Arial"/>
                      </a:endParaRPr>
                    </a:p>
                  </a:txBody>
                  <a:tcPr marL="9525" marR="9525" marT="9525" marB="0" anchor="ctr"/>
                </a:tc>
                <a:tc>
                  <a:txBody>
                    <a:bodyPr/>
                    <a:lstStyle/>
                    <a:p>
                      <a:pPr algn="ctr" rtl="0" fontAlgn="ctr"/>
                      <a:r>
                        <a:rPr lang="en-US" sz="1200" u="none" strike="noStrike">
                          <a:effectLst/>
                        </a:rPr>
                        <a:t>-1.034**</a:t>
                      </a:r>
                      <a:endParaRPr lang="en-US" sz="1200" b="0" i="0" u="none" strike="noStrike">
                        <a:solidFill>
                          <a:srgbClr val="000000"/>
                        </a:solidFill>
                        <a:effectLst/>
                        <a:latin typeface="Arial"/>
                      </a:endParaRPr>
                    </a:p>
                  </a:txBody>
                  <a:tcPr marL="9525" marR="9525" marT="9525" marB="0" anchor="ctr"/>
                </a:tc>
                <a:tc>
                  <a:txBody>
                    <a:bodyPr/>
                    <a:lstStyle/>
                    <a:p>
                      <a:pPr algn="ctr" rtl="0" fontAlgn="ctr"/>
                      <a:r>
                        <a:rPr lang="en-US" sz="1200" u="none" strike="noStrike">
                          <a:effectLst/>
                        </a:rPr>
                        <a:t>-0.805**</a:t>
                      </a:r>
                      <a:endParaRPr lang="en-US" sz="1200" b="0" i="0" u="none" strike="noStrike">
                        <a:solidFill>
                          <a:srgbClr val="000000"/>
                        </a:solidFill>
                        <a:effectLst/>
                        <a:latin typeface="Arial"/>
                      </a:endParaRPr>
                    </a:p>
                  </a:txBody>
                  <a:tcPr marL="9525" marR="9525" marT="9525" marB="0" anchor="ctr"/>
                </a:tc>
                <a:tc>
                  <a:txBody>
                    <a:bodyPr/>
                    <a:lstStyle/>
                    <a:p>
                      <a:pPr algn="ctr" rtl="0" fontAlgn="ctr"/>
                      <a:r>
                        <a:rPr lang="en-US" sz="1200" u="none" strike="noStrike">
                          <a:effectLst/>
                        </a:rPr>
                        <a:t>-1.336**</a:t>
                      </a:r>
                      <a:endParaRPr lang="en-US" sz="1200" b="0" i="0" u="none" strike="noStrike">
                        <a:solidFill>
                          <a:srgbClr val="000000"/>
                        </a:solidFill>
                        <a:effectLst/>
                        <a:latin typeface="Arial"/>
                      </a:endParaRPr>
                    </a:p>
                  </a:txBody>
                  <a:tcPr marL="9525" marR="9525" marT="9525" marB="0" anchor="ctr"/>
                </a:tc>
                <a:tc>
                  <a:txBody>
                    <a:bodyPr/>
                    <a:lstStyle/>
                    <a:p>
                      <a:pPr algn="ctr" rtl="0" fontAlgn="ctr"/>
                      <a:r>
                        <a:rPr lang="en-US" sz="1200" u="none" strike="noStrike" dirty="0">
                          <a:effectLst/>
                        </a:rPr>
                        <a:t>-0.584</a:t>
                      </a:r>
                      <a:endParaRPr lang="en-US" sz="1200" b="0" i="0" u="none" strike="noStrike" dirty="0">
                        <a:solidFill>
                          <a:srgbClr val="000000"/>
                        </a:solidFill>
                        <a:effectLst/>
                        <a:latin typeface="Arial"/>
                      </a:endParaRPr>
                    </a:p>
                  </a:txBody>
                  <a:tcPr marL="9525" marR="9525" marT="9525" marB="0" anchor="ctr"/>
                </a:tc>
                <a:tc>
                  <a:txBody>
                    <a:bodyPr/>
                    <a:lstStyle/>
                    <a:p>
                      <a:pPr algn="ctr" rtl="0" fontAlgn="ctr"/>
                      <a:r>
                        <a:rPr lang="en-US" sz="1200" u="none" strike="noStrike">
                          <a:effectLst/>
                        </a:rPr>
                        <a:t>-1.577</a:t>
                      </a:r>
                      <a:endParaRPr lang="en-US" sz="1200" b="0" i="0" u="none" strike="noStrike">
                        <a:solidFill>
                          <a:srgbClr val="000000"/>
                        </a:solidFill>
                        <a:effectLst/>
                        <a:latin typeface="Arial"/>
                      </a:endParaRPr>
                    </a:p>
                  </a:txBody>
                  <a:tcPr marL="9525" marR="9525" marT="9525" marB="0" anchor="ctr"/>
                </a:tc>
              </a:tr>
              <a:tr h="302658">
                <a:tc>
                  <a:txBody>
                    <a:bodyPr/>
                    <a:lstStyle/>
                    <a:p>
                      <a:pPr algn="l" rtl="0" fontAlgn="ctr"/>
                      <a:r>
                        <a:rPr lang="en-US" sz="1200" u="none" strike="noStrike">
                          <a:effectLst/>
                        </a:rPr>
                        <a:t>log KL</a:t>
                      </a:r>
                      <a:r>
                        <a:rPr lang="en-US" sz="1050" u="none" strike="noStrike">
                          <a:effectLst/>
                        </a:rPr>
                        <a:t>d</a:t>
                      </a:r>
                      <a:r>
                        <a:rPr lang="en-US" sz="1200" u="none" strike="noStrike">
                          <a:effectLst/>
                        </a:rPr>
                        <a:t>/KL</a:t>
                      </a:r>
                      <a:r>
                        <a:rPr lang="en-US" sz="1050" u="none" strike="noStrike">
                          <a:effectLst/>
                        </a:rPr>
                        <a:t>o</a:t>
                      </a:r>
                      <a:endParaRPr lang="en-US" sz="1200" b="0" i="0" u="none" strike="noStrike">
                        <a:solidFill>
                          <a:srgbClr val="000000"/>
                        </a:solidFill>
                        <a:effectLst/>
                        <a:latin typeface="Arial"/>
                      </a:endParaRPr>
                    </a:p>
                  </a:txBody>
                  <a:tcPr marL="9525" marR="9525" marT="9525" marB="0" anchor="ctr"/>
                </a:tc>
                <a:tc>
                  <a:txBody>
                    <a:bodyPr/>
                    <a:lstStyle/>
                    <a:p>
                      <a:pPr algn="ctr" rtl="0" fontAlgn="ctr"/>
                      <a:r>
                        <a:rPr lang="en-US" sz="1200" u="none" strike="noStrike">
                          <a:effectLst/>
                        </a:rPr>
                        <a:t>0.299</a:t>
                      </a:r>
                      <a:endParaRPr lang="en-US" sz="1200" b="0" i="0" u="none" strike="noStrike">
                        <a:solidFill>
                          <a:srgbClr val="000000"/>
                        </a:solidFill>
                        <a:effectLst/>
                        <a:latin typeface="Arial"/>
                      </a:endParaRPr>
                    </a:p>
                  </a:txBody>
                  <a:tcPr marL="9525" marR="9525" marT="9525" marB="0" anchor="ctr"/>
                </a:tc>
                <a:tc>
                  <a:txBody>
                    <a:bodyPr/>
                    <a:lstStyle/>
                    <a:p>
                      <a:pPr algn="ctr" rtl="0" fontAlgn="ctr"/>
                      <a:r>
                        <a:rPr lang="en-US" sz="1200" u="none" strike="noStrike">
                          <a:effectLst/>
                        </a:rPr>
                        <a:t>0.258</a:t>
                      </a:r>
                      <a:endParaRPr lang="en-US" sz="1200" b="0" i="0" u="none" strike="noStrike">
                        <a:solidFill>
                          <a:srgbClr val="000000"/>
                        </a:solidFill>
                        <a:effectLst/>
                        <a:latin typeface="Arial"/>
                      </a:endParaRPr>
                    </a:p>
                  </a:txBody>
                  <a:tcPr marL="9525" marR="9525" marT="9525" marB="0" anchor="ctr"/>
                </a:tc>
                <a:tc>
                  <a:txBody>
                    <a:bodyPr/>
                    <a:lstStyle/>
                    <a:p>
                      <a:pPr algn="ctr" rtl="0" fontAlgn="ctr"/>
                      <a:r>
                        <a:rPr lang="en-US" sz="1200" u="none" strike="noStrike">
                          <a:effectLst/>
                        </a:rPr>
                        <a:t>0.573*</a:t>
                      </a:r>
                      <a:endParaRPr lang="en-US" sz="1200" b="0" i="0" u="none" strike="noStrike">
                        <a:solidFill>
                          <a:srgbClr val="000000"/>
                        </a:solidFill>
                        <a:effectLst/>
                        <a:latin typeface="Arial"/>
                      </a:endParaRPr>
                    </a:p>
                  </a:txBody>
                  <a:tcPr marL="9525" marR="9525" marT="9525" marB="0" anchor="ctr"/>
                </a:tc>
                <a:tc>
                  <a:txBody>
                    <a:bodyPr/>
                    <a:lstStyle/>
                    <a:p>
                      <a:pPr algn="ctr" rtl="0" fontAlgn="ctr"/>
                      <a:r>
                        <a:rPr lang="en-US" sz="1200" u="none" strike="noStrike">
                          <a:effectLst/>
                        </a:rPr>
                        <a:t>0.563+</a:t>
                      </a:r>
                      <a:endParaRPr lang="en-US" sz="1200" b="0" i="0" u="none" strike="noStrike">
                        <a:solidFill>
                          <a:srgbClr val="000000"/>
                        </a:solidFill>
                        <a:effectLst/>
                        <a:latin typeface="Arial"/>
                      </a:endParaRPr>
                    </a:p>
                  </a:txBody>
                  <a:tcPr marL="9525" marR="9525" marT="9525" marB="0" anchor="ctr"/>
                </a:tc>
                <a:tc>
                  <a:txBody>
                    <a:bodyPr/>
                    <a:lstStyle/>
                    <a:p>
                      <a:pPr algn="ctr" rtl="0" fontAlgn="ctr"/>
                      <a:r>
                        <a:rPr lang="en-US" sz="1200" u="none" strike="noStrike">
                          <a:effectLst/>
                        </a:rPr>
                        <a:t>-0.35</a:t>
                      </a:r>
                      <a:endParaRPr lang="en-US" sz="1200" b="0" i="0" u="none" strike="noStrike">
                        <a:solidFill>
                          <a:srgbClr val="000000"/>
                        </a:solidFill>
                        <a:effectLst/>
                        <a:latin typeface="Arial"/>
                      </a:endParaRPr>
                    </a:p>
                  </a:txBody>
                  <a:tcPr marL="9525" marR="9525" marT="9525" marB="0" anchor="ctr"/>
                </a:tc>
                <a:tc>
                  <a:txBody>
                    <a:bodyPr/>
                    <a:lstStyle/>
                    <a:p>
                      <a:pPr algn="ctr" rtl="0" fontAlgn="ctr"/>
                      <a:r>
                        <a:rPr lang="en-US" sz="1200" u="none" strike="noStrike" dirty="0">
                          <a:effectLst/>
                        </a:rPr>
                        <a:t>1.117</a:t>
                      </a:r>
                      <a:endParaRPr lang="en-US" sz="1200" b="0" i="0" u="none" strike="noStrike" dirty="0">
                        <a:solidFill>
                          <a:srgbClr val="000000"/>
                        </a:solidFill>
                        <a:effectLst/>
                        <a:latin typeface="Arial"/>
                      </a:endParaRPr>
                    </a:p>
                  </a:txBody>
                  <a:tcPr marL="9525" marR="9525" marT="9525" marB="0" anchor="ctr"/>
                </a:tc>
              </a:tr>
              <a:tr h="302658">
                <a:tc>
                  <a:txBody>
                    <a:bodyPr/>
                    <a:lstStyle/>
                    <a:p>
                      <a:pPr algn="l" rtl="0" fontAlgn="ctr"/>
                      <a:r>
                        <a:rPr lang="en-US" sz="1200" u="none" strike="noStrike">
                          <a:effectLst/>
                        </a:rPr>
                        <a:t>log yrsch</a:t>
                      </a:r>
                      <a:r>
                        <a:rPr lang="en-US" sz="1050" u="none" strike="noStrike">
                          <a:effectLst/>
                        </a:rPr>
                        <a:t>d</a:t>
                      </a:r>
                      <a:r>
                        <a:rPr lang="en-US" sz="1200" u="none" strike="noStrike">
                          <a:effectLst/>
                        </a:rPr>
                        <a:t>/yrsch</a:t>
                      </a:r>
                      <a:r>
                        <a:rPr lang="en-US" sz="1050" u="none" strike="noStrike">
                          <a:effectLst/>
                        </a:rPr>
                        <a:t>o</a:t>
                      </a:r>
                      <a:endParaRPr lang="en-US" sz="1200" b="0" i="0" u="none" strike="noStrike">
                        <a:solidFill>
                          <a:srgbClr val="000000"/>
                        </a:solidFill>
                        <a:effectLst/>
                        <a:latin typeface="Arial"/>
                      </a:endParaRPr>
                    </a:p>
                  </a:txBody>
                  <a:tcPr marL="9525" marR="9525" marT="9525" marB="0" anchor="ctr"/>
                </a:tc>
                <a:tc>
                  <a:txBody>
                    <a:bodyPr/>
                    <a:lstStyle/>
                    <a:p>
                      <a:pPr algn="ctr" rtl="0" fontAlgn="ctr"/>
                      <a:r>
                        <a:rPr lang="en-US" sz="1200" u="none" strike="noStrike">
                          <a:effectLst/>
                        </a:rPr>
                        <a:t>1.396**</a:t>
                      </a:r>
                      <a:endParaRPr lang="en-US" sz="1200" b="0" i="0" u="none" strike="noStrike">
                        <a:solidFill>
                          <a:srgbClr val="000000"/>
                        </a:solidFill>
                        <a:effectLst/>
                        <a:latin typeface="Arial"/>
                      </a:endParaRPr>
                    </a:p>
                  </a:txBody>
                  <a:tcPr marL="9525" marR="9525" marT="9525" marB="0" anchor="ctr"/>
                </a:tc>
                <a:tc>
                  <a:txBody>
                    <a:bodyPr/>
                    <a:lstStyle/>
                    <a:p>
                      <a:pPr algn="ctr" rtl="0" fontAlgn="ctr"/>
                      <a:r>
                        <a:rPr lang="en-US" sz="1200" u="none" strike="noStrike">
                          <a:effectLst/>
                        </a:rPr>
                        <a:t>1.425**</a:t>
                      </a:r>
                      <a:endParaRPr lang="en-US" sz="1200" b="0" i="0" u="none" strike="noStrike">
                        <a:solidFill>
                          <a:srgbClr val="000000"/>
                        </a:solidFill>
                        <a:effectLst/>
                        <a:latin typeface="Arial"/>
                      </a:endParaRPr>
                    </a:p>
                  </a:txBody>
                  <a:tcPr marL="9525" marR="9525" marT="9525" marB="0" anchor="ctr"/>
                </a:tc>
                <a:tc>
                  <a:txBody>
                    <a:bodyPr/>
                    <a:lstStyle/>
                    <a:p>
                      <a:pPr algn="ctr" rtl="0" fontAlgn="ctr"/>
                      <a:r>
                        <a:rPr lang="en-US" sz="1200" u="none" strike="noStrike">
                          <a:effectLst/>
                        </a:rPr>
                        <a:t>1.192**</a:t>
                      </a:r>
                      <a:endParaRPr lang="en-US" sz="1200" b="0" i="0" u="none" strike="noStrike">
                        <a:solidFill>
                          <a:srgbClr val="000000"/>
                        </a:solidFill>
                        <a:effectLst/>
                        <a:latin typeface="Arial"/>
                      </a:endParaRPr>
                    </a:p>
                  </a:txBody>
                  <a:tcPr marL="9525" marR="9525" marT="9525" marB="0" anchor="ctr"/>
                </a:tc>
                <a:tc>
                  <a:txBody>
                    <a:bodyPr/>
                    <a:lstStyle/>
                    <a:p>
                      <a:pPr algn="ctr" rtl="0" fontAlgn="ctr"/>
                      <a:r>
                        <a:rPr lang="en-US" sz="1200" u="none" strike="noStrike">
                          <a:effectLst/>
                        </a:rPr>
                        <a:t>1.460**</a:t>
                      </a:r>
                      <a:endParaRPr lang="en-US" sz="1200" b="0" i="0" u="none" strike="noStrike">
                        <a:solidFill>
                          <a:srgbClr val="000000"/>
                        </a:solidFill>
                        <a:effectLst/>
                        <a:latin typeface="Arial"/>
                      </a:endParaRPr>
                    </a:p>
                  </a:txBody>
                  <a:tcPr marL="9525" marR="9525" marT="9525" marB="0" anchor="ctr"/>
                </a:tc>
                <a:tc>
                  <a:txBody>
                    <a:bodyPr/>
                    <a:lstStyle/>
                    <a:p>
                      <a:pPr algn="ctr" rtl="0" fontAlgn="ctr"/>
                      <a:r>
                        <a:rPr lang="en-US" sz="1200" u="none" strike="noStrike">
                          <a:effectLst/>
                        </a:rPr>
                        <a:t>3.238**</a:t>
                      </a:r>
                      <a:endParaRPr lang="en-US" sz="1200" b="0" i="0" u="none" strike="noStrike">
                        <a:solidFill>
                          <a:srgbClr val="000000"/>
                        </a:solidFill>
                        <a:effectLst/>
                        <a:latin typeface="Arial"/>
                      </a:endParaRPr>
                    </a:p>
                  </a:txBody>
                  <a:tcPr marL="9525" marR="9525" marT="9525" marB="0" anchor="ctr"/>
                </a:tc>
                <a:tc>
                  <a:txBody>
                    <a:bodyPr/>
                    <a:lstStyle/>
                    <a:p>
                      <a:pPr algn="ctr" rtl="0" fontAlgn="ctr"/>
                      <a:r>
                        <a:rPr lang="en-US" sz="1200" u="none" strike="noStrike" dirty="0">
                          <a:effectLst/>
                        </a:rPr>
                        <a:t>0.19</a:t>
                      </a:r>
                      <a:endParaRPr lang="en-US" sz="1200" b="0" i="0" u="none" strike="noStrike" dirty="0">
                        <a:solidFill>
                          <a:srgbClr val="000000"/>
                        </a:solidFill>
                        <a:effectLst/>
                        <a:latin typeface="Arial"/>
                      </a:endParaRPr>
                    </a:p>
                  </a:txBody>
                  <a:tcPr marL="9525" marR="9525" marT="9525" marB="0" anchor="ctr"/>
                </a:tc>
              </a:tr>
              <a:tr h="302658">
                <a:tc>
                  <a:txBody>
                    <a:bodyPr/>
                    <a:lstStyle/>
                    <a:p>
                      <a:pPr algn="l" rtl="0" fontAlgn="ctr"/>
                      <a:r>
                        <a:rPr lang="en-US" sz="1200" u="none" strike="noStrike">
                          <a:effectLst/>
                        </a:rPr>
                        <a:t>log rgdpl</a:t>
                      </a:r>
                      <a:endParaRPr lang="en-US" sz="1200" b="0" i="0" u="none" strike="noStrike">
                        <a:solidFill>
                          <a:srgbClr val="000000"/>
                        </a:solidFill>
                        <a:effectLst/>
                        <a:latin typeface="Arial"/>
                      </a:endParaRPr>
                    </a:p>
                  </a:txBody>
                  <a:tcPr marL="9525" marR="9525" marT="9525" marB="0" anchor="ctr"/>
                </a:tc>
                <a:tc>
                  <a:txBody>
                    <a:bodyPr/>
                    <a:lstStyle/>
                    <a:p>
                      <a:pPr algn="ctr" rtl="0" fontAlgn="ctr"/>
                      <a:r>
                        <a:rPr lang="en-US" sz="1400" u="none" strike="noStrike">
                          <a:effectLst/>
                        </a:rPr>
                        <a:t> </a:t>
                      </a:r>
                      <a:endParaRPr lang="en-US" sz="1400" b="0" i="0" u="none" strike="noStrike">
                        <a:solidFill>
                          <a:srgbClr val="000000"/>
                        </a:solidFill>
                        <a:effectLst/>
                        <a:latin typeface="Arial"/>
                      </a:endParaRPr>
                    </a:p>
                  </a:txBody>
                  <a:tcPr marL="9525" marR="9525" marT="9525" marB="0" anchor="ctr"/>
                </a:tc>
                <a:tc>
                  <a:txBody>
                    <a:bodyPr/>
                    <a:lstStyle/>
                    <a:p>
                      <a:pPr algn="ctr" rtl="0" fontAlgn="ctr"/>
                      <a:r>
                        <a:rPr lang="en-US" sz="1200" u="none" strike="noStrike">
                          <a:effectLst/>
                        </a:rPr>
                        <a:t>0.594</a:t>
                      </a:r>
                      <a:endParaRPr lang="en-US" sz="1200" b="0" i="0" u="none" strike="noStrike">
                        <a:solidFill>
                          <a:srgbClr val="000000"/>
                        </a:solidFill>
                        <a:effectLst/>
                        <a:latin typeface="Arial"/>
                      </a:endParaRPr>
                    </a:p>
                  </a:txBody>
                  <a:tcPr marL="9525" marR="9525" marT="9525" marB="0" anchor="ctr"/>
                </a:tc>
                <a:tc>
                  <a:txBody>
                    <a:bodyPr/>
                    <a:lstStyle/>
                    <a:p>
                      <a:pPr algn="ctr" rtl="0" fontAlgn="ctr"/>
                      <a:r>
                        <a:rPr lang="en-US" sz="1400" u="none" strike="noStrike">
                          <a:effectLst/>
                        </a:rPr>
                        <a:t> </a:t>
                      </a:r>
                      <a:endParaRPr lang="en-US" sz="1400" b="0" i="0" u="none" strike="noStrike">
                        <a:solidFill>
                          <a:srgbClr val="000000"/>
                        </a:solidFill>
                        <a:effectLst/>
                        <a:latin typeface="Arial"/>
                      </a:endParaRPr>
                    </a:p>
                  </a:txBody>
                  <a:tcPr marL="9525" marR="9525" marT="9525" marB="0" anchor="ctr"/>
                </a:tc>
                <a:tc>
                  <a:txBody>
                    <a:bodyPr/>
                    <a:lstStyle/>
                    <a:p>
                      <a:pPr algn="ctr" rtl="0" fontAlgn="ctr"/>
                      <a:r>
                        <a:rPr lang="en-US" sz="1200" u="none" strike="noStrike">
                          <a:effectLst/>
                        </a:rPr>
                        <a:t>0.772</a:t>
                      </a:r>
                      <a:endParaRPr lang="en-US" sz="1200" b="0" i="0" u="none" strike="noStrike">
                        <a:solidFill>
                          <a:srgbClr val="000000"/>
                        </a:solidFill>
                        <a:effectLst/>
                        <a:latin typeface="Arial"/>
                      </a:endParaRPr>
                    </a:p>
                  </a:txBody>
                  <a:tcPr marL="9525" marR="9525" marT="9525" marB="0" anchor="ctr"/>
                </a:tc>
                <a:tc>
                  <a:txBody>
                    <a:bodyPr/>
                    <a:lstStyle/>
                    <a:p>
                      <a:pPr algn="ctr" rtl="0" fontAlgn="ctr"/>
                      <a:r>
                        <a:rPr lang="en-US" sz="1400" u="none" strike="noStrike">
                          <a:effectLst/>
                        </a:rPr>
                        <a:t> </a:t>
                      </a:r>
                      <a:endParaRPr lang="en-US" sz="1400" b="0" i="0" u="none" strike="noStrike">
                        <a:solidFill>
                          <a:srgbClr val="000000"/>
                        </a:solidFill>
                        <a:effectLst/>
                        <a:latin typeface="Arial"/>
                      </a:endParaRPr>
                    </a:p>
                  </a:txBody>
                  <a:tcPr marL="9525" marR="9525" marT="9525" marB="0" anchor="ctr"/>
                </a:tc>
                <a:tc>
                  <a:txBody>
                    <a:bodyPr/>
                    <a:lstStyle/>
                    <a:p>
                      <a:pPr algn="ctr" rtl="0" fontAlgn="ctr"/>
                      <a:r>
                        <a:rPr lang="en-US" sz="1200" u="none" strike="noStrike" dirty="0">
                          <a:effectLst/>
                        </a:rPr>
                        <a:t>11.438+</a:t>
                      </a:r>
                      <a:endParaRPr lang="en-US" sz="1200" b="0" i="0" u="none" strike="noStrike" dirty="0">
                        <a:solidFill>
                          <a:srgbClr val="000000"/>
                        </a:solidFill>
                        <a:effectLst/>
                        <a:latin typeface="Arial"/>
                      </a:endParaRPr>
                    </a:p>
                  </a:txBody>
                  <a:tcPr marL="9525" marR="9525" marT="9525" marB="0" anchor="ctr"/>
                </a:tc>
              </a:tr>
              <a:tr h="302658">
                <a:tc>
                  <a:txBody>
                    <a:bodyPr/>
                    <a:lstStyle/>
                    <a:p>
                      <a:pPr algn="l" rtl="0" fontAlgn="ctr"/>
                      <a:r>
                        <a:rPr lang="en-US" sz="1200" u="none" strike="noStrike">
                          <a:effectLst/>
                        </a:rPr>
                        <a:t>log KL</a:t>
                      </a:r>
                      <a:endParaRPr lang="en-US" sz="1200" b="0" i="0" u="none" strike="noStrike">
                        <a:solidFill>
                          <a:srgbClr val="000000"/>
                        </a:solidFill>
                        <a:effectLst/>
                        <a:latin typeface="Arial"/>
                      </a:endParaRPr>
                    </a:p>
                  </a:txBody>
                  <a:tcPr marL="9525" marR="9525" marT="9525" marB="0" anchor="ctr"/>
                </a:tc>
                <a:tc>
                  <a:txBody>
                    <a:bodyPr/>
                    <a:lstStyle/>
                    <a:p>
                      <a:pPr algn="ctr" rtl="0" fontAlgn="ctr"/>
                      <a:r>
                        <a:rPr lang="en-US" sz="1400" u="none" strike="noStrike">
                          <a:effectLst/>
                        </a:rPr>
                        <a:t> </a:t>
                      </a:r>
                      <a:endParaRPr lang="en-US" sz="1400" b="0" i="0" u="none" strike="noStrike">
                        <a:solidFill>
                          <a:srgbClr val="000000"/>
                        </a:solidFill>
                        <a:effectLst/>
                        <a:latin typeface="Arial"/>
                      </a:endParaRPr>
                    </a:p>
                  </a:txBody>
                  <a:tcPr marL="9525" marR="9525" marT="9525" marB="0" anchor="ctr"/>
                </a:tc>
                <a:tc>
                  <a:txBody>
                    <a:bodyPr/>
                    <a:lstStyle/>
                    <a:p>
                      <a:pPr algn="ctr" rtl="0" fontAlgn="ctr"/>
                      <a:r>
                        <a:rPr lang="en-US" sz="1200" u="none" strike="noStrike">
                          <a:effectLst/>
                        </a:rPr>
                        <a:t>0.046</a:t>
                      </a:r>
                      <a:endParaRPr lang="en-US" sz="1200" b="0" i="0" u="none" strike="noStrike">
                        <a:solidFill>
                          <a:srgbClr val="000000"/>
                        </a:solidFill>
                        <a:effectLst/>
                        <a:latin typeface="Arial"/>
                      </a:endParaRPr>
                    </a:p>
                  </a:txBody>
                  <a:tcPr marL="9525" marR="9525" marT="9525" marB="0" anchor="ctr"/>
                </a:tc>
                <a:tc>
                  <a:txBody>
                    <a:bodyPr/>
                    <a:lstStyle/>
                    <a:p>
                      <a:pPr algn="ctr" rtl="0" fontAlgn="ctr"/>
                      <a:r>
                        <a:rPr lang="en-US" sz="1400" u="none" strike="noStrike">
                          <a:effectLst/>
                        </a:rPr>
                        <a:t> </a:t>
                      </a:r>
                      <a:endParaRPr lang="en-US" sz="1400" b="0" i="0" u="none" strike="noStrike">
                        <a:solidFill>
                          <a:srgbClr val="000000"/>
                        </a:solidFill>
                        <a:effectLst/>
                        <a:latin typeface="Arial"/>
                      </a:endParaRPr>
                    </a:p>
                  </a:txBody>
                  <a:tcPr marL="9525" marR="9525" marT="9525" marB="0" anchor="ctr"/>
                </a:tc>
                <a:tc>
                  <a:txBody>
                    <a:bodyPr/>
                    <a:lstStyle/>
                    <a:p>
                      <a:pPr algn="ctr" rtl="0" fontAlgn="ctr"/>
                      <a:r>
                        <a:rPr lang="en-US" sz="1200" u="none" strike="noStrike">
                          <a:effectLst/>
                        </a:rPr>
                        <a:t>-0.024</a:t>
                      </a:r>
                      <a:endParaRPr lang="en-US" sz="1200" b="0" i="0" u="none" strike="noStrike">
                        <a:solidFill>
                          <a:srgbClr val="000000"/>
                        </a:solidFill>
                        <a:effectLst/>
                        <a:latin typeface="Arial"/>
                      </a:endParaRPr>
                    </a:p>
                  </a:txBody>
                  <a:tcPr marL="9525" marR="9525" marT="9525" marB="0" anchor="ctr"/>
                </a:tc>
                <a:tc>
                  <a:txBody>
                    <a:bodyPr/>
                    <a:lstStyle/>
                    <a:p>
                      <a:pPr algn="ctr" rtl="0" fontAlgn="ctr"/>
                      <a:r>
                        <a:rPr lang="en-US" sz="1400" u="none" strike="noStrike">
                          <a:effectLst/>
                        </a:rPr>
                        <a:t> </a:t>
                      </a:r>
                      <a:endParaRPr lang="en-US" sz="1400" b="0" i="0" u="none" strike="noStrike">
                        <a:solidFill>
                          <a:srgbClr val="000000"/>
                        </a:solidFill>
                        <a:effectLst/>
                        <a:latin typeface="Arial"/>
                      </a:endParaRPr>
                    </a:p>
                  </a:txBody>
                  <a:tcPr marL="9525" marR="9525" marT="9525" marB="0" anchor="ctr"/>
                </a:tc>
                <a:tc>
                  <a:txBody>
                    <a:bodyPr/>
                    <a:lstStyle/>
                    <a:p>
                      <a:pPr algn="ctr" rtl="0" fontAlgn="ctr"/>
                      <a:r>
                        <a:rPr lang="en-US" sz="1200" u="none" strike="noStrike" dirty="0">
                          <a:effectLst/>
                        </a:rPr>
                        <a:t>-14.836+</a:t>
                      </a:r>
                      <a:endParaRPr lang="en-US" sz="1200" b="0" i="0" u="none" strike="noStrike" dirty="0">
                        <a:solidFill>
                          <a:srgbClr val="000000"/>
                        </a:solidFill>
                        <a:effectLst/>
                        <a:latin typeface="Arial"/>
                      </a:endParaRPr>
                    </a:p>
                  </a:txBody>
                  <a:tcPr marL="9525" marR="9525" marT="9525" marB="0" anchor="ctr"/>
                </a:tc>
              </a:tr>
              <a:tr h="302658">
                <a:tc>
                  <a:txBody>
                    <a:bodyPr/>
                    <a:lstStyle/>
                    <a:p>
                      <a:pPr algn="l" rtl="0" fontAlgn="ctr"/>
                      <a:r>
                        <a:rPr lang="en-US" sz="1200" u="none" strike="noStrike">
                          <a:effectLst/>
                        </a:rPr>
                        <a:t>log rgdp</a:t>
                      </a:r>
                      <a:endParaRPr lang="en-US" sz="1200" b="0" i="0" u="none" strike="noStrike">
                        <a:solidFill>
                          <a:srgbClr val="000000"/>
                        </a:solidFill>
                        <a:effectLst/>
                        <a:latin typeface="Arial"/>
                      </a:endParaRPr>
                    </a:p>
                  </a:txBody>
                  <a:tcPr marL="9525" marR="9525" marT="9525" marB="0" anchor="ctr"/>
                </a:tc>
                <a:tc>
                  <a:txBody>
                    <a:bodyPr/>
                    <a:lstStyle/>
                    <a:p>
                      <a:pPr algn="ctr" rtl="0" fontAlgn="ctr"/>
                      <a:r>
                        <a:rPr lang="en-US" sz="1400" u="none" strike="noStrike">
                          <a:effectLst/>
                        </a:rPr>
                        <a:t> </a:t>
                      </a:r>
                      <a:endParaRPr lang="en-US" sz="1400" b="0" i="0" u="none" strike="noStrike">
                        <a:solidFill>
                          <a:srgbClr val="000000"/>
                        </a:solidFill>
                        <a:effectLst/>
                        <a:latin typeface="Arial"/>
                      </a:endParaRPr>
                    </a:p>
                  </a:txBody>
                  <a:tcPr marL="9525" marR="9525" marT="9525" marB="0" anchor="ctr"/>
                </a:tc>
                <a:tc>
                  <a:txBody>
                    <a:bodyPr/>
                    <a:lstStyle/>
                    <a:p>
                      <a:pPr algn="ctr" rtl="0" fontAlgn="ctr"/>
                      <a:r>
                        <a:rPr lang="en-US" sz="1200" u="none" strike="noStrike">
                          <a:effectLst/>
                        </a:rPr>
                        <a:t>0.122*</a:t>
                      </a:r>
                      <a:endParaRPr lang="en-US" sz="1200" b="0" i="0" u="none" strike="noStrike">
                        <a:solidFill>
                          <a:srgbClr val="000000"/>
                        </a:solidFill>
                        <a:effectLst/>
                        <a:latin typeface="Arial"/>
                      </a:endParaRPr>
                    </a:p>
                  </a:txBody>
                  <a:tcPr marL="9525" marR="9525" marT="9525" marB="0" anchor="ctr"/>
                </a:tc>
                <a:tc>
                  <a:txBody>
                    <a:bodyPr/>
                    <a:lstStyle/>
                    <a:p>
                      <a:pPr algn="ctr" rtl="0" fontAlgn="ctr"/>
                      <a:r>
                        <a:rPr lang="en-US" sz="1400" u="none" strike="noStrike">
                          <a:effectLst/>
                        </a:rPr>
                        <a:t> </a:t>
                      </a:r>
                      <a:endParaRPr lang="en-US" sz="1400" b="0" i="0" u="none" strike="noStrike">
                        <a:solidFill>
                          <a:srgbClr val="000000"/>
                        </a:solidFill>
                        <a:effectLst/>
                        <a:latin typeface="Arial"/>
                      </a:endParaRPr>
                    </a:p>
                  </a:txBody>
                  <a:tcPr marL="9525" marR="9525" marT="9525" marB="0" anchor="ctr"/>
                </a:tc>
                <a:tc>
                  <a:txBody>
                    <a:bodyPr/>
                    <a:lstStyle/>
                    <a:p>
                      <a:pPr algn="ctr" rtl="0" fontAlgn="ctr"/>
                      <a:r>
                        <a:rPr lang="en-US" sz="1200" u="none" strike="noStrike">
                          <a:effectLst/>
                        </a:rPr>
                        <a:t>0.062</a:t>
                      </a:r>
                      <a:endParaRPr lang="en-US" sz="1200" b="0" i="0" u="none" strike="noStrike">
                        <a:solidFill>
                          <a:srgbClr val="000000"/>
                        </a:solidFill>
                        <a:effectLst/>
                        <a:latin typeface="Arial"/>
                      </a:endParaRPr>
                    </a:p>
                  </a:txBody>
                  <a:tcPr marL="9525" marR="9525" marT="9525" marB="0" anchor="ctr"/>
                </a:tc>
                <a:tc>
                  <a:txBody>
                    <a:bodyPr/>
                    <a:lstStyle/>
                    <a:p>
                      <a:pPr algn="ctr" rtl="0" fontAlgn="ctr"/>
                      <a:r>
                        <a:rPr lang="en-US" sz="1400" u="none" strike="noStrike">
                          <a:effectLst/>
                        </a:rPr>
                        <a:t> </a:t>
                      </a:r>
                      <a:endParaRPr lang="en-US" sz="1400" b="0" i="0" u="none" strike="noStrike">
                        <a:solidFill>
                          <a:srgbClr val="000000"/>
                        </a:solidFill>
                        <a:effectLst/>
                        <a:latin typeface="Arial"/>
                      </a:endParaRPr>
                    </a:p>
                  </a:txBody>
                  <a:tcPr marL="9525" marR="9525" marT="9525" marB="0" anchor="ctr"/>
                </a:tc>
                <a:tc>
                  <a:txBody>
                    <a:bodyPr/>
                    <a:lstStyle/>
                    <a:p>
                      <a:pPr algn="ctr" rtl="0" fontAlgn="ctr"/>
                      <a:r>
                        <a:rPr lang="en-US" sz="1200" u="none" strike="noStrike" dirty="0">
                          <a:effectLst/>
                        </a:rPr>
                        <a:t>-1.043</a:t>
                      </a:r>
                      <a:endParaRPr lang="en-US" sz="1200" b="0" i="0" u="none" strike="noStrike" dirty="0">
                        <a:solidFill>
                          <a:srgbClr val="000000"/>
                        </a:solidFill>
                        <a:effectLst/>
                        <a:latin typeface="Arial"/>
                      </a:endParaRPr>
                    </a:p>
                  </a:txBody>
                  <a:tcPr marL="9525" marR="9525" marT="9525" marB="0" anchor="ctr"/>
                </a:tc>
              </a:tr>
              <a:tr h="302658">
                <a:tc>
                  <a:txBody>
                    <a:bodyPr/>
                    <a:lstStyle/>
                    <a:p>
                      <a:pPr algn="l" rtl="0" fontAlgn="ctr"/>
                      <a:r>
                        <a:rPr lang="en-US" sz="1200" u="none" strike="noStrike" dirty="0" err="1" smtClean="0">
                          <a:effectLst/>
                        </a:rPr>
                        <a:t>yr.sch</a:t>
                      </a:r>
                      <a:r>
                        <a:rPr lang="en-US" sz="1200" u="none" strike="noStrike" dirty="0" smtClean="0">
                          <a:effectLst/>
                        </a:rPr>
                        <a:t>.</a:t>
                      </a:r>
                      <a:endParaRPr lang="en-US" sz="1200" b="0" i="0" u="none" strike="noStrike" dirty="0">
                        <a:solidFill>
                          <a:srgbClr val="000000"/>
                        </a:solidFill>
                        <a:effectLst/>
                        <a:latin typeface="Arial"/>
                      </a:endParaRPr>
                    </a:p>
                  </a:txBody>
                  <a:tcPr marL="9525" marR="9525" marT="9525" marB="0" anchor="ctr">
                    <a:lnB w="12700" cap="flat" cmpd="sng" algn="ctr">
                      <a:solidFill>
                        <a:schemeClr val="accent1"/>
                      </a:solidFill>
                      <a:prstDash val="solid"/>
                      <a:round/>
                      <a:headEnd type="none" w="med" len="med"/>
                      <a:tailEnd type="none" w="med" len="med"/>
                    </a:lnB>
                  </a:tcPr>
                </a:tc>
                <a:tc>
                  <a:txBody>
                    <a:bodyPr/>
                    <a:lstStyle/>
                    <a:p>
                      <a:pPr algn="ctr" rtl="0" fontAlgn="ctr"/>
                      <a:r>
                        <a:rPr lang="en-US" sz="1400" u="none" strike="noStrike">
                          <a:effectLst/>
                        </a:rPr>
                        <a:t> </a:t>
                      </a:r>
                      <a:endParaRPr lang="en-US" sz="1400" b="0" i="0" u="none" strike="noStrike">
                        <a:solidFill>
                          <a:srgbClr val="000000"/>
                        </a:solidFill>
                        <a:effectLst/>
                        <a:latin typeface="Arial"/>
                      </a:endParaRPr>
                    </a:p>
                  </a:txBody>
                  <a:tcPr marL="9525" marR="9525" marT="9525" marB="0" anchor="ctr">
                    <a:lnB w="12700" cap="flat" cmpd="sng" algn="ctr">
                      <a:solidFill>
                        <a:schemeClr val="accent1"/>
                      </a:solidFill>
                      <a:prstDash val="solid"/>
                      <a:round/>
                      <a:headEnd type="none" w="med" len="med"/>
                      <a:tailEnd type="none" w="med" len="med"/>
                    </a:lnB>
                  </a:tcPr>
                </a:tc>
                <a:tc>
                  <a:txBody>
                    <a:bodyPr/>
                    <a:lstStyle/>
                    <a:p>
                      <a:pPr algn="ctr" rtl="0" fontAlgn="ctr"/>
                      <a:r>
                        <a:rPr lang="en-US" sz="1200" u="none" strike="noStrike">
                          <a:effectLst/>
                        </a:rPr>
                        <a:t>0.003</a:t>
                      </a:r>
                      <a:endParaRPr lang="en-US" sz="1200" b="0" i="0" u="none" strike="noStrike">
                        <a:solidFill>
                          <a:srgbClr val="000000"/>
                        </a:solidFill>
                        <a:effectLst/>
                        <a:latin typeface="Arial"/>
                      </a:endParaRPr>
                    </a:p>
                  </a:txBody>
                  <a:tcPr marL="9525" marR="9525" marT="9525" marB="0" anchor="ctr">
                    <a:lnB w="12700" cap="flat" cmpd="sng" algn="ctr">
                      <a:solidFill>
                        <a:schemeClr val="accent1"/>
                      </a:solidFill>
                      <a:prstDash val="solid"/>
                      <a:round/>
                      <a:headEnd type="none" w="med" len="med"/>
                      <a:tailEnd type="none" w="med" len="med"/>
                    </a:lnB>
                  </a:tcPr>
                </a:tc>
                <a:tc>
                  <a:txBody>
                    <a:bodyPr/>
                    <a:lstStyle/>
                    <a:p>
                      <a:pPr algn="ctr" rtl="0" fontAlgn="ctr"/>
                      <a:r>
                        <a:rPr lang="en-US" sz="1400" u="none" strike="noStrike">
                          <a:effectLst/>
                        </a:rPr>
                        <a:t> </a:t>
                      </a:r>
                      <a:endParaRPr lang="en-US" sz="1400" b="0" i="0" u="none" strike="noStrike">
                        <a:solidFill>
                          <a:srgbClr val="000000"/>
                        </a:solidFill>
                        <a:effectLst/>
                        <a:latin typeface="Arial"/>
                      </a:endParaRPr>
                    </a:p>
                  </a:txBody>
                  <a:tcPr marL="9525" marR="9525" marT="9525" marB="0" anchor="ctr">
                    <a:lnB w="12700" cap="flat" cmpd="sng" algn="ctr">
                      <a:solidFill>
                        <a:schemeClr val="accent1"/>
                      </a:solidFill>
                      <a:prstDash val="solid"/>
                      <a:round/>
                      <a:headEnd type="none" w="med" len="med"/>
                      <a:tailEnd type="none" w="med" len="med"/>
                    </a:lnB>
                  </a:tcPr>
                </a:tc>
                <a:tc>
                  <a:txBody>
                    <a:bodyPr/>
                    <a:lstStyle/>
                    <a:p>
                      <a:pPr algn="ctr" rtl="0" fontAlgn="ctr"/>
                      <a:r>
                        <a:rPr lang="en-US" sz="1200" u="none" strike="noStrike">
                          <a:effectLst/>
                        </a:rPr>
                        <a:t>-0.034</a:t>
                      </a:r>
                      <a:endParaRPr lang="en-US" sz="1200" b="0" i="0" u="none" strike="noStrike">
                        <a:solidFill>
                          <a:srgbClr val="000000"/>
                        </a:solidFill>
                        <a:effectLst/>
                        <a:latin typeface="Arial"/>
                      </a:endParaRPr>
                    </a:p>
                  </a:txBody>
                  <a:tcPr marL="9525" marR="9525" marT="9525" marB="0" anchor="ctr">
                    <a:lnB w="12700" cap="flat" cmpd="sng" algn="ctr">
                      <a:solidFill>
                        <a:schemeClr val="accent1"/>
                      </a:solidFill>
                      <a:prstDash val="solid"/>
                      <a:round/>
                      <a:headEnd type="none" w="med" len="med"/>
                      <a:tailEnd type="none" w="med" len="med"/>
                    </a:lnB>
                  </a:tcPr>
                </a:tc>
                <a:tc>
                  <a:txBody>
                    <a:bodyPr/>
                    <a:lstStyle/>
                    <a:p>
                      <a:pPr algn="ctr" rtl="0" fontAlgn="ctr"/>
                      <a:r>
                        <a:rPr lang="en-US" sz="1400" u="none" strike="noStrike">
                          <a:effectLst/>
                        </a:rPr>
                        <a:t> </a:t>
                      </a:r>
                      <a:endParaRPr lang="en-US" sz="1400" b="0" i="0" u="none" strike="noStrike">
                        <a:solidFill>
                          <a:srgbClr val="000000"/>
                        </a:solidFill>
                        <a:effectLst/>
                        <a:latin typeface="Arial"/>
                      </a:endParaRPr>
                    </a:p>
                  </a:txBody>
                  <a:tcPr marL="9525" marR="9525" marT="9525" marB="0" anchor="ctr">
                    <a:lnB w="12700" cap="flat" cmpd="sng" algn="ctr">
                      <a:solidFill>
                        <a:schemeClr val="accent1"/>
                      </a:solidFill>
                      <a:prstDash val="solid"/>
                      <a:round/>
                      <a:headEnd type="none" w="med" len="med"/>
                      <a:tailEnd type="none" w="med" len="med"/>
                    </a:lnB>
                  </a:tcPr>
                </a:tc>
                <a:tc>
                  <a:txBody>
                    <a:bodyPr/>
                    <a:lstStyle/>
                    <a:p>
                      <a:pPr algn="ctr" rtl="0" fontAlgn="ctr"/>
                      <a:r>
                        <a:rPr lang="en-US" sz="1200" u="none" strike="noStrike" dirty="0">
                          <a:effectLst/>
                        </a:rPr>
                        <a:t>1.788+</a:t>
                      </a:r>
                      <a:endParaRPr lang="en-US" sz="1200" b="0" i="0" u="none" strike="noStrike" dirty="0">
                        <a:solidFill>
                          <a:srgbClr val="000000"/>
                        </a:solidFill>
                        <a:effectLst/>
                        <a:latin typeface="Arial"/>
                      </a:endParaRPr>
                    </a:p>
                  </a:txBody>
                  <a:tcPr marL="9525" marR="9525" marT="9525" marB="0" anchor="ctr">
                    <a:lnB w="12700" cap="flat" cmpd="sng" algn="ctr">
                      <a:solidFill>
                        <a:schemeClr val="accent1"/>
                      </a:solidFill>
                      <a:prstDash val="solid"/>
                      <a:round/>
                      <a:headEnd type="none" w="med" len="med"/>
                      <a:tailEnd type="none" w="med" len="med"/>
                    </a:lnB>
                  </a:tcPr>
                </a:tc>
              </a:tr>
              <a:tr h="195292">
                <a:tc>
                  <a:txBody>
                    <a:bodyPr/>
                    <a:lstStyle/>
                    <a:p>
                      <a:pPr algn="l" rtl="0" fontAlgn="ctr"/>
                      <a:r>
                        <a:rPr lang="en-US" sz="1200" u="none" strike="noStrike">
                          <a:effectLst/>
                        </a:rPr>
                        <a:t>Observations</a:t>
                      </a:r>
                      <a:endParaRPr lang="en-US" sz="1200" b="0" i="0" u="none" strike="noStrike">
                        <a:solidFill>
                          <a:srgbClr val="000000"/>
                        </a:solidFill>
                        <a:effectLst/>
                        <a:latin typeface="Arial"/>
                      </a:endParaRPr>
                    </a:p>
                  </a:txBody>
                  <a:tcPr marL="9525" marR="9525" marT="9525" marB="0" anchor="ctr">
                    <a:lnT w="12700" cap="flat" cmpd="sng" algn="ctr">
                      <a:solidFill>
                        <a:schemeClr val="accent1"/>
                      </a:solidFill>
                      <a:prstDash val="solid"/>
                      <a:round/>
                      <a:headEnd type="none" w="med" len="med"/>
                      <a:tailEnd type="none" w="med" len="med"/>
                    </a:lnT>
                  </a:tcPr>
                </a:tc>
                <a:tc>
                  <a:txBody>
                    <a:bodyPr/>
                    <a:lstStyle/>
                    <a:p>
                      <a:pPr algn="ctr" rtl="0" fontAlgn="ctr"/>
                      <a:r>
                        <a:rPr lang="en-US" sz="1200" u="none" strike="noStrike">
                          <a:effectLst/>
                        </a:rPr>
                        <a:t>363</a:t>
                      </a:r>
                      <a:endParaRPr lang="en-US" sz="1200" b="0" i="0" u="none" strike="noStrike">
                        <a:solidFill>
                          <a:srgbClr val="000000"/>
                        </a:solidFill>
                        <a:effectLst/>
                        <a:latin typeface="Arial"/>
                      </a:endParaRPr>
                    </a:p>
                  </a:txBody>
                  <a:tcPr marL="9525" marR="9525" marT="9525" marB="0" anchor="ctr">
                    <a:lnT w="12700" cap="flat" cmpd="sng" algn="ctr">
                      <a:solidFill>
                        <a:schemeClr val="accent1"/>
                      </a:solidFill>
                      <a:prstDash val="solid"/>
                      <a:round/>
                      <a:headEnd type="none" w="med" len="med"/>
                      <a:tailEnd type="none" w="med" len="med"/>
                    </a:lnT>
                  </a:tcPr>
                </a:tc>
                <a:tc>
                  <a:txBody>
                    <a:bodyPr/>
                    <a:lstStyle/>
                    <a:p>
                      <a:pPr algn="ctr" rtl="0" fontAlgn="ctr"/>
                      <a:r>
                        <a:rPr lang="en-US" sz="1200" u="none" strike="noStrike">
                          <a:effectLst/>
                        </a:rPr>
                        <a:t>363</a:t>
                      </a:r>
                      <a:endParaRPr lang="en-US" sz="1200" b="0" i="0" u="none" strike="noStrike">
                        <a:solidFill>
                          <a:srgbClr val="000000"/>
                        </a:solidFill>
                        <a:effectLst/>
                        <a:latin typeface="Arial"/>
                      </a:endParaRPr>
                    </a:p>
                  </a:txBody>
                  <a:tcPr marL="9525" marR="9525" marT="9525" marB="0" anchor="ctr">
                    <a:lnT w="12700" cap="flat" cmpd="sng" algn="ctr">
                      <a:solidFill>
                        <a:schemeClr val="accent1"/>
                      </a:solidFill>
                      <a:prstDash val="solid"/>
                      <a:round/>
                      <a:headEnd type="none" w="med" len="med"/>
                      <a:tailEnd type="none" w="med" len="med"/>
                    </a:lnT>
                  </a:tcPr>
                </a:tc>
                <a:tc>
                  <a:txBody>
                    <a:bodyPr/>
                    <a:lstStyle/>
                    <a:p>
                      <a:pPr algn="ctr" rtl="0" fontAlgn="ctr"/>
                      <a:r>
                        <a:rPr lang="en-US" sz="1200" u="none" strike="noStrike">
                          <a:effectLst/>
                        </a:rPr>
                        <a:t>237</a:t>
                      </a:r>
                      <a:endParaRPr lang="en-US" sz="1200" b="0" i="0" u="none" strike="noStrike">
                        <a:solidFill>
                          <a:srgbClr val="000000"/>
                        </a:solidFill>
                        <a:effectLst/>
                        <a:latin typeface="Arial"/>
                      </a:endParaRPr>
                    </a:p>
                  </a:txBody>
                  <a:tcPr marL="9525" marR="9525" marT="9525" marB="0" anchor="ctr">
                    <a:lnT w="12700" cap="flat" cmpd="sng" algn="ctr">
                      <a:solidFill>
                        <a:schemeClr val="accent1"/>
                      </a:solidFill>
                      <a:prstDash val="solid"/>
                      <a:round/>
                      <a:headEnd type="none" w="med" len="med"/>
                      <a:tailEnd type="none" w="med" len="med"/>
                    </a:lnT>
                  </a:tcPr>
                </a:tc>
                <a:tc>
                  <a:txBody>
                    <a:bodyPr/>
                    <a:lstStyle/>
                    <a:p>
                      <a:pPr algn="ctr" rtl="0" fontAlgn="ctr"/>
                      <a:r>
                        <a:rPr lang="en-US" sz="1200" u="none" strike="noStrike">
                          <a:effectLst/>
                        </a:rPr>
                        <a:t>237</a:t>
                      </a:r>
                      <a:endParaRPr lang="en-US" sz="1200" b="0" i="0" u="none" strike="noStrike">
                        <a:solidFill>
                          <a:srgbClr val="000000"/>
                        </a:solidFill>
                        <a:effectLst/>
                        <a:latin typeface="Arial"/>
                      </a:endParaRPr>
                    </a:p>
                  </a:txBody>
                  <a:tcPr marL="9525" marR="9525" marT="9525" marB="0" anchor="ctr">
                    <a:lnT w="12700" cap="flat" cmpd="sng" algn="ctr">
                      <a:solidFill>
                        <a:schemeClr val="accent1"/>
                      </a:solidFill>
                      <a:prstDash val="solid"/>
                      <a:round/>
                      <a:headEnd type="none" w="med" len="med"/>
                      <a:tailEnd type="none" w="med" len="med"/>
                    </a:lnT>
                  </a:tcPr>
                </a:tc>
                <a:tc>
                  <a:txBody>
                    <a:bodyPr/>
                    <a:lstStyle/>
                    <a:p>
                      <a:pPr algn="ctr" rtl="0" fontAlgn="ctr"/>
                      <a:r>
                        <a:rPr lang="en-US" sz="1200" u="none" strike="noStrike">
                          <a:effectLst/>
                        </a:rPr>
                        <a:t>27</a:t>
                      </a:r>
                      <a:endParaRPr lang="en-US" sz="1200" b="0" i="0" u="none" strike="noStrike">
                        <a:solidFill>
                          <a:srgbClr val="000000"/>
                        </a:solidFill>
                        <a:effectLst/>
                        <a:latin typeface="Arial"/>
                      </a:endParaRPr>
                    </a:p>
                  </a:txBody>
                  <a:tcPr marL="9525" marR="9525" marT="9525" marB="0" anchor="ctr">
                    <a:lnT w="12700" cap="flat" cmpd="sng" algn="ctr">
                      <a:solidFill>
                        <a:schemeClr val="accent1"/>
                      </a:solidFill>
                      <a:prstDash val="solid"/>
                      <a:round/>
                      <a:headEnd type="none" w="med" len="med"/>
                      <a:tailEnd type="none" w="med" len="med"/>
                    </a:lnT>
                  </a:tcPr>
                </a:tc>
                <a:tc>
                  <a:txBody>
                    <a:bodyPr/>
                    <a:lstStyle/>
                    <a:p>
                      <a:pPr algn="ctr" rtl="0" fontAlgn="ctr"/>
                      <a:r>
                        <a:rPr lang="en-US" sz="1200" u="none" strike="noStrike" dirty="0">
                          <a:effectLst/>
                        </a:rPr>
                        <a:t>27</a:t>
                      </a:r>
                      <a:endParaRPr lang="en-US" sz="1200" b="0" i="0" u="none" strike="noStrike" dirty="0">
                        <a:solidFill>
                          <a:srgbClr val="000000"/>
                        </a:solidFill>
                        <a:effectLst/>
                        <a:latin typeface="Arial"/>
                      </a:endParaRPr>
                    </a:p>
                  </a:txBody>
                  <a:tcPr marL="9525" marR="9525" marT="9525" marB="0" anchor="ctr">
                    <a:lnT w="12700" cap="flat" cmpd="sng" algn="ctr">
                      <a:solidFill>
                        <a:schemeClr val="accent1"/>
                      </a:solidFill>
                      <a:prstDash val="solid"/>
                      <a:round/>
                      <a:headEnd type="none" w="med" len="med"/>
                      <a:tailEnd type="none" w="med" len="med"/>
                    </a:lnT>
                  </a:tcPr>
                </a:tc>
              </a:tr>
              <a:tr h="195292">
                <a:tc>
                  <a:txBody>
                    <a:bodyPr/>
                    <a:lstStyle/>
                    <a:p>
                      <a:pPr algn="l" rtl="0" fontAlgn="ctr"/>
                      <a:r>
                        <a:rPr lang="en-US" sz="1200" u="none" strike="noStrike">
                          <a:effectLst/>
                        </a:rPr>
                        <a:t>R-squared</a:t>
                      </a:r>
                      <a:endParaRPr lang="en-US" sz="1200" b="0" i="0" u="none" strike="noStrike">
                        <a:solidFill>
                          <a:srgbClr val="000000"/>
                        </a:solidFill>
                        <a:effectLst/>
                        <a:latin typeface="Arial"/>
                      </a:endParaRPr>
                    </a:p>
                  </a:txBody>
                  <a:tcPr marL="9525" marR="9525" marT="9525" marB="0" anchor="ctr"/>
                </a:tc>
                <a:tc>
                  <a:txBody>
                    <a:bodyPr/>
                    <a:lstStyle/>
                    <a:p>
                      <a:pPr algn="ctr" rtl="0" fontAlgn="ctr"/>
                      <a:r>
                        <a:rPr lang="en-US" sz="1200" u="none" strike="noStrike">
                          <a:effectLst/>
                        </a:rPr>
                        <a:t>0.367</a:t>
                      </a:r>
                      <a:endParaRPr lang="en-US" sz="1200" b="0" i="0" u="none" strike="noStrike">
                        <a:solidFill>
                          <a:srgbClr val="000000"/>
                        </a:solidFill>
                        <a:effectLst/>
                        <a:latin typeface="Arial"/>
                      </a:endParaRPr>
                    </a:p>
                  </a:txBody>
                  <a:tcPr marL="9525" marR="9525" marT="9525" marB="0" anchor="ctr"/>
                </a:tc>
                <a:tc>
                  <a:txBody>
                    <a:bodyPr/>
                    <a:lstStyle/>
                    <a:p>
                      <a:pPr algn="ctr" rtl="0" fontAlgn="ctr"/>
                      <a:r>
                        <a:rPr lang="en-US" sz="1200" u="none" strike="noStrike">
                          <a:effectLst/>
                        </a:rPr>
                        <a:t>0.423</a:t>
                      </a:r>
                      <a:endParaRPr lang="en-US" sz="1200" b="0" i="0" u="none" strike="noStrike">
                        <a:solidFill>
                          <a:srgbClr val="000000"/>
                        </a:solidFill>
                        <a:effectLst/>
                        <a:latin typeface="Arial"/>
                      </a:endParaRPr>
                    </a:p>
                  </a:txBody>
                  <a:tcPr marL="9525" marR="9525" marT="9525" marB="0" anchor="ctr"/>
                </a:tc>
                <a:tc>
                  <a:txBody>
                    <a:bodyPr/>
                    <a:lstStyle/>
                    <a:p>
                      <a:pPr algn="ctr" rtl="0" fontAlgn="ctr"/>
                      <a:r>
                        <a:rPr lang="en-US" sz="1200" u="none" strike="noStrike">
                          <a:effectLst/>
                        </a:rPr>
                        <a:t>0.345</a:t>
                      </a:r>
                      <a:endParaRPr lang="en-US" sz="1200" b="0" i="0" u="none" strike="noStrike">
                        <a:solidFill>
                          <a:srgbClr val="000000"/>
                        </a:solidFill>
                        <a:effectLst/>
                        <a:latin typeface="Arial"/>
                      </a:endParaRPr>
                    </a:p>
                  </a:txBody>
                  <a:tcPr marL="9525" marR="9525" marT="9525" marB="0" anchor="ctr"/>
                </a:tc>
                <a:tc>
                  <a:txBody>
                    <a:bodyPr/>
                    <a:lstStyle/>
                    <a:p>
                      <a:pPr algn="ctr" rtl="0" fontAlgn="ctr"/>
                      <a:r>
                        <a:rPr lang="en-US" sz="1200" u="none" strike="noStrike">
                          <a:effectLst/>
                        </a:rPr>
                        <a:t>0.413</a:t>
                      </a:r>
                      <a:endParaRPr lang="en-US" sz="1200" b="0" i="0" u="none" strike="noStrike">
                        <a:solidFill>
                          <a:srgbClr val="000000"/>
                        </a:solidFill>
                        <a:effectLst/>
                        <a:latin typeface="Arial"/>
                      </a:endParaRPr>
                    </a:p>
                  </a:txBody>
                  <a:tcPr marL="9525" marR="9525" marT="9525" marB="0" anchor="ctr"/>
                </a:tc>
                <a:tc>
                  <a:txBody>
                    <a:bodyPr/>
                    <a:lstStyle/>
                    <a:p>
                      <a:pPr algn="ctr" rtl="0" fontAlgn="ctr"/>
                      <a:r>
                        <a:rPr lang="en-US" sz="1200" u="none" strike="noStrike">
                          <a:effectLst/>
                        </a:rPr>
                        <a:t>0.735</a:t>
                      </a:r>
                      <a:endParaRPr lang="en-US" sz="1200" b="0" i="0" u="none" strike="noStrike">
                        <a:solidFill>
                          <a:srgbClr val="000000"/>
                        </a:solidFill>
                        <a:effectLst/>
                        <a:latin typeface="Arial"/>
                      </a:endParaRPr>
                    </a:p>
                  </a:txBody>
                  <a:tcPr marL="9525" marR="9525" marT="9525" marB="0" anchor="ctr"/>
                </a:tc>
                <a:tc>
                  <a:txBody>
                    <a:bodyPr/>
                    <a:lstStyle/>
                    <a:p>
                      <a:pPr algn="ctr" rtl="0" fontAlgn="ctr"/>
                      <a:r>
                        <a:rPr lang="en-US" sz="1200" u="none" strike="noStrike" dirty="0">
                          <a:effectLst/>
                        </a:rPr>
                        <a:t>0.79</a:t>
                      </a:r>
                      <a:endParaRPr lang="en-US" sz="1200" b="0" i="0" u="none" strike="noStrike" dirty="0">
                        <a:solidFill>
                          <a:srgbClr val="000000"/>
                        </a:solidFill>
                        <a:effectLst/>
                        <a:latin typeface="Arial"/>
                      </a:endParaRPr>
                    </a:p>
                  </a:txBody>
                  <a:tcPr marL="9525" marR="9525" marT="9525" marB="0" anchor="ctr"/>
                </a:tc>
              </a:tr>
              <a:tr h="195292">
                <a:tc>
                  <a:txBody>
                    <a:bodyPr/>
                    <a:lstStyle/>
                    <a:p>
                      <a:pPr algn="l" rtl="0" fontAlgn="ctr"/>
                      <a:r>
                        <a:rPr lang="en-US" sz="1200" u="none" strike="noStrike" dirty="0">
                          <a:effectLst/>
                        </a:rPr>
                        <a:t>sample</a:t>
                      </a:r>
                      <a:endParaRPr lang="en-US" sz="1200" b="0" i="0" u="none" strike="noStrike" dirty="0">
                        <a:solidFill>
                          <a:srgbClr val="000000"/>
                        </a:solidFill>
                        <a:effectLst/>
                        <a:latin typeface="Arial"/>
                      </a:endParaRPr>
                    </a:p>
                  </a:txBody>
                  <a:tcPr marL="9525" marR="9525" marT="9525" marB="0" anchor="ctr"/>
                </a:tc>
                <a:tc>
                  <a:txBody>
                    <a:bodyPr/>
                    <a:lstStyle/>
                    <a:p>
                      <a:pPr algn="ctr" rtl="0" fontAlgn="ctr"/>
                      <a:r>
                        <a:rPr lang="en-US" sz="1200" u="none" strike="noStrike">
                          <a:effectLst/>
                        </a:rPr>
                        <a:t>all</a:t>
                      </a:r>
                      <a:endParaRPr lang="en-US" sz="1200" b="0" i="0" u="none" strike="noStrike">
                        <a:solidFill>
                          <a:srgbClr val="000000"/>
                        </a:solidFill>
                        <a:effectLst/>
                        <a:latin typeface="Arial"/>
                      </a:endParaRPr>
                    </a:p>
                  </a:txBody>
                  <a:tcPr marL="9525" marR="9525" marT="9525" marB="0" anchor="ctr"/>
                </a:tc>
                <a:tc>
                  <a:txBody>
                    <a:bodyPr/>
                    <a:lstStyle/>
                    <a:p>
                      <a:pPr algn="ctr" rtl="0" fontAlgn="ctr"/>
                      <a:r>
                        <a:rPr lang="en-US" sz="1200" u="none" strike="noStrike">
                          <a:effectLst/>
                        </a:rPr>
                        <a:t>all</a:t>
                      </a:r>
                      <a:endParaRPr lang="en-US" sz="1200" b="0" i="0" u="none" strike="noStrike">
                        <a:solidFill>
                          <a:srgbClr val="000000"/>
                        </a:solidFill>
                        <a:effectLst/>
                        <a:latin typeface="Arial"/>
                      </a:endParaRPr>
                    </a:p>
                  </a:txBody>
                  <a:tcPr marL="9525" marR="9525" marT="9525" marB="0" anchor="ctr"/>
                </a:tc>
                <a:tc>
                  <a:txBody>
                    <a:bodyPr/>
                    <a:lstStyle/>
                    <a:p>
                      <a:pPr algn="l" rtl="0" fontAlgn="ctr"/>
                      <a:r>
                        <a:rPr lang="en-US" sz="1200" u="none" strike="noStrike">
                          <a:effectLst/>
                        </a:rPr>
                        <a:t>mfg</a:t>
                      </a:r>
                      <a:endParaRPr lang="en-US" sz="1200" b="0" i="0" u="none" strike="noStrike">
                        <a:solidFill>
                          <a:srgbClr val="000000"/>
                        </a:solidFill>
                        <a:effectLst/>
                        <a:latin typeface="Arial"/>
                      </a:endParaRPr>
                    </a:p>
                  </a:txBody>
                  <a:tcPr marL="171450" marR="9525" marT="9525" marB="0" anchor="ctr"/>
                </a:tc>
                <a:tc>
                  <a:txBody>
                    <a:bodyPr/>
                    <a:lstStyle/>
                    <a:p>
                      <a:pPr algn="l" rtl="0" fontAlgn="ctr"/>
                      <a:r>
                        <a:rPr lang="en-US" sz="1200" u="none" strike="noStrike">
                          <a:effectLst/>
                        </a:rPr>
                        <a:t>mfg</a:t>
                      </a:r>
                      <a:endParaRPr lang="en-US" sz="1200" b="0" i="0" u="none" strike="noStrike">
                        <a:solidFill>
                          <a:srgbClr val="000000"/>
                        </a:solidFill>
                        <a:effectLst/>
                        <a:latin typeface="Arial"/>
                      </a:endParaRPr>
                    </a:p>
                  </a:txBody>
                  <a:tcPr marL="171450" marR="9525" marT="9525" marB="0" anchor="ctr"/>
                </a:tc>
                <a:tc>
                  <a:txBody>
                    <a:bodyPr/>
                    <a:lstStyle/>
                    <a:p>
                      <a:pPr algn="l" rtl="0" fontAlgn="ctr"/>
                      <a:r>
                        <a:rPr lang="en-US" sz="1200" u="none" strike="noStrike">
                          <a:effectLst/>
                        </a:rPr>
                        <a:t>mining</a:t>
                      </a:r>
                      <a:endParaRPr lang="en-US" sz="1200" b="0" i="0" u="none" strike="noStrike">
                        <a:solidFill>
                          <a:srgbClr val="000000"/>
                        </a:solidFill>
                        <a:effectLst/>
                        <a:latin typeface="Arial"/>
                      </a:endParaRPr>
                    </a:p>
                  </a:txBody>
                  <a:tcPr marL="85725" marR="9525" marT="9525" marB="0" anchor="ctr"/>
                </a:tc>
                <a:tc>
                  <a:txBody>
                    <a:bodyPr/>
                    <a:lstStyle/>
                    <a:p>
                      <a:pPr algn="l" rtl="0" fontAlgn="ctr"/>
                      <a:r>
                        <a:rPr lang="en-US" sz="1200" u="none" strike="noStrike" dirty="0">
                          <a:effectLst/>
                        </a:rPr>
                        <a:t>mining</a:t>
                      </a:r>
                      <a:endParaRPr lang="en-US" sz="1200" b="0" i="0" u="none" strike="noStrike" dirty="0">
                        <a:solidFill>
                          <a:srgbClr val="000000"/>
                        </a:solidFill>
                        <a:effectLst/>
                        <a:latin typeface="Arial"/>
                      </a:endParaRPr>
                    </a:p>
                  </a:txBody>
                  <a:tcPr marL="171450" marR="9525" marT="9525" marB="0" anchor="ctr"/>
                </a:tc>
              </a:tr>
            </a:tbl>
          </a:graphicData>
        </a:graphic>
      </p:graphicFrame>
      <p:sp>
        <p:nvSpPr>
          <p:cNvPr id="7" name="Rectangle 6"/>
          <p:cNvSpPr/>
          <p:nvPr/>
        </p:nvSpPr>
        <p:spPr>
          <a:xfrm>
            <a:off x="485775" y="339350"/>
            <a:ext cx="8134350" cy="400110"/>
          </a:xfrm>
          <a:prstGeom prst="rect">
            <a:avLst/>
          </a:prstGeom>
        </p:spPr>
        <p:txBody>
          <a:bodyPr wrap="square">
            <a:spAutoFit/>
          </a:bodyPr>
          <a:lstStyle/>
          <a:p>
            <a:pPr algn="ctr"/>
            <a:r>
              <a:rPr lang="en-US" sz="2000" b="1" dirty="0">
                <a:latin typeface="Arial" panose="020B0604020202020204" pitchFamily="34" charset="0"/>
                <a:cs typeface="Arial" panose="020B0604020202020204" pitchFamily="34" charset="0"/>
              </a:rPr>
              <a:t>Determinants of FDI entry modes and </a:t>
            </a:r>
            <a:r>
              <a:rPr lang="en-US" sz="2000" b="1" dirty="0" smtClean="0">
                <a:latin typeface="Arial" panose="020B0604020202020204" pitchFamily="34" charset="0"/>
                <a:cs typeface="Arial" panose="020B0604020202020204" pitchFamily="34" charset="0"/>
              </a:rPr>
              <a:t>GVC-FDI (OLS</a:t>
            </a:r>
            <a:r>
              <a:rPr lang="en-US" sz="2000" b="1"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6649627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4057" y="306405"/>
            <a:ext cx="7886700" cy="663573"/>
          </a:xfrm>
        </p:spPr>
        <p:txBody>
          <a:bodyPr>
            <a:normAutofit fontScale="90000"/>
          </a:bodyPr>
          <a:lstStyle/>
          <a:p>
            <a:r>
              <a:rPr lang="en-US" dirty="0" smtClean="0"/>
              <a:t>Official sources of bilateral FDI data </a:t>
            </a:r>
            <a:br>
              <a:rPr lang="en-US" dirty="0" smtClean="0"/>
            </a:br>
            <a:r>
              <a:rPr lang="en-US" i="1" dirty="0" smtClean="0"/>
              <a:t>based on BOP/IIP definition</a:t>
            </a:r>
            <a:endParaRPr lang="en-US" i="1" dirty="0"/>
          </a:p>
        </p:txBody>
      </p:sp>
      <p:sp>
        <p:nvSpPr>
          <p:cNvPr id="3" name="Slide Number Placeholder 2"/>
          <p:cNvSpPr>
            <a:spLocks noGrp="1"/>
          </p:cNvSpPr>
          <p:nvPr>
            <p:ph type="sldNum" sz="quarter" idx="12"/>
          </p:nvPr>
        </p:nvSpPr>
        <p:spPr/>
        <p:txBody>
          <a:bodyPr/>
          <a:lstStyle/>
          <a:p>
            <a:fld id="{3B2AEF64-9867-4B71-936B-C52248B5A961}" type="slidenum">
              <a:rPr lang="en-US" smtClean="0"/>
              <a:t>6</a:t>
            </a:fld>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2625785513"/>
              </p:ext>
            </p:extLst>
          </p:nvPr>
        </p:nvGraphicFramePr>
        <p:xfrm>
          <a:off x="268941" y="1370102"/>
          <a:ext cx="8659906" cy="4739243"/>
        </p:xfrm>
        <a:graphic>
          <a:graphicData uri="http://schemas.openxmlformats.org/drawingml/2006/table">
            <a:tbl>
              <a:tblPr firstRow="1" bandRow="1">
                <a:tableStyleId>{3B4B98B0-60AC-42C2-AFA5-B58CD77FA1E5}</a:tableStyleId>
              </a:tblPr>
              <a:tblGrid>
                <a:gridCol w="2877671"/>
                <a:gridCol w="605581"/>
                <a:gridCol w="630621"/>
                <a:gridCol w="614855"/>
                <a:gridCol w="709448"/>
                <a:gridCol w="1984601"/>
                <a:gridCol w="1237129"/>
              </a:tblGrid>
              <a:tr h="407054">
                <a:tc rowSpan="2">
                  <a:txBody>
                    <a:bodyPr/>
                    <a:lstStyle/>
                    <a:p>
                      <a:pPr algn="ctr"/>
                      <a:r>
                        <a:rPr lang="en-US" sz="1600" dirty="0" smtClean="0"/>
                        <a:t>Database</a:t>
                      </a:r>
                      <a:endParaRPr lang="en-US" sz="1600" dirty="0"/>
                    </a:p>
                  </a:txBody>
                  <a:tcPr anchor="ctr"/>
                </a:tc>
                <a:tc gridSpan="2">
                  <a:txBody>
                    <a:bodyPr/>
                    <a:lstStyle/>
                    <a:p>
                      <a:pPr algn="ctr"/>
                      <a:r>
                        <a:rPr lang="en-US" sz="1600" dirty="0" smtClean="0"/>
                        <a:t>Flows</a:t>
                      </a:r>
                      <a:endParaRPr lang="en-US" sz="1600" dirty="0"/>
                    </a:p>
                  </a:txBody>
                  <a:tcPr/>
                </a:tc>
                <a:tc hMerge="1">
                  <a:txBody>
                    <a:bodyPr/>
                    <a:lstStyle/>
                    <a:p>
                      <a:endParaRPr lang="en-US"/>
                    </a:p>
                  </a:txBody>
                  <a:tcPr/>
                </a:tc>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dirty="0" smtClean="0"/>
                        <a:t>Stock</a:t>
                      </a:r>
                      <a:endParaRPr lang="en-US" sz="1600" dirty="0"/>
                    </a:p>
                  </a:txBody>
                  <a:tcPr/>
                </a:tc>
                <a:tc hMerge="1">
                  <a:txBody>
                    <a:bodyPr/>
                    <a:lstStyle/>
                    <a:p>
                      <a:endParaRPr lang="en-US"/>
                    </a:p>
                  </a:txBody>
                  <a:tcPr/>
                </a:tc>
                <a:tc rowSpan="2">
                  <a:txBody>
                    <a:bodyPr/>
                    <a:lstStyle/>
                    <a:p>
                      <a:pPr algn="ctr"/>
                      <a:r>
                        <a:rPr lang="en-US" sz="1600" dirty="0" smtClean="0"/>
                        <a:t>Country</a:t>
                      </a:r>
                    </a:p>
                    <a:p>
                      <a:pPr algn="ctr"/>
                      <a:r>
                        <a:rPr lang="en-US" sz="1600" dirty="0" smtClean="0"/>
                        <a:t>coverage</a:t>
                      </a:r>
                      <a:endParaRPr lang="en-US" sz="1600" dirty="0"/>
                    </a:p>
                  </a:txBody>
                  <a:tcPr anchor="ctr"/>
                </a:tc>
                <a:tc rowSpan="2">
                  <a:txBody>
                    <a:bodyPr/>
                    <a:lstStyle/>
                    <a:p>
                      <a:pPr algn="ctr"/>
                      <a:r>
                        <a:rPr lang="en-US" sz="1600" dirty="0" smtClean="0"/>
                        <a:t>Period coverage</a:t>
                      </a:r>
                      <a:endParaRPr lang="en-US" sz="1600" dirty="0"/>
                    </a:p>
                  </a:txBody>
                  <a:tcPr anchor="ctr"/>
                </a:tc>
              </a:tr>
              <a:tr h="376481">
                <a:tc vMerge="1">
                  <a:txBody>
                    <a:bodyPr/>
                    <a:lstStyle/>
                    <a:p>
                      <a:pPr algn="ctr"/>
                      <a:endParaRPr lang="en-US" sz="1600" dirty="0"/>
                    </a:p>
                  </a:txBody>
                  <a:tcPr/>
                </a:tc>
                <a:tc>
                  <a:txBody>
                    <a:bodyPr/>
                    <a:lstStyle/>
                    <a:p>
                      <a:pPr algn="ctr"/>
                      <a:r>
                        <a:rPr lang="en-US" sz="1600" b="1" dirty="0" smtClean="0"/>
                        <a:t>IN</a:t>
                      </a:r>
                      <a:endParaRPr lang="en-US" sz="1600" b="1" dirty="0"/>
                    </a:p>
                  </a:txBody>
                  <a:tcPr/>
                </a:tc>
                <a:tc>
                  <a:txBody>
                    <a:bodyPr/>
                    <a:lstStyle/>
                    <a:p>
                      <a:pPr algn="ctr"/>
                      <a:r>
                        <a:rPr lang="en-US" sz="1600" b="1" dirty="0" smtClean="0"/>
                        <a:t>OUT</a:t>
                      </a:r>
                      <a:endParaRPr lang="en-US" sz="1600" b="1" dirty="0"/>
                    </a:p>
                  </a:txBody>
                  <a:tcPr/>
                </a:tc>
                <a:tc>
                  <a:txBody>
                    <a:bodyPr/>
                    <a:lstStyle/>
                    <a:p>
                      <a:pPr algn="ctr"/>
                      <a:r>
                        <a:rPr lang="en-US" sz="1600" b="1" dirty="0" smtClean="0"/>
                        <a:t>IN</a:t>
                      </a:r>
                      <a:endParaRPr lang="en-US" sz="1600" b="1" dirty="0"/>
                    </a:p>
                  </a:txBody>
                  <a:tcPr/>
                </a:tc>
                <a:tc>
                  <a:txBody>
                    <a:bodyPr/>
                    <a:lstStyle/>
                    <a:p>
                      <a:pPr algn="ctr"/>
                      <a:r>
                        <a:rPr lang="en-US" sz="1600" b="1" dirty="0" smtClean="0"/>
                        <a:t>OUT</a:t>
                      </a:r>
                      <a:endParaRPr lang="en-US" sz="1600" b="1" dirty="0"/>
                    </a:p>
                  </a:txBody>
                  <a:tcPr/>
                </a:tc>
                <a:tc vMerge="1">
                  <a:txBody>
                    <a:bodyPr/>
                    <a:lstStyle/>
                    <a:p>
                      <a:pPr algn="ctr"/>
                      <a:endParaRPr lang="en-US" sz="1600" dirty="0"/>
                    </a:p>
                  </a:txBody>
                  <a:tcPr/>
                </a:tc>
                <a:tc vMerge="1">
                  <a:txBody>
                    <a:bodyPr/>
                    <a:lstStyle/>
                    <a:p>
                      <a:pPr algn="ctr"/>
                      <a:endParaRPr lang="en-US" sz="1600" dirty="0"/>
                    </a:p>
                  </a:txBody>
                  <a:tcPr/>
                </a:tc>
              </a:tr>
              <a:tr h="576116">
                <a:tc>
                  <a:txBody>
                    <a:bodyPr/>
                    <a:lstStyle/>
                    <a:p>
                      <a:r>
                        <a:rPr lang="en-US" sz="2400" dirty="0" smtClean="0"/>
                        <a:t>UNCTAD</a:t>
                      </a:r>
                      <a:endParaRPr lang="en-US" sz="2400" dirty="0"/>
                    </a:p>
                  </a:txBody>
                  <a:tcPr anchor="ctr"/>
                </a:tc>
                <a:tc>
                  <a:txBody>
                    <a:bodyPr/>
                    <a:lstStyle/>
                    <a:p>
                      <a:pPr marL="0" indent="0" algn="ctr">
                        <a:buFont typeface="Wingdings" panose="05000000000000000000" pitchFamily="2" charset="2"/>
                        <a:buNone/>
                      </a:pPr>
                      <a:r>
                        <a:rPr lang="en-US" sz="3200" dirty="0" smtClean="0">
                          <a:sym typeface="Wingdings"/>
                        </a:rPr>
                        <a:t></a:t>
                      </a:r>
                      <a:endParaRPr lang="en-US" sz="3200" dirty="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3200" dirty="0" smtClean="0">
                          <a:sym typeface="Wingdings"/>
                        </a:rPr>
                        <a:t></a:t>
                      </a:r>
                      <a:endParaRPr lang="en-US" sz="3200" dirty="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3200" dirty="0" smtClean="0">
                          <a:sym typeface="Wingdings"/>
                        </a:rPr>
                        <a:t></a:t>
                      </a:r>
                      <a:endParaRPr lang="en-US" sz="3200" dirty="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3200" dirty="0" smtClean="0">
                          <a:sym typeface="Wingdings"/>
                        </a:rPr>
                        <a:t></a:t>
                      </a:r>
                      <a:endParaRPr lang="en-US" sz="3200" dirty="0"/>
                    </a:p>
                  </a:txBody>
                  <a:tcPr anchor="ctr"/>
                </a:tc>
                <a:tc>
                  <a:txBody>
                    <a:bodyPr/>
                    <a:lstStyle/>
                    <a:p>
                      <a:pPr algn="ctr"/>
                      <a:r>
                        <a:rPr lang="en-US" sz="1600" dirty="0" smtClean="0"/>
                        <a:t>206 economies, all available partners</a:t>
                      </a:r>
                      <a:endParaRPr lang="en-US" sz="1600" dirty="0"/>
                    </a:p>
                  </a:txBody>
                  <a:tcPr anchor="ctr"/>
                </a:tc>
                <a:tc>
                  <a:txBody>
                    <a:bodyPr/>
                    <a:lstStyle/>
                    <a:p>
                      <a:pPr algn="ctr"/>
                      <a:r>
                        <a:rPr lang="en-US" sz="1600" dirty="0" smtClean="0"/>
                        <a:t>2001-2012</a:t>
                      </a:r>
                      <a:endParaRPr lang="en-US" sz="1600" dirty="0"/>
                    </a:p>
                  </a:txBody>
                  <a:tcPr anchor="ctr"/>
                </a:tc>
              </a:tr>
              <a:tr h="754892">
                <a:tc>
                  <a:txBody>
                    <a:bodyPr/>
                    <a:lstStyle/>
                    <a:p>
                      <a:r>
                        <a:rPr lang="en-US" sz="2400" dirty="0" smtClean="0"/>
                        <a:t>ASEAN Secretariat</a:t>
                      </a:r>
                      <a:endParaRPr lang="en-US" sz="2400" dirty="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3200" dirty="0" smtClean="0">
                          <a:sym typeface="Wingdings"/>
                        </a:rPr>
                        <a:t></a:t>
                      </a:r>
                      <a:endParaRPr lang="en-US" sz="2000" dirty="0"/>
                    </a:p>
                  </a:txBody>
                  <a:tcPr anchor="ctr"/>
                </a:tc>
                <a:tc>
                  <a:txBody>
                    <a:bodyPr/>
                    <a:lstStyle/>
                    <a:p>
                      <a:endParaRPr lang="en-US" dirty="0"/>
                    </a:p>
                  </a:txBody>
                  <a:tcPr anchor="ctr"/>
                </a:tc>
                <a:tc>
                  <a:txBody>
                    <a:bodyPr/>
                    <a:lstStyle/>
                    <a:p>
                      <a:endParaRPr lang="en-US"/>
                    </a:p>
                  </a:txBody>
                  <a:tcPr anchor="ctr"/>
                </a:tc>
                <a:tc>
                  <a:txBody>
                    <a:bodyPr/>
                    <a:lstStyle/>
                    <a:p>
                      <a:endParaRPr lang="en-US"/>
                    </a:p>
                  </a:txBody>
                  <a:tcPr anchor="ctr"/>
                </a:tc>
                <a:tc>
                  <a:txBody>
                    <a:bodyPr/>
                    <a:lstStyle/>
                    <a:p>
                      <a:pPr algn="ctr"/>
                      <a:r>
                        <a:rPr lang="en-US" sz="1600" dirty="0" smtClean="0"/>
                        <a:t>10 ASEAN,               major</a:t>
                      </a:r>
                      <a:r>
                        <a:rPr lang="en-US" sz="1600" baseline="0" dirty="0" smtClean="0"/>
                        <a:t> partners</a:t>
                      </a:r>
                      <a:endParaRPr lang="en-US" sz="1600" dirty="0"/>
                    </a:p>
                  </a:txBody>
                  <a:tcPr anchor="ctr"/>
                </a:tc>
                <a:tc>
                  <a:txBody>
                    <a:bodyPr/>
                    <a:lstStyle/>
                    <a:p>
                      <a:pPr algn="ctr"/>
                      <a:r>
                        <a:rPr lang="en-US" sz="1600" dirty="0" smtClean="0"/>
                        <a:t>2001-2015</a:t>
                      </a:r>
                      <a:endParaRPr lang="en-US" sz="1600" dirty="0"/>
                    </a:p>
                  </a:txBody>
                  <a:tcPr anchor="ctr"/>
                </a:tc>
              </a:tr>
              <a:tr h="655424">
                <a:tc>
                  <a:txBody>
                    <a:bodyPr/>
                    <a:lstStyle/>
                    <a:p>
                      <a:r>
                        <a:rPr lang="en-US" sz="2400" dirty="0" smtClean="0"/>
                        <a:t>OECD</a:t>
                      </a:r>
                      <a:endParaRPr lang="en-US" sz="2400" dirty="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3200" dirty="0" smtClean="0">
                          <a:sym typeface="Wingdings"/>
                        </a:rPr>
                        <a:t></a:t>
                      </a:r>
                      <a:endParaRPr lang="en-US" sz="3200" dirty="0"/>
                    </a:p>
                  </a:txBody>
                  <a:tcPr anchor="ctr"/>
                </a:tc>
                <a:tc>
                  <a:txBody>
                    <a:bodyPr/>
                    <a:lstStyle/>
                    <a:p>
                      <a:endParaRPr lang="en-US"/>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3200" dirty="0" smtClean="0">
                          <a:sym typeface="Wingdings"/>
                        </a:rPr>
                        <a:t></a:t>
                      </a:r>
                      <a:endParaRPr lang="en-US" sz="3200" dirty="0"/>
                    </a:p>
                  </a:txBody>
                  <a:tcPr anchor="ctr"/>
                </a:tc>
                <a:tc>
                  <a:txBody>
                    <a:bodyPr/>
                    <a:lstStyle/>
                    <a:p>
                      <a:endParaRPr lang="en-US"/>
                    </a:p>
                  </a:txBody>
                  <a:tcPr anchor="ctr"/>
                </a:tc>
                <a:tc>
                  <a:txBody>
                    <a:bodyPr/>
                    <a:lstStyle/>
                    <a:p>
                      <a:pPr algn="ctr"/>
                      <a:r>
                        <a:rPr lang="en-US" sz="1600" dirty="0" smtClean="0"/>
                        <a:t>34 OECD,</a:t>
                      </a:r>
                      <a:r>
                        <a:rPr lang="en-US" sz="1600" baseline="0" dirty="0" smtClean="0"/>
                        <a:t> all available partners</a:t>
                      </a:r>
                      <a:endParaRPr lang="en-US" sz="1600" dirty="0"/>
                    </a:p>
                  </a:txBody>
                  <a:tcPr anchor="ctr"/>
                </a:tc>
                <a:tc>
                  <a:txBody>
                    <a:bodyPr/>
                    <a:lstStyle/>
                    <a:p>
                      <a:pPr algn="ctr"/>
                      <a:r>
                        <a:rPr lang="en-US" sz="1600" dirty="0" smtClean="0"/>
                        <a:t>1985-2012</a:t>
                      </a:r>
                      <a:endParaRPr lang="en-US" sz="1600" dirty="0"/>
                    </a:p>
                  </a:txBody>
                  <a:tcPr anchor="ctr"/>
                </a:tc>
              </a:tr>
              <a:tr h="655424">
                <a:tc>
                  <a:txBody>
                    <a:bodyPr/>
                    <a:lstStyle/>
                    <a:p>
                      <a:r>
                        <a:rPr lang="en-US" sz="2400" dirty="0" smtClean="0"/>
                        <a:t>Eurostat</a:t>
                      </a:r>
                      <a:endParaRPr lang="en-US" sz="2400" dirty="0"/>
                    </a:p>
                  </a:txBody>
                  <a:tcPr anchor="ctr"/>
                </a:tc>
                <a:tc>
                  <a:txBody>
                    <a:bodyPr/>
                    <a:lstStyle/>
                    <a:p>
                      <a:pPr marL="0" indent="0" algn="ctr">
                        <a:buFont typeface="Wingdings" panose="05000000000000000000" pitchFamily="2" charset="2"/>
                        <a:buNone/>
                      </a:pPr>
                      <a:r>
                        <a:rPr lang="en-US" sz="3200" dirty="0" smtClean="0">
                          <a:sym typeface="Wingdings"/>
                        </a:rPr>
                        <a:t></a:t>
                      </a:r>
                      <a:endParaRPr lang="en-US" sz="3200" dirty="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3200" dirty="0" smtClean="0">
                          <a:sym typeface="Wingdings"/>
                        </a:rPr>
                        <a:t></a:t>
                      </a:r>
                      <a:endParaRPr lang="en-US" sz="3200" dirty="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3200" dirty="0" smtClean="0">
                          <a:sym typeface="Wingdings"/>
                        </a:rPr>
                        <a:t></a:t>
                      </a:r>
                      <a:endParaRPr lang="en-US" sz="3200" dirty="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3200" dirty="0" smtClean="0">
                          <a:sym typeface="Wingdings"/>
                        </a:rPr>
                        <a:t></a:t>
                      </a:r>
                      <a:endParaRPr lang="en-US" sz="3200" dirty="0"/>
                    </a:p>
                  </a:txBody>
                  <a:tcPr anchor="ctr"/>
                </a:tc>
                <a:tc>
                  <a:txBody>
                    <a:bodyPr/>
                    <a:lstStyle/>
                    <a:p>
                      <a:pPr algn="ctr"/>
                      <a:r>
                        <a:rPr lang="en-US" sz="1600" dirty="0" smtClean="0"/>
                        <a:t>28 EU members, </a:t>
                      </a:r>
                    </a:p>
                    <a:p>
                      <a:pPr algn="ctr"/>
                      <a:r>
                        <a:rPr lang="en-US" sz="1600" dirty="0" smtClean="0"/>
                        <a:t>all partners</a:t>
                      </a:r>
                      <a:endParaRPr lang="en-US" sz="1600" dirty="0"/>
                    </a:p>
                  </a:txBody>
                  <a:tcPr anchor="ctr"/>
                </a:tc>
                <a:tc>
                  <a:txBody>
                    <a:bodyPr/>
                    <a:lstStyle/>
                    <a:p>
                      <a:pPr algn="ctr"/>
                      <a:r>
                        <a:rPr lang="en-US" sz="1600" dirty="0" smtClean="0"/>
                        <a:t>2001-2014</a:t>
                      </a:r>
                      <a:endParaRPr lang="en-US" sz="1600" dirty="0"/>
                    </a:p>
                  </a:txBody>
                  <a:tcPr anchor="ctr"/>
                </a:tc>
              </a:tr>
              <a:tr h="655424">
                <a:tc>
                  <a:txBody>
                    <a:bodyPr/>
                    <a:lstStyle/>
                    <a:p>
                      <a:r>
                        <a:rPr lang="en-US" sz="2400" dirty="0" smtClean="0"/>
                        <a:t>IMF CDIS</a:t>
                      </a:r>
                      <a:endParaRPr lang="en-US" sz="2400" dirty="0"/>
                    </a:p>
                  </a:txBody>
                  <a:tcPr anchor="ctr"/>
                </a:tc>
                <a:tc>
                  <a:txBody>
                    <a:bodyPr/>
                    <a:lstStyle/>
                    <a:p>
                      <a:pPr marL="0" indent="0" algn="ctr">
                        <a:buFont typeface="Wingdings" panose="05000000000000000000" pitchFamily="2" charset="2"/>
                        <a:buNone/>
                      </a:pPr>
                      <a:endParaRPr lang="en-US" sz="3200" dirty="0"/>
                    </a:p>
                  </a:txBody>
                  <a:tcPr anchor="ctr"/>
                </a:tc>
                <a:tc>
                  <a:txBody>
                    <a:bodyPr/>
                    <a:lstStyle/>
                    <a:p>
                      <a:endParaRPr lang="en-US" dirty="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3200" kern="1200" dirty="0" smtClean="0">
                          <a:solidFill>
                            <a:schemeClr val="tx1"/>
                          </a:solidFill>
                          <a:latin typeface="+mn-lt"/>
                          <a:ea typeface="+mn-ea"/>
                          <a:cs typeface="+mn-cs"/>
                          <a:sym typeface="Wingdings"/>
                        </a:rPr>
                        <a:t></a:t>
                      </a:r>
                      <a:endParaRPr lang="en-US" dirty="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3200" dirty="0" smtClean="0">
                          <a:sym typeface="Wingdings"/>
                        </a:rPr>
                        <a:t></a:t>
                      </a:r>
                      <a:endParaRPr lang="en-US" sz="3200" dirty="0"/>
                    </a:p>
                  </a:txBody>
                  <a:tcPr anchor="ctr"/>
                </a:tc>
                <a:tc>
                  <a:txBody>
                    <a:bodyPr/>
                    <a:lstStyle/>
                    <a:p>
                      <a:pPr algn="ctr"/>
                      <a:r>
                        <a:rPr lang="en-US" sz="1600" dirty="0" smtClean="0"/>
                        <a:t>90</a:t>
                      </a:r>
                      <a:r>
                        <a:rPr lang="en-US" sz="1600" baseline="0" dirty="0" smtClean="0"/>
                        <a:t> reporter–economies</a:t>
                      </a:r>
                      <a:endParaRPr lang="en-US" sz="1600" dirty="0"/>
                    </a:p>
                  </a:txBody>
                  <a:tcPr anchor="ctr"/>
                </a:tc>
                <a:tc>
                  <a:txBody>
                    <a:bodyPr/>
                    <a:lstStyle/>
                    <a:p>
                      <a:pPr algn="ctr"/>
                      <a:r>
                        <a:rPr lang="en-US" sz="1600" dirty="0" smtClean="0"/>
                        <a:t>2009-2013</a:t>
                      </a:r>
                      <a:endParaRPr lang="en-US" sz="1600" dirty="0"/>
                    </a:p>
                  </a:txBody>
                  <a:tcPr anchor="ctr"/>
                </a:tc>
              </a:tr>
              <a:tr h="655424">
                <a:tc>
                  <a:txBody>
                    <a:bodyPr/>
                    <a:lstStyle/>
                    <a:p>
                      <a:r>
                        <a:rPr lang="en-US" sz="2400" dirty="0" smtClean="0"/>
                        <a:t>National sources</a:t>
                      </a:r>
                      <a:endParaRPr lang="en-US" sz="2400" dirty="0"/>
                    </a:p>
                  </a:txBody>
                  <a:tcPr anchor="ctr"/>
                </a:tc>
                <a:tc gridSpan="6">
                  <a:txBody>
                    <a:bodyPr/>
                    <a:lstStyle/>
                    <a:p>
                      <a:pPr marL="0" indent="0" algn="ctr">
                        <a:buFont typeface="Wingdings" panose="05000000000000000000" pitchFamily="2" charset="2"/>
                        <a:buNone/>
                      </a:pPr>
                      <a:r>
                        <a:rPr lang="en-US" sz="1600" dirty="0" smtClean="0"/>
                        <a:t>depends on country data source; data</a:t>
                      </a:r>
                      <a:r>
                        <a:rPr lang="en-US" sz="1600" baseline="0" dirty="0" smtClean="0"/>
                        <a:t> available for AUS, JPN, KOR, GEO, IND, TAP, PRC, HKG, US, MEX, CHL, COL</a:t>
                      </a:r>
                      <a:endParaRPr lang="en-US" sz="1600" dirty="0"/>
                    </a:p>
                  </a:txBody>
                  <a:tcPr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pPr algn="ctr"/>
                      <a:endParaRPr lang="en-US" sz="1600" dirty="0"/>
                    </a:p>
                  </a:txBody>
                  <a:tcPr anchor="ctr"/>
                </a:tc>
                <a:tc hMerge="1">
                  <a:txBody>
                    <a:bodyPr/>
                    <a:lstStyle/>
                    <a:p>
                      <a:pPr algn="ctr"/>
                      <a:endParaRPr lang="en-US" sz="1600" dirty="0"/>
                    </a:p>
                  </a:txBody>
                  <a:tcPr anchor="ctr"/>
                </a:tc>
              </a:tr>
            </a:tbl>
          </a:graphicData>
        </a:graphic>
      </p:graphicFrame>
    </p:spTree>
    <p:extLst>
      <p:ext uri="{BB962C8B-B14F-4D97-AF65-F5344CB8AC3E}">
        <p14:creationId xmlns:p14="http://schemas.microsoft.com/office/powerpoint/2010/main" val="31849977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3408"/>
            <a:ext cx="9144000" cy="904351"/>
          </a:xfrm>
        </p:spPr>
        <p:txBody>
          <a:bodyPr>
            <a:noAutofit/>
          </a:bodyPr>
          <a:lstStyle/>
          <a:p>
            <a:pPr>
              <a:lnSpc>
                <a:spcPct val="100000"/>
              </a:lnSpc>
            </a:pPr>
            <a:r>
              <a:rPr lang="en-US" dirty="0" smtClean="0"/>
              <a:t>Methodology to generate complete </a:t>
            </a:r>
            <a:br>
              <a:rPr lang="en-US" dirty="0" smtClean="0"/>
            </a:br>
            <a:r>
              <a:rPr lang="en-US" dirty="0" smtClean="0">
                <a:solidFill>
                  <a:srgbClr val="C00000"/>
                </a:solidFill>
              </a:rPr>
              <a:t>bilateral FDI inflow </a:t>
            </a:r>
            <a:r>
              <a:rPr lang="en-US" dirty="0" smtClean="0"/>
              <a:t>data (2001-2015)</a:t>
            </a:r>
            <a:endParaRPr lang="en-US" dirty="0"/>
          </a:p>
        </p:txBody>
      </p:sp>
      <p:sp>
        <p:nvSpPr>
          <p:cNvPr id="3" name="Slide Number Placeholder 2"/>
          <p:cNvSpPr>
            <a:spLocks noGrp="1"/>
          </p:cNvSpPr>
          <p:nvPr>
            <p:ph type="sldNum" sz="quarter" idx="12"/>
          </p:nvPr>
        </p:nvSpPr>
        <p:spPr/>
        <p:txBody>
          <a:bodyPr/>
          <a:lstStyle/>
          <a:p>
            <a:fld id="{3B2AEF64-9867-4B71-936B-C52248B5A961}" type="slidenum">
              <a:rPr lang="en-US" smtClean="0"/>
              <a:t>7</a:t>
            </a:fld>
            <a:endParaRPr lang="en-US" dirty="0"/>
          </a:p>
        </p:txBody>
      </p:sp>
      <p:graphicFrame>
        <p:nvGraphicFramePr>
          <p:cNvPr id="11" name="Diagram 10"/>
          <p:cNvGraphicFramePr/>
          <p:nvPr>
            <p:extLst>
              <p:ext uri="{D42A27DB-BD31-4B8C-83A1-F6EECF244321}">
                <p14:modId xmlns:p14="http://schemas.microsoft.com/office/powerpoint/2010/main" val="2411614192"/>
              </p:ext>
            </p:extLst>
          </p:nvPr>
        </p:nvGraphicFramePr>
        <p:xfrm>
          <a:off x="564775" y="1477681"/>
          <a:ext cx="8081683" cy="484243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6489461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053771"/>
          </a:xfrm>
        </p:spPr>
        <p:txBody>
          <a:bodyPr>
            <a:normAutofit/>
          </a:bodyPr>
          <a:lstStyle/>
          <a:p>
            <a:pPr algn="ctr"/>
            <a:r>
              <a:rPr lang="en-US" sz="4000" b="1" dirty="0" smtClean="0">
                <a:latin typeface="Arial" panose="020B0604020202020204" pitchFamily="34" charset="0"/>
                <a:cs typeface="Arial" panose="020B0604020202020204" pitchFamily="34" charset="0"/>
              </a:rPr>
              <a:t>New Data </a:t>
            </a:r>
            <a:r>
              <a:rPr lang="en-US" sz="4000" b="1" dirty="0">
                <a:latin typeface="Arial" panose="020B0604020202020204" pitchFamily="34" charset="0"/>
                <a:cs typeface="Arial" panose="020B0604020202020204" pitchFamily="34" charset="0"/>
              </a:rPr>
              <a:t>Sources</a:t>
            </a:r>
          </a:p>
        </p:txBody>
      </p:sp>
      <p:sp>
        <p:nvSpPr>
          <p:cNvPr id="3" name="Content Placeholder 2"/>
          <p:cNvSpPr>
            <a:spLocks noGrp="1"/>
          </p:cNvSpPr>
          <p:nvPr>
            <p:ph idx="1"/>
          </p:nvPr>
        </p:nvSpPr>
        <p:spPr>
          <a:xfrm>
            <a:off x="457200" y="1447800"/>
            <a:ext cx="8229600" cy="4678363"/>
          </a:xfrm>
        </p:spPr>
        <p:txBody>
          <a:bodyPr>
            <a:normAutofit/>
          </a:bodyPr>
          <a:lstStyle/>
          <a:p>
            <a:pPr marL="0" indent="0" algn="ctr">
              <a:spcBef>
                <a:spcPts val="0"/>
              </a:spcBef>
              <a:spcAft>
                <a:spcPts val="1200"/>
              </a:spcAft>
              <a:buNone/>
            </a:pPr>
            <a:r>
              <a:rPr lang="en-US" u="sng" dirty="0" smtClean="0"/>
              <a:t>Mode of entry</a:t>
            </a:r>
          </a:p>
          <a:p>
            <a:pPr marL="0" indent="0" algn="ctr">
              <a:spcBef>
                <a:spcPts val="0"/>
              </a:spcBef>
              <a:spcAft>
                <a:spcPts val="1200"/>
              </a:spcAft>
              <a:buNone/>
            </a:pPr>
            <a:endParaRPr lang="en-US" sz="2400" i="1" dirty="0"/>
          </a:p>
          <a:p>
            <a:pPr>
              <a:spcBef>
                <a:spcPts val="0"/>
              </a:spcBef>
              <a:spcAft>
                <a:spcPts val="600"/>
              </a:spcAft>
              <a:buFont typeface="Wingdings" panose="05000000000000000000" pitchFamily="2" charset="2"/>
              <a:buChar char="§"/>
            </a:pPr>
            <a:r>
              <a:rPr lang="en-US" sz="2400" dirty="0" smtClean="0"/>
              <a:t>Greenfield:</a:t>
            </a:r>
            <a:r>
              <a:rPr lang="en-US" sz="2400" i="1" dirty="0" smtClean="0"/>
              <a:t> </a:t>
            </a:r>
            <a:r>
              <a:rPr lang="en-US" sz="2400" i="1" dirty="0" err="1" smtClean="0"/>
              <a:t>FDi</a:t>
            </a:r>
            <a:r>
              <a:rPr lang="en-US" sz="2400" i="1" dirty="0" smtClean="0"/>
              <a:t> Markets</a:t>
            </a:r>
            <a:r>
              <a:rPr lang="en-US" sz="2400" dirty="0" smtClean="0"/>
              <a:t>, Financial Times</a:t>
            </a:r>
          </a:p>
          <a:p>
            <a:pPr lvl="1">
              <a:spcBef>
                <a:spcPts val="0"/>
              </a:spcBef>
              <a:spcAft>
                <a:spcPts val="1200"/>
              </a:spcAft>
              <a:buFont typeface="Courier New" panose="02070309020205020404" pitchFamily="49" charset="0"/>
              <a:buChar char="o"/>
            </a:pPr>
            <a:r>
              <a:rPr lang="en-US" sz="2000" dirty="0" smtClean="0"/>
              <a:t>Sectorial coverage: 39 sectors and 272 sub-sectors using its own  classification</a:t>
            </a:r>
            <a:endParaRPr lang="en-US" sz="2000" dirty="0"/>
          </a:p>
          <a:p>
            <a:pPr>
              <a:spcBef>
                <a:spcPts val="0"/>
              </a:spcBef>
              <a:spcAft>
                <a:spcPts val="600"/>
              </a:spcAft>
              <a:buFont typeface="Wingdings" panose="05000000000000000000" pitchFamily="2" charset="2"/>
              <a:buChar char="§"/>
            </a:pPr>
            <a:r>
              <a:rPr lang="en-US" sz="2400" dirty="0" smtClean="0"/>
              <a:t>M&amp;As</a:t>
            </a:r>
            <a:r>
              <a:rPr lang="en-US" sz="2400" i="1" dirty="0" smtClean="0"/>
              <a:t>: Zephyr</a:t>
            </a:r>
            <a:r>
              <a:rPr lang="en-US" sz="2400" dirty="0" smtClean="0"/>
              <a:t>, Bureau Van </a:t>
            </a:r>
            <a:r>
              <a:rPr lang="en-US" sz="2400" dirty="0" err="1" smtClean="0"/>
              <a:t>Dijk</a:t>
            </a:r>
            <a:endParaRPr lang="en-US" sz="2400" dirty="0" smtClean="0"/>
          </a:p>
          <a:p>
            <a:pPr lvl="1">
              <a:spcBef>
                <a:spcPts val="0"/>
              </a:spcBef>
              <a:spcAft>
                <a:spcPts val="1200"/>
              </a:spcAft>
              <a:buFont typeface="Courier New" panose="02070309020205020404" pitchFamily="49" charset="0"/>
              <a:buChar char="o"/>
            </a:pPr>
            <a:r>
              <a:rPr lang="en-US" sz="2000" dirty="0" err="1" smtClean="0"/>
              <a:t>Sectoral</a:t>
            </a:r>
            <a:r>
              <a:rPr lang="en-US" sz="2000" dirty="0" smtClean="0"/>
              <a:t> </a:t>
            </a:r>
            <a:r>
              <a:rPr lang="en-US" sz="2000" dirty="0"/>
              <a:t>coverage: 2-6 digit NAICS 2012</a:t>
            </a:r>
            <a:r>
              <a:rPr lang="en-US" sz="2000" dirty="0" smtClean="0"/>
              <a:t>. Correct data to trace ultimate acquirer through </a:t>
            </a:r>
            <a:r>
              <a:rPr lang="en-US" sz="2000" dirty="0" err="1" smtClean="0"/>
              <a:t>Orbis</a:t>
            </a:r>
            <a:r>
              <a:rPr lang="en-US" sz="2000" dirty="0" smtClean="0"/>
              <a:t>.</a:t>
            </a:r>
            <a:endParaRPr lang="en-US" sz="2000" dirty="0"/>
          </a:p>
          <a:p>
            <a:pPr>
              <a:spcBef>
                <a:spcPts val="0"/>
              </a:spcBef>
              <a:spcAft>
                <a:spcPts val="1200"/>
              </a:spcAft>
              <a:buFont typeface="Wingdings" panose="05000000000000000000" pitchFamily="2" charset="2"/>
              <a:buChar char="§"/>
            </a:pPr>
            <a:r>
              <a:rPr lang="en-US" sz="2400" dirty="0" smtClean="0"/>
              <a:t>Match, merge and aggregate up to primary, manufacturing and services. </a:t>
            </a:r>
          </a:p>
          <a:p>
            <a:pPr>
              <a:spcBef>
                <a:spcPts val="0"/>
              </a:spcBef>
              <a:spcAft>
                <a:spcPts val="1200"/>
              </a:spcAft>
              <a:buFont typeface="Wingdings" panose="05000000000000000000" pitchFamily="2" charset="2"/>
              <a:buChar char="§"/>
            </a:pPr>
            <a:r>
              <a:rPr lang="en-US" sz="2400" dirty="0" smtClean="0"/>
              <a:t>Extensive margin i.e. number of projects and deals</a:t>
            </a:r>
          </a:p>
          <a:p>
            <a:pPr>
              <a:spcBef>
                <a:spcPts val="0"/>
              </a:spcBef>
              <a:spcAft>
                <a:spcPts val="1200"/>
              </a:spcAft>
            </a:pPr>
            <a:endParaRPr lang="en-US" sz="2400" dirty="0"/>
          </a:p>
          <a:p>
            <a:pPr marL="457200" lvl="1" indent="0">
              <a:spcBef>
                <a:spcPts val="0"/>
              </a:spcBef>
              <a:spcAft>
                <a:spcPts val="1200"/>
              </a:spcAft>
              <a:buNone/>
            </a:pPr>
            <a:endParaRPr lang="en-US" sz="2000" dirty="0" smtClean="0"/>
          </a:p>
        </p:txBody>
      </p:sp>
    </p:spTree>
    <p:extLst>
      <p:ext uri="{BB962C8B-B14F-4D97-AF65-F5344CB8AC3E}">
        <p14:creationId xmlns:p14="http://schemas.microsoft.com/office/powerpoint/2010/main" val="220721287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6840" y="339851"/>
            <a:ext cx="8339959" cy="926645"/>
          </a:xfrm>
        </p:spPr>
        <p:txBody>
          <a:bodyPr>
            <a:normAutofit/>
          </a:bodyPr>
          <a:lstStyle/>
          <a:p>
            <a:pPr algn="ctr"/>
            <a:r>
              <a:rPr lang="en-US" sz="4000" b="1" dirty="0" smtClean="0">
                <a:latin typeface="Arial" panose="020B0604020202020204" pitchFamily="34" charset="0"/>
                <a:cs typeface="Arial" panose="020B0604020202020204" pitchFamily="34" charset="0"/>
              </a:rPr>
              <a:t>New Data Sources</a:t>
            </a:r>
            <a:endParaRPr lang="en-US" sz="4000" b="1" dirty="0">
              <a:latin typeface="Arial" panose="020B0604020202020204" pitchFamily="34" charset="0"/>
              <a:cs typeface="Arial" panose="020B0604020202020204" pitchFamily="34" charset="0"/>
            </a:endParaRPr>
          </a:p>
        </p:txBody>
      </p:sp>
      <p:sp>
        <p:nvSpPr>
          <p:cNvPr id="5" name="Rectangle 4"/>
          <p:cNvSpPr/>
          <p:nvPr/>
        </p:nvSpPr>
        <p:spPr>
          <a:xfrm>
            <a:off x="346841" y="1437549"/>
            <a:ext cx="8339959" cy="4698722"/>
          </a:xfrm>
          <a:prstGeom prst="rect">
            <a:avLst/>
          </a:prstGeom>
        </p:spPr>
        <p:txBody>
          <a:bodyPr wrap="square">
            <a:spAutoFit/>
          </a:bodyPr>
          <a:lstStyle/>
          <a:p>
            <a:pPr algn="ctr"/>
            <a:r>
              <a:rPr lang="en-US" sz="2800" u="sng" dirty="0"/>
              <a:t>Distinguishing Motivation</a:t>
            </a:r>
            <a:r>
              <a:rPr lang="en-US" sz="2800" dirty="0"/>
              <a:t> </a:t>
            </a:r>
          </a:p>
          <a:p>
            <a:pPr algn="ctr"/>
            <a:endParaRPr lang="en-US" sz="2400" dirty="0"/>
          </a:p>
          <a:p>
            <a:pPr marL="342900" indent="-342900">
              <a:spcAft>
                <a:spcPts val="1200"/>
              </a:spcAft>
              <a:buFont typeface="Wingdings" panose="05000000000000000000" pitchFamily="2" charset="2"/>
              <a:buChar char="§"/>
            </a:pPr>
            <a:r>
              <a:rPr lang="en-US" sz="2400" i="1" dirty="0" smtClean="0"/>
              <a:t>Sample from </a:t>
            </a:r>
            <a:r>
              <a:rPr lang="en-US" sz="2400" i="1" dirty="0" err="1" smtClean="0"/>
              <a:t>Worldbase</a:t>
            </a:r>
            <a:r>
              <a:rPr lang="en-US" sz="2400" dirty="0"/>
              <a:t>, Dun </a:t>
            </a:r>
            <a:r>
              <a:rPr lang="en-US" sz="2400" dirty="0" smtClean="0"/>
              <a:t>&amp; </a:t>
            </a:r>
            <a:r>
              <a:rPr lang="en-US" sz="2400" dirty="0"/>
              <a:t>Bradstreet </a:t>
            </a:r>
          </a:p>
          <a:p>
            <a:pPr marL="800100" lvl="1" indent="-342900">
              <a:spcAft>
                <a:spcPts val="1000"/>
              </a:spcAft>
              <a:buFont typeface="Courier New" panose="02070309020205020404" pitchFamily="49" charset="0"/>
              <a:buChar char="o"/>
            </a:pPr>
            <a:r>
              <a:rPr lang="en-US" sz="2000" dirty="0"/>
              <a:t>Links the global ultimate headquarter and its affiliates located around the world at the 4 –digit SIC level</a:t>
            </a:r>
          </a:p>
          <a:p>
            <a:pPr marL="800100" lvl="1" indent="-342900">
              <a:spcAft>
                <a:spcPts val="1000"/>
              </a:spcAft>
              <a:buFont typeface="Courier New" panose="02070309020205020404" pitchFamily="49" charset="0"/>
              <a:buChar char="o"/>
            </a:pPr>
            <a:r>
              <a:rPr lang="en-US" sz="2000" dirty="0"/>
              <a:t>Records if an affiliates is engaged in international trade activity (plus data on sales and employment)</a:t>
            </a:r>
          </a:p>
          <a:p>
            <a:pPr marL="800100" lvl="1" indent="-342900">
              <a:spcAft>
                <a:spcPts val="1000"/>
              </a:spcAft>
              <a:buFont typeface="Courier New" panose="02070309020205020404" pitchFamily="49" charset="0"/>
              <a:buChar char="o"/>
            </a:pPr>
            <a:r>
              <a:rPr lang="en-US" sz="2000" dirty="0"/>
              <a:t>Indicator of GVC-FDI: Foreign-owned affiliates that both export and import</a:t>
            </a:r>
          </a:p>
          <a:p>
            <a:pPr marL="800100" lvl="1" indent="-342900">
              <a:spcAft>
                <a:spcPts val="1000"/>
              </a:spcAft>
              <a:buFont typeface="Courier New" panose="02070309020205020404" pitchFamily="49" charset="0"/>
              <a:buChar char="o"/>
            </a:pPr>
            <a:r>
              <a:rPr lang="en-US" sz="2000" dirty="0"/>
              <a:t>Country coverage: GUHs located in OECD + emerging countries; affiliates located in Asia i.e. GVC-FDI into Asia</a:t>
            </a:r>
          </a:p>
          <a:p>
            <a:pPr marL="800100" lvl="1" indent="-342900">
              <a:spcAft>
                <a:spcPts val="1000"/>
              </a:spcAft>
              <a:buFont typeface="Courier New" panose="02070309020205020404" pitchFamily="49" charset="0"/>
              <a:buChar char="o"/>
            </a:pPr>
            <a:r>
              <a:rPr lang="en-US" sz="2000" dirty="0" err="1"/>
              <a:t>Sectoral</a:t>
            </a:r>
            <a:r>
              <a:rPr lang="en-US" sz="2000" dirty="0"/>
              <a:t> coverage: Manufacturing, Mining and Business Services </a:t>
            </a:r>
          </a:p>
        </p:txBody>
      </p:sp>
    </p:spTree>
    <p:extLst>
      <p:ext uri="{BB962C8B-B14F-4D97-AF65-F5344CB8AC3E}">
        <p14:creationId xmlns:p14="http://schemas.microsoft.com/office/powerpoint/2010/main" val="2103848355"/>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mso-contentType ?>
<FormUrls xmlns="http://schemas.microsoft.com/sharepoint/v3/contenttype/forms/url">
  <Display>_catalogs/masterpage/ECMForms/DisclosureCorporateCT/View.aspx</Display>
  <Edit>_catalogs/masterpage/ECMForms/DisclosureCorporateCT/Edit.aspx</Edit>
</FormUrls>
</file>

<file path=customXml/item3.xml><?xml version="1.0" encoding="utf-8"?>
<p:properties xmlns:p="http://schemas.microsoft.com/office/2006/metadata/properties" xmlns:xsi="http://www.w3.org/2001/XMLSchema-instance" xmlns:pc="http://schemas.microsoft.com/office/infopath/2007/PartnerControls">
  <documentManagement>
    <IDBDocs_x0020_Number xmlns="cdc7663a-08f0-4737-9e8c-148ce897a09c">40710056</IDBDocs_x0020_Number>
    <TaxCatchAll xmlns="cdc7663a-08f0-4737-9e8c-148ce897a09c">
      <Value>20</Value>
      <Value>21</Value>
    </TaxCatchAll>
    <SISCOR_x0020_Number xmlns="cdc7663a-08f0-4737-9e8c-148ce897a09c" xsi:nil="true"/>
    <Division_x0020_or_x0020_Unit xmlns="cdc7663a-08f0-4737-9e8c-148ce897a09c">INT/INT</Division_x0020_or_x0020_Unit>
    <Document_x0020_Author xmlns="cdc7663a-08f0-4737-9e8c-148ce897a09c">BID -  Sector de Integracion y Comercio</Document_x0020_Author>
    <Fiscal_x0020_Year_x0020_IDB xmlns="cdc7663a-08f0-4737-9e8c-148ce897a09c">2016</Fiscal_x0020_Year_x0020_IDB>
    <Other_x0020_Author xmlns="cdc7663a-08f0-4737-9e8c-148ce897a09c" xsi:nil="true"/>
    <Migration_x0020_Info xmlns="cdc7663a-08f0-4737-9e8c-148ce897a09c">&lt;Data&gt;&lt;APPLICATION&gt;MS POWERPOINT&lt;/APPLICATION&gt;&lt;STAGE_CODE&gt;EVENTS&lt;/STAGE_CODE&gt;&lt;USER_STAGE&gt;Events&lt;/USER_STAGE&gt;&lt;PD_OBJ_TYPE&gt;0&lt;/PD_OBJ_TYPE&gt;&lt;MAKERECORD&gt;N&lt;/MAKERECORD&gt;&lt;/Data&gt;</Migration_x0020_Info>
    <Document_x0020_Language_x0020_IDB xmlns="cdc7663a-08f0-4737-9e8c-148ce897a09c">English</Document_x0020_Language_x0020_IDB>
    <Identifier xmlns="cdc7663a-08f0-4737-9e8c-148ce897a09c" xsi:nil="true"/>
    <Access_x0020_to_x0020_Information_x00a0_Policy xmlns="cdc7663a-08f0-4737-9e8c-148ce897a09c">Public</Access_x0020_to_x0020_Information_x00a0_Policy>
    <ic46d7e087fd4a108fb86518ca413cc6 xmlns="cdc7663a-08f0-4737-9e8c-148ce897a09c">
      <Terms xmlns="http://schemas.microsoft.com/office/infopath/2007/PartnerControls"/>
    </ic46d7e087fd4a108fb86518ca413cc6>
    <j65ec2e3a7e44c39a1acebfd2a19200a xmlns="cdc7663a-08f0-4737-9e8c-148ce897a09c">
      <Terms xmlns="http://schemas.microsoft.com/office/infopath/2007/PartnerControls">
        <TermInfo xmlns="http://schemas.microsoft.com/office/infopath/2007/PartnerControls">
          <TermName xmlns="http://schemas.microsoft.com/office/infopath/2007/PartnerControls">Unclassified</TermName>
          <TermId xmlns="http://schemas.microsoft.com/office/infopath/2007/PartnerControls">a6dff32e-d477-44cd-a56b-85efe9e0a56c</TermId>
        </TermInfo>
      </Terms>
    </j65ec2e3a7e44c39a1acebfd2a19200a>
    <cf0f1ca6d90e4583ad80995bcde0e58a xmlns="cdc7663a-08f0-4737-9e8c-148ce897a09c">
      <Terms xmlns="http://schemas.microsoft.com/office/infopath/2007/PartnerControls">
        <TermInfo xmlns="http://schemas.microsoft.com/office/infopath/2007/PartnerControls">
          <TermName xmlns="http://schemas.microsoft.com/office/infopath/2007/PartnerControls">IDBDocs</TermName>
          <TermId xmlns="http://schemas.microsoft.com/office/infopath/2007/PartnerControls">cca77002-e150-4b2d-ab1f-1d7a7cdcae16</TermId>
        </TermInfo>
      </Terms>
    </cf0f1ca6d90e4583ad80995bcde0e58a>
    <Issue_x0020_Date xmlns="cdc7663a-08f0-4737-9e8c-148ce897a09c" xsi:nil="true"/>
    <KP_x0020_Topics xmlns="cdc7663a-08f0-4737-9e8c-148ce897a09c" xsi:nil="true"/>
    <Publication_x0020_Type xmlns="cdc7663a-08f0-4737-9e8c-148ce897a09c" xsi:nil="true"/>
    <Publishing_x0020_House xmlns="cdc7663a-08f0-4737-9e8c-148ce897a09c" xsi:nil="true"/>
    <Abstract xmlns="cdc7663a-08f0-4737-9e8c-148ce897a09c" xsi:nil="true"/>
    <Editor1 xmlns="cdc7663a-08f0-4737-9e8c-148ce897a09c" xsi:nil="true"/>
    <Disclosure_x0020_Activity xmlns="cdc7663a-08f0-4737-9e8c-148ce897a09c">Events</Disclosure_x0020_Activity>
    <Region xmlns="cdc7663a-08f0-4737-9e8c-148ce897a09c" xsi:nil="true"/>
    <Webtopic xmlns="cdc7663a-08f0-4737-9e8c-148ce897a09c">Integration and Trade</Webtopic>
    <Disclosed xmlns="cdc7663a-08f0-4737-9e8c-148ce897a09c">false</Disclosed>
    <_dlc_DocId xmlns="cdc7663a-08f0-4737-9e8c-148ce897a09c">EZSHARE-849660274-770</_dlc_DocId>
    <_dlc_DocIdUrl xmlns="cdc7663a-08f0-4737-9e8c-148ce897a09c">
      <Url>https://idbg.sharepoint.com/teams/ez-VPS/INT/_layouts/15/DocIdRedir.aspx?ID=EZSHARE-849660274-770</Url>
      <Description>EZSHARE-849660274-770</Description>
    </_dlc_DocIdUrl>
    <Related_x0020_SisCor_x0020_Number xmlns="cdc7663a-08f0-4737-9e8c-148ce897a09c" xsi:nil="true"/>
  </documentManagement>
</p:properties>
</file>

<file path=customXml/item4.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5.xml><?xml version="1.0" encoding="utf-8"?>
<ct:contentTypeSchema xmlns:ct="http://schemas.microsoft.com/office/2006/metadata/contentType" xmlns:ma="http://schemas.microsoft.com/office/2006/metadata/properties/metaAttributes" ct:_="" ma:_="" ma:contentTypeName="ez-Disclosure Corporate" ma:contentTypeID="0x01010066B06E59AB175241BBFB297522263BEB00ADC307B2169A3245B6A3C3289F050C99" ma:contentTypeVersion="17" ma:contentTypeDescription="A content type to manage public (corporate) IDB documents" ma:contentTypeScope="" ma:versionID="1db51da9d759ecf3517d4fc18a2d0f01">
  <xsd:schema xmlns:xsd="http://www.w3.org/2001/XMLSchema" xmlns:xs="http://www.w3.org/2001/XMLSchema" xmlns:p="http://schemas.microsoft.com/office/2006/metadata/properties" xmlns:ns2="cdc7663a-08f0-4737-9e8c-148ce897a09c" targetNamespace="http://schemas.microsoft.com/office/2006/metadata/properties" ma:root="true" ma:fieldsID="715bd654d9b431fff26bfefc7010943c" ns2:_="">
    <xsd:import namespace="cdc7663a-08f0-4737-9e8c-148ce897a09c"/>
    <xsd:element name="properties">
      <xsd:complexType>
        <xsd:sequence>
          <xsd:element name="documentManagement">
            <xsd:complexType>
              <xsd:all>
                <xsd:element ref="ns2:_dlc_DocId" minOccurs="0"/>
                <xsd:element ref="ns2:_dlc_DocIdUrl" minOccurs="0"/>
                <xsd:element ref="ns2:_dlc_DocIdPersistId" minOccurs="0"/>
                <xsd:element ref="ns2:cf0f1ca6d90e4583ad80995bcde0e58a" minOccurs="0"/>
                <xsd:element ref="ns2:TaxCatchAll" minOccurs="0"/>
                <xsd:element ref="ns2:TaxCatchAllLabel" minOccurs="0"/>
                <xsd:element ref="ns2:Access_x0020_to_x0020_Information_x00a0_Policy"/>
                <xsd:element ref="ns2:j65ec2e3a7e44c39a1acebfd2a19200a" minOccurs="0"/>
                <xsd:element ref="ns2:Webtopic" minOccurs="0"/>
                <xsd:element ref="ns2:Disclosure_x0020_Activity"/>
                <xsd:element ref="ns2:Document_x0020_Language_x0020_IDB"/>
                <xsd:element ref="ns2:Division_x0020_or_x0020_Unit" minOccurs="0"/>
                <xsd:element ref="ns2:Document_x0020_Author" minOccurs="0"/>
                <xsd:element ref="ns2:Other_x0020_Author" minOccurs="0"/>
                <xsd:element ref="ns2:ic46d7e087fd4a108fb86518ca413cc6" minOccurs="0"/>
                <xsd:element ref="ns2:Identifier" minOccurs="0"/>
                <xsd:element ref="ns2:IDBDocs_x0020_Number" minOccurs="0"/>
                <xsd:element ref="ns2:Migration_x0020_Info" minOccurs="0"/>
                <xsd:element ref="ns2:Abstract" minOccurs="0"/>
                <xsd:element ref="ns2:Editor1" minOccurs="0"/>
                <xsd:element ref="ns2:Issue_x0020_Date" minOccurs="0"/>
                <xsd:element ref="ns2:Publishing_x0020_House" minOccurs="0"/>
                <xsd:element ref="ns2:KP_x0020_Topics" minOccurs="0"/>
                <xsd:element ref="ns2:Region" minOccurs="0"/>
                <xsd:element ref="ns2:Publication_x0020_Type" minOccurs="0"/>
                <xsd:element ref="ns2:SISCOR_x0020_Number" minOccurs="0"/>
                <xsd:element ref="ns2:Fiscal_x0020_Year_x0020_IDB" minOccurs="0"/>
                <xsd:element ref="ns2:Disclosed" minOccurs="0"/>
                <xsd:element ref="ns2:Related_x0020_SisCor_x0020_Numbe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dc7663a-08f0-4737-9e8c-148ce897a09c"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cf0f1ca6d90e4583ad80995bcde0e58a" ma:index="11" ma:taxonomy="true" ma:internalName="cf0f1ca6d90e4583ad80995bcde0e58a" ma:taxonomyFieldName="Function_x0020_Corporate_x0020_IDB" ma:displayName="Function Corporate IDB" ma:readOnly="false" ma:default="-1;#IDBDocs|cca77002-e150-4b2d-ab1f-1d7a7cdcae16" ma:fieldId="{cf0f1ca6-d90e-4583-ad80-995bcde0e58a}" ma:sspId="ae61f9b1-e23d-4f49-b3d7-56b991556c4b" ma:termSetId="87c2acd2-4473-4e75-9749-843c35148602" ma:anchorId="00000000-0000-0000-0000-000000000000" ma:open="false" ma:isKeyword="false">
      <xsd:complexType>
        <xsd:sequence>
          <xsd:element ref="pc:Terms" minOccurs="0" maxOccurs="1"/>
        </xsd:sequence>
      </xsd:complexType>
    </xsd:element>
    <xsd:element name="TaxCatchAll" ma:index="12" nillable="true" ma:displayName="Taxonomy Catch All Column" ma:hidden="true" ma:list="{3c588f23-1e2d-45ba-a9b1-ef249f9a459b}" ma:internalName="TaxCatchAll" ma:showField="CatchAllData" ma:web="4efbec97-fde3-4879-8f16-c9b0dfc21485">
      <xsd:complexType>
        <xsd:complexContent>
          <xsd:extension base="dms:MultiChoiceLookup">
            <xsd:sequence>
              <xsd:element name="Value" type="dms:Lookup" maxOccurs="unbounded" minOccurs="0" nillable="true"/>
            </xsd:sequence>
          </xsd:extension>
        </xsd:complexContent>
      </xsd:complexType>
    </xsd:element>
    <xsd:element name="TaxCatchAllLabel" ma:index="13" nillable="true" ma:displayName="Taxonomy Catch All Column1" ma:hidden="true" ma:list="{3c588f23-1e2d-45ba-a9b1-ef249f9a459b}" ma:internalName="TaxCatchAllLabel" ma:readOnly="true" ma:showField="CatchAllDataLabel" ma:web="4efbec97-fde3-4879-8f16-c9b0dfc21485">
      <xsd:complexType>
        <xsd:complexContent>
          <xsd:extension base="dms:MultiChoiceLookup">
            <xsd:sequence>
              <xsd:element name="Value" type="dms:Lookup" maxOccurs="unbounded" minOccurs="0" nillable="true"/>
            </xsd:sequence>
          </xsd:extension>
        </xsd:complexContent>
      </xsd:complexType>
    </xsd:element>
    <xsd:element name="Access_x0020_to_x0020_Information_x00a0_Policy" ma:index="15" ma:displayName="Access to Information Policy" ma:default="Confidential" ma:format="Dropdown" ma:internalName="Access_x0020_to_x0020_Information_x00A0_Policy">
      <xsd:simpleType>
        <xsd:restriction base="dms:Choice">
          <xsd:enumeration value="Confidential"/>
          <xsd:enumeration value="Disclosed Over Time - 5 years"/>
          <xsd:enumeration value="Disclosed Over Time - 10 years"/>
          <xsd:enumeration value="Disclosed Over Time - 20 years"/>
          <xsd:enumeration value="Public"/>
          <xsd:enumeration value="Public - Simultaneous Disclosure"/>
        </xsd:restriction>
      </xsd:simpleType>
    </xsd:element>
    <xsd:element name="j65ec2e3a7e44c39a1acebfd2a19200a" ma:index="16" ma:taxonomy="true" ma:internalName="j65ec2e3a7e44c39a1acebfd2a19200a" ma:taxonomyFieldName="Series_x0020_Corporate_x0020_IDB" ma:displayName="Series Corporate IDB" ma:readOnly="false" ma:default="-1;#Unclassified|a6dff32e-d477-44cd-a56b-85efe9e0a56c" ma:fieldId="{365ec2e3-a7e4-4c39-a1ac-ebfd2a19200a}" ma:sspId="ae61f9b1-e23d-4f49-b3d7-56b991556c4b" ma:termSetId="309dd783-e737-4304-818f-f24bd2ff36bb" ma:anchorId="00000000-0000-0000-0000-000000000000" ma:open="false" ma:isKeyword="false">
      <xsd:complexType>
        <xsd:sequence>
          <xsd:element ref="pc:Terms" minOccurs="0" maxOccurs="1"/>
        </xsd:sequence>
      </xsd:complexType>
    </xsd:element>
    <xsd:element name="Webtopic" ma:index="18" nillable="true" ma:displayName="Webtopic" ma:internalName="Webtopic">
      <xsd:simpleType>
        <xsd:restriction base="dms:Text">
          <xsd:maxLength value="255"/>
        </xsd:restriction>
      </xsd:simpleType>
    </xsd:element>
    <xsd:element name="Disclosure_x0020_Activity" ma:index="19" ma:displayName="Disclosure Activity" ma:internalName="Disclosure_x0020_Activity" ma:readOnly="false">
      <xsd:simpleType>
        <xsd:restriction base="dms:Text">
          <xsd:maxLength value="255"/>
        </xsd:restriction>
      </xsd:simpleType>
    </xsd:element>
    <xsd:element name="Document_x0020_Language_x0020_IDB" ma:index="20" ma:displayName="Document Language IDB" ma:format="Dropdown" ma:internalName="Document_x0020_Language_x0020_IDB" ma:readOnly="false">
      <xsd:simpleType>
        <xsd:restriction base="dms:Choice">
          <xsd:enumeration value="English"/>
          <xsd:enumeration value="French"/>
          <xsd:enumeration value="Italian"/>
          <xsd:enumeration value="Japanese"/>
          <xsd:enumeration value="Korean"/>
          <xsd:enumeration value="Other"/>
          <xsd:enumeration value="Portuguese"/>
          <xsd:enumeration value="Spanish"/>
        </xsd:restriction>
      </xsd:simpleType>
    </xsd:element>
    <xsd:element name="Division_x0020_or_x0020_Unit" ma:index="21" nillable="true" ma:displayName="Division or Unit" ma:internalName="Division_x0020_or_x0020_Unit">
      <xsd:simpleType>
        <xsd:restriction base="dms:Text">
          <xsd:maxLength value="255"/>
        </xsd:restriction>
      </xsd:simpleType>
    </xsd:element>
    <xsd:element name="Document_x0020_Author" ma:index="22" nillable="true" ma:displayName="Document Author" ma:internalName="Document_x0020_Author">
      <xsd:simpleType>
        <xsd:restriction base="dms:Text">
          <xsd:maxLength value="255"/>
        </xsd:restriction>
      </xsd:simpleType>
    </xsd:element>
    <xsd:element name="Other_x0020_Author" ma:index="23" nillable="true" ma:displayName="Other Author" ma:internalName="Other_x0020_Author">
      <xsd:simpleType>
        <xsd:restriction base="dms:Text">
          <xsd:maxLength value="255"/>
        </xsd:restriction>
      </xsd:simpleType>
    </xsd:element>
    <xsd:element name="ic46d7e087fd4a108fb86518ca413cc6" ma:index="24" nillable="true" ma:taxonomy="true" ma:internalName="ic46d7e087fd4a108fb86518ca413cc6" ma:taxonomyFieldName="Country" ma:displayName="Country" ma:default="" ma:fieldId="{2c46d7e0-87fd-4a10-8fb8-6518ca413cc6}" ma:taxonomyMulti="true" ma:sspId="ae61f9b1-e23d-4f49-b3d7-56b991556c4b" ma:termSetId="e1cf2cf4-6e0f-476b-b38c-a4927f870e86" ma:anchorId="00000000-0000-0000-0000-000000000000" ma:open="false" ma:isKeyword="false">
      <xsd:complexType>
        <xsd:sequence>
          <xsd:element ref="pc:Terms" minOccurs="0" maxOccurs="1"/>
        </xsd:sequence>
      </xsd:complexType>
    </xsd:element>
    <xsd:element name="Identifier" ma:index="26" nillable="true" ma:displayName="Identifier" ma:internalName="Identifier">
      <xsd:simpleType>
        <xsd:restriction base="dms:Text">
          <xsd:maxLength value="255"/>
        </xsd:restriction>
      </xsd:simpleType>
    </xsd:element>
    <xsd:element name="IDBDocs_x0020_Number" ma:index="27" nillable="true" ma:displayName="IDBDocs Number" ma:internalName="IDBDocs_x0020_Number" ma:readOnly="false">
      <xsd:simpleType>
        <xsd:restriction base="dms:Text">
          <xsd:maxLength value="255"/>
        </xsd:restriction>
      </xsd:simpleType>
    </xsd:element>
    <xsd:element name="Migration_x0020_Info" ma:index="28" nillable="true" ma:displayName="Migration Info" ma:internalName="Migration_x0020_Info" ma:readOnly="false">
      <xsd:simpleType>
        <xsd:restriction base="dms:Note"/>
      </xsd:simpleType>
    </xsd:element>
    <xsd:element name="Abstract" ma:index="29" nillable="true" ma:displayName="Abstract" ma:internalName="Abstract">
      <xsd:simpleType>
        <xsd:restriction base="dms:Note"/>
      </xsd:simpleType>
    </xsd:element>
    <xsd:element name="Editor1" ma:index="30" nillable="true" ma:displayName="Editor" ma:internalName="Editor1">
      <xsd:simpleType>
        <xsd:restriction base="dms:Text">
          <xsd:maxLength value="255"/>
        </xsd:restriction>
      </xsd:simpleType>
    </xsd:element>
    <xsd:element name="Issue_x0020_Date" ma:index="31" nillable="true" ma:displayName="Issue Date" ma:format="DateOnly" ma:internalName="Issue_x0020_Date">
      <xsd:simpleType>
        <xsd:restriction base="dms:DateTime"/>
      </xsd:simpleType>
    </xsd:element>
    <xsd:element name="Publishing_x0020_House" ma:index="32" nillable="true" ma:displayName="Publishing House" ma:internalName="Publishing_x0020_House">
      <xsd:simpleType>
        <xsd:restriction base="dms:Text">
          <xsd:maxLength value="255"/>
        </xsd:restriction>
      </xsd:simpleType>
    </xsd:element>
    <xsd:element name="KP_x0020_Topics" ma:index="33" nillable="true" ma:displayName="KP Topics" ma:internalName="KP_x0020_Topics">
      <xsd:simpleType>
        <xsd:restriction base="dms:Text">
          <xsd:maxLength value="255"/>
        </xsd:restriction>
      </xsd:simpleType>
    </xsd:element>
    <xsd:element name="Region" ma:index="34" nillable="true" ma:displayName="Region" ma:internalName="Region">
      <xsd:simpleType>
        <xsd:restriction base="dms:Text">
          <xsd:maxLength value="255"/>
        </xsd:restriction>
      </xsd:simpleType>
    </xsd:element>
    <xsd:element name="Publication_x0020_Type" ma:index="35" nillable="true" ma:displayName="Publication Type" ma:internalName="Publication_x0020_Type">
      <xsd:simpleType>
        <xsd:restriction base="dms:Text">
          <xsd:maxLength value="255"/>
        </xsd:restriction>
      </xsd:simpleType>
    </xsd:element>
    <xsd:element name="SISCOR_x0020_Number" ma:index="36" nillable="true" ma:displayName="SISCOR Number" ma:internalName="SISCOR_x0020_Number" ma:readOnly="false">
      <xsd:simpleType>
        <xsd:restriction base="dms:Text">
          <xsd:maxLength value="255"/>
        </xsd:restriction>
      </xsd:simpleType>
    </xsd:element>
    <xsd:element name="Fiscal_x0020_Year_x0020_IDB" ma:index="37" nillable="true" ma:displayName="Fiscal Year IDB" ma:internalName="Fiscal_x0020_Year_x0020_IDB" ma:readOnly="false">
      <xsd:simpleType>
        <xsd:restriction base="dms:Text">
          <xsd:maxLength value="255"/>
        </xsd:restriction>
      </xsd:simpleType>
    </xsd:element>
    <xsd:element name="Disclosed" ma:index="38" nillable="true" ma:displayName="Disclosed" ma:default="0" ma:internalName="Disclosed">
      <xsd:simpleType>
        <xsd:restriction base="dms:Boolean"/>
      </xsd:simpleType>
    </xsd:element>
    <xsd:element name="Related_x0020_SisCor_x0020_Number" ma:index="39" nillable="true" ma:displayName="Related SisCor Number" ma:internalName="Related_x0020_SisCor_x0020_Number">
      <xsd:simpleType>
        <xsd:restriction base="dms:Text">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6.xml><?xml version="1.0" encoding="utf-8"?>
<?mso-contentType ?>
<SharedContentType xmlns="Microsoft.SharePoint.Taxonomy.ContentTypeSync" SourceId="ae61f9b1-e23d-4f49-b3d7-56b991556c4b" ContentTypeId="0x01010066B06E59AB175241BBFB297522263BEB" PreviousValue="false"/>
</file>

<file path=customXml/itemProps1.xml><?xml version="1.0" encoding="utf-8"?>
<ds:datastoreItem xmlns:ds="http://schemas.openxmlformats.org/officeDocument/2006/customXml" ds:itemID="{8423A2DE-8FBD-4B62-927F-1E21397A0498}"/>
</file>

<file path=customXml/itemProps2.xml><?xml version="1.0" encoding="utf-8"?>
<ds:datastoreItem xmlns:ds="http://schemas.openxmlformats.org/officeDocument/2006/customXml" ds:itemID="{5DAAAF1A-B713-455F-8EDC-D76763DB009F}"/>
</file>

<file path=customXml/itemProps3.xml><?xml version="1.0" encoding="utf-8"?>
<ds:datastoreItem xmlns:ds="http://schemas.openxmlformats.org/officeDocument/2006/customXml" ds:itemID="{A5040050-0CCD-4418-AC9B-CA60EBC9B8E9}"/>
</file>

<file path=customXml/itemProps4.xml><?xml version="1.0" encoding="utf-8"?>
<ds:datastoreItem xmlns:ds="http://schemas.openxmlformats.org/officeDocument/2006/customXml" ds:itemID="{2C591A33-EF88-4F3E-8554-AD8035ECE8BD}"/>
</file>

<file path=customXml/itemProps5.xml><?xml version="1.0" encoding="utf-8"?>
<ds:datastoreItem xmlns:ds="http://schemas.openxmlformats.org/officeDocument/2006/customXml" ds:itemID="{9545BD40-FD5E-4E23-803D-FD179847A79D}"/>
</file>

<file path=customXml/itemProps6.xml><?xml version="1.0" encoding="utf-8"?>
<ds:datastoreItem xmlns:ds="http://schemas.openxmlformats.org/officeDocument/2006/customXml" ds:itemID="{98796414-D34D-4A29-8F1F-7AB05FC96224}"/>
</file>

<file path=docProps/app.xml><?xml version="1.0" encoding="utf-8"?>
<Properties xmlns="http://schemas.openxmlformats.org/officeDocument/2006/extended-properties" xmlns:vt="http://schemas.openxmlformats.org/officeDocument/2006/docPropsVTypes">
  <Template>Office Theme</Template>
  <TotalTime>4743</TotalTime>
  <Words>6438</Words>
  <Application>Microsoft Office PowerPoint</Application>
  <PresentationFormat>On-screen Show (4:3)</PresentationFormat>
  <Paragraphs>2259</Paragraphs>
  <Slides>56</Slides>
  <Notes>32</Notes>
  <HiddenSlides>0</HiddenSlides>
  <MMClips>0</MMClips>
  <ScaleCrop>false</ScaleCrop>
  <HeadingPairs>
    <vt:vector size="4" baseType="variant">
      <vt:variant>
        <vt:lpstr>Theme</vt:lpstr>
      </vt:variant>
      <vt:variant>
        <vt:i4>1</vt:i4>
      </vt:variant>
      <vt:variant>
        <vt:lpstr>Slide Titles</vt:lpstr>
      </vt:variant>
      <vt:variant>
        <vt:i4>56</vt:i4>
      </vt:variant>
    </vt:vector>
  </HeadingPairs>
  <TitlesOfParts>
    <vt:vector size="57" baseType="lpstr">
      <vt:lpstr>Office Theme</vt:lpstr>
      <vt:lpstr>AEIR 2016 Theme: What Drives Different  Types of FDI in Asia?</vt:lpstr>
      <vt:lpstr>Outline</vt:lpstr>
      <vt:lpstr>Introduction</vt:lpstr>
      <vt:lpstr>Context</vt:lpstr>
      <vt:lpstr>Research Questions</vt:lpstr>
      <vt:lpstr>Official sources of bilateral FDI data  based on BOP/IIP definition</vt:lpstr>
      <vt:lpstr>Methodology to generate complete  bilateral FDI inflow data (2001-2015)</vt:lpstr>
      <vt:lpstr>New Data Sources</vt:lpstr>
      <vt:lpstr>New Data Sources</vt:lpstr>
      <vt:lpstr>Patterns and Trends of FDI</vt:lpstr>
      <vt:lpstr>Top 10 Sources of FDI Inflows to Asia ($ billion)</vt:lpstr>
      <vt:lpstr>Top 10 Destinations of FDI Inflows from Asia ($ billion)</vt:lpstr>
      <vt:lpstr>Intra-Asia FDI Inflows ($ billion)</vt:lpstr>
      <vt:lpstr>FDI flows into Asia (based on $ values)</vt:lpstr>
      <vt:lpstr>FDI flows into Asia (based on no. of projects)</vt:lpstr>
      <vt:lpstr>Top sources of FDI in the world</vt:lpstr>
      <vt:lpstr>Top Asian sources of FDI to the world</vt:lpstr>
      <vt:lpstr>Top Asian hosts of FDI from the world</vt:lpstr>
      <vt:lpstr>Orbis Data correction – Impact on Rankings</vt:lpstr>
      <vt:lpstr>Orbis Data Correction – Impact on Rankings</vt:lpstr>
      <vt:lpstr>PowerPoint Presentation</vt:lpstr>
      <vt:lpstr>Top industry recipients of FDI in the world</vt:lpstr>
      <vt:lpstr>GVC-FDI: Most common country pairs</vt:lpstr>
      <vt:lpstr>GVC-FDI into Asia: Host economies, by sector</vt:lpstr>
      <vt:lpstr>GVC-FDI from Asia: Source economies, by sector</vt:lpstr>
      <vt:lpstr>PowerPoint Presentation</vt:lpstr>
      <vt:lpstr>PowerPoint Presentation</vt:lpstr>
      <vt:lpstr>BITs involving Asian economies</vt:lpstr>
      <vt:lpstr>Rising number of RTIAs</vt:lpstr>
      <vt:lpstr>PowerPoint Presentation</vt:lpstr>
      <vt:lpstr>BITs grant foreign investors more substantive rights than RTIAs</vt:lpstr>
      <vt:lpstr>BIT Provisions over Time: Asian Region</vt:lpstr>
      <vt:lpstr>Determinants of FDI</vt:lpstr>
      <vt:lpstr>Effect of ease of doing business &amp; governance on FDI</vt:lpstr>
      <vt:lpstr>Interaction effects of EoDB and WGI on greenfield FDI flows from high-income to developing </vt:lpstr>
      <vt:lpstr>Effects of "Sub-indicators of Governance" on FDI </vt:lpstr>
      <vt:lpstr>Effects of "WGI" on FDI in different Sectors</vt:lpstr>
      <vt:lpstr>Effects of RTA and BIT on FDI </vt:lpstr>
      <vt:lpstr>PowerPoint Presentation</vt:lpstr>
      <vt:lpstr>GVC-FDI and Average Country Characteristics</vt:lpstr>
      <vt:lpstr>PowerPoint Presentation</vt:lpstr>
      <vt:lpstr>PowerPoint Presentation</vt:lpstr>
      <vt:lpstr>Production Fragmentation and GVC-FDI</vt:lpstr>
      <vt:lpstr>BIT Analysis: Econometric Model</vt:lpstr>
      <vt:lpstr>Effect of BITs on aggregate FDI</vt:lpstr>
      <vt:lpstr>ISDM is the most important BIT provision</vt:lpstr>
      <vt:lpstr>TREAT is the most important RTIA provision </vt:lpstr>
      <vt:lpstr>Effects of RTIA provisions by destination sector</vt:lpstr>
      <vt:lpstr>Key Messages</vt:lpstr>
      <vt:lpstr>Thank You!</vt:lpstr>
      <vt:lpstr>Spare slides</vt:lpstr>
      <vt:lpstr>Effects of "Sub-indicators of EoDB" on FDI </vt:lpstr>
      <vt:lpstr>PowerPoint Presentation</vt:lpstr>
      <vt:lpstr>Top Asian sources of FDI into Asia</vt:lpstr>
      <vt:lpstr>GVC-FDI and Average Country Characteristics</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Fahad Khan</dc:title>
  <dc:creator>Erickson Mercado</dc:creator>
  <cp:lastModifiedBy>F2K</cp:lastModifiedBy>
  <cp:revision>214</cp:revision>
  <cp:lastPrinted>2015-12-03T02:08:27Z</cp:lastPrinted>
  <dcterms:created xsi:type="dcterms:W3CDTF">2015-11-27T05:52:08Z</dcterms:created>
  <dcterms:modified xsi:type="dcterms:W3CDTF">2016-10-17T13:41:10Z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3" name="TaxKeyword">
    <vt:lpwstr/>
  </property>
  <property fmtid="{D5CDD505-2E9C-101B-9397-08002B2CF9AE}" pid="4" name="Series Corporate IDB">
    <vt:lpwstr>-1;#Unclassified|a6dff32e-d477-44cd-a56b-85efe9e0a56c</vt:lpwstr>
  </property>
  <property fmtid="{D5CDD505-2E9C-101B-9397-08002B2CF9AE}" pid="5" name="Function Corporate IDB">
    <vt:lpwstr>-1;#IDBDocs|cca77002-e150-4b2d-ab1f-1d7a7cdcae16</vt:lpwstr>
  </property>
  <property fmtid="{D5CDD505-2E9C-101B-9397-08002B2CF9AE}" pid="6" name="TaxKeywordTaxHTField">
    <vt:lpwstr/>
  </property>
  <property fmtid="{D5CDD505-2E9C-101B-9397-08002B2CF9AE}" pid="7" name="Series_x0020_Corporate_x0020_IDB">
    <vt:lpwstr>-1;#Unclassified|a6dff32e-d477-44cd-a56b-85efe9e0a56c</vt:lpwstr>
  </property>
  <property fmtid="{D5CDD505-2E9C-101B-9397-08002B2CF9AE}" pid="8" name="Country">
    <vt:lpwstr/>
  </property>
  <property fmtid="{D5CDD505-2E9C-101B-9397-08002B2CF9AE}" pid="11" name="URL">
    <vt:lpwstr/>
  </property>
  <property fmtid="{D5CDD505-2E9C-101B-9397-08002B2CF9AE}" pid="12" name="To_x003A_">
    <vt:lpwstr/>
  </property>
  <property fmtid="{D5CDD505-2E9C-101B-9397-08002B2CF9AE}" pid="13" name="Function_x0020_Corporate_x0020_IDB">
    <vt:lpwstr>-1;#IDBDocs|cca77002-e150-4b2d-ab1f-1d7a7cdcae16</vt:lpwstr>
  </property>
  <property fmtid="{D5CDD505-2E9C-101B-9397-08002B2CF9AE}" pid="14" name="From_x003A_">
    <vt:lpwstr/>
  </property>
  <property fmtid="{D5CDD505-2E9C-101B-9397-08002B2CF9AE}" pid="15" name="To:">
    <vt:lpwstr/>
  </property>
  <property fmtid="{D5CDD505-2E9C-101B-9397-08002B2CF9AE}" pid="16" name="From:">
    <vt:lpwstr/>
  </property>
  <property fmtid="{D5CDD505-2E9C-101B-9397-08002B2CF9AE}" pid="17" name="_dlc_DocIdItemGuid">
    <vt:lpwstr>a8f28437-e32d-4327-9cd6-f7311f00e7de</vt:lpwstr>
  </property>
  <property fmtid="{D5CDD505-2E9C-101B-9397-08002B2CF9AE}" pid="18" name="ContentTypeId">
    <vt:lpwstr>0x01010066B06E59AB175241BBFB297522263BEB00ADC307B2169A3245B6A3C3289F050C99</vt:lpwstr>
  </property>
</Properties>
</file>