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4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41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8.xml" ContentType="application/vnd.openxmlformats-officedocument.presentationml.slide+xml"/>
  <Override PartName="/ppt/slides/slide4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diagrams/layout1.xml" ContentType="application/vnd.openxmlformats-officedocument.drawingml.diagramLayout+xml"/>
  <Override PartName="/ppt/notesMasters/notesMaster1.xml" ContentType="application/vnd.openxmlformats-officedocument.presentationml.notesMaster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5.xml" ContentType="application/vnd.openxmlformats-officedocument.customXmlProperties+xml"/>
  <Override PartName="/customXml/itemProps4.xml" ContentType="application/vnd.openxmlformats-officedocument.customXml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6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51"/>
  </p:notesMasterIdLst>
  <p:handoutMasterIdLst>
    <p:handoutMasterId r:id="rId52"/>
  </p:handoutMasterIdLst>
  <p:sldIdLst>
    <p:sldId id="319" r:id="rId2"/>
    <p:sldId id="261" r:id="rId3"/>
    <p:sldId id="313" r:id="rId4"/>
    <p:sldId id="312" r:id="rId5"/>
    <p:sldId id="311" r:id="rId6"/>
    <p:sldId id="310" r:id="rId7"/>
    <p:sldId id="309" r:id="rId8"/>
    <p:sldId id="308" r:id="rId9"/>
    <p:sldId id="315" r:id="rId10"/>
    <p:sldId id="307" r:id="rId11"/>
    <p:sldId id="306" r:id="rId12"/>
    <p:sldId id="305" r:id="rId13"/>
    <p:sldId id="304" r:id="rId14"/>
    <p:sldId id="303" r:id="rId15"/>
    <p:sldId id="302" r:id="rId16"/>
    <p:sldId id="301" r:id="rId17"/>
    <p:sldId id="300" r:id="rId18"/>
    <p:sldId id="299" r:id="rId19"/>
    <p:sldId id="298" r:id="rId20"/>
    <p:sldId id="297" r:id="rId21"/>
    <p:sldId id="296" r:id="rId22"/>
    <p:sldId id="295" r:id="rId23"/>
    <p:sldId id="294" r:id="rId24"/>
    <p:sldId id="293" r:id="rId25"/>
    <p:sldId id="292" r:id="rId26"/>
    <p:sldId id="291" r:id="rId27"/>
    <p:sldId id="290" r:id="rId28"/>
    <p:sldId id="289" r:id="rId29"/>
    <p:sldId id="288" r:id="rId30"/>
    <p:sldId id="287" r:id="rId31"/>
    <p:sldId id="286" r:id="rId32"/>
    <p:sldId id="285" r:id="rId33"/>
    <p:sldId id="284" r:id="rId34"/>
    <p:sldId id="283" r:id="rId35"/>
    <p:sldId id="282" r:id="rId36"/>
    <p:sldId id="316" r:id="rId37"/>
    <p:sldId id="281" r:id="rId38"/>
    <p:sldId id="280" r:id="rId39"/>
    <p:sldId id="279" r:id="rId40"/>
    <p:sldId id="317" r:id="rId41"/>
    <p:sldId id="278" r:id="rId42"/>
    <p:sldId id="277" r:id="rId43"/>
    <p:sldId id="276" r:id="rId44"/>
    <p:sldId id="318" r:id="rId45"/>
    <p:sldId id="275" r:id="rId46"/>
    <p:sldId id="274" r:id="rId47"/>
    <p:sldId id="273" r:id="rId48"/>
    <p:sldId id="272" r:id="rId49"/>
    <p:sldId id="265" r:id="rId5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D7"/>
    <a:srgbClr val="0399CD"/>
    <a:srgbClr val="0066CC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99" autoAdjust="0"/>
    <p:restoredTop sz="94648" autoAdjust="0"/>
  </p:normalViewPr>
  <p:slideViewPr>
    <p:cSldViewPr snapToGrid="0" showGuides="1">
      <p:cViewPr>
        <p:scale>
          <a:sx n="60" d="100"/>
          <a:sy n="60" d="100"/>
        </p:scale>
        <p:origin x="-1776" y="-294"/>
      </p:cViewPr>
      <p:guideLst>
        <p:guide orient="horz" pos="695"/>
        <p:guide pos="562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8" Type="http://schemas.openxmlformats.org/officeDocument/2006/relationships/customXml" Target="../customXml/item2.xml"/><Relationship Id="rId5" Type="http://schemas.openxmlformats.org/officeDocument/2006/relationships/slide" Target="slides/slide4.xml"/><Relationship Id="rId61" Type="http://schemas.openxmlformats.org/officeDocument/2006/relationships/customXml" Target="../customXml/item5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customXml" Target="../customXml/item3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62" Type="http://schemas.openxmlformats.org/officeDocument/2006/relationships/customXml" Target="../customXml/item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ustomXml" Target="../customXml/item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60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E03507-DA6C-4298-A990-D7239877BE2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E7E8F87-DA5A-4FF6-B469-09DBE960B6E1}">
      <dgm:prSet phldrT="[Text]"/>
      <dgm:spPr/>
      <dgm:t>
        <a:bodyPr/>
        <a:lstStyle/>
        <a:p>
          <a:r>
            <a:rPr lang="es-CL" dirty="0" smtClean="0"/>
            <a:t>Primera versión</a:t>
          </a:r>
          <a:endParaRPr lang="en-US" dirty="0"/>
        </a:p>
      </dgm:t>
    </dgm:pt>
    <dgm:pt modelId="{51DF219B-3E50-4AAC-89E0-683B493008B7}" type="parTrans" cxnId="{E588EEC9-54FE-4250-970D-D50FCE74C278}">
      <dgm:prSet/>
      <dgm:spPr/>
      <dgm:t>
        <a:bodyPr/>
        <a:lstStyle/>
        <a:p>
          <a:endParaRPr lang="en-US"/>
        </a:p>
      </dgm:t>
    </dgm:pt>
    <dgm:pt modelId="{D3A4C3BD-D65F-459D-A04F-6CF4F59B292C}" type="sibTrans" cxnId="{E588EEC9-54FE-4250-970D-D50FCE74C278}">
      <dgm:prSet/>
      <dgm:spPr/>
      <dgm:t>
        <a:bodyPr/>
        <a:lstStyle/>
        <a:p>
          <a:endParaRPr lang="en-US"/>
        </a:p>
      </dgm:t>
    </dgm:pt>
    <dgm:pt modelId="{DABEA9B4-6F55-4F46-B2AF-C020A335EFD4}">
      <dgm:prSet phldrT="[Text]"/>
      <dgm:spPr/>
      <dgm:t>
        <a:bodyPr/>
        <a:lstStyle/>
        <a:p>
          <a:r>
            <a:rPr lang="es-CL" dirty="0" smtClean="0"/>
            <a:t>Pre-test</a:t>
          </a:r>
          <a:endParaRPr lang="en-US" dirty="0"/>
        </a:p>
      </dgm:t>
    </dgm:pt>
    <dgm:pt modelId="{D405E534-41D2-4A48-84A8-B39CD67BE9B6}" type="parTrans" cxnId="{6798A034-2060-4750-80B7-E15EB8884547}">
      <dgm:prSet/>
      <dgm:spPr/>
      <dgm:t>
        <a:bodyPr/>
        <a:lstStyle/>
        <a:p>
          <a:endParaRPr lang="en-US"/>
        </a:p>
      </dgm:t>
    </dgm:pt>
    <dgm:pt modelId="{C543CD1A-DFAF-4B75-BCB5-F0B13FD0CC51}" type="sibTrans" cxnId="{6798A034-2060-4750-80B7-E15EB8884547}">
      <dgm:prSet/>
      <dgm:spPr/>
      <dgm:t>
        <a:bodyPr/>
        <a:lstStyle/>
        <a:p>
          <a:endParaRPr lang="en-US"/>
        </a:p>
      </dgm:t>
    </dgm:pt>
    <dgm:pt modelId="{ED4D0BD1-CB2E-4AC5-BFC3-8BB6C3A1087B}">
      <dgm:prSet phldrT="[Text]"/>
      <dgm:spPr/>
      <dgm:t>
        <a:bodyPr/>
        <a:lstStyle/>
        <a:p>
          <a:r>
            <a:rPr lang="es-CL" dirty="0" smtClean="0"/>
            <a:t>Prueba piloto</a:t>
          </a:r>
          <a:endParaRPr lang="en-US" dirty="0"/>
        </a:p>
      </dgm:t>
    </dgm:pt>
    <dgm:pt modelId="{0B023CA2-8AC1-4630-B8AC-664BA5047A31}" type="parTrans" cxnId="{0117B7C3-CF15-4600-B7A4-9AAEADAC9D3A}">
      <dgm:prSet/>
      <dgm:spPr/>
      <dgm:t>
        <a:bodyPr/>
        <a:lstStyle/>
        <a:p>
          <a:endParaRPr lang="en-US"/>
        </a:p>
      </dgm:t>
    </dgm:pt>
    <dgm:pt modelId="{454DC4C7-38F1-4E49-A334-6279AE2EBABB}" type="sibTrans" cxnId="{0117B7C3-CF15-4600-B7A4-9AAEADAC9D3A}">
      <dgm:prSet/>
      <dgm:spPr/>
      <dgm:t>
        <a:bodyPr/>
        <a:lstStyle/>
        <a:p>
          <a:endParaRPr lang="en-US"/>
        </a:p>
      </dgm:t>
    </dgm:pt>
    <dgm:pt modelId="{7FA31C98-D7EA-4AD6-8793-0E72438F8C36}">
      <dgm:prSet phldrT="[Text]"/>
      <dgm:spPr>
        <a:solidFill>
          <a:srgbClr val="C00000"/>
        </a:solidFill>
      </dgm:spPr>
      <dgm:t>
        <a:bodyPr/>
        <a:lstStyle/>
        <a:p>
          <a:r>
            <a:rPr lang="es-CL" dirty="0" smtClean="0"/>
            <a:t>Versión final</a:t>
          </a:r>
          <a:endParaRPr lang="en-US" dirty="0"/>
        </a:p>
      </dgm:t>
    </dgm:pt>
    <dgm:pt modelId="{4F11B709-B070-489C-BE5A-C32A6EA7EC56}" type="parTrans" cxnId="{CDD3487D-B678-4F1A-B9E9-4E6F9B8F4384}">
      <dgm:prSet/>
      <dgm:spPr/>
      <dgm:t>
        <a:bodyPr/>
        <a:lstStyle/>
        <a:p>
          <a:endParaRPr lang="en-US"/>
        </a:p>
      </dgm:t>
    </dgm:pt>
    <dgm:pt modelId="{DEC7B621-5F1B-4B06-A584-144F0EF9CE42}" type="sibTrans" cxnId="{CDD3487D-B678-4F1A-B9E9-4E6F9B8F4384}">
      <dgm:prSet/>
      <dgm:spPr/>
      <dgm:t>
        <a:bodyPr/>
        <a:lstStyle/>
        <a:p>
          <a:endParaRPr lang="en-US"/>
        </a:p>
      </dgm:t>
    </dgm:pt>
    <dgm:pt modelId="{F325B5C6-F8E0-4801-9405-E6E14F94819D}" type="pres">
      <dgm:prSet presAssocID="{00E03507-DA6C-4298-A990-D7239877BE2B}" presName="Name0" presStyleCnt="0">
        <dgm:presLayoutVars>
          <dgm:dir/>
          <dgm:animLvl val="lvl"/>
          <dgm:resizeHandles val="exact"/>
        </dgm:presLayoutVars>
      </dgm:prSet>
      <dgm:spPr/>
    </dgm:pt>
    <dgm:pt modelId="{AF1533E3-6873-4B97-B68E-F6700727EAB5}" type="pres">
      <dgm:prSet presAssocID="{DE7E8F87-DA5A-4FF6-B469-09DBE960B6E1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C31E74-FA38-41CD-A62A-ED4CA0F2B0D3}" type="pres">
      <dgm:prSet presAssocID="{D3A4C3BD-D65F-459D-A04F-6CF4F59B292C}" presName="parTxOnlySpace" presStyleCnt="0"/>
      <dgm:spPr/>
    </dgm:pt>
    <dgm:pt modelId="{E01990A6-AE22-441A-BE44-B3649AFE0BB9}" type="pres">
      <dgm:prSet presAssocID="{DABEA9B4-6F55-4F46-B2AF-C020A335EFD4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A41F31-9824-4E46-8010-39C4FA3AFEFE}" type="pres">
      <dgm:prSet presAssocID="{C543CD1A-DFAF-4B75-BCB5-F0B13FD0CC51}" presName="parTxOnlySpace" presStyleCnt="0"/>
      <dgm:spPr/>
    </dgm:pt>
    <dgm:pt modelId="{6C105818-7045-45E0-8BA9-872960A00E32}" type="pres">
      <dgm:prSet presAssocID="{ED4D0BD1-CB2E-4AC5-BFC3-8BB6C3A1087B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B4BC4C-0232-47EE-A3A7-89AD54B5A159}" type="pres">
      <dgm:prSet presAssocID="{454DC4C7-38F1-4E49-A334-6279AE2EBABB}" presName="parTxOnlySpace" presStyleCnt="0"/>
      <dgm:spPr/>
    </dgm:pt>
    <dgm:pt modelId="{3F5BF8B8-C83F-4682-B6F9-86E13AF01BA4}" type="pres">
      <dgm:prSet presAssocID="{7FA31C98-D7EA-4AD6-8793-0E72438F8C36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88EEC9-54FE-4250-970D-D50FCE74C278}" srcId="{00E03507-DA6C-4298-A990-D7239877BE2B}" destId="{DE7E8F87-DA5A-4FF6-B469-09DBE960B6E1}" srcOrd="0" destOrd="0" parTransId="{51DF219B-3E50-4AAC-89E0-683B493008B7}" sibTransId="{D3A4C3BD-D65F-459D-A04F-6CF4F59B292C}"/>
    <dgm:cxn modelId="{9C34B695-C1F8-40DD-89DA-DACF3A0C8ACF}" type="presOf" srcId="{DABEA9B4-6F55-4F46-B2AF-C020A335EFD4}" destId="{E01990A6-AE22-441A-BE44-B3649AFE0BB9}" srcOrd="0" destOrd="0" presId="urn:microsoft.com/office/officeart/2005/8/layout/chevron1"/>
    <dgm:cxn modelId="{CDD3487D-B678-4F1A-B9E9-4E6F9B8F4384}" srcId="{00E03507-DA6C-4298-A990-D7239877BE2B}" destId="{7FA31C98-D7EA-4AD6-8793-0E72438F8C36}" srcOrd="3" destOrd="0" parTransId="{4F11B709-B070-489C-BE5A-C32A6EA7EC56}" sibTransId="{DEC7B621-5F1B-4B06-A584-144F0EF9CE42}"/>
    <dgm:cxn modelId="{6798A034-2060-4750-80B7-E15EB8884547}" srcId="{00E03507-DA6C-4298-A990-D7239877BE2B}" destId="{DABEA9B4-6F55-4F46-B2AF-C020A335EFD4}" srcOrd="1" destOrd="0" parTransId="{D405E534-41D2-4A48-84A8-B39CD67BE9B6}" sibTransId="{C543CD1A-DFAF-4B75-BCB5-F0B13FD0CC51}"/>
    <dgm:cxn modelId="{DD4A41F7-EEF2-47B3-97D2-5205607FABC1}" type="presOf" srcId="{7FA31C98-D7EA-4AD6-8793-0E72438F8C36}" destId="{3F5BF8B8-C83F-4682-B6F9-86E13AF01BA4}" srcOrd="0" destOrd="0" presId="urn:microsoft.com/office/officeart/2005/8/layout/chevron1"/>
    <dgm:cxn modelId="{AE005E8A-37B3-4894-B3A0-3BA4D9C83947}" type="presOf" srcId="{ED4D0BD1-CB2E-4AC5-BFC3-8BB6C3A1087B}" destId="{6C105818-7045-45E0-8BA9-872960A00E32}" srcOrd="0" destOrd="0" presId="urn:microsoft.com/office/officeart/2005/8/layout/chevron1"/>
    <dgm:cxn modelId="{D49F457A-9197-4C28-9217-9023042BA229}" type="presOf" srcId="{00E03507-DA6C-4298-A990-D7239877BE2B}" destId="{F325B5C6-F8E0-4801-9405-E6E14F94819D}" srcOrd="0" destOrd="0" presId="urn:microsoft.com/office/officeart/2005/8/layout/chevron1"/>
    <dgm:cxn modelId="{0117B7C3-CF15-4600-B7A4-9AAEADAC9D3A}" srcId="{00E03507-DA6C-4298-A990-D7239877BE2B}" destId="{ED4D0BD1-CB2E-4AC5-BFC3-8BB6C3A1087B}" srcOrd="2" destOrd="0" parTransId="{0B023CA2-8AC1-4630-B8AC-664BA5047A31}" sibTransId="{454DC4C7-38F1-4E49-A334-6279AE2EBABB}"/>
    <dgm:cxn modelId="{0A4BBC6F-54D7-473A-ACA9-6425355F3D60}" type="presOf" srcId="{DE7E8F87-DA5A-4FF6-B469-09DBE960B6E1}" destId="{AF1533E3-6873-4B97-B68E-F6700727EAB5}" srcOrd="0" destOrd="0" presId="urn:microsoft.com/office/officeart/2005/8/layout/chevron1"/>
    <dgm:cxn modelId="{11E5DD35-00CF-43B8-B2A2-DBCD2CFAAEE4}" type="presParOf" srcId="{F325B5C6-F8E0-4801-9405-E6E14F94819D}" destId="{AF1533E3-6873-4B97-B68E-F6700727EAB5}" srcOrd="0" destOrd="0" presId="urn:microsoft.com/office/officeart/2005/8/layout/chevron1"/>
    <dgm:cxn modelId="{979502D6-726E-42AB-B38B-5832837ECBF0}" type="presParOf" srcId="{F325B5C6-F8E0-4801-9405-E6E14F94819D}" destId="{47C31E74-FA38-41CD-A62A-ED4CA0F2B0D3}" srcOrd="1" destOrd="0" presId="urn:microsoft.com/office/officeart/2005/8/layout/chevron1"/>
    <dgm:cxn modelId="{01223F8E-9830-47CC-86F6-4F83C555698D}" type="presParOf" srcId="{F325B5C6-F8E0-4801-9405-E6E14F94819D}" destId="{E01990A6-AE22-441A-BE44-B3649AFE0BB9}" srcOrd="2" destOrd="0" presId="urn:microsoft.com/office/officeart/2005/8/layout/chevron1"/>
    <dgm:cxn modelId="{17A02DF0-8C80-4274-A32F-A6348ACDD324}" type="presParOf" srcId="{F325B5C6-F8E0-4801-9405-E6E14F94819D}" destId="{95A41F31-9824-4E46-8010-39C4FA3AFEFE}" srcOrd="3" destOrd="0" presId="urn:microsoft.com/office/officeart/2005/8/layout/chevron1"/>
    <dgm:cxn modelId="{F01DC1CF-5005-40D7-88F8-208F11B3AABB}" type="presParOf" srcId="{F325B5C6-F8E0-4801-9405-E6E14F94819D}" destId="{6C105818-7045-45E0-8BA9-872960A00E32}" srcOrd="4" destOrd="0" presId="urn:microsoft.com/office/officeart/2005/8/layout/chevron1"/>
    <dgm:cxn modelId="{2239856D-E35C-466F-A0B4-534158E12D6D}" type="presParOf" srcId="{F325B5C6-F8E0-4801-9405-E6E14F94819D}" destId="{09B4BC4C-0232-47EE-A3A7-89AD54B5A159}" srcOrd="5" destOrd="0" presId="urn:microsoft.com/office/officeart/2005/8/layout/chevron1"/>
    <dgm:cxn modelId="{85C77E8A-C9D1-4D39-9998-D0DCE3A4F751}" type="presParOf" srcId="{F325B5C6-F8E0-4801-9405-E6E14F94819D}" destId="{3F5BF8B8-C83F-4682-B6F9-86E13AF01BA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1533E3-6873-4B97-B68E-F6700727EAB5}">
      <dsp:nvSpPr>
        <dsp:cNvPr id="0" name=""/>
        <dsp:cNvSpPr/>
      </dsp:nvSpPr>
      <dsp:spPr>
        <a:xfrm>
          <a:off x="3817" y="1818550"/>
          <a:ext cx="2222152" cy="888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600" kern="1200" dirty="0" smtClean="0"/>
            <a:t>Primera versión</a:t>
          </a:r>
          <a:endParaRPr lang="en-US" sz="2600" kern="1200" dirty="0"/>
        </a:p>
      </dsp:txBody>
      <dsp:txXfrm>
        <a:off x="448248" y="1818550"/>
        <a:ext cx="1333291" cy="888861"/>
      </dsp:txXfrm>
    </dsp:sp>
    <dsp:sp modelId="{E01990A6-AE22-441A-BE44-B3649AFE0BB9}">
      <dsp:nvSpPr>
        <dsp:cNvPr id="0" name=""/>
        <dsp:cNvSpPr/>
      </dsp:nvSpPr>
      <dsp:spPr>
        <a:xfrm>
          <a:off x="2003754" y="1818550"/>
          <a:ext cx="2222152" cy="888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600" kern="1200" dirty="0" smtClean="0"/>
            <a:t>Pre-test</a:t>
          </a:r>
          <a:endParaRPr lang="en-US" sz="2600" kern="1200" dirty="0"/>
        </a:p>
      </dsp:txBody>
      <dsp:txXfrm>
        <a:off x="2448185" y="1818550"/>
        <a:ext cx="1333291" cy="888861"/>
      </dsp:txXfrm>
    </dsp:sp>
    <dsp:sp modelId="{6C105818-7045-45E0-8BA9-872960A00E32}">
      <dsp:nvSpPr>
        <dsp:cNvPr id="0" name=""/>
        <dsp:cNvSpPr/>
      </dsp:nvSpPr>
      <dsp:spPr>
        <a:xfrm>
          <a:off x="4003692" y="1818550"/>
          <a:ext cx="2222152" cy="888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600" kern="1200" dirty="0" smtClean="0"/>
            <a:t>Prueba piloto</a:t>
          </a:r>
          <a:endParaRPr lang="en-US" sz="2600" kern="1200" dirty="0"/>
        </a:p>
      </dsp:txBody>
      <dsp:txXfrm>
        <a:off x="4448123" y="1818550"/>
        <a:ext cx="1333291" cy="888861"/>
      </dsp:txXfrm>
    </dsp:sp>
    <dsp:sp modelId="{3F5BF8B8-C83F-4682-B6F9-86E13AF01BA4}">
      <dsp:nvSpPr>
        <dsp:cNvPr id="0" name=""/>
        <dsp:cNvSpPr/>
      </dsp:nvSpPr>
      <dsp:spPr>
        <a:xfrm>
          <a:off x="6003629" y="1818550"/>
          <a:ext cx="2222152" cy="888861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600" kern="1200" dirty="0" smtClean="0"/>
            <a:t>Versión final</a:t>
          </a:r>
          <a:endParaRPr lang="en-US" sz="2600" kern="1200" dirty="0"/>
        </a:p>
      </dsp:txBody>
      <dsp:txXfrm>
        <a:off x="6448060" y="1818550"/>
        <a:ext cx="1333291" cy="888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668D5A-BE79-2E4F-863B-C604F3204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4622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2777A4-61BE-D446-A591-2534330FD14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3073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38200" y="2552700"/>
            <a:ext cx="8077200" cy="1752600"/>
          </a:xfrm>
        </p:spPr>
        <p:txBody>
          <a:bodyPr anchor="ctr"/>
          <a:lstStyle>
            <a:lvl1pPr algn="l">
              <a:defRPr sz="3200" baseline="0">
                <a:solidFill>
                  <a:schemeClr val="accent2"/>
                </a:solidFill>
              </a:defRPr>
            </a:lvl1pPr>
          </a:lstStyle>
          <a:p>
            <a:r>
              <a:rPr lang="en-US" dirty="0" err="1" smtClean="0"/>
              <a:t>Titulo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 </a:t>
            </a:r>
            <a:r>
              <a:rPr lang="en-US" dirty="0" err="1" smtClean="0"/>
              <a:t>presentación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hastatreslíneas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rot="5400000">
            <a:off x="-114300" y="3428206"/>
            <a:ext cx="1752600" cy="1588"/>
          </a:xfrm>
          <a:prstGeom prst="line">
            <a:avLst/>
          </a:prstGeom>
          <a:ln w="63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rot="5400000">
            <a:off x="8404499" y="5942100"/>
            <a:ext cx="1024982" cy="1588"/>
          </a:xfrm>
          <a:prstGeom prst="line">
            <a:avLst/>
          </a:prstGeom>
          <a:ln w="6350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6" descr="DEO spanish RGB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8371" y="189485"/>
            <a:ext cx="3337487" cy="1359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heck.jpg"/>
          <p:cNvPicPr>
            <a:picLocks noChangeAspect="1"/>
          </p:cNvPicPr>
          <p:nvPr userDrawn="1"/>
        </p:nvPicPr>
        <p:blipFill>
          <a:blip r:embed="rId2">
            <a:alphaModFix amt="31000"/>
          </a:blip>
          <a:stretch>
            <a:fillRect/>
          </a:stretch>
        </p:blipFill>
        <p:spPr>
          <a:xfrm>
            <a:off x="4780691" y="3176377"/>
            <a:ext cx="3945926" cy="3188532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57200" y="3109119"/>
            <a:ext cx="7306622" cy="639762"/>
          </a:xfrm>
        </p:spPr>
        <p:txBody>
          <a:bodyPr/>
          <a:lstStyle>
            <a:lvl1pPr algn="ctr">
              <a:defRPr sz="24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s-ES_tradnl" dirty="0" smtClean="0"/>
              <a:t>Portadilla Título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heck.jpg"/>
          <p:cNvPicPr>
            <a:picLocks noChangeAspect="1"/>
          </p:cNvPicPr>
          <p:nvPr userDrawn="1"/>
        </p:nvPicPr>
        <p:blipFill>
          <a:blip r:embed="rId2">
            <a:alphaModFix amt="31000"/>
          </a:blip>
          <a:stretch>
            <a:fillRect/>
          </a:stretch>
        </p:blipFill>
        <p:spPr>
          <a:xfrm>
            <a:off x="4780691" y="3176377"/>
            <a:ext cx="3945926" cy="3188532"/>
          </a:xfrm>
          <a:prstGeom prst="rect">
            <a:avLst/>
          </a:prstGeom>
        </p:spPr>
      </p:pic>
      <p:sp>
        <p:nvSpPr>
          <p:cNvPr id="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566738" y="1572847"/>
            <a:ext cx="7737475" cy="3243628"/>
          </a:xfrm>
        </p:spPr>
        <p:txBody>
          <a:bodyPr/>
          <a:lstStyle>
            <a:lvl1pPr marL="457200" indent="-457200">
              <a:buClrTx/>
              <a:buFont typeface="Arial"/>
              <a:buChar char="•"/>
              <a:defRPr b="0" baseline="0">
                <a:solidFill>
                  <a:srgbClr val="006E89"/>
                </a:solidFill>
              </a:defRPr>
            </a:lvl1pPr>
          </a:lstStyle>
          <a:p>
            <a:r>
              <a:rPr lang="en-US" b="1" dirty="0" err="1" smtClean="0"/>
              <a:t>Lista</a:t>
            </a:r>
            <a:r>
              <a:rPr lang="en-US" b="1" dirty="0" smtClean="0"/>
              <a:t> de </a:t>
            </a:r>
            <a:r>
              <a:rPr lang="en-US" b="1" dirty="0" err="1" smtClean="0"/>
              <a:t>contenidosparadesarrollar</a:t>
            </a:r>
            <a:endParaRPr lang="en-US" b="1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ES_tradnl" dirty="0" smtClean="0"/>
              <a:t>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Char char="•"/>
              <a:tabLst/>
              <a:defRPr/>
            </a:lvl1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para insertar texto</a:t>
            </a:r>
          </a:p>
          <a:p>
            <a:pPr lvl="0"/>
            <a:endParaRPr lang="es-ES_tradnl" dirty="0" smtClean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pPr algn="l"/>
            <a:fld id="{1EEBA75A-D0E0-0640-AE13-C8B1DBF9373F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ES_tradnl" dirty="0" smtClean="0"/>
              <a:t>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143000"/>
            <a:ext cx="4038600" cy="4648200"/>
          </a:xfrm>
        </p:spPr>
        <p:txBody>
          <a:bodyPr/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para insertar texto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143000"/>
            <a:ext cx="4038600" cy="4648200"/>
          </a:xfrm>
        </p:spPr>
        <p:txBody>
          <a:bodyPr/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para insertar texto</a:t>
            </a:r>
            <a:endParaRPr lang="en-US" dirty="0"/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pPr algn="l"/>
            <a:fld id="{1EEBA75A-D0E0-0640-AE13-C8B1DBF9373F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66769"/>
            <a:ext cx="5486400" cy="35136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82046" y="4926951"/>
            <a:ext cx="5486400" cy="804862"/>
          </a:xfrm>
        </p:spPr>
        <p:txBody>
          <a:bodyPr/>
          <a:lstStyle>
            <a:lvl1pPr marL="0" indent="0" algn="ctr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para insertar texto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dirty="0" smtClean="0"/>
              <a:t>Título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pPr algn="l"/>
            <a:fld id="{1EEBA75A-D0E0-0640-AE13-C8B1DBF9373F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EO spanish RGB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86000" y="2525234"/>
            <a:ext cx="4572000" cy="1861958"/>
          </a:xfrm>
          <a:prstGeom prst="rect">
            <a:avLst/>
          </a:prstGeom>
        </p:spPr>
      </p:pic>
      <p:pic>
        <p:nvPicPr>
          <p:cNvPr id="7" name="Picture 6" descr="firma banco-web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10989" y="6427129"/>
            <a:ext cx="3311797" cy="19613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dirty="0" smtClean="0"/>
              <a:t>Título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</a:t>
            </a:r>
            <a:r>
              <a:rPr lang="en-US" dirty="0" err="1" smtClean="0"/>
              <a:t>parainsertartexto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cxnSp>
        <p:nvCxnSpPr>
          <p:cNvPr id="11" name="Straight Connector 10"/>
          <p:cNvCxnSpPr>
            <a:endCxn id="13" idx="1"/>
          </p:cNvCxnSpPr>
          <p:nvPr/>
        </p:nvCxnSpPr>
        <p:spPr>
          <a:xfrm>
            <a:off x="0" y="6306984"/>
            <a:ext cx="7085590" cy="18977"/>
          </a:xfrm>
          <a:prstGeom prst="line">
            <a:avLst/>
          </a:prstGeom>
          <a:ln w="9525" cap="rnd" cmpd="sng" algn="ctr">
            <a:solidFill>
              <a:schemeClr val="accent5">
                <a:shade val="95000"/>
                <a:satMod val="10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17467" y="6196139"/>
            <a:ext cx="250136" cy="25013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pPr algn="l"/>
            <a:fld id="{1EEBA75A-D0E0-0640-AE13-C8B1DBF9373F}" type="slidenum">
              <a:rPr lang="en-US" smtClean="0"/>
              <a:pPr algn="l"/>
              <a:t>‹#›</a:t>
            </a:fld>
            <a:endParaRPr lang="en-US" dirty="0"/>
          </a:p>
        </p:txBody>
      </p:sp>
      <p:pic>
        <p:nvPicPr>
          <p:cNvPr id="13" name="Picture 12" descr="DEO spanish RGB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85590" y="5928980"/>
            <a:ext cx="1949558" cy="793962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0670" y="932121"/>
            <a:ext cx="8245220" cy="1588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8" r:id="rId2"/>
    <p:sldLayoutId id="2147483664" r:id="rId3"/>
    <p:sldLayoutId id="2147483653" r:id="rId4"/>
    <p:sldLayoutId id="2147483655" r:id="rId5"/>
    <p:sldLayoutId id="2147483660" r:id="rId6"/>
    <p:sldLayoutId id="2147483663" r:id="rId7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399CD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399CD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399CD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399C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399CD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399CD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399CD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399CD"/>
          </a:solidFill>
          <a:latin typeface="Arial" charset="0"/>
        </a:defRPr>
      </a:lvl9pPr>
    </p:titleStyle>
    <p:bodyStyle>
      <a:lvl1pPr marL="342900" marR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Tx/>
        <a:buFont typeface="Arial"/>
        <a:buChar char="•"/>
        <a:tabLst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06307.667B9380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creativecommons.org/licenses/by-nc-nd/3.0/igo/legalcod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3075" name="Picture 3" descr="cid:image001.png@01D06307.667B938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22764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131888" y="2743200"/>
            <a:ext cx="6869112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s-MX" altLang="en-US" sz="1200">
                <a:latin typeface="Arial" charset="0"/>
                <a:ea typeface="Times New Roman" pitchFamily="18" charset="0"/>
              </a:rPr>
              <a:t>Copyright © 2015 Banco Interamericano de Desarrollo. Esta obra está bajo una licencia Creative Commons IGO 3.0 </a:t>
            </a:r>
            <a:r>
              <a:rPr lang="es-MX" altLang="en-US" sz="1200" b="1">
                <a:latin typeface="Arial" charset="0"/>
                <a:ea typeface="Times New Roman" pitchFamily="18" charset="0"/>
              </a:rPr>
              <a:t> </a:t>
            </a:r>
            <a:r>
              <a:rPr lang="es-MX" altLang="en-US" sz="1200">
                <a:latin typeface="Arial" charset="0"/>
                <a:ea typeface="Times New Roman" pitchFamily="18" charset="0"/>
              </a:rPr>
              <a:t>Reconocimiento-No Comercial-Sin Obra Derivada (CC-IGO BY-NC-ND 3.0 IGO) (</a:t>
            </a:r>
            <a:r>
              <a:rPr lang="es-MX" altLang="en-US" sz="1200">
                <a:solidFill>
                  <a:srgbClr val="1170CF"/>
                </a:solidFill>
                <a:latin typeface="Arial" charset="0"/>
                <a:ea typeface="Times New Roman" pitchFamily="18" charset="0"/>
                <a:hlinkClick r:id="rId4"/>
              </a:rPr>
              <a:t>http://creativecommons.org/licenses/by-nc-nd/3.0/igo/legalcode</a:t>
            </a:r>
            <a:r>
              <a:rPr lang="es-MX" altLang="en-US" sz="1200">
                <a:latin typeface="Arial" charset="0"/>
                <a:ea typeface="Times New Roman" pitchFamily="18" charset="0"/>
              </a:rPr>
              <a:t>)</a:t>
            </a:r>
            <a:r>
              <a:rPr lang="es-MX" altLang="en-US" sz="1200">
                <a:solidFill>
                  <a:srgbClr val="414141"/>
                </a:solidFill>
                <a:latin typeface="Arial" charset="0"/>
                <a:ea typeface="Times New Roman" pitchFamily="18" charset="0"/>
              </a:rPr>
              <a:t> </a:t>
            </a:r>
            <a:r>
              <a:rPr lang="es-MX" altLang="en-US" sz="1200">
                <a:latin typeface="Arial" charset="0"/>
                <a:ea typeface="Times New Roman" pitchFamily="18" charset="0"/>
              </a:rPr>
              <a:t>y puede ser reproducida para cualquier uso no-comercial otorgando crédito al BID.  No se permiten obras derivadas. </a:t>
            </a:r>
          </a:p>
          <a:p>
            <a:pPr algn="just"/>
            <a:endParaRPr lang="en-US" altLang="en-US" sz="1200">
              <a:latin typeface="Arial" charset="0"/>
              <a:ea typeface="Times New Roman" pitchFamily="18" charset="0"/>
            </a:endParaRPr>
          </a:p>
          <a:p>
            <a:pPr algn="just" eaLnBrk="0" hangingPunct="0"/>
            <a:r>
              <a:rPr lang="es-MX" altLang="en-US" sz="1200">
                <a:latin typeface="Arial" charset="0"/>
                <a:ea typeface="Times New Roman" pitchFamily="18" charset="0"/>
              </a:rPr>
              <a:t>Cualquier disputa relacionada con el uso de las obras del BID que no pueda resolverse amistosamente se someterá a arbitraje de conformidad con las reglas de la CNUDMI. El uso del nombre del BID para cualquier fin que no sea para la atribución y el uso del logotipo del BID, estará sujeta a un acuerdo de licencia por separado y no está autorizado como parte de esta licencia CC-IGO. </a:t>
            </a:r>
          </a:p>
          <a:p>
            <a:pPr algn="just" eaLnBrk="0" hangingPunct="0"/>
            <a:endParaRPr lang="en-US" altLang="en-US" sz="1200">
              <a:latin typeface="Arial" charset="0"/>
            </a:endParaRPr>
          </a:p>
          <a:p>
            <a:pPr algn="just" eaLnBrk="0" hangingPunct="0"/>
            <a:r>
              <a:rPr lang="es-MX" altLang="en-US" sz="1200">
                <a:latin typeface="Arial" charset="0"/>
                <a:cs typeface="Times New Roman" pitchFamily="18" charset="0"/>
              </a:rPr>
              <a:t>Notar que el enlace URL incluye términos y condicionales adicionales de esta licencia.</a:t>
            </a:r>
          </a:p>
          <a:p>
            <a:pPr algn="just" eaLnBrk="0" hangingPunct="0"/>
            <a:endParaRPr lang="en-US" altLang="en-US" sz="1200">
              <a:latin typeface="Arial" charset="0"/>
            </a:endParaRPr>
          </a:p>
          <a:p>
            <a:pPr algn="just" eaLnBrk="0" hangingPunct="0"/>
            <a:r>
              <a:rPr lang="es-MX" altLang="en-US" sz="1200">
                <a:latin typeface="Arial" charset="0"/>
                <a:cs typeface="Times New Roman" pitchFamily="18" charset="0"/>
              </a:rPr>
              <a:t>Las opiniones expresadas en esta publicación son de los autores y no necesariamente reflejan el punto de vista del Banco Interamericano de Desarrollo, de su Directorio Ejecutivo ni de los países que representa.</a:t>
            </a:r>
            <a:endParaRPr lang="es-MX" alt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994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¿Cubre todos los temas de interés?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10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s-CL" sz="2400" dirty="0" smtClean="0"/>
              <a:t>Discusión con los interesados</a:t>
            </a:r>
          </a:p>
          <a:p>
            <a:pPr>
              <a:buFont typeface="Wingdings" pitchFamily="2" charset="2"/>
              <a:buChar char="ü"/>
            </a:pPr>
            <a:r>
              <a:rPr lang="es-CL" sz="2400" dirty="0" smtClean="0"/>
              <a:t>Identificación de indicadores</a:t>
            </a:r>
          </a:p>
          <a:p>
            <a:pPr>
              <a:buFont typeface="Wingdings" pitchFamily="2" charset="2"/>
              <a:buChar char="ü"/>
            </a:pPr>
            <a:r>
              <a:rPr lang="es-CL" sz="2400" dirty="0" smtClean="0"/>
              <a:t>Revisión de encuestas previas</a:t>
            </a:r>
          </a:p>
          <a:p>
            <a:pPr>
              <a:buFont typeface="Wingdings" pitchFamily="2" charset="2"/>
              <a:buChar char="ü"/>
            </a:pPr>
            <a:r>
              <a:rPr lang="es-CL" sz="2400" dirty="0" smtClean="0"/>
              <a:t>Revisión de estudios cualitativos relevantes</a:t>
            </a:r>
          </a:p>
          <a:p>
            <a:pPr>
              <a:buFont typeface="Wingdings" pitchFamily="2" charset="2"/>
              <a:buChar char="ü"/>
            </a:pPr>
            <a:r>
              <a:rPr lang="es-CL" sz="2400" dirty="0" smtClean="0"/>
              <a:t>Revisión de herramientas estándares que se aplicará</a:t>
            </a:r>
          </a:p>
          <a:p>
            <a:pPr>
              <a:buFont typeface="Wingdings" pitchFamily="2" charset="2"/>
              <a:buChar char="ü"/>
            </a:pPr>
            <a:r>
              <a:rPr lang="es-CL" sz="2400" dirty="0" smtClean="0"/>
              <a:t>Mediciones biométricas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ambición rompió el saco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11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536" y="1584692"/>
            <a:ext cx="8229600" cy="1972816"/>
          </a:xfrm>
        </p:spPr>
        <p:txBody>
          <a:bodyPr>
            <a:noAutofit/>
          </a:bodyPr>
          <a:lstStyle/>
          <a:p>
            <a:pPr marL="514350" lvl="1" indent="0">
              <a:buNone/>
            </a:pPr>
            <a:r>
              <a:rPr lang="es-CL" sz="2600" dirty="0" smtClean="0"/>
              <a:t>Es importante capturar </a:t>
            </a:r>
            <a:r>
              <a:rPr lang="es-CL" sz="2600" dirty="0"/>
              <a:t>toda la información necesaria para realizar </a:t>
            </a:r>
            <a:r>
              <a:rPr lang="es-CL" sz="2600" b="1" i="1" dirty="0"/>
              <a:t>el </a:t>
            </a:r>
            <a:r>
              <a:rPr lang="es-CL" sz="2600" b="1" i="1" dirty="0" smtClean="0"/>
              <a:t>análisis de evaluación de impacto</a:t>
            </a:r>
            <a:r>
              <a:rPr lang="es-CL" sz="2600" dirty="0" smtClean="0"/>
              <a:t>, sin embargo, el cuestionario debe ser lo </a:t>
            </a:r>
            <a:r>
              <a:rPr lang="es-CL" sz="2600" dirty="0"/>
              <a:t>más corto posible para evitar </a:t>
            </a:r>
            <a:r>
              <a:rPr lang="es-CL" sz="2600" dirty="0" smtClean="0"/>
              <a:t>el cansancio del encuestado.</a:t>
            </a:r>
          </a:p>
          <a:p>
            <a:pPr lvl="3">
              <a:buNone/>
            </a:pPr>
            <a:endParaRPr lang="es-CL" sz="3200" dirty="0" smtClean="0"/>
          </a:p>
          <a:p>
            <a:pPr marL="1371600" lvl="2" indent="-457200">
              <a:buFont typeface="Wingdings" pitchFamily="2" charset="2"/>
              <a:buChar char="§"/>
            </a:pPr>
            <a:endParaRPr lang="es-CL" sz="3200" dirty="0" smtClean="0"/>
          </a:p>
          <a:p>
            <a:pPr marL="514350" lvl="1" indent="0">
              <a:buNone/>
            </a:pPr>
            <a:endParaRPr lang="es-CL" sz="3200" dirty="0" smtClean="0"/>
          </a:p>
          <a:p>
            <a:pPr marL="971550" lvl="1" indent="-457200">
              <a:buFont typeface="Wingdings" pitchFamily="2" charset="2"/>
              <a:buChar char="§"/>
            </a:pPr>
            <a:endParaRPr lang="es-ES" sz="32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90872" y="4389891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L" sz="2400" i="1" u="sng" dirty="0" smtClean="0"/>
              <a:t>Recomendación</a:t>
            </a:r>
            <a:r>
              <a:rPr lang="es-CL" sz="2400" i="1" dirty="0" smtClean="0"/>
              <a:t>: Para evitar la fatiga del encuestado, cada entrevista individual no debe tomar más de 90 minutos continuos</a:t>
            </a:r>
          </a:p>
          <a:p>
            <a:pPr algn="ctr"/>
            <a:endParaRPr lang="es-C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Elección del informante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12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328592"/>
          </a:xfrm>
        </p:spPr>
        <p:txBody>
          <a:bodyPr>
            <a:normAutofit/>
          </a:bodyPr>
          <a:lstStyle/>
          <a:p>
            <a:pPr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400" dirty="0" smtClean="0"/>
              <a:t>Cada </a:t>
            </a:r>
            <a:r>
              <a:rPr lang="es-CL" sz="2400" dirty="0"/>
              <a:t>pregunta debe ser dirigida a la persona que está mejor </a:t>
            </a:r>
            <a:r>
              <a:rPr lang="es-CL" sz="2400" dirty="0" smtClean="0"/>
              <a:t>informada sobre el tema consultado</a:t>
            </a:r>
          </a:p>
          <a:p>
            <a:pPr lvl="2"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200" dirty="0" smtClean="0"/>
              <a:t>Individuos</a:t>
            </a:r>
            <a:r>
              <a:rPr lang="es-CL" sz="2200" dirty="0"/>
              <a:t>: Cada uno responde por sí mismo, se debe evitar encuestados por procuración (salvo menores de edad)</a:t>
            </a:r>
          </a:p>
          <a:p>
            <a:pPr lvl="2"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200" dirty="0"/>
              <a:t>Hogares</a:t>
            </a:r>
          </a:p>
          <a:p>
            <a:pPr lvl="2"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200" dirty="0"/>
              <a:t>Médicos</a:t>
            </a:r>
          </a:p>
          <a:p>
            <a:pPr lvl="2"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200" dirty="0"/>
              <a:t>Pacientes</a:t>
            </a:r>
          </a:p>
          <a:p>
            <a:pPr lvl="2"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200" dirty="0" smtClean="0"/>
              <a:t>…</a:t>
            </a:r>
            <a:endParaRPr lang="es-CL" sz="2200" dirty="0"/>
          </a:p>
          <a:p>
            <a:pPr>
              <a:buFont typeface="Wingdings" pitchFamily="2" charset="2"/>
              <a:buChar char="ü"/>
            </a:pPr>
            <a:r>
              <a:rPr lang="es-CL" sz="2400" dirty="0"/>
              <a:t>Posiblemente se deberá entrevistar a más de una persona  en el hogar (centro de salud, etc</a:t>
            </a:r>
            <a:r>
              <a:rPr lang="es-CL" sz="2400" dirty="0" smtClean="0"/>
              <a:t>.)</a:t>
            </a:r>
            <a:endParaRPr lang="es-C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Asegurar la comprensión de las preguntas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13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3528" y="1468386"/>
            <a:ext cx="8686800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s-CL" sz="2400" dirty="0" smtClean="0"/>
              <a:t>Deben </a:t>
            </a:r>
            <a:r>
              <a:rPr lang="es-CL" sz="2400" dirty="0"/>
              <a:t>ser formuladas tal y como están escritas</a:t>
            </a:r>
          </a:p>
          <a:p>
            <a:pPr>
              <a:buFont typeface="Wingdings" pitchFamily="2" charset="2"/>
              <a:buChar char="ü"/>
            </a:pPr>
            <a:r>
              <a:rPr lang="es-CL" sz="2400" dirty="0" smtClean="0"/>
              <a:t>Evitar </a:t>
            </a:r>
            <a:r>
              <a:rPr lang="es-CL" sz="2400" dirty="0"/>
              <a:t>la redacción </a:t>
            </a:r>
            <a:r>
              <a:rPr lang="es-CL" sz="2400" dirty="0" smtClean="0"/>
              <a:t>ambigua</a:t>
            </a:r>
          </a:p>
          <a:p>
            <a:pPr>
              <a:buFont typeface="Wingdings" pitchFamily="2" charset="2"/>
              <a:buChar char="ü"/>
            </a:pPr>
            <a:r>
              <a:rPr lang="es-CL" sz="2400" dirty="0" smtClean="0"/>
              <a:t>Una </a:t>
            </a:r>
            <a:r>
              <a:rPr lang="es-CL" sz="2400" dirty="0"/>
              <a:t>pregunta a la vez</a:t>
            </a:r>
            <a:endParaRPr lang="es-CL" sz="2400" dirty="0" smtClean="0"/>
          </a:p>
          <a:p>
            <a:pPr>
              <a:buFont typeface="Wingdings" pitchFamily="2" charset="2"/>
              <a:buChar char="ü"/>
            </a:pPr>
            <a:r>
              <a:rPr lang="es-CL" sz="2400" dirty="0" smtClean="0"/>
              <a:t>Claridad respecto de a quién se refiere la pregunta</a:t>
            </a:r>
          </a:p>
          <a:p>
            <a:pPr>
              <a:buFont typeface="Wingdings" pitchFamily="2" charset="2"/>
              <a:buChar char="ü"/>
            </a:pPr>
            <a:r>
              <a:rPr lang="es-CL" sz="2400" dirty="0" smtClean="0"/>
              <a:t>Período de referencia explícito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Asegurar la comprensión de las preguntas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14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3528" y="1482241"/>
            <a:ext cx="8686800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s-CL" sz="2400" dirty="0" smtClean="0"/>
              <a:t>Unidades de medida explícitas</a:t>
            </a:r>
          </a:p>
          <a:p>
            <a:pPr>
              <a:buFont typeface="Wingdings" pitchFamily="2" charset="2"/>
              <a:buChar char="ü"/>
            </a:pPr>
            <a:r>
              <a:rPr lang="es-CL" sz="2400" dirty="0"/>
              <a:t>Evitar </a:t>
            </a:r>
            <a:r>
              <a:rPr lang="es-CL" sz="2400" dirty="0" smtClean="0"/>
              <a:t>frases académicas incomprensibles para el entrevistado</a:t>
            </a:r>
          </a:p>
          <a:p>
            <a:pPr>
              <a:buFont typeface="Wingdings" pitchFamily="2" charset="2"/>
              <a:buChar char="ü"/>
            </a:pPr>
            <a:r>
              <a:rPr lang="es-CL" sz="2400" dirty="0" smtClean="0"/>
              <a:t>Usar un </a:t>
            </a:r>
            <a:r>
              <a:rPr lang="es-CL" sz="2400" dirty="0"/>
              <a:t>lenguaje sencillo (evitar la doble negación</a:t>
            </a:r>
            <a:r>
              <a:rPr lang="es-CL" sz="2400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es-CL" sz="2400" dirty="0"/>
              <a:t>Las preguntas deben ser culturalmente </a:t>
            </a:r>
            <a:r>
              <a:rPr lang="es-CL" sz="2400" dirty="0" smtClean="0"/>
              <a:t>sensibles </a:t>
            </a:r>
            <a:r>
              <a:rPr lang="es-CL" sz="2400" dirty="0"/>
              <a:t>y </a:t>
            </a:r>
            <a:r>
              <a:rPr lang="es-CL" sz="2400" dirty="0" smtClean="0"/>
              <a:t>apropiadas</a:t>
            </a:r>
          </a:p>
          <a:p>
            <a:pPr marL="1371600" lvl="2" indent="-457200">
              <a:buFont typeface="Wingdings" pitchFamily="2" charset="2"/>
              <a:buChar char="§"/>
            </a:pPr>
            <a:endParaRPr lang="es-CL" sz="3200" dirty="0" smtClean="0"/>
          </a:p>
          <a:p>
            <a:pPr marL="514350" lvl="1" indent="0">
              <a:buNone/>
            </a:pPr>
            <a:endParaRPr lang="es-CL" sz="3600" dirty="0" smtClean="0"/>
          </a:p>
          <a:p>
            <a:pPr marL="971550" lvl="1" indent="-457200">
              <a:buFont typeface="Wingdings" pitchFamily="2" charset="2"/>
              <a:buChar char="§"/>
            </a:pPr>
            <a:endParaRPr lang="es-E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dirty="0" smtClean="0"/>
              <a:t>Ejemplo – </a:t>
            </a:r>
            <a:r>
              <a:rPr lang="es-CL" dirty="0" smtClean="0"/>
              <a:t>Difícil comprensión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15</a:t>
            </a:fld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35" y="1097034"/>
            <a:ext cx="8658619" cy="482400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653"/>
            <a:ext cx="8229600" cy="639762"/>
          </a:xfrm>
        </p:spPr>
        <p:txBody>
          <a:bodyPr/>
          <a:lstStyle/>
          <a:p>
            <a:r>
              <a:rPr lang="es-CL" dirty="0" smtClean="0"/>
              <a:t>Ejemplos - Claridad respecto a quién se refiere la pregunta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16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15" y="1592701"/>
            <a:ext cx="8352928" cy="4197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99" y="1376677"/>
            <a:ext cx="8120852" cy="2808312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653"/>
            <a:ext cx="8229600" cy="639762"/>
          </a:xfrm>
        </p:spPr>
        <p:txBody>
          <a:bodyPr/>
          <a:lstStyle/>
          <a:p>
            <a:r>
              <a:rPr lang="es-CL" dirty="0" smtClean="0"/>
              <a:t>Ejemplos - Claridad respecto a quién se refiere la pregunta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17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04" y="1005515"/>
            <a:ext cx="6876256" cy="4957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8420838" cy="2088232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Flujo de las preguntas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18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229600" cy="4525963"/>
          </a:xfrm>
        </p:spPr>
        <p:txBody>
          <a:bodyPr>
            <a:normAutofit/>
          </a:bodyPr>
          <a:lstStyle/>
          <a:p>
            <a:pPr marL="971550" lvl="1" indent="-457200"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400" dirty="0" smtClean="0"/>
              <a:t>Deben </a:t>
            </a:r>
            <a:r>
              <a:rPr lang="es-CL" sz="2400" dirty="0"/>
              <a:t>ser organizadas en un orden lógico</a:t>
            </a:r>
          </a:p>
          <a:p>
            <a:pPr marL="971550" lvl="1" indent="-457200"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400" dirty="0"/>
              <a:t>Solo se deben preguntar cuando son aplicables. Esto se logra con una buena estructura de saltos o pases</a:t>
            </a:r>
          </a:p>
          <a:p>
            <a:pPr marL="971550" lvl="1" indent="-457200"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400" dirty="0"/>
              <a:t>La decisión de cuándo y a quién hacer una pregunta nunca debe ser dejada al </a:t>
            </a:r>
            <a:r>
              <a:rPr lang="es-CL" sz="2400" dirty="0" smtClean="0"/>
              <a:t>entrevistador</a:t>
            </a:r>
            <a:endParaRPr lang="es-C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Diseño físico del cuestionario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19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229600" cy="3054467"/>
          </a:xfrm>
        </p:spPr>
        <p:txBody>
          <a:bodyPr>
            <a:normAutofit/>
          </a:bodyPr>
          <a:lstStyle/>
          <a:p>
            <a:pPr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600" dirty="0" smtClean="0"/>
              <a:t>Tipos de pregunta</a:t>
            </a:r>
          </a:p>
          <a:p>
            <a:pPr lvl="1"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400" dirty="0" smtClean="0"/>
              <a:t>Con alternativas predefinidas</a:t>
            </a:r>
          </a:p>
          <a:p>
            <a:pPr lvl="1"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400" dirty="0" smtClean="0"/>
              <a:t>Numéricas</a:t>
            </a:r>
          </a:p>
          <a:p>
            <a:pPr lvl="1"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400" dirty="0" smtClean="0"/>
              <a:t>Abiertas (texto)</a:t>
            </a:r>
          </a:p>
          <a:p>
            <a:pPr marL="914400" lvl="2" indent="0">
              <a:buNone/>
            </a:pPr>
            <a:endParaRPr lang="es-CL" sz="28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546" y="1901840"/>
            <a:ext cx="3528392" cy="395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0" y="4653136"/>
            <a:ext cx="4788024" cy="54006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L" sz="2400" i="1" u="sng" dirty="0" smtClean="0"/>
              <a:t>Recomendación</a:t>
            </a:r>
            <a:r>
              <a:rPr lang="es-CL" sz="2400" i="1" dirty="0" smtClean="0"/>
              <a:t>: evitar incentivos perversos</a:t>
            </a:r>
            <a:endParaRPr lang="es-CL" sz="2400" dirty="0" smtClean="0"/>
          </a:p>
        </p:txBody>
      </p:sp>
      <p:sp>
        <p:nvSpPr>
          <p:cNvPr id="8" name="Rounded Rectangle 4"/>
          <p:cNvSpPr/>
          <p:nvPr/>
        </p:nvSpPr>
        <p:spPr>
          <a:xfrm>
            <a:off x="5009514" y="4483953"/>
            <a:ext cx="3923928" cy="792088"/>
          </a:xfrm>
          <a:prstGeom prst="roundRect">
            <a:avLst/>
          </a:prstGeom>
          <a:noFill/>
          <a:ln w="889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Cuestionarios y otros </a:t>
            </a:r>
            <a:r>
              <a:rPr lang="es-CL" sz="2800" dirty="0" smtClean="0"/>
              <a:t>instrumentos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59406" y="5448506"/>
            <a:ext cx="7351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A7AC"/>
                </a:solidFill>
                <a:latin typeface="+mn-lt"/>
              </a:rPr>
              <a:t>Beatriz Godoy, Mario </a:t>
            </a:r>
            <a:r>
              <a:rPr lang="en-US" sz="1600" b="1" dirty="0" err="1" smtClean="0">
                <a:solidFill>
                  <a:srgbClr val="00A7AC"/>
                </a:solidFill>
                <a:latin typeface="+mn-lt"/>
              </a:rPr>
              <a:t>Navarrete</a:t>
            </a:r>
            <a:endParaRPr lang="en-US" sz="1600" b="1" dirty="0" smtClean="0">
              <a:solidFill>
                <a:srgbClr val="00A7AC"/>
              </a:solidFill>
              <a:latin typeface="+mn-lt"/>
            </a:endParaRPr>
          </a:p>
          <a:p>
            <a:pPr algn="r"/>
            <a:r>
              <a:rPr lang="es-CL" sz="1600" smtClean="0">
                <a:solidFill>
                  <a:srgbClr val="00A7AC"/>
                </a:solidFill>
              </a:rPr>
              <a:t>Sistemas Integrales</a:t>
            </a:r>
            <a:endParaRPr lang="es-CL" sz="1600" dirty="0" smtClean="0">
              <a:solidFill>
                <a:srgbClr val="00A7AC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Diseño físico del cuestionario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20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726" y="1168152"/>
            <a:ext cx="7859215" cy="13247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s-CL" sz="2400" dirty="0" smtClean="0"/>
              <a:t>Numeración de las preguntas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68" y="1864716"/>
            <a:ext cx="5616624" cy="478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4"/>
          <p:cNvSpPr/>
          <p:nvPr/>
        </p:nvSpPr>
        <p:spPr>
          <a:xfrm>
            <a:off x="1551770" y="1850861"/>
            <a:ext cx="1486197" cy="484163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8"/>
          <p:cNvSpPr/>
          <p:nvPr/>
        </p:nvSpPr>
        <p:spPr>
          <a:xfrm>
            <a:off x="1597808" y="2911089"/>
            <a:ext cx="504056" cy="36004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9"/>
          <p:cNvSpPr/>
          <p:nvPr/>
        </p:nvSpPr>
        <p:spPr>
          <a:xfrm>
            <a:off x="3614032" y="2911089"/>
            <a:ext cx="504056" cy="36004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10"/>
          <p:cNvSpPr/>
          <p:nvPr/>
        </p:nvSpPr>
        <p:spPr>
          <a:xfrm>
            <a:off x="5558248" y="2911089"/>
            <a:ext cx="504056" cy="36004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Diseño físico del cuestionario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21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9512" y="1268761"/>
            <a:ext cx="2674524" cy="338437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s-CL" sz="2400" dirty="0" smtClean="0"/>
              <a:t>Organización gráfica:  Formato libre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109" y="1094544"/>
            <a:ext cx="6187425" cy="48935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Diseño físico del cuestionario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22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1519" y="1124744"/>
            <a:ext cx="3170554" cy="165618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s-CL" sz="2400" dirty="0" smtClean="0"/>
              <a:t>Organización gráfica:  Grilla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011" y="884887"/>
            <a:ext cx="5083121" cy="50740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Diseño físico del cuestionario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23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92376"/>
            <a:ext cx="2098576" cy="1396752"/>
          </a:xfrm>
        </p:spPr>
        <p:txBody>
          <a:bodyPr>
            <a:normAutofit/>
          </a:bodyPr>
          <a:lstStyle/>
          <a:p>
            <a:pPr marL="571500" indent="-457200"/>
            <a:r>
              <a:rPr lang="es-CL" sz="2400" dirty="0" smtClean="0"/>
              <a:t>Solapa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465" y="980729"/>
            <a:ext cx="5461294" cy="494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Diseño físico del cuestionario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24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30118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s-CL" sz="2600" dirty="0" smtClean="0"/>
              <a:t>Normas editoriales</a:t>
            </a:r>
          </a:p>
          <a:p>
            <a:pPr lvl="1"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400" dirty="0" smtClean="0"/>
              <a:t>Saltos o pases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38" y="2382246"/>
            <a:ext cx="7704856" cy="26236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ounded Rectangle 1"/>
          <p:cNvSpPr/>
          <p:nvPr/>
        </p:nvSpPr>
        <p:spPr>
          <a:xfrm>
            <a:off x="4663519" y="3462366"/>
            <a:ext cx="2016224" cy="86409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Diseño físico del cuestionario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25</a:t>
            </a:fld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236" y="1017463"/>
            <a:ext cx="3962044" cy="4963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230118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s-CL" sz="2600" dirty="0" smtClean="0"/>
              <a:t>Normas editoriales</a:t>
            </a:r>
          </a:p>
          <a:p>
            <a:pPr lvl="1"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400" dirty="0" smtClean="0"/>
              <a:t>Saltos o pases</a:t>
            </a:r>
          </a:p>
        </p:txBody>
      </p:sp>
      <p:sp>
        <p:nvSpPr>
          <p:cNvPr id="8" name="Rounded Rectangle 1"/>
          <p:cNvSpPr/>
          <p:nvPr/>
        </p:nvSpPr>
        <p:spPr>
          <a:xfrm>
            <a:off x="7571502" y="2762131"/>
            <a:ext cx="1295369" cy="3126043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Diseño físico del cuestionario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26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26115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s-CL" sz="2600" dirty="0" smtClean="0"/>
              <a:t>Normas editoriales</a:t>
            </a:r>
          </a:p>
          <a:p>
            <a:pPr lvl="1"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400" dirty="0" smtClean="0"/>
              <a:t>Uso de mayúsculas/minúsculas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892" y="1005705"/>
            <a:ext cx="2946624" cy="4965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Diseño físico del cuestionario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27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s-CL" sz="2400" dirty="0" smtClean="0"/>
              <a:t>Uso de mayúsculas/minúsculas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647" y="1011382"/>
            <a:ext cx="2280450" cy="490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Diseño físico del cuestionario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28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81535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s-CL" sz="2600" dirty="0" smtClean="0"/>
              <a:t>Normas editoriales</a:t>
            </a:r>
          </a:p>
          <a:p>
            <a:pPr lvl="1"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400" dirty="0" smtClean="0"/>
              <a:t>Uso de mayúsculas/minúsculas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1CF8856-9475-45E9-8EDC-6DF2C2502D8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529" y="1052736"/>
            <a:ext cx="2369903" cy="4846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Diseño físico del cuestionario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29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1"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600" dirty="0" smtClean="0"/>
              <a:t>Excel o similar es mucho mejor que Word o similares</a:t>
            </a:r>
          </a:p>
          <a:p>
            <a:pPr lvl="2"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400" dirty="0" smtClean="0"/>
              <a:t>Uso de fórmulas para la numeración</a:t>
            </a:r>
          </a:p>
          <a:p>
            <a:pPr lvl="2"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400" dirty="0" smtClean="0"/>
              <a:t>Traducción automática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Cuestionarios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3</a:t>
            </a:fld>
            <a:endParaRPr lang="en-US" dirty="0"/>
          </a:p>
        </p:txBody>
      </p:sp>
      <p:sp>
        <p:nvSpPr>
          <p:cNvPr id="6" name="TextBox 6"/>
          <p:cNvSpPr txBox="1"/>
          <p:nvPr/>
        </p:nvSpPr>
        <p:spPr>
          <a:xfrm>
            <a:off x="762000" y="1772816"/>
            <a:ext cx="75645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 </a:t>
            </a:r>
            <a:r>
              <a:rPr lang="es-CL" sz="5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mundo piensa que </a:t>
            </a:r>
            <a:r>
              <a:rPr lang="es-CL" sz="5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diseñar </a:t>
            </a:r>
            <a:r>
              <a:rPr lang="es-CL" sz="5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</a:t>
            </a:r>
            <a:r>
              <a:rPr lang="es-CL" sz="5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buen cuestionario es muy fácil</a:t>
            </a:r>
            <a:endParaRPr lang="en-US" sz="54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363"/>
            <a:ext cx="8229600" cy="639762"/>
          </a:xfrm>
        </p:spPr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Ejemplo de diccionario para la traducción automática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30</a:t>
            </a:fld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88" y="1321447"/>
            <a:ext cx="8946233" cy="4059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Identificador del cuestionario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31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s-CL" sz="2600" dirty="0" smtClean="0"/>
              <a:t>Es muy importante definir el identificador que identificará de manera única cada uno de los hogares (centros de salud, etc.) que participan en la encuesta. </a:t>
            </a:r>
          </a:p>
          <a:p>
            <a:pPr>
              <a:buFont typeface="Wingdings" pitchFamily="2" charset="2"/>
              <a:buChar char="ü"/>
            </a:pPr>
            <a:r>
              <a:rPr lang="es-CL" sz="2600" dirty="0" smtClean="0"/>
              <a:t>Este debe aparecer como primer dato en la portada del cuestionario, de una manera muy explícita. </a:t>
            </a:r>
          </a:p>
          <a:p>
            <a:pPr marL="571500" indent="-457200">
              <a:buFont typeface="Wingdings" pitchFamily="2" charset="2"/>
              <a:buChar char="§"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Identificador del cuestionario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32</a:t>
            </a:fld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18" y="1018082"/>
            <a:ext cx="8003054" cy="4909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08" y="2800249"/>
            <a:ext cx="6145848" cy="1479556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Up Arrow 5"/>
          <p:cNvSpPr/>
          <p:nvPr/>
        </p:nvSpPr>
        <p:spPr>
          <a:xfrm>
            <a:off x="1841053" y="2224185"/>
            <a:ext cx="269010" cy="435115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Identificador del cuestionario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33</a:t>
            </a:fld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326" y="1124745"/>
            <a:ext cx="6540476" cy="4818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ight Arrow 4"/>
          <p:cNvSpPr/>
          <p:nvPr/>
        </p:nvSpPr>
        <p:spPr>
          <a:xfrm>
            <a:off x="4746958" y="1700808"/>
            <a:ext cx="647572" cy="159221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423" y="950615"/>
            <a:ext cx="3206028" cy="1581253"/>
          </a:xfrm>
          <a:prstGeom prst="rect">
            <a:avLst/>
          </a:prstGeom>
          <a:noFill/>
          <a:ln w="76200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Identificador del cuestionario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34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4" y="1412776"/>
            <a:ext cx="9072399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030" y="1412776"/>
            <a:ext cx="6389990" cy="2448272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Encuestas de panel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35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6539"/>
            <a:ext cx="8229600" cy="4223097"/>
          </a:xfrm>
        </p:spPr>
        <p:txBody>
          <a:bodyPr>
            <a:noAutofit/>
          </a:bodyPr>
          <a:lstStyle/>
          <a:p>
            <a:pPr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600" dirty="0" smtClean="0"/>
              <a:t>Diseñar los instrumentos tomando esto en consideración</a:t>
            </a:r>
          </a:p>
          <a:p>
            <a:pPr lvl="1"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400" dirty="0" smtClean="0"/>
              <a:t>Coordenadas GPS</a:t>
            </a:r>
          </a:p>
          <a:p>
            <a:pPr lvl="1"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400" dirty="0" smtClean="0"/>
              <a:t>Teléfonos de los miembros del hogar</a:t>
            </a:r>
          </a:p>
          <a:p>
            <a:pPr lvl="1"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400" dirty="0" smtClean="0"/>
              <a:t>Teléfonos de familiares, vecinos o amigos</a:t>
            </a:r>
          </a:p>
          <a:p>
            <a:pPr lvl="1"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400" dirty="0" smtClean="0"/>
              <a:t>Referencias a la dirección de la vivienda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4800" dirty="0" smtClean="0"/>
              <a:t>Pre-test</a:t>
            </a:r>
            <a:endParaRPr lang="en-US" sz="4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653"/>
            <a:ext cx="8229600" cy="639762"/>
          </a:xfrm>
        </p:spPr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Verificación con la realidad: </a:t>
            </a:r>
            <a:br>
              <a:rPr lang="es-CL" dirty="0" smtClean="0">
                <a:solidFill>
                  <a:srgbClr val="0070C0"/>
                </a:solidFill>
              </a:rPr>
            </a:br>
            <a:r>
              <a:rPr lang="es-CL" dirty="0" smtClean="0">
                <a:solidFill>
                  <a:srgbClr val="0070C0"/>
                </a:solidFill>
              </a:rPr>
              <a:t>pre-test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37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03925" y="1385256"/>
            <a:ext cx="8229600" cy="4115009"/>
          </a:xfrm>
        </p:spPr>
        <p:txBody>
          <a:bodyPr>
            <a:normAutofit/>
          </a:bodyPr>
          <a:lstStyle/>
          <a:p>
            <a:pPr>
              <a:buClr>
                <a:schemeClr val="accent5"/>
              </a:buClr>
              <a:buFont typeface="Wingdings" pitchFamily="2" charset="2"/>
              <a:buChar char="Ø"/>
            </a:pPr>
            <a:r>
              <a:rPr lang="es-CL" sz="2600" dirty="0" smtClean="0"/>
              <a:t>Cuestionario</a:t>
            </a:r>
          </a:p>
          <a:p>
            <a:pPr lvl="1"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400" dirty="0" smtClean="0"/>
              <a:t>Deben participar los analistas y los diseñadores</a:t>
            </a:r>
          </a:p>
          <a:p>
            <a:pPr lvl="1"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400" dirty="0" smtClean="0"/>
              <a:t>La muestra de hogares no necesita ser grande ni escogida al azar</a:t>
            </a:r>
          </a:p>
          <a:p>
            <a:pPr lvl="1"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400" dirty="0" smtClean="0"/>
              <a:t>Enfatizar en la calidad del ejercicio más que en la cantidad</a:t>
            </a:r>
          </a:p>
          <a:p>
            <a:pPr lvl="1"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400" dirty="0" smtClean="0"/>
              <a:t>Es un proceso iterativo</a:t>
            </a:r>
            <a:endParaRPr lang="es-CL" dirty="0" smtClean="0"/>
          </a:p>
          <a:p>
            <a:pPr marL="514350" lvl="1" indent="0">
              <a:buNone/>
            </a:pPr>
            <a:endParaRPr lang="es-CL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798"/>
            <a:ext cx="8229600" cy="639762"/>
          </a:xfrm>
        </p:spPr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Verificación con la realidad: </a:t>
            </a:r>
            <a:br>
              <a:rPr lang="es-CL" dirty="0" smtClean="0">
                <a:solidFill>
                  <a:srgbClr val="0070C0"/>
                </a:solidFill>
              </a:rPr>
            </a:br>
            <a:r>
              <a:rPr lang="es-CL" dirty="0" smtClean="0">
                <a:solidFill>
                  <a:srgbClr val="0070C0"/>
                </a:solidFill>
              </a:rPr>
              <a:t>pre-test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38</a:t>
            </a:fld>
            <a:endParaRPr lang="en-US" dirty="0"/>
          </a:p>
        </p:txBody>
      </p:sp>
      <p:sp>
        <p:nvSpPr>
          <p:cNvPr id="15" name="Freeform 13"/>
          <p:cNvSpPr/>
          <p:nvPr/>
        </p:nvSpPr>
        <p:spPr>
          <a:xfrm>
            <a:off x="1115616" y="5342541"/>
            <a:ext cx="2988519" cy="1063858"/>
          </a:xfrm>
          <a:custGeom>
            <a:avLst/>
            <a:gdLst>
              <a:gd name="connsiteX0" fmla="*/ 0 w 1636705"/>
              <a:gd name="connsiteY0" fmla="*/ 177313 h 1063858"/>
              <a:gd name="connsiteX1" fmla="*/ 177313 w 1636705"/>
              <a:gd name="connsiteY1" fmla="*/ 0 h 1063858"/>
              <a:gd name="connsiteX2" fmla="*/ 1459392 w 1636705"/>
              <a:gd name="connsiteY2" fmla="*/ 0 h 1063858"/>
              <a:gd name="connsiteX3" fmla="*/ 1636705 w 1636705"/>
              <a:gd name="connsiteY3" fmla="*/ 177313 h 1063858"/>
              <a:gd name="connsiteX4" fmla="*/ 1636705 w 1636705"/>
              <a:gd name="connsiteY4" fmla="*/ 886545 h 1063858"/>
              <a:gd name="connsiteX5" fmla="*/ 1459392 w 1636705"/>
              <a:gd name="connsiteY5" fmla="*/ 1063858 h 1063858"/>
              <a:gd name="connsiteX6" fmla="*/ 177313 w 1636705"/>
              <a:gd name="connsiteY6" fmla="*/ 1063858 h 1063858"/>
              <a:gd name="connsiteX7" fmla="*/ 0 w 1636705"/>
              <a:gd name="connsiteY7" fmla="*/ 886545 h 1063858"/>
              <a:gd name="connsiteX8" fmla="*/ 0 w 1636705"/>
              <a:gd name="connsiteY8" fmla="*/ 177313 h 1063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6705" h="1063858">
                <a:moveTo>
                  <a:pt x="0" y="177313"/>
                </a:moveTo>
                <a:cubicBezTo>
                  <a:pt x="0" y="79386"/>
                  <a:pt x="79386" y="0"/>
                  <a:pt x="177313" y="0"/>
                </a:cubicBezTo>
                <a:lnTo>
                  <a:pt x="1459392" y="0"/>
                </a:lnTo>
                <a:cubicBezTo>
                  <a:pt x="1557319" y="0"/>
                  <a:pt x="1636705" y="79386"/>
                  <a:pt x="1636705" y="177313"/>
                </a:cubicBezTo>
                <a:lnTo>
                  <a:pt x="1636705" y="886545"/>
                </a:lnTo>
                <a:cubicBezTo>
                  <a:pt x="1636705" y="984472"/>
                  <a:pt x="1557319" y="1063858"/>
                  <a:pt x="1459392" y="1063858"/>
                </a:cubicBezTo>
                <a:lnTo>
                  <a:pt x="177313" y="1063858"/>
                </a:lnTo>
                <a:cubicBezTo>
                  <a:pt x="79386" y="1063858"/>
                  <a:pt x="0" y="984472"/>
                  <a:pt x="0" y="886545"/>
                </a:cubicBezTo>
                <a:lnTo>
                  <a:pt x="0" y="177313"/>
                </a:lnTo>
                <a:close/>
              </a:path>
            </a:pathLst>
          </a:cu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0" vert="horz" wrap="square" lIns="139563" tIns="139563" rIns="139563" bIns="13956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2800" kern="1200" smtClean="0">
                <a:solidFill>
                  <a:schemeClr val="tx1"/>
                </a:solidFill>
              </a:rPr>
              <a:t>Primera versión cuestionario</a:t>
            </a:r>
            <a:endParaRPr lang="es-CL" sz="2800" kern="1200">
              <a:solidFill>
                <a:schemeClr val="tx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933968" y="2013464"/>
            <a:ext cx="1145343" cy="3329077"/>
            <a:chOff x="1933968" y="2248999"/>
            <a:chExt cx="1145343" cy="3329077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1933968" y="2248999"/>
              <a:ext cx="0" cy="332907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20"/>
            <p:cNvCxnSpPr/>
            <p:nvPr/>
          </p:nvCxnSpPr>
          <p:spPr>
            <a:xfrm>
              <a:off x="1933968" y="2248999"/>
              <a:ext cx="1145343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reeform 23"/>
          <p:cNvSpPr/>
          <p:nvPr/>
        </p:nvSpPr>
        <p:spPr>
          <a:xfrm>
            <a:off x="3640335" y="1105233"/>
            <a:ext cx="1863328" cy="1211163"/>
          </a:xfrm>
          <a:custGeom>
            <a:avLst/>
            <a:gdLst>
              <a:gd name="connsiteX0" fmla="*/ 0 w 1863328"/>
              <a:gd name="connsiteY0" fmla="*/ 201865 h 1211163"/>
              <a:gd name="connsiteX1" fmla="*/ 201865 w 1863328"/>
              <a:gd name="connsiteY1" fmla="*/ 0 h 1211163"/>
              <a:gd name="connsiteX2" fmla="*/ 1661463 w 1863328"/>
              <a:gd name="connsiteY2" fmla="*/ 0 h 1211163"/>
              <a:gd name="connsiteX3" fmla="*/ 1863328 w 1863328"/>
              <a:gd name="connsiteY3" fmla="*/ 201865 h 1211163"/>
              <a:gd name="connsiteX4" fmla="*/ 1863328 w 1863328"/>
              <a:gd name="connsiteY4" fmla="*/ 1009298 h 1211163"/>
              <a:gd name="connsiteX5" fmla="*/ 1661463 w 1863328"/>
              <a:gd name="connsiteY5" fmla="*/ 1211163 h 1211163"/>
              <a:gd name="connsiteX6" fmla="*/ 201865 w 1863328"/>
              <a:gd name="connsiteY6" fmla="*/ 1211163 h 1211163"/>
              <a:gd name="connsiteX7" fmla="*/ 0 w 1863328"/>
              <a:gd name="connsiteY7" fmla="*/ 1009298 h 1211163"/>
              <a:gd name="connsiteX8" fmla="*/ 0 w 1863328"/>
              <a:gd name="connsiteY8" fmla="*/ 201865 h 121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3328" h="1211163">
                <a:moveTo>
                  <a:pt x="0" y="201865"/>
                </a:moveTo>
                <a:cubicBezTo>
                  <a:pt x="0" y="90378"/>
                  <a:pt x="90378" y="0"/>
                  <a:pt x="201865" y="0"/>
                </a:cubicBezTo>
                <a:lnTo>
                  <a:pt x="1661463" y="0"/>
                </a:lnTo>
                <a:cubicBezTo>
                  <a:pt x="1772950" y="0"/>
                  <a:pt x="1863328" y="90378"/>
                  <a:pt x="1863328" y="201865"/>
                </a:cubicBezTo>
                <a:lnTo>
                  <a:pt x="1863328" y="1009298"/>
                </a:lnTo>
                <a:cubicBezTo>
                  <a:pt x="1863328" y="1120785"/>
                  <a:pt x="1772950" y="1211163"/>
                  <a:pt x="1661463" y="1211163"/>
                </a:cubicBezTo>
                <a:lnTo>
                  <a:pt x="201865" y="1211163"/>
                </a:lnTo>
                <a:cubicBezTo>
                  <a:pt x="90378" y="1211163"/>
                  <a:pt x="0" y="1120785"/>
                  <a:pt x="0" y="1009298"/>
                </a:cubicBezTo>
                <a:lnTo>
                  <a:pt x="0" y="20186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944" tIns="142944" rIns="142944" bIns="142944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2200" u="sng" kern="1200" dirty="0" smtClean="0"/>
              <a:t>Entrevistas a hogares</a:t>
            </a:r>
            <a:endParaRPr lang="en-US" sz="2200" u="sng" kern="1200" dirty="0"/>
          </a:p>
        </p:txBody>
      </p:sp>
      <p:sp>
        <p:nvSpPr>
          <p:cNvPr id="20" name="Freeform 24"/>
          <p:cNvSpPr/>
          <p:nvPr/>
        </p:nvSpPr>
        <p:spPr>
          <a:xfrm>
            <a:off x="2955963" y="1710815"/>
            <a:ext cx="3232073" cy="323207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798080" y="514062"/>
                </a:moveTo>
                <a:arcTo wR="1616036" hR="1616036" stAng="19020466" swAng="2303174"/>
              </a:path>
            </a:pathLst>
          </a:custGeom>
          <a:noFill/>
          <a:ln w="63500">
            <a:tailEnd type="arrow"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Freeform 27"/>
          <p:cNvSpPr/>
          <p:nvPr/>
        </p:nvSpPr>
        <p:spPr>
          <a:xfrm>
            <a:off x="5039864" y="3529288"/>
            <a:ext cx="1863328" cy="1211163"/>
          </a:xfrm>
          <a:custGeom>
            <a:avLst/>
            <a:gdLst>
              <a:gd name="connsiteX0" fmla="*/ 0 w 1863328"/>
              <a:gd name="connsiteY0" fmla="*/ 201865 h 1211163"/>
              <a:gd name="connsiteX1" fmla="*/ 201865 w 1863328"/>
              <a:gd name="connsiteY1" fmla="*/ 0 h 1211163"/>
              <a:gd name="connsiteX2" fmla="*/ 1661463 w 1863328"/>
              <a:gd name="connsiteY2" fmla="*/ 0 h 1211163"/>
              <a:gd name="connsiteX3" fmla="*/ 1863328 w 1863328"/>
              <a:gd name="connsiteY3" fmla="*/ 201865 h 1211163"/>
              <a:gd name="connsiteX4" fmla="*/ 1863328 w 1863328"/>
              <a:gd name="connsiteY4" fmla="*/ 1009298 h 1211163"/>
              <a:gd name="connsiteX5" fmla="*/ 1661463 w 1863328"/>
              <a:gd name="connsiteY5" fmla="*/ 1211163 h 1211163"/>
              <a:gd name="connsiteX6" fmla="*/ 201865 w 1863328"/>
              <a:gd name="connsiteY6" fmla="*/ 1211163 h 1211163"/>
              <a:gd name="connsiteX7" fmla="*/ 0 w 1863328"/>
              <a:gd name="connsiteY7" fmla="*/ 1009298 h 1211163"/>
              <a:gd name="connsiteX8" fmla="*/ 0 w 1863328"/>
              <a:gd name="connsiteY8" fmla="*/ 201865 h 121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3328" h="1211163">
                <a:moveTo>
                  <a:pt x="0" y="201865"/>
                </a:moveTo>
                <a:cubicBezTo>
                  <a:pt x="0" y="90378"/>
                  <a:pt x="90378" y="0"/>
                  <a:pt x="201865" y="0"/>
                </a:cubicBezTo>
                <a:lnTo>
                  <a:pt x="1661463" y="0"/>
                </a:lnTo>
                <a:cubicBezTo>
                  <a:pt x="1772950" y="0"/>
                  <a:pt x="1863328" y="90378"/>
                  <a:pt x="1863328" y="201865"/>
                </a:cubicBezTo>
                <a:lnTo>
                  <a:pt x="1863328" y="1009298"/>
                </a:lnTo>
                <a:cubicBezTo>
                  <a:pt x="1863328" y="1120785"/>
                  <a:pt x="1772950" y="1211163"/>
                  <a:pt x="1661463" y="1211163"/>
                </a:cubicBezTo>
                <a:lnTo>
                  <a:pt x="201865" y="1211163"/>
                </a:lnTo>
                <a:cubicBezTo>
                  <a:pt x="90378" y="1211163"/>
                  <a:pt x="0" y="1120785"/>
                  <a:pt x="0" y="1009298"/>
                </a:cubicBezTo>
                <a:lnTo>
                  <a:pt x="0" y="20186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944" tIns="142944" rIns="142944" bIns="142944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2200" u="sng" kern="1200" dirty="0" smtClean="0"/>
              <a:t>Discusión sobre resultados</a:t>
            </a:r>
            <a:endParaRPr lang="en-US" sz="2200" u="sng" kern="1200" dirty="0"/>
          </a:p>
        </p:txBody>
      </p:sp>
      <p:sp>
        <p:nvSpPr>
          <p:cNvPr id="22" name="Freeform 28"/>
          <p:cNvSpPr/>
          <p:nvPr/>
        </p:nvSpPr>
        <p:spPr>
          <a:xfrm>
            <a:off x="2955963" y="1710815"/>
            <a:ext cx="3232073" cy="323207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112207" y="3154018"/>
                </a:moveTo>
                <a:arcTo wR="1616036" hR="1616036" stAng="4327182" swAng="2145637"/>
              </a:path>
            </a:pathLst>
          </a:custGeom>
          <a:noFill/>
          <a:ln w="63500">
            <a:tailEnd type="arrow"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Freeform 29"/>
          <p:cNvSpPr/>
          <p:nvPr/>
        </p:nvSpPr>
        <p:spPr>
          <a:xfrm>
            <a:off x="2240807" y="3529288"/>
            <a:ext cx="1863328" cy="1211163"/>
          </a:xfrm>
          <a:custGeom>
            <a:avLst/>
            <a:gdLst>
              <a:gd name="connsiteX0" fmla="*/ 0 w 1863328"/>
              <a:gd name="connsiteY0" fmla="*/ 201865 h 1211163"/>
              <a:gd name="connsiteX1" fmla="*/ 201865 w 1863328"/>
              <a:gd name="connsiteY1" fmla="*/ 0 h 1211163"/>
              <a:gd name="connsiteX2" fmla="*/ 1661463 w 1863328"/>
              <a:gd name="connsiteY2" fmla="*/ 0 h 1211163"/>
              <a:gd name="connsiteX3" fmla="*/ 1863328 w 1863328"/>
              <a:gd name="connsiteY3" fmla="*/ 201865 h 1211163"/>
              <a:gd name="connsiteX4" fmla="*/ 1863328 w 1863328"/>
              <a:gd name="connsiteY4" fmla="*/ 1009298 h 1211163"/>
              <a:gd name="connsiteX5" fmla="*/ 1661463 w 1863328"/>
              <a:gd name="connsiteY5" fmla="*/ 1211163 h 1211163"/>
              <a:gd name="connsiteX6" fmla="*/ 201865 w 1863328"/>
              <a:gd name="connsiteY6" fmla="*/ 1211163 h 1211163"/>
              <a:gd name="connsiteX7" fmla="*/ 0 w 1863328"/>
              <a:gd name="connsiteY7" fmla="*/ 1009298 h 1211163"/>
              <a:gd name="connsiteX8" fmla="*/ 0 w 1863328"/>
              <a:gd name="connsiteY8" fmla="*/ 201865 h 121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3328" h="1211163">
                <a:moveTo>
                  <a:pt x="0" y="201865"/>
                </a:moveTo>
                <a:cubicBezTo>
                  <a:pt x="0" y="90378"/>
                  <a:pt x="90378" y="0"/>
                  <a:pt x="201865" y="0"/>
                </a:cubicBezTo>
                <a:lnTo>
                  <a:pt x="1661463" y="0"/>
                </a:lnTo>
                <a:cubicBezTo>
                  <a:pt x="1772950" y="0"/>
                  <a:pt x="1863328" y="90378"/>
                  <a:pt x="1863328" y="201865"/>
                </a:cubicBezTo>
                <a:lnTo>
                  <a:pt x="1863328" y="1009298"/>
                </a:lnTo>
                <a:cubicBezTo>
                  <a:pt x="1863328" y="1120785"/>
                  <a:pt x="1772950" y="1211163"/>
                  <a:pt x="1661463" y="1211163"/>
                </a:cubicBezTo>
                <a:lnTo>
                  <a:pt x="201865" y="1211163"/>
                </a:lnTo>
                <a:cubicBezTo>
                  <a:pt x="90378" y="1211163"/>
                  <a:pt x="0" y="1120785"/>
                  <a:pt x="0" y="1009298"/>
                </a:cubicBezTo>
                <a:lnTo>
                  <a:pt x="0" y="20186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944" tIns="142944" rIns="142944" bIns="142944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2200" u="sng" kern="1200" dirty="0" smtClean="0"/>
              <a:t>Modificación del cuestionario</a:t>
            </a:r>
            <a:endParaRPr lang="en-US" sz="2200" u="sng" kern="1200" dirty="0"/>
          </a:p>
        </p:txBody>
      </p:sp>
      <p:sp>
        <p:nvSpPr>
          <p:cNvPr id="24" name="Freeform 30"/>
          <p:cNvSpPr/>
          <p:nvPr/>
        </p:nvSpPr>
        <p:spPr>
          <a:xfrm>
            <a:off x="2955963" y="1710815"/>
            <a:ext cx="3232073" cy="323207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5219" y="1486263"/>
                </a:moveTo>
                <a:arcTo wR="1616036" hR="1616036" stAng="11076360" swAng="2303174"/>
              </a:path>
            </a:pathLst>
          </a:custGeom>
          <a:noFill/>
          <a:ln w="63500">
            <a:tailEnd type="arrow"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2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2" presetClass="entr" presetSubtype="4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653"/>
            <a:ext cx="8229600" cy="639762"/>
          </a:xfrm>
        </p:spPr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Verificación con la realidad: </a:t>
            </a:r>
            <a:br>
              <a:rPr lang="es-CL" dirty="0" smtClean="0">
                <a:solidFill>
                  <a:srgbClr val="0070C0"/>
                </a:solidFill>
              </a:rPr>
            </a:br>
            <a:r>
              <a:rPr lang="es-CL" dirty="0" smtClean="0">
                <a:solidFill>
                  <a:srgbClr val="0070C0"/>
                </a:solidFill>
              </a:rPr>
              <a:t>pre-test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39</a:t>
            </a:fld>
            <a:endParaRPr lang="en-US" dirty="0"/>
          </a:p>
        </p:txBody>
      </p:sp>
      <p:sp>
        <p:nvSpPr>
          <p:cNvPr id="5" name="Freeform 17"/>
          <p:cNvSpPr/>
          <p:nvPr/>
        </p:nvSpPr>
        <p:spPr>
          <a:xfrm>
            <a:off x="3079311" y="1246000"/>
            <a:ext cx="1742071" cy="1063858"/>
          </a:xfrm>
          <a:custGeom>
            <a:avLst/>
            <a:gdLst>
              <a:gd name="connsiteX0" fmla="*/ 0 w 1636705"/>
              <a:gd name="connsiteY0" fmla="*/ 177313 h 1063858"/>
              <a:gd name="connsiteX1" fmla="*/ 177313 w 1636705"/>
              <a:gd name="connsiteY1" fmla="*/ 0 h 1063858"/>
              <a:gd name="connsiteX2" fmla="*/ 1459392 w 1636705"/>
              <a:gd name="connsiteY2" fmla="*/ 0 h 1063858"/>
              <a:gd name="connsiteX3" fmla="*/ 1636705 w 1636705"/>
              <a:gd name="connsiteY3" fmla="*/ 177313 h 1063858"/>
              <a:gd name="connsiteX4" fmla="*/ 1636705 w 1636705"/>
              <a:gd name="connsiteY4" fmla="*/ 886545 h 1063858"/>
              <a:gd name="connsiteX5" fmla="*/ 1459392 w 1636705"/>
              <a:gd name="connsiteY5" fmla="*/ 1063858 h 1063858"/>
              <a:gd name="connsiteX6" fmla="*/ 177313 w 1636705"/>
              <a:gd name="connsiteY6" fmla="*/ 1063858 h 1063858"/>
              <a:gd name="connsiteX7" fmla="*/ 0 w 1636705"/>
              <a:gd name="connsiteY7" fmla="*/ 886545 h 1063858"/>
              <a:gd name="connsiteX8" fmla="*/ 0 w 1636705"/>
              <a:gd name="connsiteY8" fmla="*/ 177313 h 1063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6705" h="1063858">
                <a:moveTo>
                  <a:pt x="0" y="177313"/>
                </a:moveTo>
                <a:cubicBezTo>
                  <a:pt x="0" y="79386"/>
                  <a:pt x="79386" y="0"/>
                  <a:pt x="177313" y="0"/>
                </a:cubicBezTo>
                <a:lnTo>
                  <a:pt x="1459392" y="0"/>
                </a:lnTo>
                <a:cubicBezTo>
                  <a:pt x="1557319" y="0"/>
                  <a:pt x="1636705" y="79386"/>
                  <a:pt x="1636705" y="177313"/>
                </a:cubicBezTo>
                <a:lnTo>
                  <a:pt x="1636705" y="886545"/>
                </a:lnTo>
                <a:cubicBezTo>
                  <a:pt x="1636705" y="984472"/>
                  <a:pt x="1557319" y="1063858"/>
                  <a:pt x="1459392" y="1063858"/>
                </a:cubicBezTo>
                <a:lnTo>
                  <a:pt x="177313" y="1063858"/>
                </a:lnTo>
                <a:cubicBezTo>
                  <a:pt x="79386" y="1063858"/>
                  <a:pt x="0" y="984472"/>
                  <a:pt x="0" y="886545"/>
                </a:cubicBezTo>
                <a:lnTo>
                  <a:pt x="0" y="177313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139563" tIns="139563" rIns="139563" bIns="13956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2300" dirty="0" smtClean="0"/>
              <a:t>Entrevistas a hogares </a:t>
            </a:r>
            <a:endParaRPr lang="es-CL" sz="2300" dirty="0"/>
          </a:p>
        </p:txBody>
      </p:sp>
      <p:sp>
        <p:nvSpPr>
          <p:cNvPr id="6" name="Freeform 19"/>
          <p:cNvSpPr/>
          <p:nvPr/>
        </p:nvSpPr>
        <p:spPr>
          <a:xfrm>
            <a:off x="5408507" y="2275686"/>
            <a:ext cx="1636705" cy="1063858"/>
          </a:xfrm>
          <a:custGeom>
            <a:avLst/>
            <a:gdLst>
              <a:gd name="connsiteX0" fmla="*/ 0 w 1636705"/>
              <a:gd name="connsiteY0" fmla="*/ 177313 h 1063858"/>
              <a:gd name="connsiteX1" fmla="*/ 177313 w 1636705"/>
              <a:gd name="connsiteY1" fmla="*/ 0 h 1063858"/>
              <a:gd name="connsiteX2" fmla="*/ 1459392 w 1636705"/>
              <a:gd name="connsiteY2" fmla="*/ 0 h 1063858"/>
              <a:gd name="connsiteX3" fmla="*/ 1636705 w 1636705"/>
              <a:gd name="connsiteY3" fmla="*/ 177313 h 1063858"/>
              <a:gd name="connsiteX4" fmla="*/ 1636705 w 1636705"/>
              <a:gd name="connsiteY4" fmla="*/ 886545 h 1063858"/>
              <a:gd name="connsiteX5" fmla="*/ 1459392 w 1636705"/>
              <a:gd name="connsiteY5" fmla="*/ 1063858 h 1063858"/>
              <a:gd name="connsiteX6" fmla="*/ 177313 w 1636705"/>
              <a:gd name="connsiteY6" fmla="*/ 1063858 h 1063858"/>
              <a:gd name="connsiteX7" fmla="*/ 0 w 1636705"/>
              <a:gd name="connsiteY7" fmla="*/ 886545 h 1063858"/>
              <a:gd name="connsiteX8" fmla="*/ 0 w 1636705"/>
              <a:gd name="connsiteY8" fmla="*/ 177313 h 1063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6705" h="1063858">
                <a:moveTo>
                  <a:pt x="0" y="177313"/>
                </a:moveTo>
                <a:cubicBezTo>
                  <a:pt x="0" y="79386"/>
                  <a:pt x="79386" y="0"/>
                  <a:pt x="177313" y="0"/>
                </a:cubicBezTo>
                <a:lnTo>
                  <a:pt x="1459392" y="0"/>
                </a:lnTo>
                <a:cubicBezTo>
                  <a:pt x="1557319" y="0"/>
                  <a:pt x="1636705" y="79386"/>
                  <a:pt x="1636705" y="177313"/>
                </a:cubicBezTo>
                <a:lnTo>
                  <a:pt x="1636705" y="886545"/>
                </a:lnTo>
                <a:cubicBezTo>
                  <a:pt x="1636705" y="984472"/>
                  <a:pt x="1557319" y="1063858"/>
                  <a:pt x="1459392" y="1063858"/>
                </a:cubicBezTo>
                <a:lnTo>
                  <a:pt x="177313" y="1063858"/>
                </a:lnTo>
                <a:cubicBezTo>
                  <a:pt x="79386" y="1063858"/>
                  <a:pt x="0" y="984472"/>
                  <a:pt x="0" y="886545"/>
                </a:cubicBezTo>
                <a:lnTo>
                  <a:pt x="0" y="177313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139563" tIns="139563" rIns="139563" bIns="13956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2300" smtClean="0"/>
              <a:t>Discusión sobre resultados</a:t>
            </a:r>
            <a:endParaRPr lang="es-CL" sz="2300"/>
          </a:p>
        </p:txBody>
      </p:sp>
      <p:sp>
        <p:nvSpPr>
          <p:cNvPr id="7" name="Freeform 25"/>
          <p:cNvSpPr/>
          <p:nvPr/>
        </p:nvSpPr>
        <p:spPr>
          <a:xfrm>
            <a:off x="3133787" y="3475572"/>
            <a:ext cx="1743013" cy="1063858"/>
          </a:xfrm>
          <a:custGeom>
            <a:avLst/>
            <a:gdLst>
              <a:gd name="connsiteX0" fmla="*/ 0 w 1636705"/>
              <a:gd name="connsiteY0" fmla="*/ 177313 h 1063858"/>
              <a:gd name="connsiteX1" fmla="*/ 177313 w 1636705"/>
              <a:gd name="connsiteY1" fmla="*/ 0 h 1063858"/>
              <a:gd name="connsiteX2" fmla="*/ 1459392 w 1636705"/>
              <a:gd name="connsiteY2" fmla="*/ 0 h 1063858"/>
              <a:gd name="connsiteX3" fmla="*/ 1636705 w 1636705"/>
              <a:gd name="connsiteY3" fmla="*/ 177313 h 1063858"/>
              <a:gd name="connsiteX4" fmla="*/ 1636705 w 1636705"/>
              <a:gd name="connsiteY4" fmla="*/ 886545 h 1063858"/>
              <a:gd name="connsiteX5" fmla="*/ 1459392 w 1636705"/>
              <a:gd name="connsiteY5" fmla="*/ 1063858 h 1063858"/>
              <a:gd name="connsiteX6" fmla="*/ 177313 w 1636705"/>
              <a:gd name="connsiteY6" fmla="*/ 1063858 h 1063858"/>
              <a:gd name="connsiteX7" fmla="*/ 0 w 1636705"/>
              <a:gd name="connsiteY7" fmla="*/ 886545 h 1063858"/>
              <a:gd name="connsiteX8" fmla="*/ 0 w 1636705"/>
              <a:gd name="connsiteY8" fmla="*/ 177313 h 1063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6705" h="1063858">
                <a:moveTo>
                  <a:pt x="0" y="177313"/>
                </a:moveTo>
                <a:cubicBezTo>
                  <a:pt x="0" y="79386"/>
                  <a:pt x="79386" y="0"/>
                  <a:pt x="177313" y="0"/>
                </a:cubicBezTo>
                <a:lnTo>
                  <a:pt x="1459392" y="0"/>
                </a:lnTo>
                <a:cubicBezTo>
                  <a:pt x="1557319" y="0"/>
                  <a:pt x="1636705" y="79386"/>
                  <a:pt x="1636705" y="177313"/>
                </a:cubicBezTo>
                <a:lnTo>
                  <a:pt x="1636705" y="886545"/>
                </a:lnTo>
                <a:cubicBezTo>
                  <a:pt x="1636705" y="984472"/>
                  <a:pt x="1557319" y="1063858"/>
                  <a:pt x="1459392" y="1063858"/>
                </a:cubicBezTo>
                <a:lnTo>
                  <a:pt x="177313" y="1063858"/>
                </a:lnTo>
                <a:cubicBezTo>
                  <a:pt x="79386" y="1063858"/>
                  <a:pt x="0" y="984472"/>
                  <a:pt x="0" y="886545"/>
                </a:cubicBezTo>
                <a:lnTo>
                  <a:pt x="0" y="177313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139563" tIns="139563" rIns="139563" bIns="13956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2000" kern="1200" dirty="0" err="1" smtClean="0"/>
              <a:t>Modificacióncuestionario</a:t>
            </a:r>
            <a:endParaRPr lang="es-CL" sz="2000" kern="1200" dirty="0"/>
          </a:p>
        </p:txBody>
      </p:sp>
      <p:sp>
        <p:nvSpPr>
          <p:cNvPr id="8" name="Freeform 7"/>
          <p:cNvSpPr/>
          <p:nvPr/>
        </p:nvSpPr>
        <p:spPr>
          <a:xfrm>
            <a:off x="1115616" y="5107006"/>
            <a:ext cx="1779984" cy="1063858"/>
          </a:xfrm>
          <a:custGeom>
            <a:avLst/>
            <a:gdLst>
              <a:gd name="connsiteX0" fmla="*/ 0 w 1636705"/>
              <a:gd name="connsiteY0" fmla="*/ 177313 h 1063858"/>
              <a:gd name="connsiteX1" fmla="*/ 177313 w 1636705"/>
              <a:gd name="connsiteY1" fmla="*/ 0 h 1063858"/>
              <a:gd name="connsiteX2" fmla="*/ 1459392 w 1636705"/>
              <a:gd name="connsiteY2" fmla="*/ 0 h 1063858"/>
              <a:gd name="connsiteX3" fmla="*/ 1636705 w 1636705"/>
              <a:gd name="connsiteY3" fmla="*/ 177313 h 1063858"/>
              <a:gd name="connsiteX4" fmla="*/ 1636705 w 1636705"/>
              <a:gd name="connsiteY4" fmla="*/ 886545 h 1063858"/>
              <a:gd name="connsiteX5" fmla="*/ 1459392 w 1636705"/>
              <a:gd name="connsiteY5" fmla="*/ 1063858 h 1063858"/>
              <a:gd name="connsiteX6" fmla="*/ 177313 w 1636705"/>
              <a:gd name="connsiteY6" fmla="*/ 1063858 h 1063858"/>
              <a:gd name="connsiteX7" fmla="*/ 0 w 1636705"/>
              <a:gd name="connsiteY7" fmla="*/ 886545 h 1063858"/>
              <a:gd name="connsiteX8" fmla="*/ 0 w 1636705"/>
              <a:gd name="connsiteY8" fmla="*/ 177313 h 1063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6705" h="1063858">
                <a:moveTo>
                  <a:pt x="0" y="177313"/>
                </a:moveTo>
                <a:cubicBezTo>
                  <a:pt x="0" y="79386"/>
                  <a:pt x="79386" y="0"/>
                  <a:pt x="177313" y="0"/>
                </a:cubicBezTo>
                <a:lnTo>
                  <a:pt x="1459392" y="0"/>
                </a:lnTo>
                <a:cubicBezTo>
                  <a:pt x="1557319" y="0"/>
                  <a:pt x="1636705" y="79386"/>
                  <a:pt x="1636705" y="177313"/>
                </a:cubicBezTo>
                <a:lnTo>
                  <a:pt x="1636705" y="886545"/>
                </a:lnTo>
                <a:cubicBezTo>
                  <a:pt x="1636705" y="984472"/>
                  <a:pt x="1557319" y="1063858"/>
                  <a:pt x="1459392" y="1063858"/>
                </a:cubicBezTo>
                <a:lnTo>
                  <a:pt x="177313" y="1063858"/>
                </a:lnTo>
                <a:cubicBezTo>
                  <a:pt x="79386" y="1063858"/>
                  <a:pt x="0" y="984472"/>
                  <a:pt x="0" y="886545"/>
                </a:cubicBezTo>
                <a:lnTo>
                  <a:pt x="0" y="177313"/>
                </a:lnTo>
                <a:close/>
              </a:path>
            </a:pathLst>
          </a:cu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0" vert="horz" wrap="square" lIns="139563" tIns="139563" rIns="139563" bIns="13956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2000" kern="1200" dirty="0" smtClean="0">
                <a:solidFill>
                  <a:schemeClr val="tx1"/>
                </a:solidFill>
              </a:rPr>
              <a:t>Primera versión cuestionario</a:t>
            </a:r>
            <a:endParaRPr lang="es-CL" sz="2000" kern="1200" dirty="0">
              <a:solidFill>
                <a:schemeClr val="tx1"/>
              </a:solidFill>
            </a:endParaRPr>
          </a:p>
        </p:txBody>
      </p:sp>
      <p:sp>
        <p:nvSpPr>
          <p:cNvPr id="9" name="Freeform 9"/>
          <p:cNvSpPr/>
          <p:nvPr/>
        </p:nvSpPr>
        <p:spPr>
          <a:xfrm>
            <a:off x="5187022" y="5118170"/>
            <a:ext cx="1636705" cy="1063858"/>
          </a:xfrm>
          <a:custGeom>
            <a:avLst/>
            <a:gdLst>
              <a:gd name="connsiteX0" fmla="*/ 0 w 1636705"/>
              <a:gd name="connsiteY0" fmla="*/ 177313 h 1063858"/>
              <a:gd name="connsiteX1" fmla="*/ 177313 w 1636705"/>
              <a:gd name="connsiteY1" fmla="*/ 0 h 1063858"/>
              <a:gd name="connsiteX2" fmla="*/ 1459392 w 1636705"/>
              <a:gd name="connsiteY2" fmla="*/ 0 h 1063858"/>
              <a:gd name="connsiteX3" fmla="*/ 1636705 w 1636705"/>
              <a:gd name="connsiteY3" fmla="*/ 177313 h 1063858"/>
              <a:gd name="connsiteX4" fmla="*/ 1636705 w 1636705"/>
              <a:gd name="connsiteY4" fmla="*/ 886545 h 1063858"/>
              <a:gd name="connsiteX5" fmla="*/ 1459392 w 1636705"/>
              <a:gd name="connsiteY5" fmla="*/ 1063858 h 1063858"/>
              <a:gd name="connsiteX6" fmla="*/ 177313 w 1636705"/>
              <a:gd name="connsiteY6" fmla="*/ 1063858 h 1063858"/>
              <a:gd name="connsiteX7" fmla="*/ 0 w 1636705"/>
              <a:gd name="connsiteY7" fmla="*/ 886545 h 1063858"/>
              <a:gd name="connsiteX8" fmla="*/ 0 w 1636705"/>
              <a:gd name="connsiteY8" fmla="*/ 177313 h 1063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6705" h="1063858">
                <a:moveTo>
                  <a:pt x="0" y="177313"/>
                </a:moveTo>
                <a:cubicBezTo>
                  <a:pt x="0" y="79386"/>
                  <a:pt x="79386" y="0"/>
                  <a:pt x="177313" y="0"/>
                </a:cubicBezTo>
                <a:lnTo>
                  <a:pt x="1459392" y="0"/>
                </a:lnTo>
                <a:cubicBezTo>
                  <a:pt x="1557319" y="0"/>
                  <a:pt x="1636705" y="79386"/>
                  <a:pt x="1636705" y="177313"/>
                </a:cubicBezTo>
                <a:lnTo>
                  <a:pt x="1636705" y="886545"/>
                </a:lnTo>
                <a:cubicBezTo>
                  <a:pt x="1636705" y="984472"/>
                  <a:pt x="1557319" y="1063858"/>
                  <a:pt x="1459392" y="1063858"/>
                </a:cubicBezTo>
                <a:lnTo>
                  <a:pt x="177313" y="1063858"/>
                </a:lnTo>
                <a:cubicBezTo>
                  <a:pt x="79386" y="1063858"/>
                  <a:pt x="0" y="984472"/>
                  <a:pt x="0" y="886545"/>
                </a:cubicBezTo>
                <a:lnTo>
                  <a:pt x="0" y="177313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0" vert="horz" wrap="square" lIns="139563" tIns="139563" rIns="139563" bIns="13956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2000" kern="1200" smtClean="0">
                <a:solidFill>
                  <a:schemeClr val="tx1"/>
                </a:solidFill>
              </a:rPr>
              <a:t>Versión después del pre-test</a:t>
            </a:r>
            <a:endParaRPr lang="es-CL" sz="2000" kern="1200">
              <a:solidFill>
                <a:schemeClr val="tx1"/>
              </a:solidFill>
            </a:endParaRPr>
          </a:p>
        </p:txBody>
      </p:sp>
      <p:grpSp>
        <p:nvGrpSpPr>
          <p:cNvPr id="10" name="Group 8"/>
          <p:cNvGrpSpPr/>
          <p:nvPr/>
        </p:nvGrpSpPr>
        <p:grpSpPr>
          <a:xfrm>
            <a:off x="4211960" y="4539430"/>
            <a:ext cx="975062" cy="1110669"/>
            <a:chOff x="4211960" y="5010500"/>
            <a:chExt cx="975062" cy="1110669"/>
          </a:xfrm>
        </p:grpSpPr>
        <p:cxnSp>
          <p:nvCxnSpPr>
            <p:cNvPr id="11" name="Straight Connector 3"/>
            <p:cNvCxnSpPr/>
            <p:nvPr/>
          </p:nvCxnSpPr>
          <p:spPr>
            <a:xfrm>
              <a:off x="4211960" y="5010500"/>
              <a:ext cx="0" cy="109950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5"/>
            <p:cNvCxnSpPr/>
            <p:nvPr/>
          </p:nvCxnSpPr>
          <p:spPr>
            <a:xfrm>
              <a:off x="4211960" y="6121169"/>
              <a:ext cx="975062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ounded Rectangle 11"/>
          <p:cNvSpPr/>
          <p:nvPr/>
        </p:nvSpPr>
        <p:spPr>
          <a:xfrm>
            <a:off x="1691680" y="1085722"/>
            <a:ext cx="6408712" cy="365614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Cuestionarios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4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7504" y="1351309"/>
            <a:ext cx="8928992" cy="4525963"/>
          </a:xfrm>
        </p:spPr>
        <p:txBody>
          <a:bodyPr>
            <a:noAutofit/>
          </a:bodyPr>
          <a:lstStyle/>
          <a:p>
            <a:pPr marL="571500" indent="-457200"/>
            <a:r>
              <a:rPr lang="es-CL" sz="2400" dirty="0" smtClean="0">
                <a:latin typeface="Arial" pitchFamily="34" charset="0"/>
                <a:cs typeface="Arial" pitchFamily="34" charset="0"/>
              </a:rPr>
              <a:t>Producir un </a:t>
            </a:r>
            <a:r>
              <a:rPr lang="es-CL" sz="2400" dirty="0">
                <a:latin typeface="Arial" pitchFamily="34" charset="0"/>
                <a:cs typeface="Arial" pitchFamily="34" charset="0"/>
              </a:rPr>
              <a:t>buen cuestionario es una parte crítica del diseño de la encuesta. </a:t>
            </a:r>
            <a:endParaRPr lang="es-CL" sz="2400" dirty="0" smtClean="0">
              <a:latin typeface="Arial" pitchFamily="34" charset="0"/>
              <a:cs typeface="Arial" pitchFamily="34" charset="0"/>
            </a:endParaRPr>
          </a:p>
          <a:p>
            <a:pPr marL="571500" indent="-457200"/>
            <a:r>
              <a:rPr lang="es-CL" sz="24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CL" sz="2400" dirty="0">
                <a:latin typeface="Arial" pitchFamily="34" charset="0"/>
                <a:cs typeface="Arial" pitchFamily="34" charset="0"/>
              </a:rPr>
              <a:t>calidad de las mediciones obtenidas por la encuesta es </a:t>
            </a:r>
            <a:r>
              <a:rPr lang="es-CL" sz="2400" dirty="0" smtClean="0">
                <a:latin typeface="Arial" pitchFamily="34" charset="0"/>
                <a:cs typeface="Arial" pitchFamily="34" charset="0"/>
              </a:rPr>
              <a:t>afectada directamente por </a:t>
            </a:r>
            <a:r>
              <a:rPr lang="es-CL" sz="2400" dirty="0">
                <a:latin typeface="Arial" pitchFamily="34" charset="0"/>
                <a:cs typeface="Arial" pitchFamily="34" charset="0"/>
              </a:rPr>
              <a:t>el diseño del cuestionario. </a:t>
            </a:r>
            <a:endParaRPr lang="es-CL" sz="2400" dirty="0" smtClean="0">
              <a:latin typeface="Arial" pitchFamily="34" charset="0"/>
              <a:cs typeface="Arial" pitchFamily="34" charset="0"/>
            </a:endParaRPr>
          </a:p>
          <a:p>
            <a:pPr marL="571500" indent="-457200"/>
            <a:r>
              <a:rPr lang="es-CL" sz="2400" dirty="0" smtClean="0">
                <a:latin typeface="Arial" pitchFamily="34" charset="0"/>
                <a:cs typeface="Arial" pitchFamily="34" charset="0"/>
              </a:rPr>
              <a:t>Incluso </a:t>
            </a:r>
            <a:r>
              <a:rPr lang="es-CL" sz="2400" dirty="0">
                <a:latin typeface="Arial" pitchFamily="34" charset="0"/>
                <a:cs typeface="Arial" pitchFamily="34" charset="0"/>
              </a:rPr>
              <a:t>los pequeños errores o inexactitudes en la redacción o </a:t>
            </a:r>
            <a:r>
              <a:rPr lang="es-CL" sz="2400" dirty="0" smtClean="0">
                <a:latin typeface="Arial" pitchFamily="34" charset="0"/>
                <a:cs typeface="Arial" pitchFamily="34" charset="0"/>
              </a:rPr>
              <a:t>en el </a:t>
            </a:r>
            <a:r>
              <a:rPr lang="es-CL" sz="2400" dirty="0">
                <a:latin typeface="Arial" pitchFamily="34" charset="0"/>
                <a:cs typeface="Arial" pitchFamily="34" charset="0"/>
              </a:rPr>
              <a:t>flujo de preguntas puede conducir a sesgos </a:t>
            </a:r>
            <a:r>
              <a:rPr lang="es-CL" sz="2400" dirty="0" smtClean="0">
                <a:latin typeface="Arial" pitchFamily="34" charset="0"/>
                <a:cs typeface="Arial" pitchFamily="34" charset="0"/>
              </a:rPr>
              <a:t>indeseables.</a:t>
            </a:r>
            <a:endParaRPr lang="es-CL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4800" dirty="0" smtClean="0"/>
              <a:t>Prueba piloto</a:t>
            </a:r>
            <a:endParaRPr lang="fr-FR" sz="4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798"/>
            <a:ext cx="8229600" cy="639762"/>
          </a:xfrm>
        </p:spPr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Verificación con la realidad: </a:t>
            </a:r>
            <a:br>
              <a:rPr lang="es-CL" dirty="0" smtClean="0">
                <a:solidFill>
                  <a:srgbClr val="0070C0"/>
                </a:solidFill>
              </a:rPr>
            </a:br>
            <a:r>
              <a:rPr lang="es-CL" dirty="0" smtClean="0">
                <a:solidFill>
                  <a:srgbClr val="0070C0"/>
                </a:solidFill>
              </a:rPr>
              <a:t>prueba piloto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41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56894" y="1570837"/>
            <a:ext cx="8424936" cy="3195139"/>
          </a:xfrm>
        </p:spPr>
        <p:txBody>
          <a:bodyPr>
            <a:normAutofit/>
          </a:bodyPr>
          <a:lstStyle/>
          <a:p>
            <a:pPr>
              <a:buClr>
                <a:schemeClr val="accent5"/>
              </a:buClr>
              <a:buFont typeface="Wingdings" pitchFamily="2" charset="2"/>
              <a:buChar char="Ø"/>
            </a:pPr>
            <a:r>
              <a:rPr lang="es-CL" sz="2600" dirty="0" smtClean="0"/>
              <a:t>Resultados esperados</a:t>
            </a:r>
          </a:p>
          <a:p>
            <a:pPr lvl="1"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400" dirty="0" smtClean="0"/>
              <a:t>Programa de formación validado</a:t>
            </a:r>
          </a:p>
          <a:p>
            <a:pPr lvl="1"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400" dirty="0" smtClean="0"/>
              <a:t>Procedimientos de campo validados</a:t>
            </a:r>
          </a:p>
          <a:p>
            <a:pPr lvl="1"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400" dirty="0" smtClean="0"/>
              <a:t>Instrumentos validados</a:t>
            </a:r>
          </a:p>
          <a:p>
            <a:pPr lvl="1"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400" dirty="0" smtClean="0"/>
              <a:t>Programa de entrada de datos probado y validado</a:t>
            </a:r>
            <a:endParaRPr lang="es-C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798"/>
            <a:ext cx="8229600" cy="639762"/>
          </a:xfrm>
        </p:spPr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Verificación con la realidad: </a:t>
            </a:r>
            <a:br>
              <a:rPr lang="es-CL" dirty="0" smtClean="0">
                <a:solidFill>
                  <a:srgbClr val="0070C0"/>
                </a:solidFill>
              </a:rPr>
            </a:br>
            <a:r>
              <a:rPr lang="es-CL" dirty="0" smtClean="0">
                <a:solidFill>
                  <a:srgbClr val="0070C0"/>
                </a:solidFill>
              </a:rPr>
              <a:t>prueba piloto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42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49375" y="1268760"/>
            <a:ext cx="8229600" cy="2929167"/>
          </a:xfrm>
        </p:spPr>
        <p:txBody>
          <a:bodyPr>
            <a:normAutofit/>
          </a:bodyPr>
          <a:lstStyle/>
          <a:p>
            <a:pPr marL="571500" indent="-457200">
              <a:buFont typeface="Wingdings" pitchFamily="2" charset="2"/>
              <a:buChar char="Ø"/>
            </a:pPr>
            <a:r>
              <a:rPr lang="es-CL" sz="2600" dirty="0" smtClean="0"/>
              <a:t>Idioma</a:t>
            </a:r>
          </a:p>
          <a:p>
            <a:pPr lvl="1"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400" dirty="0" smtClean="0"/>
              <a:t>Si bien es cierto que el pre-test se hace con el cuestionario en el idioma que entiende el equipo de investigación, la prueba piloto exige que este sea traducido:</a:t>
            </a:r>
          </a:p>
          <a:p>
            <a:pPr lvl="2">
              <a:buClr>
                <a:schemeClr val="accent5"/>
              </a:buClr>
              <a:buFont typeface="Wingdings" pitchFamily="2" charset="2"/>
              <a:buChar char="ü"/>
            </a:pPr>
            <a:r>
              <a:rPr lang="es-CL" sz="2200" dirty="0" smtClean="0"/>
              <a:t>Al menos al (los) idioma(s) oficial(es) del país</a:t>
            </a:r>
          </a:p>
          <a:p>
            <a:pPr marL="971550" lvl="1" indent="-457200">
              <a:buFont typeface="Wingdings" pitchFamily="2" charset="2"/>
              <a:buChar char="§"/>
            </a:pPr>
            <a:endParaRPr lang="es-ES" sz="32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64530" y="4569911"/>
            <a:ext cx="7401838" cy="10441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L" sz="2200" i="1" u="sng" dirty="0" smtClean="0"/>
              <a:t>Recomendación</a:t>
            </a:r>
            <a:r>
              <a:rPr lang="es-CL" sz="2200" i="1" dirty="0"/>
              <a:t>: Verificar la traducción por la vía de hacerlo en ambos sentidos por traductores independientes</a:t>
            </a:r>
          </a:p>
          <a:p>
            <a:pPr marL="0" indent="0" algn="ctr">
              <a:buNone/>
            </a:pPr>
            <a:endParaRPr lang="es-CL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798"/>
            <a:ext cx="8229600" cy="639762"/>
          </a:xfrm>
        </p:spPr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Verificación con la realidad: </a:t>
            </a:r>
            <a:br>
              <a:rPr lang="es-CL" dirty="0" smtClean="0">
                <a:solidFill>
                  <a:srgbClr val="0070C0"/>
                </a:solidFill>
              </a:rPr>
            </a:br>
            <a:r>
              <a:rPr lang="es-CL" dirty="0" smtClean="0">
                <a:solidFill>
                  <a:srgbClr val="0070C0"/>
                </a:solidFill>
              </a:rPr>
              <a:t>prueba piloto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43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7925" y="1794171"/>
            <a:ext cx="8229600" cy="334096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s-CL" sz="2600" dirty="0" smtClean="0"/>
              <a:t>Si bien es cierto que este ejercicio de campo tiene como objetivo probar todos los instrumentos y procedimientos de la encuesta, uno de los puntos importantes es volver a testear el cuestionario</a:t>
            </a:r>
          </a:p>
          <a:p>
            <a:pPr marL="1371600" lvl="2" indent="-457200">
              <a:buFont typeface="Wingdings" pitchFamily="2" charset="2"/>
              <a:buChar char="§"/>
            </a:pPr>
            <a:endParaRPr lang="es-CL" dirty="0" smtClean="0"/>
          </a:p>
          <a:p>
            <a:pPr marL="514350" lvl="1" indent="0">
              <a:buNone/>
            </a:pPr>
            <a:endParaRPr lang="es-CL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4800" dirty="0" smtClean="0"/>
              <a:t>Manuales</a:t>
            </a:r>
            <a:endParaRPr lang="fr-FR" sz="48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Manuales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45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90940" y="1600200"/>
            <a:ext cx="8229600" cy="2445327"/>
          </a:xfrm>
        </p:spPr>
        <p:txBody>
          <a:bodyPr>
            <a:normAutofit/>
          </a:bodyPr>
          <a:lstStyle/>
          <a:p>
            <a:pPr marL="571500" indent="-457200"/>
            <a:r>
              <a:rPr lang="es-CL" sz="2600" dirty="0" smtClean="0"/>
              <a:t>Manual </a:t>
            </a:r>
            <a:r>
              <a:rPr lang="es-CL" sz="2600" dirty="0"/>
              <a:t>del entrevistador</a:t>
            </a:r>
            <a:endParaRPr lang="es-CL" sz="2600" dirty="0" smtClean="0"/>
          </a:p>
          <a:p>
            <a:pPr marL="571500" indent="-457200"/>
            <a:r>
              <a:rPr lang="es-CL" sz="2600" dirty="0" smtClean="0"/>
              <a:t>Manual </a:t>
            </a:r>
            <a:r>
              <a:rPr lang="es-CL" sz="2600" dirty="0"/>
              <a:t>del </a:t>
            </a:r>
            <a:r>
              <a:rPr lang="es-CL" sz="2600" dirty="0" smtClean="0"/>
              <a:t>Supervisor</a:t>
            </a:r>
          </a:p>
          <a:p>
            <a:pPr marL="571500" indent="-457200"/>
            <a:r>
              <a:rPr lang="es-CL" sz="2600" dirty="0" smtClean="0"/>
              <a:t>Procedimientos </a:t>
            </a:r>
            <a:r>
              <a:rPr lang="es-CL" sz="2600" dirty="0"/>
              <a:t>de </a:t>
            </a:r>
            <a:r>
              <a:rPr lang="es-CL" sz="2600" dirty="0" smtClean="0"/>
              <a:t>supervisión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Manual del entrevistador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46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18650" y="1418432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600" dirty="0" smtClean="0"/>
              <a:t>Debe ser corto pero exhaustivo</a:t>
            </a:r>
          </a:p>
          <a:p>
            <a:pPr>
              <a:buFont typeface="Wingdings" pitchFamily="2" charset="2"/>
              <a:buChar char="Ø"/>
            </a:pPr>
            <a:r>
              <a:rPr lang="es-ES" sz="2600" dirty="0" smtClean="0"/>
              <a:t>Consejos sobre qué hacer en ciertas situaciones complicadas</a:t>
            </a:r>
          </a:p>
          <a:p>
            <a:pPr>
              <a:buFont typeface="Wingdings" pitchFamily="2" charset="2"/>
              <a:buChar char="Ø"/>
            </a:pPr>
            <a:r>
              <a:rPr lang="es-ES" sz="2600" dirty="0" smtClean="0"/>
              <a:t>Relación con el supervisor</a:t>
            </a:r>
          </a:p>
          <a:p>
            <a:pPr>
              <a:buFont typeface="Wingdings" pitchFamily="2" charset="2"/>
              <a:buChar char="Ø"/>
            </a:pPr>
            <a:r>
              <a:rPr lang="es-ES" sz="2600" dirty="0" smtClean="0"/>
              <a:t>Incluir ejemplos para el caso de módulos muy complicados</a:t>
            </a:r>
          </a:p>
          <a:p>
            <a:pPr>
              <a:buFont typeface="Wingdings" pitchFamily="2" charset="2"/>
              <a:buChar char="Ø"/>
            </a:pPr>
            <a:r>
              <a:rPr lang="es-ES" sz="2600" dirty="0" smtClean="0"/>
              <a:t>No poner explicaciones para preguntas triviales como el sexo.</a:t>
            </a:r>
          </a:p>
          <a:p>
            <a:pPr lvl="2">
              <a:buFont typeface="Wingdings" pitchFamily="2" charset="2"/>
              <a:buChar char="ü"/>
            </a:pPr>
            <a:endParaRPr lang="es-ES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Manual del supervisor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47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0215" y="1440676"/>
            <a:ext cx="8229600" cy="446137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600" dirty="0" smtClean="0"/>
              <a:t>Relación con los encuestadores a su cargo</a:t>
            </a:r>
          </a:p>
          <a:p>
            <a:pPr>
              <a:buFont typeface="Wingdings" pitchFamily="2" charset="2"/>
              <a:buChar char="Ø"/>
            </a:pPr>
            <a:r>
              <a:rPr lang="es-ES" sz="2600" dirty="0" smtClean="0"/>
              <a:t>Relación con el equipo central</a:t>
            </a:r>
          </a:p>
          <a:p>
            <a:pPr>
              <a:buFont typeface="Wingdings" pitchFamily="2" charset="2"/>
              <a:buChar char="Ø"/>
            </a:pPr>
            <a:r>
              <a:rPr lang="es-ES" sz="2600" dirty="0" smtClean="0"/>
              <a:t>Instrucciones sobre cómo hacer los listados de áreas de enumeración</a:t>
            </a:r>
          </a:p>
          <a:p>
            <a:pPr>
              <a:buFont typeface="Wingdings" pitchFamily="2" charset="2"/>
              <a:buChar char="Ø"/>
            </a:pPr>
            <a:r>
              <a:rPr lang="es-ES" sz="2600" dirty="0" smtClean="0"/>
              <a:t>Selección de hogares a encuestar</a:t>
            </a:r>
          </a:p>
          <a:p>
            <a:pPr>
              <a:buFont typeface="Wingdings" pitchFamily="2" charset="2"/>
              <a:buChar char="Ø"/>
            </a:pPr>
            <a:r>
              <a:rPr lang="es-ES" sz="2600" dirty="0" smtClean="0"/>
              <a:t>Cómo leer la cartografía asociada</a:t>
            </a:r>
          </a:p>
          <a:p>
            <a:pPr>
              <a:buFont typeface="Wingdings" pitchFamily="2" charset="2"/>
              <a:buChar char="Ø"/>
            </a:pPr>
            <a:r>
              <a:rPr lang="es-ES" sz="2600" dirty="0" smtClean="0"/>
              <a:t>Relación con el operador de ingreso de datos</a:t>
            </a:r>
          </a:p>
          <a:p>
            <a:pPr>
              <a:buFont typeface="Wingdings" pitchFamily="2" charset="2"/>
              <a:buChar char="Ø"/>
            </a:pPr>
            <a:r>
              <a:rPr lang="es-ES" sz="2600" dirty="0" smtClean="0"/>
              <a:t>Interpretación de los mensajes de error del programa</a:t>
            </a:r>
          </a:p>
          <a:p>
            <a:pPr lvl="2">
              <a:buFont typeface="Wingdings" pitchFamily="2" charset="2"/>
              <a:buChar char="ü"/>
            </a:pPr>
            <a:endParaRPr lang="es-ES" dirty="0" smtClean="0"/>
          </a:p>
          <a:p>
            <a:pPr lvl="2">
              <a:buFont typeface="Wingdings" pitchFamily="2" charset="2"/>
              <a:buChar char="ü"/>
            </a:pPr>
            <a:endParaRPr lang="es-ES" dirty="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Otros instrumentos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48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77085" y="1600200"/>
            <a:ext cx="8229600" cy="2542309"/>
          </a:xfrm>
        </p:spPr>
        <p:txBody>
          <a:bodyPr>
            <a:normAutofit/>
          </a:bodyPr>
          <a:lstStyle/>
          <a:p>
            <a:pPr marL="571500" indent="-457200">
              <a:buFont typeface="Wingdings" pitchFamily="2" charset="2"/>
              <a:buChar char="Ø"/>
            </a:pPr>
            <a:r>
              <a:rPr lang="es-CL" sz="2600" dirty="0" smtClean="0"/>
              <a:t>Procedimientos de supervisión</a:t>
            </a:r>
          </a:p>
          <a:p>
            <a:pPr marL="571500" indent="-457200">
              <a:buFont typeface="Wingdings" pitchFamily="2" charset="2"/>
              <a:buChar char="Ø"/>
            </a:pPr>
            <a:r>
              <a:rPr lang="es-CL" sz="2600" dirty="0" smtClean="0"/>
              <a:t>Cuestionarios para recolectar información de test</a:t>
            </a:r>
          </a:p>
          <a:p>
            <a:pPr marL="571500" indent="-457200">
              <a:buFont typeface="Wingdings" pitchFamily="2" charset="2"/>
              <a:buChar char="Ø"/>
            </a:pPr>
            <a:r>
              <a:rPr lang="es-CL" sz="2600" dirty="0" smtClean="0"/>
              <a:t>Protocolos específicos</a:t>
            </a:r>
          </a:p>
          <a:p>
            <a:pPr marL="571500" indent="-457200">
              <a:buFont typeface="Wingdings" pitchFamily="2" charset="2"/>
              <a:buChar char="Ø"/>
            </a:pPr>
            <a:r>
              <a:rPr lang="es-CL" sz="2600" dirty="0" smtClean="0"/>
              <a:t>Etc.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Cuestionarios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5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5496" y="1268760"/>
            <a:ext cx="8928992" cy="5184576"/>
          </a:xfrm>
        </p:spPr>
        <p:txBody>
          <a:bodyPr>
            <a:noAutofit/>
          </a:bodyPr>
          <a:lstStyle/>
          <a:p>
            <a:pPr marL="571500" indent="-457200"/>
            <a:r>
              <a:rPr lang="es-CL" sz="2600" dirty="0"/>
              <a:t>Identificar a las personas adecuadas que deberían estar </a:t>
            </a:r>
            <a:r>
              <a:rPr lang="es-CL" sz="2600" dirty="0" smtClean="0"/>
              <a:t>involucradas </a:t>
            </a:r>
            <a:r>
              <a:rPr lang="es-CL" sz="2600" dirty="0"/>
              <a:t>en el desarrollo de cuestionarios para asegurarse de </a:t>
            </a:r>
            <a:r>
              <a:rPr lang="es-CL" sz="2600" dirty="0" smtClean="0"/>
              <a:t>que: </a:t>
            </a:r>
          </a:p>
          <a:p>
            <a:pPr marL="971550" lvl="1" indent="-457200">
              <a:buClr>
                <a:schemeClr val="accent5"/>
              </a:buClr>
              <a:buFont typeface="Wingdings" pitchFamily="2" charset="2"/>
              <a:buChar char="Ø"/>
            </a:pPr>
            <a:r>
              <a:rPr lang="es-CL" sz="2400" dirty="0" smtClean="0"/>
              <a:t>Los </a:t>
            </a:r>
            <a:r>
              <a:rPr lang="es-CL" sz="2400" dirty="0"/>
              <a:t>objetivos </a:t>
            </a:r>
            <a:r>
              <a:rPr lang="es-CL" sz="2400" dirty="0" smtClean="0"/>
              <a:t>del estudio de evaluación de impacto </a:t>
            </a:r>
            <a:r>
              <a:rPr lang="es-CL" sz="2400" dirty="0"/>
              <a:t>están </a:t>
            </a:r>
            <a:r>
              <a:rPr lang="es-CL" sz="2400" dirty="0" smtClean="0"/>
              <a:t>cubiertos</a:t>
            </a:r>
            <a:endParaRPr lang="es-CL" sz="2400" dirty="0"/>
          </a:p>
          <a:p>
            <a:pPr marL="971550" lvl="1" indent="-457200">
              <a:buClr>
                <a:schemeClr val="accent5"/>
              </a:buClr>
              <a:buFont typeface="Wingdings" pitchFamily="2" charset="2"/>
              <a:buChar char="Ø"/>
            </a:pPr>
            <a:r>
              <a:rPr lang="es-CL" sz="2400" dirty="0" smtClean="0"/>
              <a:t>Existe comparabilidad </a:t>
            </a:r>
            <a:r>
              <a:rPr lang="es-CL" sz="2400" dirty="0"/>
              <a:t>con encuestas anteriores o similares, dentro y fuera del país es </a:t>
            </a:r>
            <a:r>
              <a:rPr lang="es-CL" sz="2400" dirty="0" smtClean="0"/>
              <a:t>posible</a:t>
            </a:r>
            <a:endParaRPr lang="es-CL" sz="2400" dirty="0"/>
          </a:p>
          <a:p>
            <a:pPr marL="971550" lvl="1" indent="-457200">
              <a:buClr>
                <a:schemeClr val="accent5"/>
              </a:buClr>
              <a:buFont typeface="Wingdings" pitchFamily="2" charset="2"/>
              <a:buChar char="Ø"/>
            </a:pPr>
            <a:r>
              <a:rPr lang="es-CL" sz="2400" dirty="0" smtClean="0"/>
              <a:t>Un </a:t>
            </a:r>
            <a:r>
              <a:rPr lang="es-CL" sz="2400" dirty="0"/>
              <a:t>formato físico del cuestionario </a:t>
            </a:r>
            <a:r>
              <a:rPr lang="es-CL" sz="2400" dirty="0" smtClean="0"/>
              <a:t>adecuado facilita:</a:t>
            </a:r>
          </a:p>
          <a:p>
            <a:pPr marL="1371600" lvl="2" indent="-457200">
              <a:buClr>
                <a:schemeClr val="accent5"/>
              </a:buClr>
              <a:buFont typeface="Wingdings" pitchFamily="2" charset="2"/>
              <a:buChar char="Ø"/>
            </a:pPr>
            <a:r>
              <a:rPr lang="es-CL" sz="2200" dirty="0" smtClean="0"/>
              <a:t>Su aplicación por parte de los encuestadores</a:t>
            </a:r>
          </a:p>
          <a:p>
            <a:pPr marL="1371600" lvl="2" indent="-457200">
              <a:buClr>
                <a:schemeClr val="accent5"/>
              </a:buClr>
              <a:buFont typeface="Wingdings" pitchFamily="2" charset="2"/>
              <a:buChar char="Ø"/>
            </a:pPr>
            <a:r>
              <a:rPr lang="es-CL" sz="2200" dirty="0" smtClean="0"/>
              <a:t>El diseño </a:t>
            </a:r>
            <a:r>
              <a:rPr lang="es-CL" sz="2200" dirty="0"/>
              <a:t>del programa de entrada de </a:t>
            </a:r>
            <a:r>
              <a:rPr lang="es-CL" sz="2200" dirty="0" smtClean="0"/>
              <a:t>datos</a:t>
            </a:r>
            <a:endParaRPr lang="es-CL" sz="2200" dirty="0"/>
          </a:p>
          <a:p>
            <a:pPr marL="971550" lvl="1" indent="-457200"/>
            <a:endParaRPr lang="es-CL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Cuestionarios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6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32505" y="1579037"/>
            <a:ext cx="8229600" cy="3408606"/>
          </a:xfrm>
        </p:spPr>
        <p:txBody>
          <a:bodyPr>
            <a:normAutofit/>
          </a:bodyPr>
          <a:lstStyle/>
          <a:p>
            <a:pPr marL="571500" indent="-457200"/>
            <a:r>
              <a:rPr lang="es-CL" sz="2600" dirty="0"/>
              <a:t>Identificar a las personas </a:t>
            </a:r>
            <a:r>
              <a:rPr lang="es-CL" sz="2600" dirty="0" smtClean="0"/>
              <a:t>relevantes… </a:t>
            </a:r>
          </a:p>
          <a:p>
            <a:pPr marL="971550" lvl="1" indent="-457200">
              <a:buClr>
                <a:schemeClr val="accent5"/>
              </a:buClr>
              <a:buFont typeface="Wingdings" pitchFamily="2" charset="2"/>
              <a:buChar char="Ø"/>
            </a:pPr>
            <a:r>
              <a:rPr lang="es-CL" sz="2400" dirty="0" smtClean="0"/>
              <a:t>Ministerios</a:t>
            </a:r>
          </a:p>
          <a:p>
            <a:pPr marL="971550" lvl="1" indent="-457200">
              <a:buClr>
                <a:schemeClr val="accent5"/>
              </a:buClr>
              <a:buFont typeface="Wingdings" pitchFamily="2" charset="2"/>
              <a:buChar char="Ø"/>
            </a:pPr>
            <a:r>
              <a:rPr lang="es-CL" sz="2400" dirty="0" smtClean="0"/>
              <a:t>Agencias Internacionales</a:t>
            </a:r>
          </a:p>
          <a:p>
            <a:pPr marL="971550" lvl="1" indent="-457200">
              <a:buClr>
                <a:schemeClr val="accent5"/>
              </a:buClr>
              <a:buFont typeface="Wingdings" pitchFamily="2" charset="2"/>
              <a:buChar char="Ø"/>
            </a:pPr>
            <a:r>
              <a:rPr lang="es-CL" sz="2400" dirty="0" smtClean="0"/>
              <a:t>Académicos y otros expertos</a:t>
            </a:r>
          </a:p>
          <a:p>
            <a:pPr marL="971550" lvl="1" indent="-457200">
              <a:buClr>
                <a:schemeClr val="accent5"/>
              </a:buClr>
              <a:buFont typeface="Wingdings" pitchFamily="2" charset="2"/>
              <a:buChar char="Ø"/>
            </a:pPr>
            <a:r>
              <a:rPr lang="es-CL" sz="2400" dirty="0" smtClean="0"/>
              <a:t>Organizaciones no gubernamentales</a:t>
            </a:r>
          </a:p>
          <a:p>
            <a:pPr marL="971550" lvl="1" indent="-457200">
              <a:buClr>
                <a:schemeClr val="accent5"/>
              </a:buClr>
              <a:buFont typeface="Wingdings" pitchFamily="2" charset="2"/>
              <a:buChar char="Ø"/>
            </a:pPr>
            <a:r>
              <a:rPr lang="es-CL" sz="2400" dirty="0" smtClean="0"/>
              <a:t>Otros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Cuestionarios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7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18650" y="1579036"/>
            <a:ext cx="8229600" cy="3782679"/>
          </a:xfrm>
        </p:spPr>
        <p:txBody>
          <a:bodyPr>
            <a:normAutofit/>
          </a:bodyPr>
          <a:lstStyle/>
          <a:p>
            <a:pPr marL="571500" indent="-457200"/>
            <a:r>
              <a:rPr lang="es-CL" sz="2600" dirty="0" smtClean="0"/>
              <a:t>Adaptación </a:t>
            </a:r>
            <a:r>
              <a:rPr lang="es-CL" sz="2600" dirty="0"/>
              <a:t>de </a:t>
            </a:r>
            <a:r>
              <a:rPr lang="es-CL" sz="2600" dirty="0" smtClean="0"/>
              <a:t>test estándares… </a:t>
            </a:r>
          </a:p>
          <a:p>
            <a:pPr marL="971550" lvl="1" indent="-457200">
              <a:buClr>
                <a:schemeClr val="accent5"/>
              </a:buClr>
              <a:buFont typeface="Wingdings" pitchFamily="2" charset="2"/>
              <a:buChar char="Ø"/>
            </a:pPr>
            <a:r>
              <a:rPr lang="es-CL" sz="2400" dirty="0" smtClean="0"/>
              <a:t>Deben ser adaptados o cambiados sin perder validez técnica y respetando los protocolos establecidos </a:t>
            </a:r>
          </a:p>
          <a:p>
            <a:pPr marL="1371600" lvl="2" indent="-457200">
              <a:buClr>
                <a:schemeClr val="accent5"/>
              </a:buClr>
              <a:buFont typeface="Wingdings" pitchFamily="2" charset="2"/>
              <a:buChar char="Ø"/>
            </a:pPr>
            <a:r>
              <a:rPr lang="es-CL" sz="2200" dirty="0" smtClean="0"/>
              <a:t>Lenguaje</a:t>
            </a:r>
          </a:p>
          <a:p>
            <a:pPr marL="1371600" lvl="2" indent="-457200">
              <a:buClr>
                <a:schemeClr val="accent5"/>
              </a:buClr>
              <a:buFont typeface="Wingdings" pitchFamily="2" charset="2"/>
              <a:buChar char="Ø"/>
            </a:pPr>
            <a:r>
              <a:rPr lang="es-CL" sz="2200" dirty="0" smtClean="0"/>
              <a:t>Material visual</a:t>
            </a:r>
          </a:p>
          <a:p>
            <a:pPr marL="1371600" lvl="2" indent="-457200">
              <a:buClr>
                <a:schemeClr val="accent5"/>
              </a:buClr>
              <a:buFont typeface="Wingdings" pitchFamily="2" charset="2"/>
              <a:buChar char="Ø"/>
            </a:pPr>
            <a:r>
              <a:rPr lang="es-CL" sz="2200" dirty="0" smtClean="0"/>
              <a:t>Instrumentos (material físico)</a:t>
            </a:r>
            <a:endParaRPr lang="es-CL" sz="3600" dirty="0"/>
          </a:p>
          <a:p>
            <a:pPr marL="971550" lvl="1" indent="-457200">
              <a:buNone/>
            </a:pPr>
            <a:endParaRPr lang="es-CL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Etapas de elaboración de cuestionarios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7230" y="6122117"/>
            <a:ext cx="2133600" cy="365125"/>
          </a:xfrm>
        </p:spPr>
        <p:txBody>
          <a:bodyPr/>
          <a:lstStyle/>
          <a:p>
            <a:pPr algn="l"/>
            <a:fld id="{1EEBA75A-D0E0-0640-AE13-C8B1DBF9373F}" type="slidenum">
              <a:rPr lang="en-US" smtClean="0"/>
              <a:pPr algn="l"/>
              <a:t>8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70937"/>
              </p:ext>
            </p:extLst>
          </p:nvPr>
        </p:nvGraphicFramePr>
        <p:xfrm>
          <a:off x="457200" y="133695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600" dirty="0" smtClean="0"/>
              <a:t>Elaboración de una primera versión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tillabid">
  <a:themeElements>
    <a:clrScheme name="D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7BF0D"/>
      </a:accent1>
      <a:accent2>
        <a:srgbClr val="006E89"/>
      </a:accent2>
      <a:accent3>
        <a:srgbClr val="FFFFFF"/>
      </a:accent3>
      <a:accent4>
        <a:srgbClr val="00A7AC"/>
      </a:accent4>
      <a:accent5>
        <a:srgbClr val="82A40C"/>
      </a:accent5>
      <a:accent6>
        <a:srgbClr val="0091B7"/>
      </a:accent6>
      <a:hlink>
        <a:srgbClr val="14225E"/>
      </a:hlink>
      <a:folHlink>
        <a:srgbClr val="455D00"/>
      </a:folHlink>
    </a:clrScheme>
    <a:fontScheme name="template_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r">
          <a:defRPr sz="1600" b="1" dirty="0" smtClean="0">
            <a:solidFill>
              <a:srgbClr val="00A7AC"/>
            </a:solidFill>
            <a:latin typeface="+mn-lt"/>
          </a:defRPr>
        </a:defPPr>
      </a:lstStyle>
    </a:txDef>
  </a:objectDefaults>
  <a:extraClrSchemeLst>
    <a:extraClrScheme>
      <a:clrScheme name="template_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z-Disclosure Corporate" ma:contentTypeID="0x01010066B06E59AB175241BBFB297522263BEB002B11A066E4C7C745BA3B55825AECA582" ma:contentTypeVersion="17" ma:contentTypeDescription="A content type to manage public (corporate) IDB documents" ma:contentTypeScope="" ma:versionID="5b0c39f7eaa9c3ada88b1cb57222d224">
  <xsd:schema xmlns:xsd="http://www.w3.org/2001/XMLSchema" xmlns:xs="http://www.w3.org/2001/XMLSchema" xmlns:p="http://schemas.microsoft.com/office/2006/metadata/properties" xmlns:ns2="cdc7663a-08f0-4737-9e8c-148ce897a09c" targetNamespace="http://schemas.microsoft.com/office/2006/metadata/properties" ma:root="true" ma:fieldsID="fc9f0ab1656137bca279a2d1e6281749" ns2:_="">
    <xsd:import namespace="cdc7663a-08f0-4737-9e8c-148ce897a09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cf0f1ca6d90e4583ad80995bcde0e58a" minOccurs="0"/>
                <xsd:element ref="ns2:TaxCatchAll" minOccurs="0"/>
                <xsd:element ref="ns2:TaxCatchAllLabel" minOccurs="0"/>
                <xsd:element ref="ns2:Access_x0020_to_x0020_Information_x00a0_Policy"/>
                <xsd:element ref="ns2:j65ec2e3a7e44c39a1acebfd2a19200a" minOccurs="0"/>
                <xsd:element ref="ns2:Webtopic" minOccurs="0"/>
                <xsd:element ref="ns2:Disclosure_x0020_Activity"/>
                <xsd:element ref="ns2:Document_x0020_Language_x0020_IDB"/>
                <xsd:element ref="ns2:Division_x0020_or_x0020_Unit" minOccurs="0"/>
                <xsd:element ref="ns2:Document_x0020_Author" minOccurs="0"/>
                <xsd:element ref="ns2:Other_x0020_Author" minOccurs="0"/>
                <xsd:element ref="ns2:ic46d7e087fd4a108fb86518ca413cc6" minOccurs="0"/>
                <xsd:element ref="ns2:Identifier" minOccurs="0"/>
                <xsd:element ref="ns2:IDBDocs_x0020_Number" minOccurs="0"/>
                <xsd:element ref="ns2:Migration_x0020_Info" minOccurs="0"/>
                <xsd:element ref="ns2:Abstract" minOccurs="0"/>
                <xsd:element ref="ns2:Editor1" minOccurs="0"/>
                <xsd:element ref="ns2:Issue_x0020_Date" minOccurs="0"/>
                <xsd:element ref="ns2:Publishing_x0020_House" minOccurs="0"/>
                <xsd:element ref="ns2:KP_x0020_Topics" minOccurs="0"/>
                <xsd:element ref="ns2:Region" minOccurs="0"/>
                <xsd:element ref="ns2:Publication_x0020_Type" minOccurs="0"/>
                <xsd:element ref="ns2:SISCOR_x0020_Number" minOccurs="0"/>
                <xsd:element ref="ns2:Fiscal_x0020_Year_x0020_IDB" minOccurs="0"/>
                <xsd:element ref="ns2:Disclosed" minOccurs="0"/>
                <xsd:element ref="ns2:Related_x0020_SisCor_x0020_Numb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c7663a-08f0-4737-9e8c-148ce897a09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cf0f1ca6d90e4583ad80995bcde0e58a" ma:index="11" ma:taxonomy="true" ma:internalName="cf0f1ca6d90e4583ad80995bcde0e58a" ma:taxonomyFieldName="Function_x0020_Corporate_x0020_IDB" ma:displayName="Function Corporate IDB" ma:readOnly="false" ma:default="-1;#IDBDocs|cca77002-e150-4b2d-ab1f-1d7a7cdcae16" ma:fieldId="{cf0f1ca6-d90e-4583-ad80-995bcde0e58a}" ma:sspId="ae61f9b1-e23d-4f49-b3d7-56b991556c4b" ma:termSetId="87c2acd2-4473-4e75-9749-843c3514860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46339a2c-a759-43f5-a320-9e18a41b2355}" ma:internalName="TaxCatchAll" ma:showField="CatchAllData" ma:web="291fbbc9-8cfb-4b1c-8eee-0b1842b903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46339a2c-a759-43f5-a320-9e18a41b2355}" ma:internalName="TaxCatchAllLabel" ma:readOnly="true" ma:showField="CatchAllDataLabel" ma:web="291fbbc9-8cfb-4b1c-8eee-0b1842b903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ccess_x0020_to_x0020_Information_x00a0_Policy" ma:index="15" ma:displayName="Access to Information Policy" ma:default="Confidential" ma:format="Dropdown" ma:internalName="Access_x0020_to_x0020_Information_x00A0_Policy">
      <xsd:simpleType>
        <xsd:restriction base="dms:Choice">
          <xsd:enumeration value="Confidential"/>
          <xsd:enumeration value="Disclosed Over Time - 5 years"/>
          <xsd:enumeration value="Disclosed Over Time - 10 years"/>
          <xsd:enumeration value="Disclosed Over Time - 20 years"/>
          <xsd:enumeration value="Public"/>
          <xsd:enumeration value="Public - Simultaneous Disclosure"/>
        </xsd:restriction>
      </xsd:simpleType>
    </xsd:element>
    <xsd:element name="j65ec2e3a7e44c39a1acebfd2a19200a" ma:index="16" ma:taxonomy="true" ma:internalName="j65ec2e3a7e44c39a1acebfd2a19200a" ma:taxonomyFieldName="Series_x0020_Corporate_x0020_IDB" ma:displayName="Series Corporate IDB" ma:readOnly="false" ma:default="-1;#Unclassified|a6dff32e-d477-44cd-a56b-85efe9e0a56c" ma:fieldId="{365ec2e3-a7e4-4c39-a1ac-ebfd2a19200a}" ma:sspId="ae61f9b1-e23d-4f49-b3d7-56b991556c4b" ma:termSetId="309dd783-e737-4304-818f-f24bd2ff36b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Webtopic" ma:index="18" nillable="true" ma:displayName="Webtopic" ma:internalName="Webtopic">
      <xsd:simpleType>
        <xsd:restriction base="dms:Text">
          <xsd:maxLength value="255"/>
        </xsd:restriction>
      </xsd:simpleType>
    </xsd:element>
    <xsd:element name="Disclosure_x0020_Activity" ma:index="19" ma:displayName="Disclosure Activity" ma:internalName="Disclosure_x0020_Activity" ma:readOnly="false">
      <xsd:simpleType>
        <xsd:restriction base="dms:Text">
          <xsd:maxLength value="255"/>
        </xsd:restriction>
      </xsd:simpleType>
    </xsd:element>
    <xsd:element name="Document_x0020_Language_x0020_IDB" ma:index="20" ma:displayName="Document Language IDB" ma:format="Dropdown" ma:internalName="Document_x0020_Language_x0020_IDB" ma:readOnly="false">
      <xsd:simpleType>
        <xsd:restriction base="dms:Choice">
          <xsd:enumeration value="English"/>
          <xsd:enumeration value="French"/>
          <xsd:enumeration value="Italian"/>
          <xsd:enumeration value="Japanese"/>
          <xsd:enumeration value="Korean"/>
          <xsd:enumeration value="Other"/>
          <xsd:enumeration value="Portuguese"/>
          <xsd:enumeration value="Spanish"/>
        </xsd:restriction>
      </xsd:simpleType>
    </xsd:element>
    <xsd:element name="Division_x0020_or_x0020_Unit" ma:index="21" nillable="true" ma:displayName="Division or Unit" ma:internalName="Division_x0020_or_x0020_Unit">
      <xsd:simpleType>
        <xsd:restriction base="dms:Text">
          <xsd:maxLength value="255"/>
        </xsd:restriction>
      </xsd:simpleType>
    </xsd:element>
    <xsd:element name="Document_x0020_Author" ma:index="22" nillable="true" ma:displayName="Document Author" ma:internalName="Document_x0020_Author">
      <xsd:simpleType>
        <xsd:restriction base="dms:Text">
          <xsd:maxLength value="255"/>
        </xsd:restriction>
      </xsd:simpleType>
    </xsd:element>
    <xsd:element name="Other_x0020_Author" ma:index="23" nillable="true" ma:displayName="Other Author" ma:internalName="Other_x0020_Author">
      <xsd:simpleType>
        <xsd:restriction base="dms:Text">
          <xsd:maxLength value="255"/>
        </xsd:restriction>
      </xsd:simpleType>
    </xsd:element>
    <xsd:element name="ic46d7e087fd4a108fb86518ca413cc6" ma:index="24" nillable="true" ma:taxonomy="true" ma:internalName="ic46d7e087fd4a108fb86518ca413cc6" ma:taxonomyFieldName="Country" ma:displayName="Country" ma:default="" ma:fieldId="{2c46d7e0-87fd-4a10-8fb8-6518ca413cc6}" ma:taxonomyMulti="true" ma:sspId="ae61f9b1-e23d-4f49-b3d7-56b991556c4b" ma:termSetId="e1cf2cf4-6e0f-476b-b38c-a4927f870e8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dentifier" ma:index="26" nillable="true" ma:displayName="Identifier" ma:internalName="Identifier">
      <xsd:simpleType>
        <xsd:restriction base="dms:Text">
          <xsd:maxLength value="255"/>
        </xsd:restriction>
      </xsd:simpleType>
    </xsd:element>
    <xsd:element name="IDBDocs_x0020_Number" ma:index="27" nillable="true" ma:displayName="IDBDocs Number" ma:internalName="IDBDocs_x0020_Number" ma:readOnly="false">
      <xsd:simpleType>
        <xsd:restriction base="dms:Text">
          <xsd:maxLength value="255"/>
        </xsd:restriction>
      </xsd:simpleType>
    </xsd:element>
    <xsd:element name="Migration_x0020_Info" ma:index="28" nillable="true" ma:displayName="Migration Info" ma:internalName="Migration_x0020_Info" ma:readOnly="false">
      <xsd:simpleType>
        <xsd:restriction base="dms:Note"/>
      </xsd:simpleType>
    </xsd:element>
    <xsd:element name="Abstract" ma:index="29" nillable="true" ma:displayName="Abstract" ma:internalName="Abstract">
      <xsd:simpleType>
        <xsd:restriction base="dms:Note"/>
      </xsd:simpleType>
    </xsd:element>
    <xsd:element name="Editor1" ma:index="30" nillable="true" ma:displayName="Editor" ma:internalName="Editor1">
      <xsd:simpleType>
        <xsd:restriction base="dms:Text">
          <xsd:maxLength value="255"/>
        </xsd:restriction>
      </xsd:simpleType>
    </xsd:element>
    <xsd:element name="Issue_x0020_Date" ma:index="31" nillable="true" ma:displayName="Issue Date" ma:format="DateOnly" ma:internalName="Issue_x0020_Date">
      <xsd:simpleType>
        <xsd:restriction base="dms:DateTime"/>
      </xsd:simpleType>
    </xsd:element>
    <xsd:element name="Publishing_x0020_House" ma:index="32" nillable="true" ma:displayName="Publishing House" ma:internalName="Publishing_x0020_House">
      <xsd:simpleType>
        <xsd:restriction base="dms:Text">
          <xsd:maxLength value="255"/>
        </xsd:restriction>
      </xsd:simpleType>
    </xsd:element>
    <xsd:element name="KP_x0020_Topics" ma:index="33" nillable="true" ma:displayName="KP Topics" ma:internalName="KP_x0020_Topics">
      <xsd:simpleType>
        <xsd:restriction base="dms:Text">
          <xsd:maxLength value="255"/>
        </xsd:restriction>
      </xsd:simpleType>
    </xsd:element>
    <xsd:element name="Region" ma:index="34" nillable="true" ma:displayName="Region" ma:internalName="Region">
      <xsd:simpleType>
        <xsd:restriction base="dms:Text">
          <xsd:maxLength value="255"/>
        </xsd:restriction>
      </xsd:simpleType>
    </xsd:element>
    <xsd:element name="Publication_x0020_Type" ma:index="35" nillable="true" ma:displayName="Publication Type" ma:internalName="Publication_x0020_Type">
      <xsd:simpleType>
        <xsd:restriction base="dms:Text">
          <xsd:maxLength value="255"/>
        </xsd:restriction>
      </xsd:simpleType>
    </xsd:element>
    <xsd:element name="SISCOR_x0020_Number" ma:index="36" nillable="true" ma:displayName="SISCOR Number" ma:internalName="SISCOR_x0020_Number" ma:readOnly="false">
      <xsd:simpleType>
        <xsd:restriction base="dms:Text">
          <xsd:maxLength value="255"/>
        </xsd:restriction>
      </xsd:simpleType>
    </xsd:element>
    <xsd:element name="Fiscal_x0020_Year_x0020_IDB" ma:index="37" nillable="true" ma:displayName="Fiscal Year IDB" ma:internalName="Fiscal_x0020_Year_x0020_IDB" ma:readOnly="false">
      <xsd:simpleType>
        <xsd:restriction base="dms:Text">
          <xsd:maxLength value="255"/>
        </xsd:restriction>
      </xsd:simpleType>
    </xsd:element>
    <xsd:element name="Disclosed" ma:index="38" nillable="true" ma:displayName="Disclosed" ma:default="0" ma:internalName="Disclosed">
      <xsd:simpleType>
        <xsd:restriction base="dms:Boolean"/>
      </xsd:simpleType>
    </xsd:element>
    <xsd:element name="Related_x0020_SisCor_x0020_Number" ma:index="39" nillable="true" ma:displayName="Related SisCor Number" ma:internalName="Related_x0020_SisCor_x0020_Numbe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FormUrls xmlns="http://schemas.microsoft.com/sharepoint/v3/contenttype/forms/url">
  <Display>_catalogs/masterpage/ECMForms/DisclosureCorporateCT/View.aspx</Display>
  <Edit>_catalogs/masterpage/ECMForms/DisclosureCorporateCT/Edit.aspx</Edit>
</FormUrl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DBDocs_x0020_Number xmlns="cdc7663a-08f0-4737-9e8c-148ce897a09c">39014031</IDBDocs_x0020_Number>
    <TaxCatchAll xmlns="cdc7663a-08f0-4737-9e8c-148ce897a09c">
      <Value>35</Value>
      <Value>34</Value>
    </TaxCatchAll>
    <SISCOR_x0020_Number xmlns="cdc7663a-08f0-4737-9e8c-148ce897a09c" xsi:nil="true"/>
    <Division_x0020_or_x0020_Unit xmlns="cdc7663a-08f0-4737-9e8c-148ce897a09c">SPD/SDV</Division_x0020_or_x0020_Unit>
    <Document_x0020_Author xmlns="cdc7663a-08f0-4737-9e8c-148ce897a09c">Martinez, Sebastian Wilde</Document_x0020_Author>
    <Fiscal_x0020_Year_x0020_IDB xmlns="cdc7663a-08f0-4737-9e8c-148ce897a09c">2014</Fiscal_x0020_Year_x0020_IDB>
    <Other_x0020_Author xmlns="cdc7663a-08f0-4737-9e8c-148ce897a09c" xsi:nil="true"/>
    <Migration_x0020_Info xmlns="cdc7663a-08f0-4737-9e8c-148ce897a09c">&lt;Data&gt;&lt;APPLICATION&gt;MS POWERPOINT&lt;/APPLICATION&gt;&lt;STAGE_CODE&gt;EVAL&lt;/STAGE_CODE&gt;&lt;USER_STAGE&gt;Evaluation&lt;/USER_STAGE&gt;&lt;PD_OBJ_TYPE&gt;0&lt;/PD_OBJ_TYPE&gt;&lt;MAKERECORD&gt;N&lt;/MAKERECORD&gt;&lt;/Data&gt;</Migration_x0020_Info>
    <Document_x0020_Language_x0020_IDB xmlns="cdc7663a-08f0-4737-9e8c-148ce897a09c">Spanish</Document_x0020_Language_x0020_IDB>
    <Identifier xmlns="cdc7663a-08f0-4737-9e8c-148ce897a09c" xsi:nil="true"/>
    <Access_x0020_to_x0020_Information_x00a0_Policy xmlns="cdc7663a-08f0-4737-9e8c-148ce897a09c">Public</Access_x0020_to_x0020_Information_x00a0_Policy>
    <ic46d7e087fd4a108fb86518ca413cc6 xmlns="cdc7663a-08f0-4737-9e8c-148ce897a09c">
      <Terms xmlns="http://schemas.microsoft.com/office/infopath/2007/PartnerControls"/>
    </ic46d7e087fd4a108fb86518ca413cc6>
    <j65ec2e3a7e44c39a1acebfd2a19200a xmlns="cdc7663a-08f0-4737-9e8c-148ce897a0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Unclassified</TermName>
          <TermId xmlns="http://schemas.microsoft.com/office/infopath/2007/PartnerControls">a6dff32e-d477-44cd-a56b-85efe9e0a56c</TermId>
        </TermInfo>
      </Terms>
    </j65ec2e3a7e44c39a1acebfd2a19200a>
    <Related_x0020_SisCor_x0020_Number xmlns="cdc7663a-08f0-4737-9e8c-148ce897a09c" xsi:nil="true"/>
    <cf0f1ca6d90e4583ad80995bcde0e58a xmlns="cdc7663a-08f0-4737-9e8c-148ce897a0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IDBDocs</TermName>
          <TermId xmlns="http://schemas.microsoft.com/office/infopath/2007/PartnerControls">cca77002-e150-4b2d-ab1f-1d7a7cdcae16</TermId>
        </TermInfo>
      </Terms>
    </cf0f1ca6d90e4583ad80995bcde0e58a>
    <_dlc_DocId xmlns="cdc7663a-08f0-4737-9e8c-148ce897a09c">EZSHARE-220527872-3104</_dlc_DocId>
    <_dlc_DocIdUrl xmlns="cdc7663a-08f0-4737-9e8c-148ce897a09c">
      <Url>https://idbg.sharepoint.com/teams/ez-SPD/_layouts/15/DocIdRedir.aspx?ID=EZSHARE-220527872-3104</Url>
      <Description>EZSHARE-220527872-3104</Description>
    </_dlc_DocIdUrl>
    <Abstract xmlns="cdc7663a-08f0-4737-9e8c-148ce897a09c" xsi:nil="true"/>
    <Disclosure_x0020_Activity xmlns="cdc7663a-08f0-4737-9e8c-148ce897a09c">Evaluation</Disclosure_x0020_Activity>
    <Region xmlns="cdc7663a-08f0-4737-9e8c-148ce897a09c" xsi:nil="true"/>
    <Issue_x0020_Date xmlns="cdc7663a-08f0-4737-9e8c-148ce897a09c" xsi:nil="true"/>
    <Webtopic xmlns="cdc7663a-08f0-4737-9e8c-148ce897a09c">Generic</Webtopic>
    <Publishing_x0020_House xmlns="cdc7663a-08f0-4737-9e8c-148ce897a09c" xsi:nil="true"/>
    <Disclosed xmlns="cdc7663a-08f0-4737-9e8c-148ce897a09c">true</Disclosed>
    <KP_x0020_Topics xmlns="cdc7663a-08f0-4737-9e8c-148ce897a09c" xsi:nil="true"/>
    <Editor1 xmlns="cdc7663a-08f0-4737-9e8c-148ce897a09c" xsi:nil="true"/>
    <Publication_x0020_Type xmlns="cdc7663a-08f0-4737-9e8c-148ce897a09c" xsi:nil="true"/>
  </documentManagement>
</p:properties>
</file>

<file path=customXml/item6.xml><?xml version="1.0" encoding="utf-8"?>
<?mso-contentType ?>
<SharedContentType xmlns="Microsoft.SharePoint.Taxonomy.ContentTypeSync" SourceId="ae61f9b1-e23d-4f49-b3d7-56b991556c4b" ContentTypeId="0x01010066B06E59AB175241BBFB297522263BEB" PreviousValue="false"/>
</file>

<file path=customXml/itemProps1.xml><?xml version="1.0" encoding="utf-8"?>
<ds:datastoreItem xmlns:ds="http://schemas.openxmlformats.org/officeDocument/2006/customXml" ds:itemID="{8DD95794-DC45-4EDB-9B29-1754A5154EF6}"/>
</file>

<file path=customXml/itemProps2.xml><?xml version="1.0" encoding="utf-8"?>
<ds:datastoreItem xmlns:ds="http://schemas.openxmlformats.org/officeDocument/2006/customXml" ds:itemID="{35BEDEAC-889A-4038-82C4-C75652B03F5E}"/>
</file>

<file path=customXml/itemProps3.xml><?xml version="1.0" encoding="utf-8"?>
<ds:datastoreItem xmlns:ds="http://schemas.openxmlformats.org/officeDocument/2006/customXml" ds:itemID="{E0395513-950B-4B11-A28F-4EFF8E25B2E2}"/>
</file>

<file path=customXml/itemProps4.xml><?xml version="1.0" encoding="utf-8"?>
<ds:datastoreItem xmlns:ds="http://schemas.openxmlformats.org/officeDocument/2006/customXml" ds:itemID="{76BED96C-E039-4132-997E-2A094E235134}"/>
</file>

<file path=customXml/itemProps5.xml><?xml version="1.0" encoding="utf-8"?>
<ds:datastoreItem xmlns:ds="http://schemas.openxmlformats.org/officeDocument/2006/customXml" ds:itemID="{100CAAF7-BF01-4EA8-8B91-018A110B6041}"/>
</file>

<file path=customXml/itemProps6.xml><?xml version="1.0" encoding="utf-8"?>
<ds:datastoreItem xmlns:ds="http://schemas.openxmlformats.org/officeDocument/2006/customXml" ds:itemID="{76D05564-A814-48CE-9133-1B82C340DA2D}"/>
</file>

<file path=docProps/app.xml><?xml version="1.0" encoding="utf-8"?>
<Properties xmlns="http://schemas.openxmlformats.org/officeDocument/2006/extended-properties" xmlns:vt="http://schemas.openxmlformats.org/officeDocument/2006/docPropsVTypes">
  <Template>plantillabid</Template>
  <TotalTime>145</TotalTime>
  <Words>1102</Words>
  <Application>Microsoft Office PowerPoint</Application>
  <PresentationFormat>On-screen Show (4:3)</PresentationFormat>
  <Paragraphs>225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plantillabid</vt:lpstr>
      <vt:lpstr>PowerPoint Presentation</vt:lpstr>
      <vt:lpstr>Cuestionarios y otros instrumentos</vt:lpstr>
      <vt:lpstr>Cuestionarios</vt:lpstr>
      <vt:lpstr>Cuestionarios</vt:lpstr>
      <vt:lpstr>Cuestionarios</vt:lpstr>
      <vt:lpstr>Cuestionarios</vt:lpstr>
      <vt:lpstr>Cuestionarios</vt:lpstr>
      <vt:lpstr>Etapas de elaboración de cuestionarios</vt:lpstr>
      <vt:lpstr>Elaboración de una primera versión</vt:lpstr>
      <vt:lpstr>¿Cubre todos los temas de interés?</vt:lpstr>
      <vt:lpstr>La ambición rompió el saco</vt:lpstr>
      <vt:lpstr>Elección del informante</vt:lpstr>
      <vt:lpstr>Asegurar la comprensión de las preguntas</vt:lpstr>
      <vt:lpstr>Asegurar la comprensión de las preguntas</vt:lpstr>
      <vt:lpstr>Ejemplo – Difícil comprensión</vt:lpstr>
      <vt:lpstr>Ejemplos - Claridad respecto a quién se refiere la pregunta</vt:lpstr>
      <vt:lpstr>Ejemplos - Claridad respecto a quién se refiere la pregunta</vt:lpstr>
      <vt:lpstr>Flujo de las preguntas</vt:lpstr>
      <vt:lpstr>Diseño físico del cuestionario</vt:lpstr>
      <vt:lpstr>Diseño físico del cuestionario</vt:lpstr>
      <vt:lpstr>Diseño físico del cuestionario</vt:lpstr>
      <vt:lpstr>Diseño físico del cuestionario</vt:lpstr>
      <vt:lpstr>Diseño físico del cuestionario</vt:lpstr>
      <vt:lpstr>Diseño físico del cuestionario</vt:lpstr>
      <vt:lpstr>Diseño físico del cuestionario</vt:lpstr>
      <vt:lpstr>Diseño físico del cuestionario</vt:lpstr>
      <vt:lpstr>Diseño físico del cuestionario</vt:lpstr>
      <vt:lpstr>Diseño físico del cuestionario</vt:lpstr>
      <vt:lpstr>Diseño físico del cuestionario</vt:lpstr>
      <vt:lpstr>Ejemplo de diccionario para la traducción automática</vt:lpstr>
      <vt:lpstr>Identificador del cuestionario</vt:lpstr>
      <vt:lpstr>Identificador del cuestionario</vt:lpstr>
      <vt:lpstr>Identificador del cuestionario</vt:lpstr>
      <vt:lpstr>Identificador del cuestionario</vt:lpstr>
      <vt:lpstr>Encuestas de panel</vt:lpstr>
      <vt:lpstr>Pre-test</vt:lpstr>
      <vt:lpstr>Verificación con la realidad:  pre-test</vt:lpstr>
      <vt:lpstr>Verificación con la realidad:  pre-test</vt:lpstr>
      <vt:lpstr>Verificación con la realidad:  pre-test</vt:lpstr>
      <vt:lpstr>Prueba piloto</vt:lpstr>
      <vt:lpstr>Verificación con la realidad:  prueba piloto</vt:lpstr>
      <vt:lpstr>Verificación con la realidad:  prueba piloto</vt:lpstr>
      <vt:lpstr>Verificación con la realidad:  prueba piloto</vt:lpstr>
      <vt:lpstr>Manuales</vt:lpstr>
      <vt:lpstr>Manuales</vt:lpstr>
      <vt:lpstr>Manual del entrevistador</vt:lpstr>
      <vt:lpstr>Manual del supervisor</vt:lpstr>
      <vt:lpstr>Otros instrumentos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cuestionarios y otros instrumentos_Esp</dc:title>
  <dc:creator>samsung</dc:creator>
  <cp:keywords/>
  <cp:lastModifiedBy>IADB</cp:lastModifiedBy>
  <cp:revision>31</cp:revision>
  <dcterms:created xsi:type="dcterms:W3CDTF">2012-09-12T21:01:44Z</dcterms:created>
  <dcterms:modified xsi:type="dcterms:W3CDTF">2015-04-07T04:11:38Z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0x01010066B06E59AB175241BBFB297522263BEB002B11A066E4C7C745BA3B55825AECA582</vt:lpwstr>
  </property>
  <property fmtid="{D5CDD505-2E9C-101B-9397-08002B2CF9AE}" pid="3" name="TaxKeyword">
    <vt:lpwstr/>
  </property>
  <property fmtid="{D5CDD505-2E9C-101B-9397-08002B2CF9AE}" pid="4" name="Series Corporate IDB">
    <vt:lpwstr>35;#Unclassified|a6dff32e-d477-44cd-a56b-85efe9e0a56c</vt:lpwstr>
  </property>
  <property fmtid="{D5CDD505-2E9C-101B-9397-08002B2CF9AE}" pid="5" name="Function Corporate IDB">
    <vt:lpwstr>34;#IDBDocs|cca77002-e150-4b2d-ab1f-1d7a7cdcae16</vt:lpwstr>
  </property>
  <property fmtid="{D5CDD505-2E9C-101B-9397-08002B2CF9AE}" pid="6" name="TaxKeywordTaxHTField">
    <vt:lpwstr/>
  </property>
  <property fmtid="{D5CDD505-2E9C-101B-9397-08002B2CF9AE}" pid="7" name="Country">
    <vt:lpwstr/>
  </property>
  <property fmtid="{D5CDD505-2E9C-101B-9397-08002B2CF9AE}" pid="8" name="To:">
    <vt:lpwstr/>
  </property>
  <property fmtid="{D5CDD505-2E9C-101B-9397-08002B2CF9AE}" pid="9" name="From:">
    <vt:lpwstr/>
  </property>
  <property fmtid="{D5CDD505-2E9C-101B-9397-08002B2CF9AE}" pid="10" name="Order">
    <vt:r8>310400</vt:r8>
  </property>
  <property fmtid="{D5CDD505-2E9C-101B-9397-08002B2CF9AE}" pid="12" name="Disclosure Activity">
    <vt:lpwstr>Evaluation</vt:lpwstr>
  </property>
  <property fmtid="{D5CDD505-2E9C-101B-9397-08002B2CF9AE}" pid="16" name="_dlc_DocIdItemGuid">
    <vt:lpwstr>a8da9ce4-d7e0-400c-89be-c5ff5f4bebbc</vt:lpwstr>
  </property>
  <property fmtid="{D5CDD505-2E9C-101B-9397-08002B2CF9AE}" pid="17" name="Webtopic">
    <vt:lpwstr>Generic</vt:lpwstr>
  </property>
  <property fmtid="{D5CDD505-2E9C-101B-9397-08002B2CF9AE}" pid="18" name="ATI Disclose Document Workflow v6">
    <vt:lpwstr/>
  </property>
  <property fmtid="{D5CDD505-2E9C-101B-9397-08002B2CF9AE}" pid="20" name="Disclosed">
    <vt:bool>false</vt:bool>
  </property>
  <property fmtid="{D5CDD505-2E9C-101B-9397-08002B2CF9AE}" pid="22" name="URL">
    <vt:lpwstr/>
  </property>
  <property fmtid="{D5CDD505-2E9C-101B-9397-08002B2CF9AE}" pid="23" name="ATI Undisclose Document Workflow">
    <vt:lpwstr/>
  </property>
  <property fmtid="{D5CDD505-2E9C-101B-9397-08002B2CF9AE}" pid="25" name="ATI Disclose Document Workflow v5">
    <vt:lpwstr/>
  </property>
</Properties>
</file>