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7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46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layout8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drawing10.xml" ContentType="application/vnd.ms-office.drawingml.diagramDrawing+xml"/>
  <Override PartName="/ppt/diagrams/drawing2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theme/themeOverride1.xml" ContentType="application/vnd.openxmlformats-officedocument.themeOverride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quickStyle7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5.xml" ContentType="application/vnd.openxmlformats-officedocument.drawingml.diagramStyle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91"/>
  </p:notesMasterIdLst>
  <p:sldIdLst>
    <p:sldId id="475" r:id="rId3"/>
    <p:sldId id="476" r:id="rId4"/>
    <p:sldId id="485" r:id="rId5"/>
    <p:sldId id="301" r:id="rId6"/>
    <p:sldId id="502" r:id="rId7"/>
    <p:sldId id="455" r:id="rId8"/>
    <p:sldId id="545" r:id="rId9"/>
    <p:sldId id="541" r:id="rId10"/>
    <p:sldId id="550" r:id="rId11"/>
    <p:sldId id="551" r:id="rId12"/>
    <p:sldId id="552" r:id="rId13"/>
    <p:sldId id="553" r:id="rId14"/>
    <p:sldId id="542" r:id="rId15"/>
    <p:sldId id="554" r:id="rId16"/>
    <p:sldId id="543" r:id="rId17"/>
    <p:sldId id="555" r:id="rId18"/>
    <p:sldId id="556" r:id="rId19"/>
    <p:sldId id="544" r:id="rId20"/>
    <p:sldId id="557" r:id="rId21"/>
    <p:sldId id="558" r:id="rId22"/>
    <p:sldId id="513" r:id="rId23"/>
    <p:sldId id="572" r:id="rId24"/>
    <p:sldId id="462" r:id="rId25"/>
    <p:sldId id="559" r:id="rId26"/>
    <p:sldId id="573" r:id="rId27"/>
    <p:sldId id="514" r:id="rId28"/>
    <p:sldId id="512" r:id="rId29"/>
    <p:sldId id="561" r:id="rId30"/>
    <p:sldId id="574" r:id="rId31"/>
    <p:sldId id="560" r:id="rId32"/>
    <p:sldId id="575" r:id="rId33"/>
    <p:sldId id="464" r:id="rId34"/>
    <p:sldId id="576" r:id="rId35"/>
    <p:sldId id="515" r:id="rId36"/>
    <p:sldId id="516" r:id="rId37"/>
    <p:sldId id="569" r:id="rId38"/>
    <p:sldId id="577" r:id="rId39"/>
    <p:sldId id="519" r:id="rId40"/>
    <p:sldId id="562" r:id="rId41"/>
    <p:sldId id="578" r:id="rId42"/>
    <p:sldId id="511" r:id="rId43"/>
    <p:sldId id="579" r:id="rId44"/>
    <p:sldId id="517" r:id="rId45"/>
    <p:sldId id="564" r:id="rId46"/>
    <p:sldId id="608" r:id="rId47"/>
    <p:sldId id="582" r:id="rId48"/>
    <p:sldId id="581" r:id="rId49"/>
    <p:sldId id="571" r:id="rId50"/>
    <p:sldId id="583" r:id="rId51"/>
    <p:sldId id="521" r:id="rId52"/>
    <p:sldId id="522" r:id="rId53"/>
    <p:sldId id="530" r:id="rId54"/>
    <p:sldId id="566" r:id="rId55"/>
    <p:sldId id="531" r:id="rId56"/>
    <p:sldId id="523" r:id="rId57"/>
    <p:sldId id="607" r:id="rId58"/>
    <p:sldId id="584" r:id="rId59"/>
    <p:sldId id="532" r:id="rId60"/>
    <p:sldId id="567" r:id="rId61"/>
    <p:sldId id="585" r:id="rId62"/>
    <p:sldId id="536" r:id="rId63"/>
    <p:sldId id="568" r:id="rId64"/>
    <p:sldId id="537" r:id="rId65"/>
    <p:sldId id="570" r:id="rId66"/>
    <p:sldId id="538" r:id="rId67"/>
    <p:sldId id="546" r:id="rId68"/>
    <p:sldId id="547" r:id="rId69"/>
    <p:sldId id="609" r:id="rId70"/>
    <p:sldId id="587" r:id="rId71"/>
    <p:sldId id="588" r:id="rId72"/>
    <p:sldId id="589" r:id="rId73"/>
    <p:sldId id="590" r:id="rId74"/>
    <p:sldId id="610" r:id="rId75"/>
    <p:sldId id="592" r:id="rId76"/>
    <p:sldId id="611" r:id="rId77"/>
    <p:sldId id="594" r:id="rId78"/>
    <p:sldId id="612" r:id="rId79"/>
    <p:sldId id="596" r:id="rId80"/>
    <p:sldId id="597" r:id="rId81"/>
    <p:sldId id="613" r:id="rId82"/>
    <p:sldId id="614" r:id="rId83"/>
    <p:sldId id="600" r:id="rId84"/>
    <p:sldId id="601" r:id="rId85"/>
    <p:sldId id="602" r:id="rId86"/>
    <p:sldId id="603" r:id="rId87"/>
    <p:sldId id="604" r:id="rId88"/>
    <p:sldId id="605" r:id="rId89"/>
    <p:sldId id="606" r:id="rId9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1C"/>
    <a:srgbClr val="F3FDD3"/>
    <a:srgbClr val="FFFFCC"/>
    <a:srgbClr val="FFFFFF"/>
    <a:srgbClr val="FFFF99"/>
    <a:srgbClr val="FF7C80"/>
    <a:srgbClr val="80E43C"/>
    <a:srgbClr val="00DE64"/>
    <a:srgbClr val="3E523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8224" autoAdjust="0"/>
  </p:normalViewPr>
  <p:slideViewPr>
    <p:cSldViewPr snapToGrid="0" showGuides="1">
      <p:cViewPr>
        <p:scale>
          <a:sx n="72" d="100"/>
          <a:sy n="72" d="100"/>
        </p:scale>
        <p:origin x="-1200" y="-900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customXml" Target="../customXml/item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customXml" Target="../customXml/item9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99" Type="http://schemas.openxmlformats.org/officeDocument/2006/relationships/customXml" Target="../customXml/item4.xml"/><Relationship Id="rId101" Type="http://schemas.openxmlformats.org/officeDocument/2006/relationships/customXml" Target="../customXml/item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ustomXml" Target="../customXml/item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viewProps" Target="viewProps.xml"/><Relationship Id="rId98" Type="http://schemas.openxmlformats.org/officeDocument/2006/relationships/customXml" Target="../customXml/item3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1B0A-44ED-4F82-A315-120A212A919B}" type="doc">
      <dgm:prSet loTypeId="urn:microsoft.com/office/officeart/2005/8/layout/vList4#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828D381D-87E1-4CDD-B6F1-F3EE8C5D8F51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Definición</a:t>
          </a:r>
        </a:p>
      </dgm:t>
    </dgm:pt>
    <dgm:pt modelId="{BFB7E327-8992-4D79-BA20-0AC68C865F29}" type="parTrans" cxnId="{E5654973-97BC-416C-871A-EACD106DE81B}">
      <dgm:prSet/>
      <dgm:spPr/>
      <dgm:t>
        <a:bodyPr/>
        <a:lstStyle/>
        <a:p>
          <a:endParaRPr lang="es-MX" sz="3600"/>
        </a:p>
      </dgm:t>
    </dgm:pt>
    <dgm:pt modelId="{6A7DEE32-4C16-4422-8B9C-2699E31E77F5}" type="sibTrans" cxnId="{E5654973-97BC-416C-871A-EACD106DE81B}">
      <dgm:prSet/>
      <dgm:spPr/>
      <dgm:t>
        <a:bodyPr/>
        <a:lstStyle/>
        <a:p>
          <a:endParaRPr lang="es-MX" sz="3600"/>
        </a:p>
      </dgm:t>
    </dgm:pt>
    <dgm:pt modelId="{2BC3C1BA-CA4E-4EB4-8799-CEA34A97406D}">
      <dgm:prSet phldrT="[Texto]" custT="1"/>
      <dgm:spPr/>
      <dgm:t>
        <a:bodyPr/>
        <a:lstStyle/>
        <a:p>
          <a:pPr algn="l"/>
          <a:r>
            <a:rPr lang="es-MX" sz="2400" dirty="0" smtClean="0">
              <a:solidFill>
                <a:schemeClr val="bg1"/>
              </a:solidFill>
            </a:rPr>
            <a:t>	Nivel 1 de Calificación </a:t>
          </a:r>
          <a:endParaRPr lang="es-MX" sz="2400" dirty="0">
            <a:solidFill>
              <a:schemeClr val="bg1"/>
            </a:solidFill>
          </a:endParaRPr>
        </a:p>
      </dgm:t>
    </dgm:pt>
    <dgm:pt modelId="{5F096E57-C4E0-412D-827D-ADC12D92D8BD}" type="parTrans" cxnId="{136FD384-43FB-43A0-9423-B5A254692F2B}">
      <dgm:prSet/>
      <dgm:spPr/>
      <dgm:t>
        <a:bodyPr/>
        <a:lstStyle/>
        <a:p>
          <a:endParaRPr lang="es-MX" sz="3600"/>
        </a:p>
      </dgm:t>
    </dgm:pt>
    <dgm:pt modelId="{2F47799E-3BC0-43B0-9217-6787E6839404}" type="sibTrans" cxnId="{136FD384-43FB-43A0-9423-B5A254692F2B}">
      <dgm:prSet/>
      <dgm:spPr/>
      <dgm:t>
        <a:bodyPr/>
        <a:lstStyle/>
        <a:p>
          <a:endParaRPr lang="es-MX" sz="3600"/>
        </a:p>
      </dgm:t>
    </dgm:pt>
    <dgm:pt modelId="{51B2D471-41C9-4609-93A1-61329A420B02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	Nivel 2 de Calificación</a:t>
          </a:r>
        </a:p>
      </dgm:t>
    </dgm:pt>
    <dgm:pt modelId="{95277018-EBB4-427D-8001-3D0F5666CAB9}" type="parTrans" cxnId="{DB2300F0-083F-4A9C-822D-238FD520F884}">
      <dgm:prSet/>
      <dgm:spPr/>
      <dgm:t>
        <a:bodyPr/>
        <a:lstStyle/>
        <a:p>
          <a:endParaRPr lang="es-MX"/>
        </a:p>
      </dgm:t>
    </dgm:pt>
    <dgm:pt modelId="{4376DB02-F46C-4C34-A3E6-9C404C119E3E}" type="sibTrans" cxnId="{DB2300F0-083F-4A9C-822D-238FD520F884}">
      <dgm:prSet/>
      <dgm:spPr/>
      <dgm:t>
        <a:bodyPr/>
        <a:lstStyle/>
        <a:p>
          <a:endParaRPr lang="es-MX"/>
        </a:p>
      </dgm:t>
    </dgm:pt>
    <dgm:pt modelId="{3E686F77-24AA-47E9-89C0-2ED55F444638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bg1"/>
              </a:solidFill>
            </a:rPr>
            <a:t>Conclusiones</a:t>
          </a:r>
        </a:p>
      </dgm:t>
    </dgm:pt>
    <dgm:pt modelId="{FF3F83F7-F4A3-4426-9CA4-D149C5D71CD0}" type="parTrans" cxnId="{976C949C-C4F6-46AB-87F3-EBB088441C15}">
      <dgm:prSet/>
      <dgm:spPr/>
      <dgm:t>
        <a:bodyPr/>
        <a:lstStyle/>
        <a:p>
          <a:endParaRPr lang="es-CO"/>
        </a:p>
      </dgm:t>
    </dgm:pt>
    <dgm:pt modelId="{571A8734-BA8F-4C80-A862-F94F6A61A627}" type="sibTrans" cxnId="{976C949C-C4F6-46AB-87F3-EBB088441C15}">
      <dgm:prSet/>
      <dgm:spPr/>
      <dgm:t>
        <a:bodyPr/>
        <a:lstStyle/>
        <a:p>
          <a:endParaRPr lang="es-CO"/>
        </a:p>
      </dgm:t>
    </dgm:pt>
    <dgm:pt modelId="{B19C7830-3B8B-470C-A40C-D816AEEAFB38}">
      <dgm:prSet phldrT="[Texto]" custT="1"/>
      <dgm:spPr/>
      <dgm:t>
        <a:bodyPr/>
        <a:lstStyle/>
        <a:p>
          <a:pPr algn="l"/>
          <a:r>
            <a:rPr lang="es-CO" sz="2400" dirty="0" smtClean="0">
              <a:solidFill>
                <a:schemeClr val="bg1"/>
              </a:solidFill>
            </a:rPr>
            <a:t>¿Cómo se arma el modelo de calificación?</a:t>
          </a:r>
          <a:endParaRPr lang="es-MX" sz="2400" dirty="0">
            <a:solidFill>
              <a:schemeClr val="bg1"/>
            </a:solidFill>
          </a:endParaRPr>
        </a:p>
      </dgm:t>
    </dgm:pt>
    <dgm:pt modelId="{C1D873E0-90E4-4708-80E1-B390B21FD3F9}" type="parTrans" cxnId="{9FCDE698-83AA-473C-A7E1-8DAD1E1C3A4E}">
      <dgm:prSet/>
      <dgm:spPr/>
      <dgm:t>
        <a:bodyPr/>
        <a:lstStyle/>
        <a:p>
          <a:endParaRPr lang="es-CO"/>
        </a:p>
      </dgm:t>
    </dgm:pt>
    <dgm:pt modelId="{AF3BA8C5-C5DA-457A-80A9-74EAB15C4EF3}" type="sibTrans" cxnId="{9FCDE698-83AA-473C-A7E1-8DAD1E1C3A4E}">
      <dgm:prSet/>
      <dgm:spPr/>
      <dgm:t>
        <a:bodyPr/>
        <a:lstStyle/>
        <a:p>
          <a:endParaRPr lang="es-CO"/>
        </a:p>
      </dgm:t>
    </dgm:pt>
    <dgm:pt modelId="{5C69CBB4-313B-4C19-9EC7-DC60049BFE83}">
      <dgm:prSet phldrT="[Texto]" custT="1"/>
      <dgm:spPr/>
      <dgm:t>
        <a:bodyPr/>
        <a:lstStyle/>
        <a:p>
          <a:pPr algn="l"/>
          <a:r>
            <a:rPr lang="es-MX" sz="2400" dirty="0" smtClean="0">
              <a:solidFill>
                <a:schemeClr val="bg1"/>
              </a:solidFill>
            </a:rPr>
            <a:t>Objeto</a:t>
          </a:r>
          <a:endParaRPr lang="es-MX" sz="2400" dirty="0">
            <a:solidFill>
              <a:schemeClr val="bg1"/>
            </a:solidFill>
          </a:endParaRPr>
        </a:p>
      </dgm:t>
    </dgm:pt>
    <dgm:pt modelId="{183C833F-8695-4041-A609-BDB949C4E986}" type="parTrans" cxnId="{342BF661-0AA9-49D7-978B-A522C850FC91}">
      <dgm:prSet/>
      <dgm:spPr/>
      <dgm:t>
        <a:bodyPr/>
        <a:lstStyle/>
        <a:p>
          <a:endParaRPr lang="es-CO"/>
        </a:p>
      </dgm:t>
    </dgm:pt>
    <dgm:pt modelId="{71CB8141-AEC6-43FD-B9AC-D6B8B4C184D2}" type="sibTrans" cxnId="{342BF661-0AA9-49D7-978B-A522C850FC91}">
      <dgm:prSet/>
      <dgm:spPr/>
      <dgm:t>
        <a:bodyPr/>
        <a:lstStyle/>
        <a:p>
          <a:endParaRPr lang="es-CO"/>
        </a:p>
      </dgm:t>
    </dgm:pt>
    <dgm:pt modelId="{D6DECCDA-065D-4789-858B-0F52DE9F5A98}" type="pres">
      <dgm:prSet presAssocID="{400B1B0A-44ED-4F82-A315-120A212A91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5CAA11D-4D08-4143-80A5-4D1DAD9FAB59}" type="pres">
      <dgm:prSet presAssocID="{828D381D-87E1-4CDD-B6F1-F3EE8C5D8F51}" presName="comp" presStyleCnt="0"/>
      <dgm:spPr/>
      <dgm:t>
        <a:bodyPr/>
        <a:lstStyle/>
        <a:p>
          <a:endParaRPr lang="es-ES"/>
        </a:p>
      </dgm:t>
    </dgm:pt>
    <dgm:pt modelId="{161C2689-888B-4002-B5D3-88C6817C1CF8}" type="pres">
      <dgm:prSet presAssocID="{828D381D-87E1-4CDD-B6F1-F3EE8C5D8F51}" presName="box" presStyleLbl="node1" presStyleIdx="0" presStyleCnt="6" custLinFactNeighborX="846" custLinFactNeighborY="-52401"/>
      <dgm:spPr/>
      <dgm:t>
        <a:bodyPr/>
        <a:lstStyle/>
        <a:p>
          <a:endParaRPr lang="es-CO"/>
        </a:p>
      </dgm:t>
    </dgm:pt>
    <dgm:pt modelId="{ABB49D04-F53A-43E9-8E6E-EA579BA16690}" type="pres">
      <dgm:prSet presAssocID="{828D381D-87E1-4CDD-B6F1-F3EE8C5D8F51}" presName="img" presStyleLbl="fgImgPlace1" presStyleIdx="0" presStyleCnt="6" custScaleX="354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B79F1CA7-32B9-4F21-8F06-1064A1DDB525}" type="pres">
      <dgm:prSet presAssocID="{828D381D-87E1-4CDD-B6F1-F3EE8C5D8F5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23C41F-83F4-4D9F-AED6-22384139FC88}" type="pres">
      <dgm:prSet presAssocID="{6A7DEE32-4C16-4422-8B9C-2699E31E77F5}" presName="spacer" presStyleCnt="0"/>
      <dgm:spPr/>
      <dgm:t>
        <a:bodyPr/>
        <a:lstStyle/>
        <a:p>
          <a:endParaRPr lang="es-ES"/>
        </a:p>
      </dgm:t>
    </dgm:pt>
    <dgm:pt modelId="{3AE930FB-079A-4371-89A3-FA6BAA148EEA}" type="pres">
      <dgm:prSet presAssocID="{5C69CBB4-313B-4C19-9EC7-DC60049BFE83}" presName="comp" presStyleCnt="0"/>
      <dgm:spPr/>
    </dgm:pt>
    <dgm:pt modelId="{B3DA5BD7-0FF4-45B7-A54A-A0D0CFC370A8}" type="pres">
      <dgm:prSet presAssocID="{5C69CBB4-313B-4C19-9EC7-DC60049BFE83}" presName="box" presStyleLbl="node1" presStyleIdx="1" presStyleCnt="6"/>
      <dgm:spPr/>
      <dgm:t>
        <a:bodyPr/>
        <a:lstStyle/>
        <a:p>
          <a:endParaRPr lang="es-CO"/>
        </a:p>
      </dgm:t>
    </dgm:pt>
    <dgm:pt modelId="{754E85E3-890D-40FA-8BA8-26C51F4DE649}" type="pres">
      <dgm:prSet presAssocID="{5C69CBB4-313B-4C19-9EC7-DC60049BFE83}" presName="img" presStyleLbl="fgImgPlace1" presStyleIdx="1" presStyleCnt="6" custScaleX="383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s-CO"/>
        </a:p>
      </dgm:t>
    </dgm:pt>
    <dgm:pt modelId="{56E40A2B-68EF-4471-9281-32FF22DA2F65}" type="pres">
      <dgm:prSet presAssocID="{5C69CBB4-313B-4C19-9EC7-DC60049BFE8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B66C81-5FF2-447E-9E40-0CE7F718EDBF}" type="pres">
      <dgm:prSet presAssocID="{71CB8141-AEC6-43FD-B9AC-D6B8B4C184D2}" presName="spacer" presStyleCnt="0"/>
      <dgm:spPr/>
    </dgm:pt>
    <dgm:pt modelId="{0013E2D5-CE5C-423B-BF5E-87041F842174}" type="pres">
      <dgm:prSet presAssocID="{B19C7830-3B8B-470C-A40C-D816AEEAFB38}" presName="comp" presStyleCnt="0"/>
      <dgm:spPr/>
    </dgm:pt>
    <dgm:pt modelId="{2DBE8627-9309-4BA7-AEEE-F96EB8D467D9}" type="pres">
      <dgm:prSet presAssocID="{B19C7830-3B8B-470C-A40C-D816AEEAFB38}" presName="box" presStyleLbl="node1" presStyleIdx="2" presStyleCnt="6"/>
      <dgm:spPr/>
      <dgm:t>
        <a:bodyPr/>
        <a:lstStyle/>
        <a:p>
          <a:endParaRPr lang="es-CO"/>
        </a:p>
      </dgm:t>
    </dgm:pt>
    <dgm:pt modelId="{A37D3C9B-6927-4E1D-B6E9-D677A88282E8}" type="pres">
      <dgm:prSet presAssocID="{B19C7830-3B8B-470C-A40C-D816AEEAFB38}" presName="img" presStyleLbl="fgImgPlace1" presStyleIdx="2" presStyleCnt="6" custScaleX="367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CO"/>
        </a:p>
      </dgm:t>
    </dgm:pt>
    <dgm:pt modelId="{318ECE55-2C35-437D-9EB1-9C8790675067}" type="pres">
      <dgm:prSet presAssocID="{B19C7830-3B8B-470C-A40C-D816AEEAFB3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8B5771-10FA-4A12-86B1-844A2FC937E6}" type="pres">
      <dgm:prSet presAssocID="{AF3BA8C5-C5DA-457A-80A9-74EAB15C4EF3}" presName="spacer" presStyleCnt="0"/>
      <dgm:spPr/>
    </dgm:pt>
    <dgm:pt modelId="{C22AF974-D8B0-451C-AFF4-11A71ADC4797}" type="pres">
      <dgm:prSet presAssocID="{2BC3C1BA-CA4E-4EB4-8799-CEA34A97406D}" presName="comp" presStyleCnt="0"/>
      <dgm:spPr/>
      <dgm:t>
        <a:bodyPr/>
        <a:lstStyle/>
        <a:p>
          <a:endParaRPr lang="es-ES"/>
        </a:p>
      </dgm:t>
    </dgm:pt>
    <dgm:pt modelId="{52272E26-82EA-4A3F-86B2-310A4A68470E}" type="pres">
      <dgm:prSet presAssocID="{2BC3C1BA-CA4E-4EB4-8799-CEA34A97406D}" presName="box" presStyleLbl="node1" presStyleIdx="3" presStyleCnt="6" custLinFactNeighborX="324"/>
      <dgm:spPr/>
      <dgm:t>
        <a:bodyPr/>
        <a:lstStyle/>
        <a:p>
          <a:endParaRPr lang="es-CO"/>
        </a:p>
      </dgm:t>
    </dgm:pt>
    <dgm:pt modelId="{72A3742D-B143-4E41-BA2D-8AA7F7D86D7B}" type="pres">
      <dgm:prSet presAssocID="{2BC3C1BA-CA4E-4EB4-8799-CEA34A97406D}" presName="img" presStyleLbl="fgImgPlace1" presStyleIdx="3" presStyleCnt="6" custScaleX="3543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CO"/>
        </a:p>
      </dgm:t>
    </dgm:pt>
    <dgm:pt modelId="{A9CE1926-B73E-473E-A29F-CFB856F067CC}" type="pres">
      <dgm:prSet presAssocID="{2BC3C1BA-CA4E-4EB4-8799-CEA34A97406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7733EF-0E5D-4AEA-8A47-AC52C0A4CE20}" type="pres">
      <dgm:prSet presAssocID="{2F47799E-3BC0-43B0-9217-6787E6839404}" presName="spacer" presStyleCnt="0"/>
      <dgm:spPr/>
      <dgm:t>
        <a:bodyPr/>
        <a:lstStyle/>
        <a:p>
          <a:endParaRPr lang="es-ES"/>
        </a:p>
      </dgm:t>
    </dgm:pt>
    <dgm:pt modelId="{137062C6-1B3B-49B6-8E7F-98AEAE16EF94}" type="pres">
      <dgm:prSet presAssocID="{51B2D471-41C9-4609-93A1-61329A420B02}" presName="comp" presStyleCnt="0"/>
      <dgm:spPr/>
      <dgm:t>
        <a:bodyPr/>
        <a:lstStyle/>
        <a:p>
          <a:endParaRPr lang="es-ES"/>
        </a:p>
      </dgm:t>
    </dgm:pt>
    <dgm:pt modelId="{0D2C34D2-4D63-40D2-8F40-B78B2B6AAC12}" type="pres">
      <dgm:prSet presAssocID="{51B2D471-41C9-4609-93A1-61329A420B02}" presName="box" presStyleLbl="node1" presStyleIdx="4" presStyleCnt="6"/>
      <dgm:spPr/>
      <dgm:t>
        <a:bodyPr/>
        <a:lstStyle/>
        <a:p>
          <a:endParaRPr lang="es-CO"/>
        </a:p>
      </dgm:t>
    </dgm:pt>
    <dgm:pt modelId="{ED2910C9-E33A-44AB-92C3-FCAE1FAEFBC3}" type="pres">
      <dgm:prSet presAssocID="{51B2D471-41C9-4609-93A1-61329A420B02}" presName="img" presStyleLbl="fgImgPlace1" presStyleIdx="4" presStyleCnt="6" custScaleX="3543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CO"/>
        </a:p>
      </dgm:t>
    </dgm:pt>
    <dgm:pt modelId="{921F31F8-3B96-40ED-9041-88B17EEAE28E}" type="pres">
      <dgm:prSet presAssocID="{51B2D471-41C9-4609-93A1-61329A420B0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BBD3E3-D370-4ED6-A8EC-AF2B2D627123}" type="pres">
      <dgm:prSet presAssocID="{4376DB02-F46C-4C34-A3E6-9C404C119E3E}" presName="spacer" presStyleCnt="0"/>
      <dgm:spPr/>
    </dgm:pt>
    <dgm:pt modelId="{7F59A933-0653-412F-9A04-6C9F18D4E765}" type="pres">
      <dgm:prSet presAssocID="{3E686F77-24AA-47E9-89C0-2ED55F444638}" presName="comp" presStyleCnt="0"/>
      <dgm:spPr/>
    </dgm:pt>
    <dgm:pt modelId="{8A38A602-08CC-4479-AAB8-713C7ACE186B}" type="pres">
      <dgm:prSet presAssocID="{3E686F77-24AA-47E9-89C0-2ED55F444638}" presName="box" presStyleLbl="node1" presStyleIdx="5" presStyleCnt="6"/>
      <dgm:spPr/>
      <dgm:t>
        <a:bodyPr/>
        <a:lstStyle/>
        <a:p>
          <a:endParaRPr lang="es-CO"/>
        </a:p>
      </dgm:t>
    </dgm:pt>
    <dgm:pt modelId="{9364018A-8DD6-4F22-9299-41A7D7A1FD00}" type="pres">
      <dgm:prSet presAssocID="{3E686F77-24AA-47E9-89C0-2ED55F444638}" presName="img" presStyleLbl="fgImgPlace1" presStyleIdx="5" presStyleCnt="6" custScaleX="3505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s-CO"/>
        </a:p>
      </dgm:t>
    </dgm:pt>
    <dgm:pt modelId="{59D00C16-036A-4981-A492-90F5BCCA02A4}" type="pres">
      <dgm:prSet presAssocID="{3E686F77-24AA-47E9-89C0-2ED55F44463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5654973-97BC-416C-871A-EACD106DE81B}" srcId="{400B1B0A-44ED-4F82-A315-120A212A919B}" destId="{828D381D-87E1-4CDD-B6F1-F3EE8C5D8F51}" srcOrd="0" destOrd="0" parTransId="{BFB7E327-8992-4D79-BA20-0AC68C865F29}" sibTransId="{6A7DEE32-4C16-4422-8B9C-2699E31E77F5}"/>
    <dgm:cxn modelId="{A3067470-491F-47C4-BAF8-CB52DC7BE87C}" type="presOf" srcId="{400B1B0A-44ED-4F82-A315-120A212A919B}" destId="{D6DECCDA-065D-4789-858B-0F52DE9F5A98}" srcOrd="0" destOrd="0" presId="urn:microsoft.com/office/officeart/2005/8/layout/vList4#1"/>
    <dgm:cxn modelId="{2133DF97-CD27-4D89-8CA4-A5E060F3BE26}" type="presOf" srcId="{B19C7830-3B8B-470C-A40C-D816AEEAFB38}" destId="{2DBE8627-9309-4BA7-AEEE-F96EB8D467D9}" srcOrd="0" destOrd="0" presId="urn:microsoft.com/office/officeart/2005/8/layout/vList4#1"/>
    <dgm:cxn modelId="{E3D36E60-1DCD-4B7F-8E58-A3A2ADD339D8}" type="presOf" srcId="{828D381D-87E1-4CDD-B6F1-F3EE8C5D8F51}" destId="{161C2689-888B-4002-B5D3-88C6817C1CF8}" srcOrd="0" destOrd="0" presId="urn:microsoft.com/office/officeart/2005/8/layout/vList4#1"/>
    <dgm:cxn modelId="{AD6674B1-5257-4480-9873-77908FEE598D}" type="presOf" srcId="{3E686F77-24AA-47E9-89C0-2ED55F444638}" destId="{59D00C16-036A-4981-A492-90F5BCCA02A4}" srcOrd="1" destOrd="0" presId="urn:microsoft.com/office/officeart/2005/8/layout/vList4#1"/>
    <dgm:cxn modelId="{A3AC5C13-9D9D-4936-9CDB-3821BAF2CA4C}" type="presOf" srcId="{2BC3C1BA-CA4E-4EB4-8799-CEA34A97406D}" destId="{A9CE1926-B73E-473E-A29F-CFB856F067CC}" srcOrd="1" destOrd="0" presId="urn:microsoft.com/office/officeart/2005/8/layout/vList4#1"/>
    <dgm:cxn modelId="{99F1F5CC-0A2A-44E5-82D4-66DDD7DE0416}" type="presOf" srcId="{828D381D-87E1-4CDD-B6F1-F3EE8C5D8F51}" destId="{B79F1CA7-32B9-4F21-8F06-1064A1DDB525}" srcOrd="1" destOrd="0" presId="urn:microsoft.com/office/officeart/2005/8/layout/vList4#1"/>
    <dgm:cxn modelId="{B32D2EAF-2231-493F-9225-8BC6EA1C3D33}" type="presOf" srcId="{51B2D471-41C9-4609-93A1-61329A420B02}" destId="{0D2C34D2-4D63-40D2-8F40-B78B2B6AAC12}" srcOrd="0" destOrd="0" presId="urn:microsoft.com/office/officeart/2005/8/layout/vList4#1"/>
    <dgm:cxn modelId="{658966F9-845D-467F-8FE2-EB2DA38CB702}" type="presOf" srcId="{B19C7830-3B8B-470C-A40C-D816AEEAFB38}" destId="{318ECE55-2C35-437D-9EB1-9C8790675067}" srcOrd="1" destOrd="0" presId="urn:microsoft.com/office/officeart/2005/8/layout/vList4#1"/>
    <dgm:cxn modelId="{342BF661-0AA9-49D7-978B-A522C850FC91}" srcId="{400B1B0A-44ED-4F82-A315-120A212A919B}" destId="{5C69CBB4-313B-4C19-9EC7-DC60049BFE83}" srcOrd="1" destOrd="0" parTransId="{183C833F-8695-4041-A609-BDB949C4E986}" sibTransId="{71CB8141-AEC6-43FD-B9AC-D6B8B4C184D2}"/>
    <dgm:cxn modelId="{1BA49A1C-C833-4C48-A75A-C5DC3AC5761B}" type="presOf" srcId="{51B2D471-41C9-4609-93A1-61329A420B02}" destId="{921F31F8-3B96-40ED-9041-88B17EEAE28E}" srcOrd="1" destOrd="0" presId="urn:microsoft.com/office/officeart/2005/8/layout/vList4#1"/>
    <dgm:cxn modelId="{976C949C-C4F6-46AB-87F3-EBB088441C15}" srcId="{400B1B0A-44ED-4F82-A315-120A212A919B}" destId="{3E686F77-24AA-47E9-89C0-2ED55F444638}" srcOrd="5" destOrd="0" parTransId="{FF3F83F7-F4A3-4426-9CA4-D149C5D71CD0}" sibTransId="{571A8734-BA8F-4C80-A862-F94F6A61A627}"/>
    <dgm:cxn modelId="{DB2300F0-083F-4A9C-822D-238FD520F884}" srcId="{400B1B0A-44ED-4F82-A315-120A212A919B}" destId="{51B2D471-41C9-4609-93A1-61329A420B02}" srcOrd="4" destOrd="0" parTransId="{95277018-EBB4-427D-8001-3D0F5666CAB9}" sibTransId="{4376DB02-F46C-4C34-A3E6-9C404C119E3E}"/>
    <dgm:cxn modelId="{136FD384-43FB-43A0-9423-B5A254692F2B}" srcId="{400B1B0A-44ED-4F82-A315-120A212A919B}" destId="{2BC3C1BA-CA4E-4EB4-8799-CEA34A97406D}" srcOrd="3" destOrd="0" parTransId="{5F096E57-C4E0-412D-827D-ADC12D92D8BD}" sibTransId="{2F47799E-3BC0-43B0-9217-6787E6839404}"/>
    <dgm:cxn modelId="{73626C1C-F5EB-4EA2-AA26-6736E88B08C0}" type="presOf" srcId="{5C69CBB4-313B-4C19-9EC7-DC60049BFE83}" destId="{B3DA5BD7-0FF4-45B7-A54A-A0D0CFC370A8}" srcOrd="0" destOrd="0" presId="urn:microsoft.com/office/officeart/2005/8/layout/vList4#1"/>
    <dgm:cxn modelId="{2C82E69B-D108-474F-A9E4-8C76BFB0F86C}" type="presOf" srcId="{3E686F77-24AA-47E9-89C0-2ED55F444638}" destId="{8A38A602-08CC-4479-AAB8-713C7ACE186B}" srcOrd="0" destOrd="0" presId="urn:microsoft.com/office/officeart/2005/8/layout/vList4#1"/>
    <dgm:cxn modelId="{EF581293-0021-410D-9ECB-8FB7F2C4D895}" type="presOf" srcId="{2BC3C1BA-CA4E-4EB4-8799-CEA34A97406D}" destId="{52272E26-82EA-4A3F-86B2-310A4A68470E}" srcOrd="0" destOrd="0" presId="urn:microsoft.com/office/officeart/2005/8/layout/vList4#1"/>
    <dgm:cxn modelId="{342AF9CE-E7A3-445C-9758-9763A645CDAB}" type="presOf" srcId="{5C69CBB4-313B-4C19-9EC7-DC60049BFE83}" destId="{56E40A2B-68EF-4471-9281-32FF22DA2F65}" srcOrd="1" destOrd="0" presId="urn:microsoft.com/office/officeart/2005/8/layout/vList4#1"/>
    <dgm:cxn modelId="{9FCDE698-83AA-473C-A7E1-8DAD1E1C3A4E}" srcId="{400B1B0A-44ED-4F82-A315-120A212A919B}" destId="{B19C7830-3B8B-470C-A40C-D816AEEAFB38}" srcOrd="2" destOrd="0" parTransId="{C1D873E0-90E4-4708-80E1-B390B21FD3F9}" sibTransId="{AF3BA8C5-C5DA-457A-80A9-74EAB15C4EF3}"/>
    <dgm:cxn modelId="{5DDD10B3-E494-4725-9CD9-027EA4ADDE71}" type="presParOf" srcId="{D6DECCDA-065D-4789-858B-0F52DE9F5A98}" destId="{85CAA11D-4D08-4143-80A5-4D1DAD9FAB59}" srcOrd="0" destOrd="0" presId="urn:microsoft.com/office/officeart/2005/8/layout/vList4#1"/>
    <dgm:cxn modelId="{376AFB7A-1D17-4401-959C-82E8DEE7F3D6}" type="presParOf" srcId="{85CAA11D-4D08-4143-80A5-4D1DAD9FAB59}" destId="{161C2689-888B-4002-B5D3-88C6817C1CF8}" srcOrd="0" destOrd="0" presId="urn:microsoft.com/office/officeart/2005/8/layout/vList4#1"/>
    <dgm:cxn modelId="{E0564FA3-19F8-4791-B939-19273C184451}" type="presParOf" srcId="{85CAA11D-4D08-4143-80A5-4D1DAD9FAB59}" destId="{ABB49D04-F53A-43E9-8E6E-EA579BA16690}" srcOrd="1" destOrd="0" presId="urn:microsoft.com/office/officeart/2005/8/layout/vList4#1"/>
    <dgm:cxn modelId="{C2C9025A-6DBB-4747-BDB9-9C66C21CAA7E}" type="presParOf" srcId="{85CAA11D-4D08-4143-80A5-4D1DAD9FAB59}" destId="{B79F1CA7-32B9-4F21-8F06-1064A1DDB525}" srcOrd="2" destOrd="0" presId="urn:microsoft.com/office/officeart/2005/8/layout/vList4#1"/>
    <dgm:cxn modelId="{24F8AFAF-B70A-4487-819A-F12B8461C034}" type="presParOf" srcId="{D6DECCDA-065D-4789-858B-0F52DE9F5A98}" destId="{2C23C41F-83F4-4D9F-AED6-22384139FC88}" srcOrd="1" destOrd="0" presId="urn:microsoft.com/office/officeart/2005/8/layout/vList4#1"/>
    <dgm:cxn modelId="{EB4C40DA-674F-418D-A7BF-443BD5B69831}" type="presParOf" srcId="{D6DECCDA-065D-4789-858B-0F52DE9F5A98}" destId="{3AE930FB-079A-4371-89A3-FA6BAA148EEA}" srcOrd="2" destOrd="0" presId="urn:microsoft.com/office/officeart/2005/8/layout/vList4#1"/>
    <dgm:cxn modelId="{F3AF5F4C-1626-482A-91B8-107823E61DE9}" type="presParOf" srcId="{3AE930FB-079A-4371-89A3-FA6BAA148EEA}" destId="{B3DA5BD7-0FF4-45B7-A54A-A0D0CFC370A8}" srcOrd="0" destOrd="0" presId="urn:microsoft.com/office/officeart/2005/8/layout/vList4#1"/>
    <dgm:cxn modelId="{760A9CD1-4B39-4C07-A66C-2358DEB13C3C}" type="presParOf" srcId="{3AE930FB-079A-4371-89A3-FA6BAA148EEA}" destId="{754E85E3-890D-40FA-8BA8-26C51F4DE649}" srcOrd="1" destOrd="0" presId="urn:microsoft.com/office/officeart/2005/8/layout/vList4#1"/>
    <dgm:cxn modelId="{D24E3B8D-DD1E-4097-845D-542345F233D8}" type="presParOf" srcId="{3AE930FB-079A-4371-89A3-FA6BAA148EEA}" destId="{56E40A2B-68EF-4471-9281-32FF22DA2F65}" srcOrd="2" destOrd="0" presId="urn:microsoft.com/office/officeart/2005/8/layout/vList4#1"/>
    <dgm:cxn modelId="{98E91847-2B03-48A5-935B-207014301DED}" type="presParOf" srcId="{D6DECCDA-065D-4789-858B-0F52DE9F5A98}" destId="{54B66C81-5FF2-447E-9E40-0CE7F718EDBF}" srcOrd="3" destOrd="0" presId="urn:microsoft.com/office/officeart/2005/8/layout/vList4#1"/>
    <dgm:cxn modelId="{B6F22F06-1EB2-4D63-A8A3-D1FB2D0F0054}" type="presParOf" srcId="{D6DECCDA-065D-4789-858B-0F52DE9F5A98}" destId="{0013E2D5-CE5C-423B-BF5E-87041F842174}" srcOrd="4" destOrd="0" presId="urn:microsoft.com/office/officeart/2005/8/layout/vList4#1"/>
    <dgm:cxn modelId="{9943F733-6F1E-428A-BE49-75C1E307474E}" type="presParOf" srcId="{0013E2D5-CE5C-423B-BF5E-87041F842174}" destId="{2DBE8627-9309-4BA7-AEEE-F96EB8D467D9}" srcOrd="0" destOrd="0" presId="urn:microsoft.com/office/officeart/2005/8/layout/vList4#1"/>
    <dgm:cxn modelId="{608BA574-5B07-4615-9823-2D4ED9DB85A8}" type="presParOf" srcId="{0013E2D5-CE5C-423B-BF5E-87041F842174}" destId="{A37D3C9B-6927-4E1D-B6E9-D677A88282E8}" srcOrd="1" destOrd="0" presId="urn:microsoft.com/office/officeart/2005/8/layout/vList4#1"/>
    <dgm:cxn modelId="{0FFCE5CC-E8D3-4082-8BA3-19673BB8C2D5}" type="presParOf" srcId="{0013E2D5-CE5C-423B-BF5E-87041F842174}" destId="{318ECE55-2C35-437D-9EB1-9C8790675067}" srcOrd="2" destOrd="0" presId="urn:microsoft.com/office/officeart/2005/8/layout/vList4#1"/>
    <dgm:cxn modelId="{419D7DFE-CBC9-49F7-8E80-BFF9279A8973}" type="presParOf" srcId="{D6DECCDA-065D-4789-858B-0F52DE9F5A98}" destId="{0F8B5771-10FA-4A12-86B1-844A2FC937E6}" srcOrd="5" destOrd="0" presId="urn:microsoft.com/office/officeart/2005/8/layout/vList4#1"/>
    <dgm:cxn modelId="{32CDDA47-EBBA-4432-8B46-49C4EE7D0EE7}" type="presParOf" srcId="{D6DECCDA-065D-4789-858B-0F52DE9F5A98}" destId="{C22AF974-D8B0-451C-AFF4-11A71ADC4797}" srcOrd="6" destOrd="0" presId="urn:microsoft.com/office/officeart/2005/8/layout/vList4#1"/>
    <dgm:cxn modelId="{3741121C-8878-4B32-B5C8-665B1F04EDE8}" type="presParOf" srcId="{C22AF974-D8B0-451C-AFF4-11A71ADC4797}" destId="{52272E26-82EA-4A3F-86B2-310A4A68470E}" srcOrd="0" destOrd="0" presId="urn:microsoft.com/office/officeart/2005/8/layout/vList4#1"/>
    <dgm:cxn modelId="{8AB07DDE-E0E9-49A7-824A-6ED19549D869}" type="presParOf" srcId="{C22AF974-D8B0-451C-AFF4-11A71ADC4797}" destId="{72A3742D-B143-4E41-BA2D-8AA7F7D86D7B}" srcOrd="1" destOrd="0" presId="urn:microsoft.com/office/officeart/2005/8/layout/vList4#1"/>
    <dgm:cxn modelId="{E48DEB90-A1E4-47B5-96D9-235ADDBE5D83}" type="presParOf" srcId="{C22AF974-D8B0-451C-AFF4-11A71ADC4797}" destId="{A9CE1926-B73E-473E-A29F-CFB856F067CC}" srcOrd="2" destOrd="0" presId="urn:microsoft.com/office/officeart/2005/8/layout/vList4#1"/>
    <dgm:cxn modelId="{B18C5B5E-54B6-4E16-BC06-32E7B48DED64}" type="presParOf" srcId="{D6DECCDA-065D-4789-858B-0F52DE9F5A98}" destId="{5F7733EF-0E5D-4AEA-8A47-AC52C0A4CE20}" srcOrd="7" destOrd="0" presId="urn:microsoft.com/office/officeart/2005/8/layout/vList4#1"/>
    <dgm:cxn modelId="{645C1B73-B292-499D-9B78-5E01C1C73A0E}" type="presParOf" srcId="{D6DECCDA-065D-4789-858B-0F52DE9F5A98}" destId="{137062C6-1B3B-49B6-8E7F-98AEAE16EF94}" srcOrd="8" destOrd="0" presId="urn:microsoft.com/office/officeart/2005/8/layout/vList4#1"/>
    <dgm:cxn modelId="{9DDA0A54-B6CA-4979-A996-2F04417AFC3D}" type="presParOf" srcId="{137062C6-1B3B-49B6-8E7F-98AEAE16EF94}" destId="{0D2C34D2-4D63-40D2-8F40-B78B2B6AAC12}" srcOrd="0" destOrd="0" presId="urn:microsoft.com/office/officeart/2005/8/layout/vList4#1"/>
    <dgm:cxn modelId="{50212527-F4DD-4A5F-8DA3-D789DC0E3D7E}" type="presParOf" srcId="{137062C6-1B3B-49B6-8E7F-98AEAE16EF94}" destId="{ED2910C9-E33A-44AB-92C3-FCAE1FAEFBC3}" srcOrd="1" destOrd="0" presId="urn:microsoft.com/office/officeart/2005/8/layout/vList4#1"/>
    <dgm:cxn modelId="{6B872A13-30DB-418C-B6CD-4A0A525BFA0A}" type="presParOf" srcId="{137062C6-1B3B-49B6-8E7F-98AEAE16EF94}" destId="{921F31F8-3B96-40ED-9041-88B17EEAE28E}" srcOrd="2" destOrd="0" presId="urn:microsoft.com/office/officeart/2005/8/layout/vList4#1"/>
    <dgm:cxn modelId="{EC7A4778-5125-4126-9C73-174E0BCE196B}" type="presParOf" srcId="{D6DECCDA-065D-4789-858B-0F52DE9F5A98}" destId="{2EBBD3E3-D370-4ED6-A8EC-AF2B2D627123}" srcOrd="9" destOrd="0" presId="urn:microsoft.com/office/officeart/2005/8/layout/vList4#1"/>
    <dgm:cxn modelId="{ED3CB602-1BEC-4A73-A6C0-F423E21315AA}" type="presParOf" srcId="{D6DECCDA-065D-4789-858B-0F52DE9F5A98}" destId="{7F59A933-0653-412F-9A04-6C9F18D4E765}" srcOrd="10" destOrd="0" presId="urn:microsoft.com/office/officeart/2005/8/layout/vList4#1"/>
    <dgm:cxn modelId="{AF03E04A-9846-47DE-A1D4-B2904ED4E2AB}" type="presParOf" srcId="{7F59A933-0653-412F-9A04-6C9F18D4E765}" destId="{8A38A602-08CC-4479-AAB8-713C7ACE186B}" srcOrd="0" destOrd="0" presId="urn:microsoft.com/office/officeart/2005/8/layout/vList4#1"/>
    <dgm:cxn modelId="{C942C1BB-AE39-4C2F-A3E0-40AB580100D5}" type="presParOf" srcId="{7F59A933-0653-412F-9A04-6C9F18D4E765}" destId="{9364018A-8DD6-4F22-9299-41A7D7A1FD00}" srcOrd="1" destOrd="0" presId="urn:microsoft.com/office/officeart/2005/8/layout/vList4#1"/>
    <dgm:cxn modelId="{6CB5298F-CCEE-4333-8B16-D38A7E39334F}" type="presParOf" srcId="{7F59A933-0653-412F-9A04-6C9F18D4E765}" destId="{59D00C16-036A-4981-A492-90F5BCCA02A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B4BDCA-57F0-4017-A50F-2BDAC8C1116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AA59CF7-3924-4781-906F-ECC84AA087A0}" type="pres">
      <dgm:prSet presAssocID="{E5B4BDCA-57F0-4017-A50F-2BDAC8C111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</dgm:ptLst>
  <dgm:cxnLst>
    <dgm:cxn modelId="{70A23612-B7A4-4B07-9437-380AD9B85126}" type="presOf" srcId="{E5B4BDCA-57F0-4017-A50F-2BDAC8C11166}" destId="{CAA59CF7-3924-4781-906F-ECC84AA087A0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64207-D69A-4446-9CCF-A15ADF5404B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9F0AE6C-D97F-4074-BC5A-68BF63F344B6}">
      <dgm:prSet phldrT="[Texto]"/>
      <dgm:spPr/>
      <dgm:t>
        <a:bodyPr/>
        <a:lstStyle/>
        <a:p>
          <a:r>
            <a:rPr lang="es-CO" dirty="0" smtClean="0"/>
            <a:t>Asignación de pesos entre variables de ámbitos</a:t>
          </a:r>
          <a:endParaRPr lang="es-CO" dirty="0"/>
        </a:p>
      </dgm:t>
    </dgm:pt>
    <dgm:pt modelId="{E3AA7BDE-31B9-48EB-BC6C-9095E19B99CE}" type="parTrans" cxnId="{17B3E24A-BEB1-42A6-A9D1-1D31BE4F8BC8}">
      <dgm:prSet/>
      <dgm:spPr/>
      <dgm:t>
        <a:bodyPr/>
        <a:lstStyle/>
        <a:p>
          <a:endParaRPr lang="es-CO"/>
        </a:p>
      </dgm:t>
    </dgm:pt>
    <dgm:pt modelId="{90ECA64B-B1E5-4F65-BF6D-67C6BAC14B13}" type="sibTrans" cxnId="{17B3E24A-BEB1-42A6-A9D1-1D31BE4F8BC8}">
      <dgm:prSet/>
      <dgm:spPr/>
      <dgm:t>
        <a:bodyPr/>
        <a:lstStyle/>
        <a:p>
          <a:endParaRPr lang="es-CO"/>
        </a:p>
      </dgm:t>
    </dgm:pt>
    <dgm:pt modelId="{100F3FAA-4E13-455D-9172-0FF011CC1562}">
      <dgm:prSet phldrT="[Texto]"/>
      <dgm:spPr/>
      <dgm:t>
        <a:bodyPr/>
        <a:lstStyle/>
        <a:p>
          <a:r>
            <a:rPr lang="es-CO" dirty="0" smtClean="0"/>
            <a:t>Nivel 2</a:t>
          </a:r>
          <a:endParaRPr lang="es-CO" dirty="0"/>
        </a:p>
      </dgm:t>
    </dgm:pt>
    <dgm:pt modelId="{F66A009F-787A-42EB-B133-528B02BE8F42}" type="parTrans" cxnId="{304CAD9B-573E-48B4-BDAA-C1CB638E1BF5}">
      <dgm:prSet/>
      <dgm:spPr/>
      <dgm:t>
        <a:bodyPr/>
        <a:lstStyle/>
        <a:p>
          <a:endParaRPr lang="es-CO"/>
        </a:p>
      </dgm:t>
    </dgm:pt>
    <dgm:pt modelId="{28A9655F-BF10-415B-A151-011B1A1292E8}" type="sibTrans" cxnId="{304CAD9B-573E-48B4-BDAA-C1CB638E1BF5}">
      <dgm:prSet/>
      <dgm:spPr/>
      <dgm:t>
        <a:bodyPr/>
        <a:lstStyle/>
        <a:p>
          <a:endParaRPr lang="es-CO"/>
        </a:p>
      </dgm:t>
    </dgm:pt>
    <dgm:pt modelId="{5A81F0B0-6C66-4A74-9403-F42677C4E1AE}">
      <dgm:prSet phldrT="[Texto]"/>
      <dgm:spPr/>
      <dgm:t>
        <a:bodyPr/>
        <a:lstStyle/>
        <a:p>
          <a:r>
            <a:rPr lang="es-CO" dirty="0" smtClean="0"/>
            <a:t>Ponderar pesos entre ámbitos</a:t>
          </a:r>
          <a:endParaRPr lang="es-CO" dirty="0"/>
        </a:p>
      </dgm:t>
    </dgm:pt>
    <dgm:pt modelId="{D6008476-5B90-41BD-A297-9A359AC5AD22}" type="parTrans" cxnId="{9A0F7FB7-D481-41EB-AA02-46384ACFCFD1}">
      <dgm:prSet/>
      <dgm:spPr/>
      <dgm:t>
        <a:bodyPr/>
        <a:lstStyle/>
        <a:p>
          <a:endParaRPr lang="es-CO"/>
        </a:p>
      </dgm:t>
    </dgm:pt>
    <dgm:pt modelId="{7A0AB67D-2F22-48A2-B56C-552DE7B14565}" type="sibTrans" cxnId="{9A0F7FB7-D481-41EB-AA02-46384ACFCFD1}">
      <dgm:prSet/>
      <dgm:spPr/>
      <dgm:t>
        <a:bodyPr/>
        <a:lstStyle/>
        <a:p>
          <a:endParaRPr lang="es-CO"/>
        </a:p>
      </dgm:t>
    </dgm:pt>
    <dgm:pt modelId="{AFE764FD-0A99-48F9-9D0F-34C27D9ADC6B}">
      <dgm:prSet phldrT="[Texto]"/>
      <dgm:spPr/>
      <dgm:t>
        <a:bodyPr/>
        <a:lstStyle/>
        <a:p>
          <a:r>
            <a:rPr lang="es-CO" dirty="0" smtClean="0"/>
            <a:t>Nivel 1</a:t>
          </a:r>
          <a:endParaRPr lang="es-CO" dirty="0"/>
        </a:p>
      </dgm:t>
    </dgm:pt>
    <dgm:pt modelId="{56A75954-C0E2-4DC6-AB74-AF9E6A28395A}" type="parTrans" cxnId="{ED882891-5AFF-4EDE-AC96-4693D61236C2}">
      <dgm:prSet/>
      <dgm:spPr/>
      <dgm:t>
        <a:bodyPr/>
        <a:lstStyle/>
        <a:p>
          <a:endParaRPr lang="es-CO"/>
        </a:p>
      </dgm:t>
    </dgm:pt>
    <dgm:pt modelId="{7F7BA17F-805C-47C1-8A7E-E599344FBE70}" type="sibTrans" cxnId="{ED882891-5AFF-4EDE-AC96-4693D61236C2}">
      <dgm:prSet/>
      <dgm:spPr/>
      <dgm:t>
        <a:bodyPr/>
        <a:lstStyle/>
        <a:p>
          <a:endParaRPr lang="es-CO"/>
        </a:p>
      </dgm:t>
    </dgm:pt>
    <dgm:pt modelId="{4A21A696-244D-4771-BB43-33398FE78D39}" type="pres">
      <dgm:prSet presAssocID="{5A264207-D69A-4446-9CCF-A15ADF5404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046D612-AE6B-462E-9F96-4CE58AEE1BB1}" type="pres">
      <dgm:prSet presAssocID="{29F0AE6C-D97F-4074-BC5A-68BF63F344B6}" presName="composite" presStyleCnt="0"/>
      <dgm:spPr/>
    </dgm:pt>
    <dgm:pt modelId="{EBDF20E6-5A15-47F9-8B51-4D48285A1181}" type="pres">
      <dgm:prSet presAssocID="{29F0AE6C-D97F-4074-BC5A-68BF63F344B6}" presName="bentUpArrow1" presStyleLbl="alignImgPlace1" presStyleIdx="0" presStyleCnt="1"/>
      <dgm:spPr/>
    </dgm:pt>
    <dgm:pt modelId="{A9CEEF91-D22E-4672-9625-103F3E877428}" type="pres">
      <dgm:prSet presAssocID="{29F0AE6C-D97F-4074-BC5A-68BF63F344B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248621-F267-4FAB-850A-1818B906ADB0}" type="pres">
      <dgm:prSet presAssocID="{29F0AE6C-D97F-4074-BC5A-68BF63F344B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56E10-B1E9-4975-BB1F-8602A9FE7F45}" type="pres">
      <dgm:prSet presAssocID="{90ECA64B-B1E5-4F65-BF6D-67C6BAC14B13}" presName="sibTrans" presStyleCnt="0"/>
      <dgm:spPr/>
    </dgm:pt>
    <dgm:pt modelId="{F97B3E18-CDCF-4D6A-A714-F634C5ED9199}" type="pres">
      <dgm:prSet presAssocID="{5A81F0B0-6C66-4A74-9403-F42677C4E1AE}" presName="composite" presStyleCnt="0"/>
      <dgm:spPr/>
    </dgm:pt>
    <dgm:pt modelId="{FDF51F02-0863-4AD3-BCC6-E71654AE7DDF}" type="pres">
      <dgm:prSet presAssocID="{5A81F0B0-6C66-4A74-9403-F42677C4E1A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695039-B3CE-48E2-8AF4-EF95202C070C}" type="pres">
      <dgm:prSet presAssocID="{5A81F0B0-6C66-4A74-9403-F42677C4E1AE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8A6F5D6-0B6D-481B-9C2F-9D8641EDE165}" type="presOf" srcId="{AFE764FD-0A99-48F9-9D0F-34C27D9ADC6B}" destId="{7D695039-B3CE-48E2-8AF4-EF95202C070C}" srcOrd="0" destOrd="0" presId="urn:microsoft.com/office/officeart/2005/8/layout/StepDownProcess"/>
    <dgm:cxn modelId="{304CAD9B-573E-48B4-BDAA-C1CB638E1BF5}" srcId="{29F0AE6C-D97F-4074-BC5A-68BF63F344B6}" destId="{100F3FAA-4E13-455D-9172-0FF011CC1562}" srcOrd="0" destOrd="0" parTransId="{F66A009F-787A-42EB-B133-528B02BE8F42}" sibTransId="{28A9655F-BF10-415B-A151-011B1A1292E8}"/>
    <dgm:cxn modelId="{34AB23AF-2F63-4FFD-BC20-53BB1D71D812}" type="presOf" srcId="{5A264207-D69A-4446-9CCF-A15ADF5404B0}" destId="{4A21A696-244D-4771-BB43-33398FE78D39}" srcOrd="0" destOrd="0" presId="urn:microsoft.com/office/officeart/2005/8/layout/StepDownProcess"/>
    <dgm:cxn modelId="{F3EF9C68-70F9-40EA-845F-ED16C420AB58}" type="presOf" srcId="{100F3FAA-4E13-455D-9172-0FF011CC1562}" destId="{34248621-F267-4FAB-850A-1818B906ADB0}" srcOrd="0" destOrd="0" presId="urn:microsoft.com/office/officeart/2005/8/layout/StepDownProcess"/>
    <dgm:cxn modelId="{EB18251F-E87B-47C0-B66A-409C6306B017}" type="presOf" srcId="{29F0AE6C-D97F-4074-BC5A-68BF63F344B6}" destId="{A9CEEF91-D22E-4672-9625-103F3E877428}" srcOrd="0" destOrd="0" presId="urn:microsoft.com/office/officeart/2005/8/layout/StepDownProcess"/>
    <dgm:cxn modelId="{9A0F7FB7-D481-41EB-AA02-46384ACFCFD1}" srcId="{5A264207-D69A-4446-9CCF-A15ADF5404B0}" destId="{5A81F0B0-6C66-4A74-9403-F42677C4E1AE}" srcOrd="1" destOrd="0" parTransId="{D6008476-5B90-41BD-A297-9A359AC5AD22}" sibTransId="{7A0AB67D-2F22-48A2-B56C-552DE7B14565}"/>
    <dgm:cxn modelId="{17B3E24A-BEB1-42A6-A9D1-1D31BE4F8BC8}" srcId="{5A264207-D69A-4446-9CCF-A15ADF5404B0}" destId="{29F0AE6C-D97F-4074-BC5A-68BF63F344B6}" srcOrd="0" destOrd="0" parTransId="{E3AA7BDE-31B9-48EB-BC6C-9095E19B99CE}" sibTransId="{90ECA64B-B1E5-4F65-BF6D-67C6BAC14B13}"/>
    <dgm:cxn modelId="{ED882891-5AFF-4EDE-AC96-4693D61236C2}" srcId="{5A81F0B0-6C66-4A74-9403-F42677C4E1AE}" destId="{AFE764FD-0A99-48F9-9D0F-34C27D9ADC6B}" srcOrd="0" destOrd="0" parTransId="{56A75954-C0E2-4DC6-AB74-AF9E6A28395A}" sibTransId="{7F7BA17F-805C-47C1-8A7E-E599344FBE70}"/>
    <dgm:cxn modelId="{FA312A10-1E55-4401-9F09-4B1EE08A135C}" type="presOf" srcId="{5A81F0B0-6C66-4A74-9403-F42677C4E1AE}" destId="{FDF51F02-0863-4AD3-BCC6-E71654AE7DDF}" srcOrd="0" destOrd="0" presId="urn:microsoft.com/office/officeart/2005/8/layout/StepDownProcess"/>
    <dgm:cxn modelId="{46F88CF9-E0DD-4588-B9EF-FCE4DF7619AF}" type="presParOf" srcId="{4A21A696-244D-4771-BB43-33398FE78D39}" destId="{1046D612-AE6B-462E-9F96-4CE58AEE1BB1}" srcOrd="0" destOrd="0" presId="urn:microsoft.com/office/officeart/2005/8/layout/StepDownProcess"/>
    <dgm:cxn modelId="{4FD56F64-36CC-41D5-9F1C-7C6B589C4DCA}" type="presParOf" srcId="{1046D612-AE6B-462E-9F96-4CE58AEE1BB1}" destId="{EBDF20E6-5A15-47F9-8B51-4D48285A1181}" srcOrd="0" destOrd="0" presId="urn:microsoft.com/office/officeart/2005/8/layout/StepDownProcess"/>
    <dgm:cxn modelId="{B21633AE-32FD-495B-8D10-7EECD5B6FC25}" type="presParOf" srcId="{1046D612-AE6B-462E-9F96-4CE58AEE1BB1}" destId="{A9CEEF91-D22E-4672-9625-103F3E877428}" srcOrd="1" destOrd="0" presId="urn:microsoft.com/office/officeart/2005/8/layout/StepDownProcess"/>
    <dgm:cxn modelId="{38842D6B-6463-435B-B8EA-8DD1401F507D}" type="presParOf" srcId="{1046D612-AE6B-462E-9F96-4CE58AEE1BB1}" destId="{34248621-F267-4FAB-850A-1818B906ADB0}" srcOrd="2" destOrd="0" presId="urn:microsoft.com/office/officeart/2005/8/layout/StepDownProcess"/>
    <dgm:cxn modelId="{4B2CC08C-80CD-4FC3-AEAB-2D4D89709052}" type="presParOf" srcId="{4A21A696-244D-4771-BB43-33398FE78D39}" destId="{49B56E10-B1E9-4975-BB1F-8602A9FE7F45}" srcOrd="1" destOrd="0" presId="urn:microsoft.com/office/officeart/2005/8/layout/StepDownProcess"/>
    <dgm:cxn modelId="{2EDA714B-9101-47AD-8051-E7812B495E67}" type="presParOf" srcId="{4A21A696-244D-4771-BB43-33398FE78D39}" destId="{F97B3E18-CDCF-4D6A-A714-F634C5ED9199}" srcOrd="2" destOrd="0" presId="urn:microsoft.com/office/officeart/2005/8/layout/StepDownProcess"/>
    <dgm:cxn modelId="{ACBCBEA0-DB89-433B-A88D-D2338D91E546}" type="presParOf" srcId="{F97B3E18-CDCF-4D6A-A714-F634C5ED9199}" destId="{FDF51F02-0863-4AD3-BCC6-E71654AE7DDF}" srcOrd="0" destOrd="0" presId="urn:microsoft.com/office/officeart/2005/8/layout/StepDownProcess"/>
    <dgm:cxn modelId="{4DFD94E4-2F04-43C5-AF53-974746241B10}" type="presParOf" srcId="{F97B3E18-CDCF-4D6A-A714-F634C5ED9199}" destId="{7D695039-B3CE-48E2-8AF4-EF95202C07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AE2FF-B874-4990-BA4B-13FD7B07D22E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847F9C9-1F90-4AEE-85F0-2AEAAB9FB8DD}">
      <dgm:prSet/>
      <dgm:spPr/>
      <dgm:t>
        <a:bodyPr/>
        <a:lstStyle/>
        <a:p>
          <a:pPr rtl="0"/>
          <a:r>
            <a:rPr lang="es-ES" b="1" dirty="0" smtClean="0">
              <a:effectLst/>
            </a:rPr>
            <a:t>Para los niveles de agregación se utilizara el criterio de promedio de las calificaciones de los predios que pertenecen al nivel de agregación </a:t>
          </a:r>
          <a:endParaRPr lang="es-ES" b="1" dirty="0">
            <a:effectLst/>
          </a:endParaRPr>
        </a:p>
      </dgm:t>
    </dgm:pt>
    <dgm:pt modelId="{03CAB549-CC2C-4DD7-8059-726656B70F97}" type="parTrans" cxnId="{A68464C5-A546-4417-AAC9-3390FE933A0C}">
      <dgm:prSet/>
      <dgm:spPr/>
      <dgm:t>
        <a:bodyPr/>
        <a:lstStyle/>
        <a:p>
          <a:endParaRPr lang="es-ES" b="1">
            <a:effectLst/>
          </a:endParaRPr>
        </a:p>
      </dgm:t>
    </dgm:pt>
    <dgm:pt modelId="{4127D820-CFE1-4B8B-AB1F-E4017CA27B89}" type="sibTrans" cxnId="{A68464C5-A546-4417-AAC9-3390FE933A0C}">
      <dgm:prSet/>
      <dgm:spPr/>
      <dgm:t>
        <a:bodyPr/>
        <a:lstStyle/>
        <a:p>
          <a:endParaRPr lang="es-ES" b="1">
            <a:effectLst/>
          </a:endParaRPr>
        </a:p>
      </dgm:t>
    </dgm:pt>
    <dgm:pt modelId="{267EC426-391E-4F19-B4E4-190C4DFCA5B0}" type="pres">
      <dgm:prSet presAssocID="{C4CAE2FF-B874-4990-BA4B-13FD7B07D2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FC98267-6593-445D-8CA0-36D79B7947A4}" type="pres">
      <dgm:prSet presAssocID="{1847F9C9-1F90-4AEE-85F0-2AEAAB9FB8DD}" presName="parentText" presStyleLbl="node1" presStyleIdx="0" presStyleCnt="1" custLinFactNeighborX="-41667" custLinFactNeighborY="-5010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8D71BA-252E-4BF1-A37D-0FC180CE8B29}" type="presOf" srcId="{1847F9C9-1F90-4AEE-85F0-2AEAAB9FB8DD}" destId="{6FC98267-6593-445D-8CA0-36D79B7947A4}" srcOrd="0" destOrd="0" presId="urn:microsoft.com/office/officeart/2005/8/layout/vList2"/>
    <dgm:cxn modelId="{A68464C5-A546-4417-AAC9-3390FE933A0C}" srcId="{C4CAE2FF-B874-4990-BA4B-13FD7B07D22E}" destId="{1847F9C9-1F90-4AEE-85F0-2AEAAB9FB8DD}" srcOrd="0" destOrd="0" parTransId="{03CAB549-CC2C-4DD7-8059-726656B70F97}" sibTransId="{4127D820-CFE1-4B8B-AB1F-E4017CA27B89}"/>
    <dgm:cxn modelId="{2AD4A96E-A10F-4EDD-ABDC-6CA55EE08096}" type="presOf" srcId="{C4CAE2FF-B874-4990-BA4B-13FD7B07D22E}" destId="{267EC426-391E-4F19-B4E4-190C4DFCA5B0}" srcOrd="0" destOrd="0" presId="urn:microsoft.com/office/officeart/2005/8/layout/vList2"/>
    <dgm:cxn modelId="{24112107-592A-4C2A-81F7-9EEA47ABA86F}" type="presParOf" srcId="{267EC426-391E-4F19-B4E4-190C4DFCA5B0}" destId="{6FC98267-6593-445D-8CA0-36D79B7947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AE2FF-B874-4990-BA4B-13FD7B07D22E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67EC426-391E-4F19-B4E4-190C4DFCA5B0}" type="pres">
      <dgm:prSet presAssocID="{C4CAE2FF-B874-4990-BA4B-13FD7B07D2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8E867E29-EB0B-4990-84E4-7CA4124CB766}" type="presOf" srcId="{C4CAE2FF-B874-4990-BA4B-13FD7B07D22E}" destId="{267EC426-391E-4F19-B4E4-190C4DFCA5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4BDCA-57F0-4017-A50F-2BDAC8C1116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0C2632B-18A6-479D-BF34-4F5C95C68996}">
      <dgm:prSet custT="1"/>
      <dgm:spPr/>
      <dgm:t>
        <a:bodyPr/>
        <a:lstStyle/>
        <a:p>
          <a:pPr rtl="0"/>
          <a:r>
            <a:rPr lang="es-CO" sz="1600" dirty="0" smtClean="0"/>
            <a:t>Predio</a:t>
          </a:r>
          <a:endParaRPr lang="es-CO" sz="1600" dirty="0"/>
        </a:p>
      </dgm:t>
    </dgm:pt>
    <dgm:pt modelId="{DE13B36E-75D9-4300-A66D-2C87A4CE2A5E}" type="parTrans" cxnId="{B047653B-8462-454B-A58E-36AAB1695394}">
      <dgm:prSet/>
      <dgm:spPr/>
      <dgm:t>
        <a:bodyPr/>
        <a:lstStyle/>
        <a:p>
          <a:endParaRPr lang="es-CO"/>
        </a:p>
      </dgm:t>
    </dgm:pt>
    <dgm:pt modelId="{7E5BE4E3-DD7D-4488-927F-BDF5752D0B9E}" type="sibTrans" cxnId="{B047653B-8462-454B-A58E-36AAB1695394}">
      <dgm:prSet/>
      <dgm:spPr/>
      <dgm:t>
        <a:bodyPr/>
        <a:lstStyle/>
        <a:p>
          <a:endParaRPr lang="es-CO"/>
        </a:p>
      </dgm:t>
    </dgm:pt>
    <dgm:pt modelId="{CAA59CF7-3924-4781-906F-ECC84AA087A0}" type="pres">
      <dgm:prSet presAssocID="{E5B4BDCA-57F0-4017-A50F-2BDAC8C111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E065B6F-42E5-4EF5-9BC0-F0BF10273459}" type="pres">
      <dgm:prSet presAssocID="{C0C2632B-18A6-479D-BF34-4F5C95C68996}" presName="linNode" presStyleCnt="0"/>
      <dgm:spPr/>
    </dgm:pt>
    <dgm:pt modelId="{1D8294F7-6285-4E7D-BA7D-B11A748AB80E}" type="pres">
      <dgm:prSet presAssocID="{C0C2632B-18A6-479D-BF34-4F5C95C68996}" presName="parentShp" presStyleLbl="node1" presStyleIdx="0" presStyleCnt="1" custScaleX="103517" custScaleY="27365" custLinFactNeighborX="51786" custLinFactNeighborY="2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C45EA9-B081-4966-B0DB-35BFF12671EB}" type="pres">
      <dgm:prSet presAssocID="{C0C2632B-18A6-479D-BF34-4F5C95C68996}" presName="childShp" presStyleLbl="bgAccFollowNode1" presStyleIdx="0" presStyleCnt="1" custAng="10800000" custScaleX="17894" custScaleY="21977" custLinFactNeighborX="-52571" custLinFactNeighborY="-104">
        <dgm:presLayoutVars>
          <dgm:bulletEnabled val="1"/>
        </dgm:presLayoutVars>
      </dgm:prSet>
      <dgm:spPr/>
    </dgm:pt>
  </dgm:ptLst>
  <dgm:cxnLst>
    <dgm:cxn modelId="{B047653B-8462-454B-A58E-36AAB1695394}" srcId="{E5B4BDCA-57F0-4017-A50F-2BDAC8C11166}" destId="{C0C2632B-18A6-479D-BF34-4F5C95C68996}" srcOrd="0" destOrd="0" parTransId="{DE13B36E-75D9-4300-A66D-2C87A4CE2A5E}" sibTransId="{7E5BE4E3-DD7D-4488-927F-BDF5752D0B9E}"/>
    <dgm:cxn modelId="{2B762BB7-5AF1-42E5-A166-C59B42137D83}" type="presOf" srcId="{C0C2632B-18A6-479D-BF34-4F5C95C68996}" destId="{1D8294F7-6285-4E7D-BA7D-B11A748AB80E}" srcOrd="0" destOrd="0" presId="urn:microsoft.com/office/officeart/2005/8/layout/vList6"/>
    <dgm:cxn modelId="{4CE8FEDC-0B83-47E6-8838-9C18FAD57144}" type="presOf" srcId="{E5B4BDCA-57F0-4017-A50F-2BDAC8C11166}" destId="{CAA59CF7-3924-4781-906F-ECC84AA087A0}" srcOrd="0" destOrd="0" presId="urn:microsoft.com/office/officeart/2005/8/layout/vList6"/>
    <dgm:cxn modelId="{483AABE8-1352-4098-B26C-01A4672197F5}" type="presParOf" srcId="{CAA59CF7-3924-4781-906F-ECC84AA087A0}" destId="{FE065B6F-42E5-4EF5-9BC0-F0BF10273459}" srcOrd="0" destOrd="0" presId="urn:microsoft.com/office/officeart/2005/8/layout/vList6"/>
    <dgm:cxn modelId="{F327101A-7C55-49B6-A7C7-8AFF5FB1099A}" type="presParOf" srcId="{FE065B6F-42E5-4EF5-9BC0-F0BF10273459}" destId="{1D8294F7-6285-4E7D-BA7D-B11A748AB80E}" srcOrd="0" destOrd="0" presId="urn:microsoft.com/office/officeart/2005/8/layout/vList6"/>
    <dgm:cxn modelId="{B1AFDA90-19EC-4AB8-9DFB-0E9D6D4BFC38}" type="presParOf" srcId="{FE065B6F-42E5-4EF5-9BC0-F0BF10273459}" destId="{13C45EA9-B081-4966-B0DB-35BFF12671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B4BDCA-57F0-4017-A50F-2BDAC8C1116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0C2632B-18A6-479D-BF34-4F5C95C68996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s-CO" sz="1600" dirty="0" smtClean="0"/>
            <a:t>Niveles de Agregación</a:t>
          </a:r>
          <a:endParaRPr lang="es-CO" sz="1600" dirty="0"/>
        </a:p>
      </dgm:t>
    </dgm:pt>
    <dgm:pt modelId="{DE13B36E-75D9-4300-A66D-2C87A4CE2A5E}" type="parTrans" cxnId="{B047653B-8462-454B-A58E-36AAB1695394}">
      <dgm:prSet/>
      <dgm:spPr/>
      <dgm:t>
        <a:bodyPr/>
        <a:lstStyle/>
        <a:p>
          <a:endParaRPr lang="es-CO"/>
        </a:p>
      </dgm:t>
    </dgm:pt>
    <dgm:pt modelId="{7E5BE4E3-DD7D-4488-927F-BDF5752D0B9E}" type="sibTrans" cxnId="{B047653B-8462-454B-A58E-36AAB1695394}">
      <dgm:prSet/>
      <dgm:spPr/>
      <dgm:t>
        <a:bodyPr/>
        <a:lstStyle/>
        <a:p>
          <a:endParaRPr lang="es-CO"/>
        </a:p>
      </dgm:t>
    </dgm:pt>
    <dgm:pt modelId="{CAA59CF7-3924-4781-906F-ECC84AA087A0}" type="pres">
      <dgm:prSet presAssocID="{E5B4BDCA-57F0-4017-A50F-2BDAC8C111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E065B6F-42E5-4EF5-9BC0-F0BF10273459}" type="pres">
      <dgm:prSet presAssocID="{C0C2632B-18A6-479D-BF34-4F5C95C68996}" presName="linNode" presStyleCnt="0"/>
      <dgm:spPr/>
    </dgm:pt>
    <dgm:pt modelId="{1D8294F7-6285-4E7D-BA7D-B11A748AB80E}" type="pres">
      <dgm:prSet presAssocID="{C0C2632B-18A6-479D-BF34-4F5C95C68996}" presName="parentShp" presStyleLbl="node1" presStyleIdx="0" presStyleCnt="1" custScaleX="155988" custScaleY="43451" custLinFactNeighborX="-34676" custLinFactNeighborY="-12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C45EA9-B081-4966-B0DB-35BFF12671EB}" type="pres">
      <dgm:prSet presAssocID="{C0C2632B-18A6-479D-BF34-4F5C95C68996}" presName="childShp" presStyleLbl="bgAccFollowNode1" presStyleIdx="0" presStyleCnt="1" custAng="10800000" custFlipHor="1" custScaleX="61799" custScaleY="20038" custLinFactNeighborX="-40468" custLinFactNeighborY="-104">
        <dgm:presLayoutVars>
          <dgm:bulletEnabled val="1"/>
        </dgm:presLayoutVars>
      </dgm:prSet>
      <dgm:spPr/>
    </dgm:pt>
  </dgm:ptLst>
  <dgm:cxnLst>
    <dgm:cxn modelId="{B856FB99-DD8F-4379-9C90-3EC370E467F8}" type="presOf" srcId="{C0C2632B-18A6-479D-BF34-4F5C95C68996}" destId="{1D8294F7-6285-4E7D-BA7D-B11A748AB80E}" srcOrd="0" destOrd="0" presId="urn:microsoft.com/office/officeart/2005/8/layout/vList6"/>
    <dgm:cxn modelId="{B047653B-8462-454B-A58E-36AAB1695394}" srcId="{E5B4BDCA-57F0-4017-A50F-2BDAC8C11166}" destId="{C0C2632B-18A6-479D-BF34-4F5C95C68996}" srcOrd="0" destOrd="0" parTransId="{DE13B36E-75D9-4300-A66D-2C87A4CE2A5E}" sibTransId="{7E5BE4E3-DD7D-4488-927F-BDF5752D0B9E}"/>
    <dgm:cxn modelId="{41702E3F-5BA2-4574-BE36-7463B5605D9E}" type="presOf" srcId="{E5B4BDCA-57F0-4017-A50F-2BDAC8C11166}" destId="{CAA59CF7-3924-4781-906F-ECC84AA087A0}" srcOrd="0" destOrd="0" presId="urn:microsoft.com/office/officeart/2005/8/layout/vList6"/>
    <dgm:cxn modelId="{11AD9EA7-A6F3-420C-A158-317816DC9FA2}" type="presParOf" srcId="{CAA59CF7-3924-4781-906F-ECC84AA087A0}" destId="{FE065B6F-42E5-4EF5-9BC0-F0BF10273459}" srcOrd="0" destOrd="0" presId="urn:microsoft.com/office/officeart/2005/8/layout/vList6"/>
    <dgm:cxn modelId="{DEA4FB37-901F-4A65-A860-6EC5B91CDAD7}" type="presParOf" srcId="{FE065B6F-42E5-4EF5-9BC0-F0BF10273459}" destId="{1D8294F7-6285-4E7D-BA7D-B11A748AB80E}" srcOrd="0" destOrd="0" presId="urn:microsoft.com/office/officeart/2005/8/layout/vList6"/>
    <dgm:cxn modelId="{CB1AFA21-044D-4E90-B3DF-420DE0CBFEC4}" type="presParOf" srcId="{FE065B6F-42E5-4EF5-9BC0-F0BF10273459}" destId="{13C45EA9-B081-4966-B0DB-35BFF12671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B4BDCA-57F0-4017-A50F-2BDAC8C1116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AA59CF7-3924-4781-906F-ECC84AA087A0}" type="pres">
      <dgm:prSet presAssocID="{E5B4BDCA-57F0-4017-A50F-2BDAC8C111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</dgm:ptLst>
  <dgm:cxnLst>
    <dgm:cxn modelId="{91661539-EBC8-4B3F-BA03-BA09CBFBD59B}" type="presOf" srcId="{E5B4BDCA-57F0-4017-A50F-2BDAC8C11166}" destId="{CAA59CF7-3924-4781-906F-ECC84AA087A0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264207-D69A-4446-9CCF-A15ADF5404B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9F0AE6C-D97F-4074-BC5A-68BF63F344B6}">
      <dgm:prSet phldrT="[Texto]"/>
      <dgm:spPr/>
      <dgm:t>
        <a:bodyPr/>
        <a:lstStyle/>
        <a:p>
          <a:r>
            <a:rPr lang="es-CO" dirty="0" smtClean="0"/>
            <a:t>Asignación de pesos entre variables de ámbitos</a:t>
          </a:r>
          <a:endParaRPr lang="es-CO" dirty="0"/>
        </a:p>
      </dgm:t>
    </dgm:pt>
    <dgm:pt modelId="{E3AA7BDE-31B9-48EB-BC6C-9095E19B99CE}" type="parTrans" cxnId="{17B3E24A-BEB1-42A6-A9D1-1D31BE4F8BC8}">
      <dgm:prSet/>
      <dgm:spPr/>
      <dgm:t>
        <a:bodyPr/>
        <a:lstStyle/>
        <a:p>
          <a:endParaRPr lang="es-CO"/>
        </a:p>
      </dgm:t>
    </dgm:pt>
    <dgm:pt modelId="{90ECA64B-B1E5-4F65-BF6D-67C6BAC14B13}" type="sibTrans" cxnId="{17B3E24A-BEB1-42A6-A9D1-1D31BE4F8BC8}">
      <dgm:prSet/>
      <dgm:spPr/>
      <dgm:t>
        <a:bodyPr/>
        <a:lstStyle/>
        <a:p>
          <a:endParaRPr lang="es-CO"/>
        </a:p>
      </dgm:t>
    </dgm:pt>
    <dgm:pt modelId="{100F3FAA-4E13-455D-9172-0FF011CC1562}">
      <dgm:prSet phldrT="[Texto]"/>
      <dgm:spPr/>
      <dgm:t>
        <a:bodyPr/>
        <a:lstStyle/>
        <a:p>
          <a:r>
            <a:rPr lang="es-CO" dirty="0" smtClean="0"/>
            <a:t>Nivel 2</a:t>
          </a:r>
          <a:endParaRPr lang="es-CO" dirty="0"/>
        </a:p>
      </dgm:t>
    </dgm:pt>
    <dgm:pt modelId="{F66A009F-787A-42EB-B133-528B02BE8F42}" type="parTrans" cxnId="{304CAD9B-573E-48B4-BDAA-C1CB638E1BF5}">
      <dgm:prSet/>
      <dgm:spPr/>
      <dgm:t>
        <a:bodyPr/>
        <a:lstStyle/>
        <a:p>
          <a:endParaRPr lang="es-CO"/>
        </a:p>
      </dgm:t>
    </dgm:pt>
    <dgm:pt modelId="{28A9655F-BF10-415B-A151-011B1A1292E8}" type="sibTrans" cxnId="{304CAD9B-573E-48B4-BDAA-C1CB638E1BF5}">
      <dgm:prSet/>
      <dgm:spPr/>
      <dgm:t>
        <a:bodyPr/>
        <a:lstStyle/>
        <a:p>
          <a:endParaRPr lang="es-CO"/>
        </a:p>
      </dgm:t>
    </dgm:pt>
    <dgm:pt modelId="{5A81F0B0-6C66-4A74-9403-F42677C4E1AE}">
      <dgm:prSet phldrT="[Texto]"/>
      <dgm:spPr/>
      <dgm:t>
        <a:bodyPr/>
        <a:lstStyle/>
        <a:p>
          <a:r>
            <a:rPr lang="es-CO" dirty="0" smtClean="0"/>
            <a:t>Ponderar pesos entre ámbitos</a:t>
          </a:r>
          <a:endParaRPr lang="es-CO" dirty="0"/>
        </a:p>
      </dgm:t>
    </dgm:pt>
    <dgm:pt modelId="{D6008476-5B90-41BD-A297-9A359AC5AD22}" type="parTrans" cxnId="{9A0F7FB7-D481-41EB-AA02-46384ACFCFD1}">
      <dgm:prSet/>
      <dgm:spPr/>
      <dgm:t>
        <a:bodyPr/>
        <a:lstStyle/>
        <a:p>
          <a:endParaRPr lang="es-CO"/>
        </a:p>
      </dgm:t>
    </dgm:pt>
    <dgm:pt modelId="{7A0AB67D-2F22-48A2-B56C-552DE7B14565}" type="sibTrans" cxnId="{9A0F7FB7-D481-41EB-AA02-46384ACFCFD1}">
      <dgm:prSet/>
      <dgm:spPr/>
      <dgm:t>
        <a:bodyPr/>
        <a:lstStyle/>
        <a:p>
          <a:endParaRPr lang="es-CO"/>
        </a:p>
      </dgm:t>
    </dgm:pt>
    <dgm:pt modelId="{AFE764FD-0A99-48F9-9D0F-34C27D9ADC6B}">
      <dgm:prSet phldrT="[Texto]"/>
      <dgm:spPr/>
      <dgm:t>
        <a:bodyPr/>
        <a:lstStyle/>
        <a:p>
          <a:r>
            <a:rPr lang="es-CO" dirty="0" smtClean="0"/>
            <a:t>Nivel 1</a:t>
          </a:r>
          <a:endParaRPr lang="es-CO" dirty="0"/>
        </a:p>
      </dgm:t>
    </dgm:pt>
    <dgm:pt modelId="{56A75954-C0E2-4DC6-AB74-AF9E6A28395A}" type="parTrans" cxnId="{ED882891-5AFF-4EDE-AC96-4693D61236C2}">
      <dgm:prSet/>
      <dgm:spPr/>
      <dgm:t>
        <a:bodyPr/>
        <a:lstStyle/>
        <a:p>
          <a:endParaRPr lang="es-CO"/>
        </a:p>
      </dgm:t>
    </dgm:pt>
    <dgm:pt modelId="{7F7BA17F-805C-47C1-8A7E-E599344FBE70}" type="sibTrans" cxnId="{ED882891-5AFF-4EDE-AC96-4693D61236C2}">
      <dgm:prSet/>
      <dgm:spPr/>
      <dgm:t>
        <a:bodyPr/>
        <a:lstStyle/>
        <a:p>
          <a:endParaRPr lang="es-CO"/>
        </a:p>
      </dgm:t>
    </dgm:pt>
    <dgm:pt modelId="{4A21A696-244D-4771-BB43-33398FE78D39}" type="pres">
      <dgm:prSet presAssocID="{5A264207-D69A-4446-9CCF-A15ADF5404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046D612-AE6B-462E-9F96-4CE58AEE1BB1}" type="pres">
      <dgm:prSet presAssocID="{29F0AE6C-D97F-4074-BC5A-68BF63F344B6}" presName="composite" presStyleCnt="0"/>
      <dgm:spPr/>
    </dgm:pt>
    <dgm:pt modelId="{EBDF20E6-5A15-47F9-8B51-4D48285A1181}" type="pres">
      <dgm:prSet presAssocID="{29F0AE6C-D97F-4074-BC5A-68BF63F344B6}" presName="bentUpArrow1" presStyleLbl="alignImgPlace1" presStyleIdx="0" presStyleCnt="1"/>
      <dgm:spPr/>
    </dgm:pt>
    <dgm:pt modelId="{A9CEEF91-D22E-4672-9625-103F3E877428}" type="pres">
      <dgm:prSet presAssocID="{29F0AE6C-D97F-4074-BC5A-68BF63F344B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248621-F267-4FAB-850A-1818B906ADB0}" type="pres">
      <dgm:prSet presAssocID="{29F0AE6C-D97F-4074-BC5A-68BF63F344B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56E10-B1E9-4975-BB1F-8602A9FE7F45}" type="pres">
      <dgm:prSet presAssocID="{90ECA64B-B1E5-4F65-BF6D-67C6BAC14B13}" presName="sibTrans" presStyleCnt="0"/>
      <dgm:spPr/>
    </dgm:pt>
    <dgm:pt modelId="{F97B3E18-CDCF-4D6A-A714-F634C5ED9199}" type="pres">
      <dgm:prSet presAssocID="{5A81F0B0-6C66-4A74-9403-F42677C4E1AE}" presName="composite" presStyleCnt="0"/>
      <dgm:spPr/>
    </dgm:pt>
    <dgm:pt modelId="{FDF51F02-0863-4AD3-BCC6-E71654AE7DDF}" type="pres">
      <dgm:prSet presAssocID="{5A81F0B0-6C66-4A74-9403-F42677C4E1A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695039-B3CE-48E2-8AF4-EF95202C070C}" type="pres">
      <dgm:prSet presAssocID="{5A81F0B0-6C66-4A74-9403-F42677C4E1AE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04CAD9B-573E-48B4-BDAA-C1CB638E1BF5}" srcId="{29F0AE6C-D97F-4074-BC5A-68BF63F344B6}" destId="{100F3FAA-4E13-455D-9172-0FF011CC1562}" srcOrd="0" destOrd="0" parTransId="{F66A009F-787A-42EB-B133-528B02BE8F42}" sibTransId="{28A9655F-BF10-415B-A151-011B1A1292E8}"/>
    <dgm:cxn modelId="{9F419FEB-D853-4E5C-8EB2-5AF82D8A52AE}" type="presOf" srcId="{5A264207-D69A-4446-9CCF-A15ADF5404B0}" destId="{4A21A696-244D-4771-BB43-33398FE78D39}" srcOrd="0" destOrd="0" presId="urn:microsoft.com/office/officeart/2005/8/layout/StepDownProcess"/>
    <dgm:cxn modelId="{25BC17FF-CD3E-48DB-AE64-A8249307398B}" type="presOf" srcId="{5A81F0B0-6C66-4A74-9403-F42677C4E1AE}" destId="{FDF51F02-0863-4AD3-BCC6-E71654AE7DDF}" srcOrd="0" destOrd="0" presId="urn:microsoft.com/office/officeart/2005/8/layout/StepDownProcess"/>
    <dgm:cxn modelId="{9A0F7FB7-D481-41EB-AA02-46384ACFCFD1}" srcId="{5A264207-D69A-4446-9CCF-A15ADF5404B0}" destId="{5A81F0B0-6C66-4A74-9403-F42677C4E1AE}" srcOrd="1" destOrd="0" parTransId="{D6008476-5B90-41BD-A297-9A359AC5AD22}" sibTransId="{7A0AB67D-2F22-48A2-B56C-552DE7B14565}"/>
    <dgm:cxn modelId="{B52DDEF0-551F-431D-ABB3-42C5EE46664D}" type="presOf" srcId="{AFE764FD-0A99-48F9-9D0F-34C27D9ADC6B}" destId="{7D695039-B3CE-48E2-8AF4-EF95202C070C}" srcOrd="0" destOrd="0" presId="urn:microsoft.com/office/officeart/2005/8/layout/StepDownProcess"/>
    <dgm:cxn modelId="{0CC71BF8-2EB7-4568-8315-D55F7DE66AAD}" type="presOf" srcId="{29F0AE6C-D97F-4074-BC5A-68BF63F344B6}" destId="{A9CEEF91-D22E-4672-9625-103F3E877428}" srcOrd="0" destOrd="0" presId="urn:microsoft.com/office/officeart/2005/8/layout/StepDownProcess"/>
    <dgm:cxn modelId="{17B3E24A-BEB1-42A6-A9D1-1D31BE4F8BC8}" srcId="{5A264207-D69A-4446-9CCF-A15ADF5404B0}" destId="{29F0AE6C-D97F-4074-BC5A-68BF63F344B6}" srcOrd="0" destOrd="0" parTransId="{E3AA7BDE-31B9-48EB-BC6C-9095E19B99CE}" sibTransId="{90ECA64B-B1E5-4F65-BF6D-67C6BAC14B13}"/>
    <dgm:cxn modelId="{ED882891-5AFF-4EDE-AC96-4693D61236C2}" srcId="{5A81F0B0-6C66-4A74-9403-F42677C4E1AE}" destId="{AFE764FD-0A99-48F9-9D0F-34C27D9ADC6B}" srcOrd="0" destOrd="0" parTransId="{56A75954-C0E2-4DC6-AB74-AF9E6A28395A}" sibTransId="{7F7BA17F-805C-47C1-8A7E-E599344FBE70}"/>
    <dgm:cxn modelId="{9134A76E-C9C0-496C-A8E6-F9EF41F00F9D}" type="presOf" srcId="{100F3FAA-4E13-455D-9172-0FF011CC1562}" destId="{34248621-F267-4FAB-850A-1818B906ADB0}" srcOrd="0" destOrd="0" presId="urn:microsoft.com/office/officeart/2005/8/layout/StepDownProcess"/>
    <dgm:cxn modelId="{6E86EE60-7439-44CE-97E3-2E4B49985167}" type="presParOf" srcId="{4A21A696-244D-4771-BB43-33398FE78D39}" destId="{1046D612-AE6B-462E-9F96-4CE58AEE1BB1}" srcOrd="0" destOrd="0" presId="urn:microsoft.com/office/officeart/2005/8/layout/StepDownProcess"/>
    <dgm:cxn modelId="{4F8C42AD-C219-46A9-A8E1-CF96F144DCCD}" type="presParOf" srcId="{1046D612-AE6B-462E-9F96-4CE58AEE1BB1}" destId="{EBDF20E6-5A15-47F9-8B51-4D48285A1181}" srcOrd="0" destOrd="0" presId="urn:microsoft.com/office/officeart/2005/8/layout/StepDownProcess"/>
    <dgm:cxn modelId="{4BD77D0D-5171-4A5D-AFDC-35ECA7B4FA9B}" type="presParOf" srcId="{1046D612-AE6B-462E-9F96-4CE58AEE1BB1}" destId="{A9CEEF91-D22E-4672-9625-103F3E877428}" srcOrd="1" destOrd="0" presId="urn:microsoft.com/office/officeart/2005/8/layout/StepDownProcess"/>
    <dgm:cxn modelId="{3B82627F-0E26-4709-A8D1-0DF7BB0A2D53}" type="presParOf" srcId="{1046D612-AE6B-462E-9F96-4CE58AEE1BB1}" destId="{34248621-F267-4FAB-850A-1818B906ADB0}" srcOrd="2" destOrd="0" presId="urn:microsoft.com/office/officeart/2005/8/layout/StepDownProcess"/>
    <dgm:cxn modelId="{7A6CC120-B413-49DD-B3B9-F9F9AD38D7F1}" type="presParOf" srcId="{4A21A696-244D-4771-BB43-33398FE78D39}" destId="{49B56E10-B1E9-4975-BB1F-8602A9FE7F45}" srcOrd="1" destOrd="0" presId="urn:microsoft.com/office/officeart/2005/8/layout/StepDownProcess"/>
    <dgm:cxn modelId="{D2278F48-F5B2-4B1F-8334-F952960F8879}" type="presParOf" srcId="{4A21A696-244D-4771-BB43-33398FE78D39}" destId="{F97B3E18-CDCF-4D6A-A714-F634C5ED9199}" srcOrd="2" destOrd="0" presId="urn:microsoft.com/office/officeart/2005/8/layout/StepDownProcess"/>
    <dgm:cxn modelId="{C99DA082-B14E-4B4E-BFCF-86130380C5B5}" type="presParOf" srcId="{F97B3E18-CDCF-4D6A-A714-F634C5ED9199}" destId="{FDF51F02-0863-4AD3-BCC6-E71654AE7DDF}" srcOrd="0" destOrd="0" presId="urn:microsoft.com/office/officeart/2005/8/layout/StepDownProcess"/>
    <dgm:cxn modelId="{6795298B-FAEE-4B0B-8AB0-D3869180E31D}" type="presParOf" srcId="{F97B3E18-CDCF-4D6A-A714-F634C5ED9199}" destId="{7D695039-B3CE-48E2-8AF4-EF95202C07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4BDCA-57F0-4017-A50F-2BDAC8C11166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0C2632B-18A6-479D-BF34-4F5C95C68996}">
      <dgm:prSet custT="1"/>
      <dgm:spPr/>
      <dgm:t>
        <a:bodyPr/>
        <a:lstStyle/>
        <a:p>
          <a:pPr rtl="0"/>
          <a:r>
            <a:rPr lang="es-CO" sz="1600" dirty="0" smtClean="0"/>
            <a:t>Cada país elige un valor acorde a sus características y políticas, de manera que el ranking refleje la lista de prioridades de inversión por predio, o entidades territoriales</a:t>
          </a:r>
          <a:endParaRPr lang="es-CO" sz="1600" dirty="0"/>
        </a:p>
      </dgm:t>
    </dgm:pt>
    <dgm:pt modelId="{DE13B36E-75D9-4300-A66D-2C87A4CE2A5E}" type="parTrans" cxnId="{B047653B-8462-454B-A58E-36AAB1695394}">
      <dgm:prSet/>
      <dgm:spPr/>
      <dgm:t>
        <a:bodyPr/>
        <a:lstStyle/>
        <a:p>
          <a:endParaRPr lang="es-CO"/>
        </a:p>
      </dgm:t>
    </dgm:pt>
    <dgm:pt modelId="{7E5BE4E3-DD7D-4488-927F-BDF5752D0B9E}" type="sibTrans" cxnId="{B047653B-8462-454B-A58E-36AAB1695394}">
      <dgm:prSet/>
      <dgm:spPr/>
      <dgm:t>
        <a:bodyPr/>
        <a:lstStyle/>
        <a:p>
          <a:endParaRPr lang="es-CO"/>
        </a:p>
      </dgm:t>
    </dgm:pt>
    <dgm:pt modelId="{CAA59CF7-3924-4781-906F-ECC84AA087A0}" type="pres">
      <dgm:prSet presAssocID="{E5B4BDCA-57F0-4017-A50F-2BDAC8C111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E065B6F-42E5-4EF5-9BC0-F0BF10273459}" type="pres">
      <dgm:prSet presAssocID="{C0C2632B-18A6-479D-BF34-4F5C95C68996}" presName="linNode" presStyleCnt="0"/>
      <dgm:spPr/>
      <dgm:t>
        <a:bodyPr/>
        <a:lstStyle/>
        <a:p>
          <a:endParaRPr lang="es-ES"/>
        </a:p>
      </dgm:t>
    </dgm:pt>
    <dgm:pt modelId="{1D8294F7-6285-4E7D-BA7D-B11A748AB80E}" type="pres">
      <dgm:prSet presAssocID="{C0C2632B-18A6-479D-BF34-4F5C95C68996}" presName="parentShp" presStyleLbl="node1" presStyleIdx="0" presStyleCnt="1" custScaleX="199756" custLinFactX="97175" custLinFactNeighborX="100000" custLinFactNeighborY="9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C45EA9-B081-4966-B0DB-35BFF12671EB}" type="pres">
      <dgm:prSet presAssocID="{C0C2632B-18A6-479D-BF34-4F5C95C68996}" presName="childShp" presStyleLbl="bgAccFollowNode1" presStyleIdx="0" presStyleCnt="1" custAng="10800000" custScaleX="38167" custScaleY="43833" custLinFactX="-70448" custLinFactNeighborX="-100000" custLinFactNeighborY="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7380DB-B15E-48B7-8D60-5F3B42FCF54F}" type="presOf" srcId="{C0C2632B-18A6-479D-BF34-4F5C95C68996}" destId="{1D8294F7-6285-4E7D-BA7D-B11A748AB80E}" srcOrd="0" destOrd="0" presId="urn:microsoft.com/office/officeart/2005/8/layout/vList6"/>
    <dgm:cxn modelId="{B047653B-8462-454B-A58E-36AAB1695394}" srcId="{E5B4BDCA-57F0-4017-A50F-2BDAC8C11166}" destId="{C0C2632B-18A6-479D-BF34-4F5C95C68996}" srcOrd="0" destOrd="0" parTransId="{DE13B36E-75D9-4300-A66D-2C87A4CE2A5E}" sibTransId="{7E5BE4E3-DD7D-4488-927F-BDF5752D0B9E}"/>
    <dgm:cxn modelId="{E7A57C36-841A-4CE0-A664-2B3B8955BDE8}" type="presOf" srcId="{E5B4BDCA-57F0-4017-A50F-2BDAC8C11166}" destId="{CAA59CF7-3924-4781-906F-ECC84AA087A0}" srcOrd="0" destOrd="0" presId="urn:microsoft.com/office/officeart/2005/8/layout/vList6"/>
    <dgm:cxn modelId="{2D4667D7-8D0A-4271-8313-E0C9DAA99320}" type="presParOf" srcId="{CAA59CF7-3924-4781-906F-ECC84AA087A0}" destId="{FE065B6F-42E5-4EF5-9BC0-F0BF10273459}" srcOrd="0" destOrd="0" presId="urn:microsoft.com/office/officeart/2005/8/layout/vList6"/>
    <dgm:cxn modelId="{047B33B1-C9AB-4B75-B053-00D4E5B21F72}" type="presParOf" srcId="{FE065B6F-42E5-4EF5-9BC0-F0BF10273459}" destId="{1D8294F7-6285-4E7D-BA7D-B11A748AB80E}" srcOrd="0" destOrd="0" presId="urn:microsoft.com/office/officeart/2005/8/layout/vList6"/>
    <dgm:cxn modelId="{653994D6-FEBE-4B41-A45F-6451DC07E8CA}" type="presParOf" srcId="{FE065B6F-42E5-4EF5-9BC0-F0BF10273459}" destId="{13C45EA9-B081-4966-B0DB-35BFF12671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C2689-888B-4002-B5D3-88C6817C1CF8}">
      <dsp:nvSpPr>
        <dsp:cNvPr id="0" name=""/>
        <dsp:cNvSpPr/>
      </dsp:nvSpPr>
      <dsp:spPr>
        <a:xfrm>
          <a:off x="0" y="0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Definición</a:t>
          </a:r>
        </a:p>
      </dsp:txBody>
      <dsp:txXfrm>
        <a:off x="1683486" y="0"/>
        <a:ext cx="6382340" cy="703213"/>
      </dsp:txXfrm>
    </dsp:sp>
    <dsp:sp modelId="{ABB49D04-F53A-43E9-8E6E-EA579BA16690}">
      <dsp:nvSpPr>
        <dsp:cNvPr id="0" name=""/>
        <dsp:cNvSpPr/>
      </dsp:nvSpPr>
      <dsp:spPr>
        <a:xfrm>
          <a:off x="591067" y="70321"/>
          <a:ext cx="571673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A5BD7-0FF4-45B7-A54A-A0D0CFC370A8}">
      <dsp:nvSpPr>
        <dsp:cNvPr id="0" name=""/>
        <dsp:cNvSpPr/>
      </dsp:nvSpPr>
      <dsp:spPr>
        <a:xfrm>
          <a:off x="0" y="773534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Objeto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1683486" y="773534"/>
        <a:ext cx="6382340" cy="703213"/>
      </dsp:txXfrm>
    </dsp:sp>
    <dsp:sp modelId="{754E85E3-890D-40FA-8BA8-26C51F4DE649}">
      <dsp:nvSpPr>
        <dsp:cNvPr id="0" name=""/>
        <dsp:cNvSpPr/>
      </dsp:nvSpPr>
      <dsp:spPr>
        <a:xfrm>
          <a:off x="567635" y="843855"/>
          <a:ext cx="618536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E8627-9309-4BA7-AEEE-F96EB8D467D9}">
      <dsp:nvSpPr>
        <dsp:cNvPr id="0" name=""/>
        <dsp:cNvSpPr/>
      </dsp:nvSpPr>
      <dsp:spPr>
        <a:xfrm>
          <a:off x="0" y="1547068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1"/>
              </a:solidFill>
            </a:rPr>
            <a:t>¿Cómo se arma el modelo de calificación?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1683486" y="1547068"/>
        <a:ext cx="6382340" cy="703213"/>
      </dsp:txXfrm>
    </dsp:sp>
    <dsp:sp modelId="{A37D3C9B-6927-4E1D-B6E9-D677A88282E8}">
      <dsp:nvSpPr>
        <dsp:cNvPr id="0" name=""/>
        <dsp:cNvSpPr/>
      </dsp:nvSpPr>
      <dsp:spPr>
        <a:xfrm>
          <a:off x="580888" y="1617390"/>
          <a:ext cx="592031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2E26-82EA-4A3F-86B2-310A4A68470E}">
      <dsp:nvSpPr>
        <dsp:cNvPr id="0" name=""/>
        <dsp:cNvSpPr/>
      </dsp:nvSpPr>
      <dsp:spPr>
        <a:xfrm>
          <a:off x="0" y="2320603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	Nivel 1 de Calificación 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1683486" y="2320603"/>
        <a:ext cx="6382340" cy="703213"/>
      </dsp:txXfrm>
    </dsp:sp>
    <dsp:sp modelId="{72A3742D-B143-4E41-BA2D-8AA7F7D86D7B}">
      <dsp:nvSpPr>
        <dsp:cNvPr id="0" name=""/>
        <dsp:cNvSpPr/>
      </dsp:nvSpPr>
      <dsp:spPr>
        <a:xfrm>
          <a:off x="591067" y="2390924"/>
          <a:ext cx="571673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34D2-4D63-40D2-8F40-B78B2B6AAC12}">
      <dsp:nvSpPr>
        <dsp:cNvPr id="0" name=""/>
        <dsp:cNvSpPr/>
      </dsp:nvSpPr>
      <dsp:spPr>
        <a:xfrm>
          <a:off x="0" y="3094137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	Nivel 2 de Calificación</a:t>
          </a:r>
        </a:p>
      </dsp:txBody>
      <dsp:txXfrm>
        <a:off x="1683486" y="3094137"/>
        <a:ext cx="6382340" cy="703213"/>
      </dsp:txXfrm>
    </dsp:sp>
    <dsp:sp modelId="{ED2910C9-E33A-44AB-92C3-FCAE1FAEFBC3}">
      <dsp:nvSpPr>
        <dsp:cNvPr id="0" name=""/>
        <dsp:cNvSpPr/>
      </dsp:nvSpPr>
      <dsp:spPr>
        <a:xfrm>
          <a:off x="591067" y="3164458"/>
          <a:ext cx="571673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A602-08CC-4479-AAB8-713C7ACE186B}">
      <dsp:nvSpPr>
        <dsp:cNvPr id="0" name=""/>
        <dsp:cNvSpPr/>
      </dsp:nvSpPr>
      <dsp:spPr>
        <a:xfrm>
          <a:off x="0" y="3867671"/>
          <a:ext cx="8065827" cy="70321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</a:rPr>
            <a:t>Conclusiones</a:t>
          </a:r>
        </a:p>
      </dsp:txBody>
      <dsp:txXfrm>
        <a:off x="1683486" y="3867671"/>
        <a:ext cx="6382340" cy="703213"/>
      </dsp:txXfrm>
    </dsp:sp>
    <dsp:sp modelId="{9364018A-8DD6-4F22-9299-41A7D7A1FD00}">
      <dsp:nvSpPr>
        <dsp:cNvPr id="0" name=""/>
        <dsp:cNvSpPr/>
      </dsp:nvSpPr>
      <dsp:spPr>
        <a:xfrm>
          <a:off x="594140" y="3937993"/>
          <a:ext cx="565527" cy="562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F20E6-5A15-47F9-8B51-4D48285A1181}">
      <dsp:nvSpPr>
        <dsp:cNvPr id="0" name=""/>
        <dsp:cNvSpPr/>
      </dsp:nvSpPr>
      <dsp:spPr>
        <a:xfrm rot="5400000">
          <a:off x="422747" y="2080219"/>
          <a:ext cx="1591542" cy="18119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EEF91-D22E-4672-9625-103F3E877428}">
      <dsp:nvSpPr>
        <dsp:cNvPr id="0" name=""/>
        <dsp:cNvSpPr/>
      </dsp:nvSpPr>
      <dsp:spPr>
        <a:xfrm>
          <a:off x="1085" y="315963"/>
          <a:ext cx="2679220" cy="187536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Asignación de pesos entre variables de ámbitos</a:t>
          </a:r>
          <a:endParaRPr lang="es-CO" sz="2600" kern="1200" dirty="0"/>
        </a:p>
      </dsp:txBody>
      <dsp:txXfrm>
        <a:off x="92649" y="407527"/>
        <a:ext cx="2496092" cy="1692239"/>
      </dsp:txXfrm>
    </dsp:sp>
    <dsp:sp modelId="{34248621-F267-4FAB-850A-1818B906ADB0}">
      <dsp:nvSpPr>
        <dsp:cNvPr id="0" name=""/>
        <dsp:cNvSpPr/>
      </dsp:nvSpPr>
      <dsp:spPr>
        <a:xfrm>
          <a:off x="2680305" y="494822"/>
          <a:ext cx="1948609" cy="151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Nivel 2</a:t>
          </a:r>
          <a:endParaRPr lang="es-CO" sz="2000" kern="1200" dirty="0"/>
        </a:p>
      </dsp:txBody>
      <dsp:txXfrm>
        <a:off x="2680305" y="494822"/>
        <a:ext cx="1948609" cy="1515754"/>
      </dsp:txXfrm>
    </dsp:sp>
    <dsp:sp modelId="{FDF51F02-0863-4AD3-BCC6-E71654AE7DDF}">
      <dsp:nvSpPr>
        <dsp:cNvPr id="0" name=""/>
        <dsp:cNvSpPr/>
      </dsp:nvSpPr>
      <dsp:spPr>
        <a:xfrm>
          <a:off x="2222443" y="2422619"/>
          <a:ext cx="2679220" cy="1875367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Ponderar pesos entre ámbitos</a:t>
          </a:r>
          <a:endParaRPr lang="es-CO" sz="2600" kern="1200" dirty="0"/>
        </a:p>
      </dsp:txBody>
      <dsp:txXfrm>
        <a:off x="2314007" y="2514183"/>
        <a:ext cx="2496092" cy="1692239"/>
      </dsp:txXfrm>
    </dsp:sp>
    <dsp:sp modelId="{7D695039-B3CE-48E2-8AF4-EF95202C070C}">
      <dsp:nvSpPr>
        <dsp:cNvPr id="0" name=""/>
        <dsp:cNvSpPr/>
      </dsp:nvSpPr>
      <dsp:spPr>
        <a:xfrm>
          <a:off x="4901664" y="2601478"/>
          <a:ext cx="1948609" cy="151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Nivel 1</a:t>
          </a:r>
          <a:endParaRPr lang="es-CO" sz="2800" kern="1200" dirty="0"/>
        </a:p>
      </dsp:txBody>
      <dsp:txXfrm>
        <a:off x="4901664" y="2601478"/>
        <a:ext cx="1948609" cy="1515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C7F3-A104-4E0C-A010-7FED1F500A2B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92AE-8B56-4E44-B97C-D92260DE10FD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07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0FFEE-39AB-4A9C-B56A-8A0FF656AF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35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46</a:t>
            </a:fld>
            <a:endParaRPr lang="es-CO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171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50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40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52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53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40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66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3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3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3003-9184-44AF-BC58-D1404BBA8E27}" type="datetimeFigureOut">
              <a:rPr lang="es-CO" smtClean="0"/>
              <a:pPr/>
              <a:t>22/09/2015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4.png"/><Relationship Id="rId10" Type="http://schemas.microsoft.com/office/2007/relationships/diagramDrawing" Target="../diagrams/drawing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1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alificaci&#243;n7.pptx#-1,8,Diapositiva 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7.xml"/><Relationship Id="rId9" Type="http://schemas.openxmlformats.org/officeDocument/2006/relationships/hyperlink" Target="Calificaci&#243;n7.pptx#-1,8,Diapositiva 8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19,Diapositiva 19" TargetMode="External"/><Relationship Id="rId13" Type="http://schemas.openxmlformats.org/officeDocument/2006/relationships/hyperlink" Target="Calificaci&#243;n7.pptx#-1,14,Diapositiva 14" TargetMode="External"/><Relationship Id="rId3" Type="http://schemas.openxmlformats.org/officeDocument/2006/relationships/image" Target="../media/image11.png"/><Relationship Id="rId7" Type="http://schemas.openxmlformats.org/officeDocument/2006/relationships/hyperlink" Target="Calificaci&#243;n7.pptx#-1,27,Diapositiva 27" TargetMode="External"/><Relationship Id="rId12" Type="http://schemas.openxmlformats.org/officeDocument/2006/relationships/hyperlink" Target="Calificaci&#243;n7.pptx#-1,11,Diapositiva 11" TargetMode="External"/><Relationship Id="rId2" Type="http://schemas.openxmlformats.org/officeDocument/2006/relationships/hyperlink" Target="Calificaci&#243;n7.pptx#-1,22,Diapositiva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alificaci&#243;n7.pptx#-1,18,Diapositiva 18" TargetMode="External"/><Relationship Id="rId11" Type="http://schemas.openxmlformats.org/officeDocument/2006/relationships/hyperlink" Target="Calificaci&#243;n7.pptx#-1,9,Diapositiva 9" TargetMode="External"/><Relationship Id="rId5" Type="http://schemas.openxmlformats.org/officeDocument/2006/relationships/hyperlink" Target="Calificaci&#243;n7.pptx#-1,17,Diapositiva 17" TargetMode="External"/><Relationship Id="rId10" Type="http://schemas.openxmlformats.org/officeDocument/2006/relationships/hyperlink" Target="Calificaci&#243;n7.pptx#-1,13,Diapositiva 13" TargetMode="External"/><Relationship Id="rId4" Type="http://schemas.openxmlformats.org/officeDocument/2006/relationships/hyperlink" Target="Calificaci&#243;n7.pptx#-1,15,Diapositiva 15" TargetMode="External"/><Relationship Id="rId9" Type="http://schemas.openxmlformats.org/officeDocument/2006/relationships/hyperlink" Target="Calificaci&#243;n7.pptx#-1,21,Diapositiva 21" TargetMode="External"/><Relationship Id="rId14" Type="http://schemas.openxmlformats.org/officeDocument/2006/relationships/hyperlink" Target="Calificaci&#243;n7.pptx#-1,29,Diapositiva 29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Calificaci&#243;n7.pptx#-1,8,Diapositiva 8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8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javendaño\Desktop\INDICADORES_DE_GESTIÓN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99560" y="2427936"/>
            <a:ext cx="5044440" cy="2433623"/>
          </a:xfrm>
          <a:prstGeom prst="rect">
            <a:avLst/>
          </a:prstGeom>
          <a:solidFill>
            <a:srgbClr val="003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4462818" y="2493673"/>
            <a:ext cx="468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j-lt"/>
              </a:rPr>
              <a:t>Aprendizaje en las Escuelas del Siglo XXI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60317" y="3628711"/>
            <a:ext cx="4465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Metodología de Calificación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489" y="6270346"/>
            <a:ext cx="64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Barranquilla, Abril de 2014</a:t>
            </a:r>
            <a:endParaRPr lang="es-MX" dirty="0"/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5" b="27099"/>
          <a:stretch/>
        </p:blipFill>
        <p:spPr>
          <a:xfrm>
            <a:off x="5854890" y="6271608"/>
            <a:ext cx="1343424" cy="586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303" y="2753507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565" y="2726212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157" y="3176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112" y="3231179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521" y="35587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5862" y="3858976"/>
            <a:ext cx="45840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343" y="3217532"/>
            <a:ext cx="1714003" cy="15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516836" y="1946735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451653" y="1946735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333463" y="1946735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665845" y="1946735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97232"/>
              </p:ext>
            </p:extLst>
          </p:nvPr>
        </p:nvGraphicFramePr>
        <p:xfrm>
          <a:off x="556598" y="2822707"/>
          <a:ext cx="8030962" cy="2872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143"/>
                <a:gridCol w="1942127"/>
                <a:gridCol w="2274556"/>
                <a:gridCol w="1942136"/>
              </a:tblGrid>
              <a:tr h="492319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Oferta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Ocupación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construcción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3675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una calificación por cada riesgo que existe acorde a su condición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de calificaciones de cada riesgo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609600" y="1588931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1588931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1588931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1588931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8844"/>
              </p:ext>
            </p:extLst>
          </p:nvPr>
        </p:nvGraphicFramePr>
        <p:xfrm>
          <a:off x="649362" y="2464903"/>
          <a:ext cx="8030962" cy="367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143"/>
                <a:gridCol w="1942127"/>
                <a:gridCol w="2274556"/>
                <a:gridCol w="1942136"/>
              </a:tblGrid>
              <a:tr h="492319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Oferta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Ocupación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construcción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3675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una calificación por cada riesgo que existe acorde a su condición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de calificaciones de cada riesgo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82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externa</a:t>
                      </a:r>
                      <a:endParaRPr lang="es-CO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de accesos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buenas condiciones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609600" y="1058851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1058851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1058851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1058851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48191"/>
              </p:ext>
            </p:extLst>
          </p:nvPr>
        </p:nvGraphicFramePr>
        <p:xfrm>
          <a:off x="649362" y="1934823"/>
          <a:ext cx="8030962" cy="4692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143"/>
                <a:gridCol w="1942127"/>
                <a:gridCol w="2274556"/>
                <a:gridCol w="1942136"/>
              </a:tblGrid>
              <a:tr h="492319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Oferta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Ocupación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construcción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3675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una calificación por cada riesgo que existe acorde a su condición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de calificaciones de cada riesgo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82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externa</a:t>
                      </a:r>
                      <a:endParaRPr lang="es-CO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de accesos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buenas condiciones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220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Propiedad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 valor según la condición de propiedad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aplica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20" y="424769"/>
            <a:ext cx="6662928" cy="468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38544" y="2953887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3525085" y="2953887"/>
            <a:ext cx="2080585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5141851" y="2953887"/>
            <a:ext cx="2279357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957389" y="2953887"/>
            <a:ext cx="2054089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66728"/>
              </p:ext>
            </p:extLst>
          </p:nvPr>
        </p:nvGraphicFramePr>
        <p:xfrm>
          <a:off x="238548" y="3829858"/>
          <a:ext cx="8362113" cy="1022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009"/>
                <a:gridCol w="1709530"/>
                <a:gridCol w="1590261"/>
                <a:gridCol w="1802295"/>
                <a:gridCol w="1630018"/>
              </a:tblGrid>
              <a:tr h="10227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Selecciona los servicios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prioritarios y otros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 y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condición del servicio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Forma libre"/>
          <p:cNvSpPr/>
          <p:nvPr/>
        </p:nvSpPr>
        <p:spPr>
          <a:xfrm>
            <a:off x="1848689" y="2960515"/>
            <a:ext cx="2126963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Priorizar </a:t>
            </a:r>
            <a:endParaRPr lang="es-CO" sz="2000" dirty="0"/>
          </a:p>
        </p:txBody>
      </p:sp>
      <p:sp>
        <p:nvSpPr>
          <p:cNvPr id="13" name="12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2173356" y="1775782"/>
            <a:ext cx="1444487" cy="887896"/>
          </a:xfrm>
          <a:prstGeom prst="wedgeRectCallout">
            <a:avLst>
              <a:gd name="adj1" fmla="val -18998"/>
              <a:gd name="adj2" fmla="val 80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Selecciona variables prioritarias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1848688" y="3856374"/>
            <a:ext cx="17293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Servicios</a:t>
            </a:r>
          </a:p>
          <a:p>
            <a:r>
              <a:rPr lang="es-CO" sz="1400" dirty="0" smtClean="0"/>
              <a:t>Prioritario 1</a:t>
            </a:r>
          </a:p>
          <a:p>
            <a:r>
              <a:rPr lang="es-CO" sz="1400" dirty="0" smtClean="0"/>
              <a:t>Prioritario 2 </a:t>
            </a:r>
          </a:p>
          <a:p>
            <a:r>
              <a:rPr lang="es-CO" sz="1400" dirty="0" smtClean="0"/>
              <a:t>y otros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7035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20" y="424769"/>
            <a:ext cx="6662928" cy="468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38544" y="2264783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3525085" y="2264783"/>
            <a:ext cx="2080585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5141851" y="2264783"/>
            <a:ext cx="2279357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957389" y="2264783"/>
            <a:ext cx="2054089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13957"/>
              </p:ext>
            </p:extLst>
          </p:nvPr>
        </p:nvGraphicFramePr>
        <p:xfrm>
          <a:off x="238548" y="3140754"/>
          <a:ext cx="8362113" cy="2129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009"/>
                <a:gridCol w="1709530"/>
                <a:gridCol w="1590261"/>
                <a:gridCol w="1802295"/>
                <a:gridCol w="1630018"/>
              </a:tblGrid>
              <a:tr h="10227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Selecciona los servicios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prioritarios y otros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 y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condición del servicio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905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Ambientes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Selecciona los ambientes prioritarios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 de área de unidades funcionales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Forma libre"/>
          <p:cNvSpPr/>
          <p:nvPr/>
        </p:nvSpPr>
        <p:spPr>
          <a:xfrm>
            <a:off x="1848689" y="2271411"/>
            <a:ext cx="2126963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Priorizar </a:t>
            </a:r>
            <a:endParaRPr lang="es-CO" sz="2000" dirty="0"/>
          </a:p>
        </p:txBody>
      </p:sp>
      <p:sp>
        <p:nvSpPr>
          <p:cNvPr id="13" name="12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Llamada rectangular"/>
          <p:cNvSpPr/>
          <p:nvPr/>
        </p:nvSpPr>
        <p:spPr>
          <a:xfrm>
            <a:off x="2054086" y="5565912"/>
            <a:ext cx="1444487" cy="887896"/>
          </a:xfrm>
          <a:prstGeom prst="wedgeRectCallout">
            <a:avLst>
              <a:gd name="adj1" fmla="val -28172"/>
              <a:gd name="adj2" fmla="val -85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Selecciona variables prioritarias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868568" y="4287066"/>
            <a:ext cx="167639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Ambientes</a:t>
            </a:r>
          </a:p>
          <a:p>
            <a:r>
              <a:rPr lang="es-CO" sz="1400" dirty="0" smtClean="0"/>
              <a:t>Prioritario 1</a:t>
            </a:r>
          </a:p>
          <a:p>
            <a:r>
              <a:rPr lang="es-CO" sz="1400" dirty="0" smtClean="0"/>
              <a:t>Prioritario 2 </a:t>
            </a:r>
          </a:p>
          <a:p>
            <a:r>
              <a:rPr lang="es-CO" sz="1400" dirty="0" smtClean="0"/>
              <a:t>y otros</a:t>
            </a:r>
            <a:endParaRPr lang="es-CO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61940" y="3193774"/>
            <a:ext cx="167639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Servicios</a:t>
            </a:r>
          </a:p>
          <a:p>
            <a:r>
              <a:rPr lang="es-CO" sz="1400" dirty="0" smtClean="0"/>
              <a:t>Prioritario 1</a:t>
            </a:r>
          </a:p>
          <a:p>
            <a:r>
              <a:rPr lang="es-CO" sz="1400" dirty="0" smtClean="0"/>
              <a:t>Prioritario 2</a:t>
            </a:r>
          </a:p>
          <a:p>
            <a:r>
              <a:rPr lang="es-CO" sz="1400" dirty="0" smtClean="0"/>
              <a:t> y otros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7302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803065" y="1086677"/>
            <a:ext cx="233770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637182" y="1086677"/>
            <a:ext cx="2703443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645010" y="1086677"/>
            <a:ext cx="2731125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657466" y="1073425"/>
            <a:ext cx="219499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62752"/>
              </p:ext>
            </p:extLst>
          </p:nvPr>
        </p:nvGraphicFramePr>
        <p:xfrm>
          <a:off x="849053" y="1843136"/>
          <a:ext cx="7627169" cy="130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13"/>
                <a:gridCol w="2024447"/>
                <a:gridCol w="2067339"/>
                <a:gridCol w="1757370"/>
              </a:tblGrid>
              <a:tr h="66910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dentro del predio</a:t>
                      </a:r>
                      <a:endParaRPr lang="es-C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de Acceso a Discapacitados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pesos para las variables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relaciones entre los indicadores y sus pesos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6096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/>
                        <a:t>Cumplimiento Nivel de Accesibilidad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4611757" y="1073425"/>
            <a:ext cx="2552347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13" name="12 Llamada rectangular"/>
          <p:cNvSpPr/>
          <p:nvPr/>
        </p:nvSpPr>
        <p:spPr>
          <a:xfrm>
            <a:off x="5165686" y="3432315"/>
            <a:ext cx="1444487" cy="887896"/>
          </a:xfrm>
          <a:prstGeom prst="wedgeRectCallout">
            <a:avLst>
              <a:gd name="adj1" fmla="val -22668"/>
              <a:gd name="adj2" fmla="val -792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7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803065" y="1126433"/>
            <a:ext cx="233770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637182" y="1126433"/>
            <a:ext cx="2703443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645010" y="1126433"/>
            <a:ext cx="2731125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657466" y="1113181"/>
            <a:ext cx="219499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03888"/>
              </p:ext>
            </p:extLst>
          </p:nvPr>
        </p:nvGraphicFramePr>
        <p:xfrm>
          <a:off x="849053" y="1882892"/>
          <a:ext cx="7627169" cy="3750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13"/>
                <a:gridCol w="2024447"/>
                <a:gridCol w="2067339"/>
                <a:gridCol w="1757370"/>
              </a:tblGrid>
              <a:tr h="636079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dentro del predio</a:t>
                      </a:r>
                      <a:endParaRPr lang="es-C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de Acceso a Discapacitados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3057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/>
                        <a:t>Cumplimiento Nivel de Accesibilidad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503975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 de Estructura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</a:t>
                      </a:r>
                      <a:r>
                        <a:rPr lang="es-CO" sz="1600" b="0" baseline="0" dirty="0" smtClean="0"/>
                        <a:t> </a:t>
                      </a:r>
                      <a:r>
                        <a:rPr lang="es-CO" sz="1600" b="0" dirty="0" smtClean="0"/>
                        <a:t>Ruta de Evacuación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516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Sistema contra incendios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516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Señalización  Rutas de Evacuación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4611757" y="1113181"/>
            <a:ext cx="2552347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13" name="12 Llamada rectangular"/>
          <p:cNvSpPr/>
          <p:nvPr/>
        </p:nvSpPr>
        <p:spPr>
          <a:xfrm>
            <a:off x="4950398" y="3041873"/>
            <a:ext cx="1444487" cy="887896"/>
          </a:xfrm>
          <a:prstGeom prst="wedgeRectCallout">
            <a:avLst>
              <a:gd name="adj1" fmla="val -18998"/>
              <a:gd name="adj2" fmla="val 714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803065" y="1113181"/>
            <a:ext cx="233770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637182" y="1113181"/>
            <a:ext cx="2703443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645010" y="1113181"/>
            <a:ext cx="2731125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657466" y="1099929"/>
            <a:ext cx="2194990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53537"/>
              </p:ext>
            </p:extLst>
          </p:nvPr>
        </p:nvGraphicFramePr>
        <p:xfrm>
          <a:off x="849053" y="1869640"/>
          <a:ext cx="7627169" cy="4783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13"/>
                <a:gridCol w="2024447"/>
                <a:gridCol w="2067339"/>
                <a:gridCol w="1757370"/>
              </a:tblGrid>
              <a:tr h="66910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dentro del predio</a:t>
                      </a:r>
                      <a:endParaRPr lang="es-C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de Acceso a Discapacitados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pesos para las variables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relaciones entre los indicadores y sus pesos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6096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/>
                        <a:t>Cumplimiento Nivel de Accesibilidad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503975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 de Estructura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72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</a:t>
                      </a:r>
                      <a:r>
                        <a:rPr lang="es-CO" sz="1600" b="0" baseline="0" dirty="0" smtClean="0"/>
                        <a:t> </a:t>
                      </a:r>
                      <a:r>
                        <a:rPr lang="es-CO" sz="1600" b="0" dirty="0" smtClean="0"/>
                        <a:t>Ruta de Evacuación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40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Sistema contra incendios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516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Señalización  Rutas de Evacuación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0246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Control y Vigilancia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Vulnerabilidad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02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Iluminación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exterior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02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Cámara Exterior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4611757" y="1099929"/>
            <a:ext cx="2552347" cy="751774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13" name="12 Llamada rectangular"/>
          <p:cNvSpPr/>
          <p:nvPr/>
        </p:nvSpPr>
        <p:spPr>
          <a:xfrm>
            <a:off x="5022573" y="4412974"/>
            <a:ext cx="1444487" cy="887896"/>
          </a:xfrm>
          <a:prstGeom prst="wedgeRectCallout">
            <a:avLst>
              <a:gd name="adj1" fmla="val -18998"/>
              <a:gd name="adj2" fmla="val 80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7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20" y="424769"/>
            <a:ext cx="6662928" cy="468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609600" y="1045599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1045599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1045599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1045599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55096"/>
              </p:ext>
            </p:extLst>
          </p:nvPr>
        </p:nvGraphicFramePr>
        <p:xfrm>
          <a:off x="649362" y="1895053"/>
          <a:ext cx="8030962" cy="2402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551"/>
                <a:gridCol w="1945719"/>
                <a:gridCol w="2274556"/>
                <a:gridCol w="1942136"/>
              </a:tblGrid>
              <a:tr h="307400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Confort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Iluminación Natural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Funcionalidad Acústica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5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Ventilación Natural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Aislamiento Térmico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Cantidad de aparatos sanitarios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 de aparatos sanitarios y duchas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rectangular"/>
          <p:cNvSpPr/>
          <p:nvPr/>
        </p:nvSpPr>
        <p:spPr>
          <a:xfrm>
            <a:off x="5022573" y="4545494"/>
            <a:ext cx="1444487" cy="887896"/>
          </a:xfrm>
          <a:prstGeom prst="wedgeRectCallout">
            <a:avLst>
              <a:gd name="adj1" fmla="val -28172"/>
              <a:gd name="adj2" fmla="val -79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58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20" y="424769"/>
            <a:ext cx="6662928" cy="468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609600" y="1045599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1045599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1045599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1045599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5330"/>
              </p:ext>
            </p:extLst>
          </p:nvPr>
        </p:nvGraphicFramePr>
        <p:xfrm>
          <a:off x="649362" y="1895053"/>
          <a:ext cx="8030962" cy="4744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551"/>
                <a:gridCol w="1945719"/>
                <a:gridCol w="2274556"/>
                <a:gridCol w="1942136"/>
              </a:tblGrid>
              <a:tr h="307400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Confort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Iluminación Natural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Funcionalidad Acústica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56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Ventilación Natural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Aislamiento Térmico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Cantidad de aparatos sanitarios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 de aparatos sanitarios y duchas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77104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Sostenibilidad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y condición del Sistema reciclaje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Disponibilidad de áreas verdes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Análisis del Consumo de Energía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Análisis del Consumo de Agua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rectangular"/>
          <p:cNvSpPr/>
          <p:nvPr/>
        </p:nvSpPr>
        <p:spPr>
          <a:xfrm>
            <a:off x="5022573" y="3087774"/>
            <a:ext cx="1444487" cy="887896"/>
          </a:xfrm>
          <a:prstGeom prst="wedgeRectCallout">
            <a:avLst>
              <a:gd name="adj1" fmla="val -18998"/>
              <a:gd name="adj2" fmla="val 804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15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12475699"/>
              </p:ext>
            </p:extLst>
          </p:nvPr>
        </p:nvGraphicFramePr>
        <p:xfrm>
          <a:off x="682389" y="1323832"/>
          <a:ext cx="8065827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002656" y="27828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Temario</a:t>
            </a:r>
            <a:endParaRPr lang="es-CO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995608" y="1365662"/>
            <a:ext cx="6662928" cy="4681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530087" y="1323892"/>
            <a:ext cx="2478155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464905" y="1323892"/>
            <a:ext cx="2743199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664765" y="1323892"/>
            <a:ext cx="255766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679097" y="1323892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3765"/>
              </p:ext>
            </p:extLst>
          </p:nvPr>
        </p:nvGraphicFramePr>
        <p:xfrm>
          <a:off x="569850" y="2173346"/>
          <a:ext cx="8030962" cy="2317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551"/>
                <a:gridCol w="2186608"/>
                <a:gridCol w="2033667"/>
                <a:gridCol w="1942136"/>
              </a:tblGrid>
              <a:tr h="17588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Estado</a:t>
                      </a:r>
                      <a:r>
                        <a:rPr lang="es-CO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las unidades funcionales</a:t>
                      </a:r>
                      <a:endParaRPr lang="es-CO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/>
                        <a:t>Condición de materialidad de</a:t>
                      </a:r>
                      <a:r>
                        <a:rPr lang="es-CO" sz="1600" b="0" baseline="0" dirty="0" smtClean="0"/>
                        <a:t> los espacios </a:t>
                      </a:r>
                      <a:endParaRPr lang="es-CO" sz="1600" b="0" kern="1200" dirty="0" smtClean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pesos para las variables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Sumatoria</a:t>
                      </a:r>
                      <a:r>
                        <a:rPr lang="es-CO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 relaciones entre los indicadores y sus pesos</a:t>
                      </a:r>
                      <a:endParaRPr lang="es-CO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95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Estado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las edificaciones</a:t>
                      </a:r>
                      <a:endParaRPr lang="es-CO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Condición de materialidad del edificio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rectangular"/>
          <p:cNvSpPr/>
          <p:nvPr/>
        </p:nvSpPr>
        <p:spPr>
          <a:xfrm>
            <a:off x="5022573" y="4704518"/>
            <a:ext cx="1444487" cy="887896"/>
          </a:xfrm>
          <a:prstGeom prst="wedgeRectCallout">
            <a:avLst>
              <a:gd name="adj1" fmla="val -24503"/>
              <a:gd name="adj2" fmla="val -748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Asigna Pesos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Confort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tx1"/>
                </a:solidFill>
              </a:rPr>
              <a:t>Servicios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tx1"/>
                </a:solidFill>
              </a:rPr>
              <a:t>Ambientes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Accesibilidad dentro del predio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Sostenibilidad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Seguridad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Control y Vigilancia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tx1"/>
                </a:solidFill>
              </a:rPr>
              <a:t>Riesgos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Accesibilidad externa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tx1"/>
                </a:solidFill>
              </a:rPr>
              <a:t>Oferta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Propiedad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tx1"/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tx1"/>
                </a:solidFill>
              </a:rPr>
              <a:t>Unidades Funcionales</a:t>
            </a:r>
            <a:endParaRPr lang="es-CO" sz="16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>
                <a:solidFill>
                  <a:schemeClr val="tx1"/>
                </a:solidFill>
              </a:rPr>
              <a:t>Accesibilidad externa</a:t>
            </a:r>
            <a:endParaRPr lang="es-CO" sz="2000" b="1" kern="1200" dirty="0">
              <a:solidFill>
                <a:schemeClr val="tx1"/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93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 bwMode="auto">
          <a:xfrm>
            <a:off x="1065966" y="285063"/>
            <a:ext cx="357981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036070" y="312359"/>
            <a:ext cx="7789878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 </a:t>
            </a: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ACCESIBILIDAD EXTERNA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37230" y="1014496"/>
            <a:ext cx="734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al tipo de </a:t>
            </a:r>
            <a:r>
              <a:rPr lang="es-CO" dirty="0"/>
              <a:t>accesos </a:t>
            </a:r>
            <a:r>
              <a:rPr lang="es-CO" dirty="0" smtClean="0"/>
              <a:t>al predio y sus condiciones.  Cada predio puede tener hasta cuatro formas de acceso.</a:t>
            </a:r>
            <a:endParaRPr lang="es-CO" dirty="0"/>
          </a:p>
        </p:txBody>
      </p:sp>
      <p:grpSp>
        <p:nvGrpSpPr>
          <p:cNvPr id="8" name="7 Grupo"/>
          <p:cNvGrpSpPr/>
          <p:nvPr/>
        </p:nvGrpSpPr>
        <p:grpSpPr>
          <a:xfrm>
            <a:off x="841011" y="2408545"/>
            <a:ext cx="2343705" cy="1588703"/>
            <a:chOff x="2609301" y="1982145"/>
            <a:chExt cx="2343705" cy="1588703"/>
          </a:xfrm>
        </p:grpSpPr>
        <p:grpSp>
          <p:nvGrpSpPr>
            <p:cNvPr id="9" name="27 Grupo"/>
            <p:cNvGrpSpPr/>
            <p:nvPr/>
          </p:nvGrpSpPr>
          <p:grpSpPr>
            <a:xfrm>
              <a:off x="2609301" y="1982145"/>
              <a:ext cx="2343705" cy="1588703"/>
              <a:chOff x="3755053" y="835732"/>
              <a:chExt cx="2954093" cy="1862268"/>
            </a:xfrm>
          </p:grpSpPr>
          <p:sp>
            <p:nvSpPr>
              <p:cNvPr id="11" name="10 Forma libre"/>
              <p:cNvSpPr/>
              <p:nvPr/>
            </p:nvSpPr>
            <p:spPr>
              <a:xfrm>
                <a:off x="3755053" y="1503640"/>
                <a:ext cx="2954093" cy="1194360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200" kern="1200" dirty="0" smtClean="0">
                  <a:latin typeface="Calibri" pitchFamily="34" charset="0"/>
                </a:endParaRPr>
              </a:p>
            </p:txBody>
          </p:sp>
          <p:sp>
            <p:nvSpPr>
              <p:cNvPr id="12" name="11 Forma libre"/>
              <p:cNvSpPr/>
              <p:nvPr/>
            </p:nvSpPr>
            <p:spPr>
              <a:xfrm>
                <a:off x="4021594" y="835732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 smtClean="0"/>
                  <a:t>Condición de Accesibilidad</a:t>
                </a:r>
                <a:endParaRPr lang="es-CO" sz="14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2653059" y="2565778"/>
                  <a:ext cx="225552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CO" sz="110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s-ES" dirty="0" smtClean="0"/>
                    <a:t>Porcentaje de accesos en buenas condiciones</a:t>
                  </a:r>
                  <a:endParaRPr lang="es-ES" dirty="0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059" y="2565778"/>
                  <a:ext cx="2255520" cy="9233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3289" b="-9211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39167"/>
              </p:ext>
            </p:extLst>
          </p:nvPr>
        </p:nvGraphicFramePr>
        <p:xfrm>
          <a:off x="4084320" y="2218517"/>
          <a:ext cx="4258491" cy="2257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755"/>
                <a:gridCol w="1170736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Accesos</a:t>
                      </a:r>
                      <a:endParaRPr lang="es-CO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endParaRPr lang="es-CO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</a:t>
                      </a:r>
                      <a:r>
                        <a:rPr lang="es-CO" sz="1400" u="none" strike="noStrike" dirty="0">
                          <a:effectLst/>
                        </a:rPr>
                        <a:t>90% y 100% </a:t>
                      </a:r>
                      <a:r>
                        <a:rPr lang="es-CO" sz="1400" u="none" strike="noStrike" dirty="0" smtClean="0">
                          <a:effectLst/>
                        </a:rPr>
                        <a:t> </a:t>
                      </a:r>
                      <a:r>
                        <a:rPr lang="es-CO" sz="1400" u="none" strike="noStrike" dirty="0">
                          <a:effectLst/>
                        </a:rPr>
                        <a:t>en condiciones 3 o 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</a:t>
                      </a:r>
                      <a:r>
                        <a:rPr lang="es-CO" sz="1400" u="none" strike="noStrike" dirty="0">
                          <a:effectLst/>
                        </a:rPr>
                        <a:t>89% y 50% </a:t>
                      </a:r>
                      <a:r>
                        <a:rPr lang="es-CO" sz="1400" u="none" strike="noStrike" dirty="0" smtClean="0">
                          <a:effectLst/>
                        </a:rPr>
                        <a:t>en </a:t>
                      </a:r>
                      <a:r>
                        <a:rPr lang="es-CO" sz="1400" u="none" strike="noStrike" dirty="0">
                          <a:effectLst/>
                        </a:rPr>
                        <a:t>condiciones 3 o 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70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</a:t>
                      </a:r>
                      <a:r>
                        <a:rPr lang="es-CO" sz="1400" u="none" strike="noStrike" dirty="0">
                          <a:effectLst/>
                        </a:rPr>
                        <a:t>49%  y 25% </a:t>
                      </a:r>
                      <a:r>
                        <a:rPr lang="es-CO" sz="1400" u="none" strike="noStrike" dirty="0" smtClean="0">
                          <a:effectLst/>
                        </a:rPr>
                        <a:t>en </a:t>
                      </a:r>
                      <a:r>
                        <a:rPr lang="es-CO" sz="1400" u="none" strike="noStrike" dirty="0">
                          <a:effectLst/>
                        </a:rPr>
                        <a:t>condiciones 3 o 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40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No existen accesos en condiciones 3 o 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24495"/>
              </p:ext>
            </p:extLst>
          </p:nvPr>
        </p:nvGraphicFramePr>
        <p:xfrm>
          <a:off x="2009703" y="5301269"/>
          <a:ext cx="5535333" cy="118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05"/>
                <a:gridCol w="1145070"/>
                <a:gridCol w="1431235"/>
                <a:gridCol w="1674323"/>
              </a:tblGrid>
              <a:tr h="387667"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 CALIFICACIÓN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40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70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100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9303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Crítico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Aceptable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Muy 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 bwMode="auto">
          <a:xfrm>
            <a:off x="1065966" y="285063"/>
            <a:ext cx="357981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036070" y="312359"/>
            <a:ext cx="7789878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 </a:t>
            </a: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ACCESIBILIDAD EXTERNA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37230" y="1014496"/>
            <a:ext cx="734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al tipo de </a:t>
            </a:r>
            <a:r>
              <a:rPr lang="es-CO" dirty="0"/>
              <a:t>accesos </a:t>
            </a:r>
            <a:r>
              <a:rPr lang="es-CO" dirty="0" smtClean="0"/>
              <a:t>al predio y sus condiciones.  Cada predio puede tener hasta cuatro formas de acceso.</a:t>
            </a:r>
            <a:endParaRPr lang="es-CO" dirty="0"/>
          </a:p>
        </p:txBody>
      </p:sp>
      <p:grpSp>
        <p:nvGrpSpPr>
          <p:cNvPr id="8" name="7 Grupo"/>
          <p:cNvGrpSpPr/>
          <p:nvPr/>
        </p:nvGrpSpPr>
        <p:grpSpPr>
          <a:xfrm>
            <a:off x="522963" y="2408545"/>
            <a:ext cx="2343705" cy="1588703"/>
            <a:chOff x="2609301" y="1982145"/>
            <a:chExt cx="2343705" cy="1588703"/>
          </a:xfrm>
        </p:grpSpPr>
        <p:grpSp>
          <p:nvGrpSpPr>
            <p:cNvPr id="9" name="27 Grupo"/>
            <p:cNvGrpSpPr/>
            <p:nvPr/>
          </p:nvGrpSpPr>
          <p:grpSpPr>
            <a:xfrm>
              <a:off x="2609301" y="1982145"/>
              <a:ext cx="2343705" cy="1588703"/>
              <a:chOff x="3755053" y="835732"/>
              <a:chExt cx="2954093" cy="1862268"/>
            </a:xfrm>
          </p:grpSpPr>
          <p:sp>
            <p:nvSpPr>
              <p:cNvPr id="11" name="10 Forma libre"/>
              <p:cNvSpPr/>
              <p:nvPr/>
            </p:nvSpPr>
            <p:spPr>
              <a:xfrm>
                <a:off x="3755053" y="1503640"/>
                <a:ext cx="2954093" cy="1194360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200" kern="1200" dirty="0" smtClean="0">
                  <a:latin typeface="Calibri" pitchFamily="34" charset="0"/>
                </a:endParaRPr>
              </a:p>
            </p:txBody>
          </p:sp>
          <p:sp>
            <p:nvSpPr>
              <p:cNvPr id="12" name="11 Forma libre"/>
              <p:cNvSpPr/>
              <p:nvPr/>
            </p:nvSpPr>
            <p:spPr>
              <a:xfrm>
                <a:off x="4021594" y="835732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 smtClean="0"/>
                  <a:t>Condición de Accesibilidad</a:t>
                </a:r>
                <a:endParaRPr lang="es-CO" sz="14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2653059" y="2565778"/>
                  <a:ext cx="225552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CO" sz="110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s-ES" dirty="0" smtClean="0"/>
                    <a:t>Porcentaje de accesos en buenas condiciones</a:t>
                  </a:r>
                  <a:endParaRPr lang="es-ES" dirty="0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3059" y="2565778"/>
                  <a:ext cx="2255520" cy="9233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3289" b="-9211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1046"/>
              </p:ext>
            </p:extLst>
          </p:nvPr>
        </p:nvGraphicFramePr>
        <p:xfrm>
          <a:off x="3188859" y="2688471"/>
          <a:ext cx="5535333" cy="118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05"/>
                <a:gridCol w="1145070"/>
                <a:gridCol w="1431235"/>
                <a:gridCol w="1674323"/>
              </a:tblGrid>
              <a:tr h="387667"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 CALIFICACIÓN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0-40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41-60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61-90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91-100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9303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Crítico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Aceptable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Muy 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/>
          <a:srcRect l="13673" t="20335" r="45072" b="12047"/>
          <a:stretch>
            <a:fillRect/>
          </a:stretch>
        </p:blipFill>
        <p:spPr bwMode="auto">
          <a:xfrm>
            <a:off x="2238107" y="4373216"/>
            <a:ext cx="497256" cy="8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348627499"/>
              </p:ext>
            </p:extLst>
          </p:nvPr>
        </p:nvGraphicFramePr>
        <p:xfrm>
          <a:off x="2729946" y="4616584"/>
          <a:ext cx="4465983" cy="108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79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chemeClr val="tx1"/>
                </a:solidFill>
              </a:rPr>
              <a:t>Oferta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44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OFERTA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960"/>
              </p:ext>
            </p:extLst>
          </p:nvPr>
        </p:nvGraphicFramePr>
        <p:xfrm>
          <a:off x="3570514" y="1718564"/>
          <a:ext cx="4887597" cy="3938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073"/>
                <a:gridCol w="1249128"/>
                <a:gridCol w="1324076"/>
                <a:gridCol w="974320"/>
              </a:tblGrid>
              <a:tr h="4041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 Predio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</a:t>
                      </a:r>
                      <a:r>
                        <a:rPr lang="es-CO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O" sz="1200" b="1" u="none" strike="noStrike" dirty="0" smtClean="0">
                          <a:effectLst/>
                        </a:rPr>
                        <a:t>Índice </a:t>
                      </a:r>
                      <a:r>
                        <a:rPr lang="es-CO" sz="1200" b="1" u="none" strike="noStrike" dirty="0">
                          <a:effectLst/>
                        </a:rPr>
                        <a:t>Ocupación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 Índice Construcción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Calificación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0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80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07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302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CUMPLE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60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4510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40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3022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30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3022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30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3022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58240" y="970951"/>
            <a:ext cx="74980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al cumplimiento de tres indicadores  que relacionan áreas por estudiantes y  determinan la posibilidad de ampliación</a:t>
            </a:r>
            <a:endParaRPr lang="es-CO" dirty="0"/>
          </a:p>
        </p:txBody>
      </p:sp>
      <p:grpSp>
        <p:nvGrpSpPr>
          <p:cNvPr id="11" name="27 Grupo"/>
          <p:cNvGrpSpPr/>
          <p:nvPr/>
        </p:nvGrpSpPr>
        <p:grpSpPr>
          <a:xfrm>
            <a:off x="60959" y="1772788"/>
            <a:ext cx="3213463" cy="1135270"/>
            <a:chOff x="3139324" y="835732"/>
            <a:chExt cx="4050369" cy="1330757"/>
          </a:xfrm>
        </p:grpSpPr>
        <p:sp>
          <p:nvSpPr>
            <p:cNvPr id="13" name="12 Forma libre"/>
            <p:cNvSpPr/>
            <p:nvPr/>
          </p:nvSpPr>
          <p:spPr>
            <a:xfrm>
              <a:off x="3139324" y="1503640"/>
              <a:ext cx="4050369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021594" y="835732"/>
              <a:ext cx="2321582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Cumplimiento Norma Predio</a:t>
              </a:r>
              <a:endParaRPr lang="es-CO" sz="1400" b="1" kern="1200" dirty="0" smtClean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13213" y="3102330"/>
            <a:ext cx="3178628" cy="1133743"/>
            <a:chOff x="2297772" y="1920001"/>
            <a:chExt cx="3178628" cy="1133743"/>
          </a:xfrm>
        </p:grpSpPr>
        <p:grpSp>
          <p:nvGrpSpPr>
            <p:cNvPr id="16" name="27 Grupo"/>
            <p:cNvGrpSpPr/>
            <p:nvPr/>
          </p:nvGrpSpPr>
          <p:grpSpPr>
            <a:xfrm>
              <a:off x="2419691" y="1920001"/>
              <a:ext cx="2899956" cy="1133743"/>
              <a:chOff x="3516065" y="762887"/>
              <a:chExt cx="3655214" cy="1328966"/>
            </a:xfrm>
          </p:grpSpPr>
          <p:sp>
            <p:nvSpPr>
              <p:cNvPr id="18" name="17 Forma libre"/>
              <p:cNvSpPr/>
              <p:nvPr/>
            </p:nvSpPr>
            <p:spPr>
              <a:xfrm>
                <a:off x="3516065" y="1366191"/>
                <a:ext cx="3655214" cy="725662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200" kern="1200" dirty="0" smtClean="0">
                  <a:latin typeface="Calibri" pitchFamily="34" charset="0"/>
                </a:endParaRPr>
              </a:p>
            </p:txBody>
          </p:sp>
          <p:sp>
            <p:nvSpPr>
              <p:cNvPr id="20" name="19 Forma libre"/>
              <p:cNvSpPr/>
              <p:nvPr/>
            </p:nvSpPr>
            <p:spPr>
              <a:xfrm>
                <a:off x="4253168" y="762887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400" b="1" dirty="0" smtClean="0"/>
                  <a:t>Cumplimiento </a:t>
                </a:r>
                <a:r>
                  <a:rPr lang="es-CO" sz="1400" b="1" dirty="0"/>
                  <a:t>Í</a:t>
                </a:r>
                <a:r>
                  <a:rPr lang="es-CO" sz="1400" b="1" dirty="0" smtClean="0"/>
                  <a:t>ndice Ocupación</a:t>
                </a:r>
                <a:endParaRPr lang="es-CO" sz="14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16 CuadroTexto"/>
                <p:cNvSpPr txBox="1"/>
                <p:nvPr/>
              </p:nvSpPr>
              <p:spPr>
                <a:xfrm>
                  <a:off x="2297772" y="2565778"/>
                  <a:ext cx="3178628" cy="401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s-CO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12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𝑟𝑒𝑎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𝑐𝑜𝑛𝑠𝑡𝑟𝑢𝑐𝑐𝑖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ó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1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𝑝𝑖𝑠𝑜</m:t>
                          </m:r>
                        </m:num>
                        <m:den>
                          <m:r>
                            <a:rPr lang="es-CO" sz="12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𝑟𝑒𝑎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𝑡𝑜𝑡𝑎𝑙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𝑝𝑟𝑒𝑑𝑖𝑜</m:t>
                          </m:r>
                        </m:den>
                      </m:f>
                    </m:oMath>
                  </a14:m>
                  <a:r>
                    <a:rPr lang="es-CO" dirty="0"/>
                    <a:t>&lt;=</a:t>
                  </a:r>
                  <a:r>
                    <a:rPr lang="es-CO" sz="1100" dirty="0"/>
                    <a:t>Estándar de ocupación</a:t>
                  </a:r>
                  <a:endParaRPr lang="es-ES" sz="2000" dirty="0"/>
                </a:p>
              </p:txBody>
            </p:sp>
          </mc:Choice>
          <mc:Fallback xmlns="">
            <p:sp>
              <p:nvSpPr>
                <p:cNvPr id="17" name="1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7772" y="2565778"/>
                  <a:ext cx="3178628" cy="40145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9091" b="-13636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2158"/>
              </p:ext>
            </p:extLst>
          </p:nvPr>
        </p:nvGraphicFramePr>
        <p:xfrm>
          <a:off x="731521" y="5817055"/>
          <a:ext cx="8342809" cy="1012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574"/>
                <a:gridCol w="2029753"/>
                <a:gridCol w="1526249"/>
                <a:gridCol w="1715063"/>
                <a:gridCol w="1353170"/>
              </a:tblGrid>
              <a:tr h="15962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ESCALA CALIFICACIÓN</a:t>
                      </a:r>
                      <a:endParaRPr lang="es-CO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004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0-40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60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 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/>
                    </a:solidFill>
                  </a:tcPr>
                </a:tc>
              </a:tr>
              <a:tr h="5698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Requiere </a:t>
                      </a:r>
                      <a:r>
                        <a:rPr lang="es-CO" sz="1100" u="none" strike="noStrike" dirty="0">
                          <a:effectLst/>
                        </a:rPr>
                        <a:t>Ampliación de </a:t>
                      </a:r>
                      <a:r>
                        <a:rPr lang="es-CO" sz="1100" u="none" strike="noStrike" dirty="0" smtClean="0">
                          <a:effectLst/>
                        </a:rPr>
                        <a:t>predio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 y en altura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Adecuado sin posibilidad </a:t>
                      </a:r>
                      <a:r>
                        <a:rPr lang="es-CO" sz="1100" u="none" strike="noStrike" dirty="0">
                          <a:effectLst/>
                        </a:rPr>
                        <a:t>de </a:t>
                      </a:r>
                      <a:r>
                        <a:rPr lang="es-CO" sz="1100" u="none" strike="noStrike" dirty="0" smtClean="0">
                          <a:effectLst/>
                        </a:rPr>
                        <a:t>desarrollo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pisos y desarrollar en </a:t>
                      </a:r>
                      <a:r>
                        <a:rPr lang="es-CO" sz="1100" u="none" strike="noStrike" dirty="0" smtClean="0">
                          <a:effectLst/>
                        </a:rPr>
                        <a:t>altura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Adecuado</a:t>
                      </a:r>
                      <a:r>
                        <a:rPr lang="es-CO" sz="1100" u="none" strike="noStrike" dirty="0">
                          <a:effectLst/>
                        </a:rPr>
                        <a:t>, con posibilidad de </a:t>
                      </a:r>
                      <a:r>
                        <a:rPr lang="es-CO" sz="1100" u="none" strike="noStrike" dirty="0" smtClean="0">
                          <a:effectLst/>
                        </a:rPr>
                        <a:t>crecimiento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1" y="2399955"/>
                <a:ext cx="3344090" cy="42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105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105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𝑟𝑒𝑎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𝑑𝑒𝑙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𝑝𝑟𝑒𝑑𝑖𝑜</m:t>
                          </m:r>
                        </m:num>
                        <m:den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ú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𝑚𝑒𝑟𝑜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𝐸𝑠𝑡𝑢𝑑𝑖𝑎𝑛𝑡𝑒𝑠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𝐸𝑠𝑡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á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𝑛𝑑𝑎𝑟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050" b="0" i="1" smtClean="0">
                              <a:latin typeface="Cambria Math"/>
                            </a:rPr>
                            <m:t>𝑃𝑟𝑒𝑑𝑖𝑜</m:t>
                          </m:r>
                        </m:den>
                      </m:f>
                      <m:r>
                        <m:rPr>
                          <m:nor/>
                        </m:rPr>
                        <a:rPr lang="es-CO" sz="1100" b="1" dirty="0"/>
                        <m:t>&gt;=</m:t>
                      </m:r>
                      <m:r>
                        <m:rPr>
                          <m:nor/>
                        </m:rPr>
                        <a:rPr lang="es-CO" sz="1100" dirty="0"/>
                        <m:t> 100%</m:t>
                      </m:r>
                    </m:oMath>
                  </m:oMathPara>
                </a14:m>
                <a:endParaRPr lang="es-CO" sz="11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99955"/>
                <a:ext cx="3344090" cy="42229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191579" y="5147533"/>
                <a:ext cx="3204754" cy="40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CO" sz="1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1200" b="0" i="1" smtClean="0">
                            <a:latin typeface="Cambria Math"/>
                          </a:rPr>
                          <m:t>Á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𝑟𝑒𝑎</m:t>
                        </m:r>
                        <m:r>
                          <a:rPr lang="es-CO" sz="1200" b="0" i="1" smtClean="0">
                            <a:latin typeface="Cambria Math"/>
                          </a:rPr>
                          <m:t> 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𝑑𝑒</m:t>
                        </m:r>
                        <m:r>
                          <a:rPr lang="es-CO" sz="1200" b="0" i="1" smtClean="0">
                            <a:latin typeface="Cambria Math"/>
                          </a:rPr>
                          <m:t> 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𝑐𝑜𝑛𝑠𝑡𝑟𝑢𝑐𝑐𝑖</m:t>
                        </m:r>
                        <m:r>
                          <a:rPr lang="es-CO" sz="1200" b="0" i="1" smtClean="0">
                            <a:latin typeface="Cambria Math"/>
                          </a:rPr>
                          <m:t>ó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s-CO" sz="1200" b="0" i="1" smtClean="0">
                            <a:latin typeface="Cambria Math"/>
                          </a:rPr>
                          <m:t>Á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𝑟𝑒𝑎</m:t>
                        </m:r>
                        <m:r>
                          <a:rPr lang="es-CO" sz="1200" b="0" i="1" smtClean="0">
                            <a:latin typeface="Cambria Math"/>
                          </a:rPr>
                          <m:t> 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s-CO" sz="1200" b="0" i="1" smtClean="0">
                            <a:latin typeface="Cambria Math"/>
                          </a:rPr>
                          <m:t> 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𝑑𝑒𝑙</m:t>
                        </m:r>
                        <m:r>
                          <a:rPr lang="es-CO" sz="1200" b="0" i="1" smtClean="0">
                            <a:latin typeface="Cambria Math"/>
                          </a:rPr>
                          <m:t> </m:t>
                        </m:r>
                        <m:r>
                          <a:rPr lang="es-CO" sz="1200" b="0" i="1" smtClean="0">
                            <a:latin typeface="Cambria Math"/>
                          </a:rPr>
                          <m:t>𝑝𝑟𝑒𝑑𝑖𝑜</m:t>
                        </m:r>
                      </m:den>
                    </m:f>
                  </m:oMath>
                </a14:m>
                <a:r>
                  <a:rPr lang="es-CO" sz="1600" b="1" dirty="0"/>
                  <a:t>&lt;</a:t>
                </a:r>
                <a:r>
                  <a:rPr lang="es-CO" sz="1600" b="1" dirty="0" smtClean="0"/>
                  <a:t>=</a:t>
                </a:r>
                <a:r>
                  <a:rPr lang="es-CO" sz="1600" dirty="0"/>
                  <a:t> </a:t>
                </a:r>
                <a:r>
                  <a:rPr lang="es-CO" sz="1050" b="1" dirty="0"/>
                  <a:t>Estándar de </a:t>
                </a:r>
                <a:r>
                  <a:rPr lang="es-CO" sz="1050" b="1" dirty="0" smtClean="0"/>
                  <a:t>construcción</a:t>
                </a:r>
                <a:endParaRPr lang="es-ES" sz="1600" b="1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9" y="5147533"/>
                <a:ext cx="3204754" cy="40145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28 Forma libre"/>
          <p:cNvSpPr/>
          <p:nvPr/>
        </p:nvSpPr>
        <p:spPr>
          <a:xfrm>
            <a:off x="400349" y="5067442"/>
            <a:ext cx="2778279" cy="577052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400" kern="1200" dirty="0" smtClean="0">
              <a:latin typeface="Calibri" pitchFamily="34" charset="0"/>
            </a:endParaRPr>
          </a:p>
        </p:txBody>
      </p:sp>
      <p:sp>
        <p:nvSpPr>
          <p:cNvPr id="25" name="24 Forma libre"/>
          <p:cNvSpPr/>
          <p:nvPr/>
        </p:nvSpPr>
        <p:spPr>
          <a:xfrm>
            <a:off x="903344" y="4433331"/>
            <a:ext cx="1841886" cy="699805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 smtClean="0"/>
              <a:t>Cumplimiento Índice Construcción</a:t>
            </a:r>
            <a:endParaRPr lang="es-CO" sz="1400" b="1" kern="1200" dirty="0" smtClean="0"/>
          </a:p>
        </p:txBody>
      </p:sp>
    </p:spTree>
    <p:extLst>
      <p:ext uri="{BB962C8B-B14F-4D97-AF65-F5344CB8AC3E}">
        <p14:creationId xmlns:p14="http://schemas.microsoft.com/office/powerpoint/2010/main" val="3388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OFERTA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27 Grupo"/>
          <p:cNvGrpSpPr/>
          <p:nvPr/>
        </p:nvGrpSpPr>
        <p:grpSpPr>
          <a:xfrm>
            <a:off x="656173" y="1413061"/>
            <a:ext cx="1898469" cy="1135270"/>
            <a:chOff x="3973546" y="835732"/>
            <a:chExt cx="2392901" cy="1330757"/>
          </a:xfrm>
        </p:grpSpPr>
        <p:sp>
          <p:nvSpPr>
            <p:cNvPr id="13" name="12 Forma libre"/>
            <p:cNvSpPr/>
            <p:nvPr/>
          </p:nvSpPr>
          <p:spPr>
            <a:xfrm>
              <a:off x="3973546" y="1503640"/>
              <a:ext cx="2392901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021594" y="835732"/>
              <a:ext cx="2321582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Cumplimiento Norma Predio</a:t>
              </a:r>
              <a:endParaRPr lang="es-CO" sz="1400" b="1" kern="1200" dirty="0" smtClean="0"/>
            </a:p>
          </p:txBody>
        </p:sp>
      </p:grpSp>
      <p:grpSp>
        <p:nvGrpSpPr>
          <p:cNvPr id="16" name="27 Grupo"/>
          <p:cNvGrpSpPr/>
          <p:nvPr/>
        </p:nvGrpSpPr>
        <p:grpSpPr>
          <a:xfrm>
            <a:off x="647464" y="2725173"/>
            <a:ext cx="1872343" cy="1142451"/>
            <a:chOff x="4240520" y="762887"/>
            <a:chExt cx="2359971" cy="1339174"/>
          </a:xfrm>
        </p:grpSpPr>
        <p:sp>
          <p:nvSpPr>
            <p:cNvPr id="18" name="17 Forma libre"/>
            <p:cNvSpPr/>
            <p:nvPr/>
          </p:nvSpPr>
          <p:spPr>
            <a:xfrm>
              <a:off x="4240520" y="1376399"/>
              <a:ext cx="2359971" cy="725662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4253168" y="762887"/>
              <a:ext cx="2321582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 </a:t>
              </a:r>
              <a:r>
                <a:rPr lang="es-CO" sz="1400" b="1" dirty="0"/>
                <a:t>Í</a:t>
              </a:r>
              <a:r>
                <a:rPr lang="es-CO" sz="1400" b="1" dirty="0" smtClean="0"/>
                <a:t>ndice Ocupación</a:t>
              </a:r>
              <a:endParaRPr lang="es-CO" sz="1400" b="1" kern="1200" dirty="0" smtClean="0"/>
            </a:p>
          </p:txBody>
        </p:sp>
      </p:grpSp>
      <p:grpSp>
        <p:nvGrpSpPr>
          <p:cNvPr id="22" name="27 Grupo"/>
          <p:cNvGrpSpPr/>
          <p:nvPr/>
        </p:nvGrpSpPr>
        <p:grpSpPr>
          <a:xfrm>
            <a:off x="656172" y="4169376"/>
            <a:ext cx="1881053" cy="1211163"/>
            <a:chOff x="4189199" y="713307"/>
            <a:chExt cx="2370949" cy="1419717"/>
          </a:xfrm>
        </p:grpSpPr>
        <p:sp>
          <p:nvSpPr>
            <p:cNvPr id="24" name="23 Forma libre"/>
            <p:cNvSpPr/>
            <p:nvPr/>
          </p:nvSpPr>
          <p:spPr>
            <a:xfrm>
              <a:off x="4189199" y="1456608"/>
              <a:ext cx="2370949" cy="676416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400" kern="1200" dirty="0" smtClean="0">
                <a:latin typeface="Calibri" pitchFamily="34" charset="0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4197218" y="713307"/>
              <a:ext cx="2321582" cy="820307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 Índice Construcción</a:t>
              </a:r>
              <a:endParaRPr lang="es-CO" sz="1400" b="1" kern="1200" dirty="0" smtClean="0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02094"/>
              </p:ext>
            </p:extLst>
          </p:nvPr>
        </p:nvGraphicFramePr>
        <p:xfrm>
          <a:off x="4496758" y="1442424"/>
          <a:ext cx="2632892" cy="1367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27"/>
                <a:gridCol w="1261265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Estándares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55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Predio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5,4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Ocupación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60                      %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5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Construcción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97                      %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117727" y="2052534"/>
            <a:ext cx="93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165%</a:t>
            </a:r>
            <a:endParaRPr lang="es-CO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00310" y="3480726"/>
            <a:ext cx="87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50%</a:t>
            </a:r>
            <a:endParaRPr lang="es-CO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04664" y="4948112"/>
            <a:ext cx="87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98%</a:t>
            </a:r>
            <a:endParaRPr lang="es-CO" sz="2000" dirty="0"/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53669"/>
              </p:ext>
            </p:extLst>
          </p:nvPr>
        </p:nvGraphicFramePr>
        <p:xfrm>
          <a:off x="2919830" y="3307701"/>
          <a:ext cx="4771374" cy="160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46"/>
                <a:gridCol w="1684150"/>
                <a:gridCol w="1436178"/>
              </a:tblGrid>
              <a:tr h="5707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Cumplimiento Predio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Índice de Ocupación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Índice de Construcción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165%  &gt;= </a:t>
                      </a:r>
                      <a:r>
                        <a:rPr lang="es-CO" sz="1200" u="none" strike="noStrike" dirty="0" smtClean="0">
                          <a:effectLst/>
                        </a:rPr>
                        <a:t> 100</a:t>
                      </a:r>
                      <a:r>
                        <a:rPr lang="es-CO" sz="1200" u="none" strike="noStrike" dirty="0">
                          <a:effectLst/>
                        </a:rPr>
                        <a:t>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50 &lt;=</a:t>
                      </a:r>
                      <a:r>
                        <a:rPr lang="es-CO" sz="1200" u="none" strike="noStrike" dirty="0" smtClean="0">
                          <a:effectLst/>
                        </a:rPr>
                        <a:t> Estándar de   ocupación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98  &gt;</a:t>
                      </a:r>
                      <a:r>
                        <a:rPr lang="es-CO" sz="1200" u="none" strike="noStrike" dirty="0" smtClean="0">
                          <a:effectLst/>
                        </a:rPr>
                        <a:t> Estándar </a:t>
                      </a:r>
                      <a:r>
                        <a:rPr lang="es-CO" sz="1200" u="none" strike="noStrike" dirty="0">
                          <a:effectLst/>
                        </a:rPr>
                        <a:t>de construcción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</a:tr>
              <a:tr h="4015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04279"/>
              </p:ext>
            </p:extLst>
          </p:nvPr>
        </p:nvGraphicFramePr>
        <p:xfrm>
          <a:off x="7786393" y="3463129"/>
          <a:ext cx="1035679" cy="1479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679"/>
              </a:tblGrid>
              <a:tr h="4636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Calificación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5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68530"/>
              </p:ext>
            </p:extLst>
          </p:nvPr>
        </p:nvGraphicFramePr>
        <p:xfrm>
          <a:off x="544466" y="5562230"/>
          <a:ext cx="8342809" cy="982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574"/>
                <a:gridCol w="2029753"/>
                <a:gridCol w="1526249"/>
                <a:gridCol w="1715063"/>
                <a:gridCol w="1353170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 CALIFICACIÓN</a:t>
                      </a:r>
                      <a:endParaRPr lang="es-C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004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0-40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endParaRPr lang="es-C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Requiere </a:t>
                      </a:r>
                      <a:r>
                        <a:rPr lang="es-CO" sz="1100" u="none" strike="noStrike" dirty="0">
                          <a:effectLst/>
                        </a:rPr>
                        <a:t>Ampliación de </a:t>
                      </a:r>
                      <a:r>
                        <a:rPr lang="es-CO" sz="1100" u="none" strike="noStrike" dirty="0" smtClean="0">
                          <a:effectLst/>
                        </a:rPr>
                        <a:t>predio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 y en altura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dirty="0" smtClean="0">
                          <a:effectLst/>
                        </a:rPr>
                        <a:t>Adecuado sin posibilidad </a:t>
                      </a:r>
                      <a:r>
                        <a:rPr lang="es-CO" sz="1200" b="1" u="none" strike="noStrike" dirty="0">
                          <a:effectLst/>
                        </a:rPr>
                        <a:t>de </a:t>
                      </a:r>
                      <a:r>
                        <a:rPr lang="es-CO" sz="1200" b="1" u="none" strike="noStrike" dirty="0" smtClean="0">
                          <a:effectLst/>
                        </a:rPr>
                        <a:t>desarrollo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pisos y desarrollar en </a:t>
                      </a:r>
                      <a:r>
                        <a:rPr lang="es-CO" sz="1100" u="none" strike="noStrike" dirty="0" smtClean="0">
                          <a:effectLst/>
                        </a:rPr>
                        <a:t>altura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Adecuado</a:t>
                      </a:r>
                      <a:r>
                        <a:rPr lang="es-CO" sz="1100" u="none" strike="noStrike" dirty="0">
                          <a:effectLst/>
                        </a:rPr>
                        <a:t>, con posibilidad de </a:t>
                      </a:r>
                      <a:r>
                        <a:rPr lang="es-CO" sz="1100" u="none" strike="noStrike" dirty="0" smtClean="0">
                          <a:effectLst/>
                        </a:rPr>
                        <a:t>crecimiento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6" name="25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65965" y="1567543"/>
            <a:ext cx="740228" cy="415435"/>
          </a:xfrm>
          <a:prstGeom prst="rect">
            <a:avLst/>
          </a:prstGeom>
          <a:blipFill rotWithShape="1">
            <a:blip r:embed="rId3" cstate="print"/>
            <a:stretch>
              <a:fillRect l="-16393" r="-13115" b="-1471"/>
            </a:stretch>
          </a:blipFill>
        </p:spPr>
        <p:txBody>
          <a:bodyPr/>
          <a:lstStyle/>
          <a:p>
            <a:r>
              <a:rPr lang="es-CO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92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OFERTA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27 Grupo"/>
          <p:cNvGrpSpPr/>
          <p:nvPr/>
        </p:nvGrpSpPr>
        <p:grpSpPr>
          <a:xfrm>
            <a:off x="748937" y="1293793"/>
            <a:ext cx="1898469" cy="1135270"/>
            <a:chOff x="3973546" y="835732"/>
            <a:chExt cx="2392901" cy="1330757"/>
          </a:xfrm>
        </p:grpSpPr>
        <p:sp>
          <p:nvSpPr>
            <p:cNvPr id="13" name="12 Forma libre"/>
            <p:cNvSpPr/>
            <p:nvPr/>
          </p:nvSpPr>
          <p:spPr>
            <a:xfrm>
              <a:off x="3973546" y="1503640"/>
              <a:ext cx="2392901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021594" y="835732"/>
              <a:ext cx="2321582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Cumplimiento Norma Predio</a:t>
              </a:r>
              <a:endParaRPr lang="es-CO" sz="1400" b="1" kern="1200" dirty="0" smtClean="0"/>
            </a:p>
          </p:txBody>
        </p:sp>
      </p:grpSp>
      <p:grpSp>
        <p:nvGrpSpPr>
          <p:cNvPr id="16" name="27 Grupo"/>
          <p:cNvGrpSpPr/>
          <p:nvPr/>
        </p:nvGrpSpPr>
        <p:grpSpPr>
          <a:xfrm>
            <a:off x="740228" y="2605905"/>
            <a:ext cx="1872343" cy="1142451"/>
            <a:chOff x="4240520" y="762887"/>
            <a:chExt cx="2359971" cy="1339174"/>
          </a:xfrm>
        </p:grpSpPr>
        <p:sp>
          <p:nvSpPr>
            <p:cNvPr id="18" name="17 Forma libre"/>
            <p:cNvSpPr/>
            <p:nvPr/>
          </p:nvSpPr>
          <p:spPr>
            <a:xfrm>
              <a:off x="4240520" y="1376399"/>
              <a:ext cx="2359971" cy="725662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4253168" y="762887"/>
              <a:ext cx="2321582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 </a:t>
              </a:r>
              <a:r>
                <a:rPr lang="es-CO" sz="1400" b="1" dirty="0"/>
                <a:t>Í</a:t>
              </a:r>
              <a:r>
                <a:rPr lang="es-CO" sz="1400" b="1" dirty="0" smtClean="0"/>
                <a:t>ndice Ocupación</a:t>
              </a:r>
              <a:endParaRPr lang="es-CO" sz="1400" b="1" kern="1200" dirty="0" smtClean="0"/>
            </a:p>
          </p:txBody>
        </p:sp>
      </p:grpSp>
      <p:grpSp>
        <p:nvGrpSpPr>
          <p:cNvPr id="22" name="27 Grupo"/>
          <p:cNvGrpSpPr/>
          <p:nvPr/>
        </p:nvGrpSpPr>
        <p:grpSpPr>
          <a:xfrm>
            <a:off x="748936" y="4050108"/>
            <a:ext cx="1881053" cy="1211163"/>
            <a:chOff x="4189199" y="713307"/>
            <a:chExt cx="2370949" cy="1419717"/>
          </a:xfrm>
        </p:grpSpPr>
        <p:sp>
          <p:nvSpPr>
            <p:cNvPr id="24" name="23 Forma libre"/>
            <p:cNvSpPr/>
            <p:nvPr/>
          </p:nvSpPr>
          <p:spPr>
            <a:xfrm>
              <a:off x="4189199" y="1456608"/>
              <a:ext cx="2370949" cy="676416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400" kern="1200" dirty="0" smtClean="0">
                <a:latin typeface="Calibri" pitchFamily="34" charset="0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4197218" y="713307"/>
              <a:ext cx="2321582" cy="820307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 Índice Construcción</a:t>
              </a:r>
              <a:endParaRPr lang="es-CO" sz="1400" b="1" kern="1200" dirty="0" smtClean="0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61027"/>
              </p:ext>
            </p:extLst>
          </p:nvPr>
        </p:nvGraphicFramePr>
        <p:xfrm>
          <a:off x="4496758" y="1442424"/>
          <a:ext cx="2632892" cy="1367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27"/>
                <a:gridCol w="1261265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Estándares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555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Predio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5,4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78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Ocupación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60                      %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59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Construcción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  97                      %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210491" y="1933266"/>
            <a:ext cx="93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165%</a:t>
            </a:r>
            <a:endParaRPr lang="es-CO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93074" y="3361458"/>
            <a:ext cx="87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50%</a:t>
            </a:r>
            <a:endParaRPr lang="es-CO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97428" y="4828844"/>
            <a:ext cx="87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98%</a:t>
            </a:r>
            <a:endParaRPr lang="es-CO" sz="2000" dirty="0"/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25933"/>
              </p:ext>
            </p:extLst>
          </p:nvPr>
        </p:nvGraphicFramePr>
        <p:xfrm>
          <a:off x="2893326" y="3016157"/>
          <a:ext cx="4771374" cy="160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46"/>
                <a:gridCol w="1684150"/>
                <a:gridCol w="1436178"/>
              </a:tblGrid>
              <a:tr h="5707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Cumplimiento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Índice de Ocupación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Índice de Construcción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165%  &gt;= </a:t>
                      </a:r>
                      <a:r>
                        <a:rPr lang="es-CO" sz="1200" u="none" strike="noStrike" dirty="0" smtClean="0">
                          <a:effectLst/>
                        </a:rPr>
                        <a:t> 100</a:t>
                      </a:r>
                      <a:r>
                        <a:rPr lang="es-CO" sz="1200" u="none" strike="noStrike" dirty="0">
                          <a:effectLst/>
                        </a:rPr>
                        <a:t>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50 &lt;=</a:t>
                      </a:r>
                      <a:r>
                        <a:rPr lang="es-CO" sz="1200" u="none" strike="noStrike" dirty="0" smtClean="0">
                          <a:effectLst/>
                        </a:rPr>
                        <a:t> Estándar de   ocupación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98  &gt;</a:t>
                      </a:r>
                      <a:r>
                        <a:rPr lang="es-CO" sz="1200" u="none" strike="noStrike" dirty="0" smtClean="0">
                          <a:effectLst/>
                        </a:rPr>
                        <a:t> Estándar </a:t>
                      </a:r>
                      <a:r>
                        <a:rPr lang="es-CO" sz="1200" u="none" strike="noStrike" dirty="0">
                          <a:effectLst/>
                        </a:rPr>
                        <a:t>de construcción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/>
                </a:tc>
              </a:tr>
              <a:tr h="4015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2868"/>
              </p:ext>
            </p:extLst>
          </p:nvPr>
        </p:nvGraphicFramePr>
        <p:xfrm>
          <a:off x="544466" y="5562230"/>
          <a:ext cx="8342809" cy="982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574"/>
                <a:gridCol w="2029753"/>
                <a:gridCol w="1526249"/>
                <a:gridCol w="1715063"/>
                <a:gridCol w="1353170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ESCALA CALIFICACIÓN</a:t>
                      </a:r>
                      <a:endParaRPr lang="es-C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004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0-40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endParaRPr lang="es-C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8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Requiere </a:t>
                      </a:r>
                      <a:r>
                        <a:rPr lang="es-CO" sz="1100" u="none" strike="noStrike" dirty="0">
                          <a:effectLst/>
                        </a:rPr>
                        <a:t>Ampliación de </a:t>
                      </a:r>
                      <a:r>
                        <a:rPr lang="es-CO" sz="1100" u="none" strike="noStrike" dirty="0" smtClean="0">
                          <a:effectLst/>
                        </a:rPr>
                        <a:t>predio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 y en altura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dirty="0" smtClean="0">
                          <a:effectLst/>
                        </a:rPr>
                        <a:t>Adecuado sin posibilidad </a:t>
                      </a:r>
                      <a:r>
                        <a:rPr lang="es-CO" sz="1200" b="1" u="none" strike="noStrike" dirty="0">
                          <a:effectLst/>
                        </a:rPr>
                        <a:t>de </a:t>
                      </a:r>
                      <a:r>
                        <a:rPr lang="es-CO" sz="1200" b="1" u="none" strike="noStrike" dirty="0" smtClean="0">
                          <a:effectLst/>
                        </a:rPr>
                        <a:t>desarrollo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Liberar áreas </a:t>
                      </a:r>
                      <a:r>
                        <a:rPr lang="es-CO" sz="1100" u="none" strike="noStrike" dirty="0">
                          <a:effectLst/>
                        </a:rPr>
                        <a:t>primer pisos y desarrollar en </a:t>
                      </a:r>
                      <a:r>
                        <a:rPr lang="es-CO" sz="1100" u="none" strike="noStrike" dirty="0" smtClean="0">
                          <a:effectLst/>
                        </a:rPr>
                        <a:t>altura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Adecuado</a:t>
                      </a:r>
                      <a:r>
                        <a:rPr lang="es-CO" sz="1100" u="none" strike="noStrike" dirty="0">
                          <a:effectLst/>
                        </a:rPr>
                        <a:t>, con posibilidad de </a:t>
                      </a:r>
                      <a:r>
                        <a:rPr lang="es-CO" sz="1100" u="none" strike="noStrike" dirty="0" smtClean="0">
                          <a:effectLst/>
                        </a:rPr>
                        <a:t>crecimiento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6" name="25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65965" y="1567543"/>
            <a:ext cx="740228" cy="415435"/>
          </a:xfrm>
          <a:prstGeom prst="rect">
            <a:avLst/>
          </a:prstGeom>
          <a:blipFill rotWithShape="1">
            <a:blip r:embed="rId3" cstate="print"/>
            <a:stretch>
              <a:fillRect l="-16393" r="-13115" b="-1471"/>
            </a:stretch>
          </a:blipFill>
        </p:spPr>
        <p:txBody>
          <a:bodyPr/>
          <a:lstStyle/>
          <a:p>
            <a:r>
              <a:rPr lang="es-CO">
                <a:noFill/>
              </a:rPr>
              <a:t> </a:t>
            </a:r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305904306"/>
              </p:ext>
            </p:extLst>
          </p:nvPr>
        </p:nvGraphicFramePr>
        <p:xfrm>
          <a:off x="3924088" y="858963"/>
          <a:ext cx="429370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5" name="34 Grupo"/>
          <p:cNvGrpSpPr/>
          <p:nvPr/>
        </p:nvGrpSpPr>
        <p:grpSpPr>
          <a:xfrm>
            <a:off x="2831968" y="2862180"/>
            <a:ext cx="4878722" cy="2543361"/>
            <a:chOff x="0" y="0"/>
            <a:chExt cx="4293704" cy="549900"/>
          </a:xfrm>
        </p:grpSpPr>
        <p:sp>
          <p:nvSpPr>
            <p:cNvPr id="36" name="35 Rectángulo redondeado"/>
            <p:cNvSpPr/>
            <p:nvPr/>
          </p:nvSpPr>
          <p:spPr>
            <a:xfrm>
              <a:off x="0" y="0"/>
              <a:ext cx="4293704" cy="549900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6844" y="26844"/>
              <a:ext cx="4240016" cy="4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effectLst/>
                </a:rPr>
                <a:t>Para los niveles de agregación las fórmulas son las mismas y se aplican con la suma de las áreas de los predios y de los estudiantes  de los predios que pertenecen al nivel de consulta</a:t>
              </a:r>
              <a:endParaRPr lang="es-ES" sz="2400" b="1" kern="12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2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chemeClr val="tx1"/>
                </a:solidFill>
              </a:rPr>
              <a:t>Riesgos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  <a:endParaRPr lang="es-CO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0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1084591" y="1396442"/>
            <a:ext cx="7677273" cy="2651831"/>
            <a:chOff x="1603204" y="3470901"/>
            <a:chExt cx="7677273" cy="1984525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1604206" y="3609472"/>
              <a:ext cx="0" cy="165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CuadroTexto"/>
            <p:cNvSpPr txBox="1"/>
            <p:nvPr/>
          </p:nvSpPr>
          <p:spPr>
            <a:xfrm>
              <a:off x="2068426" y="3470901"/>
              <a:ext cx="6121102" cy="62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Definición </a:t>
              </a:r>
              <a:r>
                <a:rPr lang="es-CO" sz="2400" dirty="0">
                  <a:solidFill>
                    <a:schemeClr val="bg1">
                      <a:lumMod val="65000"/>
                    </a:schemeClr>
                  </a:solidFill>
                </a:rPr>
                <a:t>de Calificación </a:t>
              </a:r>
            </a:p>
            <a:p>
              <a:endParaRPr lang="es-CO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052384" y="4007114"/>
              <a:ext cx="5583655" cy="3454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Objeto 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052383" y="4530334"/>
              <a:ext cx="7228094" cy="345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Pasos para definir el modelo</a:t>
              </a:r>
            </a:p>
          </p:txBody>
        </p:sp>
        <p:sp>
          <p:nvSpPr>
            <p:cNvPr id="11" name="10 Pentágono"/>
            <p:cNvSpPr/>
            <p:nvPr/>
          </p:nvSpPr>
          <p:spPr>
            <a:xfrm>
              <a:off x="1603204" y="3597213"/>
              <a:ext cx="432000" cy="21600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11 Pentágono"/>
            <p:cNvSpPr/>
            <p:nvPr/>
          </p:nvSpPr>
          <p:spPr>
            <a:xfrm>
              <a:off x="1611226" y="4135450"/>
              <a:ext cx="432000" cy="216000"/>
            </a:xfrm>
            <a:prstGeom prst="homePlate">
              <a:avLst/>
            </a:prstGeom>
            <a:solidFill>
              <a:schemeClr val="bg1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12 Pentágono"/>
            <p:cNvSpPr/>
            <p:nvPr/>
          </p:nvSpPr>
          <p:spPr>
            <a:xfrm>
              <a:off x="1611225" y="4647971"/>
              <a:ext cx="432000" cy="216000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038737" y="5109934"/>
              <a:ext cx="6137144" cy="345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 smtClean="0">
                  <a:solidFill>
                    <a:schemeClr val="bg1">
                      <a:lumMod val="65000"/>
                    </a:schemeClr>
                  </a:solidFill>
                </a:rPr>
                <a:t>	Nivel 2 del modelo</a:t>
              </a:r>
            </a:p>
          </p:txBody>
        </p:sp>
        <p:sp>
          <p:nvSpPr>
            <p:cNvPr id="15" name="14 Pentágono"/>
            <p:cNvSpPr/>
            <p:nvPr/>
          </p:nvSpPr>
          <p:spPr>
            <a:xfrm>
              <a:off x="1611225" y="5196931"/>
              <a:ext cx="432000" cy="216000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15 Pentágono"/>
          <p:cNvSpPr/>
          <p:nvPr/>
        </p:nvSpPr>
        <p:spPr>
          <a:xfrm>
            <a:off x="1095280" y="4385542"/>
            <a:ext cx="432000" cy="28863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35253" y="4295798"/>
            <a:ext cx="613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	Nivel 1 del modelo 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1091821" y="4169488"/>
            <a:ext cx="0" cy="1269241"/>
          </a:xfrm>
          <a:prstGeom prst="line">
            <a:avLst/>
          </a:prstGeom>
          <a:ln>
            <a:solidFill>
              <a:srgbClr val="8883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Pentágono"/>
          <p:cNvSpPr/>
          <p:nvPr/>
        </p:nvSpPr>
        <p:spPr>
          <a:xfrm>
            <a:off x="1097951" y="5106795"/>
            <a:ext cx="432000" cy="28863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524674" y="4990942"/>
            <a:ext cx="613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bg1">
                    <a:lumMod val="65000"/>
                  </a:schemeClr>
                </a:solidFill>
              </a:rPr>
              <a:t>Conclusiones</a:t>
            </a:r>
          </a:p>
        </p:txBody>
      </p:sp>
      <p:grpSp>
        <p:nvGrpSpPr>
          <p:cNvPr id="3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1052065" y="1445872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7EBB"/>
                </a:solidFill>
              </a:rPr>
              <a:t>1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A7EBB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054340" y="2159415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068384" y="2855449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056219" y="3580660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059285" y="4262553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048308" y="4970552"/>
            <a:ext cx="177420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>
            <a:off x="2069469" y="3257752"/>
            <a:ext cx="4340980" cy="2637981"/>
          </a:xfrm>
          <a:custGeom>
            <a:avLst/>
            <a:gdLst>
              <a:gd name="connsiteX0" fmla="*/ 0 w 8689383"/>
              <a:gd name="connsiteY0" fmla="*/ 0 h 2856600"/>
              <a:gd name="connsiteX1" fmla="*/ 8689383 w 8689383"/>
              <a:gd name="connsiteY1" fmla="*/ 0 h 2856600"/>
              <a:gd name="connsiteX2" fmla="*/ 8689383 w 8689383"/>
              <a:gd name="connsiteY2" fmla="*/ 2856600 h 2856600"/>
              <a:gd name="connsiteX3" fmla="*/ 0 w 8689383"/>
              <a:gd name="connsiteY3" fmla="*/ 2856600 h 2856600"/>
              <a:gd name="connsiteX4" fmla="*/ 0 w 8689383"/>
              <a:gd name="connsiteY4" fmla="*/ 0 h 28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383" h="2856600">
                <a:moveTo>
                  <a:pt x="0" y="0"/>
                </a:moveTo>
                <a:lnTo>
                  <a:pt x="8689383" y="0"/>
                </a:lnTo>
                <a:lnTo>
                  <a:pt x="8689383" y="2856600"/>
                </a:lnTo>
                <a:lnTo>
                  <a:pt x="0" y="2856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888" tIns="58420" rIns="327152" bIns="58420" numCol="1" spcCol="1270" anchor="t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s-CO" sz="3600" kern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Rectángulo"/>
          <p:cNvSpPr/>
          <p:nvPr/>
        </p:nvSpPr>
        <p:spPr bwMode="auto">
          <a:xfrm>
            <a:off x="1022423" y="285063"/>
            <a:ext cx="3579812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1092094" y="312359"/>
            <a:ext cx="7343915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RIESGOS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67409" y="1060683"/>
            <a:ext cx="786189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Valor acorde a las condiciones de riesgos naturales y antrópicos que afectan cada predio</a:t>
            </a:r>
            <a:endParaRPr lang="es-CO" sz="16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327787" y="3944296"/>
            <a:ext cx="2343705" cy="1748852"/>
            <a:chOff x="2486469" y="2039696"/>
            <a:chExt cx="2343705" cy="1748852"/>
          </a:xfrm>
        </p:grpSpPr>
        <p:grpSp>
          <p:nvGrpSpPr>
            <p:cNvPr id="15" name="27 Grupo"/>
            <p:cNvGrpSpPr/>
            <p:nvPr/>
          </p:nvGrpSpPr>
          <p:grpSpPr>
            <a:xfrm>
              <a:off x="2486469" y="2039696"/>
              <a:ext cx="2343705" cy="1748852"/>
              <a:chOff x="3600235" y="903193"/>
              <a:chExt cx="2954093" cy="2049994"/>
            </a:xfrm>
          </p:grpSpPr>
          <p:sp>
            <p:nvSpPr>
              <p:cNvPr id="17" name="16 Forma libre"/>
              <p:cNvSpPr/>
              <p:nvPr/>
            </p:nvSpPr>
            <p:spPr>
              <a:xfrm>
                <a:off x="3600235" y="1503639"/>
                <a:ext cx="2954093" cy="1449548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18" name="17 Forma libre"/>
              <p:cNvSpPr/>
              <p:nvPr/>
            </p:nvSpPr>
            <p:spPr>
              <a:xfrm>
                <a:off x="3898943" y="903193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200" b="1" dirty="0" smtClean="0"/>
                  <a:t>Condición de Riesgos del Predio</a:t>
                </a:r>
                <a:endParaRPr lang="es-CO" sz="12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2531133" y="2604181"/>
                  <a:ext cx="221093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CO" sz="105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s-ES" sz="1600" dirty="0" smtClean="0"/>
                    <a:t>Promedio de la calificaciones de los riesgos que afectan </a:t>
                  </a:r>
                  <a:r>
                    <a:rPr lang="es-ES" sz="1600" dirty="0"/>
                    <a:t>e</a:t>
                  </a:r>
                  <a:r>
                    <a:rPr lang="es-ES" sz="1600" dirty="0" smtClean="0"/>
                    <a:t>l predio</a:t>
                  </a:r>
                  <a:endParaRPr lang="es-ES" sz="1600" dirty="0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133" y="2604181"/>
                  <a:ext cx="2210935" cy="1077218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1705" b="-6818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02558"/>
              </p:ext>
            </p:extLst>
          </p:nvPr>
        </p:nvGraphicFramePr>
        <p:xfrm>
          <a:off x="4915566" y="1546156"/>
          <a:ext cx="3936886" cy="5104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706"/>
                <a:gridCol w="750024"/>
                <a:gridCol w="681578"/>
                <a:gridCol w="681578"/>
              </a:tblGrid>
              <a:tr h="2470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RIESGOS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Tiene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528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Deslizamientos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Erupción Volcánica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dirty="0" smtClean="0">
                          <a:solidFill>
                            <a:srgbClr val="00DE64"/>
                          </a:solidFill>
                          <a:latin typeface="Wingdings 2" pitchFamily="18" charset="2"/>
                        </a:rPr>
                        <a:t>R</a:t>
                      </a:r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Inundaciones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Sísmico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Heladas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Huracanes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Incendio Forestal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Orden Público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Relleno Sanitario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706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Almacenamiento </a:t>
                      </a:r>
                      <a:r>
                        <a:rPr lang="es-CO" sz="900" u="none" strike="noStrike" dirty="0" smtClean="0">
                          <a:effectLst/>
                        </a:rPr>
                        <a:t>Químico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r>
                        <a:rPr lang="es-ES" sz="1200" b="1" dirty="0" smtClean="0">
                          <a:solidFill>
                            <a:srgbClr val="00DE64"/>
                          </a:solidFill>
                          <a:latin typeface="Wingdings 2" pitchFamily="18" charset="2"/>
                        </a:rPr>
                        <a:t>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Autopista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899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 smtClean="0">
                          <a:effectLst/>
                        </a:rPr>
                        <a:t>Contaminación </a:t>
                      </a:r>
                      <a:r>
                        <a:rPr lang="es-CO" sz="900" u="none" strike="noStrike" dirty="0">
                          <a:effectLst/>
                        </a:rPr>
                        <a:t>Aire Auditiva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Estructura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Líneas Eléctricas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 smtClean="0">
                          <a:effectLst/>
                        </a:rPr>
                        <a:t>Minería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98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Almacenamiento </a:t>
                      </a:r>
                      <a:r>
                        <a:rPr lang="es-CO" sz="900" u="none" strike="noStrike" dirty="0" smtClean="0">
                          <a:effectLst/>
                        </a:rPr>
                        <a:t>Químico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Autopista/Vía Alto Tráfico/Férrea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r>
                        <a:rPr lang="es-ES" sz="1200" b="1" dirty="0" smtClean="0">
                          <a:solidFill>
                            <a:srgbClr val="00DE64"/>
                          </a:solidFill>
                          <a:latin typeface="Wingdings 2" pitchFamily="18" charset="2"/>
                        </a:rPr>
                        <a:t>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 smtClean="0">
                          <a:effectLst/>
                        </a:rPr>
                        <a:t>Contaminación </a:t>
                      </a:r>
                      <a:r>
                        <a:rPr lang="es-CO" sz="900" u="none" strike="noStrike" dirty="0">
                          <a:effectLst/>
                        </a:rPr>
                        <a:t>Aire Auditiva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2590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Edificación </a:t>
                      </a:r>
                      <a:r>
                        <a:rPr lang="es-CO" sz="900" u="none" strike="noStrike" dirty="0">
                          <a:effectLst/>
                        </a:rPr>
                        <a:t>estructuralmente vulnerables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Líneas Eléctricas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 smtClean="0">
                          <a:effectLst/>
                        </a:rPr>
                        <a:t>Minería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Orden Público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Otro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Relleno Sanitario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  <a:tr h="1670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(100+50+75)/3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342608" y="4685228"/>
                <a:ext cx="2873803" cy="481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12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CO" sz="12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CO" sz="1200" b="0" i="1" smtClean="0">
                                  <a:latin typeface="Cambria Math"/>
                                </a:rPr>
                                <m:t>𝐶𝑎𝑙𝑖𝑓𝑖𝑐𝑎𝑐𝑖𝑜𝑛𝑒𝑠</m:t>
                              </m:r>
                              <m:r>
                                <a:rPr lang="es-CO" sz="1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O" sz="1200" b="0" i="1" smtClean="0">
                                  <a:latin typeface="Cambria Math"/>
                                </a:rPr>
                                <m:t>𝑅𝑖𝑒𝑠𝑔𝑜𝑠</m:t>
                              </m:r>
                            </m:e>
                          </m:nary>
                        </m:num>
                        <m:den>
                          <m:r>
                            <a:rPr lang="es-CO" sz="1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ú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𝑚𝑒𝑟𝑜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𝑅𝑖𝑒𝑠𝑔𝑜𝑠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CO" sz="1200" b="0" i="1" smtClean="0">
                              <a:latin typeface="Cambria Math"/>
                            </a:rPr>
                            <m:t>𝑝𝑟𝑒𝑠𝑒𝑛𝑡𝑒𝑠</m:t>
                          </m:r>
                        </m:den>
                      </m:f>
                    </m:oMath>
                  </m:oMathPara>
                </a14:m>
                <a:endParaRPr lang="es-CO" sz="1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08" y="4685228"/>
                <a:ext cx="2873803" cy="48173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58228" b="-4683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CuadroTexto"/>
          <p:cNvSpPr txBox="1"/>
          <p:nvPr/>
        </p:nvSpPr>
        <p:spPr>
          <a:xfrm>
            <a:off x="406274" y="1676210"/>
            <a:ext cx="351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A cada riesgo se le asigna una calificación acorde a su condición </a:t>
            </a:r>
            <a:endParaRPr lang="es-CO" sz="16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32388"/>
              </p:ext>
            </p:extLst>
          </p:nvPr>
        </p:nvGraphicFramePr>
        <p:xfrm>
          <a:off x="421765" y="2448955"/>
          <a:ext cx="2917783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897"/>
                <a:gridCol w="1184886"/>
              </a:tblGrid>
              <a:tr h="2080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Escala de </a:t>
                      </a:r>
                      <a:r>
                        <a:rPr lang="es-CO" sz="1400" b="1" u="none" strike="noStrike" dirty="0" smtClean="0">
                          <a:effectLst/>
                        </a:rPr>
                        <a:t>Calificación de cada riesgo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 </a:t>
                      </a:r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 </a:t>
                      </a:r>
                      <a:r>
                        <a:rPr lang="es-CO" sz="1400" u="none" strike="noStrike" dirty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75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 </a:t>
                      </a:r>
                      <a:r>
                        <a:rPr lang="es-CO" sz="1400" u="none" strike="noStrike" dirty="0">
                          <a:effectLst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50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0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No tiene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3441021" y="2782199"/>
            <a:ext cx="142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Calificación Riesgo Predio=  75   	</a:t>
            </a:r>
            <a:endParaRPr lang="es-CO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993913" y="6072657"/>
            <a:ext cx="3790122" cy="517140"/>
            <a:chOff x="0" y="0"/>
            <a:chExt cx="4293704" cy="517140"/>
          </a:xfrm>
        </p:grpSpPr>
        <p:sp>
          <p:nvSpPr>
            <p:cNvPr id="24" name="23 Rectángulo redondeado"/>
            <p:cNvSpPr/>
            <p:nvPr/>
          </p:nvSpPr>
          <p:spPr>
            <a:xfrm>
              <a:off x="0" y="0"/>
              <a:ext cx="4293704" cy="517140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5245" y="25245"/>
              <a:ext cx="4243214" cy="46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fontAlgn="ctr"/>
              <a:r>
                <a:rPr lang="es-ES" sz="1400" dirty="0" smtClean="0">
                  <a:solidFill>
                    <a:schemeClr val="bg1"/>
                  </a:solidFill>
                </a:rPr>
                <a:t>Para cada una de las variables para los niveles de agregación se utilizara el promedio 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/>
          <a:srcRect l="13673" t="20335" r="45072" b="12047"/>
          <a:stretch>
            <a:fillRect/>
          </a:stretch>
        </p:blipFill>
        <p:spPr bwMode="auto">
          <a:xfrm>
            <a:off x="502072" y="5883964"/>
            <a:ext cx="497256" cy="8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7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kern="1200" dirty="0" smtClean="0">
                <a:solidFill>
                  <a:schemeClr val="tx1"/>
                </a:solidFill>
              </a:rPr>
              <a:t>Propiedad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46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7" name="6 Rectángulo"/>
          <p:cNvSpPr/>
          <p:nvPr/>
        </p:nvSpPr>
        <p:spPr bwMode="auto">
          <a:xfrm>
            <a:off x="1051150" y="312359"/>
            <a:ext cx="7343915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el modelo: PROPIEDAD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41726" y="997078"/>
            <a:ext cx="717586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propiedad del predio y al registro de verificación con que se cuente</a:t>
            </a:r>
            <a:endParaRPr lang="es-CO" dirty="0"/>
          </a:p>
        </p:txBody>
      </p:sp>
      <p:grpSp>
        <p:nvGrpSpPr>
          <p:cNvPr id="9" name="8 Grupo"/>
          <p:cNvGrpSpPr/>
          <p:nvPr/>
        </p:nvGrpSpPr>
        <p:grpSpPr>
          <a:xfrm>
            <a:off x="885165" y="1701235"/>
            <a:ext cx="2218914" cy="1786431"/>
            <a:chOff x="2531133" y="2034399"/>
            <a:chExt cx="2403549" cy="2215698"/>
          </a:xfrm>
        </p:grpSpPr>
        <p:grpSp>
          <p:nvGrpSpPr>
            <p:cNvPr id="10" name="27 Grupo"/>
            <p:cNvGrpSpPr/>
            <p:nvPr/>
          </p:nvGrpSpPr>
          <p:grpSpPr>
            <a:xfrm>
              <a:off x="2590977" y="2034399"/>
              <a:ext cx="2343705" cy="2215698"/>
              <a:chOff x="3731959" y="896986"/>
              <a:chExt cx="2954093" cy="2597226"/>
            </a:xfrm>
          </p:grpSpPr>
          <p:sp>
            <p:nvSpPr>
              <p:cNvPr id="16" name="15 Forma libre"/>
              <p:cNvSpPr/>
              <p:nvPr/>
            </p:nvSpPr>
            <p:spPr>
              <a:xfrm>
                <a:off x="3731959" y="1503639"/>
                <a:ext cx="2954093" cy="1990573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17" name="16 Forma libre"/>
              <p:cNvSpPr/>
              <p:nvPr/>
            </p:nvSpPr>
            <p:spPr>
              <a:xfrm>
                <a:off x="4032571" y="896986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dirty="0" smtClean="0"/>
                  <a:t>Condición de Propiedad </a:t>
                </a:r>
                <a:endParaRPr lang="es-CO" sz="16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105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10730"/>
              </p:ext>
            </p:extLst>
          </p:nvPr>
        </p:nvGraphicFramePr>
        <p:xfrm>
          <a:off x="3753394" y="1819832"/>
          <a:ext cx="3826849" cy="173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2495"/>
                <a:gridCol w="884354"/>
              </a:tblGrid>
              <a:tr h="3217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Condición de propiedad por predio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17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No se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conoce el propietario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956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No verificado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95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Arrendado </a:t>
                      </a:r>
                      <a:r>
                        <a:rPr lang="es-CO" sz="1400" u="none" strike="noStrike" dirty="0" smtClean="0">
                          <a:effectLst/>
                        </a:rPr>
                        <a:t>y verificado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50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2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baseline="0" dirty="0" smtClean="0">
                          <a:effectLst/>
                        </a:rPr>
                        <a:t> P</a:t>
                      </a:r>
                      <a:r>
                        <a:rPr lang="es-CO" sz="1400" u="none" strike="noStrike" dirty="0" smtClean="0">
                          <a:effectLst/>
                        </a:rPr>
                        <a:t>redio de propiedad pública y  verificado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81717" y="2196057"/>
            <a:ext cx="1785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Calificación asignada por el estado de verificación de la propiedad</a:t>
            </a:r>
            <a:endParaRPr lang="es-CO" sz="1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34318"/>
              </p:ext>
            </p:extLst>
          </p:nvPr>
        </p:nvGraphicFramePr>
        <p:xfrm>
          <a:off x="2464905" y="3737096"/>
          <a:ext cx="4267200" cy="1681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00"/>
                <a:gridCol w="1422400"/>
              </a:tblGrid>
              <a:tr h="327949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Rango de predios  legalizados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Calificación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94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</a:rPr>
                        <a:t>90</a:t>
                      </a:r>
                      <a:r>
                        <a:rPr lang="es-CO" sz="1200" u="none" strike="noStrike" dirty="0">
                          <a:effectLst/>
                        </a:rPr>
                        <a:t>% y 100</a:t>
                      </a:r>
                      <a:r>
                        <a:rPr lang="es-CO" sz="1200" u="none" strike="noStrike" dirty="0" smtClean="0">
                          <a:effectLst/>
                        </a:rPr>
                        <a:t>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9005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</a:rPr>
                        <a:t> </a:t>
                      </a:r>
                      <a:r>
                        <a:rPr lang="es-CO" sz="1200" u="none" strike="noStrike" dirty="0">
                          <a:effectLst/>
                        </a:rPr>
                        <a:t>89% y 50</a:t>
                      </a:r>
                      <a:r>
                        <a:rPr lang="es-CO" sz="1200" u="none" strike="noStrike" dirty="0" smtClean="0">
                          <a:effectLst/>
                        </a:rPr>
                        <a:t>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70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52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</a:rPr>
                        <a:t> </a:t>
                      </a:r>
                      <a:r>
                        <a:rPr lang="es-CO" sz="1200" u="none" strike="noStrike" dirty="0">
                          <a:effectLst/>
                        </a:rPr>
                        <a:t>49%  y 25</a:t>
                      </a:r>
                      <a:r>
                        <a:rPr lang="es-CO" sz="1200" u="none" strike="noStrike" dirty="0" smtClean="0">
                          <a:effectLst/>
                        </a:rPr>
                        <a:t>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40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6863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767391331"/>
              </p:ext>
            </p:extLst>
          </p:nvPr>
        </p:nvGraphicFramePr>
        <p:xfrm>
          <a:off x="7123612" y="1715588"/>
          <a:ext cx="1915885" cy="25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72510"/>
              </p:ext>
            </p:extLst>
          </p:nvPr>
        </p:nvGraphicFramePr>
        <p:xfrm>
          <a:off x="1075701" y="5626763"/>
          <a:ext cx="6838124" cy="105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531"/>
                <a:gridCol w="1709531"/>
                <a:gridCol w="1709531"/>
                <a:gridCol w="1709531"/>
              </a:tblGrid>
              <a:tr h="126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40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70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100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8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No existen predios legalizados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Con problemas de legalización o arrendado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Con problemas de legalización o arrendado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Predio de propiedad pública y  verificado</a:t>
                      </a:r>
                      <a:endParaRPr lang="es-CO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4239804583"/>
              </p:ext>
            </p:extLst>
          </p:nvPr>
        </p:nvGraphicFramePr>
        <p:xfrm>
          <a:off x="490330" y="3193206"/>
          <a:ext cx="1982715" cy="25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336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chemeClr val="tx1"/>
                </a:solidFill>
              </a:rPr>
              <a:t>Servicios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44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SERVICIOS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27 Grupo"/>
          <p:cNvGrpSpPr/>
          <p:nvPr/>
        </p:nvGrpSpPr>
        <p:grpSpPr>
          <a:xfrm>
            <a:off x="1013107" y="1701425"/>
            <a:ext cx="2698305" cy="1869746"/>
            <a:chOff x="3600235" y="640785"/>
            <a:chExt cx="2954093" cy="1442504"/>
          </a:xfrm>
        </p:grpSpPr>
        <p:sp>
          <p:nvSpPr>
            <p:cNvPr id="13" name="12 Forma libre"/>
            <p:cNvSpPr/>
            <p:nvPr/>
          </p:nvSpPr>
          <p:spPr>
            <a:xfrm>
              <a:off x="3600235" y="1170638"/>
              <a:ext cx="2954093" cy="912651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100" kern="1200" dirty="0" smtClean="0">
                <a:latin typeface="Calibri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3886498" y="640785"/>
              <a:ext cx="2380605" cy="642287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Cumplimiento de Servicios</a:t>
              </a: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91069" y="4136677"/>
            <a:ext cx="4067033" cy="584775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Cada país priorizará dos y uno o más servicios que se evaluarán  como Otro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077395" y="2510713"/>
            <a:ext cx="2579426" cy="83099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Evalúa la prestación de los servicios priorizados en condiciones adecuadas</a:t>
            </a:r>
            <a:endParaRPr lang="es-CO" sz="1400" dirty="0" smtClean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4699379" y="1731551"/>
          <a:ext cx="3861524" cy="423654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6009"/>
                <a:gridCol w="620854"/>
                <a:gridCol w="636105"/>
                <a:gridCol w="596348"/>
                <a:gridCol w="1272208"/>
              </a:tblGrid>
              <a:tr h="34476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661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024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415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 smtClean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6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Parcialmente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7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Parcialmente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622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60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Funcionalidad Básica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9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80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Funcionalidad Alta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52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Todos los Servicios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Plenamente Funcional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941693" y="966275"/>
            <a:ext cx="7680317" cy="64633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disponibilidad  y condición de los servicios seleccionados por  el país</a:t>
            </a:r>
            <a:endParaRPr lang="es-CO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91069" y="5189830"/>
            <a:ext cx="4067033" cy="584775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Para la calificación sólo se tiene en cuenta los servicios que se prestan en condiciones 3 o 4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SERVICIOS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91570" y="1075459"/>
            <a:ext cx="8021511" cy="64633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disponibilidad  y condición de los servicios seleccionados por  el país.</a:t>
            </a:r>
            <a:endParaRPr lang="es-CO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82866"/>
              </p:ext>
            </p:extLst>
          </p:nvPr>
        </p:nvGraphicFramePr>
        <p:xfrm>
          <a:off x="4127958" y="1802500"/>
          <a:ext cx="4671871" cy="13345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02380"/>
                <a:gridCol w="662942"/>
                <a:gridCol w="1812330"/>
                <a:gridCol w="894219"/>
              </a:tblGrid>
              <a:tr h="5290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Nombre  Predio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M²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Proporción del Predio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Puntuación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59%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 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1" name="30 CuadroTexto"/>
          <p:cNvSpPr txBox="1"/>
          <p:nvPr/>
        </p:nvSpPr>
        <p:spPr>
          <a:xfrm>
            <a:off x="4041914" y="3285319"/>
            <a:ext cx="4770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El cumplimiento de servicios a nivel agregado es proporcional a los m² del predio. </a:t>
            </a:r>
          </a:p>
          <a:p>
            <a:pPr algn="r"/>
            <a:endParaRPr lang="es-CO" sz="1600" dirty="0" smtClean="0"/>
          </a:p>
          <a:p>
            <a:pPr algn="r"/>
            <a:r>
              <a:rPr lang="es-CO" sz="1600" dirty="0" smtClean="0"/>
              <a:t>A pesar de que el predio 3 tiene una calificación de 100, tiene un metraje pequeño lo cual el impacto en disponibilidad de servicios es menor.  </a:t>
            </a:r>
            <a:endParaRPr lang="es-CO" sz="1600" dirty="0"/>
          </a:p>
        </p:txBody>
      </p:sp>
      <p:grpSp>
        <p:nvGrpSpPr>
          <p:cNvPr id="32" name="27 Grupo"/>
          <p:cNvGrpSpPr/>
          <p:nvPr/>
        </p:nvGrpSpPr>
        <p:grpSpPr>
          <a:xfrm>
            <a:off x="582675" y="4284938"/>
            <a:ext cx="1417983" cy="1084207"/>
            <a:chOff x="4747728" y="76717"/>
            <a:chExt cx="1279809" cy="987061"/>
          </a:xfrm>
        </p:grpSpPr>
        <p:sp>
          <p:nvSpPr>
            <p:cNvPr id="33" name="32 Forma libre"/>
            <p:cNvSpPr/>
            <p:nvPr/>
          </p:nvSpPr>
          <p:spPr>
            <a:xfrm>
              <a:off x="5010262" y="400929"/>
              <a:ext cx="718226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4747728" y="76717"/>
              <a:ext cx="1279809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2</a:t>
              </a:r>
              <a:endParaRPr lang="es-CO" b="1" kern="1200" dirty="0" smtClean="0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1016364" y="4875319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23</a:t>
            </a:r>
            <a:endParaRPr lang="es-CO" sz="2000" b="1" dirty="0"/>
          </a:p>
        </p:txBody>
      </p:sp>
      <p:grpSp>
        <p:nvGrpSpPr>
          <p:cNvPr id="36" name="27 Grupo"/>
          <p:cNvGrpSpPr/>
          <p:nvPr/>
        </p:nvGrpSpPr>
        <p:grpSpPr>
          <a:xfrm>
            <a:off x="633084" y="5437716"/>
            <a:ext cx="1317164" cy="1084207"/>
            <a:chOff x="4855366" y="76717"/>
            <a:chExt cx="1188815" cy="987061"/>
          </a:xfrm>
        </p:grpSpPr>
        <p:sp>
          <p:nvSpPr>
            <p:cNvPr id="37" name="36 Forma libre"/>
            <p:cNvSpPr/>
            <p:nvPr/>
          </p:nvSpPr>
          <p:spPr>
            <a:xfrm>
              <a:off x="5070658" y="400929"/>
              <a:ext cx="717635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4855366" y="76717"/>
              <a:ext cx="1188815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3</a:t>
              </a:r>
              <a:endParaRPr lang="es-CO" b="1" kern="1200" dirty="0" smtClean="0"/>
            </a:p>
          </p:txBody>
        </p:sp>
      </p:grpSp>
      <p:sp>
        <p:nvSpPr>
          <p:cNvPr id="39" name="38 CuadroTexto"/>
          <p:cNvSpPr txBox="1"/>
          <p:nvPr/>
        </p:nvSpPr>
        <p:spPr>
          <a:xfrm>
            <a:off x="1016364" y="6006451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12</a:t>
            </a:r>
            <a:endParaRPr lang="es-CO" sz="2000" b="1" dirty="0"/>
          </a:p>
        </p:txBody>
      </p:sp>
      <p:grpSp>
        <p:nvGrpSpPr>
          <p:cNvPr id="40" name="27 Grupo"/>
          <p:cNvGrpSpPr/>
          <p:nvPr/>
        </p:nvGrpSpPr>
        <p:grpSpPr>
          <a:xfrm>
            <a:off x="582675" y="3168105"/>
            <a:ext cx="1417983" cy="1084207"/>
            <a:chOff x="4747728" y="76717"/>
            <a:chExt cx="1279809" cy="987061"/>
          </a:xfrm>
        </p:grpSpPr>
        <p:sp>
          <p:nvSpPr>
            <p:cNvPr id="42" name="41 Forma libre"/>
            <p:cNvSpPr/>
            <p:nvPr/>
          </p:nvSpPr>
          <p:spPr>
            <a:xfrm>
              <a:off x="5010262" y="400929"/>
              <a:ext cx="718226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4747728" y="76717"/>
              <a:ext cx="1279809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1</a:t>
              </a:r>
              <a:endParaRPr lang="es-CO" b="1" kern="1200" dirty="0" smtClean="0"/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1029616" y="3762635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12</a:t>
            </a:r>
            <a:endParaRPr lang="es-CO" sz="2000" b="1" dirty="0"/>
          </a:p>
        </p:txBody>
      </p:sp>
      <p:sp>
        <p:nvSpPr>
          <p:cNvPr id="27" name="26 Forma libre"/>
          <p:cNvSpPr/>
          <p:nvPr/>
        </p:nvSpPr>
        <p:spPr>
          <a:xfrm>
            <a:off x="2285580" y="4354174"/>
            <a:ext cx="1417983" cy="518678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/>
              <a:t> Calificación 47</a:t>
            </a:r>
            <a:endParaRPr lang="es-CO" b="1" kern="1200" dirty="0" smtClean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716695" y="5444134"/>
          <a:ext cx="6095999" cy="769527"/>
        </p:xfrm>
        <a:graphic>
          <a:graphicData uri="http://schemas.openxmlformats.org/drawingml/2006/table">
            <a:tbl>
              <a:tblPr/>
              <a:tblGrid>
                <a:gridCol w="1188676"/>
                <a:gridCol w="1514461"/>
                <a:gridCol w="1138781"/>
                <a:gridCol w="1279661"/>
                <a:gridCol w="974420"/>
              </a:tblGrid>
              <a:tr h="2145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0-30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31-50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51-80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81-99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 Funcional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Parcialmente Funcional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Básica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Alta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Plenamente Funcional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SERVICIOS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91570" y="1075459"/>
            <a:ext cx="8021511" cy="64633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disponibilidad  y condición de los servicios seleccionados por  el país.</a:t>
            </a:r>
            <a:endParaRPr lang="es-CO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83012"/>
              </p:ext>
            </p:extLst>
          </p:nvPr>
        </p:nvGraphicFramePr>
        <p:xfrm>
          <a:off x="4127958" y="1802500"/>
          <a:ext cx="4671871" cy="13345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02380"/>
                <a:gridCol w="662942"/>
                <a:gridCol w="1812330"/>
                <a:gridCol w="894219"/>
              </a:tblGrid>
              <a:tr h="5290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Nombre  Predio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M²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Proporción del Predio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Puntuación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59%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29%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8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Predio 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1" name="30 CuadroTexto"/>
          <p:cNvSpPr txBox="1"/>
          <p:nvPr/>
        </p:nvSpPr>
        <p:spPr>
          <a:xfrm>
            <a:off x="4041914" y="3285319"/>
            <a:ext cx="4770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El cumplimiento de servicios a nivel agregado es proporcional a los m² del predio. </a:t>
            </a:r>
          </a:p>
          <a:p>
            <a:pPr algn="r"/>
            <a:endParaRPr lang="es-CO" sz="1600" dirty="0" smtClean="0"/>
          </a:p>
          <a:p>
            <a:pPr algn="r"/>
            <a:r>
              <a:rPr lang="es-CO" sz="1600" dirty="0" smtClean="0"/>
              <a:t>A pesar de que el predio 3 tiene una calificación de 100, tiene un metraje pequeño lo cual el impacto en disponibilidad de servicios es menor.  </a:t>
            </a:r>
            <a:endParaRPr lang="es-CO" sz="1600" dirty="0"/>
          </a:p>
        </p:txBody>
      </p:sp>
      <p:grpSp>
        <p:nvGrpSpPr>
          <p:cNvPr id="32" name="27 Grupo"/>
          <p:cNvGrpSpPr/>
          <p:nvPr/>
        </p:nvGrpSpPr>
        <p:grpSpPr>
          <a:xfrm>
            <a:off x="582675" y="4284938"/>
            <a:ext cx="1417983" cy="1084207"/>
            <a:chOff x="4747728" y="76717"/>
            <a:chExt cx="1279809" cy="987061"/>
          </a:xfrm>
        </p:grpSpPr>
        <p:sp>
          <p:nvSpPr>
            <p:cNvPr id="33" name="32 Forma libre"/>
            <p:cNvSpPr/>
            <p:nvPr/>
          </p:nvSpPr>
          <p:spPr>
            <a:xfrm>
              <a:off x="5010262" y="400929"/>
              <a:ext cx="718226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4747728" y="76717"/>
              <a:ext cx="1279809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2</a:t>
              </a:r>
              <a:endParaRPr lang="es-CO" b="1" kern="1200" dirty="0" smtClean="0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1016364" y="4875319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23</a:t>
            </a:r>
            <a:endParaRPr lang="es-CO" sz="2000" b="1" dirty="0"/>
          </a:p>
        </p:txBody>
      </p:sp>
      <p:grpSp>
        <p:nvGrpSpPr>
          <p:cNvPr id="36" name="27 Grupo"/>
          <p:cNvGrpSpPr/>
          <p:nvPr/>
        </p:nvGrpSpPr>
        <p:grpSpPr>
          <a:xfrm>
            <a:off x="633084" y="5437716"/>
            <a:ext cx="1317164" cy="1084207"/>
            <a:chOff x="4855366" y="76717"/>
            <a:chExt cx="1188815" cy="987061"/>
          </a:xfrm>
        </p:grpSpPr>
        <p:sp>
          <p:nvSpPr>
            <p:cNvPr id="37" name="36 Forma libre"/>
            <p:cNvSpPr/>
            <p:nvPr/>
          </p:nvSpPr>
          <p:spPr>
            <a:xfrm>
              <a:off x="5070658" y="400929"/>
              <a:ext cx="717635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4855366" y="76717"/>
              <a:ext cx="1188815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3</a:t>
              </a:r>
              <a:endParaRPr lang="es-CO" b="1" kern="1200" dirty="0" smtClean="0"/>
            </a:p>
          </p:txBody>
        </p:sp>
      </p:grpSp>
      <p:sp>
        <p:nvSpPr>
          <p:cNvPr id="39" name="38 CuadroTexto"/>
          <p:cNvSpPr txBox="1"/>
          <p:nvPr/>
        </p:nvSpPr>
        <p:spPr>
          <a:xfrm>
            <a:off x="1016364" y="6006451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12</a:t>
            </a:r>
            <a:endParaRPr lang="es-CO" sz="2000" b="1" dirty="0"/>
          </a:p>
        </p:txBody>
      </p:sp>
      <p:grpSp>
        <p:nvGrpSpPr>
          <p:cNvPr id="40" name="27 Grupo"/>
          <p:cNvGrpSpPr/>
          <p:nvPr/>
        </p:nvGrpSpPr>
        <p:grpSpPr>
          <a:xfrm>
            <a:off x="582675" y="3168105"/>
            <a:ext cx="1417983" cy="1084207"/>
            <a:chOff x="4747728" y="76717"/>
            <a:chExt cx="1279809" cy="987061"/>
          </a:xfrm>
        </p:grpSpPr>
        <p:sp>
          <p:nvSpPr>
            <p:cNvPr id="42" name="41 Forma libre"/>
            <p:cNvSpPr/>
            <p:nvPr/>
          </p:nvSpPr>
          <p:spPr>
            <a:xfrm>
              <a:off x="5010262" y="400929"/>
              <a:ext cx="718226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1200" kern="1200" dirty="0" smtClean="0">
                  <a:latin typeface="Calibri" pitchFamily="34" charset="0"/>
                </a:rPr>
                <a:t>12</a:t>
              </a:r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4747728" y="76717"/>
              <a:ext cx="1279809" cy="472204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 Predio 1</a:t>
              </a:r>
              <a:endParaRPr lang="es-CO" b="1" kern="1200" dirty="0" smtClean="0"/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1029616" y="3762635"/>
            <a:ext cx="68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12</a:t>
            </a:r>
            <a:endParaRPr lang="es-CO" sz="20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530086" y="1736034"/>
            <a:ext cx="3326296" cy="1256480"/>
            <a:chOff x="6188765" y="1599925"/>
            <a:chExt cx="2955235" cy="1052688"/>
          </a:xfrm>
        </p:grpSpPr>
        <p:sp>
          <p:nvSpPr>
            <p:cNvPr id="25" name="24 Elipse"/>
            <p:cNvSpPr/>
            <p:nvPr/>
          </p:nvSpPr>
          <p:spPr>
            <a:xfrm>
              <a:off x="6188765" y="1599925"/>
              <a:ext cx="2955235" cy="103725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308031" y="1706056"/>
              <a:ext cx="2741779" cy="946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 smtClean="0"/>
                <a:t>Para los niveles de agregación se debe tener en cuenta la sumatoria de la  puntuación del predio por  su proporción de mt2 </a:t>
              </a:r>
              <a:endParaRPr lang="es-ES" sz="1600" b="1" dirty="0"/>
            </a:p>
          </p:txBody>
        </p:sp>
      </p:grpSp>
      <p:sp>
        <p:nvSpPr>
          <p:cNvPr id="27" name="26 Forma libre"/>
          <p:cNvSpPr/>
          <p:nvPr/>
        </p:nvSpPr>
        <p:spPr>
          <a:xfrm>
            <a:off x="2285580" y="4354174"/>
            <a:ext cx="1417983" cy="518678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/>
              <a:t> Calificación 47</a:t>
            </a:r>
            <a:endParaRPr lang="es-CO" b="1" kern="1200" dirty="0" smtClean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4316"/>
              </p:ext>
            </p:extLst>
          </p:nvPr>
        </p:nvGraphicFramePr>
        <p:xfrm>
          <a:off x="2716695" y="5444134"/>
          <a:ext cx="6095999" cy="984071"/>
        </p:xfrm>
        <a:graphic>
          <a:graphicData uri="http://schemas.openxmlformats.org/drawingml/2006/table">
            <a:tbl>
              <a:tblPr/>
              <a:tblGrid>
                <a:gridCol w="1188676"/>
                <a:gridCol w="1514461"/>
                <a:gridCol w="1138781"/>
                <a:gridCol w="1279661"/>
                <a:gridCol w="974420"/>
              </a:tblGrid>
              <a:tr h="2145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ESCALA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CALIFICACIÓN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0-30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31-50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51-80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81-99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 Funcional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Parcialmente Funcional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Básica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Alta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Plenamente Funcional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1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chemeClr val="tx1"/>
                </a:solidFill>
              </a:rPr>
              <a:t>Ambientes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3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92614" y="272601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AMBIENTES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439479" y="1921562"/>
          <a:ext cx="4012841" cy="37401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2624"/>
                <a:gridCol w="678418"/>
                <a:gridCol w="612349"/>
                <a:gridCol w="632226"/>
                <a:gridCol w="1387224"/>
              </a:tblGrid>
              <a:tr h="3360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766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1269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7315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63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54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Crítico</a:t>
                      </a:r>
                      <a:endParaRPr lang="es-ES" sz="1400" b="0" i="0" u="none" strike="noStrike" dirty="0" smtClean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8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178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638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60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106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80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Muy 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924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Todos los Servicios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41693" y="966275"/>
            <a:ext cx="7680317" cy="369332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disponibilidad del ambiente y el cumplimiento de la norma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191069" y="4136677"/>
            <a:ext cx="4067033" cy="83099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Cada país priorizará dos ambientes y  seleccionará uno o más ambientes que se evaluarán como Otro</a:t>
            </a:r>
          </a:p>
        </p:txBody>
      </p:sp>
      <p:grpSp>
        <p:nvGrpSpPr>
          <p:cNvPr id="10" name="27 Grupo"/>
          <p:cNvGrpSpPr/>
          <p:nvPr/>
        </p:nvGrpSpPr>
        <p:grpSpPr>
          <a:xfrm>
            <a:off x="840829" y="1926708"/>
            <a:ext cx="2698305" cy="1869746"/>
            <a:chOff x="3600235" y="640785"/>
            <a:chExt cx="2954093" cy="1442504"/>
          </a:xfrm>
        </p:grpSpPr>
        <p:sp>
          <p:nvSpPr>
            <p:cNvPr id="11" name="10 Forma libre"/>
            <p:cNvSpPr/>
            <p:nvPr/>
          </p:nvSpPr>
          <p:spPr>
            <a:xfrm>
              <a:off x="3600235" y="1170638"/>
              <a:ext cx="2954093" cy="912651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100" kern="1200" dirty="0" smtClean="0">
                <a:latin typeface="Calibr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886498" y="640785"/>
              <a:ext cx="2380605" cy="642287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Cumplimiento de Ambientes</a:t>
              </a: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905117" y="2749253"/>
            <a:ext cx="2579426" cy="83099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Evalúa la disponibilidad de los ambientes seleccionados por el país acorde a la norma </a:t>
            </a:r>
            <a:endParaRPr lang="es-CO" sz="1400" dirty="0" smtClean="0"/>
          </a:p>
        </p:txBody>
      </p:sp>
      <p:pic>
        <p:nvPicPr>
          <p:cNvPr id="14" name="Picture 2" descr="https://encrypted-tbn2.gstatic.com/images?q=tbn:ANd9GcRspHsZOs7zlN0cn2lbU9f5p5gESKT32od5HLn5Qo6LEpW7oz0D">
            <a:hlinkClick r:id="rId3" action="ppaction://hlinkpres?slideindex=8&amp;slidetitle=Diapositiva 8"/>
          </p:cNvPr>
          <p:cNvPicPr>
            <a:picLocks noChangeAspect="1" noChangeArrowheads="1"/>
          </p:cNvPicPr>
          <p:nvPr/>
        </p:nvPicPr>
        <p:blipFill>
          <a:blip r:embed="rId4" cstate="print"/>
          <a:srcRect t="38036" b="35036"/>
          <a:stretch>
            <a:fillRect/>
          </a:stretch>
        </p:blipFill>
        <p:spPr bwMode="auto">
          <a:xfrm>
            <a:off x="8566425" y="6498476"/>
            <a:ext cx="405296" cy="35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92614" y="272601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AMBIENTES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439479" y="1921562"/>
          <a:ext cx="4012841" cy="37401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2624"/>
                <a:gridCol w="678418"/>
                <a:gridCol w="612349"/>
                <a:gridCol w="632226"/>
                <a:gridCol w="1387224"/>
              </a:tblGrid>
              <a:tr h="3360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766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1269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7315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63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54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Crítico</a:t>
                      </a:r>
                      <a:endParaRPr lang="es-ES" sz="1400" b="0" i="0" u="none" strike="noStrike" dirty="0" smtClean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8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178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638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60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106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80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Muy 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924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Todos los Servicios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41693" y="966275"/>
            <a:ext cx="7680317" cy="369332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disponibilidad del ambiente y el cumplimiento de la norma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191069" y="4136677"/>
            <a:ext cx="4067033" cy="83099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Cada país priorizará dos ambientes y  seleccionará uno o más ambientes que se evaluarán como Otro</a:t>
            </a:r>
          </a:p>
        </p:txBody>
      </p:sp>
      <p:grpSp>
        <p:nvGrpSpPr>
          <p:cNvPr id="10" name="27 Grupo"/>
          <p:cNvGrpSpPr/>
          <p:nvPr/>
        </p:nvGrpSpPr>
        <p:grpSpPr>
          <a:xfrm>
            <a:off x="840829" y="1926708"/>
            <a:ext cx="2698305" cy="1869746"/>
            <a:chOff x="3600235" y="640785"/>
            <a:chExt cx="2954093" cy="1442504"/>
          </a:xfrm>
        </p:grpSpPr>
        <p:sp>
          <p:nvSpPr>
            <p:cNvPr id="11" name="10 Forma libre"/>
            <p:cNvSpPr/>
            <p:nvPr/>
          </p:nvSpPr>
          <p:spPr>
            <a:xfrm>
              <a:off x="3600235" y="1170638"/>
              <a:ext cx="2954093" cy="912651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100" kern="1200" dirty="0" smtClean="0">
                <a:latin typeface="Calibr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886498" y="640785"/>
              <a:ext cx="2380605" cy="642287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Cumplimiento de Ambientes</a:t>
              </a: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905117" y="2749253"/>
            <a:ext cx="2579426" cy="83099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Evalúa la disponibilidad de los ambientes seleccionados por el país acorde a la norma </a:t>
            </a:r>
            <a:endParaRPr lang="es-CO" sz="1400" dirty="0" smtClean="0"/>
          </a:p>
        </p:txBody>
      </p:sp>
      <p:grpSp>
        <p:nvGrpSpPr>
          <p:cNvPr id="19" name="18 Grupo"/>
          <p:cNvGrpSpPr/>
          <p:nvPr/>
        </p:nvGrpSpPr>
        <p:grpSpPr>
          <a:xfrm>
            <a:off x="636104" y="4967674"/>
            <a:ext cx="3591344" cy="1645161"/>
            <a:chOff x="5565913" y="1323326"/>
            <a:chExt cx="3591343" cy="1645161"/>
          </a:xfrm>
        </p:grpSpPr>
        <p:sp>
          <p:nvSpPr>
            <p:cNvPr id="20" name="19 Elipse"/>
            <p:cNvSpPr/>
            <p:nvPr/>
          </p:nvSpPr>
          <p:spPr>
            <a:xfrm>
              <a:off x="5565913" y="1323326"/>
              <a:ext cx="3578088" cy="164516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638118" y="1550503"/>
              <a:ext cx="351913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 smtClean="0"/>
                <a:t>Para los niveles de agregación</a:t>
              </a:r>
            </a:p>
            <a:p>
              <a:pPr algn="ctr"/>
              <a:r>
                <a:rPr lang="es-ES" sz="1400" b="1" dirty="0" smtClean="0"/>
                <a:t> se utilizarán las fórmulas de cumplimiento aplicadas al nivel de agregación con la suma de las áreas y de las mayores jornadas de los estudiantes de los predios del nivel de consulta</a:t>
              </a:r>
              <a:endParaRPr lang="es-E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77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198" y="1372957"/>
            <a:ext cx="6427305" cy="39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1195457" y="2642221"/>
            <a:ext cx="63658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/>
            <a:r>
              <a:rPr lang="es-MX" sz="2000" b="1" dirty="0" smtClean="0">
                <a:solidFill>
                  <a:schemeClr val="tx2"/>
                </a:solidFill>
              </a:rPr>
              <a:t>Es un ranking que se genera mediante la definición de un modelo que </a:t>
            </a:r>
            <a:r>
              <a:rPr lang="es-MX" sz="2000" b="1" dirty="0">
                <a:solidFill>
                  <a:schemeClr val="tx2"/>
                </a:solidFill>
              </a:rPr>
              <a:t>permite valorar un </a:t>
            </a:r>
            <a:endParaRPr lang="es-MX" sz="2000" b="1" dirty="0" smtClean="0">
              <a:solidFill>
                <a:schemeClr val="tx2"/>
              </a:solidFill>
            </a:endParaRPr>
          </a:p>
          <a:p>
            <a:pPr marL="0" lvl="1" algn="ctr"/>
            <a:r>
              <a:rPr lang="es-MX" sz="2000" b="1" dirty="0" smtClean="0">
                <a:solidFill>
                  <a:schemeClr val="tx2"/>
                </a:solidFill>
              </a:rPr>
              <a:t>predio </a:t>
            </a:r>
            <a:r>
              <a:rPr lang="es-MX" sz="2000" dirty="0">
                <a:solidFill>
                  <a:schemeClr val="tx2"/>
                </a:solidFill>
              </a:rPr>
              <a:t>y todos los niveles de agregación</a:t>
            </a:r>
            <a:r>
              <a:rPr lang="es-MX" sz="2000" dirty="0" smtClean="0">
                <a:solidFill>
                  <a:schemeClr val="tx2"/>
                </a:solidFill>
              </a:rPr>
              <a:t>,</a:t>
            </a:r>
          </a:p>
          <a:p>
            <a:pPr marL="0" lvl="1" algn="ctr"/>
            <a:r>
              <a:rPr lang="es-MX" sz="2000" dirty="0" smtClean="0">
                <a:solidFill>
                  <a:schemeClr val="tx2"/>
                </a:solidFill>
              </a:rPr>
              <a:t> </a:t>
            </a:r>
            <a:r>
              <a:rPr lang="es-MX" sz="2000" b="1" dirty="0">
                <a:solidFill>
                  <a:schemeClr val="tx2"/>
                </a:solidFill>
              </a:rPr>
              <a:t>ponderando entre ámbitos de infraestructura y sus componentes, acorde  a criterios de priorización</a:t>
            </a:r>
          </a:p>
          <a:p>
            <a:pPr marL="0" lvl="1" algn="ctr"/>
            <a:endParaRPr lang="es-CO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3180521" y="1500507"/>
            <a:ext cx="2835965" cy="566832"/>
          </a:xfrm>
          <a:prstGeom prst="rect">
            <a:avLst/>
          </a:prstGeom>
          <a:solidFill>
            <a:srgbClr val="3B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DEFINICIÓN CALIFICACIÓN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>
                <a:solidFill>
                  <a:schemeClr val="tx1"/>
                </a:solidFill>
              </a:rPr>
              <a:t>Accesibilidad dentro del predio</a:t>
            </a:r>
            <a:endParaRPr lang="es-CO" sz="2000" b="1" kern="1200" dirty="0">
              <a:solidFill>
                <a:schemeClr val="tx1"/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80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Modelo. Accesibilidad dentro del predio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0236" y="1089107"/>
            <a:ext cx="8072846" cy="64633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accesibilidad para las personas con limitaciones físicas según la norma de cada país</a:t>
            </a:r>
            <a:endParaRPr lang="es-CO" dirty="0"/>
          </a:p>
        </p:txBody>
      </p:sp>
      <p:grpSp>
        <p:nvGrpSpPr>
          <p:cNvPr id="27" name="27 Grupo"/>
          <p:cNvGrpSpPr/>
          <p:nvPr/>
        </p:nvGrpSpPr>
        <p:grpSpPr>
          <a:xfrm>
            <a:off x="276907" y="1842052"/>
            <a:ext cx="2251135" cy="1667519"/>
            <a:chOff x="3600235" y="288606"/>
            <a:chExt cx="2954093" cy="2127683"/>
          </a:xfrm>
        </p:grpSpPr>
        <p:sp>
          <p:nvSpPr>
            <p:cNvPr id="29" name="28 Forma libre"/>
            <p:cNvSpPr/>
            <p:nvPr/>
          </p:nvSpPr>
          <p:spPr>
            <a:xfrm>
              <a:off x="3600235" y="1503640"/>
              <a:ext cx="2954093" cy="9126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100" kern="1200" dirty="0" smtClean="0">
                <a:latin typeface="Calibri" pitchFamily="34" charset="0"/>
              </a:endParaRPr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3821596" y="288606"/>
              <a:ext cx="2510755" cy="1193176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Disponibilidad de Acceso con personas con limitaciones físicas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DAP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410791" y="2815727"/>
                <a:ext cx="2166433" cy="240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1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1" y="2815727"/>
                <a:ext cx="2166433" cy="2403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27 Grupo"/>
          <p:cNvGrpSpPr/>
          <p:nvPr/>
        </p:nvGrpSpPr>
        <p:grpSpPr>
          <a:xfrm>
            <a:off x="250781" y="3697357"/>
            <a:ext cx="2370499" cy="1754225"/>
            <a:chOff x="3766306" y="512666"/>
            <a:chExt cx="3110732" cy="2238317"/>
          </a:xfrm>
        </p:grpSpPr>
        <p:sp>
          <p:nvSpPr>
            <p:cNvPr id="34" name="33 Forma libre"/>
            <p:cNvSpPr/>
            <p:nvPr/>
          </p:nvSpPr>
          <p:spPr>
            <a:xfrm>
              <a:off x="3766306" y="1376399"/>
              <a:ext cx="3110732" cy="1374584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100" kern="1200" dirty="0" smtClean="0">
                <a:latin typeface="Calibri" pitchFamily="34" charset="0"/>
              </a:endParaRPr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4131436" y="512666"/>
              <a:ext cx="2321582" cy="906476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Cumplimiento Nivel de Accesibilidad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CNA</a:t>
              </a:r>
              <a:endParaRPr lang="es-CO" sz="1400" b="1" kern="1200" dirty="0" smtClean="0"/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1104906" y="4486722"/>
            <a:ext cx="786524" cy="31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13497" y="2812844"/>
            <a:ext cx="2159737" cy="738664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Proporción de edificios con acceso sin barreras al primer piso   </a:t>
            </a:r>
            <a:endParaRPr lang="es-CO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3830" y="4467473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Proporción de edificios que cuentan con accesibilidad para discapacitados hasta el nivel requerido</a:t>
            </a:r>
          </a:p>
        </p:txBody>
      </p:sp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19582"/>
              </p:ext>
            </p:extLst>
          </p:nvPr>
        </p:nvGraphicFramePr>
        <p:xfrm>
          <a:off x="2159546" y="5600156"/>
          <a:ext cx="5603970" cy="101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"/>
                <a:gridCol w="1284863"/>
                <a:gridCol w="1637011"/>
                <a:gridCol w="1254435"/>
                <a:gridCol w="1383211"/>
              </a:tblGrid>
              <a:tr h="190500">
                <a:tc grid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ESCALA CALIFICACIÓN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0-40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41-60</a:t>
                      </a:r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61-84</a:t>
                      </a:r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85-100</a:t>
                      </a:r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Crítico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Mínima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Muy Buena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2827238" y="4750783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DAP* PESO 1 + CNA*PESO 2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110308" y="4064143"/>
            <a:ext cx="1643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CALIFICACIÓN ACCESIBILIDAD </a:t>
            </a:r>
          </a:p>
        </p:txBody>
      </p:sp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701491"/>
              </p:ext>
            </p:extLst>
          </p:nvPr>
        </p:nvGraphicFramePr>
        <p:xfrm>
          <a:off x="3082827" y="2375266"/>
          <a:ext cx="3923213" cy="1308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260"/>
                <a:gridCol w="1279768"/>
                <a:gridCol w="1354185"/>
              </a:tblGrid>
              <a:tr h="3396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ACCESIBILIDAD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effectLst/>
                        </a:rPr>
                        <a:t>PESO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5698">
                <a:tc>
                  <a:txBody>
                    <a:bodyPr/>
                    <a:lstStyle/>
                    <a:p>
                      <a:pPr marL="0" marR="0" lvl="0" indent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/>
                        <a:t>DAP</a:t>
                      </a:r>
                      <a:endParaRPr lang="es-CO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269966">
                <a:tc>
                  <a:txBody>
                    <a:bodyPr/>
                    <a:lstStyle/>
                    <a:p>
                      <a:pPr marL="0" marR="0" lvl="0" indent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/>
                        <a:t>CNA</a:t>
                      </a:r>
                      <a:endParaRPr lang="es-CO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269966">
                <a:tc gridSpan="2"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endParaRPr lang="es-CO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CO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</a:tbl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6209210" y="2664818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70 %</a:t>
            </a:r>
            <a:endParaRPr lang="es-CO" sz="16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230980" y="298268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3</a:t>
            </a:r>
            <a:r>
              <a:rPr lang="es-CO" sz="1600" b="1" dirty="0" smtClean="0"/>
              <a:t>0 %</a:t>
            </a:r>
            <a:endParaRPr lang="es-CO" sz="1600" b="1" dirty="0"/>
          </a:p>
        </p:txBody>
      </p:sp>
      <p:graphicFrame>
        <p:nvGraphicFramePr>
          <p:cNvPr id="44" name="43 Diagrama"/>
          <p:cNvGraphicFramePr/>
          <p:nvPr>
            <p:extLst>
              <p:ext uri="{D42A27DB-BD31-4B8C-83A1-F6EECF244321}">
                <p14:modId xmlns:p14="http://schemas.microsoft.com/office/powerpoint/2010/main" val="3532604334"/>
              </p:ext>
            </p:extLst>
          </p:nvPr>
        </p:nvGraphicFramePr>
        <p:xfrm>
          <a:off x="7123612" y="1715588"/>
          <a:ext cx="1915885" cy="25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" name="46 CuadroTexto"/>
          <p:cNvSpPr txBox="1"/>
          <p:nvPr/>
        </p:nvSpPr>
        <p:spPr>
          <a:xfrm>
            <a:off x="6156965" y="3283129"/>
            <a:ext cx="47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72</a:t>
            </a:r>
            <a:endParaRPr lang="es-CO" sz="1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315199" y="2584175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https://encrypted-tbn2.gstatic.com/images?q=tbn:ANd9GcRspHsZOs7zlN0cn2lbU9f5p5gESKT32od5HLn5Qo6LEpW7oz0D">
            <a:hlinkClick r:id="rId9" action="ppaction://hlinkpres?slideindex=8&amp;slidetitle=Diapositiva 8"/>
          </p:cNvPr>
          <p:cNvPicPr>
            <a:picLocks noChangeAspect="1" noChangeArrowheads="1"/>
          </p:cNvPicPr>
          <p:nvPr/>
        </p:nvPicPr>
        <p:blipFill>
          <a:blip r:embed="rId10" cstate="print"/>
          <a:srcRect t="38036" b="35036"/>
          <a:stretch>
            <a:fillRect/>
          </a:stretch>
        </p:blipFill>
        <p:spPr bwMode="auto">
          <a:xfrm>
            <a:off x="8566425" y="6498476"/>
            <a:ext cx="405296" cy="359524"/>
          </a:xfrm>
          <a:prstGeom prst="rect">
            <a:avLst/>
          </a:prstGeom>
          <a:noFill/>
        </p:spPr>
      </p:pic>
      <p:grpSp>
        <p:nvGrpSpPr>
          <p:cNvPr id="31" name="30 Grupo"/>
          <p:cNvGrpSpPr/>
          <p:nvPr/>
        </p:nvGrpSpPr>
        <p:grpSpPr>
          <a:xfrm>
            <a:off x="5275876" y="4052571"/>
            <a:ext cx="3790122" cy="517140"/>
            <a:chOff x="0" y="0"/>
            <a:chExt cx="4293704" cy="517140"/>
          </a:xfrm>
        </p:grpSpPr>
        <p:sp>
          <p:nvSpPr>
            <p:cNvPr id="40" name="39 Rectángulo redondeado"/>
            <p:cNvSpPr/>
            <p:nvPr/>
          </p:nvSpPr>
          <p:spPr>
            <a:xfrm>
              <a:off x="0" y="0"/>
              <a:ext cx="4293704" cy="517140"/>
            </a:xfrm>
            <a:prstGeom prst="roundRect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25245" y="25245"/>
              <a:ext cx="4243214" cy="46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fontAlgn="ctr"/>
              <a:r>
                <a:rPr lang="es-ES" sz="1400" dirty="0" smtClean="0">
                  <a:solidFill>
                    <a:schemeClr val="bg1"/>
                  </a:solidFill>
                </a:rPr>
                <a:t>Para cada una de las variables para los niveles de agregación se utilizara el promedio 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45 Imagen"/>
          <p:cNvPicPr>
            <a:picLocks noChangeAspect="1"/>
          </p:cNvPicPr>
          <p:nvPr/>
        </p:nvPicPr>
        <p:blipFill>
          <a:blip r:embed="rId11" cstate="print"/>
          <a:srcRect l="13673" t="20335" r="45072" b="12047"/>
          <a:stretch>
            <a:fillRect/>
          </a:stretch>
        </p:blipFill>
        <p:spPr bwMode="auto">
          <a:xfrm>
            <a:off x="4784035" y="3863878"/>
            <a:ext cx="497256" cy="8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3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Graphic spid="44" grpId="0">
        <p:bldAsOne/>
      </p:bldGraphic>
      <p:bldP spid="47" grpId="0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464971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kern="1200" dirty="0" smtClean="0">
                <a:solidFill>
                  <a:schemeClr val="tx1"/>
                </a:solidFill>
              </a:rPr>
              <a:t>Seguridad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48417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1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 bwMode="auto">
          <a:xfrm>
            <a:off x="981479" y="312359"/>
            <a:ext cx="6545756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SEGURIDAD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08382" y="1042367"/>
            <a:ext cx="805732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 condición de estructura, condición de ruta de evacuación, disponibilidad sistema contra incendios y señalización de las rutas de evacuación en cada edificio del predio. </a:t>
            </a:r>
            <a:endParaRPr lang="es-CO" dirty="0"/>
          </a:p>
        </p:txBody>
      </p:sp>
      <p:grpSp>
        <p:nvGrpSpPr>
          <p:cNvPr id="16" name="27 Grupo"/>
          <p:cNvGrpSpPr/>
          <p:nvPr/>
        </p:nvGrpSpPr>
        <p:grpSpPr>
          <a:xfrm>
            <a:off x="530083" y="1974570"/>
            <a:ext cx="4041917" cy="967414"/>
            <a:chOff x="3804895" y="795111"/>
            <a:chExt cx="2376203" cy="716191"/>
          </a:xfrm>
        </p:grpSpPr>
        <p:sp>
          <p:nvSpPr>
            <p:cNvPr id="17" name="16 Forma libre"/>
            <p:cNvSpPr/>
            <p:nvPr/>
          </p:nvSpPr>
          <p:spPr>
            <a:xfrm>
              <a:off x="3804895" y="1034863"/>
              <a:ext cx="2376203" cy="47643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3999630" y="795111"/>
              <a:ext cx="2042929" cy="3237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Estructura</a:t>
              </a:r>
              <a:endParaRPr lang="es-CO" b="1" kern="1200" dirty="0" smtClean="0"/>
            </a:p>
          </p:txBody>
        </p:sp>
      </p:grpSp>
      <p:grpSp>
        <p:nvGrpSpPr>
          <p:cNvPr id="19" name="27 Grupo"/>
          <p:cNvGrpSpPr/>
          <p:nvPr/>
        </p:nvGrpSpPr>
        <p:grpSpPr>
          <a:xfrm>
            <a:off x="543334" y="3055248"/>
            <a:ext cx="4333462" cy="986662"/>
            <a:chOff x="3799665" y="722150"/>
            <a:chExt cx="2586217" cy="1036996"/>
          </a:xfrm>
        </p:grpSpPr>
        <p:sp>
          <p:nvSpPr>
            <p:cNvPr id="20" name="19 Forma libre"/>
            <p:cNvSpPr/>
            <p:nvPr/>
          </p:nvSpPr>
          <p:spPr>
            <a:xfrm>
              <a:off x="3799665" y="1142044"/>
              <a:ext cx="2586217" cy="617102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4092555" y="722150"/>
              <a:ext cx="2042929" cy="491888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Ruta de Evacuación</a:t>
              </a:r>
              <a:endParaRPr lang="es-CO" sz="1600" b="1" kern="1200" dirty="0" smtClean="0"/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4744281" y="2403469"/>
            <a:ext cx="4134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</a:rPr>
              <a:t>Ʃ</a:t>
            </a:r>
            <a:r>
              <a:rPr lang="es-ES" sz="1200" dirty="0" smtClean="0"/>
              <a:t>(M²E1 hasta n/ M² totales nivel de agregación </a:t>
            </a:r>
            <a:r>
              <a:rPr lang="es-ES" sz="1400" dirty="0" smtClean="0"/>
              <a:t>*</a:t>
            </a:r>
            <a:r>
              <a:rPr lang="es-ES" sz="1200" dirty="0" smtClean="0"/>
              <a:t> condición)</a:t>
            </a:r>
          </a:p>
          <a:p>
            <a:pPr algn="ctr"/>
            <a:r>
              <a:rPr lang="es-ES" sz="1200" dirty="0" smtClean="0"/>
              <a:t>4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7" name="46 Rectángulo"/>
          <p:cNvSpPr/>
          <p:nvPr/>
        </p:nvSpPr>
        <p:spPr>
          <a:xfrm>
            <a:off x="8384385" y="2502214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* </a:t>
            </a:r>
            <a:r>
              <a:rPr lang="es-ES" sz="1400" dirty="0" smtClean="0"/>
              <a:t>100</a:t>
            </a:r>
            <a:endParaRPr lang="es-ES" sz="1400" dirty="0"/>
          </a:p>
        </p:txBody>
      </p:sp>
      <p:cxnSp>
        <p:nvCxnSpPr>
          <p:cNvPr id="50" name="49 Conector recto"/>
          <p:cNvCxnSpPr>
            <a:stCxn id="33" idx="1"/>
          </p:cNvCxnSpPr>
          <p:nvPr/>
        </p:nvCxnSpPr>
        <p:spPr>
          <a:xfrm>
            <a:off x="4744281" y="2695857"/>
            <a:ext cx="3723863" cy="7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52 Rectángulo"/>
          <p:cNvSpPr/>
          <p:nvPr/>
        </p:nvSpPr>
        <p:spPr>
          <a:xfrm>
            <a:off x="5241174" y="3549767"/>
            <a:ext cx="3492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</a:rPr>
              <a:t>Ʃ </a:t>
            </a:r>
            <a:r>
              <a:rPr lang="es-ES" sz="1200" dirty="0" smtClean="0"/>
              <a:t>condiciones de todos los edificios</a:t>
            </a:r>
          </a:p>
          <a:p>
            <a:r>
              <a:rPr lang="es-ES" sz="1200" dirty="0" smtClean="0"/>
              <a:t>                           # edificios *4 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54" name="53 Conector recto"/>
          <p:cNvCxnSpPr/>
          <p:nvPr/>
        </p:nvCxnSpPr>
        <p:spPr>
          <a:xfrm>
            <a:off x="5261055" y="3803371"/>
            <a:ext cx="2092965" cy="1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7513985" y="3595532"/>
            <a:ext cx="108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*</a:t>
            </a:r>
            <a:r>
              <a:rPr lang="es-ES" sz="1400" dirty="0" smtClean="0"/>
              <a:t>100</a:t>
            </a:r>
            <a:endParaRPr lang="es-ES" sz="1400" dirty="0"/>
          </a:p>
        </p:txBody>
      </p:sp>
      <p:grpSp>
        <p:nvGrpSpPr>
          <p:cNvPr id="64" name="27 Grupo"/>
          <p:cNvGrpSpPr/>
          <p:nvPr/>
        </p:nvGrpSpPr>
        <p:grpSpPr>
          <a:xfrm>
            <a:off x="477073" y="4172964"/>
            <a:ext cx="4399721" cy="1101401"/>
            <a:chOff x="3719196" y="951489"/>
            <a:chExt cx="2765741" cy="1087124"/>
          </a:xfrm>
        </p:grpSpPr>
        <p:sp>
          <p:nvSpPr>
            <p:cNvPr id="65" name="64 Forma libre"/>
            <p:cNvSpPr/>
            <p:nvPr/>
          </p:nvSpPr>
          <p:spPr>
            <a:xfrm>
              <a:off x="3719196" y="1436915"/>
              <a:ext cx="2765741" cy="601698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66" name="65 Forma libre"/>
            <p:cNvSpPr/>
            <p:nvPr/>
          </p:nvSpPr>
          <p:spPr>
            <a:xfrm>
              <a:off x="4075917" y="951489"/>
              <a:ext cx="2042929" cy="491888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Disponibilidad Sistema contra incendios</a:t>
              </a:r>
              <a:endParaRPr lang="es-CO" sz="1600" b="1" kern="1200" dirty="0" smtClean="0"/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4929749" y="4696086"/>
            <a:ext cx="3578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</a:rPr>
              <a:t># edificios que cuentan con sistemas contra incendios</a:t>
            </a:r>
            <a:endParaRPr lang="es-ES" sz="1200" dirty="0" smtClean="0"/>
          </a:p>
          <a:p>
            <a:r>
              <a:rPr lang="es-ES" sz="1200" dirty="0" smtClean="0"/>
              <a:t>                           # total de edificios 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68" name="67 Conector recto"/>
          <p:cNvCxnSpPr/>
          <p:nvPr/>
        </p:nvCxnSpPr>
        <p:spPr>
          <a:xfrm flipV="1">
            <a:off x="5062270" y="4943072"/>
            <a:ext cx="3286541" cy="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69 Rectángulo"/>
          <p:cNvSpPr/>
          <p:nvPr/>
        </p:nvSpPr>
        <p:spPr>
          <a:xfrm>
            <a:off x="8463814" y="474185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* </a:t>
            </a:r>
            <a:r>
              <a:rPr lang="es-ES" sz="1400" dirty="0" smtClean="0"/>
              <a:t>100</a:t>
            </a:r>
            <a:endParaRPr lang="es-ES" sz="1400" dirty="0"/>
          </a:p>
        </p:txBody>
      </p:sp>
      <p:grpSp>
        <p:nvGrpSpPr>
          <p:cNvPr id="72" name="27 Grupo"/>
          <p:cNvGrpSpPr/>
          <p:nvPr/>
        </p:nvGrpSpPr>
        <p:grpSpPr>
          <a:xfrm>
            <a:off x="543336" y="5499648"/>
            <a:ext cx="4320209" cy="1020418"/>
            <a:chOff x="3702228" y="921323"/>
            <a:chExt cx="2765741" cy="930067"/>
          </a:xfrm>
        </p:grpSpPr>
        <p:sp>
          <p:nvSpPr>
            <p:cNvPr id="73" name="72 Forma libre"/>
            <p:cNvSpPr/>
            <p:nvPr/>
          </p:nvSpPr>
          <p:spPr>
            <a:xfrm>
              <a:off x="3702228" y="1247452"/>
              <a:ext cx="2765741" cy="603938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74" name="73 Forma libre"/>
            <p:cNvSpPr/>
            <p:nvPr/>
          </p:nvSpPr>
          <p:spPr>
            <a:xfrm>
              <a:off x="4100909" y="921323"/>
              <a:ext cx="2042929" cy="443573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Disponibilidad Señalización  Rutas de Evacuación</a:t>
              </a:r>
              <a:endParaRPr lang="es-CO" sz="1600" b="1" kern="1200" dirty="0" smtClean="0"/>
            </a:p>
          </p:txBody>
        </p:sp>
      </p:grpSp>
      <p:sp>
        <p:nvSpPr>
          <p:cNvPr id="88" name="87 Rectángulo"/>
          <p:cNvSpPr/>
          <p:nvPr/>
        </p:nvSpPr>
        <p:spPr>
          <a:xfrm>
            <a:off x="5307434" y="5974919"/>
            <a:ext cx="3578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</a:rPr>
              <a:t># edificios que cuentan con señalización</a:t>
            </a:r>
            <a:endParaRPr lang="es-ES" sz="1200" dirty="0" smtClean="0"/>
          </a:p>
          <a:p>
            <a:r>
              <a:rPr lang="es-ES" sz="1200" dirty="0" smtClean="0"/>
              <a:t>                           # total de edificios 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89" name="88 Conector recto"/>
          <p:cNvCxnSpPr/>
          <p:nvPr/>
        </p:nvCxnSpPr>
        <p:spPr>
          <a:xfrm flipV="1">
            <a:off x="5055642" y="6208653"/>
            <a:ext cx="3286541" cy="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90 Rectángulo"/>
          <p:cNvSpPr/>
          <p:nvPr/>
        </p:nvSpPr>
        <p:spPr>
          <a:xfrm>
            <a:off x="8477065" y="6040561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* </a:t>
            </a:r>
            <a:r>
              <a:rPr lang="es-ES" sz="1400" dirty="0" smtClean="0"/>
              <a:t>100</a:t>
            </a:r>
            <a:endParaRPr lang="es-ES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95130" y="2398645"/>
            <a:ext cx="356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Relación de áreas de los edificios por su condición </a:t>
            </a:r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75861" y="3525079"/>
            <a:ext cx="418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Proporción de las condiciones de ruta de evacuación de los edificios</a:t>
            </a:r>
            <a:endParaRPr lang="es-ES" sz="16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83096" y="4731027"/>
            <a:ext cx="41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Proporción de edificios que cuentan con sistema de incendios </a:t>
            </a:r>
            <a:endParaRPr lang="es-ES" sz="16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29478" y="5983356"/>
            <a:ext cx="41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Proporción de edificios que cuentan con rutas de evacuación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84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5" y="312359"/>
            <a:ext cx="6453809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SEGURIDAD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29943"/>
              </p:ext>
            </p:extLst>
          </p:nvPr>
        </p:nvGraphicFramePr>
        <p:xfrm>
          <a:off x="205409" y="2021710"/>
          <a:ext cx="4737652" cy="727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878"/>
                <a:gridCol w="755374"/>
                <a:gridCol w="670463"/>
                <a:gridCol w="596312"/>
                <a:gridCol w="1171625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C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# 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Condición Ruta Evacuación (CRE)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32845"/>
              </p:ext>
            </p:extLst>
          </p:nvPr>
        </p:nvGraphicFramePr>
        <p:xfrm>
          <a:off x="461024" y="5565913"/>
          <a:ext cx="4773581" cy="104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"/>
                <a:gridCol w="1092951"/>
                <a:gridCol w="1392502"/>
                <a:gridCol w="1067068"/>
                <a:gridCol w="1176610"/>
              </a:tblGrid>
              <a:tr h="156623">
                <a:tc grid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 smtClean="0">
                          <a:effectLst/>
                        </a:rPr>
                        <a:t>ESCALA CALIFICIACIÓN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0-40</a:t>
                      </a:r>
                      <a:r>
                        <a:rPr lang="es-CO" sz="1600" u="none" strike="noStrike" dirty="0" smtClean="0">
                          <a:effectLst/>
                        </a:rPr>
                        <a:t>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41-59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60-85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86-100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Alto Deteriorado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Deteriorado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Moderado Total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Deterioro Parcial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Condiciones Normales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5204791" y="2597430"/>
          <a:ext cx="2839281" cy="194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853"/>
                <a:gridCol w="894447"/>
                <a:gridCol w="1070981"/>
              </a:tblGrid>
              <a:tr h="3664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Calificación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/>
                        <a:t>Peso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24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CE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6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CRE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2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DSI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9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DSE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63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effectLst/>
                        </a:rPr>
                        <a:t>Calificación Seguridad   </a:t>
                      </a:r>
                      <a:r>
                        <a:rPr lang="es-ES" sz="1800" b="1" u="none" strike="noStrike" dirty="0" smtClean="0">
                          <a:effectLst/>
                        </a:rPr>
                        <a:t>83,7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327375" y="1246636"/>
            <a:ext cx="3193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accent2">
                    <a:lumMod val="75000"/>
                  </a:schemeClr>
                </a:solidFill>
              </a:rPr>
              <a:t>La ponderación de la condición de estructura no debe ser inferior a la suma de las ponderaciones de las otras tres variables</a:t>
            </a:r>
            <a:endParaRPr lang="es-CO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05848"/>
              </p:ext>
            </p:extLst>
          </p:nvPr>
        </p:nvGraphicFramePr>
        <p:xfrm>
          <a:off x="178905" y="1105456"/>
          <a:ext cx="4789072" cy="727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498978"/>
                <a:gridCol w="671768"/>
                <a:gridCol w="591793"/>
                <a:gridCol w="669234"/>
                <a:gridCol w="1138099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Mts</a:t>
                      </a:r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²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Mts</a:t>
                      </a:r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² E2</a:t>
                      </a:r>
                      <a:endParaRPr lang="es-ES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45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Condición Estructura (CE)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0103"/>
              </p:ext>
            </p:extLst>
          </p:nvPr>
        </p:nvGraphicFramePr>
        <p:xfrm>
          <a:off x="165653" y="2871704"/>
          <a:ext cx="4750904" cy="94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634"/>
                <a:gridCol w="728870"/>
                <a:gridCol w="735965"/>
                <a:gridCol w="494779"/>
                <a:gridCol w="1207656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# 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Disponibilidad Sistema contra</a:t>
                      </a:r>
                      <a:r>
                        <a:rPr lang="es-ES" sz="1400" u="none" strike="noStrike" baseline="0" dirty="0" smtClean="0"/>
                        <a:t> Incendios (DSI)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29691"/>
              </p:ext>
            </p:extLst>
          </p:nvPr>
        </p:nvGraphicFramePr>
        <p:xfrm>
          <a:off x="165652" y="3933732"/>
          <a:ext cx="4724400" cy="94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383"/>
                <a:gridCol w="755374"/>
                <a:gridCol w="622851"/>
                <a:gridCol w="574874"/>
                <a:gridCol w="1200918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# 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20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Disponibilidad Señalización de Evacuación (DSE)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1126435" y="4956317"/>
            <a:ext cx="7368208" cy="443282"/>
            <a:chOff x="1113183" y="5047429"/>
            <a:chExt cx="7368208" cy="609514"/>
          </a:xfrm>
        </p:grpSpPr>
        <p:sp>
          <p:nvSpPr>
            <p:cNvPr id="17" name="16 Rectángulo"/>
            <p:cNvSpPr/>
            <p:nvPr/>
          </p:nvSpPr>
          <p:spPr>
            <a:xfrm>
              <a:off x="1113183" y="5047429"/>
              <a:ext cx="7368208" cy="5830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233531" y="5191430"/>
              <a:ext cx="466476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 smtClean="0"/>
                <a:t>CE* PESO 1 + CRE*PESO 2 + DSI*PESO 3 + DSE*PESO3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965261" y="5191430"/>
              <a:ext cx="297991" cy="37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 smtClean="0"/>
                <a:t>=</a:t>
              </a:r>
              <a:endParaRPr lang="es-CO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616759" y="5191430"/>
              <a:ext cx="1417981" cy="46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/>
                <a:t>CALIFICACIÓN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499652" y="5393634"/>
            <a:ext cx="2955235" cy="1464365"/>
            <a:chOff x="6188765" y="1431235"/>
            <a:chExt cx="2955235" cy="1537252"/>
          </a:xfrm>
        </p:grpSpPr>
        <p:sp>
          <p:nvSpPr>
            <p:cNvPr id="24" name="23 Elipse"/>
            <p:cNvSpPr/>
            <p:nvPr/>
          </p:nvSpPr>
          <p:spPr>
            <a:xfrm>
              <a:off x="6188765" y="1431235"/>
              <a:ext cx="2955235" cy="15372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308031" y="1655516"/>
              <a:ext cx="2835969" cy="11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 smtClean="0"/>
                <a:t>Para cada una de las variables para los niveles de agregación se utilizara el promedio de cada uno de los valores</a:t>
              </a:r>
              <a:endParaRPr lang="es-ES" sz="1600" b="1" dirty="0"/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7129671" y="2915478"/>
            <a:ext cx="5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80%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136296" y="3160644"/>
            <a:ext cx="70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10%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222433" y="3445566"/>
            <a:ext cx="70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5%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209183" y="3737112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5%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726018" y="3021497"/>
            <a:ext cx="124570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4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703507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23359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722714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kern="1200" dirty="0" smtClean="0">
                <a:solidFill>
                  <a:schemeClr val="tx1"/>
                </a:solidFill>
              </a:rPr>
              <a:t>Control y Vigilancia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82379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1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166188" y="6056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Control y Vigilancia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55102" y="1431262"/>
            <a:ext cx="2719433" cy="1470963"/>
            <a:chOff x="2531133" y="2182796"/>
            <a:chExt cx="2403549" cy="988394"/>
          </a:xfrm>
        </p:grpSpPr>
        <p:grpSp>
          <p:nvGrpSpPr>
            <p:cNvPr id="5" name="27 Grupo"/>
            <p:cNvGrpSpPr/>
            <p:nvPr/>
          </p:nvGrpSpPr>
          <p:grpSpPr>
            <a:xfrm>
              <a:off x="2590977" y="2182796"/>
              <a:ext cx="2343705" cy="988394"/>
              <a:chOff x="3731959" y="1070936"/>
              <a:chExt cx="2954093" cy="1158589"/>
            </a:xfrm>
          </p:grpSpPr>
          <p:sp>
            <p:nvSpPr>
              <p:cNvPr id="7" name="6 Forma libre"/>
              <p:cNvSpPr/>
              <p:nvPr/>
            </p:nvSpPr>
            <p:spPr>
              <a:xfrm>
                <a:off x="3731959" y="1487336"/>
                <a:ext cx="2954093" cy="742189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8" name="7 Forma libre"/>
              <p:cNvSpPr/>
              <p:nvPr/>
            </p:nvSpPr>
            <p:spPr>
              <a:xfrm>
                <a:off x="4032571" y="1070936"/>
                <a:ext cx="2321582" cy="48230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dirty="0" smtClean="0"/>
                  <a:t>Vulnerabilidad</a:t>
                </a:r>
                <a:endParaRPr lang="es-CO" sz="16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14 CuadroTexto"/>
                <p:cNvSpPr txBox="1"/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105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" name="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 dirty="0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8 CuadroTexto"/>
          <p:cNvSpPr txBox="1"/>
          <p:nvPr/>
        </p:nvSpPr>
        <p:spPr>
          <a:xfrm>
            <a:off x="1152939" y="777327"/>
            <a:ext cx="755374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vulnerabilidad, iluminación exterior y cámaras de seguridad exterior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04830" y="2093863"/>
            <a:ext cx="2968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Relación entre condiciones de cerramiento y aspectos de orden público </a:t>
            </a:r>
            <a:endParaRPr lang="es-ES" sz="1400" dirty="0"/>
          </a:p>
        </p:txBody>
      </p:sp>
      <p:grpSp>
        <p:nvGrpSpPr>
          <p:cNvPr id="21" name="20 Grupo"/>
          <p:cNvGrpSpPr/>
          <p:nvPr/>
        </p:nvGrpSpPr>
        <p:grpSpPr>
          <a:xfrm>
            <a:off x="198785" y="2980086"/>
            <a:ext cx="2875721" cy="1300360"/>
            <a:chOff x="2531133" y="2034399"/>
            <a:chExt cx="2333103" cy="1510785"/>
          </a:xfrm>
        </p:grpSpPr>
        <p:grpSp>
          <p:nvGrpSpPr>
            <p:cNvPr id="22" name="27 Grupo"/>
            <p:cNvGrpSpPr/>
            <p:nvPr/>
          </p:nvGrpSpPr>
          <p:grpSpPr>
            <a:xfrm>
              <a:off x="2715552" y="2034399"/>
              <a:ext cx="2148684" cy="1510785"/>
              <a:chOff x="3888977" y="896986"/>
              <a:chExt cx="2708281" cy="1770932"/>
            </a:xfrm>
          </p:grpSpPr>
          <p:sp>
            <p:nvSpPr>
              <p:cNvPr id="24" name="23 Forma libre"/>
              <p:cNvSpPr/>
              <p:nvPr/>
            </p:nvSpPr>
            <p:spPr>
              <a:xfrm>
                <a:off x="3888977" y="1487335"/>
                <a:ext cx="2708281" cy="1180583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25" name="24 Forma libre"/>
              <p:cNvSpPr/>
              <p:nvPr/>
            </p:nvSpPr>
            <p:spPr>
              <a:xfrm>
                <a:off x="4032571" y="896986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dirty="0" smtClean="0"/>
                  <a:t>Iluminación Exterior (IE)</a:t>
                </a:r>
                <a:endParaRPr lang="es-CO" sz="16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14 CuadroTexto"/>
                <p:cNvSpPr txBox="1"/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105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 dirty="0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25 CuadroTexto"/>
          <p:cNvSpPr txBox="1"/>
          <p:nvPr/>
        </p:nvSpPr>
        <p:spPr>
          <a:xfrm>
            <a:off x="523460" y="3703995"/>
            <a:ext cx="2352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 </a:t>
            </a:r>
            <a:endParaRPr lang="es-ES" sz="1200" dirty="0"/>
          </a:p>
        </p:txBody>
      </p:sp>
      <p:grpSp>
        <p:nvGrpSpPr>
          <p:cNvPr id="31" name="30 Grupo"/>
          <p:cNvGrpSpPr/>
          <p:nvPr/>
        </p:nvGrpSpPr>
        <p:grpSpPr>
          <a:xfrm>
            <a:off x="341785" y="4412969"/>
            <a:ext cx="2712807" cy="1338470"/>
            <a:chOff x="2531133" y="2034399"/>
            <a:chExt cx="2403549" cy="1510786"/>
          </a:xfrm>
        </p:grpSpPr>
        <p:grpSp>
          <p:nvGrpSpPr>
            <p:cNvPr id="32" name="27 Grupo"/>
            <p:cNvGrpSpPr/>
            <p:nvPr/>
          </p:nvGrpSpPr>
          <p:grpSpPr>
            <a:xfrm>
              <a:off x="2590977" y="2034399"/>
              <a:ext cx="2343705" cy="1510786"/>
              <a:chOff x="3731959" y="896986"/>
              <a:chExt cx="2954093" cy="1770933"/>
            </a:xfrm>
          </p:grpSpPr>
          <p:sp>
            <p:nvSpPr>
              <p:cNvPr id="34" name="33 Forma libre"/>
              <p:cNvSpPr/>
              <p:nvPr/>
            </p:nvSpPr>
            <p:spPr>
              <a:xfrm>
                <a:off x="3731959" y="1487336"/>
                <a:ext cx="2954093" cy="1180583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4032571" y="896986"/>
                <a:ext cx="2321582" cy="65625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dirty="0" smtClean="0"/>
                  <a:t>Cámara Exterior (CE)</a:t>
                </a:r>
                <a:endParaRPr lang="es-CO" sz="16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105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" name="3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133" y="2604181"/>
                  <a:ext cx="2210935" cy="25391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 dirty="0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45 Rectángulo"/>
          <p:cNvSpPr/>
          <p:nvPr/>
        </p:nvSpPr>
        <p:spPr>
          <a:xfrm>
            <a:off x="510211" y="3529899"/>
            <a:ext cx="2577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Relación de las condiciones de los  edificios con  iluminación exterior en proporción al total</a:t>
            </a:r>
            <a:endParaRPr lang="es-ES" sz="1400" dirty="0"/>
          </a:p>
        </p:txBody>
      </p:sp>
      <p:sp>
        <p:nvSpPr>
          <p:cNvPr id="47" name="46 Rectángulo"/>
          <p:cNvSpPr/>
          <p:nvPr/>
        </p:nvSpPr>
        <p:spPr>
          <a:xfrm>
            <a:off x="437325" y="5020770"/>
            <a:ext cx="25775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/>
              <a:t>Relación de las condiciones de los  edificios con </a:t>
            </a:r>
            <a:r>
              <a:rPr lang="es-ES" sz="1400" dirty="0" smtClean="0"/>
              <a:t> cámara  </a:t>
            </a:r>
            <a:r>
              <a:rPr lang="es-ES" sz="1400" dirty="0"/>
              <a:t>exterior en proporción al </a:t>
            </a:r>
            <a:r>
              <a:rPr lang="es-ES" sz="1400" dirty="0" smtClean="0"/>
              <a:t>total</a:t>
            </a:r>
            <a:endParaRPr lang="es-ES" sz="1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220264" y="1840804"/>
            <a:ext cx="21733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Si la vulnerabilidad  es baja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213669" y="2072699"/>
            <a:ext cx="276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Calificación = 100 </a:t>
            </a:r>
            <a:endParaRPr lang="es-CO" sz="1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220278" y="2451652"/>
            <a:ext cx="27829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Si la vulnerabilidad es media o alta 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260029" y="2688948"/>
            <a:ext cx="26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Depende de: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167271" y="2940718"/>
            <a:ext cx="3445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Calificación = IE * Peso 1 + CE * Peso 2</a:t>
            </a:r>
            <a:endParaRPr lang="es-CO" sz="1600" dirty="0"/>
          </a:p>
        </p:txBody>
      </p:sp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3726"/>
              </p:ext>
            </p:extLst>
          </p:nvPr>
        </p:nvGraphicFramePr>
        <p:xfrm>
          <a:off x="887891" y="5830957"/>
          <a:ext cx="7991055" cy="1015599"/>
        </p:xfrm>
        <a:graphic>
          <a:graphicData uri="http://schemas.openxmlformats.org/drawingml/2006/table">
            <a:tbl>
              <a:tblPr/>
              <a:tblGrid>
                <a:gridCol w="2093848"/>
                <a:gridCol w="2312495"/>
                <a:gridCol w="1792356"/>
                <a:gridCol w="1792356"/>
              </a:tblGrid>
              <a:tr h="16038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ESCALA  CALIFICACIÓN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60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41-59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60-85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86-100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49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Los equipos se encuentran instalados pero fuera de servicio.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equipos se encuentran instalados parcialmente pero requieren mantenimiento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Los equipos se encuentran instalados parcialmente y funcionan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equipos se encuentran instalados totalmente y funcionan o no los necesito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33005"/>
              </p:ext>
            </p:extLst>
          </p:nvPr>
        </p:nvGraphicFramePr>
        <p:xfrm>
          <a:off x="3591338" y="3525078"/>
          <a:ext cx="3790123" cy="13412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45071"/>
                <a:gridCol w="399836"/>
                <a:gridCol w="315024"/>
                <a:gridCol w="315023"/>
                <a:gridCol w="290791"/>
                <a:gridCol w="884488"/>
                <a:gridCol w="639890"/>
              </a:tblGrid>
              <a:tr h="22528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PREDIO</a:t>
                      </a:r>
                      <a:r>
                        <a:rPr lang="es-ES" sz="1400" b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594" marR="8594" marT="859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5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E4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Peso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94" marR="8594" marT="8594" marB="0" anchor="ctr">
                    <a:solidFill>
                      <a:schemeClr val="bg1"/>
                    </a:solidFill>
                  </a:tcPr>
                </a:tc>
              </a:tr>
              <a:tr h="2665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/>
                        <a:t>Iluminación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43.75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ctr">
                    <a:solidFill>
                      <a:schemeClr val="bg1"/>
                    </a:solidFill>
                  </a:tcPr>
                </a:tc>
              </a:tr>
              <a:tr h="3738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/>
                        <a:t>Cámara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s-ES" sz="1200" u="none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68.75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594" marR="8594" marT="859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39 CuadroTexto"/>
          <p:cNvSpPr txBox="1"/>
          <p:nvPr/>
        </p:nvSpPr>
        <p:spPr>
          <a:xfrm>
            <a:off x="3107636" y="5120695"/>
            <a:ext cx="449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Calificación = 43.75*80+68.75*20=  48,75</a:t>
            </a:r>
            <a:endParaRPr lang="es-CO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18849" y="4227440"/>
            <a:ext cx="56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80%</a:t>
            </a:r>
            <a:endParaRPr lang="es-CO" sz="16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712227" y="4538864"/>
            <a:ext cx="563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20%</a:t>
            </a:r>
            <a:endParaRPr lang="es-CO" sz="16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752521" y="4108175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2 Conector recto"/>
          <p:cNvCxnSpPr/>
          <p:nvPr/>
        </p:nvCxnSpPr>
        <p:spPr>
          <a:xfrm>
            <a:off x="18041471" y="5715000"/>
            <a:ext cx="1203000" cy="523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Estrella de 5 puntas">
            <a:hlinkClick r:id="rId5" action="ppaction://hlinksldjump"/>
          </p:cNvPr>
          <p:cNvSpPr/>
          <p:nvPr/>
        </p:nvSpPr>
        <p:spPr>
          <a:xfrm>
            <a:off x="66260" y="2796206"/>
            <a:ext cx="357809" cy="45057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32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47" grpId="0"/>
      <p:bldP spid="49" grpId="0" animBg="1"/>
      <p:bldP spid="29" grpId="0"/>
      <p:bldP spid="30" grpId="0" animBg="1"/>
      <p:bldP spid="33" grpId="0"/>
      <p:bldP spid="37" grpId="0"/>
      <p:bldP spid="40" grpId="0"/>
      <p:bldP spid="11" grpId="0"/>
      <p:bldP spid="41" grpId="0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166188" y="6056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Control y Vigilancia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455" y="2179364"/>
            <a:ext cx="6290216" cy="320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Flecha curvada hacia la derecha">
            <a:hlinkClick r:id="rId4" action="ppaction://hlinksldjump"/>
          </p:cNvPr>
          <p:cNvSpPr/>
          <p:nvPr/>
        </p:nvSpPr>
        <p:spPr>
          <a:xfrm rot="10800000">
            <a:off x="7800044" y="5762900"/>
            <a:ext cx="1118669" cy="82019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0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166188" y="6056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Control y Vigilancia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035817" y="3361461"/>
            <a:ext cx="2955235" cy="1464365"/>
            <a:chOff x="6188765" y="1431235"/>
            <a:chExt cx="2955235" cy="1537252"/>
          </a:xfrm>
        </p:grpSpPr>
        <p:sp>
          <p:nvSpPr>
            <p:cNvPr id="5" name="4 Elipse"/>
            <p:cNvSpPr/>
            <p:nvPr/>
          </p:nvSpPr>
          <p:spPr>
            <a:xfrm>
              <a:off x="6188765" y="1431235"/>
              <a:ext cx="2955235" cy="15372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308031" y="1655516"/>
              <a:ext cx="2835969" cy="11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 smtClean="0"/>
                <a:t>Para cada los niveles de agregación se debe determinar primero la vulnerabilidad del nivel agregado a calificar</a:t>
              </a:r>
              <a:endParaRPr lang="es-ES" sz="1600" b="1" dirty="0"/>
            </a:p>
          </p:txBody>
        </p:sp>
      </p:grpSp>
      <p:sp>
        <p:nvSpPr>
          <p:cNvPr id="10" name="9 Forma libre"/>
          <p:cNvSpPr/>
          <p:nvPr/>
        </p:nvSpPr>
        <p:spPr>
          <a:xfrm>
            <a:off x="6345727" y="1010351"/>
            <a:ext cx="1492932" cy="627313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ctr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4000" dirty="0" smtClean="0">
              <a:latin typeface="Calibri" pitchFamily="34" charset="0"/>
            </a:endParaRPr>
          </a:p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4000" dirty="0" smtClean="0">
                <a:latin typeface="Calibri" pitchFamily="34" charset="0"/>
              </a:rPr>
              <a:t>0</a:t>
            </a:r>
            <a:endParaRPr lang="es-CO" sz="4000" kern="1200" dirty="0" smtClean="0">
              <a:latin typeface="Calibri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5173932" y="989774"/>
            <a:ext cx="1145291" cy="612342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Baja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6352355" y="1657766"/>
            <a:ext cx="1486304" cy="759048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ctr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4000" dirty="0" smtClean="0">
              <a:latin typeface="Calibri" pitchFamily="34" charset="0"/>
            </a:endParaRPr>
          </a:p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4000" dirty="0" smtClean="0">
                <a:latin typeface="Calibri" pitchFamily="34" charset="0"/>
              </a:rPr>
              <a:t>50</a:t>
            </a:r>
            <a:endParaRPr lang="es-CO" sz="4000" kern="1200" dirty="0" smtClean="0">
              <a:latin typeface="Calibri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5180560" y="1711623"/>
            <a:ext cx="1145291" cy="612342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Media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5193812" y="2442638"/>
            <a:ext cx="1145291" cy="556675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Alta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6352355" y="2357819"/>
            <a:ext cx="1486304" cy="759048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ctr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4000" dirty="0" smtClean="0">
              <a:latin typeface="Calibri" pitchFamily="34" charset="0"/>
            </a:endParaRPr>
          </a:p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4000" dirty="0" smtClean="0">
                <a:latin typeface="Calibri" pitchFamily="34" charset="0"/>
              </a:rPr>
              <a:t>100</a:t>
            </a:r>
            <a:endParaRPr lang="es-CO" sz="4000" kern="1200" dirty="0" smtClean="0">
              <a:latin typeface="Calibri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21583"/>
              </p:ext>
            </p:extLst>
          </p:nvPr>
        </p:nvGraphicFramePr>
        <p:xfrm>
          <a:off x="549972" y="3154013"/>
          <a:ext cx="3438931" cy="547980"/>
        </p:xfrm>
        <a:graphic>
          <a:graphicData uri="http://schemas.openxmlformats.org/drawingml/2006/table">
            <a:tbl>
              <a:tblPr/>
              <a:tblGrid>
                <a:gridCol w="1000531"/>
                <a:gridCol w="1113182"/>
                <a:gridCol w="1325218"/>
              </a:tblGrid>
              <a:tr h="85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41-80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81-100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5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Baja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Alta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69864" y="4093644"/>
            <a:ext cx="21733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Si la vulnerabilidad  es baja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63269" y="4352043"/>
            <a:ext cx="276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Calificación = 100 </a:t>
            </a:r>
            <a:endParaRPr lang="es-CO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9878" y="4704492"/>
            <a:ext cx="27829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Si la vulnerabilidad es media o alta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09629" y="4941788"/>
            <a:ext cx="26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Depende de:</a:t>
            </a:r>
          </a:p>
        </p:txBody>
      </p:sp>
      <p:grpSp>
        <p:nvGrpSpPr>
          <p:cNvPr id="25" name="24 Grupo"/>
          <p:cNvGrpSpPr/>
          <p:nvPr/>
        </p:nvGrpSpPr>
        <p:grpSpPr>
          <a:xfrm>
            <a:off x="2809722" y="5280342"/>
            <a:ext cx="2955235" cy="1464365"/>
            <a:chOff x="6188765" y="1431235"/>
            <a:chExt cx="2955235" cy="1537252"/>
          </a:xfrm>
        </p:grpSpPr>
        <p:sp>
          <p:nvSpPr>
            <p:cNvPr id="26" name="25 Elipse"/>
            <p:cNvSpPr/>
            <p:nvPr/>
          </p:nvSpPr>
          <p:spPr>
            <a:xfrm>
              <a:off x="6188765" y="1431235"/>
              <a:ext cx="2955235" cy="15372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308031" y="1655516"/>
              <a:ext cx="2835969" cy="1130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 smtClean="0"/>
                <a:t>Para cada una de las variables para los niveles de agregación se utilizara el promedio de cada uno de los valores</a:t>
              </a:r>
              <a:endParaRPr lang="es-ES" sz="1600" b="1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985695" y="1145109"/>
            <a:ext cx="2651726" cy="1470963"/>
            <a:chOff x="2590977" y="2182796"/>
            <a:chExt cx="2343705" cy="988394"/>
          </a:xfrm>
        </p:grpSpPr>
        <p:grpSp>
          <p:nvGrpSpPr>
            <p:cNvPr id="29" name="27 Grupo"/>
            <p:cNvGrpSpPr/>
            <p:nvPr/>
          </p:nvGrpSpPr>
          <p:grpSpPr>
            <a:xfrm>
              <a:off x="2590977" y="2182796"/>
              <a:ext cx="2343705" cy="988394"/>
              <a:chOff x="3731959" y="1070936"/>
              <a:chExt cx="2954093" cy="1158589"/>
            </a:xfrm>
          </p:grpSpPr>
          <p:sp>
            <p:nvSpPr>
              <p:cNvPr id="31" name="30 Forma libre"/>
              <p:cNvSpPr/>
              <p:nvPr/>
            </p:nvSpPr>
            <p:spPr>
              <a:xfrm>
                <a:off x="3731959" y="1487336"/>
                <a:ext cx="2954093" cy="742189"/>
              </a:xfrm>
              <a:custGeom>
                <a:avLst/>
                <a:gdLst>
                  <a:gd name="connsiteX0" fmla="*/ 0 w 3468763"/>
                  <a:gd name="connsiteY0" fmla="*/ 346876 h 3502988"/>
                  <a:gd name="connsiteX1" fmla="*/ 346876 w 3468763"/>
                  <a:gd name="connsiteY1" fmla="*/ 0 h 3502988"/>
                  <a:gd name="connsiteX2" fmla="*/ 3121887 w 3468763"/>
                  <a:gd name="connsiteY2" fmla="*/ 0 h 3502988"/>
                  <a:gd name="connsiteX3" fmla="*/ 3468763 w 3468763"/>
                  <a:gd name="connsiteY3" fmla="*/ 346876 h 3502988"/>
                  <a:gd name="connsiteX4" fmla="*/ 3468763 w 3468763"/>
                  <a:gd name="connsiteY4" fmla="*/ 3156112 h 3502988"/>
                  <a:gd name="connsiteX5" fmla="*/ 3121887 w 3468763"/>
                  <a:gd name="connsiteY5" fmla="*/ 3502988 h 3502988"/>
                  <a:gd name="connsiteX6" fmla="*/ 346876 w 3468763"/>
                  <a:gd name="connsiteY6" fmla="*/ 3502988 h 3502988"/>
                  <a:gd name="connsiteX7" fmla="*/ 0 w 3468763"/>
                  <a:gd name="connsiteY7" fmla="*/ 3156112 h 3502988"/>
                  <a:gd name="connsiteX8" fmla="*/ 0 w 3468763"/>
                  <a:gd name="connsiteY8" fmla="*/ 346876 h 350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8763" h="3502988">
                    <a:moveTo>
                      <a:pt x="0" y="346876"/>
                    </a:moveTo>
                    <a:cubicBezTo>
                      <a:pt x="0" y="155302"/>
                      <a:pt x="155302" y="0"/>
                      <a:pt x="346876" y="0"/>
                    </a:cubicBezTo>
                    <a:lnTo>
                      <a:pt x="3121887" y="0"/>
                    </a:lnTo>
                    <a:cubicBezTo>
                      <a:pt x="3313461" y="0"/>
                      <a:pt x="3468763" y="155302"/>
                      <a:pt x="3468763" y="346876"/>
                    </a:cubicBezTo>
                    <a:lnTo>
                      <a:pt x="3468763" y="3156112"/>
                    </a:lnTo>
                    <a:cubicBezTo>
                      <a:pt x="3468763" y="3347686"/>
                      <a:pt x="3313461" y="3502988"/>
                      <a:pt x="3121887" y="3502988"/>
                    </a:cubicBezTo>
                    <a:lnTo>
                      <a:pt x="346876" y="3502988"/>
                    </a:lnTo>
                    <a:cubicBezTo>
                      <a:pt x="155302" y="3502988"/>
                      <a:pt x="0" y="3347686"/>
                      <a:pt x="0" y="3156112"/>
                    </a:cubicBezTo>
                    <a:lnTo>
                      <a:pt x="0" y="34687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204438" tIns="204438" rIns="204438" bIns="955079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s-CO" sz="1100" kern="1200" dirty="0" smtClean="0">
                  <a:latin typeface="Calibri" pitchFamily="34" charset="0"/>
                </a:endParaRPr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032571" y="1070936"/>
                <a:ext cx="2321582" cy="482305"/>
              </a:xfrm>
              <a:custGeom>
                <a:avLst/>
                <a:gdLst>
                  <a:gd name="connsiteX0" fmla="*/ 0 w 2230857"/>
                  <a:gd name="connsiteY0" fmla="*/ 115473 h 1154730"/>
                  <a:gd name="connsiteX1" fmla="*/ 115473 w 2230857"/>
                  <a:gd name="connsiteY1" fmla="*/ 0 h 1154730"/>
                  <a:gd name="connsiteX2" fmla="*/ 2115384 w 2230857"/>
                  <a:gd name="connsiteY2" fmla="*/ 0 h 1154730"/>
                  <a:gd name="connsiteX3" fmla="*/ 2230857 w 2230857"/>
                  <a:gd name="connsiteY3" fmla="*/ 115473 h 1154730"/>
                  <a:gd name="connsiteX4" fmla="*/ 2230857 w 2230857"/>
                  <a:gd name="connsiteY4" fmla="*/ 1039257 h 1154730"/>
                  <a:gd name="connsiteX5" fmla="*/ 2115384 w 2230857"/>
                  <a:gd name="connsiteY5" fmla="*/ 1154730 h 1154730"/>
                  <a:gd name="connsiteX6" fmla="*/ 115473 w 2230857"/>
                  <a:gd name="connsiteY6" fmla="*/ 1154730 h 1154730"/>
                  <a:gd name="connsiteX7" fmla="*/ 0 w 2230857"/>
                  <a:gd name="connsiteY7" fmla="*/ 1039257 h 1154730"/>
                  <a:gd name="connsiteX8" fmla="*/ 0 w 2230857"/>
                  <a:gd name="connsiteY8" fmla="*/ 115473 h 115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0857" h="1154730">
                    <a:moveTo>
                      <a:pt x="0" y="115473"/>
                    </a:moveTo>
                    <a:cubicBezTo>
                      <a:pt x="0" y="51699"/>
                      <a:pt x="51699" y="0"/>
                      <a:pt x="115473" y="0"/>
                    </a:cubicBezTo>
                    <a:lnTo>
                      <a:pt x="2115384" y="0"/>
                    </a:lnTo>
                    <a:cubicBezTo>
                      <a:pt x="2179158" y="0"/>
                      <a:pt x="2230857" y="51699"/>
                      <a:pt x="2230857" y="115473"/>
                    </a:cubicBezTo>
                    <a:lnTo>
                      <a:pt x="2230857" y="1039257"/>
                    </a:lnTo>
                    <a:cubicBezTo>
                      <a:pt x="2230857" y="1103031"/>
                      <a:pt x="2179158" y="1154730"/>
                      <a:pt x="2115384" y="1154730"/>
                    </a:cubicBezTo>
                    <a:lnTo>
                      <a:pt x="115473" y="1154730"/>
                    </a:lnTo>
                    <a:cubicBezTo>
                      <a:pt x="51699" y="1154730"/>
                      <a:pt x="0" y="1103031"/>
                      <a:pt x="0" y="1039257"/>
                    </a:cubicBezTo>
                    <a:lnTo>
                      <a:pt x="0" y="115473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4301" tIns="54141" rIns="64301" bIns="5414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dirty="0" smtClean="0"/>
                  <a:t>Vulnerabilidad</a:t>
                </a:r>
                <a:endParaRPr lang="es-CO" sz="1600" b="1" kern="1200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14 CuadroTexto"/>
                <p:cNvSpPr txBox="1"/>
                <p:nvPr/>
              </p:nvSpPr>
              <p:spPr>
                <a:xfrm>
                  <a:off x="2648261" y="2604181"/>
                  <a:ext cx="2210935" cy="558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CO" sz="105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s-ES" sz="1600" dirty="0" smtClean="0"/>
                    <a:t>Promedio de las vulnerabilidades de los predios</a:t>
                  </a:r>
                  <a:endParaRPr lang="es-ES" sz="1600" dirty="0"/>
                </a:p>
              </p:txBody>
            </p:sp>
          </mc:Choice>
          <mc:Fallback xmlns="">
            <p:sp>
              <p:nvSpPr>
                <p:cNvPr id="30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261" y="2604181"/>
                  <a:ext cx="2210935" cy="5583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t="-2206" b="-8824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36 Forma libre"/>
          <p:cNvSpPr/>
          <p:nvPr/>
        </p:nvSpPr>
        <p:spPr>
          <a:xfrm>
            <a:off x="291275" y="5466655"/>
            <a:ext cx="2174569" cy="481875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Iluminación Exterior (IE)</a:t>
            </a:r>
            <a:endParaRPr lang="es-CO" sz="1600" b="1" kern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14 CuadroTexto"/>
              <p:cNvSpPr txBox="1"/>
              <p:nvPr/>
            </p:nvSpPr>
            <p:spPr>
              <a:xfrm>
                <a:off x="5300872" y="4120688"/>
                <a:ext cx="2725140" cy="21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05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72" y="4120688"/>
                <a:ext cx="2725140" cy="21855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41 Forma libre"/>
          <p:cNvSpPr/>
          <p:nvPr/>
        </p:nvSpPr>
        <p:spPr>
          <a:xfrm>
            <a:off x="333959" y="6122556"/>
            <a:ext cx="2131885" cy="495997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Cámara Exterior (CE)</a:t>
            </a:r>
            <a:endParaRPr lang="es-CO" sz="1600" b="1" kern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5443872" y="5567943"/>
                <a:ext cx="2495410" cy="22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05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72" y="5567943"/>
                <a:ext cx="2495410" cy="22495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/>
      <p:bldP spid="20" grpId="0" animBg="1"/>
      <p:bldP spid="21" grpId="0"/>
      <p:bldP spid="37" grpId="0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557735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kern="1200" dirty="0" smtClean="0">
                <a:solidFill>
                  <a:schemeClr val="tx1"/>
                </a:solidFill>
              </a:rPr>
              <a:t>Confort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550435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97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135" y="2101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Consulta por Ámbito </a:t>
            </a:r>
            <a:r>
              <a:rPr lang="es-CO" sz="3200" b="1" dirty="0" smtClean="0">
                <a:solidFill>
                  <a:schemeClr val="bg1"/>
                </a:solidFill>
              </a:rPr>
              <a:t>Oferta Redistribución 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96041" y="432563"/>
            <a:ext cx="657139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</a:rPr>
              <a:t>OBJETO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1219198" y="1643270"/>
            <a:ext cx="6997149" cy="3843130"/>
          </a:xfrm>
          <a:custGeom>
            <a:avLst/>
            <a:gdLst>
              <a:gd name="connsiteX0" fmla="*/ 0 w 6997149"/>
              <a:gd name="connsiteY0" fmla="*/ 308643 h 3631094"/>
              <a:gd name="connsiteX1" fmla="*/ 90400 w 6997149"/>
              <a:gd name="connsiteY1" fmla="*/ 90399 h 3631094"/>
              <a:gd name="connsiteX2" fmla="*/ 308644 w 6997149"/>
              <a:gd name="connsiteY2" fmla="*/ 0 h 3631094"/>
              <a:gd name="connsiteX3" fmla="*/ 6688506 w 6997149"/>
              <a:gd name="connsiteY3" fmla="*/ 0 h 3631094"/>
              <a:gd name="connsiteX4" fmla="*/ 6906750 w 6997149"/>
              <a:gd name="connsiteY4" fmla="*/ 90400 h 3631094"/>
              <a:gd name="connsiteX5" fmla="*/ 6997149 w 6997149"/>
              <a:gd name="connsiteY5" fmla="*/ 308644 h 3631094"/>
              <a:gd name="connsiteX6" fmla="*/ 6997149 w 6997149"/>
              <a:gd name="connsiteY6" fmla="*/ 3322451 h 3631094"/>
              <a:gd name="connsiteX7" fmla="*/ 6906749 w 6997149"/>
              <a:gd name="connsiteY7" fmla="*/ 3540695 h 3631094"/>
              <a:gd name="connsiteX8" fmla="*/ 6688505 w 6997149"/>
              <a:gd name="connsiteY8" fmla="*/ 3631094 h 3631094"/>
              <a:gd name="connsiteX9" fmla="*/ 308643 w 6997149"/>
              <a:gd name="connsiteY9" fmla="*/ 3631094 h 3631094"/>
              <a:gd name="connsiteX10" fmla="*/ 90399 w 6997149"/>
              <a:gd name="connsiteY10" fmla="*/ 3540694 h 3631094"/>
              <a:gd name="connsiteX11" fmla="*/ 0 w 6997149"/>
              <a:gd name="connsiteY11" fmla="*/ 3322450 h 3631094"/>
              <a:gd name="connsiteX12" fmla="*/ 0 w 6997149"/>
              <a:gd name="connsiteY12" fmla="*/ 308643 h 36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7149" h="3631094">
                <a:moveTo>
                  <a:pt x="0" y="308643"/>
                </a:moveTo>
                <a:cubicBezTo>
                  <a:pt x="0" y="226786"/>
                  <a:pt x="32518" y="148281"/>
                  <a:pt x="90400" y="90399"/>
                </a:cubicBezTo>
                <a:cubicBezTo>
                  <a:pt x="148282" y="32517"/>
                  <a:pt x="226787" y="0"/>
                  <a:pt x="308644" y="0"/>
                </a:cubicBezTo>
                <a:lnTo>
                  <a:pt x="6688506" y="0"/>
                </a:lnTo>
                <a:cubicBezTo>
                  <a:pt x="6770363" y="0"/>
                  <a:pt x="6848868" y="32518"/>
                  <a:pt x="6906750" y="90400"/>
                </a:cubicBezTo>
                <a:cubicBezTo>
                  <a:pt x="6964632" y="148282"/>
                  <a:pt x="6997149" y="226787"/>
                  <a:pt x="6997149" y="308644"/>
                </a:cubicBezTo>
                <a:lnTo>
                  <a:pt x="6997149" y="3322451"/>
                </a:lnTo>
                <a:cubicBezTo>
                  <a:pt x="6997149" y="3404308"/>
                  <a:pt x="6964631" y="3482813"/>
                  <a:pt x="6906749" y="3540695"/>
                </a:cubicBezTo>
                <a:cubicBezTo>
                  <a:pt x="6848867" y="3598577"/>
                  <a:pt x="6770363" y="3631094"/>
                  <a:pt x="6688505" y="3631094"/>
                </a:cubicBezTo>
                <a:lnTo>
                  <a:pt x="308643" y="3631094"/>
                </a:lnTo>
                <a:cubicBezTo>
                  <a:pt x="226786" y="3631094"/>
                  <a:pt x="148281" y="3598576"/>
                  <a:pt x="90399" y="3540694"/>
                </a:cubicBezTo>
                <a:cubicBezTo>
                  <a:pt x="32517" y="3482812"/>
                  <a:pt x="0" y="3404308"/>
                  <a:pt x="0" y="3322450"/>
                </a:cubicBezTo>
                <a:lnTo>
                  <a:pt x="0" y="308643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978" tIns="158978" rIns="158978" bIns="2908530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/>
              <a:t>Comparar </a:t>
            </a:r>
            <a:r>
              <a:rPr lang="es-CO" b="1" dirty="0"/>
              <a:t>el estado general de la infraestructura  entre los  predios individualmente o agrupados por niveles de consulta (Todos los predios de un Municipio, Departamento o Nación</a:t>
            </a:r>
            <a:r>
              <a:rPr lang="es-CO" b="1" dirty="0" smtClean="0"/>
              <a:t>)</a:t>
            </a:r>
            <a:endParaRPr lang="es-ES" dirty="0"/>
          </a:p>
        </p:txBody>
      </p:sp>
      <p:sp>
        <p:nvSpPr>
          <p:cNvPr id="17" name="16 Forma libre"/>
          <p:cNvSpPr/>
          <p:nvPr/>
        </p:nvSpPr>
        <p:spPr>
          <a:xfrm>
            <a:off x="1394126" y="2676939"/>
            <a:ext cx="6676448" cy="2756451"/>
          </a:xfrm>
          <a:custGeom>
            <a:avLst/>
            <a:gdLst>
              <a:gd name="connsiteX0" fmla="*/ 0 w 6647291"/>
              <a:gd name="connsiteY0" fmla="*/ 266885 h 2541765"/>
              <a:gd name="connsiteX1" fmla="*/ 78169 w 6647291"/>
              <a:gd name="connsiteY1" fmla="*/ 78169 h 2541765"/>
              <a:gd name="connsiteX2" fmla="*/ 266885 w 6647291"/>
              <a:gd name="connsiteY2" fmla="*/ 0 h 2541765"/>
              <a:gd name="connsiteX3" fmla="*/ 6380406 w 6647291"/>
              <a:gd name="connsiteY3" fmla="*/ 0 h 2541765"/>
              <a:gd name="connsiteX4" fmla="*/ 6569122 w 6647291"/>
              <a:gd name="connsiteY4" fmla="*/ 78169 h 2541765"/>
              <a:gd name="connsiteX5" fmla="*/ 6647291 w 6647291"/>
              <a:gd name="connsiteY5" fmla="*/ 266885 h 2541765"/>
              <a:gd name="connsiteX6" fmla="*/ 6647291 w 6647291"/>
              <a:gd name="connsiteY6" fmla="*/ 2274880 h 2541765"/>
              <a:gd name="connsiteX7" fmla="*/ 6569122 w 6647291"/>
              <a:gd name="connsiteY7" fmla="*/ 2463596 h 2541765"/>
              <a:gd name="connsiteX8" fmla="*/ 6380406 w 6647291"/>
              <a:gd name="connsiteY8" fmla="*/ 2541765 h 2541765"/>
              <a:gd name="connsiteX9" fmla="*/ 266885 w 6647291"/>
              <a:gd name="connsiteY9" fmla="*/ 2541765 h 2541765"/>
              <a:gd name="connsiteX10" fmla="*/ 78169 w 6647291"/>
              <a:gd name="connsiteY10" fmla="*/ 2463596 h 2541765"/>
              <a:gd name="connsiteX11" fmla="*/ 0 w 6647291"/>
              <a:gd name="connsiteY11" fmla="*/ 2274880 h 2541765"/>
              <a:gd name="connsiteX12" fmla="*/ 0 w 6647291"/>
              <a:gd name="connsiteY12" fmla="*/ 266885 h 254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7291" h="2541765">
                <a:moveTo>
                  <a:pt x="0" y="266885"/>
                </a:moveTo>
                <a:cubicBezTo>
                  <a:pt x="0" y="196103"/>
                  <a:pt x="28118" y="128219"/>
                  <a:pt x="78169" y="78169"/>
                </a:cubicBezTo>
                <a:cubicBezTo>
                  <a:pt x="128220" y="28118"/>
                  <a:pt x="196103" y="0"/>
                  <a:pt x="266885" y="0"/>
                </a:cubicBezTo>
                <a:lnTo>
                  <a:pt x="6380406" y="0"/>
                </a:lnTo>
                <a:cubicBezTo>
                  <a:pt x="6451188" y="0"/>
                  <a:pt x="6519072" y="28118"/>
                  <a:pt x="6569122" y="78169"/>
                </a:cubicBezTo>
                <a:cubicBezTo>
                  <a:pt x="6619173" y="128220"/>
                  <a:pt x="6647291" y="196103"/>
                  <a:pt x="6647291" y="266885"/>
                </a:cubicBezTo>
                <a:lnTo>
                  <a:pt x="6647291" y="2274880"/>
                </a:lnTo>
                <a:cubicBezTo>
                  <a:pt x="6647291" y="2345662"/>
                  <a:pt x="6619173" y="2413546"/>
                  <a:pt x="6569122" y="2463596"/>
                </a:cubicBezTo>
                <a:cubicBezTo>
                  <a:pt x="6519071" y="2513647"/>
                  <a:pt x="6451188" y="2541765"/>
                  <a:pt x="6380406" y="2541765"/>
                </a:cubicBezTo>
                <a:lnTo>
                  <a:pt x="266885" y="2541765"/>
                </a:lnTo>
                <a:cubicBezTo>
                  <a:pt x="196103" y="2541765"/>
                  <a:pt x="128219" y="2513647"/>
                  <a:pt x="78169" y="2463596"/>
                </a:cubicBezTo>
                <a:cubicBezTo>
                  <a:pt x="28118" y="2413545"/>
                  <a:pt x="0" y="2345662"/>
                  <a:pt x="0" y="2274880"/>
                </a:cubicBezTo>
                <a:lnTo>
                  <a:pt x="0" y="26688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8" tIns="146748" rIns="146748" bIns="1692189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>
                <a:effectLst/>
              </a:rPr>
              <a:t> </a:t>
            </a:r>
            <a:r>
              <a:rPr lang="es-CO" b="1" dirty="0"/>
              <a:t>Equiparar las condiciones de infraestructura entre predios acorde a unos </a:t>
            </a:r>
            <a:r>
              <a:rPr lang="es-CO" b="1" dirty="0" smtClean="0"/>
              <a:t>criterios</a:t>
            </a:r>
            <a:endParaRPr lang="es-CO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1595559" y="3538330"/>
            <a:ext cx="6297434" cy="1046919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296" tIns="87296" rIns="87296" bIns="146732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Priorizar la inversión con el fin de destinar recursos con mayor impacto y conocimiento en detalle,  de las condiciones  del estado de la infraestructura y de la capacidad instalada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800" b="1" kern="1200" dirty="0">
              <a:effectLst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03513" y="4611752"/>
            <a:ext cx="6268278" cy="715089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Definir una priorización acorde a las características y condiciones de cada </a:t>
            </a:r>
            <a:r>
              <a:rPr lang="es-CO" b="1" dirty="0" smtClean="0"/>
              <a:t>país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694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Forma libre"/>
          <p:cNvSpPr/>
          <p:nvPr/>
        </p:nvSpPr>
        <p:spPr>
          <a:xfrm>
            <a:off x="2056661" y="5218063"/>
            <a:ext cx="2910306" cy="997206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73425" y="17983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86679" y="949601"/>
            <a:ext cx="80573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Valor acorde a las condiciones de iluminación natural, funcionalidad acústica, ventilación natural, aislamiento térmico, aparatos sanitarios y condición de aparatos sanitarios y duchas. </a:t>
            </a:r>
            <a:endParaRPr lang="es-CO" sz="1600" dirty="0"/>
          </a:p>
        </p:txBody>
      </p:sp>
      <p:sp>
        <p:nvSpPr>
          <p:cNvPr id="6" name="5 Forma libre"/>
          <p:cNvSpPr/>
          <p:nvPr/>
        </p:nvSpPr>
        <p:spPr>
          <a:xfrm>
            <a:off x="4598484" y="2040832"/>
            <a:ext cx="2835962" cy="1895066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200" kern="1200" dirty="0" smtClean="0">
              <a:latin typeface="Calibri" pitchFamily="34" charset="0"/>
            </a:endParaRPr>
          </a:p>
        </p:txBody>
      </p:sp>
      <p:sp>
        <p:nvSpPr>
          <p:cNvPr id="42" name="41 Forma libre"/>
          <p:cNvSpPr/>
          <p:nvPr/>
        </p:nvSpPr>
        <p:spPr>
          <a:xfrm>
            <a:off x="2319950" y="4890051"/>
            <a:ext cx="2318295" cy="530069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Disponibilidad Aislamiento Térmico</a:t>
            </a:r>
            <a:endParaRPr lang="es-CO" sz="1600" b="1" kern="1200" dirty="0" smtClean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37534"/>
              </p:ext>
            </p:extLst>
          </p:nvPr>
        </p:nvGraphicFramePr>
        <p:xfrm>
          <a:off x="5181585" y="5329680"/>
          <a:ext cx="2001076" cy="7600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03511"/>
                <a:gridCol w="397565"/>
              </a:tblGrid>
              <a:tr h="1628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SI tiene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6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/>
                        <a:t>Tiene pero </a:t>
                      </a:r>
                      <a:r>
                        <a:rPr lang="es-ES" sz="1200" u="none" strike="noStrike" dirty="0"/>
                        <a:t>no es verificable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91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No tiene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" name="44 Rectángulo"/>
          <p:cNvSpPr/>
          <p:nvPr/>
        </p:nvSpPr>
        <p:spPr>
          <a:xfrm>
            <a:off x="1948057" y="5539541"/>
            <a:ext cx="3180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Evalúa la existencia de aislamiento térmico en ventana, pared piso o techo 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31010" y="2266124"/>
            <a:ext cx="2557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Relación de las condiciones de confort en los espacios en proporción al total de espacios  </a:t>
            </a:r>
            <a:endParaRPr lang="es-CO" dirty="0"/>
          </a:p>
        </p:txBody>
      </p:sp>
      <p:sp>
        <p:nvSpPr>
          <p:cNvPr id="7" name="6 Forma libre"/>
          <p:cNvSpPr/>
          <p:nvPr/>
        </p:nvSpPr>
        <p:spPr>
          <a:xfrm>
            <a:off x="2160089" y="1696281"/>
            <a:ext cx="2483536" cy="728871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Iluminación Natural</a:t>
            </a:r>
            <a:endParaRPr lang="es-CO" sz="1600" b="1" kern="1200" dirty="0" smtClean="0"/>
          </a:p>
        </p:txBody>
      </p:sp>
      <p:sp>
        <p:nvSpPr>
          <p:cNvPr id="8" name="7 Forma libre"/>
          <p:cNvSpPr/>
          <p:nvPr/>
        </p:nvSpPr>
        <p:spPr>
          <a:xfrm>
            <a:off x="2146836" y="2584666"/>
            <a:ext cx="2483536" cy="741629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Funcionalidad Acústica</a:t>
            </a:r>
            <a:endParaRPr lang="es-CO" sz="1600" b="1" kern="1200" dirty="0" smtClean="0"/>
          </a:p>
        </p:txBody>
      </p:sp>
      <p:sp>
        <p:nvSpPr>
          <p:cNvPr id="9" name="8 Forma libre"/>
          <p:cNvSpPr/>
          <p:nvPr/>
        </p:nvSpPr>
        <p:spPr>
          <a:xfrm>
            <a:off x="2146837" y="3532191"/>
            <a:ext cx="2483536" cy="741629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Ventilación Natural</a:t>
            </a:r>
            <a:endParaRPr lang="es-CO" sz="1600" b="1" kern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33669" y="19308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80513"/>
              </p:ext>
            </p:extLst>
          </p:nvPr>
        </p:nvGraphicFramePr>
        <p:xfrm>
          <a:off x="702363" y="1509329"/>
          <a:ext cx="4943062" cy="1808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557"/>
                <a:gridCol w="546494"/>
                <a:gridCol w="529141"/>
                <a:gridCol w="515573"/>
                <a:gridCol w="595402"/>
                <a:gridCol w="887895"/>
              </a:tblGrid>
              <a:tr h="3223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Calificación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Condición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Iluminación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62,5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Acústica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Ventilación 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37,5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6029739" y="2544410"/>
            <a:ext cx="2676936" cy="677108"/>
            <a:chOff x="4214194" y="2279378"/>
            <a:chExt cx="2835962" cy="677108"/>
          </a:xfrm>
        </p:grpSpPr>
        <p:sp>
          <p:nvSpPr>
            <p:cNvPr id="7" name="6 Forma libre"/>
            <p:cNvSpPr/>
            <p:nvPr/>
          </p:nvSpPr>
          <p:spPr>
            <a:xfrm>
              <a:off x="4214194" y="2319130"/>
              <a:ext cx="2835962" cy="596351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247653" y="2279378"/>
              <a:ext cx="261067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Suma de las condiciones de</a:t>
              </a:r>
            </a:p>
            <a:p>
              <a:pPr algn="ctr"/>
              <a:r>
                <a:rPr lang="es-CO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todos los espacios</a:t>
              </a:r>
            </a:p>
            <a:p>
              <a:endParaRPr lang="es-CO" sz="1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409774" y="2382945"/>
              <a:ext cx="574196" cy="36933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*</a:t>
              </a:r>
              <a:r>
                <a:rPr lang="es-E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</a:t>
              </a:r>
              <a:endParaRPr lang="es-ES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717767" y="2667867"/>
              <a:ext cx="16101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# de espacios *4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1" name="10 Conector recto"/>
          <p:cNvCxnSpPr/>
          <p:nvPr/>
        </p:nvCxnSpPr>
        <p:spPr>
          <a:xfrm>
            <a:off x="6308034" y="2928730"/>
            <a:ext cx="1881808" cy="13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202016" y="1524000"/>
            <a:ext cx="247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Se utiliza la misma fórmula para iluminación, ventilación y acústica:</a:t>
            </a:r>
            <a:endParaRPr lang="es-ES" sz="16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37534"/>
              </p:ext>
            </p:extLst>
          </p:nvPr>
        </p:nvGraphicFramePr>
        <p:xfrm>
          <a:off x="2464872" y="4136984"/>
          <a:ext cx="2001076" cy="7600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03511"/>
                <a:gridCol w="397565"/>
              </a:tblGrid>
              <a:tr h="1628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SI tiene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6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smtClean="0"/>
                        <a:t>Tiene pero </a:t>
                      </a:r>
                      <a:r>
                        <a:rPr lang="es-ES" sz="1200" u="none" strike="noStrike" dirty="0"/>
                        <a:t>no es verificable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91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/>
                        <a:t>No tiene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702364" y="3702879"/>
          <a:ext cx="3856382" cy="325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5479"/>
                <a:gridCol w="940903"/>
              </a:tblGrid>
              <a:tr h="3257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/>
                        <a:t>Disponibilidad Aislamiento Térmico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/>
                        <a:t>50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748746" y="4989445"/>
            <a:ext cx="3293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Para determinar la calificación del predio se promedia de acuerdo a la calificación de todos los espacios que dispongan de la variable.</a:t>
            </a:r>
            <a:endParaRPr lang="es-ES" sz="1600" dirty="0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72770"/>
              </p:ext>
            </p:extLst>
          </p:nvPr>
        </p:nvGraphicFramePr>
        <p:xfrm>
          <a:off x="4664763" y="3670858"/>
          <a:ext cx="3935894" cy="1473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608"/>
                <a:gridCol w="450574"/>
                <a:gridCol w="728869"/>
                <a:gridCol w="556592"/>
                <a:gridCol w="583095"/>
                <a:gridCol w="954156"/>
              </a:tblGrid>
              <a:tr h="2915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/>
                        <a:t>ESPACIO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Piso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Ventana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Pared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Techo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 Verificable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Forma libre"/>
          <p:cNvSpPr/>
          <p:nvPr/>
        </p:nvSpPr>
        <p:spPr>
          <a:xfrm flipV="1">
            <a:off x="715635" y="2050873"/>
            <a:ext cx="2743178" cy="1116400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73425" y="17983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86679" y="949601"/>
            <a:ext cx="80573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Valor acorde a las condiciones de iluminación natural, funcionalidad acústica, ventilación natural, aislamiento térmico, aparatos sanitarios y condición de aparatos sanitarios y duchas. </a:t>
            </a:r>
            <a:endParaRPr lang="es-CO" sz="1600" dirty="0"/>
          </a:p>
        </p:txBody>
      </p:sp>
      <p:sp>
        <p:nvSpPr>
          <p:cNvPr id="69" name="68 Forma libre"/>
          <p:cNvSpPr/>
          <p:nvPr/>
        </p:nvSpPr>
        <p:spPr>
          <a:xfrm>
            <a:off x="4044462" y="2295998"/>
            <a:ext cx="3098418" cy="619513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875481" y="1866553"/>
            <a:ext cx="2424313" cy="558627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Cantidad de aparatos sanitarios</a:t>
            </a:r>
            <a:endParaRPr lang="es-CO" sz="1600" b="1" kern="1200" dirty="0" smtClean="0"/>
          </a:p>
        </p:txBody>
      </p:sp>
      <p:sp>
        <p:nvSpPr>
          <p:cNvPr id="72" name="71 Forma libre"/>
          <p:cNvSpPr/>
          <p:nvPr/>
        </p:nvSpPr>
        <p:spPr>
          <a:xfrm>
            <a:off x="625445" y="4197662"/>
            <a:ext cx="2910306" cy="916284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901986" y="3829873"/>
            <a:ext cx="2357224" cy="543351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Condición de aparatos sanitarios y duchas</a:t>
            </a:r>
            <a:endParaRPr lang="es-CO" sz="1600" b="1" kern="1200" dirty="0" smtClean="0"/>
          </a:p>
        </p:txBody>
      </p:sp>
      <p:sp>
        <p:nvSpPr>
          <p:cNvPr id="74" name="73 Rectángulo"/>
          <p:cNvSpPr/>
          <p:nvPr/>
        </p:nvSpPr>
        <p:spPr>
          <a:xfrm>
            <a:off x="742125" y="4452880"/>
            <a:ext cx="2676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Relación de condiciones de sanitarios en proporción del total  </a:t>
            </a:r>
            <a:endParaRPr lang="es-ES" sz="1400" dirty="0"/>
          </a:p>
        </p:txBody>
      </p:sp>
      <p:sp>
        <p:nvSpPr>
          <p:cNvPr id="87" name="86 Rectángulo"/>
          <p:cNvSpPr/>
          <p:nvPr/>
        </p:nvSpPr>
        <p:spPr>
          <a:xfrm>
            <a:off x="4147886" y="2269802"/>
            <a:ext cx="323353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dirty="0" smtClean="0"/>
              <a:t># aparatos sanitarios con los que cuento</a:t>
            </a:r>
          </a:p>
          <a:p>
            <a:r>
              <a:rPr lang="es-ES" sz="1200" dirty="0" smtClean="0"/>
              <a:t>(# personas del predio/# de aparatos</a:t>
            </a:r>
          </a:p>
          <a:p>
            <a:r>
              <a:rPr lang="es-ES" sz="1200" dirty="0" smtClean="0"/>
              <a:t> sanitarios por persona)</a:t>
            </a:r>
            <a:endParaRPr lang="es-ES" sz="1200" dirty="0"/>
          </a:p>
        </p:txBody>
      </p:sp>
      <p:cxnSp>
        <p:nvCxnSpPr>
          <p:cNvPr id="88" name="87 Conector recto"/>
          <p:cNvCxnSpPr/>
          <p:nvPr/>
        </p:nvCxnSpPr>
        <p:spPr>
          <a:xfrm>
            <a:off x="4167763" y="2511321"/>
            <a:ext cx="2544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6476003" y="2382980"/>
            <a:ext cx="732893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s-ES" dirty="0" smtClean="0"/>
              <a:t>   *</a:t>
            </a:r>
            <a:r>
              <a:rPr lang="es-ES" sz="1400" dirty="0" smtClean="0"/>
              <a:t>100</a:t>
            </a:r>
            <a:endParaRPr lang="es-ES" sz="1100" dirty="0"/>
          </a:p>
        </p:txBody>
      </p:sp>
      <p:sp>
        <p:nvSpPr>
          <p:cNvPr id="124" name="123 Forma libre"/>
          <p:cNvSpPr/>
          <p:nvPr/>
        </p:nvSpPr>
        <p:spPr>
          <a:xfrm>
            <a:off x="3922645" y="4346734"/>
            <a:ext cx="4784036" cy="569842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4161186" y="4303148"/>
            <a:ext cx="331304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1200" dirty="0" smtClean="0"/>
              <a:t>Condición asignada de todos los aparatos sanitarios por tipo *#total aparatos sanitarios</a:t>
            </a:r>
          </a:p>
          <a:p>
            <a:pPr algn="ctr"/>
            <a:r>
              <a:rPr lang="es-ES" sz="1200" dirty="0" smtClean="0"/>
              <a:t># total de aparatos *4</a:t>
            </a:r>
            <a:endParaRPr lang="es-ES" sz="1200" dirty="0"/>
          </a:p>
        </p:txBody>
      </p:sp>
      <p:cxnSp>
        <p:nvCxnSpPr>
          <p:cNvPr id="126" name="125 Conector recto"/>
          <p:cNvCxnSpPr/>
          <p:nvPr/>
        </p:nvCxnSpPr>
        <p:spPr>
          <a:xfrm flipV="1">
            <a:off x="4227448" y="4717786"/>
            <a:ext cx="3114260" cy="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7330775" y="4430850"/>
            <a:ext cx="12211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s-ES" sz="1200" dirty="0" smtClean="0"/>
              <a:t>   *el porcentaje </a:t>
            </a:r>
          </a:p>
          <a:p>
            <a:r>
              <a:rPr lang="es-ES" sz="1200" dirty="0" smtClean="0"/>
              <a:t>de importancia</a:t>
            </a:r>
            <a:endParaRPr lang="es-ES" sz="900" dirty="0"/>
          </a:p>
        </p:txBody>
      </p:sp>
      <p:sp>
        <p:nvSpPr>
          <p:cNvPr id="34" name="33 Rectángulo"/>
          <p:cNvSpPr/>
          <p:nvPr/>
        </p:nvSpPr>
        <p:spPr>
          <a:xfrm>
            <a:off x="708987" y="2451835"/>
            <a:ext cx="261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Cumplimiento del número de aparatos sanitarios  por persona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872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Forma libre"/>
          <p:cNvSpPr/>
          <p:nvPr/>
        </p:nvSpPr>
        <p:spPr>
          <a:xfrm flipV="1">
            <a:off x="715635" y="2050873"/>
            <a:ext cx="2743178" cy="1116400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73425" y="17983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86679" y="949601"/>
            <a:ext cx="80573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Valor acorde a las condiciones de iluminación natural, funcionalidad acústica, ventilación natural, aislamiento térmico, aparatos sanitarios y condición de aparatos sanitarios y duchas. </a:t>
            </a:r>
            <a:endParaRPr lang="es-CO" sz="1600" dirty="0"/>
          </a:p>
        </p:txBody>
      </p:sp>
      <p:sp>
        <p:nvSpPr>
          <p:cNvPr id="69" name="68 Forma libre"/>
          <p:cNvSpPr/>
          <p:nvPr/>
        </p:nvSpPr>
        <p:spPr>
          <a:xfrm>
            <a:off x="4044462" y="2295998"/>
            <a:ext cx="3098418" cy="619513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875481" y="1866553"/>
            <a:ext cx="2424313" cy="558627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Cantidad de aparatos sanitarios</a:t>
            </a:r>
            <a:endParaRPr lang="es-CO" sz="1600" b="1" kern="1200" dirty="0" smtClean="0"/>
          </a:p>
        </p:txBody>
      </p:sp>
      <p:sp>
        <p:nvSpPr>
          <p:cNvPr id="72" name="71 Forma libre"/>
          <p:cNvSpPr/>
          <p:nvPr/>
        </p:nvSpPr>
        <p:spPr>
          <a:xfrm>
            <a:off x="625445" y="4197662"/>
            <a:ext cx="2910306" cy="916284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73" name="72 Forma libre"/>
          <p:cNvSpPr/>
          <p:nvPr/>
        </p:nvSpPr>
        <p:spPr>
          <a:xfrm>
            <a:off x="901986" y="3829873"/>
            <a:ext cx="2357224" cy="543351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Condición de aparatos sanitarios y duchas</a:t>
            </a:r>
            <a:endParaRPr lang="es-CO" sz="1600" b="1" kern="1200" dirty="0" smtClean="0"/>
          </a:p>
        </p:txBody>
      </p:sp>
      <p:sp>
        <p:nvSpPr>
          <p:cNvPr id="74" name="73 Rectángulo"/>
          <p:cNvSpPr/>
          <p:nvPr/>
        </p:nvSpPr>
        <p:spPr>
          <a:xfrm>
            <a:off x="742125" y="4452880"/>
            <a:ext cx="2676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Relación de condiciones de sanitarios en proporción del total  </a:t>
            </a:r>
            <a:endParaRPr lang="es-ES" sz="1400" dirty="0"/>
          </a:p>
        </p:txBody>
      </p:sp>
      <p:sp>
        <p:nvSpPr>
          <p:cNvPr id="87" name="86 Rectángulo"/>
          <p:cNvSpPr/>
          <p:nvPr/>
        </p:nvSpPr>
        <p:spPr>
          <a:xfrm>
            <a:off x="4147886" y="2269802"/>
            <a:ext cx="323353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dirty="0" smtClean="0"/>
              <a:t># aparatos sanitarios con los que cuento</a:t>
            </a:r>
          </a:p>
          <a:p>
            <a:r>
              <a:rPr lang="es-ES" sz="1200" dirty="0" smtClean="0"/>
              <a:t>(# personas del predio/# de aparatos</a:t>
            </a:r>
          </a:p>
          <a:p>
            <a:r>
              <a:rPr lang="es-ES" sz="1200" dirty="0" smtClean="0"/>
              <a:t> sanitarios por persona)</a:t>
            </a:r>
            <a:endParaRPr lang="es-ES" sz="1200" dirty="0"/>
          </a:p>
        </p:txBody>
      </p:sp>
      <p:cxnSp>
        <p:nvCxnSpPr>
          <p:cNvPr id="88" name="87 Conector recto"/>
          <p:cNvCxnSpPr/>
          <p:nvPr/>
        </p:nvCxnSpPr>
        <p:spPr>
          <a:xfrm>
            <a:off x="4167763" y="2511321"/>
            <a:ext cx="2544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6476003" y="2382980"/>
            <a:ext cx="732893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s-ES" dirty="0" smtClean="0"/>
              <a:t>   *</a:t>
            </a:r>
            <a:r>
              <a:rPr lang="es-ES" sz="1400" dirty="0" smtClean="0"/>
              <a:t>100</a:t>
            </a:r>
            <a:endParaRPr lang="es-ES" sz="1100" dirty="0"/>
          </a:p>
        </p:txBody>
      </p:sp>
      <p:sp>
        <p:nvSpPr>
          <p:cNvPr id="124" name="123 Forma libre"/>
          <p:cNvSpPr/>
          <p:nvPr/>
        </p:nvSpPr>
        <p:spPr>
          <a:xfrm>
            <a:off x="3922645" y="4346734"/>
            <a:ext cx="4784036" cy="569842"/>
          </a:xfrm>
          <a:custGeom>
            <a:avLst/>
            <a:gdLst>
              <a:gd name="connsiteX0" fmla="*/ 0 w 3468763"/>
              <a:gd name="connsiteY0" fmla="*/ 346876 h 3502988"/>
              <a:gd name="connsiteX1" fmla="*/ 346876 w 3468763"/>
              <a:gd name="connsiteY1" fmla="*/ 0 h 3502988"/>
              <a:gd name="connsiteX2" fmla="*/ 3121887 w 3468763"/>
              <a:gd name="connsiteY2" fmla="*/ 0 h 3502988"/>
              <a:gd name="connsiteX3" fmla="*/ 3468763 w 3468763"/>
              <a:gd name="connsiteY3" fmla="*/ 346876 h 3502988"/>
              <a:gd name="connsiteX4" fmla="*/ 3468763 w 3468763"/>
              <a:gd name="connsiteY4" fmla="*/ 3156112 h 3502988"/>
              <a:gd name="connsiteX5" fmla="*/ 3121887 w 3468763"/>
              <a:gd name="connsiteY5" fmla="*/ 3502988 h 3502988"/>
              <a:gd name="connsiteX6" fmla="*/ 346876 w 3468763"/>
              <a:gd name="connsiteY6" fmla="*/ 3502988 h 3502988"/>
              <a:gd name="connsiteX7" fmla="*/ 0 w 3468763"/>
              <a:gd name="connsiteY7" fmla="*/ 3156112 h 3502988"/>
              <a:gd name="connsiteX8" fmla="*/ 0 w 3468763"/>
              <a:gd name="connsiteY8" fmla="*/ 346876 h 350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763" h="3502988">
                <a:moveTo>
                  <a:pt x="0" y="346876"/>
                </a:moveTo>
                <a:cubicBezTo>
                  <a:pt x="0" y="155302"/>
                  <a:pt x="155302" y="0"/>
                  <a:pt x="346876" y="0"/>
                </a:cubicBezTo>
                <a:lnTo>
                  <a:pt x="3121887" y="0"/>
                </a:lnTo>
                <a:cubicBezTo>
                  <a:pt x="3313461" y="0"/>
                  <a:pt x="3468763" y="155302"/>
                  <a:pt x="3468763" y="346876"/>
                </a:cubicBezTo>
                <a:lnTo>
                  <a:pt x="3468763" y="3156112"/>
                </a:lnTo>
                <a:cubicBezTo>
                  <a:pt x="3468763" y="3347686"/>
                  <a:pt x="3313461" y="3502988"/>
                  <a:pt x="3121887" y="3502988"/>
                </a:cubicBezTo>
                <a:lnTo>
                  <a:pt x="346876" y="3502988"/>
                </a:lnTo>
                <a:cubicBezTo>
                  <a:pt x="155302" y="3502988"/>
                  <a:pt x="0" y="3347686"/>
                  <a:pt x="0" y="3156112"/>
                </a:cubicBezTo>
                <a:lnTo>
                  <a:pt x="0" y="346876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04438" tIns="204438" rIns="204438" bIns="955079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100" kern="1200" dirty="0" smtClean="0">
              <a:latin typeface="Calibri" pitchFamily="34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4161186" y="4303148"/>
            <a:ext cx="331304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1200" dirty="0" smtClean="0"/>
              <a:t>Condición asignada de todos los aparatos sanitarios por tipo *#total aparatos sanitarios</a:t>
            </a:r>
          </a:p>
          <a:p>
            <a:pPr algn="ctr"/>
            <a:r>
              <a:rPr lang="es-ES" sz="1200" dirty="0" smtClean="0"/>
              <a:t># total de aparatos *4</a:t>
            </a:r>
            <a:endParaRPr lang="es-ES" sz="1200" dirty="0"/>
          </a:p>
        </p:txBody>
      </p:sp>
      <p:cxnSp>
        <p:nvCxnSpPr>
          <p:cNvPr id="126" name="125 Conector recto"/>
          <p:cNvCxnSpPr/>
          <p:nvPr/>
        </p:nvCxnSpPr>
        <p:spPr>
          <a:xfrm flipV="1">
            <a:off x="4227448" y="4717786"/>
            <a:ext cx="3114260" cy="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126 Rectángulo"/>
          <p:cNvSpPr/>
          <p:nvPr/>
        </p:nvSpPr>
        <p:spPr>
          <a:xfrm>
            <a:off x="7330775" y="4430850"/>
            <a:ext cx="12211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s-ES" sz="1200" dirty="0" smtClean="0"/>
              <a:t>   *el porcentaje </a:t>
            </a:r>
          </a:p>
          <a:p>
            <a:r>
              <a:rPr lang="es-ES" sz="1200" dirty="0" smtClean="0"/>
              <a:t>de importancia</a:t>
            </a:r>
            <a:endParaRPr lang="es-ES" sz="900" dirty="0"/>
          </a:p>
        </p:txBody>
      </p:sp>
      <p:sp>
        <p:nvSpPr>
          <p:cNvPr id="34" name="33 Rectángulo"/>
          <p:cNvSpPr/>
          <p:nvPr/>
        </p:nvSpPr>
        <p:spPr>
          <a:xfrm>
            <a:off x="708987" y="2451835"/>
            <a:ext cx="261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Cumplimiento del número de aparatos sanitarios  por persona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02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33669" y="19308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88637"/>
              </p:ext>
            </p:extLst>
          </p:nvPr>
        </p:nvGraphicFramePr>
        <p:xfrm>
          <a:off x="695727" y="1660775"/>
          <a:ext cx="2935359" cy="1316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368"/>
                <a:gridCol w="344557"/>
                <a:gridCol w="1126434"/>
              </a:tblGrid>
              <a:tr h="1875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68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Aparatos Sanitarios que tengo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5468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Aparatos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Sanitarios que debo tener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54122"/>
              </p:ext>
            </p:extLst>
          </p:nvPr>
        </p:nvGraphicFramePr>
        <p:xfrm>
          <a:off x="662609" y="3747993"/>
          <a:ext cx="6294787" cy="127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197"/>
                <a:gridCol w="736298"/>
                <a:gridCol w="944915"/>
                <a:gridCol w="908101"/>
                <a:gridCol w="846743"/>
                <a:gridCol w="1153533"/>
              </a:tblGrid>
              <a:tr h="3336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Duchas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Lavamanos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Orinales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Inodoros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5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Condición de Aparatos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25160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aparatos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  <a:tr h="25160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Porcentajes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30%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30%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30%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b"/>
                </a:tc>
              </a:tr>
            </a:tbl>
          </a:graphicData>
        </a:graphic>
      </p:graphicFrame>
      <p:sp>
        <p:nvSpPr>
          <p:cNvPr id="11" name="10 Forma libre"/>
          <p:cNvSpPr/>
          <p:nvPr/>
        </p:nvSpPr>
        <p:spPr>
          <a:xfrm>
            <a:off x="662585" y="1152939"/>
            <a:ext cx="3034748" cy="357806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 smtClean="0"/>
              <a:t>Cantidad de aparatos sanitarios</a:t>
            </a:r>
            <a:endParaRPr lang="es-CO" sz="1400" b="1" kern="1200" dirty="0" smtClean="0"/>
          </a:p>
        </p:txBody>
      </p:sp>
      <p:sp>
        <p:nvSpPr>
          <p:cNvPr id="28" name="27 Forma libre"/>
          <p:cNvSpPr/>
          <p:nvPr/>
        </p:nvSpPr>
        <p:spPr>
          <a:xfrm>
            <a:off x="662618" y="3140760"/>
            <a:ext cx="3034748" cy="357806"/>
          </a:xfrm>
          <a:custGeom>
            <a:avLst/>
            <a:gdLst>
              <a:gd name="connsiteX0" fmla="*/ 0 w 2230857"/>
              <a:gd name="connsiteY0" fmla="*/ 115473 h 1154730"/>
              <a:gd name="connsiteX1" fmla="*/ 115473 w 2230857"/>
              <a:gd name="connsiteY1" fmla="*/ 0 h 1154730"/>
              <a:gd name="connsiteX2" fmla="*/ 2115384 w 2230857"/>
              <a:gd name="connsiteY2" fmla="*/ 0 h 1154730"/>
              <a:gd name="connsiteX3" fmla="*/ 2230857 w 2230857"/>
              <a:gd name="connsiteY3" fmla="*/ 115473 h 1154730"/>
              <a:gd name="connsiteX4" fmla="*/ 2230857 w 2230857"/>
              <a:gd name="connsiteY4" fmla="*/ 1039257 h 1154730"/>
              <a:gd name="connsiteX5" fmla="*/ 2115384 w 2230857"/>
              <a:gd name="connsiteY5" fmla="*/ 1154730 h 1154730"/>
              <a:gd name="connsiteX6" fmla="*/ 115473 w 2230857"/>
              <a:gd name="connsiteY6" fmla="*/ 1154730 h 1154730"/>
              <a:gd name="connsiteX7" fmla="*/ 0 w 2230857"/>
              <a:gd name="connsiteY7" fmla="*/ 1039257 h 1154730"/>
              <a:gd name="connsiteX8" fmla="*/ 0 w 2230857"/>
              <a:gd name="connsiteY8" fmla="*/ 115473 h 115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857" h="1154730">
                <a:moveTo>
                  <a:pt x="0" y="115473"/>
                </a:moveTo>
                <a:cubicBezTo>
                  <a:pt x="0" y="51699"/>
                  <a:pt x="51699" y="0"/>
                  <a:pt x="115473" y="0"/>
                </a:cubicBezTo>
                <a:lnTo>
                  <a:pt x="2115384" y="0"/>
                </a:lnTo>
                <a:cubicBezTo>
                  <a:pt x="2179158" y="0"/>
                  <a:pt x="2230857" y="51699"/>
                  <a:pt x="2230857" y="115473"/>
                </a:cubicBezTo>
                <a:lnTo>
                  <a:pt x="2230857" y="1039257"/>
                </a:lnTo>
                <a:cubicBezTo>
                  <a:pt x="2230857" y="1103031"/>
                  <a:pt x="2179158" y="1154730"/>
                  <a:pt x="2115384" y="1154730"/>
                </a:cubicBezTo>
                <a:lnTo>
                  <a:pt x="115473" y="1154730"/>
                </a:lnTo>
                <a:cubicBezTo>
                  <a:pt x="51699" y="1154730"/>
                  <a:pt x="0" y="1103031"/>
                  <a:pt x="0" y="1039257"/>
                </a:cubicBezTo>
                <a:lnTo>
                  <a:pt x="0" y="115473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4301" tIns="54141" rIns="64301" bIns="5414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dirty="0" smtClean="0"/>
              <a:t>Condición de aparatos sanitarios</a:t>
            </a:r>
            <a:endParaRPr lang="es-CO" sz="1400" b="1" kern="1200" dirty="0" smtClean="0"/>
          </a:p>
        </p:txBody>
      </p:sp>
      <p:sp>
        <p:nvSpPr>
          <p:cNvPr id="20" name="19 Rectángulo"/>
          <p:cNvSpPr/>
          <p:nvPr/>
        </p:nvSpPr>
        <p:spPr>
          <a:xfrm>
            <a:off x="649354" y="5194346"/>
            <a:ext cx="63212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0000"/>
                </a:solidFill>
              </a:rPr>
              <a:t>Se relaciona la condición  de las duchas, lavamanos, inodoros y orinales por el número total de cada uno de los aparatos disponibles y se multiplica por el porcentaje de importancia de cada uno de ellos. </a:t>
            </a:r>
            <a:r>
              <a:rPr lang="es-ES" sz="1600" dirty="0" smtClean="0"/>
              <a:t>La suma de cada uno de los resultados obtenidos genera la calificación.</a:t>
            </a:r>
          </a:p>
          <a:p>
            <a:pPr algn="just"/>
            <a:endParaRPr lang="es-ES" sz="1600" dirty="0" smtClean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4" name="23 Rectángulo"/>
          <p:cNvSpPr/>
          <p:nvPr/>
        </p:nvSpPr>
        <p:spPr>
          <a:xfrm>
            <a:off x="3790121" y="1828294"/>
            <a:ext cx="29817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La relación entre los aparatos que tengo y los que debería tener se multiplica por 100 para obtener la calificación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grpSp>
        <p:nvGrpSpPr>
          <p:cNvPr id="10" name="9 Grupo"/>
          <p:cNvGrpSpPr/>
          <p:nvPr/>
        </p:nvGrpSpPr>
        <p:grpSpPr>
          <a:xfrm>
            <a:off x="6470101" y="1612019"/>
            <a:ext cx="1839012" cy="1396223"/>
            <a:chOff x="2264983" y="2093011"/>
            <a:chExt cx="2696882" cy="2235660"/>
          </a:xfrm>
        </p:grpSpPr>
        <p:sp>
          <p:nvSpPr>
            <p:cNvPr id="12" name="11 Rectángulo redondeado"/>
            <p:cNvSpPr/>
            <p:nvPr/>
          </p:nvSpPr>
          <p:spPr>
            <a:xfrm>
              <a:off x="2282644" y="209301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264983" y="2268207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100 personas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33669" y="19308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26240"/>
              </p:ext>
            </p:extLst>
          </p:nvPr>
        </p:nvGraphicFramePr>
        <p:xfrm>
          <a:off x="1603505" y="5254145"/>
          <a:ext cx="5923721" cy="1345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"/>
                <a:gridCol w="2287932"/>
                <a:gridCol w="1351722"/>
                <a:gridCol w="1099930"/>
                <a:gridCol w="1139687"/>
              </a:tblGrid>
              <a:tr h="205138">
                <a:tc grid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dirty="0" smtClean="0">
                          <a:effectLst/>
                        </a:rPr>
                        <a:t>ESCALA CALIFICIACIÓN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</a:tr>
              <a:tr h="226065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0-40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41-59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60-85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86-100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704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Deficiente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Insuficiente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 Bueno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Excelente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2292625" y="4863533"/>
            <a:ext cx="4267200" cy="2915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Confort =49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59990"/>
              </p:ext>
            </p:extLst>
          </p:nvPr>
        </p:nvGraphicFramePr>
        <p:xfrm>
          <a:off x="1033668" y="1191276"/>
          <a:ext cx="7315202" cy="289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8975"/>
                <a:gridCol w="2213114"/>
                <a:gridCol w="2213113"/>
              </a:tblGrid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 de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Variable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/>
                        <a:t>Calificación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Ponderación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Iluminación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62,5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Acústica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Ventilación 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37,5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/>
                        <a:t>Disponibilidad Aislamiento Térmico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 de Aparatos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Cumplimiento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Número de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861391" y="4412974"/>
            <a:ext cx="7832035" cy="3776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Confort =IN* P1 + FA*P2 + VN*P3  + DAT*P4 + CAS*P5 + CUAS*P6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752521" y="2252871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33669" y="193089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01374"/>
              </p:ext>
            </p:extLst>
          </p:nvPr>
        </p:nvGraphicFramePr>
        <p:xfrm>
          <a:off x="357817" y="5254145"/>
          <a:ext cx="5923721" cy="1345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"/>
                <a:gridCol w="2287932"/>
                <a:gridCol w="1351722"/>
                <a:gridCol w="1099930"/>
                <a:gridCol w="1139687"/>
              </a:tblGrid>
              <a:tr h="205138">
                <a:tc gridSpan="5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dirty="0" smtClean="0">
                          <a:effectLst/>
                        </a:rPr>
                        <a:t>ESCALA CALIFICIACIÓN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b"/>
                </a:tc>
              </a:tr>
              <a:tr h="226065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0-40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41-59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60-85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smtClean="0">
                          <a:effectLst/>
                        </a:rPr>
                        <a:t>86-100</a:t>
                      </a: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704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Deficiente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Insuficiente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 Bueno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Excelente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1046937" y="4863533"/>
            <a:ext cx="4267200" cy="2915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Confort =49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91465"/>
              </p:ext>
            </p:extLst>
          </p:nvPr>
        </p:nvGraphicFramePr>
        <p:xfrm>
          <a:off x="1033668" y="1191276"/>
          <a:ext cx="7315202" cy="289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8975"/>
                <a:gridCol w="2213114"/>
                <a:gridCol w="2213113"/>
              </a:tblGrid>
              <a:tr h="3675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 de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Variable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/>
                        <a:t>Calificación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Ponderación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Iluminación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62,5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Acústica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3675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Ventilación 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37,5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/>
                        <a:t>Disponibilidad Aislamiento Térmico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/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 de Aparatos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737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Cumplimiento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Número de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861391" y="4412974"/>
            <a:ext cx="7832035" cy="3776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Confort =IN* P1 + FA*P2 + VN*P3  + DAT*P4 + CAS*P5 + CUAS*P6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752521" y="2252871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453802" y="5035826"/>
            <a:ext cx="2610679" cy="153725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493554" y="5193847"/>
            <a:ext cx="2531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Para cada una de las variables para los niveles de agregación se utilizara el promedio de cada uno de los valores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3146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557735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kern="1200" dirty="0" smtClean="0">
                <a:solidFill>
                  <a:schemeClr val="tx1"/>
                </a:solidFill>
              </a:rPr>
              <a:t>Sostenibilidad</a:t>
            </a:r>
            <a:endParaRPr lang="es-CO" sz="2400" b="1" kern="1200" dirty="0">
              <a:solidFill>
                <a:schemeClr val="tx1"/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550435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10"/>
            <a:ext cx="1993672" cy="721476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Estado de Edificaciones y </a:t>
            </a: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Unidades Funcionales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84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60174" y="325611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Sostenibilidad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2608" y="1068870"/>
            <a:ext cx="80573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Valor acorde a la disponibilidad y condición del sistema de reciclaje, disponibilidad de áreas verdes, análisis del consumo de energía y análisis del consumo de agua. </a:t>
            </a:r>
            <a:endParaRPr lang="es-CO" sz="1600" dirty="0"/>
          </a:p>
        </p:txBody>
      </p:sp>
      <p:grpSp>
        <p:nvGrpSpPr>
          <p:cNvPr id="6" name="27 Grupo"/>
          <p:cNvGrpSpPr/>
          <p:nvPr/>
        </p:nvGrpSpPr>
        <p:grpSpPr>
          <a:xfrm>
            <a:off x="272994" y="1892058"/>
            <a:ext cx="3821928" cy="1095513"/>
            <a:chOff x="3189435" y="975540"/>
            <a:chExt cx="4349602" cy="1284154"/>
          </a:xfrm>
        </p:grpSpPr>
        <p:sp>
          <p:nvSpPr>
            <p:cNvPr id="7" name="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Disponibilidad y condición del Sistema reciclaje</a:t>
              </a:r>
              <a:endParaRPr lang="es-CO" sz="1600" b="1" kern="1200" dirty="0" smtClean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72994" y="2416722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Evalúa la existencia de un sistema reciclaje y se relaciona con su condición</a:t>
            </a:r>
            <a:endParaRPr lang="es-ES" sz="1600" dirty="0"/>
          </a:p>
        </p:txBody>
      </p:sp>
      <p:grpSp>
        <p:nvGrpSpPr>
          <p:cNvPr id="10" name="27 Grupo"/>
          <p:cNvGrpSpPr/>
          <p:nvPr/>
        </p:nvGrpSpPr>
        <p:grpSpPr>
          <a:xfrm>
            <a:off x="272994" y="3064862"/>
            <a:ext cx="3821928" cy="1095513"/>
            <a:chOff x="3189435" y="975540"/>
            <a:chExt cx="4349602" cy="1284154"/>
          </a:xfrm>
        </p:grpSpPr>
        <p:sp>
          <p:nvSpPr>
            <p:cNvPr id="11" name="10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Disponibilidad de áreas verdes</a:t>
              </a:r>
              <a:endParaRPr lang="es-CO" sz="1600" b="1" kern="1200" dirty="0" smtClean="0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72994" y="3629282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Evalúa </a:t>
            </a:r>
            <a:r>
              <a:rPr lang="es-CO" sz="1600" dirty="0"/>
              <a:t>cumplimiento de área verde según la norma LEED</a:t>
            </a:r>
            <a:endParaRPr lang="es-E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0545"/>
              </p:ext>
            </p:extLst>
          </p:nvPr>
        </p:nvGraphicFramePr>
        <p:xfrm>
          <a:off x="5128678" y="2081359"/>
          <a:ext cx="2614818" cy="11144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094854"/>
                <a:gridCol w="51996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Si tiene en </a:t>
                      </a:r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Si tiene en </a:t>
                      </a:r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75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Si tiene en </a:t>
                      </a:r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50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Si tiene en </a:t>
                      </a:r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No tiene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14" name="27 Grupo"/>
          <p:cNvGrpSpPr/>
          <p:nvPr/>
        </p:nvGrpSpPr>
        <p:grpSpPr>
          <a:xfrm>
            <a:off x="272994" y="4246465"/>
            <a:ext cx="3821928" cy="1095513"/>
            <a:chOff x="3189435" y="975540"/>
            <a:chExt cx="4349602" cy="1284154"/>
          </a:xfrm>
        </p:grpSpPr>
        <p:sp>
          <p:nvSpPr>
            <p:cNvPr id="15" name="14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Análisis del Consumo de Energía</a:t>
              </a:r>
              <a:endParaRPr lang="es-CO" sz="1600" b="1" kern="1200" dirty="0" smtClean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72994" y="4794708"/>
            <a:ext cx="3955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Evalúa </a:t>
            </a:r>
            <a:r>
              <a:rPr lang="es-CO" sz="1600" dirty="0"/>
              <a:t>el consumo de energía de los </a:t>
            </a:r>
            <a:r>
              <a:rPr lang="es-CO" sz="1600" dirty="0" smtClean="0"/>
              <a:t>predios </a:t>
            </a:r>
            <a:r>
              <a:rPr lang="es-CO" sz="1600" dirty="0"/>
              <a:t>a partir de un </a:t>
            </a:r>
            <a:r>
              <a:rPr lang="es-CO" sz="1600" dirty="0" smtClean="0"/>
              <a:t>estándar </a:t>
            </a:r>
            <a:r>
              <a:rPr lang="es-CO" sz="1600" dirty="0" err="1"/>
              <a:t>parametrizado</a:t>
            </a:r>
            <a:endParaRPr lang="es-CO" sz="1600" dirty="0"/>
          </a:p>
        </p:txBody>
      </p:sp>
      <p:grpSp>
        <p:nvGrpSpPr>
          <p:cNvPr id="18" name="27 Grupo"/>
          <p:cNvGrpSpPr/>
          <p:nvPr/>
        </p:nvGrpSpPr>
        <p:grpSpPr>
          <a:xfrm>
            <a:off x="272994" y="5487207"/>
            <a:ext cx="3821928" cy="1095513"/>
            <a:chOff x="3189435" y="975540"/>
            <a:chExt cx="4349602" cy="1284154"/>
          </a:xfrm>
        </p:grpSpPr>
        <p:sp>
          <p:nvSpPr>
            <p:cNvPr id="19" name="18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Análisis del Consumo de Agua</a:t>
              </a:r>
              <a:endParaRPr lang="es-CO" sz="1600" b="1" kern="1200" dirty="0" smtClean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272994" y="6064358"/>
            <a:ext cx="3955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Evalúa </a:t>
            </a:r>
            <a:r>
              <a:rPr lang="es-CO" sz="1600" dirty="0"/>
              <a:t>el consumo de </a:t>
            </a:r>
            <a:r>
              <a:rPr lang="es-CO" sz="1600" dirty="0" smtClean="0"/>
              <a:t>agua </a:t>
            </a:r>
            <a:r>
              <a:rPr lang="es-CO" sz="1600" dirty="0"/>
              <a:t>de los </a:t>
            </a:r>
            <a:r>
              <a:rPr lang="es-CO" sz="1600" dirty="0" smtClean="0"/>
              <a:t>predios </a:t>
            </a:r>
            <a:r>
              <a:rPr lang="es-CO" sz="1600" dirty="0"/>
              <a:t>a partir de un </a:t>
            </a:r>
            <a:r>
              <a:rPr lang="es-CO" sz="1600" dirty="0" smtClean="0"/>
              <a:t>estándar </a:t>
            </a:r>
            <a:r>
              <a:rPr lang="es-CO" sz="1600" dirty="0" err="1"/>
              <a:t>parametrizado</a:t>
            </a:r>
            <a:endParaRPr lang="es-CO" sz="1600" dirty="0"/>
          </a:p>
        </p:txBody>
      </p:sp>
      <p:sp>
        <p:nvSpPr>
          <p:cNvPr id="22" name="21 Rectángulo"/>
          <p:cNvSpPr/>
          <p:nvPr/>
        </p:nvSpPr>
        <p:spPr>
          <a:xfrm>
            <a:off x="4162508" y="3518870"/>
            <a:ext cx="4491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 mts2 de áreas </a:t>
            </a:r>
            <a:r>
              <a:rPr lang="es-CO" sz="1400" dirty="0" smtClean="0"/>
              <a:t>verdes/</a:t>
            </a:r>
          </a:p>
          <a:p>
            <a:pPr algn="ctr"/>
            <a:r>
              <a:rPr lang="es-CO" sz="1400" dirty="0" smtClean="0"/>
              <a:t>((área lote-(estándar ocupación*área </a:t>
            </a:r>
            <a:r>
              <a:rPr lang="es-CO" sz="1400" dirty="0"/>
              <a:t>de </a:t>
            </a:r>
            <a:r>
              <a:rPr lang="es-CO" sz="1400" dirty="0" smtClean="0"/>
              <a:t>lote))/2)</a:t>
            </a:r>
          </a:p>
          <a:p>
            <a:pPr algn="ctr"/>
            <a:endParaRPr lang="es-CO" sz="1400" dirty="0"/>
          </a:p>
        </p:txBody>
      </p:sp>
      <p:sp>
        <p:nvSpPr>
          <p:cNvPr id="28" name="27 Rectángulo"/>
          <p:cNvSpPr/>
          <p:nvPr/>
        </p:nvSpPr>
        <p:spPr>
          <a:xfrm>
            <a:off x="4691268" y="4762339"/>
            <a:ext cx="3585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 (1- (consumo </a:t>
            </a:r>
            <a:r>
              <a:rPr lang="es-CO" sz="1400" dirty="0" smtClean="0"/>
              <a:t>energía/estándar </a:t>
            </a:r>
            <a:r>
              <a:rPr lang="es-CO" sz="1400" dirty="0"/>
              <a:t>energía)*100),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8078616" y="3547685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*100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4794118" y="6050127"/>
            <a:ext cx="3195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 (1- (consumo </a:t>
            </a:r>
            <a:r>
              <a:rPr lang="es-CO" sz="1400" dirty="0" smtClean="0"/>
              <a:t>agua/estándar agua)*</a:t>
            </a:r>
            <a:r>
              <a:rPr lang="es-CO" sz="1400" dirty="0"/>
              <a:t>100),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 bwMode="auto">
          <a:xfrm>
            <a:off x="1046921" y="338864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Sostenibilidad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27648" y="1410252"/>
          <a:ext cx="4373222" cy="256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873"/>
                <a:gridCol w="1315040"/>
                <a:gridCol w="695309"/>
              </a:tblGrid>
              <a:tr h="3553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PESO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34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Disponibilidad y condición del sistema </a:t>
                      </a:r>
                      <a:r>
                        <a:rPr lang="es-CO" sz="1400" b="1" u="none" strike="noStrike" dirty="0" smtClean="0">
                          <a:effectLst/>
                        </a:rPr>
                        <a:t>reciclaje (DSR)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34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Disponibilidad Áreas Verdes  (DAV)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34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 de Consumo de Energía (ACE)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34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Consumo de Agua (ACA)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07515"/>
              </p:ext>
            </p:extLst>
          </p:nvPr>
        </p:nvGraphicFramePr>
        <p:xfrm>
          <a:off x="6082835" y="1392246"/>
          <a:ext cx="1934731" cy="11144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50004"/>
                <a:gridCol w="38472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Condición 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75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50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Condición  </a:t>
                      </a:r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No tiene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42127" y="4212904"/>
            <a:ext cx="58442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b="1" dirty="0" smtClean="0"/>
              <a:t>CALIFICACIÓN</a:t>
            </a:r>
            <a:r>
              <a:rPr lang="es-CO" b="1" dirty="0" smtClean="0"/>
              <a:t>= </a:t>
            </a:r>
            <a:r>
              <a:rPr lang="es-CO" sz="1600" dirty="0" smtClean="0"/>
              <a:t>DSR*Peso 1 +DAV*Peso2+ACE*Peso 3+ACA*Peso 4 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954155" y="5048664"/>
          <a:ext cx="5433392" cy="1121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073"/>
                <a:gridCol w="2141810"/>
                <a:gridCol w="1610509"/>
              </a:tblGrid>
              <a:tr h="2257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/>
                        <a:t>0-40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/>
                        <a:t>41-80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/>
                        <a:t>81-100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953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Uso </a:t>
                      </a:r>
                      <a:r>
                        <a:rPr lang="es-ES" sz="1400" u="none" strike="noStrike" dirty="0"/>
                        <a:t>inadecuado de recursos naturales y medio </a:t>
                      </a:r>
                      <a:r>
                        <a:rPr lang="es-ES" sz="1400" u="none" strike="noStrike" dirty="0" smtClean="0"/>
                        <a:t>ambiente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Se </a:t>
                      </a:r>
                      <a:r>
                        <a:rPr lang="es-ES" sz="1400" u="none" strike="noStrike" dirty="0"/>
                        <a:t>deben mejorar el uso de los recursos naturales y medio </a:t>
                      </a:r>
                      <a:r>
                        <a:rPr lang="es-ES" sz="1400" u="none" strike="noStrike" dirty="0" smtClean="0"/>
                        <a:t>ambiente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Uso adecuado </a:t>
                      </a:r>
                      <a:r>
                        <a:rPr lang="es-ES" sz="1400" u="none" strike="noStrike" dirty="0"/>
                        <a:t>de recursos naturales y medio </a:t>
                      </a:r>
                      <a:r>
                        <a:rPr lang="es-ES" sz="1400" u="none" strike="noStrike" dirty="0" smtClean="0"/>
                        <a:t>ambiente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285461" y="4585254"/>
            <a:ext cx="44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Calificación Sostenibilidad : </a:t>
            </a:r>
            <a:r>
              <a:rPr lang="es-CO" b="1" dirty="0" smtClean="0"/>
              <a:t>26,25</a:t>
            </a:r>
          </a:p>
          <a:p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6626089" y="3737113"/>
            <a:ext cx="2513331" cy="153725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679093" y="3908384"/>
            <a:ext cx="2411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Para cada una de las variables para los niveles de agregación se utilizara el promedio de cada uno de los valores</a:t>
            </a:r>
            <a:endParaRPr lang="es-ES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14121" y="2517914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91267" y="1921562"/>
            <a:ext cx="56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25%</a:t>
            </a:r>
            <a:endParaRPr lang="es-CO" sz="16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697893" y="2458275"/>
            <a:ext cx="56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25%</a:t>
            </a:r>
            <a:endParaRPr lang="es-CO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8014" y="3008241"/>
            <a:ext cx="56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25%</a:t>
            </a:r>
            <a:endParaRPr lang="es-CO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71389" y="3518449"/>
            <a:ext cx="56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25%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5867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12" grpId="0" animBg="1"/>
      <p:bldP spid="13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1133879" y="26597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Pasos para definir 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819333257"/>
              </p:ext>
            </p:extLst>
          </p:nvPr>
        </p:nvGraphicFramePr>
        <p:xfrm>
          <a:off x="1802311" y="1654328"/>
          <a:ext cx="6851359" cy="46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72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Forma libre">
            <a:hlinkClick r:id="rId2" action="ppaction://hlinkpres?slideindex=22&amp;slidetitle=Diapositiva 22"/>
          </p:cNvPr>
          <p:cNvSpPr/>
          <p:nvPr/>
        </p:nvSpPr>
        <p:spPr>
          <a:xfrm>
            <a:off x="5666085" y="3557735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Confort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orma libre">
            <a:hlinkClick r:id="rId4" action="ppaction://hlinkpres?slideindex=15&amp;slidetitle=Diapositiva 15"/>
          </p:cNvPr>
          <p:cNvSpPr/>
          <p:nvPr/>
        </p:nvSpPr>
        <p:spPr>
          <a:xfrm>
            <a:off x="1545340" y="4696454"/>
            <a:ext cx="1800000" cy="501344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Servicios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17 Forma libre">
            <a:hlinkClick r:id="rId5" action="ppaction://hlinkpres?slideindex=17&amp;slidetitle=Diapositiva 17"/>
          </p:cNvPr>
          <p:cNvSpPr/>
          <p:nvPr/>
        </p:nvSpPr>
        <p:spPr>
          <a:xfrm>
            <a:off x="1545340" y="5233110"/>
            <a:ext cx="1800000" cy="551478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75000"/>
                  </a:schemeClr>
                </a:solidFill>
              </a:rPr>
              <a:t>Ambientes</a:t>
            </a:r>
            <a:endParaRPr lang="es-CO" sz="1600" b="1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22 Forma libre">
            <a:hlinkClick r:id="rId6" action="ppaction://hlinkpres?slideindex=18&amp;slidetitle=Diapositiva 18"/>
          </p:cNvPr>
          <p:cNvSpPr/>
          <p:nvPr/>
        </p:nvSpPr>
        <p:spPr>
          <a:xfrm>
            <a:off x="5666085" y="1887964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Accesibilidad dentro del predio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Forma libre">
            <a:hlinkClick r:id="rId7" action="ppaction://hlinkpres?slideindex=27&amp;slidetitle=Diapositiva 27"/>
          </p:cNvPr>
          <p:cNvSpPr/>
          <p:nvPr/>
        </p:nvSpPr>
        <p:spPr>
          <a:xfrm>
            <a:off x="5666085" y="4034816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Sostenibilidad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27 Forma libre">
            <a:hlinkClick r:id="rId8" action="ppaction://hlinkpres?slideindex=19&amp;slidetitle=Diapositiva 19"/>
          </p:cNvPr>
          <p:cNvSpPr/>
          <p:nvPr/>
        </p:nvSpPr>
        <p:spPr>
          <a:xfrm>
            <a:off x="5666085" y="2451182"/>
            <a:ext cx="1993672" cy="537183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Seguridad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36 Grupo"/>
          <p:cNvGrpSpPr/>
          <p:nvPr/>
        </p:nvGrpSpPr>
        <p:grpSpPr>
          <a:xfrm>
            <a:off x="344556" y="1139687"/>
            <a:ext cx="4223656" cy="416780"/>
            <a:chOff x="344556" y="1179443"/>
            <a:chExt cx="4223656" cy="416780"/>
          </a:xfrm>
        </p:grpSpPr>
        <p:sp>
          <p:nvSpPr>
            <p:cNvPr id="30" name="29 Rectángulo"/>
            <p:cNvSpPr/>
            <p:nvPr/>
          </p:nvSpPr>
          <p:spPr>
            <a:xfrm>
              <a:off x="874643" y="1179443"/>
              <a:ext cx="3154018" cy="3843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44556" y="1203108"/>
              <a:ext cx="4223656" cy="369332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mbitos Resultados Fijos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74643" y="1550504"/>
              <a:ext cx="315401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4837043" y="1152940"/>
            <a:ext cx="3326296" cy="404850"/>
            <a:chOff x="4837043" y="1166192"/>
            <a:chExt cx="3326296" cy="404850"/>
          </a:xfrm>
        </p:grpSpPr>
        <p:sp>
          <p:nvSpPr>
            <p:cNvPr id="34" name="33 CuadroTexto"/>
            <p:cNvSpPr txBox="1"/>
            <p:nvPr/>
          </p:nvSpPr>
          <p:spPr>
            <a:xfrm>
              <a:off x="4850296" y="1166192"/>
              <a:ext cx="329979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latin typeface="Arial" pitchFamily="34" charset="0"/>
                  <a:cs typeface="Arial" pitchFamily="34" charset="0"/>
                </a:rPr>
                <a:t>Á</a:t>
              </a:r>
              <a:r>
                <a:rPr lang="es-CO" b="1" dirty="0" smtClean="0">
                  <a:latin typeface="Arial" pitchFamily="34" charset="0"/>
                  <a:cs typeface="Arial" pitchFamily="34" charset="0"/>
                </a:rPr>
                <a:t>mbitos Ponderan Variables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837043" y="1525323"/>
              <a:ext cx="33262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3" name="42 Forma libre">
            <a:hlinkClick r:id="rId9" action="ppaction://hlinkpres?slideindex=21&amp;slidetitle=Diapositiva 21"/>
          </p:cNvPr>
          <p:cNvSpPr/>
          <p:nvPr/>
        </p:nvSpPr>
        <p:spPr>
          <a:xfrm>
            <a:off x="5671929" y="2974643"/>
            <a:ext cx="2001080" cy="550435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Control y Vigilancia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921024" y="4022034"/>
            <a:ext cx="3154018" cy="38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90937" y="4045699"/>
            <a:ext cx="422365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s-C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mbitos por Priorización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921024" y="4393095"/>
            <a:ext cx="31540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orma libre">
            <a:hlinkClick r:id="rId10" action="ppaction://hlinkpres?slideindex=13&amp;slidetitle=Diapositiva 13"/>
          </p:cNvPr>
          <p:cNvSpPr/>
          <p:nvPr/>
        </p:nvSpPr>
        <p:spPr>
          <a:xfrm>
            <a:off x="1500725" y="2822714"/>
            <a:ext cx="1800000" cy="417444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bg1">
                    <a:lumMod val="65000"/>
                  </a:schemeClr>
                </a:solidFill>
              </a:rPr>
              <a:t>Riesgos</a:t>
            </a:r>
            <a:endParaRPr lang="es-CO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12 Forma libre">
            <a:hlinkClick r:id="rId11" action="ppaction://hlinkpres?slideindex=9&amp;slidetitle=Diapositiva 9"/>
          </p:cNvPr>
          <p:cNvSpPr/>
          <p:nvPr/>
        </p:nvSpPr>
        <p:spPr>
          <a:xfrm>
            <a:off x="1500725" y="1842052"/>
            <a:ext cx="1800000" cy="535248"/>
          </a:xfrm>
          <a:custGeom>
            <a:avLst/>
            <a:gdLst>
              <a:gd name="connsiteX0" fmla="*/ 0 w 1234293"/>
              <a:gd name="connsiteY0" fmla="*/ 0 h 605093"/>
              <a:gd name="connsiteX1" fmla="*/ 1234293 w 1234293"/>
              <a:gd name="connsiteY1" fmla="*/ 0 h 605093"/>
              <a:gd name="connsiteX2" fmla="*/ 1234293 w 1234293"/>
              <a:gd name="connsiteY2" fmla="*/ 605093 h 605093"/>
              <a:gd name="connsiteX3" fmla="*/ 0 w 1234293"/>
              <a:gd name="connsiteY3" fmla="*/ 605093 h 605093"/>
              <a:gd name="connsiteX4" fmla="*/ 0 w 1234293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93" h="605093">
                <a:moveTo>
                  <a:pt x="0" y="0"/>
                </a:moveTo>
                <a:lnTo>
                  <a:pt x="1234293" y="0"/>
                </a:lnTo>
                <a:lnTo>
                  <a:pt x="1234293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>
                <a:solidFill>
                  <a:schemeClr val="bg1">
                    <a:lumMod val="65000"/>
                  </a:schemeClr>
                </a:solidFill>
              </a:rPr>
              <a:t>Accesibilidad externa</a:t>
            </a:r>
            <a:endParaRPr lang="es-CO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14 Forma libre">
            <a:hlinkClick r:id="rId12" action="ppaction://hlinkpres?slideindex=11&amp;slidetitle=Diapositiva 11"/>
          </p:cNvPr>
          <p:cNvSpPr/>
          <p:nvPr/>
        </p:nvSpPr>
        <p:spPr>
          <a:xfrm>
            <a:off x="1500725" y="2390456"/>
            <a:ext cx="1800000" cy="405753"/>
          </a:xfrm>
          <a:custGeom>
            <a:avLst/>
            <a:gdLst>
              <a:gd name="connsiteX0" fmla="*/ 0 w 961437"/>
              <a:gd name="connsiteY0" fmla="*/ 0 h 605093"/>
              <a:gd name="connsiteX1" fmla="*/ 961437 w 961437"/>
              <a:gd name="connsiteY1" fmla="*/ 0 h 605093"/>
              <a:gd name="connsiteX2" fmla="*/ 961437 w 961437"/>
              <a:gd name="connsiteY2" fmla="*/ 605093 h 605093"/>
              <a:gd name="connsiteX3" fmla="*/ 0 w 961437"/>
              <a:gd name="connsiteY3" fmla="*/ 605093 h 605093"/>
              <a:gd name="connsiteX4" fmla="*/ 0 w 961437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37" h="605093">
                <a:moveTo>
                  <a:pt x="0" y="0"/>
                </a:moveTo>
                <a:lnTo>
                  <a:pt x="961437" y="0"/>
                </a:lnTo>
                <a:lnTo>
                  <a:pt x="961437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>
                <a:solidFill>
                  <a:schemeClr val="bg1">
                    <a:lumMod val="65000"/>
                  </a:schemeClr>
                </a:solidFill>
              </a:rPr>
              <a:t>Oferta</a:t>
            </a:r>
          </a:p>
        </p:txBody>
      </p:sp>
      <p:sp>
        <p:nvSpPr>
          <p:cNvPr id="16" name="15 Forma libre">
            <a:hlinkClick r:id="rId13" action="ppaction://hlinkpres?slideindex=14&amp;slidetitle=Diapositiva 14"/>
          </p:cNvPr>
          <p:cNvSpPr/>
          <p:nvPr/>
        </p:nvSpPr>
        <p:spPr>
          <a:xfrm>
            <a:off x="1523999" y="3256977"/>
            <a:ext cx="1763473" cy="453632"/>
          </a:xfrm>
          <a:custGeom>
            <a:avLst/>
            <a:gdLst>
              <a:gd name="connsiteX0" fmla="*/ 0 w 1131875"/>
              <a:gd name="connsiteY0" fmla="*/ 0 h 605093"/>
              <a:gd name="connsiteX1" fmla="*/ 1131875 w 1131875"/>
              <a:gd name="connsiteY1" fmla="*/ 0 h 605093"/>
              <a:gd name="connsiteX2" fmla="*/ 1131875 w 1131875"/>
              <a:gd name="connsiteY2" fmla="*/ 605093 h 605093"/>
              <a:gd name="connsiteX3" fmla="*/ 0 w 1131875"/>
              <a:gd name="connsiteY3" fmla="*/ 605093 h 605093"/>
              <a:gd name="connsiteX4" fmla="*/ 0 w 1131875"/>
              <a:gd name="connsiteY4" fmla="*/ 0 h 6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75" h="605093">
                <a:moveTo>
                  <a:pt x="0" y="0"/>
                </a:moveTo>
                <a:lnTo>
                  <a:pt x="1131875" y="0"/>
                </a:lnTo>
                <a:lnTo>
                  <a:pt x="1131875" y="605093"/>
                </a:lnTo>
                <a:lnTo>
                  <a:pt x="0" y="605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>
                <a:solidFill>
                  <a:schemeClr val="bg1">
                    <a:lumMod val="65000"/>
                  </a:schemeClr>
                </a:solidFill>
              </a:rPr>
              <a:t>Propiedad</a:t>
            </a:r>
            <a:endParaRPr lang="es-CO" sz="1600" b="1" kern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13 Forma libre">
            <a:hlinkClick r:id="rId14" action="ppaction://hlinkpres?slideindex=29&amp;slidetitle=Diapositiva 29"/>
          </p:cNvPr>
          <p:cNvSpPr/>
          <p:nvPr/>
        </p:nvSpPr>
        <p:spPr>
          <a:xfrm>
            <a:off x="5666085" y="4625009"/>
            <a:ext cx="1993672" cy="1166191"/>
          </a:xfrm>
          <a:custGeom>
            <a:avLst/>
            <a:gdLst>
              <a:gd name="connsiteX0" fmla="*/ 0 w 1778615"/>
              <a:gd name="connsiteY0" fmla="*/ 0 h 797997"/>
              <a:gd name="connsiteX1" fmla="*/ 1778615 w 1778615"/>
              <a:gd name="connsiteY1" fmla="*/ 0 h 797997"/>
              <a:gd name="connsiteX2" fmla="*/ 1778615 w 1778615"/>
              <a:gd name="connsiteY2" fmla="*/ 797997 h 797997"/>
              <a:gd name="connsiteX3" fmla="*/ 0 w 1778615"/>
              <a:gd name="connsiteY3" fmla="*/ 797997 h 797997"/>
              <a:gd name="connsiteX4" fmla="*/ 0 w 1778615"/>
              <a:gd name="connsiteY4" fmla="*/ 0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615" h="797997">
                <a:moveTo>
                  <a:pt x="0" y="0"/>
                </a:moveTo>
                <a:lnTo>
                  <a:pt x="1778615" y="0"/>
                </a:lnTo>
                <a:lnTo>
                  <a:pt x="1778615" y="797997"/>
                </a:lnTo>
                <a:lnTo>
                  <a:pt x="0" y="7979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>
                <a:solidFill>
                  <a:schemeClr val="tx1"/>
                </a:solidFill>
              </a:rPr>
              <a:t>Estado de Edificaciones y </a:t>
            </a:r>
            <a:r>
              <a:rPr lang="es-CO" sz="2000" b="1" dirty="0" smtClean="0">
                <a:solidFill>
                  <a:schemeClr val="tx1"/>
                </a:solidFill>
              </a:rPr>
              <a:t>Unidades Funcionales</a:t>
            </a:r>
            <a:endParaRPr lang="es-CO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6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6" y="272603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Unidades Funcionales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6347" y="1241148"/>
            <a:ext cx="8057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materialidad del edificio. </a:t>
            </a:r>
            <a:endParaRPr lang="es-CO" dirty="0"/>
          </a:p>
        </p:txBody>
      </p:sp>
      <p:grpSp>
        <p:nvGrpSpPr>
          <p:cNvPr id="2" name="27 Grupo"/>
          <p:cNvGrpSpPr/>
          <p:nvPr/>
        </p:nvGrpSpPr>
        <p:grpSpPr>
          <a:xfrm>
            <a:off x="272994" y="1892058"/>
            <a:ext cx="3821928" cy="1095513"/>
            <a:chOff x="3189435" y="975540"/>
            <a:chExt cx="4349602" cy="1284154"/>
          </a:xfrm>
        </p:grpSpPr>
        <p:sp>
          <p:nvSpPr>
            <p:cNvPr id="7" name="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 Piso</a:t>
              </a:r>
              <a:endParaRPr lang="es-CO" sz="1600" b="1" kern="1200" dirty="0" smtClean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351182" y="2416722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Proporción de los edificios en condiciones adecuadas de materialidad.</a:t>
            </a:r>
            <a:endParaRPr lang="es-ES" sz="1600" dirty="0"/>
          </a:p>
        </p:txBody>
      </p:sp>
      <p:grpSp>
        <p:nvGrpSpPr>
          <p:cNvPr id="6" name="27 Grupo"/>
          <p:cNvGrpSpPr/>
          <p:nvPr/>
        </p:nvGrpSpPr>
        <p:grpSpPr>
          <a:xfrm>
            <a:off x="226611" y="3157641"/>
            <a:ext cx="3821928" cy="1095513"/>
            <a:chOff x="3189435" y="975540"/>
            <a:chExt cx="4349602" cy="1284154"/>
          </a:xfrm>
        </p:grpSpPr>
        <p:sp>
          <p:nvSpPr>
            <p:cNvPr id="11" name="10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 Muro</a:t>
              </a:r>
              <a:endParaRPr lang="es-CO" sz="1600" b="1" kern="1200" dirty="0" smtClean="0"/>
            </a:p>
          </p:txBody>
        </p:sp>
      </p:grpSp>
      <p:grpSp>
        <p:nvGrpSpPr>
          <p:cNvPr id="10" name="27 Grupo"/>
          <p:cNvGrpSpPr/>
          <p:nvPr/>
        </p:nvGrpSpPr>
        <p:grpSpPr>
          <a:xfrm>
            <a:off x="266368" y="4416598"/>
            <a:ext cx="3821928" cy="1095513"/>
            <a:chOff x="3189435" y="975540"/>
            <a:chExt cx="4349602" cy="1284154"/>
          </a:xfrm>
        </p:grpSpPr>
        <p:sp>
          <p:nvSpPr>
            <p:cNvPr id="14" name="13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 Acabados del Muro</a:t>
              </a:r>
              <a:endParaRPr lang="es-CO" sz="1600" b="1" kern="1200" dirty="0" smtClean="0"/>
            </a:p>
          </p:txBody>
        </p:sp>
      </p:grpSp>
      <p:grpSp>
        <p:nvGrpSpPr>
          <p:cNvPr id="13" name="27 Grupo"/>
          <p:cNvGrpSpPr/>
          <p:nvPr/>
        </p:nvGrpSpPr>
        <p:grpSpPr>
          <a:xfrm>
            <a:off x="372385" y="5556284"/>
            <a:ext cx="3821928" cy="1095513"/>
            <a:chOff x="3189435" y="975540"/>
            <a:chExt cx="4349602" cy="1284154"/>
          </a:xfrm>
        </p:grpSpPr>
        <p:sp>
          <p:nvSpPr>
            <p:cNvPr id="17" name="1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Ventanas</a:t>
              </a:r>
              <a:endParaRPr lang="es-CO" sz="1600" b="1" kern="1200" dirty="0" smtClean="0"/>
            </a:p>
          </p:txBody>
        </p:sp>
      </p:grpSp>
      <p:grpSp>
        <p:nvGrpSpPr>
          <p:cNvPr id="16" name="27 Grupo"/>
          <p:cNvGrpSpPr/>
          <p:nvPr/>
        </p:nvGrpSpPr>
        <p:grpSpPr>
          <a:xfrm>
            <a:off x="4586577" y="1938441"/>
            <a:ext cx="3821928" cy="1095513"/>
            <a:chOff x="3189435" y="975540"/>
            <a:chExt cx="4349602" cy="1284154"/>
          </a:xfrm>
        </p:grpSpPr>
        <p:sp>
          <p:nvSpPr>
            <p:cNvPr id="20" name="19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 Puertas</a:t>
              </a:r>
              <a:endParaRPr lang="es-CO" sz="1600" b="1" kern="1200" dirty="0" smtClean="0"/>
            </a:p>
          </p:txBody>
        </p:sp>
      </p:grpSp>
      <p:grpSp>
        <p:nvGrpSpPr>
          <p:cNvPr id="19" name="27 Grupo"/>
          <p:cNvGrpSpPr/>
          <p:nvPr/>
        </p:nvGrpSpPr>
        <p:grpSpPr>
          <a:xfrm>
            <a:off x="4560073" y="3263658"/>
            <a:ext cx="3821928" cy="1095513"/>
            <a:chOff x="3189435" y="975540"/>
            <a:chExt cx="4349602" cy="1284154"/>
          </a:xfrm>
        </p:grpSpPr>
        <p:sp>
          <p:nvSpPr>
            <p:cNvPr id="23" name="22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Cielo Raso</a:t>
              </a:r>
              <a:endParaRPr lang="es-CO" sz="1600" b="1" kern="1200" dirty="0" smtClean="0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260589" y="3678027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Proporción de las condiciones adecuadas de materialidad en muro en los edificios</a:t>
            </a:r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357807" y="4927336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acabados  muro en los edificios</a:t>
            </a:r>
            <a:endParaRPr lang="es-ES" sz="1400" dirty="0"/>
          </a:p>
        </p:txBody>
      </p:sp>
      <p:sp>
        <p:nvSpPr>
          <p:cNvPr id="28" name="27 Rectángulo"/>
          <p:cNvSpPr/>
          <p:nvPr/>
        </p:nvSpPr>
        <p:spPr>
          <a:xfrm>
            <a:off x="364433" y="6060397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ventanas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4545494" y="2475684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Puertas</a:t>
            </a:r>
            <a:endParaRPr lang="es-ES" sz="1400" dirty="0"/>
          </a:p>
        </p:txBody>
      </p:sp>
      <p:sp>
        <p:nvSpPr>
          <p:cNvPr id="30" name="29 Rectángulo"/>
          <p:cNvSpPr/>
          <p:nvPr/>
        </p:nvSpPr>
        <p:spPr>
          <a:xfrm>
            <a:off x="4565372" y="3767771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Cielo Raso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6" y="272603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Unidades Funcionales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6347" y="1241148"/>
            <a:ext cx="8057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materialidad del edificio. </a:t>
            </a:r>
            <a:endParaRPr lang="es-CO" dirty="0"/>
          </a:p>
        </p:txBody>
      </p:sp>
      <p:grpSp>
        <p:nvGrpSpPr>
          <p:cNvPr id="2" name="27 Grupo"/>
          <p:cNvGrpSpPr/>
          <p:nvPr/>
        </p:nvGrpSpPr>
        <p:grpSpPr>
          <a:xfrm>
            <a:off x="272994" y="1892058"/>
            <a:ext cx="3821928" cy="1095513"/>
            <a:chOff x="3189435" y="975540"/>
            <a:chExt cx="4349602" cy="1284154"/>
          </a:xfrm>
        </p:grpSpPr>
        <p:sp>
          <p:nvSpPr>
            <p:cNvPr id="7" name="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 Piso</a:t>
              </a:r>
              <a:endParaRPr lang="es-CO" sz="1600" b="1" kern="1200" dirty="0" smtClean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351182" y="2416722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Proporción de los edificios en condiciones adecuadas de materialidad.</a:t>
            </a:r>
            <a:endParaRPr lang="es-ES" sz="1600" dirty="0"/>
          </a:p>
        </p:txBody>
      </p:sp>
      <p:grpSp>
        <p:nvGrpSpPr>
          <p:cNvPr id="6" name="27 Grupo"/>
          <p:cNvGrpSpPr/>
          <p:nvPr/>
        </p:nvGrpSpPr>
        <p:grpSpPr>
          <a:xfrm>
            <a:off x="226611" y="3157641"/>
            <a:ext cx="3821928" cy="1095513"/>
            <a:chOff x="3189435" y="975540"/>
            <a:chExt cx="4349602" cy="1284154"/>
          </a:xfrm>
        </p:grpSpPr>
        <p:sp>
          <p:nvSpPr>
            <p:cNvPr id="11" name="10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 Muro</a:t>
              </a:r>
              <a:endParaRPr lang="es-CO" sz="1600" b="1" kern="1200" dirty="0" smtClean="0"/>
            </a:p>
          </p:txBody>
        </p:sp>
      </p:grpSp>
      <p:grpSp>
        <p:nvGrpSpPr>
          <p:cNvPr id="10" name="27 Grupo"/>
          <p:cNvGrpSpPr/>
          <p:nvPr/>
        </p:nvGrpSpPr>
        <p:grpSpPr>
          <a:xfrm>
            <a:off x="266368" y="4416598"/>
            <a:ext cx="3821928" cy="1095513"/>
            <a:chOff x="3189435" y="975540"/>
            <a:chExt cx="4349602" cy="1284154"/>
          </a:xfrm>
        </p:grpSpPr>
        <p:sp>
          <p:nvSpPr>
            <p:cNvPr id="14" name="13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 Acabados del Muro</a:t>
              </a:r>
              <a:endParaRPr lang="es-CO" sz="1600" b="1" kern="1200" dirty="0" smtClean="0"/>
            </a:p>
          </p:txBody>
        </p:sp>
      </p:grpSp>
      <p:grpSp>
        <p:nvGrpSpPr>
          <p:cNvPr id="13" name="27 Grupo"/>
          <p:cNvGrpSpPr/>
          <p:nvPr/>
        </p:nvGrpSpPr>
        <p:grpSpPr>
          <a:xfrm>
            <a:off x="372385" y="5556284"/>
            <a:ext cx="3821928" cy="1095513"/>
            <a:chOff x="3189435" y="975540"/>
            <a:chExt cx="4349602" cy="1284154"/>
          </a:xfrm>
        </p:grpSpPr>
        <p:sp>
          <p:nvSpPr>
            <p:cNvPr id="17" name="1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Ventanas</a:t>
              </a:r>
              <a:endParaRPr lang="es-CO" sz="1600" b="1" kern="1200" dirty="0" smtClean="0"/>
            </a:p>
          </p:txBody>
        </p:sp>
      </p:grpSp>
      <p:grpSp>
        <p:nvGrpSpPr>
          <p:cNvPr id="16" name="27 Grupo"/>
          <p:cNvGrpSpPr/>
          <p:nvPr/>
        </p:nvGrpSpPr>
        <p:grpSpPr>
          <a:xfrm>
            <a:off x="4586577" y="1938441"/>
            <a:ext cx="3821928" cy="1095513"/>
            <a:chOff x="3189435" y="975540"/>
            <a:chExt cx="4349602" cy="1284154"/>
          </a:xfrm>
        </p:grpSpPr>
        <p:sp>
          <p:nvSpPr>
            <p:cNvPr id="20" name="19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 Puertas</a:t>
              </a:r>
              <a:endParaRPr lang="es-CO" sz="1600" b="1" kern="1200" dirty="0" smtClean="0"/>
            </a:p>
          </p:txBody>
        </p:sp>
      </p:grpSp>
      <p:grpSp>
        <p:nvGrpSpPr>
          <p:cNvPr id="19" name="27 Grupo"/>
          <p:cNvGrpSpPr/>
          <p:nvPr/>
        </p:nvGrpSpPr>
        <p:grpSpPr>
          <a:xfrm>
            <a:off x="4560073" y="3263658"/>
            <a:ext cx="3821928" cy="1095513"/>
            <a:chOff x="3189435" y="975540"/>
            <a:chExt cx="4349602" cy="1284154"/>
          </a:xfrm>
        </p:grpSpPr>
        <p:sp>
          <p:nvSpPr>
            <p:cNvPr id="23" name="22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 smtClean="0"/>
                <a:t>Condición de materialidad del Cielo Raso</a:t>
              </a:r>
              <a:endParaRPr lang="es-CO" sz="1600" b="1" kern="1200" dirty="0" smtClean="0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260589" y="3678027"/>
            <a:ext cx="3730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Proporción de las condiciones adecuadas de materialidad en muro en los edificios</a:t>
            </a:r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357807" y="4927336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acabados  muro en los edificios</a:t>
            </a:r>
            <a:endParaRPr lang="es-ES" sz="1400" dirty="0"/>
          </a:p>
        </p:txBody>
      </p:sp>
      <p:sp>
        <p:nvSpPr>
          <p:cNvPr id="28" name="27 Rectángulo"/>
          <p:cNvSpPr/>
          <p:nvPr/>
        </p:nvSpPr>
        <p:spPr>
          <a:xfrm>
            <a:off x="364433" y="6060397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ventanas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4545494" y="2475684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Puertas</a:t>
            </a:r>
            <a:endParaRPr lang="es-ES" sz="1400" dirty="0"/>
          </a:p>
        </p:txBody>
      </p:sp>
      <p:sp>
        <p:nvSpPr>
          <p:cNvPr id="30" name="29 Rectángulo"/>
          <p:cNvSpPr/>
          <p:nvPr/>
        </p:nvSpPr>
        <p:spPr>
          <a:xfrm>
            <a:off x="4565372" y="3767771"/>
            <a:ext cx="38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Proporción de las condiciones adecuadas de materialidad en Cielo Raso</a:t>
            </a:r>
            <a:endParaRPr lang="es-ES" sz="1400" dirty="0"/>
          </a:p>
        </p:txBody>
      </p:sp>
      <p:sp>
        <p:nvSpPr>
          <p:cNvPr id="31" name="30 Elipse"/>
          <p:cNvSpPr/>
          <p:nvPr/>
        </p:nvSpPr>
        <p:spPr>
          <a:xfrm>
            <a:off x="6387550" y="4956313"/>
            <a:ext cx="2513331" cy="153725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6440554" y="5127584"/>
            <a:ext cx="2411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/>
              <a:t>Para cada una de las variables para los niveles de agregación se utilizara el promedio de cada uno de los valores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0098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26436" y="259351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Unidades Funcionales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42084" y="3127505"/>
            <a:ext cx="55923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</a:rPr>
              <a:t>Ʃ </a:t>
            </a:r>
            <a:r>
              <a:rPr lang="es-ES" sz="1600" dirty="0" smtClean="0"/>
              <a:t>condiciones de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materialidad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smtClean="0"/>
              <a:t>de todos los espacios del predio</a:t>
            </a:r>
          </a:p>
          <a:p>
            <a:pPr algn="ctr"/>
            <a:r>
              <a:rPr lang="es-ES" dirty="0" smtClean="0"/>
              <a:t> </a:t>
            </a:r>
            <a:r>
              <a:rPr lang="es-ES" sz="1600" dirty="0" smtClean="0"/>
              <a:t># espacios x 4 </a:t>
            </a:r>
            <a:endParaRPr lang="es-ES" sz="1600" dirty="0"/>
          </a:p>
        </p:txBody>
      </p:sp>
      <p:cxnSp>
        <p:nvCxnSpPr>
          <p:cNvPr id="21" name="20 Conector recto"/>
          <p:cNvCxnSpPr/>
          <p:nvPr/>
        </p:nvCxnSpPr>
        <p:spPr>
          <a:xfrm>
            <a:off x="1881840" y="3408778"/>
            <a:ext cx="5300817" cy="10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573754" y="2067343"/>
            <a:ext cx="87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Muros</a:t>
            </a:r>
            <a:endParaRPr lang="es-ES" sz="20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859210" y="2067343"/>
            <a:ext cx="185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Acabados</a:t>
            </a:r>
            <a:r>
              <a:rPr lang="es-CO" sz="2000" dirty="0" smtClean="0"/>
              <a:t> </a:t>
            </a:r>
            <a:r>
              <a:rPr lang="es-CO" sz="2000" b="1" dirty="0" smtClean="0"/>
              <a:t>muros</a:t>
            </a:r>
            <a:endParaRPr lang="es-ES" sz="20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873545" y="2067343"/>
            <a:ext cx="123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Ventanas</a:t>
            </a:r>
            <a:endParaRPr lang="es-ES" sz="20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351645" y="2067343"/>
            <a:ext cx="1302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Cielo Raso</a:t>
            </a:r>
            <a:endParaRPr lang="es-ES" sz="20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84319" y="2067343"/>
            <a:ext cx="94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Pisos</a:t>
            </a:r>
            <a:endParaRPr lang="es-ES" sz="20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218586" y="2067343"/>
            <a:ext cx="130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 Puertas</a:t>
            </a:r>
            <a:endParaRPr lang="es-ES" sz="2000" b="1" dirty="0"/>
          </a:p>
        </p:txBody>
      </p:sp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51415"/>
              </p:ext>
            </p:extLst>
          </p:nvPr>
        </p:nvGraphicFramePr>
        <p:xfrm>
          <a:off x="424070" y="4306941"/>
          <a:ext cx="5406886" cy="2133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147"/>
                <a:gridCol w="543339"/>
                <a:gridCol w="821635"/>
                <a:gridCol w="821635"/>
                <a:gridCol w="768626"/>
                <a:gridCol w="742122"/>
                <a:gridCol w="808382"/>
              </a:tblGrid>
              <a:tr h="3180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/>
                        <a:t>ESPACIO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Piso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M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AM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V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Puertas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CR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54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54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67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54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71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67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5" name="44 CuadroTexto"/>
          <p:cNvSpPr txBox="1"/>
          <p:nvPr/>
        </p:nvSpPr>
        <p:spPr>
          <a:xfrm>
            <a:off x="6042991" y="5813385"/>
            <a:ext cx="2398644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Calificación Espacios </a:t>
            </a:r>
          </a:p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61</a:t>
            </a:r>
          </a:p>
          <a:p>
            <a:pPr algn="ctr"/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936977" y="4810523"/>
            <a:ext cx="279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La calificación de Espacios es el promedio de las condiciones de los tipos de material. </a:t>
            </a:r>
            <a:endParaRPr lang="es-ES" sz="16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008243" y="962852"/>
            <a:ext cx="56719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materialidad del edificio.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6" y="272603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 Edificios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6347" y="1241148"/>
            <a:ext cx="8057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materialidad del edificio. </a:t>
            </a:r>
            <a:endParaRPr lang="es-CO" dirty="0"/>
          </a:p>
        </p:txBody>
      </p:sp>
      <p:grpSp>
        <p:nvGrpSpPr>
          <p:cNvPr id="2" name="27 Grupo"/>
          <p:cNvGrpSpPr/>
          <p:nvPr/>
        </p:nvGrpSpPr>
        <p:grpSpPr>
          <a:xfrm>
            <a:off x="331304" y="1762540"/>
            <a:ext cx="4055159" cy="1410560"/>
            <a:chOff x="3189435" y="975540"/>
            <a:chExt cx="4349602" cy="1284154"/>
          </a:xfrm>
        </p:grpSpPr>
        <p:sp>
          <p:nvSpPr>
            <p:cNvPr id="7" name="6 Forma libre"/>
            <p:cNvSpPr/>
            <p:nvPr/>
          </p:nvSpPr>
          <p:spPr>
            <a:xfrm>
              <a:off x="3189435" y="1596845"/>
              <a:ext cx="4349602" cy="662849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200" kern="1200" dirty="0" smtClean="0">
                <a:latin typeface="Calibri" pitchFamily="34" charset="0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780740" y="975540"/>
              <a:ext cx="3140265" cy="656255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Condición de materialidad del edificio</a:t>
              </a:r>
              <a:endParaRPr lang="es-CO" b="1" kern="1200" dirty="0" smtClean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86578" y="2434082"/>
            <a:ext cx="413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/>
              <a:t>Proporción de los edificios en condiciones adecuadas de materialidad.</a:t>
            </a:r>
            <a:endParaRPr lang="es-ES" sz="1600" dirty="0"/>
          </a:p>
        </p:txBody>
      </p:sp>
      <p:grpSp>
        <p:nvGrpSpPr>
          <p:cNvPr id="24" name="23 Grupo"/>
          <p:cNvGrpSpPr/>
          <p:nvPr/>
        </p:nvGrpSpPr>
        <p:grpSpPr>
          <a:xfrm>
            <a:off x="4209022" y="2553363"/>
            <a:ext cx="4573098" cy="584775"/>
            <a:chOff x="4209022" y="2553363"/>
            <a:chExt cx="4573098" cy="584775"/>
          </a:xfrm>
        </p:grpSpPr>
        <p:sp>
          <p:nvSpPr>
            <p:cNvPr id="10" name="9 Rectángulo"/>
            <p:cNvSpPr/>
            <p:nvPr/>
          </p:nvSpPr>
          <p:spPr>
            <a:xfrm>
              <a:off x="4209022" y="2553363"/>
              <a:ext cx="42856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600" dirty="0" smtClean="0">
                  <a:solidFill>
                    <a:srgbClr val="000000"/>
                  </a:solidFill>
                </a:rPr>
                <a:t>Mtrs² </a:t>
              </a:r>
              <a:r>
                <a:rPr lang="es-ES" sz="1600" dirty="0" smtClean="0"/>
                <a:t>de edificios en estado no críticos</a:t>
              </a:r>
            </a:p>
            <a:p>
              <a:pPr algn="ctr"/>
              <a:r>
                <a:rPr lang="es-ES" sz="1600" dirty="0" smtClean="0"/>
                <a:t> total de m2 edificios  </a:t>
              </a:r>
              <a:endParaRPr lang="es-ES" sz="1600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4571104" y="2841589"/>
              <a:ext cx="3578933" cy="34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13 Rectángulo"/>
            <p:cNvSpPr/>
            <p:nvPr/>
          </p:nvSpPr>
          <p:spPr>
            <a:xfrm>
              <a:off x="8086847" y="2709660"/>
              <a:ext cx="6952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dirty="0" smtClean="0"/>
                <a:t>*100</a:t>
              </a:r>
              <a:endParaRPr lang="es-ES" sz="1600" dirty="0"/>
            </a:p>
          </p:txBody>
        </p:sp>
      </p:grp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59379"/>
              </p:ext>
            </p:extLst>
          </p:nvPr>
        </p:nvGraphicFramePr>
        <p:xfrm>
          <a:off x="1785729" y="5250324"/>
          <a:ext cx="2759768" cy="885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688"/>
                <a:gridCol w="621196"/>
                <a:gridCol w="689942"/>
                <a:gridCol w="689942"/>
              </a:tblGrid>
              <a:tr h="2951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Edificio </a:t>
                      </a:r>
                      <a:endParaRPr lang="es-ES" sz="14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E1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1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Mtrs</a:t>
                      </a:r>
                      <a:r>
                        <a:rPr lang="es-CO" sz="14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²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51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Condición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NC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NC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035825" y="5471827"/>
            <a:ext cx="239864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Calificación Edificios</a:t>
            </a:r>
          </a:p>
          <a:p>
            <a:pPr algn="ctr"/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78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594869" y="3684101"/>
            <a:ext cx="1471207" cy="1109881"/>
            <a:chOff x="4266028" y="728043"/>
            <a:chExt cx="2321582" cy="2061717"/>
          </a:xfrm>
        </p:grpSpPr>
        <p:sp>
          <p:nvSpPr>
            <p:cNvPr id="17" name="16 Forma libre"/>
            <p:cNvSpPr/>
            <p:nvPr/>
          </p:nvSpPr>
          <p:spPr>
            <a:xfrm>
              <a:off x="4315219" y="1376400"/>
              <a:ext cx="2217273" cy="1413360"/>
            </a:xfrm>
            <a:custGeom>
              <a:avLst/>
              <a:gdLst>
                <a:gd name="connsiteX0" fmla="*/ 0 w 3468763"/>
                <a:gd name="connsiteY0" fmla="*/ 346876 h 3502988"/>
                <a:gd name="connsiteX1" fmla="*/ 346876 w 3468763"/>
                <a:gd name="connsiteY1" fmla="*/ 0 h 3502988"/>
                <a:gd name="connsiteX2" fmla="*/ 3121887 w 3468763"/>
                <a:gd name="connsiteY2" fmla="*/ 0 h 3502988"/>
                <a:gd name="connsiteX3" fmla="*/ 3468763 w 3468763"/>
                <a:gd name="connsiteY3" fmla="*/ 346876 h 3502988"/>
                <a:gd name="connsiteX4" fmla="*/ 3468763 w 3468763"/>
                <a:gd name="connsiteY4" fmla="*/ 3156112 h 3502988"/>
                <a:gd name="connsiteX5" fmla="*/ 3121887 w 3468763"/>
                <a:gd name="connsiteY5" fmla="*/ 3502988 h 3502988"/>
                <a:gd name="connsiteX6" fmla="*/ 346876 w 3468763"/>
                <a:gd name="connsiteY6" fmla="*/ 3502988 h 3502988"/>
                <a:gd name="connsiteX7" fmla="*/ 0 w 3468763"/>
                <a:gd name="connsiteY7" fmla="*/ 3156112 h 3502988"/>
                <a:gd name="connsiteX8" fmla="*/ 0 w 3468763"/>
                <a:gd name="connsiteY8" fmla="*/ 346876 h 35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763" h="3502988">
                  <a:moveTo>
                    <a:pt x="0" y="346876"/>
                  </a:moveTo>
                  <a:cubicBezTo>
                    <a:pt x="0" y="155302"/>
                    <a:pt x="155302" y="0"/>
                    <a:pt x="346876" y="0"/>
                  </a:cubicBezTo>
                  <a:lnTo>
                    <a:pt x="3121887" y="0"/>
                  </a:lnTo>
                  <a:cubicBezTo>
                    <a:pt x="3313461" y="0"/>
                    <a:pt x="3468763" y="155302"/>
                    <a:pt x="3468763" y="346876"/>
                  </a:cubicBezTo>
                  <a:lnTo>
                    <a:pt x="3468763" y="3156112"/>
                  </a:lnTo>
                  <a:cubicBezTo>
                    <a:pt x="3468763" y="3347686"/>
                    <a:pt x="3313461" y="3502988"/>
                    <a:pt x="3121887" y="3502988"/>
                  </a:cubicBezTo>
                  <a:lnTo>
                    <a:pt x="346876" y="3502988"/>
                  </a:lnTo>
                  <a:cubicBezTo>
                    <a:pt x="155302" y="3502988"/>
                    <a:pt x="0" y="3347686"/>
                    <a:pt x="0" y="3156112"/>
                  </a:cubicBezTo>
                  <a:lnTo>
                    <a:pt x="0" y="34687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4438" tIns="204438" rIns="204438" bIns="955079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1800" kern="1200" dirty="0" smtClean="0">
                <a:latin typeface="Calibri" pitchFamily="34" charset="0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266028" y="728043"/>
              <a:ext cx="2321582" cy="993499"/>
            </a:xfrm>
            <a:custGeom>
              <a:avLst/>
              <a:gdLst>
                <a:gd name="connsiteX0" fmla="*/ 0 w 2230857"/>
                <a:gd name="connsiteY0" fmla="*/ 115473 h 1154730"/>
                <a:gd name="connsiteX1" fmla="*/ 115473 w 2230857"/>
                <a:gd name="connsiteY1" fmla="*/ 0 h 1154730"/>
                <a:gd name="connsiteX2" fmla="*/ 2115384 w 2230857"/>
                <a:gd name="connsiteY2" fmla="*/ 0 h 1154730"/>
                <a:gd name="connsiteX3" fmla="*/ 2230857 w 2230857"/>
                <a:gd name="connsiteY3" fmla="*/ 115473 h 1154730"/>
                <a:gd name="connsiteX4" fmla="*/ 2230857 w 2230857"/>
                <a:gd name="connsiteY4" fmla="*/ 1039257 h 1154730"/>
                <a:gd name="connsiteX5" fmla="*/ 2115384 w 2230857"/>
                <a:gd name="connsiteY5" fmla="*/ 1154730 h 1154730"/>
                <a:gd name="connsiteX6" fmla="*/ 115473 w 2230857"/>
                <a:gd name="connsiteY6" fmla="*/ 1154730 h 1154730"/>
                <a:gd name="connsiteX7" fmla="*/ 0 w 2230857"/>
                <a:gd name="connsiteY7" fmla="*/ 1039257 h 1154730"/>
                <a:gd name="connsiteX8" fmla="*/ 0 w 2230857"/>
                <a:gd name="connsiteY8" fmla="*/ 115473 h 11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857" h="1154730">
                  <a:moveTo>
                    <a:pt x="0" y="115473"/>
                  </a:moveTo>
                  <a:cubicBezTo>
                    <a:pt x="0" y="51699"/>
                    <a:pt x="51699" y="0"/>
                    <a:pt x="115473" y="0"/>
                  </a:cubicBezTo>
                  <a:lnTo>
                    <a:pt x="2115384" y="0"/>
                  </a:lnTo>
                  <a:cubicBezTo>
                    <a:pt x="2179158" y="0"/>
                    <a:pt x="2230857" y="51699"/>
                    <a:pt x="2230857" y="115473"/>
                  </a:cubicBezTo>
                  <a:lnTo>
                    <a:pt x="2230857" y="1039257"/>
                  </a:lnTo>
                  <a:cubicBezTo>
                    <a:pt x="2230857" y="1103031"/>
                    <a:pt x="2179158" y="1154730"/>
                    <a:pt x="2115384" y="1154730"/>
                  </a:cubicBezTo>
                  <a:lnTo>
                    <a:pt x="115473" y="1154730"/>
                  </a:lnTo>
                  <a:cubicBezTo>
                    <a:pt x="51699" y="1154730"/>
                    <a:pt x="0" y="1103031"/>
                    <a:pt x="0" y="1039257"/>
                  </a:cubicBezTo>
                  <a:lnTo>
                    <a:pt x="0" y="115473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4301" tIns="54141" rIns="64301" bIns="541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b="1" kern="1200" dirty="0" smtClean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1631461" y="4306198"/>
            <a:ext cx="130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Crítico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550511" y="3684104"/>
            <a:ext cx="16167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>
                <a:solidFill>
                  <a:schemeClr val="lt1"/>
                </a:solidFill>
              </a:rPr>
              <a:t>CONDICIÓN MATERIALIDAD</a:t>
            </a:r>
            <a:endParaRPr lang="es-CO" sz="1600" b="1" dirty="0">
              <a:solidFill>
                <a:schemeClr val="lt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495438" y="3853653"/>
            <a:ext cx="2666827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Muros de Fachadas</a:t>
            </a:r>
          </a:p>
          <a:p>
            <a:pPr algn="ctr"/>
            <a:r>
              <a:rPr lang="es-CO" dirty="0" smtClean="0"/>
              <a:t>Acabado de Fachadas</a:t>
            </a:r>
          </a:p>
          <a:p>
            <a:pPr algn="ctr"/>
            <a:r>
              <a:rPr lang="es-CO" dirty="0" smtClean="0"/>
              <a:t>Cubierta</a:t>
            </a:r>
            <a:endParaRPr lang="es-CO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108642" y="4311813"/>
            <a:ext cx="425145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304806" y="4161181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EDIFICIO</a:t>
            </a:r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18768" y="3634995"/>
            <a:ext cx="2666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Cuando dos de los tipos de materiales del edificio están en condiciones 1 o 2 </a:t>
            </a:r>
            <a:endParaRPr lang="es-CO" sz="2000" b="1" dirty="0"/>
          </a:p>
        </p:txBody>
      </p:sp>
      <p:sp>
        <p:nvSpPr>
          <p:cNvPr id="27" name="26 Rectángulo"/>
          <p:cNvSpPr/>
          <p:nvPr/>
        </p:nvSpPr>
        <p:spPr>
          <a:xfrm>
            <a:off x="3942529" y="3332924"/>
            <a:ext cx="16167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 smtClean="0"/>
              <a:t>Tipos de materiales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148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6" y="272603"/>
            <a:ext cx="7739270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 Edificaciones y Unidades Funcionales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3669" y="1082120"/>
            <a:ext cx="760674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Valor acorde a las condiciones de materialidad del edificio y materialidad de los espacios. </a:t>
            </a:r>
            <a:endParaRPr lang="es-CO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60469"/>
              </p:ext>
            </p:extLst>
          </p:nvPr>
        </p:nvGraphicFramePr>
        <p:xfrm>
          <a:off x="2329071" y="2533648"/>
          <a:ext cx="4363277" cy="1026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344"/>
                <a:gridCol w="1893603"/>
                <a:gridCol w="870330"/>
              </a:tblGrid>
              <a:tr h="2951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CALIFICACIÓN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PESO</a:t>
                      </a:r>
                      <a:endParaRPr lang="es-E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51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EDIFICIOS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78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50%</a:t>
                      </a:r>
                      <a:endParaRPr lang="es-E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51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UNIDADES</a:t>
                      </a:r>
                      <a:r>
                        <a:rPr lang="es-CO" sz="14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FUNCIONALES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61</a:t>
                      </a:r>
                      <a:endParaRPr lang="es-ES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50%</a:t>
                      </a:r>
                      <a:endParaRPr lang="es-E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7169426" y="4212527"/>
            <a:ext cx="1842048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Calificación Edificaciones y Espacios</a:t>
            </a:r>
          </a:p>
          <a:p>
            <a:pPr algn="ct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69</a:t>
            </a:r>
          </a:p>
          <a:p>
            <a:pPr algn="ctr"/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975678" y="4178782"/>
          <a:ext cx="5220252" cy="1252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577"/>
                <a:gridCol w="1543639"/>
                <a:gridCol w="1160721"/>
                <a:gridCol w="1304315"/>
              </a:tblGrid>
              <a:tr h="3667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0-40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41-60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61-80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81-100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858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</a:rPr>
                        <a:t>necesita reparaciones 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</a:rPr>
                        <a:t>urgentes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</a:rPr>
                        <a:t>necesita mantenimiento 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</a:rPr>
                        <a:t>correctivo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</a:rPr>
                        <a:t>Se </a:t>
                      </a: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</a:rPr>
                        <a:t>necesita mantenimiento </a:t>
                      </a: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</a:rPr>
                        <a:t>preventivo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</a:rPr>
                        <a:t>Edificios </a:t>
                      </a:r>
                      <a:r>
                        <a:rPr lang="es-ES" sz="1400" b="0" u="none" strike="noStrike" dirty="0">
                          <a:solidFill>
                            <a:schemeClr val="tx1"/>
                          </a:solidFill>
                        </a:rPr>
                        <a:t>en Buen </a:t>
                      </a:r>
                      <a:r>
                        <a:rPr lang="es-ES" sz="1400" b="0" u="none" strike="noStrike" dirty="0" smtClean="0">
                          <a:solidFill>
                            <a:schemeClr val="tx1"/>
                          </a:solidFill>
                        </a:rPr>
                        <a:t>Estado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027583" y="2040834"/>
            <a:ext cx="4996069" cy="2385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Confort =Edificios* P1 + Espacios*P2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930886" y="2570923"/>
            <a:ext cx="13914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definida por cada País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1133879" y="26597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Pasos para definir 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158553743"/>
              </p:ext>
            </p:extLst>
          </p:nvPr>
        </p:nvGraphicFramePr>
        <p:xfrm>
          <a:off x="1802311" y="1654328"/>
          <a:ext cx="6851359" cy="46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2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22099"/>
              </p:ext>
            </p:extLst>
          </p:nvPr>
        </p:nvGraphicFramePr>
        <p:xfrm>
          <a:off x="334710" y="1489171"/>
          <a:ext cx="6834718" cy="449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1876"/>
                <a:gridCol w="2939926"/>
                <a:gridCol w="986458"/>
                <a:gridCol w="986458"/>
              </a:tblGrid>
              <a:tr h="3396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AMBITO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VARIABLES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 del Ámbito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PONDERACIÓN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2203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Posibilidades de ampliación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269966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Ambientes Escolares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Disponibilidad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espacios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Accesibilidad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Interna 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Condiciones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287383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Accesibilidad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al predio</a:t>
                      </a: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Condición de los accesos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296072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Condición Riesgo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281448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Propiedad Lote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Verificación </a:t>
                      </a:r>
                      <a:r>
                        <a:rPr lang="es-CO" sz="1200" u="none" strike="noStrike" dirty="0">
                          <a:effectLst/>
                        </a:rPr>
                        <a:t>de Propiedad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269965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Disponibilidad </a:t>
                      </a:r>
                      <a:r>
                        <a:rPr lang="es-CO" sz="1200" u="none" strike="noStrike" dirty="0" smtClean="0">
                          <a:effectLst/>
                        </a:rPr>
                        <a:t> y calidad de </a:t>
                      </a:r>
                      <a:r>
                        <a:rPr lang="es-CO" sz="1200" u="none" strike="noStrike" dirty="0">
                          <a:effectLst/>
                        </a:rPr>
                        <a:t>servicio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Condición </a:t>
                      </a:r>
                      <a:r>
                        <a:rPr lang="es-CO" sz="1200" u="none" strike="noStrike" dirty="0" smtClean="0">
                          <a:effectLst/>
                        </a:rPr>
                        <a:t>estructurales y de evacuación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48343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 y Vigilancia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Vulnerabilidad </a:t>
                      </a:r>
                      <a:r>
                        <a:rPr lang="es-CO" sz="1200" u="none" strike="noStrike" dirty="0">
                          <a:effectLst/>
                        </a:rPr>
                        <a:t>y </a:t>
                      </a:r>
                      <a:r>
                        <a:rPr lang="es-CO" sz="1200" u="none" strike="noStrike" dirty="0" smtClean="0">
                          <a:effectLst/>
                        </a:rPr>
                        <a:t>disponibilidad</a:t>
                      </a:r>
                      <a:r>
                        <a:rPr lang="es-CO" sz="1200" u="none" strike="noStrike" baseline="0" dirty="0" smtClean="0">
                          <a:effectLst/>
                        </a:rPr>
                        <a:t> de condiciones de vigilancia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Confort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Condiciones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sanitarios, ventilación, acústica e iluminación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48343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Estado  Edificaciones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Espacios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Condición </a:t>
                      </a:r>
                      <a:r>
                        <a:rPr lang="es-CO" sz="1200" u="none" strike="noStrike" dirty="0" smtClean="0">
                          <a:effectLst/>
                        </a:rPr>
                        <a:t>materialidad </a:t>
                      </a:r>
                      <a:r>
                        <a:rPr lang="es-CO" sz="1200" u="none" strike="noStrike" dirty="0">
                          <a:effectLst/>
                        </a:rPr>
                        <a:t>de los edificios y </a:t>
                      </a:r>
                      <a:r>
                        <a:rPr lang="es-CO" sz="1200" u="none" strike="noStrike" dirty="0" smtClean="0">
                          <a:effectLst/>
                        </a:rPr>
                        <a:t> </a:t>
                      </a:r>
                      <a:r>
                        <a:rPr lang="es-CO" sz="1200" u="none" strike="noStrike" dirty="0">
                          <a:effectLst/>
                        </a:rPr>
                        <a:t>espacios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572177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Sostenibilidad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Disponibilidad de </a:t>
                      </a:r>
                      <a:r>
                        <a:rPr lang="es-CO" sz="1200" u="none" strike="noStrike" dirty="0" smtClean="0">
                          <a:effectLst/>
                        </a:rPr>
                        <a:t>sistema </a:t>
                      </a:r>
                      <a:r>
                        <a:rPr lang="es-CO" sz="1200" u="none" strike="noStrike" dirty="0">
                          <a:effectLst/>
                        </a:rPr>
                        <a:t>r</a:t>
                      </a:r>
                      <a:r>
                        <a:rPr lang="es-CO" sz="1200" u="none" strike="noStrike" dirty="0" smtClean="0">
                          <a:effectLst/>
                        </a:rPr>
                        <a:t>eciclaje,</a:t>
                      </a:r>
                    </a:p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 </a:t>
                      </a:r>
                      <a:r>
                        <a:rPr lang="es-CO" sz="1200" u="none" strike="noStrike" dirty="0">
                          <a:effectLst/>
                        </a:rPr>
                        <a:t>Consumo de </a:t>
                      </a:r>
                      <a:r>
                        <a:rPr lang="es-CO" sz="1200" u="none" strike="noStrike" dirty="0" smtClean="0">
                          <a:effectLst/>
                        </a:rPr>
                        <a:t>energía</a:t>
                      </a:r>
                      <a:r>
                        <a:rPr lang="es-CO" sz="1200" u="none" strike="noStrike" dirty="0">
                          <a:effectLst/>
                        </a:rPr>
                        <a:t>, </a:t>
                      </a:r>
                      <a:endParaRPr lang="es-CO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consumo </a:t>
                      </a:r>
                      <a:r>
                        <a:rPr lang="es-CO" sz="1200" u="none" strike="noStrike" dirty="0">
                          <a:effectLst/>
                        </a:rPr>
                        <a:t>de agua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9230"/>
              </p:ext>
            </p:extLst>
          </p:nvPr>
        </p:nvGraphicFramePr>
        <p:xfrm>
          <a:off x="392454" y="6132850"/>
          <a:ext cx="6727372" cy="402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85"/>
                <a:gridCol w="4320209"/>
                <a:gridCol w="732278"/>
              </a:tblGrid>
              <a:tr h="402116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Calificación Total</a:t>
                      </a:r>
                      <a:endParaRPr lang="es-CO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80*30%+65*25%+100*10+80*10%+60*25%</a:t>
                      </a:r>
                      <a:endParaRPr lang="es-CO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CO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3281625"/>
              </p:ext>
            </p:extLst>
          </p:nvPr>
        </p:nvGraphicFramePr>
        <p:xfrm>
          <a:off x="7169426" y="1750424"/>
          <a:ext cx="1974574" cy="441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244046" y="1895061"/>
            <a:ext cx="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30%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30794" y="5018221"/>
            <a:ext cx="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25%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44046" y="3088892"/>
            <a:ext cx="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25%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26431" y="3402599"/>
            <a:ext cx="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10%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30975" y="4383416"/>
            <a:ext cx="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10%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uno del </a:t>
            </a: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Interpretación de Resultados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61" t="14821" r="12500" b="23696"/>
          <a:stretch>
            <a:fillRect/>
          </a:stretch>
        </p:blipFill>
        <p:spPr bwMode="auto">
          <a:xfrm>
            <a:off x="189006" y="1550503"/>
            <a:ext cx="8686419" cy="434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261" t="15103" r="12500" b="61842"/>
          <a:stretch>
            <a:fillRect/>
          </a:stretch>
        </p:blipFill>
        <p:spPr bwMode="auto">
          <a:xfrm>
            <a:off x="198780" y="2186602"/>
            <a:ext cx="8719933" cy="221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676960" y="1135404"/>
            <a:ext cx="2463804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RIESGOS</a:t>
            </a:r>
            <a:endParaRPr lang="es-CO" sz="2600" kern="1200" dirty="0"/>
          </a:p>
        </p:txBody>
      </p:sp>
      <p:sp>
        <p:nvSpPr>
          <p:cNvPr id="5" name="4 Forma libre"/>
          <p:cNvSpPr/>
          <p:nvPr/>
        </p:nvSpPr>
        <p:spPr>
          <a:xfrm>
            <a:off x="763100" y="3871979"/>
            <a:ext cx="2463804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OFERTA</a:t>
            </a:r>
            <a:endParaRPr lang="es-CO" sz="2600" kern="1200" dirty="0"/>
          </a:p>
        </p:txBody>
      </p:sp>
      <p:grpSp>
        <p:nvGrpSpPr>
          <p:cNvPr id="8" name="7 Grupo"/>
          <p:cNvGrpSpPr/>
          <p:nvPr/>
        </p:nvGrpSpPr>
        <p:grpSpPr>
          <a:xfrm>
            <a:off x="3348347" y="1192604"/>
            <a:ext cx="2770844" cy="927745"/>
            <a:chOff x="2222443" y="2422619"/>
            <a:chExt cx="2770844" cy="2152027"/>
          </a:xfrm>
        </p:grpSpPr>
        <p:sp>
          <p:nvSpPr>
            <p:cNvPr id="9" name="8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Huracán o tormenta tropical</a:t>
              </a:r>
              <a:endParaRPr lang="es-CO" sz="26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373156" y="1172725"/>
            <a:ext cx="2770844" cy="927745"/>
            <a:chOff x="2222443" y="2422619"/>
            <a:chExt cx="2770844" cy="2152027"/>
          </a:xfrm>
        </p:grpSpPr>
        <p:sp>
          <p:nvSpPr>
            <p:cNvPr id="13" name="12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Pero existe con mitigación total</a:t>
              </a:r>
              <a:endParaRPr lang="es-CO" sz="26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348347" y="2696725"/>
            <a:ext cx="2770844" cy="927745"/>
            <a:chOff x="2222443" y="2422619"/>
            <a:chExt cx="2770844" cy="2152027"/>
          </a:xfrm>
        </p:grpSpPr>
        <p:sp>
          <p:nvSpPr>
            <p:cNvPr id="18" name="1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Cumplimiento Lote</a:t>
              </a:r>
              <a:endParaRPr lang="es-CO" sz="26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348347" y="4015316"/>
            <a:ext cx="2770844" cy="927745"/>
            <a:chOff x="2222443" y="2422619"/>
            <a:chExt cx="2770844" cy="2152027"/>
          </a:xfrm>
        </p:grpSpPr>
        <p:sp>
          <p:nvSpPr>
            <p:cNvPr id="21" name="2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Índice Ocupación</a:t>
              </a:r>
              <a:endParaRPr lang="es-CO" sz="2600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348347" y="5261020"/>
            <a:ext cx="2770844" cy="927745"/>
            <a:chOff x="2222443" y="2422619"/>
            <a:chExt cx="2770844" cy="2152027"/>
          </a:xfrm>
        </p:grpSpPr>
        <p:sp>
          <p:nvSpPr>
            <p:cNvPr id="24" name="2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Índice Construcción</a:t>
              </a:r>
              <a:endParaRPr lang="es-CO" sz="26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956252" y="2623838"/>
            <a:ext cx="1604653" cy="927745"/>
            <a:chOff x="2222443" y="2422619"/>
            <a:chExt cx="2770844" cy="2152027"/>
          </a:xfrm>
        </p:grpSpPr>
        <p:sp>
          <p:nvSpPr>
            <p:cNvPr id="27" name="26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33,84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6956252" y="4035193"/>
            <a:ext cx="1604653" cy="927745"/>
            <a:chOff x="2222443" y="2422619"/>
            <a:chExt cx="2770844" cy="2152027"/>
          </a:xfrm>
        </p:grpSpPr>
        <p:sp>
          <p:nvSpPr>
            <p:cNvPr id="30" name="29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44%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6956252" y="5340533"/>
            <a:ext cx="1604653" cy="927745"/>
            <a:chOff x="2222443" y="2422619"/>
            <a:chExt cx="2770844" cy="2152027"/>
          </a:xfrm>
        </p:grpSpPr>
        <p:sp>
          <p:nvSpPr>
            <p:cNvPr id="33" name="32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dirty="0" smtClean="0"/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51%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pic>
        <p:nvPicPr>
          <p:cNvPr id="2050" name="Picture 2" descr="F:\Trabajo Casa\images.jpg"/>
          <p:cNvPicPr>
            <a:picLocks noChangeAspect="1" noChangeArrowheads="1"/>
          </p:cNvPicPr>
          <p:nvPr/>
        </p:nvPicPr>
        <p:blipFill>
          <a:blip r:embed="rId3" cstate="print"/>
          <a:srcRect l="55049" t="47430" r="12412" b="16245"/>
          <a:stretch>
            <a:fillRect/>
          </a:stretch>
        </p:blipFill>
        <p:spPr bwMode="auto">
          <a:xfrm>
            <a:off x="8269355" y="2676938"/>
            <a:ext cx="768626" cy="702366"/>
          </a:xfrm>
          <a:prstGeom prst="rect">
            <a:avLst/>
          </a:prstGeom>
          <a:noFill/>
        </p:spPr>
      </p:pic>
      <p:pic>
        <p:nvPicPr>
          <p:cNvPr id="2051" name="Picture 3" descr="F:\Trabajo Casa\images.jpg"/>
          <p:cNvPicPr>
            <a:picLocks noChangeAspect="1" noChangeArrowheads="1"/>
          </p:cNvPicPr>
          <p:nvPr/>
        </p:nvPicPr>
        <p:blipFill>
          <a:blip r:embed="rId3" cstate="print"/>
          <a:srcRect l="12973" t="44688" r="53927" b="18987"/>
          <a:stretch>
            <a:fillRect/>
          </a:stretch>
        </p:blipFill>
        <p:spPr bwMode="auto">
          <a:xfrm>
            <a:off x="8236225" y="5380383"/>
            <a:ext cx="781878" cy="702365"/>
          </a:xfrm>
          <a:prstGeom prst="rect">
            <a:avLst/>
          </a:prstGeom>
          <a:noFill/>
        </p:spPr>
      </p:pic>
      <p:pic>
        <p:nvPicPr>
          <p:cNvPr id="37" name="Picture 3" descr="F:\Trabajo Casa\images.jpg"/>
          <p:cNvPicPr>
            <a:picLocks noChangeAspect="1" noChangeArrowheads="1"/>
          </p:cNvPicPr>
          <p:nvPr/>
        </p:nvPicPr>
        <p:blipFill>
          <a:blip r:embed="rId3" cstate="print"/>
          <a:srcRect l="12973" t="44688" r="53927" b="18987"/>
          <a:stretch>
            <a:fillRect/>
          </a:stretch>
        </p:blipFill>
        <p:spPr bwMode="auto">
          <a:xfrm>
            <a:off x="8249477" y="4088295"/>
            <a:ext cx="781878" cy="702365"/>
          </a:xfrm>
          <a:prstGeom prst="rect">
            <a:avLst/>
          </a:prstGeom>
          <a:noFill/>
        </p:spPr>
      </p:pic>
      <p:sp>
        <p:nvSpPr>
          <p:cNvPr id="36" name="35 Forma libre"/>
          <p:cNvSpPr/>
          <p:nvPr/>
        </p:nvSpPr>
        <p:spPr>
          <a:xfrm>
            <a:off x="1438960" y="2374484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25</a:t>
            </a:r>
            <a:endParaRPr lang="es-CO" sz="2600" kern="1200" dirty="0"/>
          </a:p>
        </p:txBody>
      </p:sp>
      <p:sp>
        <p:nvSpPr>
          <p:cNvPr id="38" name="37 Rectángulo"/>
          <p:cNvSpPr/>
          <p:nvPr/>
        </p:nvSpPr>
        <p:spPr bwMode="auto">
          <a:xfrm>
            <a:off x="981479" y="312359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Riesgos y Oferta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901" y="75117"/>
            <a:ext cx="7269550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1133879" y="26597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Pasos para definir 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Flecha doblada hacia arriba"/>
          <p:cNvSpPr/>
          <p:nvPr/>
        </p:nvSpPr>
        <p:spPr>
          <a:xfrm rot="5400000">
            <a:off x="2225058" y="3734547"/>
            <a:ext cx="1591542" cy="181191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Forma libre"/>
          <p:cNvSpPr/>
          <p:nvPr/>
        </p:nvSpPr>
        <p:spPr>
          <a:xfrm>
            <a:off x="1803396" y="1970291"/>
            <a:ext cx="2679220" cy="1875367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Asignación de pesos entre variables de ámbitos</a:t>
            </a:r>
            <a:endParaRPr lang="es-CO" sz="26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4482616" y="2149150"/>
            <a:ext cx="1948609" cy="1515754"/>
          </a:xfrm>
          <a:custGeom>
            <a:avLst/>
            <a:gdLst>
              <a:gd name="connsiteX0" fmla="*/ 0 w 1948609"/>
              <a:gd name="connsiteY0" fmla="*/ 0 h 1515754"/>
              <a:gd name="connsiteX1" fmla="*/ 1948609 w 1948609"/>
              <a:gd name="connsiteY1" fmla="*/ 0 h 1515754"/>
              <a:gd name="connsiteX2" fmla="*/ 1948609 w 1948609"/>
              <a:gd name="connsiteY2" fmla="*/ 1515754 h 1515754"/>
              <a:gd name="connsiteX3" fmla="*/ 0 w 1948609"/>
              <a:gd name="connsiteY3" fmla="*/ 1515754 h 1515754"/>
              <a:gd name="connsiteX4" fmla="*/ 0 w 1948609"/>
              <a:gd name="connsiteY4" fmla="*/ 0 h 151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609" h="1515754">
                <a:moveTo>
                  <a:pt x="0" y="0"/>
                </a:moveTo>
                <a:lnTo>
                  <a:pt x="1948609" y="0"/>
                </a:lnTo>
                <a:lnTo>
                  <a:pt x="1948609" y="1515754"/>
                </a:lnTo>
                <a:lnTo>
                  <a:pt x="0" y="1515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000" kern="1200" dirty="0" smtClean="0"/>
              <a:t>Nivel 2</a:t>
            </a:r>
            <a:endParaRPr lang="es-CO" sz="2000" kern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015409" y="4320209"/>
            <a:ext cx="447923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Ámbitos que generan automáticamente su calificación</a:t>
            </a:r>
          </a:p>
          <a:p>
            <a:r>
              <a:rPr lang="es-CO" dirty="0" smtClean="0"/>
              <a:t>Ámbitos que requieren definir una selección de variables prioritarias</a:t>
            </a:r>
          </a:p>
          <a:p>
            <a:r>
              <a:rPr lang="es-CO" dirty="0" smtClean="0"/>
              <a:t>Ámbitos que requieren asignar pesos entre los indicadores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09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15089"/>
              </p:ext>
            </p:extLst>
          </p:nvPr>
        </p:nvGraphicFramePr>
        <p:xfrm>
          <a:off x="954157" y="1351722"/>
          <a:ext cx="6732103" cy="4678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797"/>
                <a:gridCol w="1720530"/>
                <a:gridCol w="1823762"/>
                <a:gridCol w="1342014"/>
              </a:tblGrid>
              <a:tr h="4800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 Predio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</a:t>
                      </a:r>
                      <a:r>
                        <a:rPr lang="es-CO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O" sz="1200" b="1" u="none" strike="noStrike" dirty="0" smtClean="0">
                          <a:effectLst/>
                        </a:rPr>
                        <a:t>Índice </a:t>
                      </a:r>
                      <a:r>
                        <a:rPr lang="es-CO" sz="1200" b="1" u="none" strike="noStrike" dirty="0">
                          <a:effectLst/>
                        </a:rPr>
                        <a:t>Ocupación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Cumplimiento Índice Construcción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Calificación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88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5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80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5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618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CUMPLE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60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358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40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6185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30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6185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30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6185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CUMPLE</a:t>
                      </a: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CUMPLE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6" marR="9016" marT="901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6361043" y="3856383"/>
            <a:ext cx="1351722" cy="622852"/>
          </a:xfrm>
          <a:prstGeom prst="rect">
            <a:avLst/>
          </a:prstGeom>
          <a:noFill/>
          <a:ln w="508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987285" y="3849757"/>
            <a:ext cx="1822175" cy="62285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2809459" y="3856383"/>
            <a:ext cx="1822175" cy="62285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4671389" y="3863009"/>
            <a:ext cx="1702907" cy="62285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981479" y="312359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733283" y="1864274"/>
            <a:ext cx="2463804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ACCESIBILIDAD EXTERNA</a:t>
            </a:r>
            <a:endParaRPr lang="es-CO" sz="2600" kern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orma libre"/>
          <p:cNvSpPr/>
          <p:nvPr/>
        </p:nvSpPr>
        <p:spPr>
          <a:xfrm>
            <a:off x="733283" y="4070763"/>
            <a:ext cx="2463804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PROPIEDAD</a:t>
            </a:r>
            <a:endParaRPr lang="es-CO" sz="2600" kern="1200" dirty="0"/>
          </a:p>
        </p:txBody>
      </p:sp>
      <p:grpSp>
        <p:nvGrpSpPr>
          <p:cNvPr id="6" name="5 Grupo"/>
          <p:cNvGrpSpPr/>
          <p:nvPr/>
        </p:nvGrpSpPr>
        <p:grpSpPr>
          <a:xfrm>
            <a:off x="3384790" y="4320115"/>
            <a:ext cx="2585314" cy="927745"/>
            <a:chOff x="2222443" y="2422619"/>
            <a:chExt cx="2770844" cy="2152027"/>
          </a:xfrm>
        </p:grpSpPr>
        <p:sp>
          <p:nvSpPr>
            <p:cNvPr id="7" name="6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Público</a:t>
              </a:r>
              <a:endParaRPr lang="es-CO" sz="2600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92025" y="1371507"/>
            <a:ext cx="2770844" cy="927745"/>
            <a:chOff x="2222443" y="2422619"/>
            <a:chExt cx="2770844" cy="2152027"/>
          </a:xfrm>
        </p:grpSpPr>
        <p:sp>
          <p:nvSpPr>
            <p:cNvPr id="13" name="12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Vía Terrestre</a:t>
              </a:r>
              <a:endParaRPr lang="es-CO" sz="26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028599" y="1527566"/>
            <a:ext cx="2691331" cy="1573441"/>
            <a:chOff x="2222443" y="2340641"/>
            <a:chExt cx="2691331" cy="2060465"/>
          </a:xfrm>
        </p:grpSpPr>
        <p:sp>
          <p:nvSpPr>
            <p:cNvPr id="16" name="15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234493" y="2340641"/>
              <a:ext cx="2679281" cy="2060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En buenas condiciones de funcionamiento</a:t>
              </a:r>
              <a:endParaRPr lang="es-CO" sz="2600" kern="1200" dirty="0"/>
            </a:p>
          </p:txBody>
        </p:sp>
      </p:grpSp>
      <p:sp>
        <p:nvSpPr>
          <p:cNvPr id="30" name="29 Forma libre"/>
          <p:cNvSpPr/>
          <p:nvPr/>
        </p:nvSpPr>
        <p:spPr>
          <a:xfrm>
            <a:off x="1560443" y="3087757"/>
            <a:ext cx="901147" cy="854766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100</a:t>
            </a:r>
            <a:endParaRPr lang="es-CO" sz="2600" kern="1200" dirty="0"/>
          </a:p>
        </p:txBody>
      </p:sp>
      <p:sp>
        <p:nvSpPr>
          <p:cNvPr id="31" name="30 Forma libre"/>
          <p:cNvSpPr/>
          <p:nvPr/>
        </p:nvSpPr>
        <p:spPr>
          <a:xfrm>
            <a:off x="1471540" y="5336346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100</a:t>
            </a:r>
            <a:endParaRPr lang="es-CO" sz="2600" kern="1200" dirty="0"/>
          </a:p>
        </p:txBody>
      </p:sp>
      <p:sp>
        <p:nvSpPr>
          <p:cNvPr id="10242" name="AutoShape 2" descr="data:image/jpeg;base64,/9j/4AAQSkZJRgABAQAAAQABAAD/2wCEAAkGBxQSEhUUExQVFBQXFBcYGBYXFxQUGBcVFBQXFhQXFhYYHCggGBwlHBQVITEhJSkrLi4uFx8zODMsNygtLisBCgoKDg0OGhAQGiwkHCQsLCwsLCwsLCwsLCwsLCwsLCwsLCwsLCwsLCwsLCwsLCwsLCwsLCwsLCwsLCwsLCwsLP/AABEIAKkBKgMBIgACEQEDEQH/xAAcAAACAgMBAQAAAAAAAAAAAAACAwQFAQYHAAj/xABDEAABAwIEAwQGBwUIAgMAAAABAAIRAyEEEjFBBVFhBiJxgRMykaGxwTNCUnJzstEUI8Lh8AcVFiQlYoLxNJJDY6L/xAAYAQADAQEAAAAAAAAAAAAAAAAAAQIDBP/EACQRAQEAAgIDAAEEAwAAAAAAAAABAhEhMQMSQSIEE1HwFGHB/9oADAMBAAIRAxEAPwDsFd3ePisByCu7vnxRwqZXsTQhcFhpK8XIhMQsErMoSUwzKEvvHRezpL3d8azHkgJMr0oAUUFMhLGZeKxCDZzr2ZYAWHNSAmuR5kmFgygMucjASw1MyoDzQmNKw0LxCNmJxQuQ5lrPaftPToNewVA1+QkEQ4tcBa0Hn7krSab/AGi9pMQMQ6jTflptIHcNzInvex3sWp4rCemoZy6XASZLRuRubjT2qA/EmvVL6rvWnM6YzECx9yHiWKLw1tOzcoB2BO6i2BTQbrFOmbSDG55hS8TQdSyh7YLhIB1jY+BURlU+d0lpLy0G0iLXulB4mbRrCzTN5svYJ0OsJgzfQCYOb2pHCqRg3nf4L2JpCxFlPr0qed8ExJg35Qbbp+I4YaYaalgWktBFyBo7Lq3zS+hSUmHWEdZrdo0Ce2qSSNZ0vqmVqZouLSGmWAiRNneO6cMmgywNxbX4W9qYeKvDBSaYYDmH3oiVEIO+sXRw2Zv+nki0PFhkzyk7nmlsHd6I6ZgkCb7pj26RaZ9m6nYQ64EEaQDPhC+wuF/Q0vw2flC+RnYTMDaZB73zPNfXXDB+5pfhs/KFWN2IrcQf3rvH5KQ0qFjKgFR3OfkgGLWrO9rJzrKK6qlNxa9UxAITKmNeslQhWRiqmR5ckuf3x4c/l81g1EouGdunz026JURZUCngqPRdKeClTFC8GogVnMkYcqINQyslyYYe1KhE9yWXIA2BG4KOasLUO3vH3UhTZTeAXOGYC7oF78gjom4YnGMpgF7g0E5RPM7IqtcNEkgDmuNdtO1n7QKQEtLWydu8NTYxdR8V2vf6FlMknLJnMTMgC6j2G3V+1OIeMHWfSdDhTLgegEmPIL57xONLnEuNzcyZJlbnjO21R2CFESHeqXDUsggt98LQMSyNASlcticsM9bm2fBT2mQGgCADyB0JmUinhSGAusDfoUt7dFNVonHYp1UgudmIaAJ2AWKdK0mw0nqNlmkySZBPwhPo0S90SAJ1NhHVO1UgH04Ej9bFDRqQDA1T2UTeNNB1WRS7hm0uI62/7U7NHwOHLnwTEweephX9FzqY9LUh5e14DXXJb6l+X8lTYKoQQBBE3kAoH1SZ3v4W6+1KpeLwSABlifV1vpJUbiGNfUqF7rE8ugiy80HwuJheYJdzsmcC0EuA+HJGaes6np8FiT6unM25J9N0gyYyi02kdErRtHYIEwLe8eG6YMGS0uAI+C83ENd9UnLeOfQJlPGhoLQ2Jmdbzt0FyptvxNpVXECm0CSCWkzEn/jsJX1tws/uaX4bPyhfI4oNu57tGnbS0zb2L654Z9DT/DZ+ULTBWLVuK4iK9QT9b5BJbWUPj9eMTVH+75BQRieq6ZjwwyvK8NZC6sqkYsrBxiei2thXTfTqk/akVTFw0Hx9yLwcp+P48ynUp0ye883voDpKsXVrg3iTyy6Wk81xzjeNc+tnNi4jcGADDfBdNwWMD8MHi94kmDtPd3HVRs42LD4sc1JbjmrVaddPbWVXEpk2lmKBTPTDmtbo1pTHYghL1V7L12JAQ/taojiTzQftBR6j2XjsTK8yqqdldaz2n7VmlNKke/BknS+w/VTeOxtvdauIJ2Am3RcQ7QcU9JWfUJJLjabQ0aW2Ww8M7XZMOaZJdUuJNssi0TrdaI8TUdmjL6xO0krPK7gIxFTMQfD4oKjSTEA3vCk1XhxtYjW1oGhUNxvHXnv0UyqkOqVg1o6Gyj13zBj9UGINxuAIRYYTc8/dunr6J2seJmWiCIgWvqWgkwdFBZYTy85lZqVATAPdEXPhyQglt5nptClUZDiQeXzTcGzqB3dzHtSarbEiwLgRfRBRomJJgz5x+iDWGHxAFoB3vv4qNinyTNhcxsCdYGyXSEB19N9fJMquENtfJ74Kn6EFliI+0E7DtMxF5v4c1FwoJcI1kfG6vGtggCM1wQSDbeBvsjPLQRHsLWkBodBmbfFQakhtj3pny2jmrI4hoJBdE2Mbco5qOzBQfW0vpNtlGOX8lbop5BGaCD/KZWW0ySTpAmYkCdJOifVAFpnyNvHYo3PDQQGktdYd6JjQkcpR7J2r6DQZBLgc0Wi8cuuqOozLo0mdzy6Rp4qRhnhsDIMxLhJAt577pP7TNnXuR620/wBBVyCwCGuGZoDgT3jqANIEn/pfXPC/oaX4bPyhfIGPxDSwjLDpN5zSOS+v+F/Q0vw2flC1wXi5h2prH9srD/f/AAhVgrFWHadhOMr/AH/4QkUsGTsuudRzZ90kV0QrKR/dx6J7eEuCEoIeq7tMSKdI3iXkxbQiJWxf3eeSpO2LKjKFMAWl2YxMAmyjydcLwnLRC81K0ExMDnHJdL7Nn/JOGYEiodQSZBbMO0A6Lnj8G7LnIOkztbmt57G03nhr/pBNUn6uXVsTN55RZZ88NFnTKexxVbnKNj3dV0aYbWja0bo/TqtZJTWMclo9pxrBe9Ioow7uSYMO6YT9aPaMY7iLaTC86D3k6Bcq4xic1VzhNzaSCeondb/2voFtCHNJDnASNGm5BceS5jXYRAOoNzOsrDNpjEpxLhPJeIAnlyskOJFt9kjEViIbO15WGtruKT6SQdjt4JJpHMOn9FMoQ3qSY8I1Rlxc6RpF/FLo4rcULmN1ml3T/Wi9iafeN9Ettmn4q/h6PxENmPFKY7Q8/JZr1QALCSNkJAymRukcTBTlrr6EHwuQhcbCbnnEWAQ0gO9eAcvxSXvgAak6a6cypFOLGkZo1GsnmnlktBGwuDrrsFDaAxsvuRoL+cc0+jiS420GkbCbz1UWVPwyhSa0zBB52gD5qFinO9bnoZg+xWVUgDObjp81X4zFekMQc31ct9LSUsOac2h+nzaiI5c+qdRa42zEDWYJBB2nwQU2OjI4Fua4OpnkVKkvIyugA94AkWHPn5LSlT2U2tBkyNgcpMcyBY+CY0NZaCOUmZn4KMXAgtvO2nv/AEQueLDVwFpG/Uys9bTo6swEZotMGDYHkN51UN7Ww5uUWNzyi2vXwSchOrg0C1ybk7BKe8tsdIiyuYqkOrCnBGpiBqAORJPxX19wwfuaX4bPyhfHLxmaYBiI56L7F4X9DS/DZ+ULTFccO7W8fq4fiWKggs9LZpE29G3TdWGE7WUjTLn91wMZAZm1iCtZ/tGf/qeJGn73W/2G3K1msx0wCDb1jrGvmieTKXW2WWPLo+F7Z08/fZ3T9k3Hlutg/wAT4cCc46DdcWwgAJDnOa6LQ2ZM/BTqga4AOLpGoEA9OiJ5rj2m4/w6nju11OmRlIeCbxsPFJ7RcVb+z+kglr228dgVzilTAENdIuS0kEkm3shbD2ixWejhhlhppklrYOXvQIvyCqebfcT62fVdhuLZqTqfOwgDQkEj3Leew7W/sujfpH6uOfUTDNCOZ2Wm9n8Cx7wSQBYhpkEkHqbae9dA7OUmMw4axwhznOPdL5JIJPpfq+G60mHEu/omc3Yn+ibs0Im0xyARhqzC7P265b5YUaTeSyKYTQELmqpjIXtcuggIgEQFkQCMssSxwy2o+2eKqDDOFORcZnRMMnvLkmLoiSWmROpELsPaqiH0QzOGue7K0us3NBd3uluvguUY7hFYVC14yu6mBykHwXH5db4dni9vocRRAbIjy2lVmLEH2KyZUyFwc25Gmt7QVX1mm1jPO3vXPvlvbtnC1huBHt9hTaDhMXv01CTRYZMagA/qpNYGxF7ySPBZ5XkVnEQ4STEDWJJ/RQg3KDB/WP6KTVrHMf52UpmGsS6wI+Q28k+oN6RnUyQCfL9FKo0BES3nruOqRVrQYbBncbTontAaLanVwvMfBK2lsdSkGtcSLQLHobaeKjU8AXOzOOugE2CQMWCb3G/jtMeSlMe5ol3zjwSsykJ51CDrA5SCfYs08Q1g1MHY/ogYC6SX+ECPIpbnVGuFgBaNIM81Ot8UrykNfnjNOUXt/P4KNiGhnebqRtPmNIUmu6NdTpoY8Oih1CXNJMi+mk+J3TkVEQYxwBGbUAERNhpdSMI+GGCJPTafeoDgJRMqkW2/q61uM0o52IhwOsewpVQbk+w6eSW9yxKegmOxmYiQBAsY0jRJrOdvF/avNIDfV31v7EEXmMwnr8kaPQ21i1piBA5A7ar7F4X9DS/DZ+UL42xMCY0hfZPCvoaX4bPyhVII+dv7QcR/qmMbOlUbc6bJVATDTJ3tpceCu/7TA5vE8U5rQR6Qcj9Rmy1uliw+xE+Kwym7uM8jazXGAyBEQZj2dEFarUZBltiZESb7E/WThTIgRblshxDWg2dB00EDz3RvkpQUq51sPAbba2CtWYpz202u1YIBGsTN4VE/EAGHWE3kT7ITKNeSQJiO7/NPLHgVcMqRG5PiAFvnZDN/d7yPSRneSQW+j9ZvriZJgWhczcJdIMAgSD7DE6fzXQODMzcNeMtPNFWO+fSgW9RkQ4cylPx+jGcpXZbtV6RtOk8Na6AJvB5+cLdmt/oLhtMuY4d0gthxHLkfctk4b25rUwW5WveTq7MSeQsdNfau7w/q5Z+Tk8n6e27xdCdxSgKnozVYHgwWkxfzVVX7W4emS12aQSLQZjldc1x3EDUe5+TI4mTGxm+vzSaTCXBxJIJGuhMj9Usv1e1YeDTe6fbfLVy1GtLM7myA4ERp4rZ+E8eoV6Zex4gag2I1j2wVyfHZTUfMWebA63sZUrB4kMw9dwIgVKPT7UghY/5GV+Nv29Xcbp2g7U4b933TUc1wcNQBqJ5E+K07j3G3VqznfUA7rXQSJuSYutdzPkZhE6AjUE2R6STcTe+hlRlnavRjHt5X85B8eSKu82GX7xiAP6t7UjDVQZM+A3QPxEu1HhYzy1Wdl2NCLNR6ocdPmsBkg5SbfWEj46hDicVaIGpkx/UBeo1LCDBPU2vsd9UaujuzaNKCYOY6menzXquL8ANINyZ6ocRUdlJZoOQiY1VM+raOtkY477Glm59NneBmTF7eOngo5xYfm7pNrRbw0UCs/NG0CIXsJXyOnXpp71p6RWlvQptiTTJ22AB38V6vXYczXaRIPhqEWeIb3nE3knSVXSHOjmfmok3d0tPBxY5oI2tIvCmsIc2+seqNeh/mvYbhznk3I1zToGgWidUmrVGbuEgAReLjqi6vQpoaAACc06a36KNxIEcr2I0IjpqF7E1gS3LoB7+fRYNZzrmXWudbHx+KJL2FaUTHkBG6ndYLFsotwXgjAXsqAHZPwLXTYTa55Dn0SYhTcNTc3wNjB13SoQcQDBnkV9k8K+hpfhs/KF8d4wesOh8rL7E4X9DS/DZ+UJw4+b/7RX/6rjJNvSgEHT6Nn6rXf2ZoJMhpW+9s6JPFaxptBqCrIs0yfRjUOEG2y1LHcPLnOiC4F1ogamwG11hcptNnG1dTxMnI4nLPM6BHiKAguMGxjUmxtvZIxmGLDe3TS6CtLgIvbbmOarX2J0jVKpNjtp08E3C1ct4H6eCS9hmUyhTkgE5Z3Wt6NMo0qjnSBmMTpmkDX+ui6L2VJ/u1zS4BzvTEN9E7ORIgtqj1B03Vd2X4I18hvfc0ExMd0esb6wP+ltNGoW0jSZ6Z3dMNbGQzeXiNVzZeTfGlSa5a87sc97pa57s7BcuFhExJ1iRaykUOw2WHTLvvEkHyE7K94RUNEElxc/OD6NsOJ2cx8WEjc3Gyvw+RJHv081U6VeWi1uyIJ7tUgxu2b/MIqfZGwzVJIMyBG881uo7xykZh7x4FQMUwNcQHAjmFfpGemsO7F03Oc4ueSST0BPKEx/Y9noazA50ODXGNZpzESd59yv21SNymtxB0MHxhHqrhzvGdlqrgMocTF3d4gAR77JGK7J1mUyGsc4nKSdIm9ufJdSYGnUEeBPwRVcM5okOJbzn4qeZxs9b5cUZwDEZvUI20IKZw7s5WqVLtcG5oJHTcLrr3u3M+MLFOtB9Vvsj4KvyTw4liMI9l3giZgc/JSMLhqhDTlOUeIkf0F2dzqbvXpjxEfNMNCi6LNFou0e9K+xyRxzD0HPbVcMwDGiAPrFzgDM8gVTUcI9xhrSTyXem8EpZXBrWw4QY3AM/VNrjkojezNK+3IAiLf7SAlvKdQ9OVUezd25niMskQZ8PksP4Wx0hrcsHQXnfWbLpeL7OEizi0fZLNTuS5p9yr39lLlz6oYI7oaC4uJ5zFlHtn9DXKfZh7XtyEPkB3rBti0Hfa6PCdnm05JAe6epIOhj26rdsbwxv/AMbsx9G1siJ7rQCAAQdRCr2ucyzab221LTPXyWfkyyitRQYngrskNApt5uJLj4A/BU7eENaTnMzpA6c1fcbxTyRZ0aAQ4T1uEuhgXOILnZbWbN56pS2TY9Y1mtwQzIMNnQ6n2LOLwXomQTqLTAJ5eS2/FUhSbJAB2FjHKZWlYtj6tR0S++11rhlcu+k2ae4vwc0W0HFwd6al6QQCIExE7mxUOrhZgNBJ3ELfuIcKzUcEHElwoFmWZjv+5LwuBp05P1xAnYeEalVl5ddFpplDhPdmpLbj3qT/AIdqGC24NwdFumBa15zFoI2kAmeZKPEY+mx3egk2HJZXzZ/F+jRa3AHNaXOsfd4TsUL8KWgFoDrXgh0cltNN2cmR3CZkiwjoolbK2TpewGnRVPJl9LTXamDL2ukZTlkkiLkQvrHhg/c0vw2flC+ay0OaS0wbTyX0rw76Kn+G38oW3jy3sOR9pOEHEcRr0w5jQ5xMlsluVgN/YtKDASS0FsuMmepg32W6dq+0TcNj6xZSDqoeRmLjN2ttA1sVr2GrVnkuZhwAeVIC/MFwJWWXj/6Kj4PB08R3HNNR4OrQSR1siHZrIHQWtE/XIZp4q2p8JxdQ3dkEbmNdsrU+j2UaHTUrk82tAHv1Snj/ANlqKOrwWnlAe9ggSYmp7gI96PDcFwpDRDqpGzWxM7EDNHtW1Yfg2Gae7SNR3Uud7tPcrIDII7lIcjE/+ov7lcwHEQuC4X0TYp0RSkHvOkmeV7xsmN4aM2arVc8/ZHdaPKU2pjKYGrnnyaPYbpB4iR6ga3rGY+10x5KvUtrGjSa0dxgaPtGGj2nVYqYlg+sX9B3W+03PkFUPqucZJJPMmf8ApeAVSFam1se5wgWbyHzOp80iUAWZTA0TBdC0KRSaTsjYnI6QVngx3e9EEz/x+sUGHw0XdBI2OjfvH5JOLxc2bpud3H5DosMsve+saSes3USqb2STdE5yWStozC5qwQjJSwdkwJlQj+oUunxB2hM+MH4qEUCWgu6WLadWx90ke5SW971Xh3R0A+QdY+RWuMq81JZWS0e1nUwrPrUgD0lh9gso9ThlN2j6tMxrObT2J2Fx5Agw5v2XXHluPJTG0m1Pozf7Dtf+J+t8UtHtR4vgdZwHosQHgR3XGIG/rT7FFxXCKrL/ALOx/Mhs+wsI+Cvy2CZEEeRR08S5uhnxU2Htz/F4ei5wbWpVWnkHnL/6vE+9NpUMMzuh/ozbumnrP+5pK6CcUx9nsB8QCP1Ch1+zuFq3yZT9ppIj3pesCo4hkfRo02Gm51NpsXBuaTP1oVPX4S8jN6MxqYMj3WhbLi+yWa7KulgHNER4hUWN4BjKPepzH/1uPvG6m4S0KrEVmsaGiS6bxY/9KA7CzqL+0q5dxOoLVGg8xUpt9gJEj2qRTFFxE08s/YcY9jpS/b10e417KW2kQ3leyqK9F0zmHsOh5re3cHoE917mH/cMwPTM029iS/sy7VvoniT6jxMeBgyp1YritKZw57zHqti7tzHIL6ZwA/dU/uN/KFw/iNH0DSHsLSR9YOA83aFdxwB/dU/uN/KFv4bbbtNkjnvHWUm4uqRTb6QuuYkmwSS+puGsHN0N+KR2q4i9uKrNDiAHbd3YakCSqB1YnqVdx5Rav6mKYPWqF/Rg/iMJDuItHq0x4vJf7rNVQ1xRtaiQtpz+IVDbMY5CGj2BJBKABEHpkYAjaUrOizIBsog5LYxNbSnmg2WpgZ1TKVKbAElWNHChpGa7tmN/iOyzz8kxVMbScNgi4TaNyTYKwpMawSLD7R9Z3Rg2HVDXrBnrQ5w0YPUb48yq/EVy4y43WUmXk76XvHA3E4mbCzRoB8SdyobqiFzkuVvjjMZqMrd0xyEICvSqAnOS6R3WHuCzSEBAG5Lqc0ybJbjsgFuR0qiW5A61wgJzaifSqkKuZUlNbUS0Gx4XiIfDaozDZ1szfPceKZicIWgOBD2HRw08xsVr7KsFWGB4i6me6ddRqCOoSsPZ8ysNBGllOp0qdb6MhlTdh9U/dKhVWlpyuBB5FSZzMa4G9/d71Oo4wHQ35FVEoSgLurTp1LPa13iFVYrszQd6gyEaQSltxDm6HyNwpFHHA69089kGp8Z2erNEtIf7j7lr3EWVG5s1Mg7GDaOoXRBVPMLL2td6wBRsaco/xBWpjuPcQNWuhzSORa6Qu+4F002Hmxp9rQtE4l2Yw9cHM0gncFb7hmZWNHJoHsEK8A5D2ub/AJ2v9/8AhaqxoVj2vf8A52v9/wDhaqkVFVRUhpRSozXFMA5pEbnCISeixTKewIDDWJraaNrVLwmEc/1RbnsPNTllJN05LeIVTYp+HwJIzOIY3mfkE7D0mMMMHpan/wCWptd4Yc1R2d+zfqhc+Xmtv4tccJOcjaTYEs/ds3qO9Y/d5KLVxoEtpiBu4+s7zUXEYpzzLj4DYeSUSqw8PPtl2WWfyDLkp1RLqPQ5l0Mx5kBchc9ASgHMK85yUCsOcgMvcnM0UUvupIKAJzkpxWXOlKqOS2GSgJ80BqJLnpg3NBTGVQQolR0pDahBQFsyujFdVzXyjZUQFtSxPuV3heMNeAzEDMNnj1m/qtUlMp1FNEracXw5zG52H0lM/WFyPEKAKkoOFcVfRMtuN2nQq4dQpYkTS/d1dSw6HnCnStqyUBQ1WuYcrwQeRWQ4IDNNxb6pU2jiSRJEdbKBmQkpaOLmniQdLrcqJ7o8B8Fy8iNLeC6fhvUb90fBaeMON9sGk43Eff8A4WqsYwK17Xf+bX/E/haqxipFMDUxtNC1OakQqbFKoUnOMNBKjjRX/APoysvNncJuNPHh7XRLMI2neqQTsxtz0lTSHObLyKVP7IsT4qFhPpyn8f0b4rku8s5Leb/em01ouvxEAZaQyt57n9FCDkpiJdmOEw6+sLlaMuS31EuqlK4gwvQmugclPTCQaoKHOkN0RoMz0qXUqrxSKmpQRtN3mpJcodHVSwlTeCGoUYS3pGSNShqFZZqV6snAAIHU9VlecmQGu6pwKhOT2aJEkteEYqdFEam00BKFdSKeIuCCQeYMH2qAUbNUjjbcJxhlYCniR4VBqPFK4jwh9LvN79PUOF7dQPkqN+y3rs5/4o8CkqNQFRHKRifXP3j8UTVOzHmXT8N6jfuj4Llq6jhvUb90fBae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244" name="AutoShape 4" descr="data:image/jpeg;base64,/9j/4AAQSkZJRgABAQAAAQABAAD/2wCEAAkGBxQSEhUUExQVFBQXFBcYGBYXFxQUGBcVFBQXFhQXFhYYHCggGBwlHBQVITEhJSkrLi4uFx8zODMsNygtLisBCgoKDg0OGhAQGiwkHCQsLCwsLCwsLCwsLCwsLCwsLCwsLCwsLCwsLCwsLCwsLCwsLCwsLCwsLCwsLCwsLCwsLP/AABEIAKkBKgMBIgACEQEDEQH/xAAcAAACAgMBAQAAAAAAAAAAAAACAwQFAQYHAAj/xABDEAABAwIEAwQGBwUIAgMAAAABAAIRAyEEEjFBBVFhBiJxgRMykaGxwTNCUnJzstEUI8Lh8AcVFiQlYoLxNJJDY6L/xAAYAQADAQEAAAAAAAAAAAAAAAAAAQIDBP/EACQRAQEAAgIDAAEEAwAAAAAAAAABAhEhMQMSQSIEE1HwFGHB/9oADAMBAAIRAxEAPwDsFd3ePisByCu7vnxRwqZXsTQhcFhpK8XIhMQsErMoSUwzKEvvHRezpL3d8azHkgJMr0oAUUFMhLGZeKxCDZzr2ZYAWHNSAmuR5kmFgygMucjASw1MyoDzQmNKw0LxCNmJxQuQ5lrPaftPToNewVA1+QkEQ4tcBa0Hn7krSab/AGi9pMQMQ6jTflptIHcNzInvex3sWp4rCemoZy6XASZLRuRubjT2qA/EmvVL6rvWnM6YzECx9yHiWKLw1tOzcoB2BO6i2BTQbrFOmbSDG55hS8TQdSyh7YLhIB1jY+BURlU+d0lpLy0G0iLXulB4mbRrCzTN5svYJ0OsJgzfQCYOb2pHCqRg3nf4L2JpCxFlPr0qed8ExJg35Qbbp+I4YaYaalgWktBFyBo7Lq3zS+hSUmHWEdZrdo0Ce2qSSNZ0vqmVqZouLSGmWAiRNneO6cMmgywNxbX4W9qYeKvDBSaYYDmH3oiVEIO+sXRw2Zv+nki0PFhkzyk7nmlsHd6I6ZgkCb7pj26RaZ9m6nYQ64EEaQDPhC+wuF/Q0vw2flC+RnYTMDaZB73zPNfXXDB+5pfhs/KFWN2IrcQf3rvH5KQ0qFjKgFR3OfkgGLWrO9rJzrKK6qlNxa9UxAITKmNeslQhWRiqmR5ckuf3x4c/l81g1EouGdunz026JURZUCngqPRdKeClTFC8GogVnMkYcqINQyslyYYe1KhE9yWXIA2BG4KOasLUO3vH3UhTZTeAXOGYC7oF78gjom4YnGMpgF7g0E5RPM7IqtcNEkgDmuNdtO1n7QKQEtLWydu8NTYxdR8V2vf6FlMknLJnMTMgC6j2G3V+1OIeMHWfSdDhTLgegEmPIL57xONLnEuNzcyZJlbnjO21R2CFESHeqXDUsggt98LQMSyNASlcticsM9bm2fBT2mQGgCADyB0JmUinhSGAusDfoUt7dFNVonHYp1UgudmIaAJ2AWKdK0mw0nqNlmkySZBPwhPo0S90SAJ1NhHVO1UgH04Ej9bFDRqQDA1T2UTeNNB1WRS7hm0uI62/7U7NHwOHLnwTEweephX9FzqY9LUh5e14DXXJb6l+X8lTYKoQQBBE3kAoH1SZ3v4W6+1KpeLwSABlifV1vpJUbiGNfUqF7rE8ugiy80HwuJheYJdzsmcC0EuA+HJGaes6np8FiT6unM25J9N0gyYyi02kdErRtHYIEwLe8eG6YMGS0uAI+C83ENd9UnLeOfQJlPGhoLQ2Jmdbzt0FyptvxNpVXECm0CSCWkzEn/jsJX1tws/uaX4bPyhfI4oNu57tGnbS0zb2L654Z9DT/DZ+ULTBWLVuK4iK9QT9b5BJbWUPj9eMTVH+75BQRieq6ZjwwyvK8NZC6sqkYsrBxiei2thXTfTqk/akVTFw0Hx9yLwcp+P48ynUp0ye883voDpKsXVrg3iTyy6Wk81xzjeNc+tnNi4jcGADDfBdNwWMD8MHi94kmDtPd3HVRs42LD4sc1JbjmrVaddPbWVXEpk2lmKBTPTDmtbo1pTHYghL1V7L12JAQ/taojiTzQftBR6j2XjsTK8yqqdldaz2n7VmlNKke/BknS+w/VTeOxtvdauIJ2Am3RcQ7QcU9JWfUJJLjabQ0aW2Ww8M7XZMOaZJdUuJNssi0TrdaI8TUdmjL6xO0krPK7gIxFTMQfD4oKjSTEA3vCk1XhxtYjW1oGhUNxvHXnv0UyqkOqVg1o6Gyj13zBj9UGINxuAIRYYTc8/dunr6J2seJmWiCIgWvqWgkwdFBZYTy85lZqVATAPdEXPhyQglt5nptClUZDiQeXzTcGzqB3dzHtSarbEiwLgRfRBRomJJgz5x+iDWGHxAFoB3vv4qNinyTNhcxsCdYGyXSEB19N9fJMquENtfJ74Kn6EFliI+0E7DtMxF5v4c1FwoJcI1kfG6vGtggCM1wQSDbeBvsjPLQRHsLWkBodBmbfFQakhtj3pny2jmrI4hoJBdE2Mbco5qOzBQfW0vpNtlGOX8lbop5BGaCD/KZWW0ySTpAmYkCdJOifVAFpnyNvHYo3PDQQGktdYd6JjQkcpR7J2r6DQZBLgc0Wi8cuuqOozLo0mdzy6Rp4qRhnhsDIMxLhJAt577pP7TNnXuR620/wBBVyCwCGuGZoDgT3jqANIEn/pfXPC/oaX4bPyhfIGPxDSwjLDpN5zSOS+v+F/Q0vw2flC1wXi5h2prH9srD/f/AAhVgrFWHadhOMr/AH/4QkUsGTsuudRzZ90kV0QrKR/dx6J7eEuCEoIeq7tMSKdI3iXkxbQiJWxf3eeSpO2LKjKFMAWl2YxMAmyjydcLwnLRC81K0ExMDnHJdL7Nn/JOGYEiodQSZBbMO0A6Lnj8G7LnIOkztbmt57G03nhr/pBNUn6uXVsTN55RZZ88NFnTKexxVbnKNj3dV0aYbWja0bo/TqtZJTWMclo9pxrBe9Ioow7uSYMO6YT9aPaMY7iLaTC86D3k6Bcq4xic1VzhNzaSCeondb/2voFtCHNJDnASNGm5BceS5jXYRAOoNzOsrDNpjEpxLhPJeIAnlyskOJFt9kjEViIbO15WGtruKT6SQdjt4JJpHMOn9FMoQ3qSY8I1Rlxc6RpF/FLo4rcULmN1ml3T/Wi9iafeN9Ettmn4q/h6PxENmPFKY7Q8/JZr1QALCSNkJAymRukcTBTlrr6EHwuQhcbCbnnEWAQ0gO9eAcvxSXvgAak6a6cypFOLGkZo1GsnmnlktBGwuDrrsFDaAxsvuRoL+cc0+jiS420GkbCbz1UWVPwyhSa0zBB52gD5qFinO9bnoZg+xWVUgDObjp81X4zFekMQc31ct9LSUsOac2h+nzaiI5c+qdRa42zEDWYJBB2nwQU2OjI4Fua4OpnkVKkvIyugA94AkWHPn5LSlT2U2tBkyNgcpMcyBY+CY0NZaCOUmZn4KMXAgtvO2nv/AEQueLDVwFpG/Uys9bTo6swEZotMGDYHkN51UN7Ww5uUWNzyi2vXwSchOrg0C1ybk7BKe8tsdIiyuYqkOrCnBGpiBqAORJPxX19wwfuaX4bPyhfHLxmaYBiI56L7F4X9DS/DZ+ULTFccO7W8fq4fiWKggs9LZpE29G3TdWGE7WUjTLn91wMZAZm1iCtZ/tGf/qeJGn73W/2G3K1msx0wCDb1jrGvmieTKXW2WWPLo+F7Z08/fZ3T9k3Hlutg/wAT4cCc46DdcWwgAJDnOa6LQ2ZM/BTqga4AOLpGoEA9OiJ5rj2m4/w6nju11OmRlIeCbxsPFJ7RcVb+z+kglr228dgVzilTAENdIuS0kEkm3shbD2ixWejhhlhppklrYOXvQIvyCqebfcT62fVdhuLZqTqfOwgDQkEj3Leew7W/sujfpH6uOfUTDNCOZ2Wm9n8Cx7wSQBYhpkEkHqbae9dA7OUmMw4axwhznOPdL5JIJPpfq+G60mHEu/omc3Yn+ibs0Im0xyARhqzC7P265b5YUaTeSyKYTQELmqpjIXtcuggIgEQFkQCMssSxwy2o+2eKqDDOFORcZnRMMnvLkmLoiSWmROpELsPaqiH0QzOGue7K0us3NBd3uluvguUY7hFYVC14yu6mBykHwXH5db4dni9vocRRAbIjy2lVmLEH2KyZUyFwc25Gmt7QVX1mm1jPO3vXPvlvbtnC1huBHt9hTaDhMXv01CTRYZMagA/qpNYGxF7ySPBZ5XkVnEQ4STEDWJJ/RQg3KDB/WP6KTVrHMf52UpmGsS6wI+Q28k+oN6RnUyQCfL9FKo0BES3nruOqRVrQYbBncbTontAaLanVwvMfBK2lsdSkGtcSLQLHobaeKjU8AXOzOOugE2CQMWCb3G/jtMeSlMe5ol3zjwSsykJ51CDrA5SCfYs08Q1g1MHY/ogYC6SX+ECPIpbnVGuFgBaNIM81Ot8UrykNfnjNOUXt/P4KNiGhnebqRtPmNIUmu6NdTpoY8Oih1CXNJMi+mk+J3TkVEQYxwBGbUAERNhpdSMI+GGCJPTafeoDgJRMqkW2/q61uM0o52IhwOsewpVQbk+w6eSW9yxKegmOxmYiQBAsY0jRJrOdvF/avNIDfV31v7EEXmMwnr8kaPQ21i1piBA5A7ar7F4X9DS/DZ+UL42xMCY0hfZPCvoaX4bPyhVII+dv7QcR/qmMbOlUbc6bJVATDTJ3tpceCu/7TA5vE8U5rQR6Qcj9Rmy1uliw+xE+Kwym7uM8jazXGAyBEQZj2dEFarUZBltiZESb7E/WThTIgRblshxDWg2dB00EDz3RvkpQUq51sPAbba2CtWYpz202u1YIBGsTN4VE/EAGHWE3kT7ITKNeSQJiO7/NPLHgVcMqRG5PiAFvnZDN/d7yPSRneSQW+j9ZvriZJgWhczcJdIMAgSD7DE6fzXQODMzcNeMtPNFWO+fSgW9RkQ4cylPx+jGcpXZbtV6RtOk8Na6AJvB5+cLdmt/oLhtMuY4d0gthxHLkfctk4b25rUwW5WveTq7MSeQsdNfau7w/q5Z+Tk8n6e27xdCdxSgKnozVYHgwWkxfzVVX7W4emS12aQSLQZjldc1x3EDUe5+TI4mTGxm+vzSaTCXBxJIJGuhMj9Usv1e1YeDTe6fbfLVy1GtLM7myA4ERp4rZ+E8eoV6Zex4gag2I1j2wVyfHZTUfMWebA63sZUrB4kMw9dwIgVKPT7UghY/5GV+Nv29Xcbp2g7U4b933TUc1wcNQBqJ5E+K07j3G3VqznfUA7rXQSJuSYutdzPkZhE6AjUE2R6STcTe+hlRlnavRjHt5X85B8eSKu82GX7xiAP6t7UjDVQZM+A3QPxEu1HhYzy1Wdl2NCLNR6ocdPmsBkg5SbfWEj46hDicVaIGpkx/UBeo1LCDBPU2vsd9UaujuzaNKCYOY6menzXquL8ANINyZ6ocRUdlJZoOQiY1VM+raOtkY477Glm59NneBmTF7eOngo5xYfm7pNrRbw0UCs/NG0CIXsJXyOnXpp71p6RWlvQptiTTJ22AB38V6vXYczXaRIPhqEWeIb3nE3knSVXSHOjmfmok3d0tPBxY5oI2tIvCmsIc2+seqNeh/mvYbhznk3I1zToGgWidUmrVGbuEgAReLjqi6vQpoaAACc06a36KNxIEcr2I0IjpqF7E1gS3LoB7+fRYNZzrmXWudbHx+KJL2FaUTHkBG6ndYLFsotwXgjAXsqAHZPwLXTYTa55Dn0SYhTcNTc3wNjB13SoQcQDBnkV9k8K+hpfhs/KF8d4wesOh8rL7E4X9DS/DZ+UJw4+b/7RX/6rjJNvSgEHT6Nn6rXf2ZoJMhpW+9s6JPFaxptBqCrIs0yfRjUOEG2y1LHcPLnOiC4F1ogamwG11hcptNnG1dTxMnI4nLPM6BHiKAguMGxjUmxtvZIxmGLDe3TS6CtLgIvbbmOarX2J0jVKpNjtp08E3C1ct4H6eCS9hmUyhTkgE5Z3Wt6NMo0qjnSBmMTpmkDX+ui6L2VJ/u1zS4BzvTEN9E7ORIgtqj1B03Vd2X4I18hvfc0ExMd0esb6wP+ltNGoW0jSZ6Z3dMNbGQzeXiNVzZeTfGlSa5a87sc97pa57s7BcuFhExJ1iRaykUOw2WHTLvvEkHyE7K94RUNEElxc/OD6NsOJ2cx8WEjc3Gyvw+RJHv081U6VeWi1uyIJ7tUgxu2b/MIqfZGwzVJIMyBG881uo7xykZh7x4FQMUwNcQHAjmFfpGemsO7F03Oc4ueSST0BPKEx/Y9noazA50ODXGNZpzESd59yv21SNymtxB0MHxhHqrhzvGdlqrgMocTF3d4gAR77JGK7J1mUyGsc4nKSdIm9ufJdSYGnUEeBPwRVcM5okOJbzn4qeZxs9b5cUZwDEZvUI20IKZw7s5WqVLtcG5oJHTcLrr3u3M+MLFOtB9Vvsj4KvyTw4liMI9l3giZgc/JSMLhqhDTlOUeIkf0F2dzqbvXpjxEfNMNCi6LNFou0e9K+xyRxzD0HPbVcMwDGiAPrFzgDM8gVTUcI9xhrSTyXem8EpZXBrWw4QY3AM/VNrjkojezNK+3IAiLf7SAlvKdQ9OVUezd25niMskQZ8PksP4Wx0hrcsHQXnfWbLpeL7OEizi0fZLNTuS5p9yr39lLlz6oYI7oaC4uJ5zFlHtn9DXKfZh7XtyEPkB3rBti0Hfa6PCdnm05JAe6epIOhj26rdsbwxv/AMbsx9G1siJ7rQCAAQdRCr2ucyzab221LTPXyWfkyyitRQYngrskNApt5uJLj4A/BU7eENaTnMzpA6c1fcbxTyRZ0aAQ4T1uEuhgXOILnZbWbN56pS2TY9Y1mtwQzIMNnQ6n2LOLwXomQTqLTAJ5eS2/FUhSbJAB2FjHKZWlYtj6tR0S++11rhlcu+k2ae4vwc0W0HFwd6al6QQCIExE7mxUOrhZgNBJ3ELfuIcKzUcEHElwoFmWZjv+5LwuBp05P1xAnYeEalVl5ddFpplDhPdmpLbj3qT/AIdqGC24NwdFumBa15zFoI2kAmeZKPEY+mx3egk2HJZXzZ/F+jRa3AHNaXOsfd4TsUL8KWgFoDrXgh0cltNN2cmR3CZkiwjoolbK2TpewGnRVPJl9LTXamDL2ukZTlkkiLkQvrHhg/c0vw2flC+ay0OaS0wbTyX0rw76Kn+G38oW3jy3sOR9pOEHEcRr0w5jQ5xMlsluVgN/YtKDASS0FsuMmepg32W6dq+0TcNj6xZSDqoeRmLjN2ttA1sVr2GrVnkuZhwAeVIC/MFwJWWXj/6Kj4PB08R3HNNR4OrQSR1siHZrIHQWtE/XIZp4q2p8JxdQ3dkEbmNdsrU+j2UaHTUrk82tAHv1Snj/ANlqKOrwWnlAe9ggSYmp7gI96PDcFwpDRDqpGzWxM7EDNHtW1Yfg2Gae7SNR3Uud7tPcrIDII7lIcjE/+ov7lcwHEQuC4X0TYp0RSkHvOkmeV7xsmN4aM2arVc8/ZHdaPKU2pjKYGrnnyaPYbpB4iR6ga3rGY+10x5KvUtrGjSa0dxgaPtGGj2nVYqYlg+sX9B3W+03PkFUPqucZJJPMmf8ApeAVSFam1se5wgWbyHzOp80iUAWZTA0TBdC0KRSaTsjYnI6QVngx3e9EEz/x+sUGHw0XdBI2OjfvH5JOLxc2bpud3H5DosMsve+saSes3USqb2STdE5yWStozC5qwQjJSwdkwJlQj+oUunxB2hM+MH4qEUCWgu6WLadWx90ke5SW971Xh3R0A+QdY+RWuMq81JZWS0e1nUwrPrUgD0lh9gso9ThlN2j6tMxrObT2J2Fx5Agw5v2XXHluPJTG0m1Pozf7Dtf+J+t8UtHtR4vgdZwHosQHgR3XGIG/rT7FFxXCKrL/ALOx/Mhs+wsI+Cvy2CZEEeRR08S5uhnxU2Htz/F4ei5wbWpVWnkHnL/6vE+9NpUMMzuh/ozbumnrP+5pK6CcUx9nsB8QCP1Ch1+zuFq3yZT9ppIj3pesCo4hkfRo02Gm51NpsXBuaTP1oVPX4S8jN6MxqYMj3WhbLi+yWa7KulgHNER4hUWN4BjKPepzH/1uPvG6m4S0KrEVmsaGiS6bxY/9KA7CzqL+0q5dxOoLVGg8xUpt9gJEj2qRTFFxE08s/YcY9jpS/b10e417KW2kQ3leyqK9F0zmHsOh5re3cHoE917mH/cMwPTM029iS/sy7VvoniT6jxMeBgyp1YritKZw57zHqti7tzHIL6ZwA/dU/uN/KFw/iNH0DSHsLSR9YOA83aFdxwB/dU/uN/KFv4bbbtNkjnvHWUm4uqRTb6QuuYkmwSS+puGsHN0N+KR2q4i9uKrNDiAHbd3YakCSqB1YnqVdx5Rav6mKYPWqF/Rg/iMJDuItHq0x4vJf7rNVQ1xRtaiQtpz+IVDbMY5CGj2BJBKABEHpkYAjaUrOizIBsog5LYxNbSnmg2WpgZ1TKVKbAElWNHChpGa7tmN/iOyzz8kxVMbScNgi4TaNyTYKwpMawSLD7R9Z3Rg2HVDXrBnrQ5w0YPUb48yq/EVy4y43WUmXk76XvHA3E4mbCzRoB8SdyobqiFzkuVvjjMZqMrd0xyEICvSqAnOS6R3WHuCzSEBAG5Lqc0ybJbjsgFuR0qiW5A61wgJzaifSqkKuZUlNbUS0Gx4XiIfDaozDZ1szfPceKZicIWgOBD2HRw08xsVr7KsFWGB4i6me6ddRqCOoSsPZ8ysNBGllOp0qdb6MhlTdh9U/dKhVWlpyuBB5FSZzMa4G9/d71Oo4wHQ35FVEoSgLurTp1LPa13iFVYrszQd6gyEaQSltxDm6HyNwpFHHA69089kGp8Z2erNEtIf7j7lr3EWVG5s1Mg7GDaOoXRBVPMLL2td6wBRsaco/xBWpjuPcQNWuhzSORa6Qu+4F002Hmxp9rQtE4l2Yw9cHM0gncFb7hmZWNHJoHsEK8A5D2ub/AJ2v9/8AhaqxoVj2vf8A52v9/wDhaqkVFVRUhpRSozXFMA5pEbnCISeixTKewIDDWJraaNrVLwmEc/1RbnsPNTllJN05LeIVTYp+HwJIzOIY3mfkE7D0mMMMHpan/wCWptd4Yc1R2d+zfqhc+Xmtv4tccJOcjaTYEs/ds3qO9Y/d5KLVxoEtpiBu4+s7zUXEYpzzLj4DYeSUSqw8PPtl2WWfyDLkp1RLqPQ5l0Mx5kBchc9ASgHMK85yUCsOcgMvcnM0UUvupIKAJzkpxWXOlKqOS2GSgJ80BqJLnpg3NBTGVQQolR0pDahBQFsyujFdVzXyjZUQFtSxPuV3heMNeAzEDMNnj1m/qtUlMp1FNEracXw5zG52H0lM/WFyPEKAKkoOFcVfRMtuN2nQq4dQpYkTS/d1dSw6HnCnStqyUBQ1WuYcrwQeRWQ4IDNNxb6pU2jiSRJEdbKBmQkpaOLmniQdLrcqJ7o8B8Fy8iNLeC6fhvUb90fBaeMON9sGk43Eff8A4WqsYwK17Xf+bX/E/haqxipFMDUxtNC1OakQqbFKoUnOMNBKjjRX/APoysvNncJuNPHh7XRLMI2neqQTsxtz0lTSHObLyKVP7IsT4qFhPpyn8f0b4rku8s5Leb/em01ouvxEAZaQyt57n9FCDkpiJdmOEw6+sLlaMuS31EuqlK4gwvQmugclPTCQaoKHOkN0RoMz0qXUqrxSKmpQRtN3mpJcodHVSwlTeCGoUYS3pGSNShqFZZqV6snAAIHU9VlecmQGu6pwKhOT2aJEkteEYqdFEam00BKFdSKeIuCCQeYMH2qAUbNUjjbcJxhlYCniR4VBqPFK4jwh9LvN79PUOF7dQPkqN+y3rs5/4o8CkqNQFRHKRifXP3j8UTVOzHmXT8N6jfuj4Llq6jhvUb90fBae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04" y="2292626"/>
            <a:ext cx="1483486" cy="84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s://encrypted-tbn0.gstatic.com/images?q=tbn:ANd9GcRpMqObTaYMfdHQDLKJOzABdB68KKJQT3oUkrWKZAquJCq-SCjlsQ"/>
          <p:cNvPicPr>
            <a:picLocks noChangeAspect="1" noChangeArrowheads="1"/>
          </p:cNvPicPr>
          <p:nvPr/>
        </p:nvPicPr>
        <p:blipFill>
          <a:blip r:embed="rId4" cstate="print"/>
          <a:srcRect l="12145" t="20341" r="9832" b="-147"/>
          <a:stretch>
            <a:fillRect/>
          </a:stretch>
        </p:blipFill>
        <p:spPr bwMode="auto">
          <a:xfrm>
            <a:off x="6426734" y="3896139"/>
            <a:ext cx="1895061" cy="1497495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 bwMode="auto">
          <a:xfrm>
            <a:off x="981479" y="312359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Accesibilidad Externa y Propiedad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0" grpId="0" animBg="1"/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75119" y="424769"/>
            <a:ext cx="56979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81479" y="312359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Accesibilidad dentro del predio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43 Diagrama"/>
          <p:cNvGraphicFramePr/>
          <p:nvPr>
            <p:extLst>
              <p:ext uri="{D42A27DB-BD31-4B8C-83A1-F6EECF244321}">
                <p14:modId xmlns:p14="http://schemas.microsoft.com/office/powerpoint/2010/main" val="2919437717"/>
              </p:ext>
            </p:extLst>
          </p:nvPr>
        </p:nvGraphicFramePr>
        <p:xfrm>
          <a:off x="7123612" y="1715588"/>
          <a:ext cx="1915885" cy="25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2" descr="https://encrypted-tbn2.gstatic.com/images?q=tbn:ANd9GcRspHsZOs7zlN0cn2lbU9f5p5gESKT32od5HLn5Qo6LEpW7oz0D">
            <a:hlinkClick r:id="rId8" action="ppaction://hlinkpres?slideindex=8&amp;slidetitle=Diapositiva 8"/>
          </p:cNvPr>
          <p:cNvPicPr>
            <a:picLocks noChangeAspect="1" noChangeArrowheads="1"/>
          </p:cNvPicPr>
          <p:nvPr/>
        </p:nvPicPr>
        <p:blipFill>
          <a:blip r:embed="rId9" cstate="print"/>
          <a:srcRect t="38036" b="35036"/>
          <a:stretch>
            <a:fillRect/>
          </a:stretch>
        </p:blipFill>
        <p:spPr bwMode="auto">
          <a:xfrm>
            <a:off x="8566425" y="6498476"/>
            <a:ext cx="405296" cy="359524"/>
          </a:xfrm>
          <a:prstGeom prst="rect">
            <a:avLst/>
          </a:prstGeom>
          <a:noFill/>
        </p:spPr>
      </p:pic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64018"/>
              </p:ext>
            </p:extLst>
          </p:nvPr>
        </p:nvGraphicFramePr>
        <p:xfrm>
          <a:off x="311424" y="1569281"/>
          <a:ext cx="4608127" cy="998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539"/>
                <a:gridCol w="558462"/>
                <a:gridCol w="662341"/>
                <a:gridCol w="749014"/>
                <a:gridCol w="1273771"/>
              </a:tblGrid>
              <a:tr h="349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Disponibilidad acceso a discapacitados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03722"/>
              </p:ext>
            </p:extLst>
          </p:nvPr>
        </p:nvGraphicFramePr>
        <p:xfrm>
          <a:off x="371059" y="3682998"/>
          <a:ext cx="4608127" cy="998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539"/>
                <a:gridCol w="558462"/>
                <a:gridCol w="662341"/>
                <a:gridCol w="749014"/>
                <a:gridCol w="1273771"/>
              </a:tblGrid>
              <a:tr h="349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Cumplimiento nivel de accesibilidad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5293102" y="1180754"/>
            <a:ext cx="2943123" cy="1820864"/>
            <a:chOff x="2222443" y="2409211"/>
            <a:chExt cx="2721820" cy="2060464"/>
          </a:xfrm>
        </p:grpSpPr>
        <p:sp>
          <p:nvSpPr>
            <p:cNvPr id="48" name="4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Ninguno de mis edificios tiene acceso a discapacitados</a:t>
              </a:r>
              <a:endParaRPr lang="es-CO" sz="2600" kern="12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5259971" y="3161953"/>
            <a:ext cx="3261177" cy="2125663"/>
            <a:chOff x="2222443" y="2409211"/>
            <a:chExt cx="2721820" cy="2060464"/>
          </a:xfrm>
        </p:grpSpPr>
        <p:sp>
          <p:nvSpPr>
            <p:cNvPr id="52" name="51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Ninguno de mis edificios cumple el nivel requerido de acceso a discapacitados</a:t>
              </a:r>
              <a:endParaRPr lang="es-CO" sz="2600" kern="1200" dirty="0"/>
            </a:p>
          </p:txBody>
        </p:sp>
      </p:grpSp>
      <p:sp>
        <p:nvSpPr>
          <p:cNvPr id="54" name="53 Forma libre"/>
          <p:cNvSpPr/>
          <p:nvPr/>
        </p:nvSpPr>
        <p:spPr>
          <a:xfrm>
            <a:off x="6945239" y="2248588"/>
            <a:ext cx="1615665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0</a:t>
            </a:r>
            <a:endParaRPr lang="es-CO" sz="2600" kern="1200" dirty="0"/>
          </a:p>
        </p:txBody>
      </p:sp>
      <p:sp>
        <p:nvSpPr>
          <p:cNvPr id="55" name="54 Forma libre"/>
          <p:cNvSpPr/>
          <p:nvPr/>
        </p:nvSpPr>
        <p:spPr>
          <a:xfrm>
            <a:off x="5060118" y="1499839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20%</a:t>
            </a:r>
            <a:endParaRPr lang="es-CO" sz="2600" kern="1200" dirty="0"/>
          </a:p>
        </p:txBody>
      </p:sp>
      <p:sp>
        <p:nvSpPr>
          <p:cNvPr id="56" name="55 Forma libre"/>
          <p:cNvSpPr/>
          <p:nvPr/>
        </p:nvSpPr>
        <p:spPr>
          <a:xfrm>
            <a:off x="5113126" y="3653314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80%</a:t>
            </a:r>
            <a:endParaRPr lang="es-CO" sz="2600" kern="1200" dirty="0"/>
          </a:p>
        </p:txBody>
      </p:sp>
    </p:spTree>
    <p:extLst>
      <p:ext uri="{BB962C8B-B14F-4D97-AF65-F5344CB8AC3E}">
        <p14:creationId xmlns:p14="http://schemas.microsoft.com/office/powerpoint/2010/main" val="29881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 bwMode="auto">
          <a:xfrm>
            <a:off x="1046919" y="16658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y Vigilancia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1433969" y="1218987"/>
            <a:ext cx="1695495" cy="1695495"/>
          </a:xfrm>
          <a:custGeom>
            <a:avLst/>
            <a:gdLst>
              <a:gd name="connsiteX0" fmla="*/ 0 w 1695495"/>
              <a:gd name="connsiteY0" fmla="*/ 847748 h 1695495"/>
              <a:gd name="connsiteX1" fmla="*/ 248301 w 1695495"/>
              <a:gd name="connsiteY1" fmla="*/ 248300 h 1695495"/>
              <a:gd name="connsiteX2" fmla="*/ 847750 w 1695495"/>
              <a:gd name="connsiteY2" fmla="*/ 1 h 1695495"/>
              <a:gd name="connsiteX3" fmla="*/ 1447198 w 1695495"/>
              <a:gd name="connsiteY3" fmla="*/ 248302 h 1695495"/>
              <a:gd name="connsiteX4" fmla="*/ 1695497 w 1695495"/>
              <a:gd name="connsiteY4" fmla="*/ 847751 h 1695495"/>
              <a:gd name="connsiteX5" fmla="*/ 1447197 w 1695495"/>
              <a:gd name="connsiteY5" fmla="*/ 1447200 h 1695495"/>
              <a:gd name="connsiteX6" fmla="*/ 847748 w 1695495"/>
              <a:gd name="connsiteY6" fmla="*/ 1695499 h 1695495"/>
              <a:gd name="connsiteX7" fmla="*/ 248300 w 1695495"/>
              <a:gd name="connsiteY7" fmla="*/ 1447199 h 1695495"/>
              <a:gd name="connsiteX8" fmla="*/ 1 w 1695495"/>
              <a:gd name="connsiteY8" fmla="*/ 847750 h 1695495"/>
              <a:gd name="connsiteX9" fmla="*/ 0 w 1695495"/>
              <a:gd name="connsiteY9" fmla="*/ 847748 h 16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5495" h="1695495">
                <a:moveTo>
                  <a:pt x="0" y="847748"/>
                </a:moveTo>
                <a:cubicBezTo>
                  <a:pt x="0" y="622911"/>
                  <a:pt x="89317" y="407283"/>
                  <a:pt x="248301" y="248300"/>
                </a:cubicBezTo>
                <a:cubicBezTo>
                  <a:pt x="407285" y="89317"/>
                  <a:pt x="622913" y="1"/>
                  <a:pt x="847750" y="1"/>
                </a:cubicBezTo>
                <a:cubicBezTo>
                  <a:pt x="1072587" y="1"/>
                  <a:pt x="1288215" y="89318"/>
                  <a:pt x="1447198" y="248302"/>
                </a:cubicBezTo>
                <a:cubicBezTo>
                  <a:pt x="1606181" y="407286"/>
                  <a:pt x="1695497" y="622914"/>
                  <a:pt x="1695497" y="847751"/>
                </a:cubicBezTo>
                <a:cubicBezTo>
                  <a:pt x="1695497" y="1072588"/>
                  <a:pt x="1606181" y="1288216"/>
                  <a:pt x="1447197" y="1447200"/>
                </a:cubicBezTo>
                <a:cubicBezTo>
                  <a:pt x="1288213" y="1606184"/>
                  <a:pt x="1072585" y="1695500"/>
                  <a:pt x="847748" y="1695499"/>
                </a:cubicBezTo>
                <a:cubicBezTo>
                  <a:pt x="622911" y="1695499"/>
                  <a:pt x="407283" y="1606183"/>
                  <a:pt x="248300" y="1447199"/>
                </a:cubicBezTo>
                <a:cubicBezTo>
                  <a:pt x="89316" y="1288215"/>
                  <a:pt x="1" y="1072587"/>
                  <a:pt x="1" y="847750"/>
                </a:cubicBezTo>
                <a:cubicBezTo>
                  <a:pt x="1" y="847749"/>
                  <a:pt x="0" y="847749"/>
                  <a:pt x="0" y="847748"/>
                </a:cubicBez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810" tIns="264809" rIns="264810" bIns="26480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u="none" strike="noStrike" kern="1200" dirty="0" smtClean="0"/>
              <a:t>Cerca de alambre con deterioro menor y requiere mantenimiento</a:t>
            </a:r>
            <a:endParaRPr lang="es-CO" sz="1300" kern="1200" dirty="0"/>
          </a:p>
        </p:txBody>
      </p:sp>
      <p:sp>
        <p:nvSpPr>
          <p:cNvPr id="21" name="20 Forma libre"/>
          <p:cNvSpPr/>
          <p:nvPr/>
        </p:nvSpPr>
        <p:spPr>
          <a:xfrm>
            <a:off x="1790023" y="3052156"/>
            <a:ext cx="983387" cy="983387"/>
          </a:xfrm>
          <a:custGeom>
            <a:avLst/>
            <a:gdLst>
              <a:gd name="connsiteX0" fmla="*/ 130348 w 983387"/>
              <a:gd name="connsiteY0" fmla="*/ 376047 h 983387"/>
              <a:gd name="connsiteX1" fmla="*/ 376047 w 983387"/>
              <a:gd name="connsiteY1" fmla="*/ 376047 h 983387"/>
              <a:gd name="connsiteX2" fmla="*/ 376047 w 983387"/>
              <a:gd name="connsiteY2" fmla="*/ 130348 h 983387"/>
              <a:gd name="connsiteX3" fmla="*/ 607340 w 983387"/>
              <a:gd name="connsiteY3" fmla="*/ 130348 h 983387"/>
              <a:gd name="connsiteX4" fmla="*/ 607340 w 983387"/>
              <a:gd name="connsiteY4" fmla="*/ 376047 h 983387"/>
              <a:gd name="connsiteX5" fmla="*/ 853039 w 983387"/>
              <a:gd name="connsiteY5" fmla="*/ 376047 h 983387"/>
              <a:gd name="connsiteX6" fmla="*/ 853039 w 983387"/>
              <a:gd name="connsiteY6" fmla="*/ 607340 h 983387"/>
              <a:gd name="connsiteX7" fmla="*/ 607340 w 983387"/>
              <a:gd name="connsiteY7" fmla="*/ 607340 h 983387"/>
              <a:gd name="connsiteX8" fmla="*/ 607340 w 983387"/>
              <a:gd name="connsiteY8" fmla="*/ 853039 h 983387"/>
              <a:gd name="connsiteX9" fmla="*/ 376047 w 983387"/>
              <a:gd name="connsiteY9" fmla="*/ 853039 h 983387"/>
              <a:gd name="connsiteX10" fmla="*/ 376047 w 983387"/>
              <a:gd name="connsiteY10" fmla="*/ 607340 h 983387"/>
              <a:gd name="connsiteX11" fmla="*/ 130348 w 983387"/>
              <a:gd name="connsiteY11" fmla="*/ 607340 h 983387"/>
              <a:gd name="connsiteX12" fmla="*/ 130348 w 983387"/>
              <a:gd name="connsiteY12" fmla="*/ 376047 h 98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3387" h="983387">
                <a:moveTo>
                  <a:pt x="130348" y="376047"/>
                </a:moveTo>
                <a:lnTo>
                  <a:pt x="376047" y="376047"/>
                </a:lnTo>
                <a:lnTo>
                  <a:pt x="376047" y="130348"/>
                </a:lnTo>
                <a:lnTo>
                  <a:pt x="607340" y="130348"/>
                </a:lnTo>
                <a:lnTo>
                  <a:pt x="607340" y="376047"/>
                </a:lnTo>
                <a:lnTo>
                  <a:pt x="853039" y="376047"/>
                </a:lnTo>
                <a:lnTo>
                  <a:pt x="853039" y="607340"/>
                </a:lnTo>
                <a:lnTo>
                  <a:pt x="607340" y="607340"/>
                </a:lnTo>
                <a:lnTo>
                  <a:pt x="607340" y="853039"/>
                </a:lnTo>
                <a:lnTo>
                  <a:pt x="376047" y="853039"/>
                </a:lnTo>
                <a:lnTo>
                  <a:pt x="376047" y="607340"/>
                </a:lnTo>
                <a:lnTo>
                  <a:pt x="130348" y="607340"/>
                </a:lnTo>
                <a:lnTo>
                  <a:pt x="130348" y="37604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348" tIns="376047" rIns="130348" bIns="3760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000" kern="1200" dirty="0"/>
          </a:p>
        </p:txBody>
      </p:sp>
      <p:sp>
        <p:nvSpPr>
          <p:cNvPr id="22" name="21 Forma libre"/>
          <p:cNvSpPr/>
          <p:nvPr/>
        </p:nvSpPr>
        <p:spPr>
          <a:xfrm>
            <a:off x="1433969" y="4173218"/>
            <a:ext cx="1695495" cy="1695495"/>
          </a:xfrm>
          <a:custGeom>
            <a:avLst/>
            <a:gdLst>
              <a:gd name="connsiteX0" fmla="*/ 0 w 1695495"/>
              <a:gd name="connsiteY0" fmla="*/ 847748 h 1695495"/>
              <a:gd name="connsiteX1" fmla="*/ 248301 w 1695495"/>
              <a:gd name="connsiteY1" fmla="*/ 248300 h 1695495"/>
              <a:gd name="connsiteX2" fmla="*/ 847750 w 1695495"/>
              <a:gd name="connsiteY2" fmla="*/ 1 h 1695495"/>
              <a:gd name="connsiteX3" fmla="*/ 1447198 w 1695495"/>
              <a:gd name="connsiteY3" fmla="*/ 248302 h 1695495"/>
              <a:gd name="connsiteX4" fmla="*/ 1695497 w 1695495"/>
              <a:gd name="connsiteY4" fmla="*/ 847751 h 1695495"/>
              <a:gd name="connsiteX5" fmla="*/ 1447197 w 1695495"/>
              <a:gd name="connsiteY5" fmla="*/ 1447200 h 1695495"/>
              <a:gd name="connsiteX6" fmla="*/ 847748 w 1695495"/>
              <a:gd name="connsiteY6" fmla="*/ 1695499 h 1695495"/>
              <a:gd name="connsiteX7" fmla="*/ 248300 w 1695495"/>
              <a:gd name="connsiteY7" fmla="*/ 1447199 h 1695495"/>
              <a:gd name="connsiteX8" fmla="*/ 1 w 1695495"/>
              <a:gd name="connsiteY8" fmla="*/ 847750 h 1695495"/>
              <a:gd name="connsiteX9" fmla="*/ 0 w 1695495"/>
              <a:gd name="connsiteY9" fmla="*/ 847748 h 16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5495" h="1695495">
                <a:moveTo>
                  <a:pt x="0" y="847748"/>
                </a:moveTo>
                <a:cubicBezTo>
                  <a:pt x="0" y="622911"/>
                  <a:pt x="89317" y="407283"/>
                  <a:pt x="248301" y="248300"/>
                </a:cubicBezTo>
                <a:cubicBezTo>
                  <a:pt x="407285" y="89317"/>
                  <a:pt x="622913" y="1"/>
                  <a:pt x="847750" y="1"/>
                </a:cubicBezTo>
                <a:cubicBezTo>
                  <a:pt x="1072587" y="1"/>
                  <a:pt x="1288215" y="89318"/>
                  <a:pt x="1447198" y="248302"/>
                </a:cubicBezTo>
                <a:cubicBezTo>
                  <a:pt x="1606181" y="407286"/>
                  <a:pt x="1695497" y="622914"/>
                  <a:pt x="1695497" y="847751"/>
                </a:cubicBezTo>
                <a:cubicBezTo>
                  <a:pt x="1695497" y="1072588"/>
                  <a:pt x="1606181" y="1288216"/>
                  <a:pt x="1447197" y="1447200"/>
                </a:cubicBezTo>
                <a:cubicBezTo>
                  <a:pt x="1288213" y="1606184"/>
                  <a:pt x="1072585" y="1695500"/>
                  <a:pt x="847748" y="1695499"/>
                </a:cubicBezTo>
                <a:cubicBezTo>
                  <a:pt x="622911" y="1695499"/>
                  <a:pt x="407283" y="1606183"/>
                  <a:pt x="248300" y="1447199"/>
                </a:cubicBezTo>
                <a:cubicBezTo>
                  <a:pt x="89316" y="1288215"/>
                  <a:pt x="1" y="1072587"/>
                  <a:pt x="1" y="847750"/>
                </a:cubicBezTo>
                <a:cubicBezTo>
                  <a:pt x="1" y="847749"/>
                  <a:pt x="0" y="847749"/>
                  <a:pt x="0" y="847748"/>
                </a:cubicBezTo>
                <a:close/>
              </a:path>
            </a:pathLst>
          </a:custGeom>
          <a:solidFill>
            <a:schemeClr val="tx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810" tIns="264809" rIns="264810" bIns="26480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u="none" strike="noStrike" kern="1200" dirty="0" smtClean="0"/>
              <a:t>No tiene riesgo de orden público</a:t>
            </a:r>
            <a:endParaRPr lang="es-CO" sz="1300" kern="1200" dirty="0"/>
          </a:p>
        </p:txBody>
      </p:sp>
      <p:sp>
        <p:nvSpPr>
          <p:cNvPr id="23" name="22 Forma libre"/>
          <p:cNvSpPr/>
          <p:nvPr/>
        </p:nvSpPr>
        <p:spPr>
          <a:xfrm>
            <a:off x="3383789" y="3228488"/>
            <a:ext cx="539167" cy="630724"/>
          </a:xfrm>
          <a:custGeom>
            <a:avLst/>
            <a:gdLst>
              <a:gd name="connsiteX0" fmla="*/ 0 w 539167"/>
              <a:gd name="connsiteY0" fmla="*/ 126145 h 630724"/>
              <a:gd name="connsiteX1" fmla="*/ 269584 w 539167"/>
              <a:gd name="connsiteY1" fmla="*/ 126145 h 630724"/>
              <a:gd name="connsiteX2" fmla="*/ 269584 w 539167"/>
              <a:gd name="connsiteY2" fmla="*/ 0 h 630724"/>
              <a:gd name="connsiteX3" fmla="*/ 539167 w 539167"/>
              <a:gd name="connsiteY3" fmla="*/ 315362 h 630724"/>
              <a:gd name="connsiteX4" fmla="*/ 269584 w 539167"/>
              <a:gd name="connsiteY4" fmla="*/ 630724 h 630724"/>
              <a:gd name="connsiteX5" fmla="*/ 269584 w 539167"/>
              <a:gd name="connsiteY5" fmla="*/ 504579 h 630724"/>
              <a:gd name="connsiteX6" fmla="*/ 0 w 539167"/>
              <a:gd name="connsiteY6" fmla="*/ 504579 h 630724"/>
              <a:gd name="connsiteX7" fmla="*/ 0 w 539167"/>
              <a:gd name="connsiteY7" fmla="*/ 126145 h 63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167" h="630724">
                <a:moveTo>
                  <a:pt x="0" y="126145"/>
                </a:moveTo>
                <a:lnTo>
                  <a:pt x="269584" y="126145"/>
                </a:lnTo>
                <a:lnTo>
                  <a:pt x="269584" y="0"/>
                </a:lnTo>
                <a:lnTo>
                  <a:pt x="539167" y="315362"/>
                </a:lnTo>
                <a:lnTo>
                  <a:pt x="269584" y="630724"/>
                </a:lnTo>
                <a:lnTo>
                  <a:pt x="269584" y="504579"/>
                </a:lnTo>
                <a:lnTo>
                  <a:pt x="0" y="504579"/>
                </a:lnTo>
                <a:lnTo>
                  <a:pt x="0" y="12614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145" rIns="161750" bIns="12614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000" kern="1200" dirty="0"/>
          </a:p>
        </p:txBody>
      </p:sp>
      <p:sp>
        <p:nvSpPr>
          <p:cNvPr id="24" name="23 Forma libre"/>
          <p:cNvSpPr/>
          <p:nvPr/>
        </p:nvSpPr>
        <p:spPr>
          <a:xfrm>
            <a:off x="4146761" y="1848355"/>
            <a:ext cx="3390990" cy="3390990"/>
          </a:xfrm>
          <a:custGeom>
            <a:avLst/>
            <a:gdLst>
              <a:gd name="connsiteX0" fmla="*/ 0 w 3390990"/>
              <a:gd name="connsiteY0" fmla="*/ 1695495 h 3390990"/>
              <a:gd name="connsiteX1" fmla="*/ 496601 w 3390990"/>
              <a:gd name="connsiteY1" fmla="*/ 496599 h 3390990"/>
              <a:gd name="connsiteX2" fmla="*/ 1695498 w 3390990"/>
              <a:gd name="connsiteY2" fmla="*/ 2 h 3390990"/>
              <a:gd name="connsiteX3" fmla="*/ 2894394 w 3390990"/>
              <a:gd name="connsiteY3" fmla="*/ 496603 h 3390990"/>
              <a:gd name="connsiteX4" fmla="*/ 3390991 w 3390990"/>
              <a:gd name="connsiteY4" fmla="*/ 1695500 h 3390990"/>
              <a:gd name="connsiteX5" fmla="*/ 2894392 w 3390990"/>
              <a:gd name="connsiteY5" fmla="*/ 2894396 h 3390990"/>
              <a:gd name="connsiteX6" fmla="*/ 1695495 w 3390990"/>
              <a:gd name="connsiteY6" fmla="*/ 3390995 h 3390990"/>
              <a:gd name="connsiteX7" fmla="*/ 496599 w 3390990"/>
              <a:gd name="connsiteY7" fmla="*/ 2894395 h 3390990"/>
              <a:gd name="connsiteX8" fmla="*/ 1 w 3390990"/>
              <a:gd name="connsiteY8" fmla="*/ 1695498 h 3390990"/>
              <a:gd name="connsiteX9" fmla="*/ 0 w 3390990"/>
              <a:gd name="connsiteY9" fmla="*/ 1695495 h 33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0990" h="3390990">
                <a:moveTo>
                  <a:pt x="0" y="1695495"/>
                </a:moveTo>
                <a:cubicBezTo>
                  <a:pt x="1" y="1245822"/>
                  <a:pt x="178633" y="814566"/>
                  <a:pt x="496601" y="496599"/>
                </a:cubicBezTo>
                <a:cubicBezTo>
                  <a:pt x="814569" y="178632"/>
                  <a:pt x="1245825" y="1"/>
                  <a:pt x="1695498" y="2"/>
                </a:cubicBezTo>
                <a:cubicBezTo>
                  <a:pt x="2145171" y="3"/>
                  <a:pt x="2576427" y="178635"/>
                  <a:pt x="2894394" y="496603"/>
                </a:cubicBezTo>
                <a:cubicBezTo>
                  <a:pt x="3212361" y="814571"/>
                  <a:pt x="3390992" y="1245827"/>
                  <a:pt x="3390991" y="1695500"/>
                </a:cubicBezTo>
                <a:cubicBezTo>
                  <a:pt x="3390991" y="2145173"/>
                  <a:pt x="3212359" y="2576429"/>
                  <a:pt x="2894392" y="2894396"/>
                </a:cubicBezTo>
                <a:cubicBezTo>
                  <a:pt x="2576425" y="3212363"/>
                  <a:pt x="2145169" y="3390995"/>
                  <a:pt x="1695495" y="3390995"/>
                </a:cubicBezTo>
                <a:cubicBezTo>
                  <a:pt x="1245822" y="3390995"/>
                  <a:pt x="814566" y="3212362"/>
                  <a:pt x="496599" y="2894395"/>
                </a:cubicBezTo>
                <a:cubicBezTo>
                  <a:pt x="178632" y="2576428"/>
                  <a:pt x="1" y="2145171"/>
                  <a:pt x="1" y="1695498"/>
                </a:cubicBezTo>
                <a:cubicBezTo>
                  <a:pt x="1" y="1695497"/>
                  <a:pt x="0" y="1695496"/>
                  <a:pt x="0" y="1695495"/>
                </a:cubicBez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969" tIns="535969" rIns="535969" bIns="53596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100" kern="1200" dirty="0" smtClean="0"/>
              <a:t>Vulnerabilidad Baja</a:t>
            </a:r>
            <a:endParaRPr lang="es-CO" sz="31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7766322" y="2884695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100</a:t>
            </a:r>
            <a:endParaRPr lang="es-CO" sz="2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5" y="312359"/>
            <a:ext cx="6453809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SEGURIDAD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8722"/>
              </p:ext>
            </p:extLst>
          </p:nvPr>
        </p:nvGraphicFramePr>
        <p:xfrm>
          <a:off x="337931" y="2459031"/>
          <a:ext cx="4737652" cy="727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878"/>
                <a:gridCol w="755374"/>
                <a:gridCol w="670463"/>
                <a:gridCol w="596312"/>
                <a:gridCol w="1171625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C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Condición Ruta Evacuación (CRE)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4256"/>
              </p:ext>
            </p:extLst>
          </p:nvPr>
        </p:nvGraphicFramePr>
        <p:xfrm>
          <a:off x="298172" y="1105455"/>
          <a:ext cx="6858004" cy="998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539"/>
                <a:gridCol w="558462"/>
                <a:gridCol w="751849"/>
                <a:gridCol w="662341"/>
                <a:gridCol w="749014"/>
                <a:gridCol w="749014"/>
                <a:gridCol w="749014"/>
                <a:gridCol w="1273771"/>
              </a:tblGrid>
              <a:tr h="349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Mts ²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Mts ² E2</a:t>
                      </a:r>
                      <a:endParaRPr lang="es-ES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Mts ² E2</a:t>
                      </a:r>
                      <a:endParaRPr lang="es-ES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Condición Estructura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95,36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152,82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123,94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14409"/>
              </p:ext>
            </p:extLst>
          </p:nvPr>
        </p:nvGraphicFramePr>
        <p:xfrm>
          <a:off x="404192" y="3706591"/>
          <a:ext cx="4750904" cy="94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634"/>
                <a:gridCol w="728870"/>
                <a:gridCol w="735965"/>
                <a:gridCol w="494779"/>
                <a:gridCol w="1207656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Disponibilidad Sistema contra</a:t>
                      </a:r>
                      <a:r>
                        <a:rPr lang="es-ES" sz="1400" u="none" strike="noStrike" baseline="0" dirty="0" smtClean="0"/>
                        <a:t> Incendios (DSI)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50398"/>
              </p:ext>
            </p:extLst>
          </p:nvPr>
        </p:nvGraphicFramePr>
        <p:xfrm>
          <a:off x="536713" y="5205941"/>
          <a:ext cx="4724400" cy="94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383"/>
                <a:gridCol w="755374"/>
                <a:gridCol w="622851"/>
                <a:gridCol w="574874"/>
                <a:gridCol w="1200918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 E1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20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Disponibilidad Señalización de Evacuación (DSE)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34" name="33 Grupo"/>
          <p:cNvGrpSpPr/>
          <p:nvPr/>
        </p:nvGrpSpPr>
        <p:grpSpPr>
          <a:xfrm>
            <a:off x="6711085" y="1967855"/>
            <a:ext cx="2432915" cy="1504213"/>
            <a:chOff x="2222443" y="2422619"/>
            <a:chExt cx="2770844" cy="2152027"/>
          </a:xfrm>
        </p:grpSpPr>
        <p:sp>
          <p:nvSpPr>
            <p:cNvPr id="35" name="34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4006" y="251418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100% de mis edificios en buen estado</a:t>
              </a:r>
              <a:endParaRPr lang="es-CO" sz="2600" kern="1200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217241" y="2623954"/>
            <a:ext cx="4099037" cy="2570897"/>
            <a:chOff x="2134460" y="2376869"/>
            <a:chExt cx="2922916" cy="2219867"/>
          </a:xfrm>
        </p:grpSpPr>
        <p:sp>
          <p:nvSpPr>
            <p:cNvPr id="38" name="3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134460" y="2376869"/>
              <a:ext cx="2922916" cy="2219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100% de mis edificios presentan daños que requieren de obras de mejoramiento</a:t>
              </a:r>
              <a:endParaRPr lang="es-CO" sz="2600" kern="1200" dirty="0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6200877" y="3473379"/>
            <a:ext cx="2943123" cy="1820864"/>
            <a:chOff x="2222443" y="2409211"/>
            <a:chExt cx="2721820" cy="2060464"/>
          </a:xfrm>
        </p:grpSpPr>
        <p:sp>
          <p:nvSpPr>
            <p:cNvPr id="41" name="4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Ninguno de mis edificios cuenta con sistema contra incendios</a:t>
              </a:r>
              <a:endParaRPr lang="es-CO" sz="2600" kern="1200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770181" y="5037136"/>
            <a:ext cx="2943123" cy="1820864"/>
            <a:chOff x="2222443" y="2409211"/>
            <a:chExt cx="2721820" cy="2060464"/>
          </a:xfrm>
        </p:grpSpPr>
        <p:sp>
          <p:nvSpPr>
            <p:cNvPr id="44" name="4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Ninguno de mis edificios cuenta con señalización de evacuación</a:t>
              </a:r>
              <a:endParaRPr lang="es-CO" sz="2600" kern="1200" dirty="0"/>
            </a:p>
          </p:txBody>
        </p:sp>
      </p:grpSp>
      <p:sp>
        <p:nvSpPr>
          <p:cNvPr id="46" name="45 Forma libre"/>
          <p:cNvSpPr/>
          <p:nvPr/>
        </p:nvSpPr>
        <p:spPr>
          <a:xfrm>
            <a:off x="7051256" y="3070222"/>
            <a:ext cx="1615665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84</a:t>
            </a:r>
            <a:endParaRPr lang="es-CO" sz="2600" kern="1200" dirty="0"/>
          </a:p>
        </p:txBody>
      </p:sp>
      <p:sp>
        <p:nvSpPr>
          <p:cNvPr id="47" name="46 Forma libre"/>
          <p:cNvSpPr/>
          <p:nvPr/>
        </p:nvSpPr>
        <p:spPr>
          <a:xfrm>
            <a:off x="7256665" y="969752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80%</a:t>
            </a:r>
            <a:endParaRPr lang="es-CO" sz="2600" kern="1200" dirty="0"/>
          </a:p>
        </p:txBody>
      </p:sp>
      <p:sp>
        <p:nvSpPr>
          <p:cNvPr id="48" name="47 Forma libre"/>
          <p:cNvSpPr/>
          <p:nvPr/>
        </p:nvSpPr>
        <p:spPr>
          <a:xfrm>
            <a:off x="5288717" y="2314847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8%</a:t>
            </a:r>
            <a:endParaRPr lang="es-CO" sz="2600" kern="1200" dirty="0"/>
          </a:p>
        </p:txBody>
      </p:sp>
      <p:sp>
        <p:nvSpPr>
          <p:cNvPr id="49" name="48 Forma libre"/>
          <p:cNvSpPr/>
          <p:nvPr/>
        </p:nvSpPr>
        <p:spPr>
          <a:xfrm>
            <a:off x="5288717" y="3593682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7%</a:t>
            </a:r>
            <a:endParaRPr lang="es-CO" sz="2600" kern="1200" dirty="0"/>
          </a:p>
        </p:txBody>
      </p:sp>
      <p:sp>
        <p:nvSpPr>
          <p:cNvPr id="50" name="49 Forma libre"/>
          <p:cNvSpPr/>
          <p:nvPr/>
        </p:nvSpPr>
        <p:spPr>
          <a:xfrm>
            <a:off x="5288717" y="5190569"/>
            <a:ext cx="1078952" cy="109096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5%</a:t>
            </a:r>
            <a:endParaRPr lang="es-CO" sz="2600" kern="1200" dirty="0"/>
          </a:p>
        </p:txBody>
      </p:sp>
    </p:spTree>
    <p:extLst>
      <p:ext uri="{BB962C8B-B14F-4D97-AF65-F5344CB8AC3E}">
        <p14:creationId xmlns:p14="http://schemas.microsoft.com/office/powerpoint/2010/main" val="32658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80513"/>
              </p:ext>
            </p:extLst>
          </p:nvPr>
        </p:nvGraphicFramePr>
        <p:xfrm>
          <a:off x="440634" y="1274423"/>
          <a:ext cx="8262732" cy="2339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725"/>
                <a:gridCol w="438329"/>
                <a:gridCol w="424408"/>
                <a:gridCol w="413531"/>
                <a:gridCol w="477558"/>
                <a:gridCol w="477558"/>
                <a:gridCol w="477558"/>
                <a:gridCol w="477558"/>
                <a:gridCol w="477558"/>
                <a:gridCol w="477558"/>
                <a:gridCol w="477558"/>
                <a:gridCol w="477558"/>
                <a:gridCol w="477558"/>
                <a:gridCol w="477558"/>
                <a:gridCol w="712159"/>
              </a:tblGrid>
              <a:tr h="3223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/>
                        <a:t>Esp4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Esp10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Esp11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Esp12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Esp13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/>
                        <a:t>Calif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14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Condición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Iluminación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92,30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Funcionalidad Acústica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/>
                        <a:t>Ventilación  </a:t>
                      </a:r>
                      <a:r>
                        <a:rPr lang="es-ES" sz="1400" u="none" strike="noStrike" dirty="0"/>
                        <a:t>Natural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71,15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  <a:tr h="4078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Aislamiento térmico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</a:p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Ejemplo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1073425" y="17983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11 Grupo"/>
          <p:cNvGrpSpPr/>
          <p:nvPr/>
        </p:nvGrpSpPr>
        <p:grpSpPr>
          <a:xfrm>
            <a:off x="410817" y="1881809"/>
            <a:ext cx="3008244" cy="2849217"/>
            <a:chOff x="410817" y="1881809"/>
            <a:chExt cx="3008244" cy="2849217"/>
          </a:xfrm>
        </p:grpSpPr>
        <p:sp>
          <p:nvSpPr>
            <p:cNvPr id="9" name="8 Rectángulo"/>
            <p:cNvSpPr/>
            <p:nvPr/>
          </p:nvSpPr>
          <p:spPr>
            <a:xfrm>
              <a:off x="410817" y="1881809"/>
              <a:ext cx="1524000" cy="371061"/>
            </a:xfrm>
            <a:prstGeom prst="rect">
              <a:avLst/>
            </a:prstGeom>
            <a:noFill/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11" name="10 Conector angular"/>
            <p:cNvCxnSpPr>
              <a:stCxn id="9" idx="1"/>
            </p:cNvCxnSpPr>
            <p:nvPr/>
          </p:nvCxnSpPr>
          <p:spPr>
            <a:xfrm rot="10800000" flipH="1" flipV="1">
              <a:off x="410817" y="2067340"/>
              <a:ext cx="3008244" cy="2663686"/>
            </a:xfrm>
            <a:prstGeom prst="bentConnector3">
              <a:avLst>
                <a:gd name="adj1" fmla="val -759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12 Grupo"/>
          <p:cNvGrpSpPr/>
          <p:nvPr/>
        </p:nvGrpSpPr>
        <p:grpSpPr>
          <a:xfrm>
            <a:off x="3437774" y="3619154"/>
            <a:ext cx="2591941" cy="1820864"/>
            <a:chOff x="2222443" y="2409211"/>
            <a:chExt cx="2721820" cy="2060464"/>
          </a:xfrm>
        </p:grpSpPr>
        <p:sp>
          <p:nvSpPr>
            <p:cNvPr id="14" name="1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El </a:t>
              </a:r>
              <a:r>
                <a:rPr lang="es-CO" sz="2600" dirty="0" smtClean="0"/>
                <a:t>31</a:t>
              </a:r>
              <a:r>
                <a:rPr lang="es-CO" sz="2600" kern="1200" dirty="0" smtClean="0"/>
                <a:t>% de los espacios tiene iluminación suficiente</a:t>
              </a:r>
              <a:endParaRPr lang="es-CO" sz="2600" kern="1200" dirty="0"/>
            </a:p>
          </p:txBody>
        </p:sp>
      </p:grpSp>
      <p:grpSp>
        <p:nvGrpSpPr>
          <p:cNvPr id="6" name="19 Grupo"/>
          <p:cNvGrpSpPr/>
          <p:nvPr/>
        </p:nvGrpSpPr>
        <p:grpSpPr>
          <a:xfrm>
            <a:off x="6426163" y="3572771"/>
            <a:ext cx="2545559" cy="1820864"/>
            <a:chOff x="2222443" y="2409211"/>
            <a:chExt cx="2721820" cy="2060464"/>
          </a:xfrm>
        </p:grpSpPr>
        <p:sp>
          <p:nvSpPr>
            <p:cNvPr id="21" name="2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El </a:t>
              </a:r>
              <a:r>
                <a:rPr lang="es-CO" sz="2600" dirty="0" smtClean="0"/>
                <a:t>69</a:t>
              </a:r>
              <a:r>
                <a:rPr lang="es-CO" sz="2600" kern="1200" dirty="0" smtClean="0"/>
                <a:t>% de los espacios tiene iluminación normal</a:t>
              </a:r>
              <a:endParaRPr lang="es-CO" sz="2600" kern="1200" dirty="0"/>
            </a:p>
          </p:txBody>
        </p:sp>
      </p:grpSp>
      <p:grpSp>
        <p:nvGrpSpPr>
          <p:cNvPr id="10" name="22 Grupo"/>
          <p:cNvGrpSpPr/>
          <p:nvPr/>
        </p:nvGrpSpPr>
        <p:grpSpPr>
          <a:xfrm>
            <a:off x="404191" y="2312504"/>
            <a:ext cx="3008244" cy="2849217"/>
            <a:chOff x="410817" y="1881809"/>
            <a:chExt cx="3008244" cy="2849217"/>
          </a:xfrm>
        </p:grpSpPr>
        <p:sp>
          <p:nvSpPr>
            <p:cNvPr id="24" name="23 Rectángulo"/>
            <p:cNvSpPr/>
            <p:nvPr/>
          </p:nvSpPr>
          <p:spPr>
            <a:xfrm>
              <a:off x="410817" y="1881809"/>
              <a:ext cx="1524000" cy="371061"/>
            </a:xfrm>
            <a:prstGeom prst="rect">
              <a:avLst/>
            </a:prstGeom>
            <a:noFill/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25" name="24 Conector angular"/>
            <p:cNvCxnSpPr>
              <a:stCxn id="24" idx="1"/>
            </p:cNvCxnSpPr>
            <p:nvPr/>
          </p:nvCxnSpPr>
          <p:spPr>
            <a:xfrm rot="10800000" flipH="1" flipV="1">
              <a:off x="410817" y="2067340"/>
              <a:ext cx="3008244" cy="2663686"/>
            </a:xfrm>
            <a:prstGeom prst="bentConnector3">
              <a:avLst>
                <a:gd name="adj1" fmla="val -759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28 Grupo"/>
          <p:cNvGrpSpPr/>
          <p:nvPr/>
        </p:nvGrpSpPr>
        <p:grpSpPr>
          <a:xfrm>
            <a:off x="6334539" y="4823792"/>
            <a:ext cx="2809461" cy="2140224"/>
            <a:chOff x="2222443" y="2409211"/>
            <a:chExt cx="2721820" cy="2060464"/>
          </a:xfrm>
        </p:grpSpPr>
        <p:sp>
          <p:nvSpPr>
            <p:cNvPr id="30" name="29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En el 46% de los espacios la acústica se ve afectada en un nivel bajo</a:t>
              </a:r>
              <a:endParaRPr lang="es-CO" sz="2600" kern="1200" dirty="0"/>
            </a:p>
          </p:txBody>
        </p:sp>
      </p:grpSp>
      <p:grpSp>
        <p:nvGrpSpPr>
          <p:cNvPr id="13" name="34 Grupo"/>
          <p:cNvGrpSpPr/>
          <p:nvPr/>
        </p:nvGrpSpPr>
        <p:grpSpPr>
          <a:xfrm>
            <a:off x="410817" y="2716695"/>
            <a:ext cx="3008244" cy="2849217"/>
            <a:chOff x="410817" y="1881809"/>
            <a:chExt cx="3008244" cy="2849217"/>
          </a:xfrm>
        </p:grpSpPr>
        <p:sp>
          <p:nvSpPr>
            <p:cNvPr id="36" name="35 Rectángulo"/>
            <p:cNvSpPr/>
            <p:nvPr/>
          </p:nvSpPr>
          <p:spPr>
            <a:xfrm>
              <a:off x="410817" y="1881809"/>
              <a:ext cx="1524000" cy="371061"/>
            </a:xfrm>
            <a:prstGeom prst="rect">
              <a:avLst/>
            </a:prstGeom>
            <a:noFill/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37" name="36 Conector angular"/>
            <p:cNvCxnSpPr>
              <a:stCxn id="36" idx="1"/>
            </p:cNvCxnSpPr>
            <p:nvPr/>
          </p:nvCxnSpPr>
          <p:spPr>
            <a:xfrm rot="10800000" flipH="1" flipV="1">
              <a:off x="410817" y="2067340"/>
              <a:ext cx="3008244" cy="2663686"/>
            </a:xfrm>
            <a:prstGeom prst="bentConnector3">
              <a:avLst>
                <a:gd name="adj1" fmla="val -759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37 Grupo"/>
          <p:cNvGrpSpPr/>
          <p:nvPr/>
        </p:nvGrpSpPr>
        <p:grpSpPr>
          <a:xfrm>
            <a:off x="2272747" y="4770784"/>
            <a:ext cx="2809461" cy="2140224"/>
            <a:chOff x="2222443" y="2409211"/>
            <a:chExt cx="2721820" cy="2060464"/>
          </a:xfrm>
        </p:grpSpPr>
        <p:sp>
          <p:nvSpPr>
            <p:cNvPr id="39" name="38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En el 8% de los espacios la acústica se ve afectada en un nivel medio</a:t>
              </a:r>
              <a:endParaRPr lang="es-CO" sz="2600" kern="1200" dirty="0"/>
            </a:p>
          </p:txBody>
        </p:sp>
      </p:grpSp>
      <p:grpSp>
        <p:nvGrpSpPr>
          <p:cNvPr id="17" name="31 Grupo"/>
          <p:cNvGrpSpPr/>
          <p:nvPr/>
        </p:nvGrpSpPr>
        <p:grpSpPr>
          <a:xfrm>
            <a:off x="4285937" y="3101007"/>
            <a:ext cx="2790720" cy="2027585"/>
            <a:chOff x="2222443" y="2409212"/>
            <a:chExt cx="2721820" cy="2060464"/>
          </a:xfrm>
        </p:grpSpPr>
        <p:sp>
          <p:nvSpPr>
            <p:cNvPr id="33" name="32 Rectángulo redondeado"/>
            <p:cNvSpPr/>
            <p:nvPr/>
          </p:nvSpPr>
          <p:spPr>
            <a:xfrm>
              <a:off x="2222443" y="2422620"/>
              <a:ext cx="2679220" cy="187536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264983" y="2409212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En e</a:t>
              </a:r>
              <a:r>
                <a:rPr lang="es-CO" sz="2600" kern="1200" dirty="0" smtClean="0"/>
                <a:t>l </a:t>
              </a:r>
              <a:r>
                <a:rPr lang="es-CO" sz="2600" dirty="0" smtClean="0"/>
                <a:t>46</a:t>
              </a:r>
              <a:r>
                <a:rPr lang="es-CO" sz="2600" kern="1200" dirty="0" smtClean="0"/>
                <a:t>% de los espacios la acústica es normal</a:t>
              </a:r>
              <a:endParaRPr lang="es-CO" sz="2600" kern="1200" dirty="0"/>
            </a:p>
          </p:txBody>
        </p:sp>
      </p:grpSp>
      <p:grpSp>
        <p:nvGrpSpPr>
          <p:cNvPr id="18" name="40 Grupo"/>
          <p:cNvGrpSpPr/>
          <p:nvPr/>
        </p:nvGrpSpPr>
        <p:grpSpPr>
          <a:xfrm>
            <a:off x="3869633" y="3260033"/>
            <a:ext cx="2279374" cy="1881808"/>
            <a:chOff x="2222443" y="2409211"/>
            <a:chExt cx="2721820" cy="2060464"/>
          </a:xfrm>
        </p:grpSpPr>
        <p:sp>
          <p:nvSpPr>
            <p:cNvPr id="42" name="41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El </a:t>
              </a:r>
              <a:r>
                <a:rPr lang="es-CO" sz="2600" dirty="0" smtClean="0"/>
                <a:t>8</a:t>
              </a:r>
              <a:r>
                <a:rPr lang="es-CO" sz="2600" kern="1200" dirty="0" smtClean="0"/>
                <a:t>% de los espacios no tiene ventilación</a:t>
              </a:r>
              <a:endParaRPr lang="es-CO" sz="2600" kern="1200" dirty="0"/>
            </a:p>
          </p:txBody>
        </p:sp>
      </p:grpSp>
      <p:grpSp>
        <p:nvGrpSpPr>
          <p:cNvPr id="19" name="43 Grupo"/>
          <p:cNvGrpSpPr/>
          <p:nvPr/>
        </p:nvGrpSpPr>
        <p:grpSpPr>
          <a:xfrm>
            <a:off x="3889512" y="5029200"/>
            <a:ext cx="2279374" cy="1881808"/>
            <a:chOff x="2222443" y="2409211"/>
            <a:chExt cx="2721820" cy="2060464"/>
          </a:xfrm>
        </p:grpSpPr>
        <p:sp>
          <p:nvSpPr>
            <p:cNvPr id="45" name="44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En el 8% de los espacios la ventilación es insuficiente</a:t>
              </a:r>
              <a:endParaRPr lang="es-CO" sz="2600" kern="1200" dirty="0"/>
            </a:p>
          </p:txBody>
        </p:sp>
      </p:grpSp>
      <p:grpSp>
        <p:nvGrpSpPr>
          <p:cNvPr id="20" name="46 Grupo"/>
          <p:cNvGrpSpPr/>
          <p:nvPr/>
        </p:nvGrpSpPr>
        <p:grpSpPr>
          <a:xfrm>
            <a:off x="6460436" y="3147367"/>
            <a:ext cx="2279374" cy="1881808"/>
            <a:chOff x="2222443" y="2409211"/>
            <a:chExt cx="2721820" cy="2060464"/>
          </a:xfrm>
        </p:grpSpPr>
        <p:sp>
          <p:nvSpPr>
            <p:cNvPr id="48" name="4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En el </a:t>
              </a:r>
              <a:r>
                <a:rPr lang="es-CO" sz="2600" dirty="0" smtClean="0"/>
                <a:t>77</a:t>
              </a:r>
              <a:r>
                <a:rPr lang="es-CO" sz="2600" kern="1200" dirty="0" smtClean="0"/>
                <a:t>% de los espacios la ventilación es suficiente</a:t>
              </a:r>
              <a:endParaRPr lang="es-CO" sz="2600" kern="1200" dirty="0"/>
            </a:p>
          </p:txBody>
        </p:sp>
      </p:grpSp>
      <p:grpSp>
        <p:nvGrpSpPr>
          <p:cNvPr id="23" name="49 Grupo"/>
          <p:cNvGrpSpPr/>
          <p:nvPr/>
        </p:nvGrpSpPr>
        <p:grpSpPr>
          <a:xfrm>
            <a:off x="6506818" y="4936433"/>
            <a:ext cx="2279374" cy="1881808"/>
            <a:chOff x="2222443" y="2409211"/>
            <a:chExt cx="2721820" cy="2060464"/>
          </a:xfrm>
        </p:grpSpPr>
        <p:sp>
          <p:nvSpPr>
            <p:cNvPr id="51" name="50 Rectángulo redondeado"/>
            <p:cNvSpPr/>
            <p:nvPr/>
          </p:nvSpPr>
          <p:spPr>
            <a:xfrm>
              <a:off x="2222443" y="2422618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En el </a:t>
              </a:r>
              <a:r>
                <a:rPr lang="es-CO" sz="2600" dirty="0" smtClean="0"/>
                <a:t>8</a:t>
              </a:r>
              <a:r>
                <a:rPr lang="es-CO" sz="2600" kern="1200" dirty="0" smtClean="0"/>
                <a:t>% de los espacios la ventilación es normal</a:t>
              </a:r>
              <a:endParaRPr lang="es-CO" sz="2600" kern="1200" dirty="0"/>
            </a:p>
          </p:txBody>
        </p:sp>
      </p:grpSp>
      <p:grpSp>
        <p:nvGrpSpPr>
          <p:cNvPr id="26" name="52 Grupo"/>
          <p:cNvGrpSpPr/>
          <p:nvPr/>
        </p:nvGrpSpPr>
        <p:grpSpPr>
          <a:xfrm>
            <a:off x="4736511" y="4052507"/>
            <a:ext cx="2943123" cy="1820864"/>
            <a:chOff x="2222443" y="2409211"/>
            <a:chExt cx="2721820" cy="2060464"/>
          </a:xfrm>
        </p:grpSpPr>
        <p:sp>
          <p:nvSpPr>
            <p:cNvPr id="54" name="5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54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Ninguno de mis espacios cuenta con aislamiento térmico</a:t>
              </a:r>
              <a:endParaRPr lang="es-CO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981479" y="312359"/>
            <a:ext cx="5364730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Ejemplo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73425" y="179837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9385"/>
              </p:ext>
            </p:extLst>
          </p:nvPr>
        </p:nvGraphicFramePr>
        <p:xfrm>
          <a:off x="470454" y="1387461"/>
          <a:ext cx="5638797" cy="727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8"/>
                <a:gridCol w="1216417"/>
                <a:gridCol w="726643"/>
                <a:gridCol w="732805"/>
                <a:gridCol w="948067"/>
                <a:gridCol w="948067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Lavamanos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Orinales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Inodoros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Cantidad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Calif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Aparatos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187687" y="1696283"/>
            <a:ext cx="993913" cy="38430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7586"/>
              </p:ext>
            </p:extLst>
          </p:nvPr>
        </p:nvGraphicFramePr>
        <p:xfrm>
          <a:off x="463828" y="2374748"/>
          <a:ext cx="4982814" cy="99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946"/>
                <a:gridCol w="1175431"/>
                <a:gridCol w="695188"/>
                <a:gridCol w="701083"/>
                <a:gridCol w="701083"/>
                <a:gridCol w="701083"/>
              </a:tblGrid>
              <a:tr h="291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Lavamanos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Orinales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Inodoros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Duchas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Calif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Aparatos Sanitarios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34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788504" y="3619153"/>
            <a:ext cx="3916017" cy="2622620"/>
            <a:chOff x="2222443" y="2409211"/>
            <a:chExt cx="2721820" cy="2060464"/>
          </a:xfrm>
        </p:grpSpPr>
        <p:sp>
          <p:nvSpPr>
            <p:cNvPr id="11" name="1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100% de los lavamanos, orinales e inodoros funcionan normalmente y evidencian adecuado mantenimiento.</a:t>
              </a:r>
              <a:endParaRPr lang="es-CO" sz="26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308035" y="259728"/>
            <a:ext cx="2199861" cy="1436550"/>
            <a:chOff x="2254846" y="2162110"/>
            <a:chExt cx="2689418" cy="2060464"/>
          </a:xfrm>
        </p:grpSpPr>
        <p:sp>
          <p:nvSpPr>
            <p:cNvPr id="14" name="13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466 personas</a:t>
              </a:r>
              <a:endParaRPr lang="es-CO" sz="26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354416" y="1869867"/>
            <a:ext cx="2199861" cy="1436550"/>
            <a:chOff x="2254846" y="2162110"/>
            <a:chExt cx="2689418" cy="2060464"/>
          </a:xfrm>
        </p:grpSpPr>
        <p:sp>
          <p:nvSpPr>
            <p:cNvPr id="17" name="16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Debería tener 19 aparatos sanitarios</a:t>
              </a:r>
              <a:endParaRPr lang="es-CO" sz="2600" kern="1200" dirty="0"/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5261124" y="1722783"/>
            <a:ext cx="781878" cy="397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16,09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4764167" y="2729949"/>
            <a:ext cx="655972" cy="483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21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60173" y="206341"/>
            <a:ext cx="7156175" cy="90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Confort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51256"/>
              </p:ext>
            </p:extLst>
          </p:nvPr>
        </p:nvGraphicFramePr>
        <p:xfrm>
          <a:off x="2736546" y="1211472"/>
          <a:ext cx="1364539" cy="510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539"/>
              </a:tblGrid>
              <a:tr h="349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iluminación natural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Condición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ventilación natural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Condición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funcionalidad acústica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Disponibilidad aislamiento térmico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Cantidad aparatos sanitarios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Condición de aparatos sanitarios y duchas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4 Forma libre"/>
          <p:cNvSpPr/>
          <p:nvPr/>
        </p:nvSpPr>
        <p:spPr>
          <a:xfrm>
            <a:off x="4211948" y="1539596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20%</a:t>
            </a:r>
            <a:endParaRPr lang="es-CO" sz="2600" kern="1200" dirty="0"/>
          </a:p>
        </p:txBody>
      </p:sp>
      <p:sp>
        <p:nvSpPr>
          <p:cNvPr id="6" name="5 Forma libre"/>
          <p:cNvSpPr/>
          <p:nvPr/>
        </p:nvSpPr>
        <p:spPr>
          <a:xfrm>
            <a:off x="4211948" y="2382434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20%</a:t>
            </a:r>
            <a:endParaRPr lang="es-CO" sz="2600" kern="1200" dirty="0"/>
          </a:p>
        </p:txBody>
      </p:sp>
      <p:sp>
        <p:nvSpPr>
          <p:cNvPr id="7" name="6 Forma libre"/>
          <p:cNvSpPr/>
          <p:nvPr/>
        </p:nvSpPr>
        <p:spPr>
          <a:xfrm>
            <a:off x="4211948" y="3225272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15%</a:t>
            </a:r>
            <a:endParaRPr lang="es-CO" sz="26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4211948" y="4068110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15%</a:t>
            </a:r>
            <a:endParaRPr lang="es-CO" sz="26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4211948" y="4910948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15%</a:t>
            </a:r>
            <a:endParaRPr lang="es-CO" sz="26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4211948" y="5753788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15%</a:t>
            </a:r>
            <a:endParaRPr lang="es-CO" sz="26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6895540" y="3511827"/>
            <a:ext cx="2195452" cy="100054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61,30</a:t>
            </a:r>
            <a:endParaRPr lang="es-CO" sz="26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5504020" y="1532972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92,30</a:t>
            </a:r>
            <a:endParaRPr lang="es-CO" sz="26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5504020" y="2375810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71,15</a:t>
            </a:r>
            <a:endParaRPr lang="es-CO" sz="26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5504020" y="3218648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84,6</a:t>
            </a:r>
            <a:endParaRPr lang="es-CO" sz="26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5504020" y="4061486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0</a:t>
            </a:r>
            <a:endParaRPr lang="es-CO" sz="2600" kern="1200" dirty="0"/>
          </a:p>
        </p:txBody>
      </p:sp>
      <p:sp>
        <p:nvSpPr>
          <p:cNvPr id="16" name="15 Forma libre"/>
          <p:cNvSpPr/>
          <p:nvPr/>
        </p:nvSpPr>
        <p:spPr>
          <a:xfrm>
            <a:off x="5504020" y="4904324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16,09</a:t>
            </a:r>
            <a:endParaRPr lang="es-CO" sz="2600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5504020" y="5747164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90</a:t>
            </a:r>
            <a:endParaRPr lang="es-CO" sz="2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 bwMode="auto">
          <a:xfrm>
            <a:off x="1046921" y="338864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Sostenibilidad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80657" y="1397000"/>
          <a:ext cx="3677913" cy="351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873"/>
                <a:gridCol w="1315040"/>
              </a:tblGrid>
              <a:tr h="4344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5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Cuenta con un sistema total de separación de residuos reciclables, ordinarios e inertes (cobertura 100%).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6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cuenta con áreas verdes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6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 de Consumo de Energía (ACE)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6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Análisis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Consumo de Agua (ACA)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16 Forma libre"/>
          <p:cNvSpPr/>
          <p:nvPr/>
        </p:nvSpPr>
        <p:spPr>
          <a:xfrm>
            <a:off x="6338948" y="2875721"/>
            <a:ext cx="2195452" cy="1000541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24,37</a:t>
            </a:r>
            <a:endParaRPr lang="es-CO" sz="2600" kern="1200" dirty="0"/>
          </a:p>
        </p:txBody>
      </p:sp>
      <p:sp>
        <p:nvSpPr>
          <p:cNvPr id="18" name="17 Forma libre"/>
          <p:cNvSpPr/>
          <p:nvPr/>
        </p:nvSpPr>
        <p:spPr>
          <a:xfrm>
            <a:off x="4689027" y="2043179"/>
            <a:ext cx="1102174" cy="62050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25%</a:t>
            </a:r>
            <a:endParaRPr lang="es-CO" sz="2600" kern="1200" dirty="0"/>
          </a:p>
        </p:txBody>
      </p:sp>
      <p:sp>
        <p:nvSpPr>
          <p:cNvPr id="25" name="24 Forma libre"/>
          <p:cNvSpPr/>
          <p:nvPr/>
        </p:nvSpPr>
        <p:spPr>
          <a:xfrm>
            <a:off x="4689027" y="2805179"/>
            <a:ext cx="1102174" cy="62050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25%</a:t>
            </a:r>
            <a:endParaRPr lang="es-CO" sz="2600" kern="1200" dirty="0"/>
          </a:p>
        </p:txBody>
      </p:sp>
      <p:sp>
        <p:nvSpPr>
          <p:cNvPr id="26" name="25 Forma libre"/>
          <p:cNvSpPr/>
          <p:nvPr/>
        </p:nvSpPr>
        <p:spPr>
          <a:xfrm>
            <a:off x="4689027" y="3567179"/>
            <a:ext cx="1102174" cy="62050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25%</a:t>
            </a:r>
            <a:endParaRPr lang="es-CO" sz="2600" kern="1200" dirty="0"/>
          </a:p>
        </p:txBody>
      </p:sp>
      <p:sp>
        <p:nvSpPr>
          <p:cNvPr id="27" name="26 Forma libre"/>
          <p:cNvSpPr/>
          <p:nvPr/>
        </p:nvSpPr>
        <p:spPr>
          <a:xfrm>
            <a:off x="4689027" y="4329180"/>
            <a:ext cx="1102174" cy="62050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25%</a:t>
            </a:r>
            <a:endParaRPr lang="es-CO" sz="2600" kern="1200" dirty="0"/>
          </a:p>
        </p:txBody>
      </p:sp>
      <p:grpSp>
        <p:nvGrpSpPr>
          <p:cNvPr id="36" name="35 Grupo"/>
          <p:cNvGrpSpPr/>
          <p:nvPr/>
        </p:nvGrpSpPr>
        <p:grpSpPr>
          <a:xfrm>
            <a:off x="596349" y="3551583"/>
            <a:ext cx="2756451" cy="1630017"/>
            <a:chOff x="596349" y="3551583"/>
            <a:chExt cx="2756451" cy="1630017"/>
          </a:xfrm>
        </p:grpSpPr>
        <p:sp>
          <p:nvSpPr>
            <p:cNvPr id="31" name="30 Rectángulo"/>
            <p:cNvSpPr/>
            <p:nvPr/>
          </p:nvSpPr>
          <p:spPr>
            <a:xfrm>
              <a:off x="1007165" y="3551583"/>
              <a:ext cx="2345635" cy="715617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35" name="34 Forma"/>
            <p:cNvCxnSpPr>
              <a:stCxn id="31" idx="1"/>
            </p:cNvCxnSpPr>
            <p:nvPr/>
          </p:nvCxnSpPr>
          <p:spPr>
            <a:xfrm rot="10800000" flipV="1">
              <a:off x="596349" y="3909392"/>
              <a:ext cx="410817" cy="127220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36 Grupo"/>
          <p:cNvGrpSpPr/>
          <p:nvPr/>
        </p:nvGrpSpPr>
        <p:grpSpPr>
          <a:xfrm>
            <a:off x="694598" y="5249170"/>
            <a:ext cx="3877401" cy="1482934"/>
            <a:chOff x="2222443" y="2409211"/>
            <a:chExt cx="2721820" cy="2060464"/>
          </a:xfrm>
        </p:grpSpPr>
        <p:sp>
          <p:nvSpPr>
            <p:cNvPr id="38" name="3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estándar es 17,7 m3/persona</a:t>
              </a:r>
              <a:endParaRPr lang="es-CO" sz="2600" kern="1200" dirty="0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1040295" y="4273827"/>
            <a:ext cx="2345635" cy="991617"/>
            <a:chOff x="1040295" y="4273827"/>
            <a:chExt cx="2345635" cy="991617"/>
          </a:xfrm>
        </p:grpSpPr>
        <p:sp>
          <p:nvSpPr>
            <p:cNvPr id="41" name="40 Rectángulo"/>
            <p:cNvSpPr/>
            <p:nvPr/>
          </p:nvSpPr>
          <p:spPr>
            <a:xfrm>
              <a:off x="1040295" y="4273827"/>
              <a:ext cx="2345635" cy="715617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2" name="41 Forma"/>
            <p:cNvCxnSpPr>
              <a:stCxn id="41" idx="2"/>
              <a:endCxn id="44" idx="0"/>
            </p:cNvCxnSpPr>
            <p:nvPr/>
          </p:nvCxnSpPr>
          <p:spPr>
            <a:xfrm rot="16200000" flipH="1">
              <a:off x="2246842" y="4955714"/>
              <a:ext cx="276001" cy="34345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/>
          <p:nvPr/>
        </p:nvGrpSpPr>
        <p:grpSpPr>
          <a:xfrm>
            <a:off x="648214" y="5255795"/>
            <a:ext cx="3877401" cy="1482934"/>
            <a:chOff x="2222443" y="2409211"/>
            <a:chExt cx="2721820" cy="2060464"/>
          </a:xfrm>
        </p:grpSpPr>
        <p:sp>
          <p:nvSpPr>
            <p:cNvPr id="44" name="4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estándar es 250 kw/persona</a:t>
              </a:r>
              <a:endParaRPr lang="es-CO" sz="2600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723261" y="5229290"/>
            <a:ext cx="3877401" cy="1482934"/>
            <a:chOff x="2222443" y="2409211"/>
            <a:chExt cx="2721820" cy="2060464"/>
          </a:xfrm>
        </p:grpSpPr>
        <p:sp>
          <p:nvSpPr>
            <p:cNvPr id="24" name="2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consumo de agua es de 18,32m3/persona</a:t>
              </a:r>
              <a:endParaRPr lang="es-CO" sz="26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716636" y="5209412"/>
            <a:ext cx="3877401" cy="1482934"/>
            <a:chOff x="2222443" y="2409211"/>
            <a:chExt cx="2721820" cy="2060464"/>
          </a:xfrm>
        </p:grpSpPr>
        <p:sp>
          <p:nvSpPr>
            <p:cNvPr id="30" name="29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consumo de energía es de 247,64 kw/persona</a:t>
              </a:r>
              <a:endParaRPr lang="es-CO" sz="2600" kern="1200" dirty="0"/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3622271" y="2146852"/>
            <a:ext cx="781878" cy="397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</a:t>
            </a:r>
            <a:endParaRPr lang="es-CO" dirty="0"/>
          </a:p>
        </p:txBody>
      </p:sp>
      <p:sp>
        <p:nvSpPr>
          <p:cNvPr id="34" name="33 Rectángulo"/>
          <p:cNvSpPr/>
          <p:nvPr/>
        </p:nvSpPr>
        <p:spPr>
          <a:xfrm>
            <a:off x="3622271" y="2922100"/>
            <a:ext cx="781878" cy="397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</a:t>
            </a:r>
            <a:endParaRPr lang="es-CO" dirty="0"/>
          </a:p>
        </p:txBody>
      </p:sp>
      <p:sp>
        <p:nvSpPr>
          <p:cNvPr id="40" name="39 Rectángulo">
            <a:hlinkClick r:id="rId3" action="ppaction://hlinksldjump"/>
          </p:cNvPr>
          <p:cNvSpPr/>
          <p:nvPr/>
        </p:nvSpPr>
        <p:spPr>
          <a:xfrm>
            <a:off x="3622271" y="3670844"/>
            <a:ext cx="781878" cy="397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0,94</a:t>
            </a:r>
            <a:endParaRPr lang="es-CO" dirty="0"/>
          </a:p>
        </p:txBody>
      </p:sp>
      <p:sp>
        <p:nvSpPr>
          <p:cNvPr id="46" name="45 Rectángulo">
            <a:hlinkClick r:id="rId3" action="ppaction://hlinksldjump"/>
          </p:cNvPr>
          <p:cNvSpPr/>
          <p:nvPr/>
        </p:nvSpPr>
        <p:spPr>
          <a:xfrm>
            <a:off x="3622271" y="4419588"/>
            <a:ext cx="781878" cy="397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-3,48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4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40" grpId="0" animBg="1"/>
      <p:bldP spid="4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46921" y="338864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 el modelo: Sostenibilidad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48216" y="1982513"/>
            <a:ext cx="3877401" cy="1482934"/>
            <a:chOff x="2222443" y="2409211"/>
            <a:chExt cx="2721820" cy="2060464"/>
          </a:xfrm>
        </p:grpSpPr>
        <p:sp>
          <p:nvSpPr>
            <p:cNvPr id="5" name="4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466 personas</a:t>
              </a:r>
              <a:endParaRPr lang="es-CO" sz="26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723260" y="2015644"/>
            <a:ext cx="3877401" cy="1482934"/>
            <a:chOff x="2222443" y="2409211"/>
            <a:chExt cx="2721820" cy="2060464"/>
          </a:xfrm>
        </p:grpSpPr>
        <p:sp>
          <p:nvSpPr>
            <p:cNvPr id="8" name="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Su consumo de energía fue de 115400kw</a:t>
              </a:r>
              <a:endParaRPr lang="es-CO" sz="26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01833" y="3751678"/>
            <a:ext cx="3877401" cy="1482934"/>
            <a:chOff x="2222443" y="2409211"/>
            <a:chExt cx="2721820" cy="2060464"/>
          </a:xfrm>
        </p:grpSpPr>
        <p:sp>
          <p:nvSpPr>
            <p:cNvPr id="11" name="1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466 personas</a:t>
              </a:r>
              <a:endParaRPr lang="es-CO" sz="26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676877" y="3731800"/>
            <a:ext cx="3877401" cy="1482934"/>
            <a:chOff x="2222443" y="2409211"/>
            <a:chExt cx="2721820" cy="2060464"/>
          </a:xfrm>
        </p:grpSpPr>
        <p:sp>
          <p:nvSpPr>
            <p:cNvPr id="14" name="13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264983" y="2409211"/>
              <a:ext cx="2679280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Su consumo de agua fue de 8535m3</a:t>
              </a:r>
              <a:endParaRPr lang="es-CO" sz="2600" kern="1200" dirty="0"/>
            </a:p>
          </p:txBody>
        </p:sp>
      </p:grpSp>
      <p:sp>
        <p:nvSpPr>
          <p:cNvPr id="16" name="15 Flecha curvada hacia la derecha">
            <a:hlinkClick r:id="rId3" action="ppaction://hlinksldjump"/>
          </p:cNvPr>
          <p:cNvSpPr/>
          <p:nvPr/>
        </p:nvSpPr>
        <p:spPr>
          <a:xfrm rot="10800000">
            <a:off x="7800044" y="5762900"/>
            <a:ext cx="1118669" cy="82019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4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609600" y="1058851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1058851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1058851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1058851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2279"/>
              </p:ext>
            </p:extLst>
          </p:nvPr>
        </p:nvGraphicFramePr>
        <p:xfrm>
          <a:off x="649362" y="1934823"/>
          <a:ext cx="8030962" cy="4692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143"/>
                <a:gridCol w="1942127"/>
                <a:gridCol w="2274556"/>
                <a:gridCol w="1942136"/>
              </a:tblGrid>
              <a:tr h="492319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Oferta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Ocupación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construcción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13675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una calificación por cada riesgo que existe acorde a su condición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 de calificaciones de cada riesgo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82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Accesibilidad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externa</a:t>
                      </a:r>
                      <a:endParaRPr lang="es-CO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de accesos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buenas condiciones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s-CO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220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Propiedad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 smtClean="0"/>
                        <a:t>Se asigna</a:t>
                      </a:r>
                      <a:r>
                        <a:rPr lang="es-CO" sz="1800" b="0" baseline="0" dirty="0" smtClean="0"/>
                        <a:t> un valor según la condición de propiedad </a:t>
                      </a:r>
                      <a:endParaRPr lang="es-CO" sz="1800" b="0" dirty="0" smtClean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aplica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73426" y="272603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Edificios y Espacios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51256"/>
              </p:ext>
            </p:extLst>
          </p:nvPr>
        </p:nvGraphicFramePr>
        <p:xfrm>
          <a:off x="324676" y="1198219"/>
          <a:ext cx="4608127" cy="2168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539"/>
                <a:gridCol w="558462"/>
                <a:gridCol w="662341"/>
                <a:gridCol w="681321"/>
                <a:gridCol w="1341464"/>
              </a:tblGrid>
              <a:tr h="3491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Variable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E1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E2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E3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Calificación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9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 de Muros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 Crítico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Material acabado de Muros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Crítico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9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Material de cubierta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Crítico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2" name="28 Grupo"/>
          <p:cNvGrpSpPr/>
          <p:nvPr/>
        </p:nvGrpSpPr>
        <p:grpSpPr>
          <a:xfrm>
            <a:off x="5281872" y="909080"/>
            <a:ext cx="3862128" cy="2960553"/>
            <a:chOff x="2190563" y="2326202"/>
            <a:chExt cx="2711100" cy="2060464"/>
          </a:xfrm>
        </p:grpSpPr>
        <p:sp>
          <p:nvSpPr>
            <p:cNvPr id="30" name="29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100% de los materiales de mis edificios presentan deterior menor y requieren mantenimiento preventivo</a:t>
              </a:r>
              <a:endParaRPr lang="es-CO" sz="2600" kern="1200" dirty="0"/>
            </a:p>
          </p:txBody>
        </p:sp>
      </p:grpSp>
      <p:sp>
        <p:nvSpPr>
          <p:cNvPr id="32" name="31 Forma libre"/>
          <p:cNvSpPr/>
          <p:nvPr/>
        </p:nvSpPr>
        <p:spPr>
          <a:xfrm>
            <a:off x="6047400" y="1736036"/>
            <a:ext cx="1228044" cy="649356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100</a:t>
            </a:r>
            <a:endParaRPr lang="es-CO" sz="2600" kern="1200" dirty="0"/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51415"/>
              </p:ext>
            </p:extLst>
          </p:nvPr>
        </p:nvGraphicFramePr>
        <p:xfrm>
          <a:off x="0" y="1702864"/>
          <a:ext cx="5406886" cy="4208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147"/>
                <a:gridCol w="543339"/>
                <a:gridCol w="821635"/>
                <a:gridCol w="821635"/>
                <a:gridCol w="768626"/>
                <a:gridCol w="742122"/>
                <a:gridCol w="808382"/>
              </a:tblGrid>
              <a:tr h="3180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/>
                        <a:t>ESPACIO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Piso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M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AM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V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/>
                        <a:t>Puertas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/>
                        <a:t>CR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/>
                        <a:t>ESP6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ESP10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ESP11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ESP12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 smtClean="0"/>
                        <a:t>ESP13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25937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259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Calificación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73,08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82,69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61,54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5" name="33 Grupo"/>
          <p:cNvGrpSpPr/>
          <p:nvPr/>
        </p:nvGrpSpPr>
        <p:grpSpPr>
          <a:xfrm>
            <a:off x="5597785" y="2273105"/>
            <a:ext cx="3365172" cy="2584172"/>
            <a:chOff x="2190563" y="2326202"/>
            <a:chExt cx="2711100" cy="2060464"/>
          </a:xfrm>
        </p:grpSpPr>
        <p:sp>
          <p:nvSpPr>
            <p:cNvPr id="35" name="34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69% de los espacios se encuentran en condiciones normales de piso y evidencian mantenimiento periódico</a:t>
              </a:r>
              <a:endParaRPr lang="es-CO" sz="2600" kern="1200" dirty="0"/>
            </a:p>
          </p:txBody>
        </p:sp>
      </p:grpSp>
      <p:grpSp>
        <p:nvGrpSpPr>
          <p:cNvPr id="6" name="36 Grupo"/>
          <p:cNvGrpSpPr/>
          <p:nvPr/>
        </p:nvGrpSpPr>
        <p:grpSpPr>
          <a:xfrm>
            <a:off x="5544337" y="2259852"/>
            <a:ext cx="3472069" cy="2610679"/>
            <a:chOff x="2190563" y="2326202"/>
            <a:chExt cx="2711100" cy="2060464"/>
          </a:xfrm>
        </p:grpSpPr>
        <p:sp>
          <p:nvSpPr>
            <p:cNvPr id="38" name="3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67% de los espacios se encuentran con deterioro menor en cielo rasos y requiere mantenimiento preventivo</a:t>
              </a:r>
              <a:endParaRPr lang="es-CO" sz="2600" kern="1200" dirty="0"/>
            </a:p>
          </p:txBody>
        </p:sp>
      </p:grpSp>
      <p:grpSp>
        <p:nvGrpSpPr>
          <p:cNvPr id="7" name="40 Grupo"/>
          <p:cNvGrpSpPr/>
          <p:nvPr/>
        </p:nvGrpSpPr>
        <p:grpSpPr>
          <a:xfrm>
            <a:off x="5528212" y="2187621"/>
            <a:ext cx="3504318" cy="2755140"/>
            <a:chOff x="2190563" y="2326202"/>
            <a:chExt cx="2711100" cy="2060464"/>
          </a:xfrm>
        </p:grpSpPr>
        <p:sp>
          <p:nvSpPr>
            <p:cNvPr id="42" name="41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85% de los espacios se encuentran con deterioro menor en acabado de muros y requiere mantenimiento preventivo</a:t>
              </a:r>
              <a:endParaRPr lang="es-CO" sz="2600" kern="1200" dirty="0"/>
            </a:p>
          </p:txBody>
        </p:sp>
      </p:grpSp>
      <p:grpSp>
        <p:nvGrpSpPr>
          <p:cNvPr id="8" name="43 Grupo"/>
          <p:cNvGrpSpPr/>
          <p:nvPr/>
        </p:nvGrpSpPr>
        <p:grpSpPr>
          <a:xfrm>
            <a:off x="5511205" y="2200217"/>
            <a:ext cx="3538332" cy="2729948"/>
            <a:chOff x="2190563" y="2326202"/>
            <a:chExt cx="2711100" cy="2060464"/>
          </a:xfrm>
        </p:grpSpPr>
        <p:sp>
          <p:nvSpPr>
            <p:cNvPr id="45" name="44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69% de los espacios se encuentran con deterioro menor en ventanas y requiere mantenimiento preventivo</a:t>
              </a:r>
              <a:endParaRPr lang="es-CO" sz="2600" kern="1200" dirty="0"/>
            </a:p>
          </p:txBody>
        </p:sp>
      </p:grpSp>
      <p:grpSp>
        <p:nvGrpSpPr>
          <p:cNvPr id="9" name="46 Grupo"/>
          <p:cNvGrpSpPr/>
          <p:nvPr/>
        </p:nvGrpSpPr>
        <p:grpSpPr>
          <a:xfrm>
            <a:off x="5497954" y="2187621"/>
            <a:ext cx="3564834" cy="2755141"/>
            <a:chOff x="2190563" y="2326202"/>
            <a:chExt cx="2711100" cy="2060464"/>
          </a:xfrm>
        </p:grpSpPr>
        <p:sp>
          <p:nvSpPr>
            <p:cNvPr id="48" name="47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50% de los espacios  se encuentran en condiciones normales en las puertas y evidencia mantenimiento periódico.</a:t>
              </a:r>
              <a:endParaRPr lang="es-CO" sz="2600" kern="1200" dirty="0"/>
            </a:p>
          </p:txBody>
        </p:sp>
      </p:grpSp>
      <p:grpSp>
        <p:nvGrpSpPr>
          <p:cNvPr id="10" name="49 Grupo"/>
          <p:cNvGrpSpPr/>
          <p:nvPr/>
        </p:nvGrpSpPr>
        <p:grpSpPr>
          <a:xfrm>
            <a:off x="5471449" y="2147208"/>
            <a:ext cx="3617844" cy="2835966"/>
            <a:chOff x="2190563" y="2326202"/>
            <a:chExt cx="2711100" cy="2060464"/>
          </a:xfrm>
        </p:grpSpPr>
        <p:sp>
          <p:nvSpPr>
            <p:cNvPr id="51" name="50 Rectángulo redondeado"/>
            <p:cNvSpPr/>
            <p:nvPr/>
          </p:nvSpPr>
          <p:spPr>
            <a:xfrm>
              <a:off x="2222443" y="2422619"/>
              <a:ext cx="2679220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2190563" y="2326202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El 85% de los espacios se encuentran con deterioro menor en muros y requiere mantenimiento preventivo</a:t>
              </a:r>
              <a:endParaRPr lang="es-CO" sz="2600" kern="1200" dirty="0"/>
            </a:p>
          </p:txBody>
        </p:sp>
      </p:grpSp>
      <p:sp>
        <p:nvSpPr>
          <p:cNvPr id="56" name="55 Forma libre"/>
          <p:cNvSpPr/>
          <p:nvPr/>
        </p:nvSpPr>
        <p:spPr>
          <a:xfrm>
            <a:off x="6173296" y="3067880"/>
            <a:ext cx="1228044" cy="649356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77,55</a:t>
            </a:r>
            <a:endParaRPr lang="es-CO" sz="2600" kern="1200" dirty="0"/>
          </a:p>
        </p:txBody>
      </p:sp>
      <p:sp>
        <p:nvSpPr>
          <p:cNvPr id="40" name="39 Rectángulo"/>
          <p:cNvSpPr/>
          <p:nvPr/>
        </p:nvSpPr>
        <p:spPr>
          <a:xfrm>
            <a:off x="887896" y="5691798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Rectángulo"/>
          <p:cNvSpPr/>
          <p:nvPr/>
        </p:nvSpPr>
        <p:spPr>
          <a:xfrm>
            <a:off x="1583628" y="5685174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Rectángulo"/>
          <p:cNvSpPr/>
          <p:nvPr/>
        </p:nvSpPr>
        <p:spPr>
          <a:xfrm>
            <a:off x="2431756" y="5685174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Rectángulo"/>
          <p:cNvSpPr/>
          <p:nvPr/>
        </p:nvSpPr>
        <p:spPr>
          <a:xfrm>
            <a:off x="3226876" y="5671922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62 Rectángulo"/>
          <p:cNvSpPr/>
          <p:nvPr/>
        </p:nvSpPr>
        <p:spPr>
          <a:xfrm>
            <a:off x="3982240" y="5671922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Rectángulo"/>
          <p:cNvSpPr/>
          <p:nvPr/>
        </p:nvSpPr>
        <p:spPr>
          <a:xfrm>
            <a:off x="4737604" y="5671922"/>
            <a:ext cx="530088" cy="20541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73426" y="272603"/>
            <a:ext cx="7195931" cy="66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Edificios y Espacios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894520" y="1684336"/>
            <a:ext cx="2199861" cy="1436550"/>
            <a:chOff x="2254846" y="2162110"/>
            <a:chExt cx="2689418" cy="2060464"/>
          </a:xfrm>
        </p:grpSpPr>
        <p:sp>
          <p:nvSpPr>
            <p:cNvPr id="5" name="4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Edificios</a:t>
              </a:r>
              <a:endParaRPr lang="es-CO" sz="26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34885" y="3745049"/>
            <a:ext cx="2199861" cy="1436550"/>
            <a:chOff x="2254846" y="2162110"/>
            <a:chExt cx="2689418" cy="2060464"/>
          </a:xfrm>
        </p:grpSpPr>
        <p:sp>
          <p:nvSpPr>
            <p:cNvPr id="8" name="7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Espacios</a:t>
              </a:r>
              <a:endParaRPr lang="es-CO" sz="2600" kern="1200" dirty="0"/>
            </a:p>
          </p:txBody>
        </p:sp>
      </p:grpSp>
      <p:sp>
        <p:nvSpPr>
          <p:cNvPr id="10" name="9 Forma libre"/>
          <p:cNvSpPr/>
          <p:nvPr/>
        </p:nvSpPr>
        <p:spPr>
          <a:xfrm>
            <a:off x="3367122" y="2056430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50%</a:t>
            </a:r>
            <a:endParaRPr lang="es-CO" sz="26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3367122" y="4103891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50%</a:t>
            </a:r>
            <a:endParaRPr lang="es-CO" sz="260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6252796" y="3107634"/>
            <a:ext cx="1228044" cy="649356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88,78</a:t>
            </a:r>
            <a:endParaRPr lang="es-CO" sz="26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4672446" y="2063058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100</a:t>
            </a:r>
            <a:endParaRPr lang="es-CO" sz="2600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4672446" y="4110519"/>
            <a:ext cx="1171720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/>
              <a:t>77,55</a:t>
            </a:r>
            <a:endParaRPr lang="es-CO" sz="2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SERVICIOS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602973" y="1671084"/>
            <a:ext cx="2199861" cy="661299"/>
            <a:chOff x="2254846" y="2162110"/>
            <a:chExt cx="2689418" cy="2060464"/>
          </a:xfrm>
        </p:grpSpPr>
        <p:sp>
          <p:nvSpPr>
            <p:cNvPr id="17" name="16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Principales</a:t>
              </a:r>
              <a:endParaRPr lang="es-CO" sz="26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75861" y="4937740"/>
            <a:ext cx="2199861" cy="661299"/>
            <a:chOff x="2254846" y="2162110"/>
            <a:chExt cx="2689418" cy="2060464"/>
          </a:xfrm>
        </p:grpSpPr>
        <p:sp>
          <p:nvSpPr>
            <p:cNvPr id="27" name="26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Otros </a:t>
              </a:r>
              <a:endParaRPr lang="es-CO" sz="2600" kern="1200" dirty="0"/>
            </a:p>
          </p:txBody>
        </p:sp>
      </p:grpSp>
      <p:pic>
        <p:nvPicPr>
          <p:cNvPr id="97282" name="Picture 2" descr="https://encrypted-tbn2.gstatic.com/images?q=tbn:ANd9GcSBWoa5QF_cjcguC7wyam9GQhKrrXBoCZSeOxcp2Y9ntqcWOL0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508" y="1046922"/>
            <a:ext cx="914400" cy="951808"/>
          </a:xfrm>
          <a:prstGeom prst="rect">
            <a:avLst/>
          </a:prstGeom>
          <a:noFill/>
        </p:spPr>
      </p:pic>
      <p:sp>
        <p:nvSpPr>
          <p:cNvPr id="33" name="32 Forma libre"/>
          <p:cNvSpPr/>
          <p:nvPr/>
        </p:nvSpPr>
        <p:spPr>
          <a:xfrm>
            <a:off x="5692880" y="1274554"/>
            <a:ext cx="2122591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>
                <a:solidFill>
                  <a:schemeClr val="bg1"/>
                </a:solidFill>
              </a:rPr>
              <a:t>Permanente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5119723" y="2281720"/>
            <a:ext cx="3268904" cy="759656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>
                <a:solidFill>
                  <a:schemeClr val="bg1"/>
                </a:solidFill>
              </a:rPr>
              <a:t>Por lo menos el 70% del tiempo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pic>
        <p:nvPicPr>
          <p:cNvPr id="97284" name="Picture 4" descr="https://encrypted-tbn1.gstatic.com/images?q=tbn:ANd9GcSY4y63tSkENvED93KITpAPpLQt4oSXyTzfPqr7KzRmEZLGA8sQ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045" y="2310850"/>
            <a:ext cx="785327" cy="785327"/>
          </a:xfrm>
          <a:prstGeom prst="rect">
            <a:avLst/>
          </a:prstGeom>
          <a:noFill/>
        </p:spPr>
      </p:pic>
      <p:sp>
        <p:nvSpPr>
          <p:cNvPr id="97286" name="AutoShape 6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288" name="AutoShape 8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290" name="AutoShape 10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7492" y="3934780"/>
            <a:ext cx="1126433" cy="8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Forma libre"/>
          <p:cNvSpPr/>
          <p:nvPr/>
        </p:nvSpPr>
        <p:spPr>
          <a:xfrm>
            <a:off x="5692880" y="3984623"/>
            <a:ext cx="2122591" cy="521117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>
                <a:solidFill>
                  <a:schemeClr val="bg1"/>
                </a:solidFill>
              </a:rPr>
              <a:t>Permanente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pic>
        <p:nvPicPr>
          <p:cNvPr id="97293" name="Picture 13" descr="https://encrypted-tbn3.gstatic.com/images?q=tbn:ANd9GcQ0XOtrxeBPSq05GOoXRLzXIcMb-0eo4QYsf6ARfzibOHBiiZ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3720" y="5852421"/>
            <a:ext cx="1293976" cy="861083"/>
          </a:xfrm>
          <a:prstGeom prst="rect">
            <a:avLst/>
          </a:prstGeom>
          <a:noFill/>
        </p:spPr>
      </p:pic>
      <p:sp>
        <p:nvSpPr>
          <p:cNvPr id="36" name="35 Forma libre"/>
          <p:cNvSpPr/>
          <p:nvPr/>
        </p:nvSpPr>
        <p:spPr>
          <a:xfrm>
            <a:off x="5692880" y="6085092"/>
            <a:ext cx="2122591" cy="527743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>
                <a:solidFill>
                  <a:schemeClr val="bg1"/>
                </a:solidFill>
              </a:rPr>
              <a:t>Permanente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5692880" y="4879143"/>
            <a:ext cx="2122591" cy="64701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dirty="0" smtClean="0">
                <a:solidFill>
                  <a:schemeClr val="bg1"/>
                </a:solidFill>
              </a:rPr>
              <a:t>No se tiene 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5566" y="4899293"/>
            <a:ext cx="1450285" cy="8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6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Definir el modelo: SERVICIOS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2075448" y="1400246"/>
          <a:ext cx="3861524" cy="423654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6009"/>
                <a:gridCol w="620854"/>
                <a:gridCol w="636105"/>
                <a:gridCol w="596348"/>
                <a:gridCol w="1272208"/>
              </a:tblGrid>
              <a:tr h="34476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661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024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415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No Funcional</a:t>
                      </a:r>
                      <a:endParaRPr lang="es-ES" sz="1400" b="0" i="0" u="none" strike="noStrike" dirty="0" smtClean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36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Parcialmente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732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Parcialmente Funcional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622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60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Funcionalidad Básica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689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80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Funcionalidad Alta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52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Todos los Servicios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Plenamente Funcional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095450" y="4770772"/>
            <a:ext cx="521028" cy="430695"/>
          </a:xfrm>
          <a:prstGeom prst="rect">
            <a:avLst/>
          </a:prstGeom>
          <a:noFill/>
          <a:ln w="508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2107094" y="4750894"/>
            <a:ext cx="702366" cy="43069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2816086" y="4744268"/>
            <a:ext cx="642731" cy="43069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3423299" y="4750894"/>
            <a:ext cx="656393" cy="43069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9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052855" y="285854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UNIDADES FUNCIONALES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602973" y="1671084"/>
            <a:ext cx="2199861" cy="661299"/>
            <a:chOff x="2254846" y="2162110"/>
            <a:chExt cx="2689418" cy="2060464"/>
          </a:xfrm>
        </p:grpSpPr>
        <p:sp>
          <p:nvSpPr>
            <p:cNvPr id="17" name="16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Principales</a:t>
              </a:r>
              <a:endParaRPr lang="es-CO" sz="2600" kern="1200" dirty="0"/>
            </a:p>
          </p:txBody>
        </p:sp>
      </p:grpSp>
      <p:grpSp>
        <p:nvGrpSpPr>
          <p:cNvPr id="3" name="25 Grupo"/>
          <p:cNvGrpSpPr/>
          <p:nvPr/>
        </p:nvGrpSpPr>
        <p:grpSpPr>
          <a:xfrm>
            <a:off x="675861" y="4937740"/>
            <a:ext cx="2199861" cy="661299"/>
            <a:chOff x="2254846" y="2162110"/>
            <a:chExt cx="2689418" cy="2060464"/>
          </a:xfrm>
        </p:grpSpPr>
        <p:sp>
          <p:nvSpPr>
            <p:cNvPr id="27" name="26 Rectángulo redondeado"/>
            <p:cNvSpPr/>
            <p:nvPr/>
          </p:nvSpPr>
          <p:spPr>
            <a:xfrm>
              <a:off x="2254846" y="223254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Otros </a:t>
              </a:r>
              <a:endParaRPr lang="es-CO" sz="2600" kern="1200" dirty="0"/>
            </a:p>
          </p:txBody>
        </p:sp>
      </p:grpSp>
      <p:sp>
        <p:nvSpPr>
          <p:cNvPr id="33" name="32 Forma libre"/>
          <p:cNvSpPr/>
          <p:nvPr/>
        </p:nvSpPr>
        <p:spPr>
          <a:xfrm>
            <a:off x="4837043" y="1152938"/>
            <a:ext cx="4134678" cy="212034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>
                <a:solidFill>
                  <a:schemeClr val="bg1"/>
                </a:solidFill>
              </a:rPr>
              <a:t>Ninguna de las dos unidades funcionales  principales cuentan con los metros cuadrados requeridos de acuerdo a los estándares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97286" name="AutoShape 6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288" name="AutoShape 8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290" name="AutoShape 10" descr="data:image/jpeg;base64,/9j/4AAQSkZJRgABAQAAAQABAAD/2wCEAAkGBhQSERUTExQVFRUWGCIaGRgYGRgYHxsaGx0cGBogHx4eICYgHhwjGxoeIC8gIycpLCwsGh8xNTAqOCcrLCoBCQoKDgwOGg8PGiwcHCQpLCkpLCkpLCwsKSwsLCwsKSkpKSwsLCksLCwsLCksLCwsKSwpLCksLCwsKSwpLCwpKf/AABEIAMMBAwMBIgACEQEDEQH/xAAbAAACAgMBAAAAAAAAAAAAAAAEBQMGAAECB//EAEAQAAIBAgQEBAQEBAUCBgMAAAECEQMhAAQSMQVBUWETInGBBjKRoUKx0fAUI1LBB2Jy4fEVMxYkU5Ki0jRDgv/EABkBAAMBAQEAAAAAAAAAAAAAAAABAgMEBf/EACQRAQEAAgIDAAEEAwAAAAAAAAABAhEhMQMSQRMEUWFxIjKB/9oADAMBAAIRAxEAPwAhOD0mYaqYUqwjYSFsRuDIHp+WH+Zq5XSYoKo/pRFQ9PwDoY/ZxQafFmcqV1hQpkEEydyYixubyTtPUs8o/iaPDCmrEiWIhgCevKOY73xUmuDgv4u+F2FFXSmFOoHSWE7bHaTtaeQGI6ecOjSaXhhNtYhZmfQ3MyfvjVbiTKRrR6jRcqdcNYzIABn62wmzebq1qky6DTsSoAsVM9yLBSPyOF2vpZhlGVA2sMGNxZjO0wBAHOf2IMxwdHZXeoqMsQGVGLKAQJAMfU7i4OAOGIVJDTpC2gl5te079pIxPmCjNHmYD8WmQPTvvaetxhdCyUx4a6UyFQHUARqYkltV2uTtyCwbD1OI8zKTCCDddIGx6jaAT0i/XAFWGYhEIH4RJte8yJPv13wZlDoaUpjUDLSJFtp2IExINoPphdqnCGpw7UDq/wC5Fn0gRq5C1zHMcr9sc1a9VKSl6asfl8QRJWNpF5HKYmMMBLyYRHa8fhadvLJ80zsDysMc0smFsNwb3O94gDlbpHoThbsFwl5ofJZs5hBS1Ba2sf8AcQgaAACt5A1f1EA7Cb4f0/hTNAlUamVIHkY6gIEEtIliTeSMV7iVUwfKSPxaBpIHoBcQJvYzgj4Vz9ek4rJ4lTy6NLSyhbco1DlcdOeK/JU/ih5S+Ds6zCWo01ExGxkgzpX8Vjv1xYcv8IiXao4JqGWCiFmIsDMW6RiTL/E4Zgj6aTldWmoTYevy/f8AI4bKX3lfYH9cV7bR66cnIqoNsea/HvDKFca4AqjzLGpXC2u0iVA5Awe/LHplQPG4Ht/vjy3434sUcIKZaoFHmqQBMXcACXvMEwOgO4W9fycm6RcIoPQylaqkCo4Oh2VVLFRAMG2+zHecN+L5vM6KlTXpV6CaYK6VenTWozKbiCHYTPTpipZ3j/iK1GozVqj2g3JJAgCCSB5QYtiyZ7ijPwijWCaWRChWLeXTR26EAfXHk/gvtllZ3XpZeTH/AB18hXxfKtXqJVpBao0XB3F5lbixBub/ACjDLhuTarlay6QGRpK3FomDzjynl1xR6/xCrKtKorqFiCvlgjpHLFh4D8Qto0LmGILD/uQ66YuukwZJjzAiL2OOzxePyYeL8fHDi/UenkyuU7BDKvRRna4BXSDcS2oEHTN5WB33xvJZ4qwSonknUy9Ii45jf0Nseh0q1JkhqNNrAWgho2Hnj8zbG8xkKFViWy3iQ0SE9DErAI2tibMutbc3pSTgPxEvjUzIVJaZGnTKsJ6Rbl9sHcW4oi1sqqOjTUkjUCCSwUD7DBGY+H6TKFXJ1bdBpPOBM2HtzOKrwT4cqjPZNWRwFc1GLAzKkveRaSo+uO79Ll6YWWfdnjvHj918GTZmIFrn++IP4Eq9Wdgo63sSMWP+A80rMHeevsMJPibjBpUSUo1HZyUiCAIBJJgHkbdT6HHNjjt7d/WSndDii0MtQmSWRQFET8u9zAA/4nCrinHWHhs7eZzqWmBKquwkTdiefLpbCpcyXVJSp8iDbaFUG8gWmLkc8S5XhQZqlSoWLk8mgACFNgIAEbwO55nS5beTMJOUhL1SAaqiQWJGk+a3lFhYSAD2N8Im4hVQFXLsASQAZ3tyJMWAsYwbXyKrVQ6kQO2mSPxCSDvG3ScA53IVGqwH8UqAPlK2uJAvvyM8u04Dpjm+PUhl6ReWqEQQzMSI8tx1t6yee+Gn+H+YFV6zqWC6lhTJAPmNvtipcRoKwVG3EqsgoTEE399+ffBHDOOvw1B4ehw7am1m9hAAIIm97Dp1w52jObnD0Ksw1G5364zHnv8A48qncLPpH2ONYr2LSs5GszE+Iq7SHY9etxtifJVtTAIiag+lnUAaZEE+Y9JuP742lBlLhqYfTJK7k8iIg3AxvLZyiTK6abAyY8rT0M39iMChOapIzkKarGNM0pN5+XYjp3xxQ4HUTWkKyl5JqQIAIv8AMJIjlbfvgjLUa1QDw3OxgOD1gkQYt+mJXetTJ8RFUkaQRBN4iNRKi8bE4nanWUVAF0KliYGmQeVyAL/X3xvOZYPUUaCFBHmBYc5nTF7nlPrg7LZMaFNR0RTZdJmItfTBG8R/xiPPZCpTBgagR5XD2uRETG/2+2EpLw+ihNRqg0qogEyNTaomZB2vHOx7Y5UBQRRbTazFokGZAtNzyPTC96lZ1FM19bfN5VjYibjcDacSU83NQ+Myq5i5nzCYJ5CRuRznAHdeppVJBcgyP8pjeR+vXHAdAhcNuDMgtfb/AFDmZmLjEupSWDRfsCPUbTy544WmgEj7DSBy5G/thKRrWeAygsxHkDQJ5WPrsMEUq9RU0yqwQDZdIYXILBR5uZM274YLXpJBVSlUWBdZ32IHL17Yg4Y1eXavVWflULMkTOogAdu15wbAaqCrL5dalRZIbe5MkiTAIUAdBidc7pRWp5plDCQJKCJiSSY9gvLEyg1GjU004mA0tH+abGd59h05GbJYHSs7DUs2Nm2BAGwjviTRUM3mtYJrveCB4gIJi5CkzA67ScAcSRQjVmp0wSwuXklZ5mT0ie84bnMKQEIUXhQqso8ogxEAgbxy64WZjippEqYeBZWRZMmxJIJIEW26HrgPcireAPJpNybEFfr7He9zi2cOyunhgpmXioSZECGIaDNtwR7HFN4hnaYqK9NAPMTpny9LRt6CNsX34T4itbLItYDwphz8oaoSzBVIIIgGSAtgDfbB6XLge8x5qmZz4bpsRoZU1bIxB1N2BMxtg7gnANLCidBcgnymIPf85A5jFp41wnKipRqUlCOq6tJktDbSSZ1abxyk4B4RTpU6zVmqKp+UzsBqJa/9RJG3TucVd4WRM1nNxaOG8IZEUfw6ADcl59T1E4cLmWQTGkHYAk8rx2m+FWV42xEJTU3gEmL7TA/duXJjLMp1aA21jPQmOnPniLd9IuNnYhM80+YlgeQ37e3PCF1D57VIULTnefMYUD1jrhnRywA/qtJPQfvnhbxni9LL0XqeEDpQvpkJIUhZvt5ioFrzAxO7opxuRDxQZltK0nFJBPnJM7yYVd4/2tiEUWH/AHHqVLc4XeDsLEnTFyeeIMrmKtalSq1UCCooZaOr8JuATEwwE+m+2O3zVnZifNeSbBe1vbbFTelSaEVQQosYFzpgteAo7SSLwfzgKuag8RUq+HSi6rpYkAmBLfKIJuZ3vJxo1ibyDTBHlncEgnmBJIPLmTffA+YzLSJAgT5VkkX1cvmPK+55YuQUEiqx11p6qNc8rbEAmLg7yDvhpl2VYY1SoJho3sBsBuRtHKfqubPLVQhkXVYFSQrAG87HlGO//CLZnwvFd0o7socKGAJsBcQeottznFIqHiWZQnX/ABNYyYh4IgSI0hVjp0Mc5wXkOGePSWppDaRcK2kCSTJWAT3HzH85uOcMp0Wpfw6+JceUt5ughvW04MoZkZbLLVaoZcaUo2ILBj5rSZknbe3pgNWHOTBhpJG5DMB7BV0jpbGYa5z/AA8bMua1SnRDvcgu4O0CdA0zHTG8Pj9yQ5rIO/lapEGbQW7fiUk7e04UNwdTVmoiVDPzmdUgQJ1bADqTYYeaCDMxO08vfljJJ6DnuQPrf74pMoHOUC+kUq4JT5VUFjEEGQswN4vNsTHiZVjTcEiYBKxPWxuMM6FZk2OkjbTbnvacd5rO3l5qE7nSBFgRfedr2/SLFyoafADUQip4oRpZAFja+6iZ6dhfEGdoinSOgNpW5QSNLHtMxYiY5ixvg+noadWva34r/vp9MQ59FYhWr3FiGYSo5SDePX6YWlbIaSJoaKrLU28hAEDrIIj0P0jE+apJTC6gyn+sGdV+uxj6YJp8LAqwKgAAuzA2taQOuJONZhBQqHWnkAgKYknykR8wN9r7zO+AHqvl6Q0UaCwv4oBJ6kk4r3FuJJJus7wBNva+/TrgP/xASbDyj8ItA9OuN8Y4Uc7T1U6LO0gMygKfducTMTNu+Foxq8TpVgwdo5hoJKtAtAP79cR0qQhhIWEgakKs9/v125XwLl+BtSEsGQW5W6RckXwXXy5gEeJI5EWnmbdeWA3S8TWmIIggAjSxBWNrG1r4i4nxuFlTEbG0XsZ5j6/XAT12AOqGIPmi8f32OODlwywLyLgA89o9zhaMRS4hqWKhVSbQJgiTAMjn2P8Asqz/ABFKo0O5DJsSJ1Dnt+eIc3R0IVMkgeWJE9Qf3zxXFzg0tzI2Mk8+XL64ZNGl4tXRT3Y+XVad2v7Yt2QSrlKK1IR2pkkIWDC4IYiTAJBA5Hy+2KDRzoSoSGI5TANvQzGGdDjNEOCQ9RiNJLvIhvKfKBGxtjXx6l5Y+S2zhbMrmnrGjmmUoK7Mqgmb05LyTvMm8ciLRiSoGFNqlI04p1N4GpagOpT5jpILEA2nbcHFOf4lqIiUgRFMytrqSdRgnaThwPiXMVKKsXKqa+glEQLp06jCqouY59O2I80y9v6a+K4+r0PJ8Qp+ElbVpQoDBHmkAMxkDzXaZAHpfB2X4rqUaUBPfoNyYuDtv1xT8lwlK9BqdNCh1XLBf6bEXJBEjnNhiw8LJySaAUeQWq1dAW42BkG+mLXP1xhF1Yc5S8OkdD+aJLDbnvzIm0DthBkOCVK81MwaVXZwLQIBVdUEgwfMAZiO1i84TWAZiAsyFIibgAlSTP6euAanEm0eHRDBWbUG0wCoELAOyR1A2PUHFpMKOXpt/LLSRCgSfM0WtpEbwAp2364Pr/BwiSA0/hnvq5735dhitZbjPgslVxTFUEgRrYEGxj+knvi2cN494tE1HimROq4t39xhkWVOB6ASadQwZ0iIY7CTblA32G22FfE8+TQalQph3UFncxKyZMAHcbASWjcYB+Jf8StLFKbBuQANz+gwiyHG67JVET40sItcgLub8h7jDhUVwXgVFi75glmJiFJRjI+w5c/bFn4l8QggKEsBpFzMRA5/uMVqtwqup8Q0mtCWZZOmx8tyeQmD0w44d8KeIENedLXKBxKwb6iIgYaTb4Zr2kCmH03J1M5AgATqCADpN4wLxHM1nqsuXU1FVtTOIaCYJXWR8pjaZBJviVPh+gHWmiGkAWJZyCrBh/TLSLwLg+u+Jclkstl2ZVh1NytMkXmPMCQN+8dMVJGeVs6cHimYXylGsP6kPfecZgHMrqYkZVVB5ak/+2N4X40/kqKrniA38hSW/EpYbduYHqR1x34KeGHdgjFoUdhuW2EdPtjmiS3y6iR6k3/5xLVOtVV7gGCWJUDbSCCIsZEk/SJxdaB6denDCZEkahpKmRtFm64KyRVtZc1CSDoAZdgNjqOqNrScZmcpvTqqqLEDQFaTYfNYTzi/K5vA7ZA1GWmAwQSfNpGqI2JIIYX59ORwjd5XONTp6kITVtq3BuIBuVuCOmF4qVajaKpOtm2CalIE87lusH1jDFuB1N6agqWIGoEQLAk6iRMzJB323uwynDEIg1VqMu8LYdBMgmLQTGJ0eyVeIFF0U/DBDQW0iQDGpSDytMHD/O/DuVZAPDU+WxJvBA58j0F45RhTxvhooxVqKCpN3vMzaQb3nrucM6HGsslBJALROkuTHOJEct52NsBq5U+BJnTXKtFvLrnnDAERAG4ucM6vGBlqFLLBgpCCXIgOTdo9WnvsMS5f4tqVXNLK0wTEkUwLDaWP9ycd0adQOf4mgGpxBRlB3vex5gb2sMKnsib4hRhoZgQTBtv0sN4wZXoIULI8xciQDEc/wmBytPMHDLiByIK/+VQs1gaaqpHqVED3xuhwMFC4ksJgBYA5hSbS3tG98JRRnafyOtUgRB8oiTvIiOUHlcYTZzOaCB+HUAQZF+kdOX0wV8VVW8s+RouyyL7HVe4Nu/tit5is0KusOBvHMEER27RtJ7YIB2bzeuxhdN5GxIJFt+l77g4q9VP5JJ3UxHm+WeptEmYE4sFKGVYEarCSTCmCLC3L3Pviq5hipZZFjfueZnpOFBeCvNxePbHfDck7HWEYoplmiw98aKAnzWG59P1xfuH5NGohWgBhGkbgcoH98dOGP1zZ34oufy1RW1OpUNdSRYjsdsPfhF2cogEhH1nUWKqIjYbEnSJ7KMPeJcLUUGVTqUCNN5EevMbg74q3DKYoN4mokgiwi8xOJ8k+r8fenp2S4zopaFpprd4LKw1QGDNNidJURafxdcM6GV8RCatMEuWsXhfmgMzc5Kz/AKSMVz4UrtVBrCdKk/y4ANgAItCgREybOeuLjk6K6ApChF73OmJEddWq8nn2xydV09gcplXqMWJRQCU0kgs0RcnfzHkAQADM4JzqghxdtQMsYFrr9COQiARscJK/EAQwExr0I2kt/nJMQdKzG5m47BjS4e9cKrBhTbyjaCqiGZiYIGoRuN8XpG3PjU1o6VpAOYAqMwLGNotaVm0x64Oy2YnWh01DTIHyHTfY6rTziBBj6FcO4fSNIiB/LsoC8yLMWuzDlcxY+0NJCAy3IZhOlzsAQN1A7iOu5gHDJzS4Pl0cJSoU2dbu6KpAblJNtXYX598MaGTWmS5CgBgSxUbkjqJ7xt9cRoHBAB0IGm69tgIH29bYOSl4nmEOQbwBpUdJ2JEdfrgIPRzAYkxb8/pyx1mM2FUKEJ7XgGRFzOqR+nbBFTNqbLp8tiBv74grV23Xl1kelxhAHSybF7rbe15tztFjzjGVqVRWIp6TzJekDA5AEmJv/wAYm45xYNSdVpNqYRMsI7jmYPa+B+C6lp+UhYEs1RoY9gDePQYehf5Lq9HMFmI0iTMCipA/+WMw2ptVIkAkHmRf73xmDktQJwmqqG6m53UCPcdPTEOcy4aoSHHPYAmO6m3vhe/Ey6jw3DzaKeqQVB1Ag3m3vPPfGZFyFOuRaR4hie0G99hPfG7ODnoMV1zSABiBqE72Ek7SR0E7YCqZZzpBYbE3PKOQNhtvEG2GXEEQDUuoQIuJM+hiJ9sAUPE1BgQ1trxbELcV6Bqb+KhIhagM6ha5aYWW5dsI8xka9PVUp1BUAMjSWZj7BY35Ti2rQdnULod2OoorCQLXdSSP/dta2HWX+EyXepWcM7mdiQLaYAkDbtbBobUXK1qxdUzKmGncggmJibie2Bc78JeLXBQqigatRAi1tJQSSbTqiNtsXzMfDCrOoh13A0yZG25IEDnBP90lPLVTUL06iQDEL8wO0QQJMclJ54Ar3wwz0M9/DrVCiqdNU6RPlDMIEQtpj1GPQuJcQK05pFiqXKgmWA3g7zgzLZGnTSXh33ZjBM8o9MJMywZ4RjHMqL/bbfeMK9nAFN62YQVKK6Va4LggEHmsDzfYE88RcQzeYpvTHhUgGEKNcssbTJAnnC+mGPFM8adMvqIMBQIEKBEQJB26STfa+KHm/iKvWKyw1ofLJBsZUwGuDE4lQPjOed5LudQsBYDTzAEQIIFu+FWVrqHCqBBPM3B3/PDDP5Z9UP5WYahsZ36fvbA9Dh5B1MBa87Sb7g2726YW1adZ7M/yCzfMYE6tjNjI3tb74q+b3JFgcWDO1R4TA7sLADmDJ22/K+E2oGZ2wYlkXMYIkWGPSfh/KAIpY3IkgXMnr+mKMQg+Ujlci977T2++L/8ADdImiGYwCZk2Ldx2x0+O8Vz5TkfmMrThgacaxBi0j25jrjzziuVFFtDFm/pvvy6fbl98emZrJXkVF8OJIhtQedr2iMUn4roMKgIXrBm09iOcXixscTeZy01J1dnX+HGcAerTkhBpYGzef5eW4JBt2363bO0HNMMrsJYNPMrEEe98eefAebIzGlmB8Reaho03AHQDewuQMemV6wIUGZJny3i1o+mOXPttjvRFk6a02LAxDtpDKDtbVJWRBM2ncYBHFKgqFmIQGdAmSw5tF7GxWBzHs6fK+VGh9DNaNIgyAJEyZ5fbAWY4Tl2riUIqt8pqTpBCyX6TYjbcTFhhY1Vn1mX4pUfyBWYi+oVCQJ2UKbbcuRO2Dv8ArSgBXVjpgAgaR3Aj5jFpPPC/iCHLIfMgFmkEbHa28dzFziWmgzVZWKoCqAbhgZmCOlv3tiqjUO6eWSpocmLR5o1BSIgEXVTvFvvhhXJVBTCiF2EwIi1ufWML6fw8mvUxO0gCYE352LT9MFHI01m3tNv3z7nDm0uBUKIXlW2sJJv2G/tGC3qsCtOASwJLCABEbnlv15HAVSn5ToCgxYsJAv0t0jDHh6IKYDlmfqFNzawAJ5j8sVE2oKzi4B1DsIE7X9I5WvgEU1BDOj99JDEDe2J83X80BgIN9MufQ+WBPrONU86PKHa0/L8s9JIGGWxC8boCwOYgf5D/APXGY5q6JNnHowj8sZg1S4VGnwyG8yeFPmQoGUsCPKJHl1QY3A7c8H5KlqB+aoVgTVcDv1BtN9/fEPD+JSq6irhQIprpGmNoBmeVr4g40nijxJDAQHVhBQagbRBjrtjWph1SyeYp0mqAUl1idzMD/TMW6TPQYF4dxxqbEsgPMWOkTa42M8mthcvEKjhwK2pgSoASABbTztIMdBjjh1YtoZkK6iNIgGw8u2qxLx7HtifqltyHF4cl1EH5tIiAJI2nVexv9b4zOf4g5ZLaiCeRBX84n2wHUy1TyyogA7RvaJvB+hP9+MxQpCg61BTYtEagGM9Lj0xI0Cz3+I1FrCGvYAapPtjfCfi1lctWpi/yhoXSN+YnbvjXDOCI0mlSQRe2k3HpabbYV8Y4YVrBqgYdCYOog2tEDc259cClm4jxanUkozKCCGWnomTtBPX2xBV44YCpoJAC2RZAsbxKzygc+QxVPGLktc6PLqtsRMRv625YNp3BYuRsdIWATB5ECSANttuuDQS5/jIQaaiFtRK38wEmR0i0XI+mKhVyqhyjxBEgz+HlY79IGLlW0HUlRgV0gA3mWkTYQI2jnipcQ50zKkbbgievbb7W6zVAeGKDUjtYdhJ+0YLq5BgSBdys6TMgW+gwDwshakP17cv1v+zh9SrAwykyLRb/ANp7Ylat5nigp03p+HDsCpPaT+vphEzruCVMbG4n16H0wfnwWdxu0bet9t5uLfphZTrzfp6YqM7ROWIqlQwXYzqmDAkAEdftIxf+AMalENETsOg5D12x5/kayTABM2gmRvz62Pb0xfuBNCCnTsBufv8Avtjo8U7Y53oJmqGbFQkazT1zp1jaZ2nCfjHE3DnWjKp06g2wI2I7kDrvOLnWosbaiD7Xwj49w4FPPLAX2iJ+xvhes+NMvJbrcgv4Q4+KuYCsq6nbSKrEmBvt6QN9hi48ZoE1Smo+GBBSAV3gkkqYJJvBFgceOcDzL0sypU+VGuOxkAHa19gdsereOlRRpK3UsoI2X8UAXNuV8cuc02wy2NHCjVXQpCDQIYL5goKk6TykW/XkvznFRRq0hUJVXYtEidRsBtIBt5trxsMGU8wHAqLPkLgeU3JEWG98bfhNNJd2mI0hjZV1MSLjv12XEKb4fxDLhalRwxvBXSSQReGC3kTzjfCbhmZo1M6takWcSdPSdJEtOwBkxflGB/iLOiiNFJtLVSTKzrYk9ZmNLRz/ALYm4AyLli6Fm8MwWICFpN2A3hl/q6e2HCq/Vc0KqiyoLLMi8mNtze0AYS1uNHVFAgkiTC2HWQWmZttifL5im4mzEiY0n7/SekTvibMZdEJjwlnYA6SfKFsYJmABYGwtGNYxoHM8T0FJVyzNEKpnaSTA0gDe5i2JstTZ2/m1SqN5YFiYuRJ7RJAFpvfBFBRo1FS7i7XDDSNlGqO3IXJtiKqK7KXZApLWXUo/0gSRO8dsMt7C52kUchTppxYDa2/Pf++A2zTqDB8oMTI3MxvfrgarSdmZKkqdQGkxbrt6A/XB2WVaZC6TqgRM2O8gAwduuGHAz4FpqmLSo1AkWMELjeG54m39f7+mMw+E7qm/DyZYU9JRC5YySDvJEANMR0O33xJncjU1GnKmjVYAVJJ0kkWbmBb3tzwBxanTAZ6NbXWXzVCFIpsZExuZA5/a+EPEfjatShQIhgTGxgg2PQxh9jp6rlPgfLU1lDULMAdern1AMx9eWI+F8Py+VdxU8zzrBe4hrnSv4RO46n0wbQ42opUyCCGQMPQqCLeuKt/iQWqUaVSl/wBxagCwd9flIM8tj7YdlOVZ6vGdXyFdPKLk/pgJswZMwZG9vpiuZJK+XRWrQJ38wMctxv8A74aJmw15xn0sRSzr0WLrBBF12+/5ThFxHiT5hiWUqFbZtydrDphjXzYUE4W5XO03HmMb7gx22vgl50NN0w1oDSRbn1k910gjE1K1tRKncTI+nr1xusKAW70yD/mEmNtzG5H64HOYpqJBU84nt63vIxROMxxerl0IRA7uRBMCNEjvcz7TivcT4h4gJq/90cxcQJEbT72xHnc4TqiNjt69Zn998BpUXRaQxNxJIIubCP7nEWrkTeGHqBbgMACTY7b/AL6d8HNTCEMZJHlMQJtAbC8111LLaSoAE7EdPqTgziKGommw5C3OLX9be+JMu4rw9PF106gTVveANj037WwiqLpdlUhuhHWAY72kYdUWVqbCqpB0kaf8yzcTsw6bYriErLAxG09eWLiKkarsxSQLcx+XPF6+BKjPTLsAFBIXqepN4/Zx56mtyb3Y7euPROAHyrSSyqLn98zjp8Uc/kqz5qsAsi0YHzeS1oRP1/XlzxG+XHYjvJnEtOgCCNvT9MVLN6LV08qqZF0rlWJUrUEr2BEH6Xnpj07huapsUUKFJEFoF7aRf0+sDFV+IcsWf5WLrbyCZHKe35XwXwMim1IOwkkDTIPe7Dyj6+2OfyYNsMo9AocPIOlee5kjcguZ3H6++FOd+KTTasvhNUVagvKgQygNcmNUyb8iMMatd4jWEZgYCjVuRuxgAew23wBlqtOLRqjzMQZm4sTfkbd8c3E7dHN6Vr4hqUqqPVNOuwmaZUkAE7zKnp+ERvfE3wvxsLlWhEVahKmmbSFEyGNzIIFzEiBhpXzuXrI4p1WAB0GCQGOoSB3NtuRPXBjcKRKOuFApppAJixubdJ7YN8aLXOyjLcS8E+Kq1CFWVAj5obTqE32EzO/PBvDHNVg7JcgSWdiZHMSbXJMYaZ3P0kpCm6KfEb5hpBkCCTe3thbwStTq1CjMDSYlZDRIA0i+87HfDmWhZvlYs7V1GCtRgTB3jt77xhNnqTrSKKDTQX1BSSTB5TeZAjt3ODqHEKbkK7edTADW0na0857ThysKVYIDp+pi9+1saslaGerVaR8UsLzMBQApMKJMz1teQLXxxw3xXYwnmuVVTcqIgm8c9hg/j1FsxWRtDJTE+KAGbUORAGxBvOxtIxvhQRKi05qkkEQUmmQRaTHlA0m03+mD+yvE4Anh1Y/i/wDkN+e/PGYeDhVP8VKhMmYpK3PqTJ98Zi/8WW8/3efZDhdWm7ohCgGOsFbEiwsd45WxxxrhVJfDapS1Q1ws6XBHP3vym4wVxLNvl6v80StQyrKDf26gcvfAx42K5VAurmvS359fphbapeCcRcE02EaPKonZd152geX/APnAfxtxh9FJUDEB9bkAmABaem5PthxWJPzUQKhEEkkG+xBGxtF+UC0Y6rh2YHwkKBIsFBUk3IAMsLG5JOAO/h7jqZiiEqgNFj3G2K/U4k9GtUpIS602id7RInvBw2/6YrEMrEHnpAX/AGP54zMUkRZBKuby2ncd9pjkf7YVm+TlJeIfERZNJIk8r7Tc/v8AtgbJ8aampMXF13uZ2m0CJ+mO648Rmbyh41MoBW/6ne3fCvSQT5pU4jpYzN8YXMOWWmEaCWVNpW5J9rz2wLSqHXZgyg9fy64HrZfdlsNjbriBWhOl/wAsHwGwzjAWi4E298dZKkxItaST1IYHbA3DWllgaoNwRYdf+cWDMtpktMADYbDa0b4SizOqyk6Lg9RfefX9nDKhm1bUKmkSdiQIm8YkakDLAB1gbGAZt3v7YGzGUKNZiWa433EiD37YcIHWys1LMtyVLagDpix79D6Yr+a4cR/Tb/Mg298WnNEuhuysItMXG+177YrWeqaobrb6Rb2H2xUrOgEolWB1IL/+oh/InF6+FKp0iFZ53KxH1YjHm9Vb49P+Ck8PLoX3In0EyPeMdXirmzWWnTe38sLPN3A/LV/bGv4ZifMwH+gD82J/IYkeqzCbAdTgZqjbBgfY/ristSibsVb4+yhRUeWK6oMknfYwbbjCrLZnygpcCwM3vY25Ri4cVAZStQakO/MdvS/PFVyvDtPiBmBUHyzbynaY++M/JPrTCrzwhjUpqakGAQ0neBKzf9wcFpkAqoWQv4p8xYRAILSV+ggAAYpmQ4k1Soi05ChgWnaJEgxy9cW/i2bqKg/ko6soXW7XUEGyiPc8wOuOLKarplCcL4StGrURFULUjSNLErAJDMTYeYAAdJODeLmr4fgKni6okiAdXWLnBnBav86ogA006a6bmP6Tfabcj+eCmpIJqv5l2gXsZ5d+p9MSarZ3i1MV/D8oVSBDSQLQYIBFt79OeOODPlndXqRTpq7nV5gGaBAnYqxJ5bq3PARyNPSPDlgrS0i0G62P3He/TDylwGjTohI8Mk6wCTEMBMAkbNHuwwyptxvgTSjUgr1Kg1AgaRB3OrtINzhNn/iirkxoqUGcrAMGQNRMAsAVvBgc8QcT4rXTLhaDhkQmIAMLtYztPKMKOF8dp5ml/CV4p1g4bxCTJZT1mxuQV2PLaMaTJNixcP47UzCKtQqrtJYCRA6WMzH4twcNuEUv5gdYqW02BaZG42EgAXA2i/Sp5T4fr6TLKyqZsB8qj3P72w84J8RtRUkmLQCwkAegjl+nXDlTYOr/AA7TLE6MwvZS6gegJtjMErxmo4DK7EMJB2+0W9MZito0rPEavi0GpyCwuvUMNvflivZM05GozIkFTZSdlt8rzgmjmueGOX4knyOqqDJ7STz9d8Ocq6QZLIkEkEuZuTe3IW5euJ8xnvCHiEOBzsfy5n74kzmYFMeUQvURiv8AxBxeppCKstqurSIG8x35e/aV0Z8vG0CeMF07AjSBY+UyOTdwcJ+NZqdnDhgCUBViNN19Dc995whzHEqjAI5CiZgTHS+OeHgawJCxc6gYtfl2wj0mq19R1G073mbc+/64iv8ALPlFx72OO6TFmc2IIvPe8iec3Md8G8J4YajaQQOvOx39+2JUW1+JoKQQL5oIJ63EeuBWpwJdBDbHmG3mOdjiXN5OoKhMBtBtO1p+/bE9Vy4VWiVHyqJJj0sOkzidG2rhHMAFSouLX7iTFwelgMWDxzpVyFgrMHfS3P1kSO3rirUM41IyVUnuCdPS0xhvQzjEQ9ySZj2tA2j6DFaLZ1ls+nyMGEjytFpuItt644qVVVWDKxKn5hyJiO1z135YHpZqLBZ5rJ5xsB68/wBcRZnPNVcqtkJJIm0iDF+kj7c8MIc1nWcq8zYCSoE+vcbSMJfiPLgNqXZ9x0I5+459jhxSy+jVTgSdiSfb3tgD4oqJAVJ1KQG/Ox98EK9K54Yn8xi+/DVfxG7LYDHnwaJnF1+Aakg/6v0x1eK/HJ5J9X96ZK8gI+mBzlzJEe9rz6YO1QB1xE9MwSSJnt7b4ec5PC8FVXJ/MpnTy9xjzriWYenWKG4EhgRMgG3549UqkfKSSY33/LHnvxhk0TMCo4JV1iBaSP8AYjCy/wBVS8syil1imSpNmaxgk/cDeMepJmNQVCvyKbtBBtAkD8UXk2E48r+GM4qI1Rj5Q0IJJJJvPsOvTHovwrxZao0Fpc2FvmHbvEz745M43wqLK0E1lHLJpqTEiWlQADp57kzuCIjDrOKurUDJVfMosAbj8h9sdV8oFaxl9yB8oNwB3gf35bdcPyelJLEydTORz2J/t6c8ZNSTieYpIFeq1MOoZkBET+EmB82/cyCRtjjhdBqtGo9dljdSRMlSZtvEkdNow7y+ToPUZ1VHKgqTAJ5SJPc4HyPCXrpmjAVlZFpoGuKaBrGZEtrJvbbFSIpACit4TN5j5fVmXVqNzsbRvP1wsyuTo1sy7vTWRqcsrncDUJXqdxtscOF4QaQd1V1KEhtXmklTCxN2PURb1GEHGci1YK9LVSYfNTIEGYGoAdZAN+f1AvXE84KGXnQWExpEbGJ3ttPPC/P/AAy50+CSWYGKbC4H4ZnfnOBq3xJUJpU2p09fkWoxFieqnYGSYkROH1OlXogu7s/iEFCx86gxIJ2InsPebEuiqs+HmafkamCy2JNS/wBvyxrFrZXbzPZjciR+9sZjTcRp5f4+mdQMjl+nXHeVqEsRUIJOqI5cx+cex64aUOFlvKvmnqR73n7HCrOJTFXRU1KbywHmB5SOlvuPetCVutVHKSCIuNifz7HA2YqnVOsvIAkdI0ifQW+2IKTuoMRN7mNuanlHaJ+2O6rmOffnFtv3uMM3DZbYkC4i5Fu8EdLgxjX8Mhvdm8sEWAn5pAuSDa298GJdAgIc/NP9Ijbr3Pt3xaeBfDqaAaqSWggywI7G4wtDZXTyFKnDXW0yRNogm/X+nrGG/D+BIqeKlSCyzJAiDe4ncevLCzj+V8KsEVpEDSCARF7GRBO9/wBMdvSGnSpLqvI8xzm9xuLjpidK3skqZzzMwCtT+sReRPOTzwKlBmfxUWJsQbRzkdQe2Go4UyodULpWTETYTHpFr88B5SqKZUsQ1Jzs0KVO0yLjnHLfBIVqLJcJLsSxgTOkGT039zbDjK5YUyCFBEbd+UjHGdCqUag+vV13EdxvN8RPxVSeU2kEYcCfwpLeXTHLcQLWvOI84gCEhZjmTtPeOowVTzHieYDnOoSACLnfYxfHFOlIPmAD2uCel+nL97YKJSFs4dVzpWbSLjpt9cLOMpAJkHze9x+s4Z8R8OnUNPUYJiSLEQSfuI+mE3FHgho8pEC3MGefrhQUn1HF1/w9EBmb5dVu9hipZisGJYAKDyG2LdwKvppog3I+5ucdXinLl8nS7fxkmw3G2JaYcjYD1tiLhtOB3wyZz9Ma5XXKcZsszSsLi/pbCni9NK9M0qwJ5gndTyIP7EYsNcyOmE/HMlNORuNsRLuHe1BpZEoGpCNX9Xpa3a84vPwFUegKjDQ7lQgIuyywLEDnA/til0cyTUNwDIBm9ryMWfJcY0VaehR5jA1bQeZC/wC2ObOOjB6H/FATE+YwDJBnmb3Jt29cJPiTiN2RCGIU6kVrgkeQGx3N47fVxUoSqFjdSCOWojeBPQEdsL87wlUZmVAKpvJgeY7EnnvPP8sc7YP8PZgUMrT1rpYkllA+XYAGb8pPOThrwDOsHrOCPDqEKCN9SzvHKDH0wLWygZkpmDEEqDHTTN+RAtfbucT0OEKjAg+VmWRJiJkwO9oPbBsqKz3Ead6TbOQJg9v2TiDN8HipEqEUTtEGdvWDPtibPZcN5lUyTChQJP13EiYPQdMGUeAeIoOZJYxdQY+pH9oxUm+k26UjKfD7VWYLJDEekA6hYctji/f9KLkM5jSDAF7mZJPpYD1wXRpU6ShUUIoEAAchYetuuNtmbY0nj/dFz30A/wChUxzb3Y43js18axfrEe1eb1ajqPETTC/MCSD0+nfCniOYavXDEKkkC8wALSTI/tyw3r5HUHqDSpS5kwWEGw687YVNTAHl36H6ybdcVYIFzldTZRYEwx+aIEA9Y6774ESuZtHcHmP2f3ODFmYKlp5ASfaMMOJfCFekKbaNWpbhPMVO+kxtbntv0wqrZSmTWmUqapJNxPymx+mLVU+MaSIApLNER+vTCDI8GzT6nWgzoDe3l9CTb6Ys1D4FU1EYE0x/+wSW5CyneNxebHtGJ0rZJmOII9VXr7kSqrPmHQ22FjPfE1LOUKNbUx3UHTMiZj+0xi/V+A5EhS+Xp1CBGqoNRA7E/mIx518VfBVPxvEyqHQZ1KDqAjciZIW8c79MT0ewnHuLrXqFwCoIFjI1aZG2/qegHuIE1MT4SsGvpiBc8ibiYiDb+xWTofywjqrkGFJkwDuACY9xBw6y3w9QCBXeq7kXWkZ0zzMA7dCTvi9JKMrxFS3hukaiAuiQeRERYkWERiDN5Nqb3Uydtx6267b4Z1MrUCRQYlEYRNMaiBzi5BHpP923B6yVP/yGWqysdBYAgDtYTtzG/IYNDauZRWqIVRXYTq0qCbgRP074arkaun5SpNyp8pvFwLTtMYuv/UEA8sQOQiP0GFPE801ZRo0FRfeCD+X3wWCV5tWoMzAsl5aQYMQJ9d4+hxHmEDLpJBnl1Jw54lkazqa60iaZmYJkkEmYjmDFsLn4IahYUkqyLgFCDJvsbxyBtjNaqZqnoYjD/wCGa+qoB0H6DAPF+A1qTBqqMgIEEqRJiTvY438KN/5iOx/MfTG/juq5/JOHq/DxMWwwrC2BOHIdIjHVZhMFgT9h2643zZ4ct6pMHbqP7YjzeXlT3/4xKrCe3e354cUeAl1DEhV5HckemImUnNXZd6jwb4hoGnmmWLEgiOc8h74a5N6i1ElfwiZtDSFg/X7Y9Yr/AOGtGo3inUWAgEwvewn88DZf4CopUGp2YBtRBmfcruO3TrjnuUtazGmWS40cwq06aGEIHmG8dO/OcEV+GMV5OQbQZ0k7SOn2tywwpcNRKbGgArabShAk353gxvit5b+KFSXqKOgWY67kXxjprsTmcmuXSpUIRBqDO5iSDY2jc2vzvY4wKawptaSdSiINud+1piwOHSZhankaxNlMTftI3mMCZM0svUcPVQ1Cbkty5CT33w5jtNyM8llPDUTduv6dsSvWjA1TNA8x+/8AjA/zDf8A4xtNRneUuaqiJ5YX5riukDyW5uWAEXOxIPLpjMxWdQ+lQRpKgHTMnc3nkemwwPwrhoqeIaqkGQwJ8wAIgKoNthJkEXEDobLTkZ2bhpHVYIxrDD+FqP5lpBhNiLSBbr2xrB/0ikNTcedVIOxgTM88KuJ5NUqBPCDFvkCydV7wJkEehxxnM2qgBmjnAH7jBnwrnEzmZbWz/wAhRpjy6yx6xdRpEhTeb2GBSDhtAyAlNaQefNAFQgi0MyyBANoEyNrzlTgNRmVsw5sZUELJIMA6VPebRafTB/G8s1FWNI6lJEo2onp5am4AF4vB5jkvocBlRpZ2fW0k6iImQeW1x7YNg0oZhQDKtq/1ewt06XG+wwR45VTUZlv+HVfnYqb7nkOZ645p5OIYQCYIIQKI2sOfO/OxOCcvwI1EIAJYzpckgLMSbQbwPptfACPiOaqGxUvfcQokzYX629sJOJViw0gQymQpaDAN77THXFs4v8PPRpEpDNzCEqRPzETvzN5JxUuJBsu5I/mh4KzYqBYjeGj0G/fC+qlCUqbEtrU3JPbftaY5g9ZwalABQU8QQQSs2Me3T88C5LiTFmcRT0wCrTLGL2MdN++95w+/i2ZVUUkEXJ1Osi0RaLD6nD2CvK5mXJfxixNm1KotsJC+UxbENal/EMNdXWR1LCAb3AuOVxbrtiyfwqkEw3r09Ysd7f2xG3C2LKUYARcFWJnsN7nn+WDZSFHBuHqCB4TMovDNqHqBJ37n88GZDhgVmNrtqltTCLQADpWeVp98T5jKmfx/5QpF+UEn8RNoBA33vgrLZeNJZSbSFZrgbdxy5DkY64i5NJBAyqaNJcsCR5o02BFhIIaYtg6hw1KS6FGiTPmJJg/1CNh0AEY1W4uqiPDBYGQ4/CItEc/zwFm+JpJbzQBJuNRUbDfr6/XE7GguZ43lKtSrRrLKIJC1FjXEHUJH+blcR3wq4fwCg7hqOWRmvp8NlWBzu8g+/TDL4gpIKEZqi7M7SlETqgCQWIllHLrvh18NZ+mKYRKLU2HlClY7gC0kXPfcnrip2m60l4ZwnwlmpUVuWnRSEAb20ySAwBIIEn0wyywoKpalSAYDUWZRq6Ha88rYrfF8tXWo9WrC0SQUUEayxGgqReFIANrz0wVRFZKZZaejXChnYCEHMCC09AwA8v1LaNQyrcVchAyKQ7fNpRlC2JmTbyyeu0TfEPFfiJUB8MagvlNrAbSQLxsO2OMxVGpSATokgDSB7L1k9Rcc8c1KgFM+JUIVtwPmPPSrCDv0H03wjZkeIVdBIVlLXhhIXqAu89+f2xlfiNQ1GgBVUTcvAkgSYFzvaPpbGqfGSVBFMx8qiJJ7ADkb/u+D04QCwYoRedMiBMz5ffbbfD0VqJM+RqJjtebAk3LRuOne+I62utdvKsfhkQOZXuZ3wbW1PUgchAFp7+n1x2KQmASSNgJ39b2waLYWjQqObdrbkEADc2+g7ziPMcISD4qBxFgyoYtyt+5wbm80UQlILACFU9bXJ2E88Ks1xqkqk1aulv8A0yCWkiQoGxblA9MPRJ6+aCgkSXixAtawv0ufvjnheaDTqa/QwJg3MewPpiCpmIMHc2giDe+2+IsxRpujKVqFwfwqWiI7dP0wvovTri1UsPDSppLibRIER6c+f6YBzVJKZDkuWAA1ee4FwIU3PMjBSVAASFMnyiTOmJtMdpthd4utqg1EhCLGCZIuE8pOmwkWJJ6Rh7IXR4jW0jS7gRIAaBe9gWxvAFXhOo6iwWeWn26YzAlSvhlzX4hTSqda3MHa21sWb4nzz0qtJkYqVqKqxyBMERtBGMxmK+xS2cZc6U/zMAe4IM4U8BrsyaSTBIkbTY7xvtjMZir2Xwa9Ql7k/g59QCbeowU2ddbKxA7W5HGYzEh02bZ1OozAHId8VTizTSBN4YR7mD9sZjMGRw0+HaCsupgCZUfbHfDOK1WqVULnSCxAEDad43254zGYlUCZzOvKjUYLmYt+AnliXhecfwy+o6tWmew2ttjMZhmMcfzWECNAbbmZB/4x2PmjkSsj1IB+2MxmM6cLjmWAUAwCRItz3/PBnD0BoJVPz6t/QkC20iBfGYzBDob4gqkDTJhgA17kGZE7xYflif4MoL/FMYuA3XmQD7wTfvjMZiom9GC5lnzVQsZ8OkWSdlOrTIG0xbCylXapRrM7MWXTBkiNRAO2MxmCiusy5BIBsBA/+A/vjdJz9CB13F/+caxmJgqy5ZAtBGAgsoJPU7/TtthDQ4tVFU+c/wDbY3g3levqcaxmNIkRwtz/AAhqbu2pixuSdcYYVbK3YT7xPvc88axmCkCzNQhCQY8025wJEjYieRthH8O1TUdXqEsy62BN4aUEjvc3743jMIz7JNLljdgpg9MdVs0y5dipIJf/AGxmMxU7SoGU4jU/imp62KCsqgEk21gR12thlmaxFaiAYH8x4G2oKoBI5xJ3xrGYr6K3XrNq+ZvqemMxmMx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672" y="1139685"/>
            <a:ext cx="1333978" cy="8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3166" y="2372141"/>
            <a:ext cx="1470990" cy="8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649" y="3988904"/>
            <a:ext cx="1464025" cy="9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7352" y="5234609"/>
            <a:ext cx="1502619" cy="102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orma libre"/>
          <p:cNvSpPr/>
          <p:nvPr/>
        </p:nvSpPr>
        <p:spPr>
          <a:xfrm>
            <a:off x="5128590" y="4141303"/>
            <a:ext cx="3538330" cy="2120348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>
                <a:solidFill>
                  <a:schemeClr val="bg1"/>
                </a:solidFill>
              </a:rPr>
              <a:t>No existe disponibilidad de bibliotecas ni de laboratorios de computación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39" name="38 Estrella de 5 puntas">
            <a:hlinkClick r:id="rId7" action="ppaction://hlinksldjump"/>
          </p:cNvPr>
          <p:cNvSpPr/>
          <p:nvPr/>
        </p:nvSpPr>
        <p:spPr>
          <a:xfrm>
            <a:off x="0" y="6195391"/>
            <a:ext cx="516835" cy="430696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2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52855" y="285854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UNIDADES FUNCIONALES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395596" y="2791463"/>
            <a:ext cx="2571411" cy="1820294"/>
            <a:chOff x="2264983" y="2093011"/>
            <a:chExt cx="2696882" cy="2129563"/>
          </a:xfrm>
        </p:grpSpPr>
        <p:sp>
          <p:nvSpPr>
            <p:cNvPr id="8" name="7 Rectángulo redondeado"/>
            <p:cNvSpPr/>
            <p:nvPr/>
          </p:nvSpPr>
          <p:spPr>
            <a:xfrm>
              <a:off x="2282644" y="209301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264983" y="2162110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444 estudiantes en la mayor Jornada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14466" y="1565637"/>
            <a:ext cx="2597913" cy="1913058"/>
            <a:chOff x="2237187" y="2093011"/>
            <a:chExt cx="2724678" cy="2238088"/>
          </a:xfrm>
        </p:grpSpPr>
        <p:sp>
          <p:nvSpPr>
            <p:cNvPr id="11" name="10 Rectángulo redondeado"/>
            <p:cNvSpPr/>
            <p:nvPr/>
          </p:nvSpPr>
          <p:spPr>
            <a:xfrm>
              <a:off x="2282644" y="209301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237187" y="2270635"/>
              <a:ext cx="2679282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196,44 metros cuadrados de aula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87353" y="3705863"/>
            <a:ext cx="2571411" cy="1913058"/>
            <a:chOff x="2264983" y="2093011"/>
            <a:chExt cx="2696882" cy="2238088"/>
          </a:xfrm>
        </p:grpSpPr>
        <p:sp>
          <p:nvSpPr>
            <p:cNvPr id="14" name="13 Rectángulo redondeado"/>
            <p:cNvSpPr/>
            <p:nvPr/>
          </p:nvSpPr>
          <p:spPr>
            <a:xfrm>
              <a:off x="2282644" y="209301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264983" y="2270635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Tiene 25,33 metros cuadrados de baños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98429" y="1631897"/>
            <a:ext cx="2571411" cy="1548623"/>
            <a:chOff x="2264983" y="2093011"/>
            <a:chExt cx="2696882" cy="2265254"/>
          </a:xfrm>
        </p:grpSpPr>
        <p:sp>
          <p:nvSpPr>
            <p:cNvPr id="17" name="16 Rectángulo redondeado"/>
            <p:cNvSpPr/>
            <p:nvPr/>
          </p:nvSpPr>
          <p:spPr>
            <a:xfrm>
              <a:off x="2282644" y="2093011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264983" y="2297801"/>
              <a:ext cx="2679281" cy="2060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1,65 metros cuadrados/ alumno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44812" y="3851636"/>
            <a:ext cx="2558160" cy="1555248"/>
            <a:chOff x="2278881" y="2046500"/>
            <a:chExt cx="2682984" cy="2121833"/>
          </a:xfrm>
        </p:grpSpPr>
        <p:sp>
          <p:nvSpPr>
            <p:cNvPr id="20" name="19 Rectángulo redondeado"/>
            <p:cNvSpPr/>
            <p:nvPr/>
          </p:nvSpPr>
          <p:spPr>
            <a:xfrm>
              <a:off x="2282644" y="2046500"/>
              <a:ext cx="2679221" cy="187536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278881" y="2342908"/>
              <a:ext cx="2679280" cy="182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dirty="0" smtClean="0"/>
                <a:t>0,144 metros cuadrados/ alumno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600" kern="1200" dirty="0"/>
            </a:p>
          </p:txBody>
        </p:sp>
      </p:grpSp>
      <p:sp>
        <p:nvSpPr>
          <p:cNvPr id="22" name="21 Flecha curvada hacia la derecha">
            <a:hlinkClick r:id="rId3" action="ppaction://hlinksldjump"/>
          </p:cNvPr>
          <p:cNvSpPr/>
          <p:nvPr/>
        </p:nvSpPr>
        <p:spPr>
          <a:xfrm rot="10800000">
            <a:off x="7800044" y="5762900"/>
            <a:ext cx="1118669" cy="82019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1092614" y="272601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UNIDADES FUNCIONALES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85392" y="1272205"/>
          <a:ext cx="4558748" cy="418769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8209"/>
                <a:gridCol w="770710"/>
                <a:gridCol w="695653"/>
                <a:gridCol w="718234"/>
                <a:gridCol w="1575942"/>
              </a:tblGrid>
              <a:tr h="376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78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P1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P2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4926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1695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Muy 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19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3E5238"/>
                          </a:solidFill>
                          <a:latin typeface="Calibri"/>
                        </a:rPr>
                        <a:t>Crítico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57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Crítico</a:t>
                      </a:r>
                      <a:endParaRPr lang="es-ES" sz="1400" b="0" i="0" u="none" strike="noStrike" dirty="0" smtClean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9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938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kumimoji="0" lang="es-E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solidFill>
                            <a:srgbClr val="3E5238"/>
                          </a:solidFill>
                        </a:rPr>
                        <a:t>Mínimo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73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Cumple</a:t>
                      </a:r>
                      <a:endParaRPr lang="es-ES" sz="14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ES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3E5238"/>
                          </a:solidFill>
                        </a:rPr>
                        <a:t>60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1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2000" b="0" i="0" u="none" strike="noStrike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80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solidFill>
                            <a:srgbClr val="3E5238"/>
                          </a:solidFill>
                        </a:rPr>
                        <a:t>Muy Buena</a:t>
                      </a:r>
                      <a:endParaRPr lang="es-ES" sz="1400" b="0" i="0" u="none" strike="noStrike" dirty="0">
                        <a:solidFill>
                          <a:srgbClr val="3E5238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13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Todos los Servicios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4652041" y="1987817"/>
            <a:ext cx="701837" cy="265054"/>
          </a:xfrm>
          <a:prstGeom prst="rect">
            <a:avLst/>
          </a:prstGeom>
          <a:noFill/>
          <a:ln w="508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orma libre"/>
          <p:cNvSpPr/>
          <p:nvPr/>
        </p:nvSpPr>
        <p:spPr>
          <a:xfrm>
            <a:off x="318052" y="1537251"/>
            <a:ext cx="3578087" cy="1417984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>
                <a:solidFill>
                  <a:schemeClr val="bg1"/>
                </a:solidFill>
              </a:rPr>
              <a:t>Ninguna de las unidades funcionales cumplen</a:t>
            </a:r>
            <a:endParaRPr lang="es-CO" sz="2600" kern="1200" dirty="0">
              <a:solidFill>
                <a:schemeClr val="bg1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3988904" y="2001078"/>
            <a:ext cx="503583" cy="2517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56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1119116" y="312359"/>
            <a:ext cx="7262301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3E5238"/>
                </a:solidFill>
                <a:latin typeface="Arial" pitchFamily="34" charset="0"/>
                <a:cs typeface="Arial" pitchFamily="34" charset="0"/>
              </a:rPr>
              <a:t>Modelo Calificación </a:t>
            </a:r>
            <a:endParaRPr lang="en-US" sz="2800" b="1" dirty="0">
              <a:solidFill>
                <a:srgbClr val="3E523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83618"/>
              </p:ext>
            </p:extLst>
          </p:nvPr>
        </p:nvGraphicFramePr>
        <p:xfrm>
          <a:off x="1712918" y="1090880"/>
          <a:ext cx="4793881" cy="508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3933"/>
                <a:gridCol w="1411372"/>
                <a:gridCol w="1318576"/>
              </a:tblGrid>
              <a:tr h="5051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AMBITO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Calificación del Ámbito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PONDERACIÓN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5586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</a:tr>
              <a:tr h="327469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Ambientes Escolares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8%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3553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Accesibilidad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Interna 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334997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Accesibilidad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Externa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345126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Riesgos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12%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328079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Propiedad Lote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05" marR="6605" marT="6605" marB="0" anchor="ctr"/>
                </a:tc>
              </a:tr>
              <a:tr h="327469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 </a:t>
                      </a: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05" marR="6605" marT="6605" marB="0" anchor="ctr"/>
                </a:tc>
              </a:tr>
              <a:tr h="3553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 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406057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 y Vigilancia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8% </a:t>
                      </a: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05" marR="6605" marT="6605" marB="0" anchor="ctr"/>
                </a:tc>
              </a:tr>
              <a:tr h="355300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Confort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8% </a:t>
                      </a: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05" marR="6605" marT="6605" marB="0" anchor="ctr"/>
                </a:tc>
              </a:tr>
              <a:tr h="406057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Estado  Edificaciones</a:t>
                      </a:r>
                      <a:r>
                        <a:rPr lang="es-CO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Espacios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8% 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  <a:tr h="666976">
                <a:tc>
                  <a:txBody>
                    <a:bodyPr/>
                    <a:lstStyle/>
                    <a:p>
                      <a:pPr marL="0" lvl="0" algn="ctr" defTabSz="10668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CO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Sostenibilidad</a:t>
                      </a:r>
                      <a:endParaRPr lang="es-CO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05" marR="6605" marT="660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8% </a:t>
                      </a:r>
                      <a:endParaRPr lang="es-CO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5" marR="6605" marT="6605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944201" y="1669774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40</a:t>
            </a:r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>
            <a:off x="3930949" y="2034210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</a:t>
            </a:r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3930949" y="2411897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3930949" y="2743201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3930949" y="3101010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25</a:t>
            </a:r>
            <a:endParaRPr lang="es-CO" dirty="0"/>
          </a:p>
        </p:txBody>
      </p:sp>
      <p:sp>
        <p:nvSpPr>
          <p:cNvPr id="19" name="18 Rectángulo"/>
          <p:cNvSpPr/>
          <p:nvPr/>
        </p:nvSpPr>
        <p:spPr>
          <a:xfrm>
            <a:off x="3930949" y="3432314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3930949" y="3763618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80</a:t>
            </a:r>
            <a:endParaRPr lang="es-CO" dirty="0"/>
          </a:p>
        </p:txBody>
      </p:sp>
      <p:sp>
        <p:nvSpPr>
          <p:cNvPr id="21" name="20 Rectángulo"/>
          <p:cNvSpPr/>
          <p:nvPr/>
        </p:nvSpPr>
        <p:spPr>
          <a:xfrm>
            <a:off x="3930949" y="4121427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84</a:t>
            </a:r>
            <a:endParaRPr lang="es-CO" dirty="0"/>
          </a:p>
        </p:txBody>
      </p:sp>
      <p:sp>
        <p:nvSpPr>
          <p:cNvPr id="22" name="21 Rectángulo"/>
          <p:cNvSpPr/>
          <p:nvPr/>
        </p:nvSpPr>
        <p:spPr>
          <a:xfrm>
            <a:off x="3930949" y="4465984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</a:t>
            </a:r>
            <a:endParaRPr lang="es-CO" dirty="0"/>
          </a:p>
        </p:txBody>
      </p:sp>
      <p:sp>
        <p:nvSpPr>
          <p:cNvPr id="23" name="22 Rectángulo"/>
          <p:cNvSpPr/>
          <p:nvPr/>
        </p:nvSpPr>
        <p:spPr>
          <a:xfrm>
            <a:off x="3930949" y="4784036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61,30</a:t>
            </a:r>
            <a:endParaRPr lang="es-CO" dirty="0"/>
          </a:p>
        </p:txBody>
      </p:sp>
      <p:sp>
        <p:nvSpPr>
          <p:cNvPr id="25" name="24 Rectángulo"/>
          <p:cNvSpPr/>
          <p:nvPr/>
        </p:nvSpPr>
        <p:spPr>
          <a:xfrm>
            <a:off x="3930949" y="5168349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88,78</a:t>
            </a:r>
            <a:endParaRPr lang="es-CO" dirty="0"/>
          </a:p>
        </p:txBody>
      </p:sp>
      <p:sp>
        <p:nvSpPr>
          <p:cNvPr id="26" name="25 Rectángulo"/>
          <p:cNvSpPr/>
          <p:nvPr/>
        </p:nvSpPr>
        <p:spPr>
          <a:xfrm>
            <a:off x="3930949" y="5711688"/>
            <a:ext cx="1152939" cy="2517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24,37</a:t>
            </a:r>
            <a:endParaRPr lang="es-CO" dirty="0"/>
          </a:p>
        </p:txBody>
      </p:sp>
      <p:sp>
        <p:nvSpPr>
          <p:cNvPr id="27" name="26 Forma libre"/>
          <p:cNvSpPr/>
          <p:nvPr/>
        </p:nvSpPr>
        <p:spPr>
          <a:xfrm>
            <a:off x="7034689" y="2994989"/>
            <a:ext cx="1711747" cy="1152940"/>
          </a:xfrm>
          <a:custGeom>
            <a:avLst/>
            <a:gdLst>
              <a:gd name="connsiteX0" fmla="*/ 0 w 2679220"/>
              <a:gd name="connsiteY0" fmla="*/ 312624 h 1875367"/>
              <a:gd name="connsiteX1" fmla="*/ 312624 w 2679220"/>
              <a:gd name="connsiteY1" fmla="*/ 0 h 1875367"/>
              <a:gd name="connsiteX2" fmla="*/ 2366596 w 2679220"/>
              <a:gd name="connsiteY2" fmla="*/ 0 h 1875367"/>
              <a:gd name="connsiteX3" fmla="*/ 2679220 w 2679220"/>
              <a:gd name="connsiteY3" fmla="*/ 312624 h 1875367"/>
              <a:gd name="connsiteX4" fmla="*/ 2679220 w 2679220"/>
              <a:gd name="connsiteY4" fmla="*/ 1562743 h 1875367"/>
              <a:gd name="connsiteX5" fmla="*/ 2366596 w 2679220"/>
              <a:gd name="connsiteY5" fmla="*/ 1875367 h 1875367"/>
              <a:gd name="connsiteX6" fmla="*/ 312624 w 2679220"/>
              <a:gd name="connsiteY6" fmla="*/ 1875367 h 1875367"/>
              <a:gd name="connsiteX7" fmla="*/ 0 w 2679220"/>
              <a:gd name="connsiteY7" fmla="*/ 1562743 h 1875367"/>
              <a:gd name="connsiteX8" fmla="*/ 0 w 2679220"/>
              <a:gd name="connsiteY8" fmla="*/ 312624 h 18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9220" h="1875367">
                <a:moveTo>
                  <a:pt x="0" y="312624"/>
                </a:moveTo>
                <a:cubicBezTo>
                  <a:pt x="0" y="139967"/>
                  <a:pt x="139967" y="0"/>
                  <a:pt x="312624" y="0"/>
                </a:cubicBezTo>
                <a:lnTo>
                  <a:pt x="2366596" y="0"/>
                </a:lnTo>
                <a:cubicBezTo>
                  <a:pt x="2539253" y="0"/>
                  <a:pt x="2679220" y="139967"/>
                  <a:pt x="2679220" y="312624"/>
                </a:cubicBezTo>
                <a:lnTo>
                  <a:pt x="2679220" y="1562743"/>
                </a:lnTo>
                <a:cubicBezTo>
                  <a:pt x="2679220" y="1735400"/>
                  <a:pt x="2539253" y="1875367"/>
                  <a:pt x="2366596" y="1875367"/>
                </a:cubicBezTo>
                <a:lnTo>
                  <a:pt x="312624" y="1875367"/>
                </a:lnTo>
                <a:cubicBezTo>
                  <a:pt x="139967" y="1875367"/>
                  <a:pt x="0" y="1735400"/>
                  <a:pt x="0" y="1562743"/>
                </a:cubicBezTo>
                <a:lnTo>
                  <a:pt x="0" y="3126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624" tIns="190624" rIns="190624" bIns="19062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4400" b="1" kern="1200" dirty="0" smtClean="0"/>
              <a:t>51,30</a:t>
            </a:r>
            <a:endParaRPr lang="es-CO" sz="4400" b="1" kern="1200" dirty="0"/>
          </a:p>
        </p:txBody>
      </p:sp>
      <p:sp>
        <p:nvSpPr>
          <p:cNvPr id="18" name="17 Rectángulo"/>
          <p:cNvSpPr/>
          <p:nvPr/>
        </p:nvSpPr>
        <p:spPr>
          <a:xfrm>
            <a:off x="1709530" y="1086678"/>
            <a:ext cx="4770783" cy="5115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9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442" y="1372957"/>
            <a:ext cx="6427305" cy="39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 bwMode="auto">
          <a:xfrm>
            <a:off x="3180521" y="1500507"/>
            <a:ext cx="2835965" cy="566832"/>
          </a:xfrm>
          <a:prstGeom prst="rect">
            <a:avLst/>
          </a:prstGeom>
          <a:solidFill>
            <a:srgbClr val="3B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208709" y="2522953"/>
            <a:ext cx="63658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/>
            <a:r>
              <a:rPr lang="es-CO" sz="2000" dirty="0" smtClean="0">
                <a:latin typeface="+mj-lt"/>
              </a:rPr>
              <a:t>La consulta de calificación permitirá:</a:t>
            </a:r>
          </a:p>
          <a:p>
            <a:pPr marL="0" lvl="1" algn="ctr"/>
            <a:endParaRPr lang="es-CO" sz="2000" dirty="0" smtClean="0">
              <a:latin typeface="+mj-lt"/>
            </a:endParaRPr>
          </a:p>
          <a:p>
            <a:pPr lvl="1" indent="-457200" algn="just">
              <a:buAutoNum type="arabicPeriod"/>
            </a:pPr>
            <a:r>
              <a:rPr lang="es-CO" sz="2000" dirty="0" smtClean="0">
                <a:latin typeface="+mj-lt"/>
              </a:rPr>
              <a:t>Comparar el estado de la infraestructura de los establecimientos educativos.</a:t>
            </a:r>
          </a:p>
          <a:p>
            <a:pPr lvl="1" indent="-457200" algn="just">
              <a:buAutoNum type="arabicPeriod"/>
            </a:pPr>
            <a:r>
              <a:rPr lang="es-CO" sz="2000" dirty="0" smtClean="0">
                <a:latin typeface="+mj-lt"/>
              </a:rPr>
              <a:t>Priorizar la inversión de acuerdo a las necesidades identificadas</a:t>
            </a:r>
          </a:p>
          <a:p>
            <a:pPr lvl="1" indent="-457200" algn="just">
              <a:buAutoNum type="arabicPeriod"/>
            </a:pPr>
            <a:r>
              <a:rPr lang="es-CO" sz="2000" dirty="0" smtClean="0">
                <a:latin typeface="+mj-lt"/>
              </a:rPr>
              <a:t>Analizar la evolución sobre el estado de la infraestructura de los establecimientos educativos</a:t>
            </a:r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34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CONSULTAS GERENCIALES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2528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orma libre"/>
          <p:cNvSpPr/>
          <p:nvPr/>
        </p:nvSpPr>
        <p:spPr>
          <a:xfrm>
            <a:off x="609600" y="2264783"/>
            <a:ext cx="2372140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0 w 1779143"/>
              <a:gd name="connsiteY5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0005" rIns="197917" bIns="400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 smtClean="0"/>
              <a:t>Ámbito</a:t>
            </a:r>
            <a:endParaRPr lang="es-CO" sz="2000" dirty="0"/>
          </a:p>
        </p:txBody>
      </p:sp>
      <p:sp>
        <p:nvSpPr>
          <p:cNvPr id="10" name="9 Forma libre"/>
          <p:cNvSpPr/>
          <p:nvPr/>
        </p:nvSpPr>
        <p:spPr>
          <a:xfrm>
            <a:off x="2544417" y="2264783"/>
            <a:ext cx="2440971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dirty="0"/>
              <a:t>Indicadores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4426227" y="2264783"/>
            <a:ext cx="2875714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Relación de Variables</a:t>
            </a:r>
            <a:endParaRPr lang="es-CO" sz="2000" kern="1200" dirty="0"/>
          </a:p>
        </p:txBody>
      </p:sp>
      <p:sp>
        <p:nvSpPr>
          <p:cNvPr id="20" name="19 Forma libre"/>
          <p:cNvSpPr/>
          <p:nvPr/>
        </p:nvSpPr>
        <p:spPr>
          <a:xfrm>
            <a:off x="6758609" y="2264783"/>
            <a:ext cx="2311196" cy="832608"/>
          </a:xfrm>
          <a:custGeom>
            <a:avLst/>
            <a:gdLst>
              <a:gd name="connsiteX0" fmla="*/ 0 w 1779143"/>
              <a:gd name="connsiteY0" fmla="*/ 0 h 711657"/>
              <a:gd name="connsiteX1" fmla="*/ 1423315 w 1779143"/>
              <a:gd name="connsiteY1" fmla="*/ 0 h 711657"/>
              <a:gd name="connsiteX2" fmla="*/ 1779143 w 1779143"/>
              <a:gd name="connsiteY2" fmla="*/ 355829 h 711657"/>
              <a:gd name="connsiteX3" fmla="*/ 1423315 w 1779143"/>
              <a:gd name="connsiteY3" fmla="*/ 711657 h 711657"/>
              <a:gd name="connsiteX4" fmla="*/ 0 w 1779143"/>
              <a:gd name="connsiteY4" fmla="*/ 711657 h 711657"/>
              <a:gd name="connsiteX5" fmla="*/ 355829 w 1779143"/>
              <a:gd name="connsiteY5" fmla="*/ 355829 h 711657"/>
              <a:gd name="connsiteX6" fmla="*/ 0 w 1779143"/>
              <a:gd name="connsiteY6" fmla="*/ 0 h 7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143" h="711657">
                <a:moveTo>
                  <a:pt x="0" y="0"/>
                </a:moveTo>
                <a:lnTo>
                  <a:pt x="1423315" y="0"/>
                </a:lnTo>
                <a:lnTo>
                  <a:pt x="1779143" y="355829"/>
                </a:lnTo>
                <a:lnTo>
                  <a:pt x="1423315" y="711657"/>
                </a:lnTo>
                <a:lnTo>
                  <a:pt x="0" y="711657"/>
                </a:lnTo>
                <a:lnTo>
                  <a:pt x="355829" y="35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837" tIns="40005" rIns="375831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kern="1200" dirty="0" smtClean="0"/>
              <a:t>Calificación</a:t>
            </a:r>
            <a:endParaRPr lang="es-CO" sz="2000" kern="1200" dirty="0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22138"/>
              </p:ext>
            </p:extLst>
          </p:nvPr>
        </p:nvGraphicFramePr>
        <p:xfrm>
          <a:off x="649362" y="3140755"/>
          <a:ext cx="8030962" cy="1491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143"/>
                <a:gridCol w="1942127"/>
                <a:gridCol w="2274556"/>
                <a:gridCol w="1942136"/>
              </a:tblGrid>
              <a:tr h="492319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Oferta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generado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Ocupación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2319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índice de construcción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1113999" y="285855"/>
            <a:ext cx="7352624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Definir nivel dos del modelo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z-Operations" ma:contentTypeID="0x010100ACF722E9F6B0B149B0CD8BE2560A667200A0DA3431A05C9F4F8C80C550C6918F11" ma:contentTypeVersion="17" ma:contentTypeDescription="The base project type from which other project content types inherit their information." ma:contentTypeScope="" ma:versionID="0f5d2e082a794605efde2cadbe97c04a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29213739f919661422df68e4f287f077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b26cdb1da78c4bb4b1c1bac2f6ac5911" minOccurs="0"/>
                <xsd:element ref="ns2:TaxCatchAll" minOccurs="0"/>
                <xsd:element ref="ns2:TaxCatchAllLabel" minOccurs="0"/>
                <xsd:element ref="ns2:Project_x0020_Number"/>
                <xsd:element ref="ns2:Access_x0020_to_x0020_Information_x00a0_Policy"/>
                <xsd:element ref="ns2:Document_x0020_Author" minOccurs="0"/>
                <xsd:element ref="ns2:Other_x0020_Author" minOccurs="0"/>
                <xsd:element ref="ns2:Approval_x0020_Number" minOccurs="0"/>
                <xsd:element ref="ns2:g511464f9e53401d84b16fa9b379a574" minOccurs="0"/>
                <xsd:element ref="ns2:Division_x0020_or_x0020_Unit" minOccurs="0"/>
                <xsd:element ref="ns2:Document_x0020_Language_x0020_IDB" minOccurs="0"/>
                <xsd:element ref="ns2:From_x003a_" minOccurs="0"/>
                <xsd:element ref="ns2:To_x003a_" minOccurs="0"/>
                <xsd:element ref="ns2:Identifier" minOccurs="0"/>
                <xsd:element ref="ns2:Fiscal_x0020_Year_x0020_IDB" minOccurs="0"/>
                <xsd:element ref="ns2:ic46d7e087fd4a108fb86518ca413cc6" minOccurs="0"/>
                <xsd:element ref="ns2:nddeef1749674d76abdbe4b239a70bc6" minOccurs="0"/>
                <xsd:element ref="ns2:b2ec7cfb18674cb8803df6b262e8b107" minOccurs="0"/>
                <xsd:element ref="ns2:Phase" minOccurs="0"/>
                <xsd:element ref="ns2:Key_x0020_Document" minOccurs="0"/>
                <xsd:element ref="ns2:Business_x0020_Area" minOccurs="0"/>
                <xsd:element ref="ns2:Project_x0020_Document_x0020_Type" minOccurs="0"/>
                <xsd:element ref="ns2:Operation_x0020_Type" minOccurs="0"/>
                <xsd:element ref="ns2:Package_x0020_Code" minOccurs="0"/>
                <xsd:element ref="ns2:e46fe2894295491da65140ffd2369f49" minOccurs="0"/>
                <xsd:element ref="ns2:SISCOR_x0020_Number" minOccurs="0"/>
                <xsd:element ref="ns2:IDBDocs_x0020_Number" minOccurs="0"/>
                <xsd:element ref="ns2:Migration_x0020_Info" minOccurs="0"/>
                <xsd:element ref="ns2:Record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26cdb1da78c4bb4b1c1bac2f6ac5911" ma:index="11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Number" ma:index="15" ma:displayName="Project Number" ma:internalName="Project_x0020_Number">
      <xsd:simpleType>
        <xsd:restriction base="dms:Text">
          <xsd:maxLength value="255"/>
        </xsd:restriction>
      </xsd:simpleType>
    </xsd:element>
    <xsd:element name="Access_x0020_to_x0020_Information_x00a0_Policy" ma:index="16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Document_x0020_Author" ma:index="17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18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Approval_x0020_Number" ma:index="19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g511464f9e53401d84b16fa9b379a574" ma:index="20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_x0020_or_x0020_Unit" ma:index="22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Language_x0020_IDB" ma:index="23" nillable="true" ma:displayName="Document Language IDB" ma:format="Dropdown" ma:internalName="Document_x0020_Language_x0020_IDB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From_x003a_" ma:index="24" nillable="true" ma:displayName="From:" ma:description="Sender name from email message" ma:internalName="From_x003A_">
      <xsd:simpleType>
        <xsd:restriction base="dms:Text">
          <xsd:maxLength value="255"/>
        </xsd:restriction>
      </xsd:simpleType>
    </xsd:element>
    <xsd:element name="To_x003a_" ma:index="25" nillable="true" ma:displayName="To:" ma:description="Addressee names from email message&#10;" ma:internalName="To_x003A_">
      <xsd:simpleType>
        <xsd:restriction base="dms:Text">
          <xsd:maxLength value="255"/>
        </xsd:restriction>
      </xsd:simpleType>
    </xsd:element>
    <xsd:element name="Identifier" ma:index="26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27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28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30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32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hase" ma:index="34" nillable="true" ma:displayName="Phase" ma:internalName="Phase">
      <xsd:simpleType>
        <xsd:restriction base="dms:Text">
          <xsd:maxLength value="255"/>
        </xsd:restriction>
      </xsd:simpleType>
    </xsd:element>
    <xsd:element name="Key_x0020_Document" ma:index="35" nillable="true" ma:displayName="Key Document" ma:default="0" ma:internalName="Key_x0020_Document">
      <xsd:simpleType>
        <xsd:restriction base="dms:Boolean"/>
      </xsd:simpleType>
    </xsd:element>
    <xsd:element name="Business_x0020_Area" ma:index="36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Project_x0020_Document_x0020_Type" ma:index="37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Operation_x0020_Type" ma:index="38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9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e46fe2894295491da65140ffd2369f49" ma:index="40" nillable="true" ma:taxonomy="true" ma:internalName="e46fe2894295491da65140ffd2369f49" ma:taxonomyFieldName="Function_x0020_Operations_x0020_IDB" ma:displayName="Function Operations IDB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SCOR_x0020_Number" ma:index="42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3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Migration_x0020_Info" ma:index="44" nillable="true" ma:displayName="Migration Info" ma:internalName="Migration_x0020_Info">
      <xsd:simpleType>
        <xsd:restriction base="dms:Note"/>
      </xsd:simpleType>
    </xsd:element>
    <xsd:element name="Record_x0020_Number" ma:index="45" nillable="true" ma:displayName="Record Number" ma:internalName="Record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Document_x0020_Type xmlns="cdc7663a-08f0-4737-9e8c-148ce897a09c" xsi:nil="true"/>
    <Business_x0020_Area xmlns="cdc7663a-08f0-4737-9e8c-148ce897a09c" xsi:nil="true"/>
    <IDBDocs_x0020_Number xmlns="cdc7663a-08f0-4737-9e8c-148ce897a09c">39868322</IDBDocs_x0020_Number>
    <TaxCatchAll xmlns="cdc7663a-08f0-4737-9e8c-148ce897a09c"/>
    <Phase xmlns="cdc7663a-08f0-4737-9e8c-148ce897a09c" xsi:nil="true"/>
    <SISCOR_x0020_Number xmlns="cdc7663a-08f0-4737-9e8c-148ce897a09c" xsi:nil="true"/>
    <Division_x0020_or_x0020_Unit xmlns="cdc7663a-08f0-4737-9e8c-148ce897a09c">SCL/EDU</Division_x0020_or_x0020_Unit>
    <Approval_x0020_Number xmlns="cdc7663a-08f0-4737-9e8c-148ce897a09c" xsi:nil="true"/>
    <Document_x0020_Author xmlns="cdc7663a-08f0-4737-9e8c-148ce897a09c">REPOSITORY</Document_x0020_Author>
    <Fiscal_x0020_Year_x0020_IDB xmlns="cdc7663a-08f0-4737-9e8c-148ce897a09c">2015</Fiscal_x0020_Year_x0020_IDB>
    <Other_x0020_Author xmlns="cdc7663a-08f0-4737-9e8c-148ce897a09c" xsi:nil="true"/>
    <Project_x0020_Number xmlns="cdc7663a-08f0-4737-9e8c-148ce897a09c">RG-T2011</Project_x0020_Number>
    <Package_x0020_Code xmlns="cdc7663a-08f0-4737-9e8c-148ce897a09c" xsi:nil="true"/>
    <Key_x0020_Document xmlns="cdc7663a-08f0-4737-9e8c-148ce897a09c">false</Key_x0020_Document>
    <Migration_x0020_Info xmlns="cdc7663a-08f0-4737-9e8c-148ce897a09c">MS POWERPOINTTC-ANNEXTC Annex for OS operations0N</Migration_x0020_Info>
    <Operation_x0020_Type xmlns="cdc7663a-08f0-4737-9e8c-148ce897a09c" xsi:nil="true"/>
    <Record_x0020_Number xmlns="cdc7663a-08f0-4737-9e8c-148ce897a09c">R0002948939</Record_x0020_Number>
    <Document_x0020_Language_x0020_IDB xmlns="cdc7663a-08f0-4737-9e8c-148ce897a09c">Spanish</Document_x0020_Language_x0020_IDB>
    <Identifier xmlns="cdc7663a-08f0-4737-9e8c-148ce897a09c"> </Identifier>
    <Access_x0020_to_x0020_Information_x00a0_Policy xmlns="cdc7663a-08f0-4737-9e8c-148ce897a09c">Public</Access_x0020_to_x0020_Information_x00a0_Policy>
    <b26cdb1da78c4bb4b1c1bac2f6ac5911 xmlns="cdc7663a-08f0-4737-9e8c-148ce897a09c">
      <Terms xmlns="http://schemas.microsoft.com/office/infopath/2007/PartnerControls"/>
    </b26cdb1da78c4bb4b1c1bac2f6ac5911>
    <ic46d7e087fd4a108fb86518ca413cc6 xmlns="cdc7663a-08f0-4737-9e8c-148ce897a09c">
      <Terms xmlns="http://schemas.microsoft.com/office/infopath/2007/PartnerControls"/>
    </ic46d7e087fd4a108fb86518ca413cc6>
    <e46fe2894295491da65140ffd2369f49 xmlns="cdc7663a-08f0-4737-9e8c-148ce897a09c">
      <Terms xmlns="http://schemas.microsoft.com/office/infopath/2007/PartnerControls"/>
    </e46fe2894295491da65140ffd2369f49>
    <b2ec7cfb18674cb8803df6b262e8b107 xmlns="cdc7663a-08f0-4737-9e8c-148ce897a09c">
      <Terms xmlns="http://schemas.microsoft.com/office/infopath/2007/PartnerControls"/>
    </b2ec7cfb18674cb8803df6b262e8b107>
    <g511464f9e53401d84b16fa9b379a574 xmlns="cdc7663a-08f0-4737-9e8c-148ce897a09c">
      <Terms xmlns="http://schemas.microsoft.com/office/infopath/2007/PartnerControls"/>
    </g511464f9e53401d84b16fa9b379a574>
    <nddeef1749674d76abdbe4b239a70bc6 xmlns="cdc7663a-08f0-4737-9e8c-148ce897a09c">
      <Terms xmlns="http://schemas.microsoft.com/office/infopath/2007/PartnerControls"/>
    </nddeef1749674d76abdbe4b239a70bc6>
    <_dlc_DocId xmlns="cdc7663a-08f0-4737-9e8c-148ce897a09c">EZSHARE-1126666611-255</_dlc_DocId>
    <From_x003a_ xmlns="cdc7663a-08f0-4737-9e8c-148ce897a09c" xsi:nil="true"/>
    <To_x003a_ xmlns="cdc7663a-08f0-4737-9e8c-148ce897a09c" xsi:nil="true"/>
    <_dlc_DocIdUrl xmlns="cdc7663a-08f0-4737-9e8c-148ce897a09c">
      <Url>https://idbg.sharepoint.com/teams/EZ-RG-TCP/RG-T2011/_layouts/15/DocIdRedir.aspx?ID=EZSHARE-1126666611-255</Url>
      <Description>EZSHARE-1126666611-255</Description>
    </_dlc_DocIdUrl>
    <Related_x0020_SisCor_x0020_Number xmlns="cdc7663a-08f0-4737-9e8c-148ce897a09c" xsi:nil="true"/>
  </documentManagement>
</p:properties>
</file>

<file path=customXml/item5.xml><?xml version="1.0" encoding="utf-8"?>
<?mso-contentType ?>
<SharedContentType xmlns="Microsoft.SharePoint.Taxonomy.ContentTypeSync" SourceId="ae61f9b1-e23d-4f49-b3d7-56b991556c4b" ContentTypeId="0x010100ACF722E9F6B0B149B0CD8BE2560A6672" PreviousValue="false"/>
</file>

<file path=customXml/item6.xml><?xml version="1.0" encoding="utf-8"?>
<?mso-contentType ?>
<SharedContentType xmlns="Microsoft.SharePoint.Taxonomy.ContentTypeSync" SourceId="ae61f9b1-e23d-4f49-b3d7-56b991556c4b" ContentTypeId="0x010100ACF722E9F6B0B149B0CD8BE2560A6672" PreviousValue="false"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ez-Operations" ma:contentTypeID="0x010100ACF722E9F6B0B149B0CD8BE2560A667200A0DA3431A05C9F4F8C80C550C6918F11" ma:contentTypeVersion="2086" ma:contentTypeDescription="The base project type from which other project content types inherit their information." ma:contentTypeScope="" ma:versionID="a4700d037786f1923ad98ac555ea0dee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faebc758a21597468301a5ee68de65a2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b26cdb1da78c4bb4b1c1bac2f6ac5911" minOccurs="0"/>
                <xsd:element ref="ns2:TaxCatchAll" minOccurs="0"/>
                <xsd:element ref="ns2:TaxCatchAllLabel" minOccurs="0"/>
                <xsd:element ref="ns2:Project_x0020_Number"/>
                <xsd:element ref="ns2:Access_x0020_to_x0020_Information_x00a0_Policy"/>
                <xsd:element ref="ns2:Document_x0020_Author" minOccurs="0"/>
                <xsd:element ref="ns2:Other_x0020_Author" minOccurs="0"/>
                <xsd:element ref="ns2:Approval_x0020_Number" minOccurs="0"/>
                <xsd:element ref="ns2:g511464f9e53401d84b16fa9b379a574" minOccurs="0"/>
                <xsd:element ref="ns2:Division_x0020_or_x0020_Unit" minOccurs="0"/>
                <xsd:element ref="ns2:Document_x0020_Language_x0020_IDB" minOccurs="0"/>
                <xsd:element ref="ns2:From_x003a_" minOccurs="0"/>
                <xsd:element ref="ns2:To_x003a_" minOccurs="0"/>
                <xsd:element ref="ns2:Identifier" minOccurs="0"/>
                <xsd:element ref="ns2:Fiscal_x0020_Year_x0020_IDB" minOccurs="0"/>
                <xsd:element ref="ns2:ic46d7e087fd4a108fb86518ca413cc6" minOccurs="0"/>
                <xsd:element ref="ns2:nddeef1749674d76abdbe4b239a70bc6" minOccurs="0"/>
                <xsd:element ref="ns2:b2ec7cfb18674cb8803df6b262e8b107" minOccurs="0"/>
                <xsd:element ref="ns2:Phase" minOccurs="0"/>
                <xsd:element ref="ns2:Key_x0020_Document" minOccurs="0"/>
                <xsd:element ref="ns2:Business_x0020_Area" minOccurs="0"/>
                <xsd:element ref="ns2:Project_x0020_Document_x0020_Type" minOccurs="0"/>
                <xsd:element ref="ns2:Operation_x0020_Type" minOccurs="0"/>
                <xsd:element ref="ns2:Package_x0020_Code" minOccurs="0"/>
                <xsd:element ref="ns2:e46fe2894295491da65140ffd2369f49" minOccurs="0"/>
                <xsd:element ref="ns2:SISCOR_x0020_Number" minOccurs="0"/>
                <xsd:element ref="ns2:IDBDocs_x0020_Number" minOccurs="0"/>
                <xsd:element ref="ns2:Migration_x0020_Info" minOccurs="0"/>
                <xsd:element ref="ns2:Record_x0020_Number" minOccurs="0"/>
                <xsd:element ref="ns2:Related_x0020_SisCor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26cdb1da78c4bb4b1c1bac2f6ac5911" ma:index="11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Number" ma:index="15" ma:displayName="Project Number" ma:default="RG-T2011" ma:internalName="Project_x0020_Number">
      <xsd:simpleType>
        <xsd:restriction base="dms:Text">
          <xsd:maxLength value="255"/>
        </xsd:restriction>
      </xsd:simpleType>
    </xsd:element>
    <xsd:element name="Access_x0020_to_x0020_Information_x00a0_Policy" ma:index="16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Document_x0020_Author" ma:index="17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18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Approval_x0020_Number" ma:index="19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g511464f9e53401d84b16fa9b379a574" ma:index="20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_x0020_or_x0020_Unit" ma:index="22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Language_x0020_IDB" ma:index="23" nillable="true" ma:displayName="Document Language IDB" ma:format="Dropdown" ma:internalName="Document_x0020_Language_x0020_IDB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From_x003a_" ma:index="24" nillable="true" ma:displayName="From:" ma:description="Sender name from email message" ma:internalName="From_x003A_">
      <xsd:simpleType>
        <xsd:restriction base="dms:Text">
          <xsd:maxLength value="255"/>
        </xsd:restriction>
      </xsd:simpleType>
    </xsd:element>
    <xsd:element name="To_x003a_" ma:index="25" nillable="true" ma:displayName="To:" ma:description="Addressee names from email message&#10;" ma:internalName="To_x003A_">
      <xsd:simpleType>
        <xsd:restriction base="dms:Text">
          <xsd:maxLength value="255"/>
        </xsd:restriction>
      </xsd:simpleType>
    </xsd:element>
    <xsd:element name="Identifier" ma:index="26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27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28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30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32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hase" ma:index="34" nillable="true" ma:displayName="Phase" ma:internalName="Phase">
      <xsd:simpleType>
        <xsd:restriction base="dms:Text">
          <xsd:maxLength value="255"/>
        </xsd:restriction>
      </xsd:simpleType>
    </xsd:element>
    <xsd:element name="Key_x0020_Document" ma:index="35" nillable="true" ma:displayName="Key Document" ma:default="0" ma:internalName="Key_x0020_Document">
      <xsd:simpleType>
        <xsd:restriction base="dms:Boolean"/>
      </xsd:simpleType>
    </xsd:element>
    <xsd:element name="Business_x0020_Area" ma:index="36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Project_x0020_Document_x0020_Type" ma:index="37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Operation_x0020_Type" ma:index="38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9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e46fe2894295491da65140ffd2369f49" ma:index="40" nillable="true" ma:taxonomy="true" ma:internalName="e46fe2894295491da65140ffd2369f49" ma:taxonomyFieldName="Function_x0020_Operations_x0020_IDB" ma:displayName="Function Operations IDB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SCOR_x0020_Number" ma:index="42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3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Migration_x0020_Info" ma:index="44" nillable="true" ma:displayName="Migration Info" ma:internalName="Migration_x0020_Info">
      <xsd:simpleType>
        <xsd:restriction base="dms:Note"/>
      </xsd:simpleType>
    </xsd:element>
    <xsd:element name="Record_x0020_Number" ma:index="45" nillable="true" ma:displayName="Record Number" ma:internalName="Record_x0020_Number">
      <xsd:simpleType>
        <xsd:restriction base="dms:Text">
          <xsd:maxLength value="255"/>
        </xsd:restriction>
      </xsd:simpleType>
    </xsd:element>
    <xsd:element name="Related_x0020_SisCor_x0020_Number" ma:index="46" nillable="true" ma:displayName="Related SisCor Number" ma:internalName="Related_x0020_SisCor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?mso-contentType ?>
<FormUrls xmlns="http://schemas.microsoft.com/sharepoint/v3/contenttype/forms/url">
  <Display>_catalogs/masterpage/ECMForms/OperationsCT/View.aspx</Display>
  <Edit>_catalogs/masterpage/ECMForms/OperationsCT/Edit.aspx</Edit>
</FormUrls>
</file>

<file path=customXml/item9.xml><?xml version="1.0" encoding="utf-8"?>
<?mso-contentType ?>
<FormUrls xmlns="http://schemas.microsoft.com/sharepoint/v3/contenttype/forms/url">
  <Display>_catalogs/masterpage/ECMForms/OperationsCT/View.aspx</Display>
  <Edit>_catalogs/masterpage/ECMForms/OperationsCT/Edit.aspx</Edit>
</FormUrls>
</file>

<file path=customXml/itemProps1.xml><?xml version="1.0" encoding="utf-8"?>
<ds:datastoreItem xmlns:ds="http://schemas.openxmlformats.org/officeDocument/2006/customXml" ds:itemID="{27502536-EF07-4554-8835-69EEEAE6BB7E}"/>
</file>

<file path=customXml/itemProps2.xml><?xml version="1.0" encoding="utf-8"?>
<ds:datastoreItem xmlns:ds="http://schemas.openxmlformats.org/officeDocument/2006/customXml" ds:itemID="{61ABFE7F-B36F-4DF3-90F9-DA6BA261943D}"/>
</file>

<file path=customXml/itemProps3.xml><?xml version="1.0" encoding="utf-8"?>
<ds:datastoreItem xmlns:ds="http://schemas.openxmlformats.org/officeDocument/2006/customXml" ds:itemID="{CD162619-72F6-42BA-8DAB-D7A87DB9B5F5}"/>
</file>

<file path=customXml/itemProps4.xml><?xml version="1.0" encoding="utf-8"?>
<ds:datastoreItem xmlns:ds="http://schemas.openxmlformats.org/officeDocument/2006/customXml" ds:itemID="{9FACCAAC-5865-4ACD-B4CE-9CB6651B4973}"/>
</file>

<file path=customXml/itemProps5.xml><?xml version="1.0" encoding="utf-8"?>
<ds:datastoreItem xmlns:ds="http://schemas.openxmlformats.org/officeDocument/2006/customXml" ds:itemID="{2A4E3F9D-483F-4AB7-9640-A025B09E5052}"/>
</file>

<file path=customXml/itemProps6.xml><?xml version="1.0" encoding="utf-8"?>
<ds:datastoreItem xmlns:ds="http://schemas.openxmlformats.org/officeDocument/2006/customXml" ds:itemID="{6ECE75DE-EF67-4070-88E6-54C72BDABE07}"/>
</file>

<file path=customXml/itemProps7.xml><?xml version="1.0" encoding="utf-8"?>
<ds:datastoreItem xmlns:ds="http://schemas.openxmlformats.org/officeDocument/2006/customXml" ds:itemID="{FA807622-0F0C-46FE-812A-D8EC43632F35}"/>
</file>

<file path=customXml/itemProps8.xml><?xml version="1.0" encoding="utf-8"?>
<ds:datastoreItem xmlns:ds="http://schemas.openxmlformats.org/officeDocument/2006/customXml" ds:itemID="{22DE18A5-CCFB-49F0-A9C9-435C500B80C7}"/>
</file>

<file path=customXml/itemProps9.xml><?xml version="1.0" encoding="utf-8"?>
<ds:datastoreItem xmlns:ds="http://schemas.openxmlformats.org/officeDocument/2006/customXml" ds:itemID="{2ACFB701-6C44-481F-A54C-2E02946B5F0E}"/>
</file>

<file path=docProps/app.xml><?xml version="1.0" encoding="utf-8"?>
<Properties xmlns="http://schemas.openxmlformats.org/officeDocument/2006/extended-properties" xmlns:vt="http://schemas.openxmlformats.org/officeDocument/2006/docPropsVTypes">
  <TotalTime>19068</TotalTime>
  <Words>6794</Words>
  <Application>Microsoft Office PowerPoint</Application>
  <PresentationFormat>On-screen Show (4:3)</PresentationFormat>
  <Paragraphs>2331</Paragraphs>
  <Slides>88</Slides>
  <Notes>21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1_Tema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1c_ Metodología de calificación</dc:title>
  <dc:creator>MABEL</dc:creator>
  <cp:lastModifiedBy>IADB</cp:lastModifiedBy>
  <cp:revision>1036</cp:revision>
  <dcterms:created xsi:type="dcterms:W3CDTF">2013-09-20T04:12:47Z</dcterms:created>
  <dcterms:modified xsi:type="dcterms:W3CDTF">2015-09-22T23:46:10Z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0x010100ACF722E9F6B0B149B0CD8BE2560A667200A0DA3431A05C9F4F8C80C550C6918F11</vt:lpwstr>
  </property>
  <property fmtid="{D5CDD505-2E9C-101B-9397-08002B2CF9AE}" pid="3" name="TaxKeyword">
    <vt:lpwstr/>
  </property>
  <property fmtid="{D5CDD505-2E9C-101B-9397-08002B2CF9AE}" pid="4" name="Sub_x002d_Sector">
    <vt:lpwstr/>
  </property>
  <property fmtid="{D5CDD505-2E9C-101B-9397-08002B2CF9AE}" pid="5" name="TaxKeywordTaxHTField">
    <vt:lpwstr/>
  </property>
  <property fmtid="{D5CDD505-2E9C-101B-9397-08002B2CF9AE}" pid="6" name="Series Operations IDB">
    <vt:lpwstr>2;#Unclassified|a6dff32e-d477-44cd-a56b-85efe9e0a56c</vt:lpwstr>
  </property>
  <property fmtid="{D5CDD505-2E9C-101B-9397-08002B2CF9AE}" pid="8" name="Country">
    <vt:lpwstr/>
  </property>
  <property fmtid="{D5CDD505-2E9C-101B-9397-08002B2CF9AE}" pid="9" name="Fund IDB">
    <vt:lpwstr/>
  </property>
  <property fmtid="{D5CDD505-2E9C-101B-9397-08002B2CF9AE}" pid="10" name="Series_x0020_Operations_x0020_IDB">
    <vt:lpwstr>2;#Unclassified|a6dff32e-d477-44cd-a56b-85efe9e0a56c</vt:lpwstr>
  </property>
  <property fmtid="{D5CDD505-2E9C-101B-9397-08002B2CF9AE}" pid="11" name="To:">
    <vt:lpwstr/>
  </property>
  <property fmtid="{D5CDD505-2E9C-101B-9397-08002B2CF9AE}" pid="12" name="From:">
    <vt:lpwstr/>
  </property>
  <property fmtid="{D5CDD505-2E9C-101B-9397-08002B2CF9AE}" pid="13" name="Sector IDB">
    <vt:lpwstr/>
  </property>
  <property fmtid="{D5CDD505-2E9C-101B-9397-08002B2CF9AE}" pid="14" name="Function Operations IDB">
    <vt:lpwstr/>
  </property>
  <property fmtid="{D5CDD505-2E9C-101B-9397-08002B2CF9AE}" pid="15" name="Sub-Sector">
    <vt:lpwstr/>
  </property>
  <property fmtid="{D5CDD505-2E9C-101B-9397-08002B2CF9AE}" pid="16" name="Order">
    <vt:r8>25500</vt:r8>
  </property>
  <property fmtid="{D5CDD505-2E9C-101B-9397-08002B2CF9AE}" pid="17" name="ATI Undisclose Document Workflow">
    <vt:lpwstr/>
  </property>
  <property fmtid="{D5CDD505-2E9C-101B-9397-08002B2CF9AE}" pid="18" name="ATI Disclose Document Workflow v5">
    <vt:lpwstr/>
  </property>
  <property fmtid="{D5CDD505-2E9C-101B-9397-08002B2CF9AE}" pid="20" name="Disclosure Activity">
    <vt:lpwstr>TC Annex for OS operations</vt:lpwstr>
  </property>
  <property fmtid="{D5CDD505-2E9C-101B-9397-08002B2CF9AE}" pid="24" name="Webtopic">
    <vt:lpwstr>Education</vt:lpwstr>
  </property>
  <property fmtid="{D5CDD505-2E9C-101B-9397-08002B2CF9AE}" pid="26" name="Disclosed">
    <vt:bool>true</vt:bool>
  </property>
  <property fmtid="{D5CDD505-2E9C-101B-9397-08002B2CF9AE}" pid="27" name="_dlc_DocIdItemGuid">
    <vt:lpwstr>a2f879af-c071-4935-b772-e960565117a3</vt:lpwstr>
  </property>
</Properties>
</file>