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9" r:id="rId2"/>
    <p:sldId id="269" r:id="rId3"/>
    <p:sldId id="261" r:id="rId4"/>
    <p:sldId id="310" r:id="rId5"/>
    <p:sldId id="297" r:id="rId6"/>
    <p:sldId id="305" r:id="rId7"/>
    <p:sldId id="298" r:id="rId8"/>
    <p:sldId id="299" r:id="rId9"/>
    <p:sldId id="266" r:id="rId10"/>
    <p:sldId id="306" r:id="rId11"/>
    <p:sldId id="271" r:id="rId12"/>
    <p:sldId id="290" r:id="rId13"/>
    <p:sldId id="274" r:id="rId14"/>
    <p:sldId id="307" r:id="rId15"/>
    <p:sldId id="276" r:id="rId16"/>
    <p:sldId id="277" r:id="rId17"/>
    <p:sldId id="287" r:id="rId18"/>
    <p:sldId id="308" r:id="rId19"/>
    <p:sldId id="301" r:id="rId20"/>
    <p:sldId id="300" r:id="rId21"/>
    <p:sldId id="309" r:id="rId22"/>
    <p:sldId id="279" r:id="rId23"/>
    <p:sldId id="280" r:id="rId24"/>
    <p:sldId id="303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3366"/>
  </p:normalViewPr>
  <p:slideViewPr>
    <p:cSldViewPr snapToGrid="0" snapToObjects="1">
      <p:cViewPr varScale="1">
        <p:scale>
          <a:sx n="71" d="100"/>
          <a:sy n="71" d="100"/>
        </p:scale>
        <p:origin x="1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22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213" y="0"/>
            <a:ext cx="2971227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4A2B0-F74D-433A-B452-22ECF015E125}" type="datetimeFigureOut">
              <a:rPr lang="en-US" smtClean="0"/>
              <a:t>10-Jul-2019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268" y="4400550"/>
            <a:ext cx="5485464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22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213" y="8685214"/>
            <a:ext cx="297122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BC712-B10A-4FF6-8AEC-F8906C4A5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4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15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14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08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36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6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7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77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58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11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24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2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98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30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08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8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24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Hacer</a:t>
            </a:r>
            <a:r>
              <a:rPr lang="en-US" dirty="0"/>
              <a:t> una </a:t>
            </a:r>
            <a:r>
              <a:rPr lang="en-US" dirty="0" err="1"/>
              <a:t>animación</a:t>
            </a:r>
            <a:r>
              <a:rPr lang="en-US" dirty="0"/>
              <a:t> </a:t>
            </a:r>
            <a:r>
              <a:rPr lang="en-US" dirty="0" err="1"/>
              <a:t>titulada</a:t>
            </a:r>
            <a:r>
              <a:rPr lang="en-US" dirty="0"/>
              <a:t>: “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”</a:t>
            </a:r>
          </a:p>
          <a:p>
            <a:r>
              <a:rPr lang="en-US" dirty="0"/>
              <a:t>Debe </a:t>
            </a:r>
            <a:r>
              <a:rPr lang="en-US" dirty="0" err="1"/>
              <a:t>contener</a:t>
            </a:r>
            <a:r>
              <a:rPr lang="en-US" dirty="0"/>
              <a:t> los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mencionados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recuadro</a:t>
            </a:r>
            <a:r>
              <a:rPr lang="en-US" dirty="0"/>
              <a:t> 1.1 (</a:t>
            </a:r>
            <a:r>
              <a:rPr lang="en-US" dirty="0" err="1"/>
              <a:t>ver</a:t>
            </a:r>
            <a:r>
              <a:rPr lang="en-US" dirty="0"/>
              <a:t> </a:t>
            </a:r>
            <a:r>
              <a:rPr lang="en-US" dirty="0" err="1"/>
              <a:t>libro</a:t>
            </a:r>
            <a:r>
              <a:rPr lang="en-US" dirty="0"/>
              <a:t>) y la </a:t>
            </a:r>
            <a:r>
              <a:rPr lang="en-US" dirty="0" err="1"/>
              <a:t>animación</a:t>
            </a:r>
            <a:r>
              <a:rPr lang="en-US" dirty="0"/>
              <a:t> debe </a:t>
            </a:r>
            <a:r>
              <a:rPr lang="en-US" dirty="0" err="1"/>
              <a:t>hacer</a:t>
            </a:r>
            <a:r>
              <a:rPr lang="en-US" dirty="0"/>
              <a:t> que </a:t>
            </a:r>
            <a:r>
              <a:rPr lang="en-US" dirty="0" err="1"/>
              <a:t>aparezcan</a:t>
            </a:r>
            <a:r>
              <a:rPr lang="en-US" dirty="0"/>
              <a:t> y </a:t>
            </a:r>
            <a:r>
              <a:rPr lang="en-US" dirty="0" err="1"/>
              <a:t>desaparezcan</a:t>
            </a:r>
            <a:r>
              <a:rPr lang="en-US" dirty="0"/>
              <a:t> </a:t>
            </a:r>
            <a:r>
              <a:rPr lang="en-US" dirty="0" err="1"/>
              <a:t>uno</a:t>
            </a:r>
            <a:r>
              <a:rPr lang="en-US" dirty="0"/>
              <a:t> por </a:t>
            </a:r>
            <a:r>
              <a:rPr lang="en-US" dirty="0" err="1"/>
              <a:t>uno</a:t>
            </a:r>
            <a:endParaRPr lang="en-US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33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Hacer</a:t>
            </a:r>
            <a:r>
              <a:rPr lang="en-US" dirty="0"/>
              <a:t> una </a:t>
            </a:r>
            <a:r>
              <a:rPr lang="en-US" dirty="0" err="1"/>
              <a:t>animación</a:t>
            </a:r>
            <a:r>
              <a:rPr lang="en-US" dirty="0"/>
              <a:t> </a:t>
            </a:r>
            <a:r>
              <a:rPr lang="en-US" dirty="0" err="1"/>
              <a:t>titulada</a:t>
            </a:r>
            <a:r>
              <a:rPr lang="en-US" dirty="0"/>
              <a:t>: “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”</a:t>
            </a:r>
          </a:p>
          <a:p>
            <a:r>
              <a:rPr lang="en-US" dirty="0"/>
              <a:t>Debe </a:t>
            </a:r>
            <a:r>
              <a:rPr lang="en-US" dirty="0" err="1"/>
              <a:t>contener</a:t>
            </a:r>
            <a:r>
              <a:rPr lang="en-US" dirty="0"/>
              <a:t> los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mencionados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recuadro</a:t>
            </a:r>
            <a:r>
              <a:rPr lang="en-US" dirty="0"/>
              <a:t> 1.1 (</a:t>
            </a:r>
            <a:r>
              <a:rPr lang="en-US" dirty="0" err="1"/>
              <a:t>ver</a:t>
            </a:r>
            <a:r>
              <a:rPr lang="en-US" dirty="0"/>
              <a:t> </a:t>
            </a:r>
            <a:r>
              <a:rPr lang="en-US" dirty="0" err="1"/>
              <a:t>libro</a:t>
            </a:r>
            <a:r>
              <a:rPr lang="en-US" dirty="0"/>
              <a:t>) y la </a:t>
            </a:r>
            <a:r>
              <a:rPr lang="en-US" dirty="0" err="1"/>
              <a:t>animación</a:t>
            </a:r>
            <a:r>
              <a:rPr lang="en-US" dirty="0"/>
              <a:t> debe </a:t>
            </a:r>
            <a:r>
              <a:rPr lang="en-US" dirty="0" err="1"/>
              <a:t>hacer</a:t>
            </a:r>
            <a:r>
              <a:rPr lang="en-US" dirty="0"/>
              <a:t> que </a:t>
            </a:r>
            <a:r>
              <a:rPr lang="en-US" dirty="0" err="1"/>
              <a:t>aparezcan</a:t>
            </a:r>
            <a:r>
              <a:rPr lang="en-US" dirty="0"/>
              <a:t> y </a:t>
            </a:r>
            <a:r>
              <a:rPr lang="en-US" dirty="0" err="1"/>
              <a:t>desaparezcan</a:t>
            </a:r>
            <a:r>
              <a:rPr lang="en-US" dirty="0"/>
              <a:t> </a:t>
            </a:r>
            <a:r>
              <a:rPr lang="en-US" dirty="0" err="1"/>
              <a:t>uno</a:t>
            </a:r>
            <a:r>
              <a:rPr lang="en-US" dirty="0"/>
              <a:t> por </a:t>
            </a:r>
            <a:r>
              <a:rPr lang="en-US" dirty="0" err="1"/>
              <a:t>uno</a:t>
            </a:r>
            <a:endParaRPr lang="en-US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18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53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bg1"/>
                </a:solidFill>
              </a:rPr>
              <a:t>Aquí</a:t>
            </a:r>
            <a:r>
              <a:rPr lang="en-US" dirty="0">
                <a:solidFill>
                  <a:schemeClr val="bg1"/>
                </a:solidFill>
              </a:rPr>
              <a:t> debe </a:t>
            </a:r>
            <a:r>
              <a:rPr lang="en-US" dirty="0" err="1">
                <a:solidFill>
                  <a:schemeClr val="bg1"/>
                </a:solidFill>
              </a:rPr>
              <a:t>aparecer</a:t>
            </a:r>
            <a:r>
              <a:rPr lang="en-US" dirty="0">
                <a:solidFill>
                  <a:schemeClr val="bg1"/>
                </a:solidFill>
              </a:rPr>
              <a:t> una </a:t>
            </a:r>
            <a:r>
              <a:rPr lang="en-US" dirty="0" err="1">
                <a:solidFill>
                  <a:schemeClr val="bg1"/>
                </a:solidFill>
              </a:rPr>
              <a:t>animación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actividada</a:t>
            </a:r>
            <a:r>
              <a:rPr lang="en-US" dirty="0">
                <a:solidFill>
                  <a:schemeClr val="bg1"/>
                </a:solidFill>
              </a:rPr>
              <a:t> por click: la base debe ser un </a:t>
            </a:r>
            <a:r>
              <a:rPr lang="en-US" dirty="0" err="1">
                <a:solidFill>
                  <a:schemeClr val="bg1"/>
                </a:solidFill>
              </a:rPr>
              <a:t>círculo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sobre</a:t>
            </a:r>
            <a:r>
              <a:rPr lang="en-US" dirty="0">
                <a:solidFill>
                  <a:schemeClr val="bg1"/>
                </a:solidFill>
              </a:rPr>
              <a:t> el </a:t>
            </a:r>
            <a:r>
              <a:rPr lang="en-US" dirty="0" err="1">
                <a:solidFill>
                  <a:schemeClr val="bg1"/>
                </a:solidFill>
              </a:rPr>
              <a:t>cual</a:t>
            </a:r>
            <a:r>
              <a:rPr lang="en-US" dirty="0">
                <a:solidFill>
                  <a:schemeClr val="bg1"/>
                </a:solidFill>
              </a:rPr>
              <a:t> hay </a:t>
            </a:r>
            <a:r>
              <a:rPr lang="en-US" dirty="0" err="1">
                <a:solidFill>
                  <a:schemeClr val="bg1"/>
                </a:solidFill>
              </a:rPr>
              <a:t>varios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gráficos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según</a:t>
            </a:r>
            <a:r>
              <a:rPr lang="en-US" dirty="0">
                <a:solidFill>
                  <a:schemeClr val="bg1"/>
                </a:solidFill>
              </a:rPr>
              <a:t> Christian de click </a:t>
            </a:r>
            <a:r>
              <a:rPr lang="en-US" dirty="0" err="1">
                <a:solidFill>
                  <a:schemeClr val="bg1"/>
                </a:solidFill>
              </a:rPr>
              <a:t>uno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desaparece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aparece</a:t>
            </a:r>
            <a:r>
              <a:rPr lang="en-US" dirty="0">
                <a:solidFill>
                  <a:schemeClr val="bg1"/>
                </a:solidFill>
              </a:rPr>
              <a:t> el que le </a:t>
            </a:r>
            <a:r>
              <a:rPr lang="en-US" dirty="0" err="1">
                <a:solidFill>
                  <a:schemeClr val="bg1"/>
                </a:solidFill>
              </a:rPr>
              <a:t>sigue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el </a:t>
            </a:r>
            <a:r>
              <a:rPr lang="en-US" dirty="0" err="1">
                <a:solidFill>
                  <a:schemeClr val="bg1"/>
                </a:solidFill>
              </a:rPr>
              <a:t>orden</a:t>
            </a:r>
            <a:r>
              <a:rPr lang="en-US" dirty="0">
                <a:solidFill>
                  <a:schemeClr val="bg1"/>
                </a:solidFill>
              </a:rPr>
              <a:t> circular. </a:t>
            </a:r>
            <a:r>
              <a:rPr lang="en-US" dirty="0" err="1">
                <a:solidFill>
                  <a:schemeClr val="bg1"/>
                </a:solidFill>
              </a:rPr>
              <a:t>Serían</a:t>
            </a:r>
            <a:r>
              <a:rPr lang="en-US" dirty="0">
                <a:solidFill>
                  <a:schemeClr val="bg1"/>
                </a:solidFill>
              </a:rPr>
              <a:t> los </a:t>
            </a:r>
            <a:r>
              <a:rPr lang="en-US" dirty="0" err="1">
                <a:solidFill>
                  <a:schemeClr val="bg1"/>
                </a:solidFill>
              </a:rPr>
              <a:t>gráficos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continuación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orden</a:t>
            </a:r>
            <a:r>
              <a:rPr lang="en-US" dirty="0">
                <a:solidFill>
                  <a:schemeClr val="bg1"/>
                </a:solidFill>
              </a:rPr>
              <a:t>: 2.1, 2.2,2.3,2.4,2.5,2.6, 2.25, 2.28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78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Aquí</a:t>
            </a:r>
            <a:r>
              <a:rPr lang="en-US" dirty="0"/>
              <a:t> debe </a:t>
            </a:r>
            <a:r>
              <a:rPr lang="en-US" dirty="0" err="1"/>
              <a:t>haber</a:t>
            </a:r>
            <a:r>
              <a:rPr lang="en-US" dirty="0"/>
              <a:t> una </a:t>
            </a:r>
            <a:r>
              <a:rPr lang="en-US" dirty="0" err="1"/>
              <a:t>animación</a:t>
            </a:r>
            <a:r>
              <a:rPr lang="en-US" dirty="0"/>
              <a:t> sola del 2.27 </a:t>
            </a:r>
            <a:r>
              <a:rPr lang="en-US" dirty="0" err="1"/>
              <a:t>donde</a:t>
            </a:r>
            <a:r>
              <a:rPr lang="en-US" dirty="0"/>
              <a:t> primero </a:t>
            </a:r>
            <a:r>
              <a:rPr lang="en-US" dirty="0" err="1"/>
              <a:t>aparezcan</a:t>
            </a:r>
            <a:r>
              <a:rPr lang="en-US" dirty="0"/>
              <a:t> los </a:t>
            </a:r>
            <a:r>
              <a:rPr lang="en-US" dirty="0" err="1"/>
              <a:t>países</a:t>
            </a:r>
            <a:r>
              <a:rPr lang="en-US" dirty="0"/>
              <a:t> de LAC, </a:t>
            </a:r>
            <a:r>
              <a:rPr lang="en-US" dirty="0" err="1"/>
              <a:t>luego</a:t>
            </a:r>
            <a:r>
              <a:rPr lang="en-US" dirty="0"/>
              <a:t> los de la OCDE y </a:t>
            </a:r>
            <a:r>
              <a:rPr lang="en-US" dirty="0" err="1"/>
              <a:t>finalmente</a:t>
            </a:r>
            <a:r>
              <a:rPr lang="en-US" dirty="0"/>
              <a:t> las medias. 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68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BC712-B10A-4FF6-8AEC-F8906C4A5B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D9D6F0D-4EB2-8342-85F2-D08408A86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F51D0D-E237-6341-8DEB-70439C271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B5B381-4949-C54E-8058-4DEDE3D9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b="28675"/>
          <a:stretch/>
        </p:blipFill>
        <p:spPr>
          <a:xfrm>
            <a:off x="10692534" y="6296016"/>
            <a:ext cx="1051966" cy="2967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617BE1-C9E3-244B-969A-56A4DAE7E13F}"/>
              </a:ext>
            </a:extLst>
          </p:cNvPr>
          <p:cNvSpPr/>
          <p:nvPr userDrawn="1"/>
        </p:nvSpPr>
        <p:spPr>
          <a:xfrm>
            <a:off x="0" y="6392486"/>
            <a:ext cx="9171541" cy="213493"/>
          </a:xfrm>
          <a:prstGeom prst="rect">
            <a:avLst/>
          </a:prstGeom>
          <a:gradFill>
            <a:gsLst>
              <a:gs pos="18000">
                <a:schemeClr val="bg1"/>
              </a:gs>
              <a:gs pos="98000">
                <a:srgbClr val="C000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AB0D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3572DE-4DEA-F148-9FCE-1D8664342E5C}"/>
              </a:ext>
            </a:extLst>
          </p:cNvPr>
          <p:cNvSpPr/>
          <p:nvPr userDrawn="1"/>
        </p:nvSpPr>
        <p:spPr>
          <a:xfrm>
            <a:off x="241067" y="6376781"/>
            <a:ext cx="6056366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s-ES_tradnl" sz="1100" b="1" dirty="0">
                <a:solidFill>
                  <a:schemeClr val="bg1"/>
                </a:solidFill>
              </a:rPr>
              <a:t>Cómo armar el rompecabezas de la promoción de inversiones</a:t>
            </a:r>
            <a:endParaRPr lang="en-US" sz="1100" b="0" noProof="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3EEC7B-D57C-D441-B03D-486AAEB5E9F9}"/>
              </a:ext>
            </a:extLst>
          </p:cNvPr>
          <p:cNvGrpSpPr/>
          <p:nvPr userDrawn="1"/>
        </p:nvGrpSpPr>
        <p:grpSpPr>
          <a:xfrm>
            <a:off x="9253099" y="6221698"/>
            <a:ext cx="1122081" cy="448977"/>
            <a:chOff x="9253099" y="6221698"/>
            <a:chExt cx="1122081" cy="4489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3B1041-771C-7B45-8190-F87E96DEDD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70000"/>
            </a:blip>
            <a:srcRect b="35337"/>
            <a:stretch/>
          </p:blipFill>
          <p:spPr>
            <a:xfrm>
              <a:off x="9253099" y="6221698"/>
              <a:ext cx="1122081" cy="39567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4A366E-F94B-634B-AB26-222E0E3E2BAC}"/>
                </a:ext>
              </a:extLst>
            </p:cNvPr>
            <p:cNvSpPr/>
            <p:nvPr userDrawn="1"/>
          </p:nvSpPr>
          <p:spPr>
            <a:xfrm>
              <a:off x="9690100" y="6592794"/>
              <a:ext cx="492125" cy="77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249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2B5B381-4949-C54E-8058-4DEDE3D9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b="28675"/>
          <a:stretch/>
        </p:blipFill>
        <p:spPr>
          <a:xfrm>
            <a:off x="10692534" y="6296016"/>
            <a:ext cx="1051966" cy="2967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617BE1-C9E3-244B-969A-56A4DAE7E13F}"/>
              </a:ext>
            </a:extLst>
          </p:cNvPr>
          <p:cNvSpPr/>
          <p:nvPr userDrawn="1"/>
        </p:nvSpPr>
        <p:spPr>
          <a:xfrm>
            <a:off x="0" y="6403884"/>
            <a:ext cx="9171541" cy="213493"/>
          </a:xfrm>
          <a:prstGeom prst="rect">
            <a:avLst/>
          </a:prstGeom>
          <a:gradFill>
            <a:gsLst>
              <a:gs pos="18000">
                <a:schemeClr val="bg1"/>
              </a:gs>
              <a:gs pos="98000">
                <a:srgbClr val="C000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AB0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454AA-D36B-154A-82BE-3F30B1913D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493941" y="0"/>
            <a:ext cx="7698059" cy="46738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25448B-E7B1-994E-B912-85475DAF7633}"/>
              </a:ext>
            </a:extLst>
          </p:cNvPr>
          <p:cNvSpPr/>
          <p:nvPr userDrawn="1"/>
        </p:nvSpPr>
        <p:spPr>
          <a:xfrm>
            <a:off x="241067" y="6376781"/>
            <a:ext cx="6056366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s-ES_tradnl" sz="1100" b="1" dirty="0">
                <a:solidFill>
                  <a:schemeClr val="bg1"/>
                </a:solidFill>
              </a:rPr>
              <a:t>Cómo armar el rompecabezas de la promoción de inversiones</a:t>
            </a:r>
            <a:endParaRPr lang="en-US" sz="1100" b="0" noProof="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09F84D-DB9B-6F4A-8C35-A3D4DE8C1296}"/>
              </a:ext>
            </a:extLst>
          </p:cNvPr>
          <p:cNvGrpSpPr/>
          <p:nvPr userDrawn="1"/>
        </p:nvGrpSpPr>
        <p:grpSpPr>
          <a:xfrm>
            <a:off x="9253099" y="6221698"/>
            <a:ext cx="1122081" cy="448977"/>
            <a:chOff x="9253099" y="6221698"/>
            <a:chExt cx="1122081" cy="4489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979D959-72E7-A944-8506-035803013F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alphaModFix amt="70000"/>
            </a:blip>
            <a:srcRect b="35337"/>
            <a:stretch/>
          </p:blipFill>
          <p:spPr>
            <a:xfrm>
              <a:off x="9253099" y="6221698"/>
              <a:ext cx="1122081" cy="39567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165B19A-C5A2-154C-8335-03327E52066E}"/>
                </a:ext>
              </a:extLst>
            </p:cNvPr>
            <p:cNvSpPr/>
            <p:nvPr userDrawn="1"/>
          </p:nvSpPr>
          <p:spPr>
            <a:xfrm>
              <a:off x="9690100" y="6592794"/>
              <a:ext cx="492125" cy="77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052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5B0A1-2A03-784B-8315-EAC4642C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D7894-E10D-6E49-B526-DFDF2173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F1A903-9249-334B-8D1E-9BA24ACB8F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</a:blip>
          <a:srcRect l="54080" b="17250"/>
          <a:stretch/>
        </p:blipFill>
        <p:spPr>
          <a:xfrm>
            <a:off x="8564138" y="0"/>
            <a:ext cx="3627862" cy="418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00000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svg"/><Relationship Id="rId5" Type="http://schemas.openxmlformats.org/officeDocument/2006/relationships/image" Target="../media/image17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2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26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6.sv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7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F7B7CA-BA36-4F42-846E-397F7A6529A0}"/>
              </a:ext>
            </a:extLst>
          </p:cNvPr>
          <p:cNvSpPr/>
          <p:nvPr/>
        </p:nvSpPr>
        <p:spPr>
          <a:xfrm>
            <a:off x="0" y="0"/>
            <a:ext cx="12318609" cy="69705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3B612F-8F29-EE4B-B27D-BE6EFD1EF5B6}"/>
              </a:ext>
            </a:extLst>
          </p:cNvPr>
          <p:cNvSpPr/>
          <p:nvPr/>
        </p:nvSpPr>
        <p:spPr>
          <a:xfrm>
            <a:off x="605883" y="1821730"/>
            <a:ext cx="7117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dirty="0">
                <a:solidFill>
                  <a:schemeClr val="bg1"/>
                </a:solidFill>
              </a:rPr>
              <a:t>Cómo armar el rompecabezas </a:t>
            </a:r>
            <a:br>
              <a:rPr lang="es-ES_tradnl" sz="4000" b="1" dirty="0">
                <a:solidFill>
                  <a:schemeClr val="bg1"/>
                </a:solidFill>
              </a:rPr>
            </a:br>
            <a:r>
              <a:rPr lang="es-ES_tradnl" sz="4000" b="1" dirty="0">
                <a:solidFill>
                  <a:schemeClr val="bg1"/>
                </a:solidFill>
              </a:rPr>
              <a:t>de la promoción de inversiones*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7F1B4E-C9AD-7841-9AAE-326950F32712}"/>
              </a:ext>
            </a:extLst>
          </p:cNvPr>
          <p:cNvSpPr/>
          <p:nvPr/>
        </p:nvSpPr>
        <p:spPr>
          <a:xfrm>
            <a:off x="605883" y="3738487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Christian Volpe Martincus</a:t>
            </a:r>
          </a:p>
          <a:p>
            <a:r>
              <a:rPr lang="en-US" sz="1400" dirty="0">
                <a:solidFill>
                  <a:srgbClr val="C00000"/>
                </a:solidFill>
              </a:rPr>
              <a:t>Banco Interamericano de Desarrollo 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Monika Sztajerowska</a:t>
            </a:r>
          </a:p>
          <a:p>
            <a:r>
              <a:rPr lang="en-US" sz="1400" dirty="0">
                <a:solidFill>
                  <a:srgbClr val="C00000"/>
                </a:solidFill>
              </a:rPr>
              <a:t>OCDE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14B3CB-DCDF-5443-94E4-3F4ACD26EB9E}"/>
              </a:ext>
            </a:extLst>
          </p:cNvPr>
          <p:cNvSpPr/>
          <p:nvPr/>
        </p:nvSpPr>
        <p:spPr>
          <a:xfrm>
            <a:off x="605883" y="5693816"/>
            <a:ext cx="7117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Reunión de la </a:t>
            </a:r>
            <a:r>
              <a:rPr lang="es-ES_tradnl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RedIbero</a:t>
            </a:r>
            <a:endParaRPr lang="es-ES_tradnl" sz="1600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 lvl="0"/>
            <a:r>
              <a:rPr lang="es-ES_tradnl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Buenos Aires, Argentina, 10 de Julio de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35B48C-72F8-D445-8D15-54A8322AD0D1}"/>
              </a:ext>
            </a:extLst>
          </p:cNvPr>
          <p:cNvSpPr/>
          <p:nvPr/>
        </p:nvSpPr>
        <p:spPr>
          <a:xfrm>
            <a:off x="9067331" y="6115328"/>
            <a:ext cx="3021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70000"/>
              </a:spcBef>
            </a:pPr>
            <a:r>
              <a:rPr lang="es-ES_tradnl" altLang="en-US" sz="1000" b="1" dirty="0">
                <a:solidFill>
                  <a:schemeClr val="bg1"/>
                </a:solidFill>
              </a:rPr>
              <a:t>* Las visiones y opiniones expresadas en esta presentación corresponden exclusivamente a los autores y no deben ser atribuidas al BID, sus Directores Ejecutivos, sus países miembros o la OCDE</a:t>
            </a:r>
            <a:r>
              <a:rPr lang="es-ES_tradnl" altLang="en-US" sz="1000" dirty="0">
                <a:solidFill>
                  <a:schemeClr val="bg1"/>
                </a:solidFill>
              </a:rPr>
              <a:t>.</a:t>
            </a:r>
            <a:endParaRPr lang="es-ES_tradnl" altLang="en-US" sz="10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FA5C0D-CEC6-5C40-B855-32BECF7559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74" b="11708"/>
          <a:stretch/>
        </p:blipFill>
        <p:spPr>
          <a:xfrm>
            <a:off x="6891454" y="0"/>
            <a:ext cx="5300546" cy="60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F7B7CA-BA36-4F42-846E-397F7A6529A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2200B7-BA93-4B4F-8C17-C0790B62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altLang="en-US" b="1" dirty="0"/>
              <a:t>Hoja de ruta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70E87D23-4716-D548-8713-2D8D4EF10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8207375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El informe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Quiénes son las Agencias de Promoción de Inversiones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2400" b="1" dirty="0">
                <a:solidFill>
                  <a:srgbClr val="C00000"/>
                </a:solidFill>
                <a:latin typeface="+mn-lt"/>
              </a:rPr>
              <a:t>Qué hacen las Agencias de Promoción de Inversiones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Cómo promueven las inversiones las agencias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Resumiendo: Cuán diferentes o similares son las API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En qué medida logran marcar una diferencia las API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E3D6804-1F7D-5846-9D60-2324D558F6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53074" b="11708"/>
          <a:stretch/>
        </p:blipFill>
        <p:spPr>
          <a:xfrm>
            <a:off x="7668620" y="0"/>
            <a:ext cx="452338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99FC45-F0BD-9A41-ACF2-1E788146A391}"/>
              </a:ext>
            </a:extLst>
          </p:cNvPr>
          <p:cNvSpPr/>
          <p:nvPr/>
        </p:nvSpPr>
        <p:spPr>
          <a:xfrm>
            <a:off x="838200" y="1705076"/>
            <a:ext cx="417742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_tradnl" altLang="en-US" sz="2000" b="1" i="1" dirty="0">
                <a:solidFill>
                  <a:srgbClr val="C00000"/>
                </a:solidFill>
              </a:rPr>
              <a:t>La API mediana tiene cerca de cinco mandatos diferentes </a:t>
            </a:r>
            <a:r>
              <a:rPr lang="es-ES_tradnl" altLang="en-US" i="1" dirty="0"/>
              <a:t>y dicha cantidad es similar para las API de ALC y la OCDE. </a:t>
            </a:r>
            <a:endParaRPr lang="es-ES_tradnl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2B9BB-DA43-5943-9A76-4030B6C80F9F}"/>
              </a:ext>
            </a:extLst>
          </p:cNvPr>
          <p:cNvSpPr/>
          <p:nvPr/>
        </p:nvSpPr>
        <p:spPr>
          <a:xfrm>
            <a:off x="6469354" y="1682834"/>
            <a:ext cx="43367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_tradnl" altLang="en-US" sz="2000" b="1" i="1" dirty="0">
                <a:solidFill>
                  <a:srgbClr val="C00000"/>
                </a:solidFill>
              </a:rPr>
              <a:t>Y en los hechos pueden ser aún más:</a:t>
            </a:r>
            <a:r>
              <a:rPr lang="es-ES_tradnl" altLang="en-US" i="1" dirty="0"/>
              <a:t>  Las API pueden tener mandatos de facto.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2335A2-CD2B-468C-9297-2444D0C2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338787" cy="923330"/>
          </a:xfrm>
        </p:spPr>
        <p:txBody>
          <a:bodyPr anchor="t">
            <a:normAutofit fontScale="90000"/>
          </a:bodyPr>
          <a:lstStyle/>
          <a:p>
            <a:r>
              <a:rPr lang="es-ES_tradnl" altLang="en-US" b="1" i="1" dirty="0">
                <a:solidFill>
                  <a:schemeClr val="tx1"/>
                </a:solidFill>
              </a:rPr>
              <a:t>Qué </a:t>
            </a:r>
            <a:r>
              <a:rPr lang="es-ES_tradnl" altLang="en-US" b="1" dirty="0">
                <a:solidFill>
                  <a:schemeClr val="tx1"/>
                </a:solidFill>
              </a:rPr>
              <a:t>hacen las Agencias de Promoción de Inversiones</a:t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/>
              <a:t>Mandatos: Invisibles pero reales</a:t>
            </a: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>
                <a:solidFill>
                  <a:schemeClr val="tx1"/>
                </a:solidFill>
              </a:rPr>
              <a:t/>
            </a:r>
            <a:br>
              <a:rPr lang="es-ES_tradnl" altLang="en-US" sz="3100" i="1" dirty="0">
                <a:solidFill>
                  <a:schemeClr val="tx1"/>
                </a:solidFill>
              </a:rPr>
            </a:br>
            <a:endParaRPr lang="es-ES_tradnl" alt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00482-CD74-1C4B-813B-327686462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0708" y="3389400"/>
            <a:ext cx="5568646" cy="3103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78AE1-0763-F148-AD6F-65AF69A2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54635" y="3196088"/>
            <a:ext cx="4522351" cy="2559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9EBB44-9C52-4413-85ED-6096798E2BCD}"/>
              </a:ext>
            </a:extLst>
          </p:cNvPr>
          <p:cNvSpPr txBox="1"/>
          <p:nvPr/>
        </p:nvSpPr>
        <p:spPr>
          <a:xfrm>
            <a:off x="1338858" y="2785532"/>
            <a:ext cx="405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Cantidad de mandatos oficiales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BD88B-7734-46FD-941B-27461AF83658}"/>
              </a:ext>
            </a:extLst>
          </p:cNvPr>
          <p:cNvSpPr txBox="1"/>
          <p:nvPr/>
        </p:nvSpPr>
        <p:spPr>
          <a:xfrm>
            <a:off x="6800740" y="2785532"/>
            <a:ext cx="405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Cantidad de mandatos de facto</a:t>
            </a:r>
          </a:p>
        </p:txBody>
      </p:sp>
    </p:spTree>
    <p:extLst>
      <p:ext uri="{BB962C8B-B14F-4D97-AF65-F5344CB8AC3E}">
        <p14:creationId xmlns:p14="http://schemas.microsoft.com/office/powerpoint/2010/main" val="270417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F9A9-6978-A948-9833-EA764DC3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338787" cy="923330"/>
          </a:xfrm>
        </p:spPr>
        <p:txBody>
          <a:bodyPr anchor="t">
            <a:normAutofit fontScale="90000"/>
          </a:bodyPr>
          <a:lstStyle/>
          <a:p>
            <a:r>
              <a:rPr lang="es-ES_tradnl" altLang="en-US" b="1" i="1" dirty="0">
                <a:solidFill>
                  <a:schemeClr val="tx1"/>
                </a:solidFill>
              </a:rPr>
              <a:t>Qué </a:t>
            </a:r>
            <a:r>
              <a:rPr lang="es-ES_tradnl" altLang="en-US" b="1" dirty="0">
                <a:solidFill>
                  <a:schemeClr val="tx1"/>
                </a:solidFill>
              </a:rPr>
              <a:t>hacen las Agencias de Promoción de Inversiones</a:t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/>
              <a:t>Dime a qué te dedicas y te diré quién eres</a:t>
            </a:r>
            <a:r>
              <a:rPr lang="es-ES_tradnl" altLang="en-US" sz="3100" i="1" dirty="0">
                <a:solidFill>
                  <a:schemeClr val="tx1"/>
                </a:solidFill>
              </a:rPr>
              <a:t/>
            </a:r>
            <a:br>
              <a:rPr lang="es-ES_tradnl" altLang="en-US" sz="3100" i="1" dirty="0">
                <a:solidFill>
                  <a:schemeClr val="tx1"/>
                </a:solidFill>
              </a:rPr>
            </a:br>
            <a:endParaRPr lang="es-ES_tradnl" alt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99FC45-F0BD-9A41-ACF2-1E788146A391}"/>
              </a:ext>
            </a:extLst>
          </p:cNvPr>
          <p:cNvSpPr/>
          <p:nvPr/>
        </p:nvSpPr>
        <p:spPr>
          <a:xfrm>
            <a:off x="811465" y="1724936"/>
            <a:ext cx="58369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" altLang="en-US" b="1" i="1" dirty="0"/>
              <a:t>Además de promover la IED</a:t>
            </a:r>
            <a:r>
              <a:rPr lang="es-ES" altLang="en-US" b="1" i="1" dirty="0">
                <a:solidFill>
                  <a:srgbClr val="C00000"/>
                </a:solidFill>
              </a:rPr>
              <a:t>, los mandatos más comunes de las API incluyen la promoción de las exportaciones (ALC), la innovación (OCDE) y las inversiones verdes (LAC).</a:t>
            </a:r>
            <a:r>
              <a:rPr lang="es-ES" altLang="en-US" b="1" i="1" dirty="0"/>
              <a:t> </a:t>
            </a:r>
            <a:endParaRPr lang="es-E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B802AA-10B0-4AC4-94EA-84A9588CA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198" y="2754792"/>
            <a:ext cx="6108863" cy="3391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E2F31-33FD-44A8-932C-E3E55AB4FEF7}"/>
              </a:ext>
            </a:extLst>
          </p:cNvPr>
          <p:cNvSpPr txBox="1"/>
          <p:nvPr/>
        </p:nvSpPr>
        <p:spPr>
          <a:xfrm>
            <a:off x="838198" y="2739454"/>
            <a:ext cx="6337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Tipo de mandatos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A155B9A-410C-BB45-AA7F-14FDB9181491}"/>
              </a:ext>
            </a:extLst>
          </p:cNvPr>
          <p:cNvSpPr txBox="1"/>
          <p:nvPr/>
        </p:nvSpPr>
        <p:spPr>
          <a:xfrm>
            <a:off x="6648450" y="2746192"/>
            <a:ext cx="6337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Cantidad de API con cada mandato de</a:t>
            </a:r>
            <a:r>
              <a:rPr lang="es-CO" sz="1600" b="1" i="1" dirty="0"/>
              <a:t> facto</a:t>
            </a:r>
            <a:endParaRPr lang="es-ES_tradnl" sz="1600" b="1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BB10443-DB3C-5046-B3B4-72EAFB4F6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63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  <a:t/>
            </a:r>
            <a:br>
              <a:rPr kumimoji="0" lang="es-CO" altLang="es-CO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</a:b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32DB85E-E810-D64B-A0FC-0465D33B5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5522" y="3197436"/>
            <a:ext cx="4773493" cy="26406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59AC05-1DE1-F44E-8AED-8E6DBE294169}"/>
              </a:ext>
            </a:extLst>
          </p:cNvPr>
          <p:cNvSpPr/>
          <p:nvPr/>
        </p:nvSpPr>
        <p:spPr>
          <a:xfrm>
            <a:off x="7175522" y="1744519"/>
            <a:ext cx="4598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" altLang="en-US" b="1" i="1" dirty="0"/>
              <a:t>Pero</a:t>
            </a:r>
            <a:r>
              <a:rPr lang="es-ES" altLang="en-US" b="1" i="1" dirty="0">
                <a:solidFill>
                  <a:srgbClr val="C00000"/>
                </a:solidFill>
              </a:rPr>
              <a:t>, promoción de la innovación y el turismo son más importantes de facto en ALC.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9274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99FC45-F0BD-9A41-ACF2-1E788146A391}"/>
              </a:ext>
            </a:extLst>
          </p:cNvPr>
          <p:cNvSpPr/>
          <p:nvPr/>
        </p:nvSpPr>
        <p:spPr>
          <a:xfrm>
            <a:off x="838199" y="2371546"/>
            <a:ext cx="27966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_tradnl" altLang="en-US" sz="2000" b="1" i="1" dirty="0">
                <a:solidFill>
                  <a:srgbClr val="C00000"/>
                </a:solidFill>
              </a:rPr>
              <a:t>Las API tienen niveles relativamente bajos de especialización </a:t>
            </a:r>
            <a:r>
              <a:rPr lang="es-ES_tradnl" altLang="en-US" i="1" dirty="0"/>
              <a:t>en términos de las diferentes funciones de promoción de inversiones, pero existen diferencias entre las agencias.</a:t>
            </a:r>
            <a:endParaRPr lang="es-ES_tradnl" i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6986D3-423D-41C6-A273-AF30F12B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00426" cy="793718"/>
          </a:xfrm>
        </p:spPr>
        <p:txBody>
          <a:bodyPr anchor="t">
            <a:normAutofit fontScale="90000"/>
          </a:bodyPr>
          <a:lstStyle/>
          <a:p>
            <a:r>
              <a:rPr lang="es-ES_tradnl" altLang="en-US" b="1" i="1" dirty="0">
                <a:solidFill>
                  <a:schemeClr val="tx1"/>
                </a:solidFill>
              </a:rPr>
              <a:t>Qué </a:t>
            </a:r>
            <a:r>
              <a:rPr lang="es-ES_tradnl" altLang="en-US" b="1" dirty="0">
                <a:solidFill>
                  <a:schemeClr val="tx1"/>
                </a:solidFill>
              </a:rPr>
              <a:t>hacen las Agencias de Promoción de Inversiones</a:t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/>
              <a:t>¿Mucho de poco o poco de mucho? </a:t>
            </a: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>
                <a:solidFill>
                  <a:schemeClr val="tx1"/>
                </a:solidFill>
              </a:rPr>
              <a:t/>
            </a:r>
            <a:br>
              <a:rPr lang="es-ES_tradnl" altLang="en-US" sz="3100" i="1" dirty="0">
                <a:solidFill>
                  <a:schemeClr val="tx1"/>
                </a:solidFill>
              </a:rPr>
            </a:br>
            <a:endParaRPr lang="es-ES_tradnl" alt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848FE-5EB6-4AFD-9934-6A6C1D1A5D74}"/>
              </a:ext>
            </a:extLst>
          </p:cNvPr>
          <p:cNvSpPr txBox="1"/>
          <p:nvPr/>
        </p:nvSpPr>
        <p:spPr>
          <a:xfrm>
            <a:off x="6169169" y="1741271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Índice de especialización funcional</a:t>
            </a:r>
          </a:p>
        </p:txBody>
      </p:sp>
      <p:pic>
        <p:nvPicPr>
          <p:cNvPr id="20" name="Gráfico 4">
            <a:extLst>
              <a:ext uri="{FF2B5EF4-FFF2-40B4-BE49-F238E27FC236}">
                <a16:creationId xmlns:a16="http://schemas.microsoft.com/office/drawing/2014/main" id="{8D729AC1-992D-6545-A871-3F0C89609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1386" y="2371546"/>
            <a:ext cx="6473398" cy="3452479"/>
          </a:xfrm>
          <a:prstGeom prst="rect">
            <a:avLst/>
          </a:prstGeom>
        </p:spPr>
      </p:pic>
      <p:pic>
        <p:nvPicPr>
          <p:cNvPr id="21" name="Gráfico 11">
            <a:extLst>
              <a:ext uri="{FF2B5EF4-FFF2-40B4-BE49-F238E27FC236}">
                <a16:creationId xmlns:a16="http://schemas.microsoft.com/office/drawing/2014/main" id="{95583F44-7FDF-D54A-8E8B-5CE261811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1386" y="2371546"/>
            <a:ext cx="6473398" cy="3452479"/>
          </a:xfrm>
          <a:prstGeom prst="rect">
            <a:avLst/>
          </a:prstGeom>
        </p:spPr>
      </p:pic>
      <p:pic>
        <p:nvPicPr>
          <p:cNvPr id="22" name="Gráfico 13">
            <a:extLst>
              <a:ext uri="{FF2B5EF4-FFF2-40B4-BE49-F238E27FC236}">
                <a16:creationId xmlns:a16="http://schemas.microsoft.com/office/drawing/2014/main" id="{A4B050D2-879C-6543-9F80-2DF672A86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1386" y="2371546"/>
            <a:ext cx="6473398" cy="3452479"/>
          </a:xfrm>
          <a:prstGeom prst="rect">
            <a:avLst/>
          </a:prstGeom>
        </p:spPr>
      </p:pic>
      <p:pic>
        <p:nvPicPr>
          <p:cNvPr id="23" name="Gráfico 15">
            <a:extLst>
              <a:ext uri="{FF2B5EF4-FFF2-40B4-BE49-F238E27FC236}">
                <a16:creationId xmlns:a16="http://schemas.microsoft.com/office/drawing/2014/main" id="{292239E8-C7CA-D74A-8847-75331CB18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1386" y="2371546"/>
            <a:ext cx="6473398" cy="345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8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F7B7CA-BA36-4F42-846E-397F7A6529A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2200B7-BA93-4B4F-8C17-C0790B62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altLang="en-US" b="1" dirty="0"/>
              <a:t>Hoja de ruta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70E87D23-4716-D548-8713-2D8D4EF10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820737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El informe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Quiénes son las Agencias de Promoción de Inversiones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Qué hacen las Agencias de Promoción de Inversiones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2400" b="1" dirty="0">
                <a:solidFill>
                  <a:srgbClr val="C00000"/>
                </a:solidFill>
                <a:latin typeface="+mn-lt"/>
              </a:rPr>
              <a:t>Cómo promueven las inversiones las agencias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Resumiendo: Cuán diferentes o similares son las API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En qué medida logran marcar una diferencia las API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15223468-6715-B54B-9231-9B91364B8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53074" b="11708"/>
          <a:stretch/>
        </p:blipFill>
        <p:spPr>
          <a:xfrm>
            <a:off x="7668620" y="0"/>
            <a:ext cx="452338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F9A9-6978-A948-9833-EA764DC3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9220201" cy="793718"/>
          </a:xfrm>
        </p:spPr>
        <p:txBody>
          <a:bodyPr anchor="t">
            <a:normAutofit fontScale="90000"/>
          </a:bodyPr>
          <a:lstStyle/>
          <a:p>
            <a:r>
              <a:rPr lang="es-ES_tradnl" altLang="en-US" b="1" i="1" dirty="0">
                <a:solidFill>
                  <a:schemeClr val="tx1"/>
                </a:solidFill>
              </a:rPr>
              <a:t>Cómo </a:t>
            </a:r>
            <a:r>
              <a:rPr lang="es-ES_tradnl" altLang="en-US" b="1" dirty="0">
                <a:solidFill>
                  <a:schemeClr val="tx1"/>
                </a:solidFill>
              </a:rPr>
              <a:t>promueven las inversiones las agencias</a:t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/>
              <a:t>Me gusta…o no: Estrategias de selectividad</a:t>
            </a: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>
                <a:solidFill>
                  <a:schemeClr val="tx1"/>
                </a:solidFill>
              </a:rPr>
              <a:t/>
            </a:r>
            <a:br>
              <a:rPr lang="es-ES_tradnl" altLang="en-US" sz="3100" i="1" dirty="0">
                <a:solidFill>
                  <a:schemeClr val="tx1"/>
                </a:solidFill>
              </a:rPr>
            </a:br>
            <a:endParaRPr lang="es-ES_tradnl" alt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99FC45-F0BD-9A41-ACF2-1E788146A391}"/>
              </a:ext>
            </a:extLst>
          </p:cNvPr>
          <p:cNvSpPr/>
          <p:nvPr/>
        </p:nvSpPr>
        <p:spPr>
          <a:xfrm>
            <a:off x="838198" y="1719399"/>
            <a:ext cx="488324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_tradnl" altLang="en-US" sz="2000" b="1" i="1" dirty="0">
                <a:solidFill>
                  <a:srgbClr val="C00000"/>
                </a:solidFill>
              </a:rPr>
              <a:t>Las API tienen diferentes niveles de intensidad de focalización. </a:t>
            </a:r>
            <a:r>
              <a:rPr lang="es-ES_tradnl" altLang="en-US" i="1" dirty="0"/>
              <a:t>Algunas API no priorizan ni excluyen sectores o países, en tanto que otras API priorizan y excluyen diferentes combinaciones de estos. </a:t>
            </a:r>
          </a:p>
          <a:p>
            <a:pPr>
              <a:buFontTx/>
              <a:buNone/>
            </a:pPr>
            <a:endParaRPr lang="es-ES_tradnl" altLang="en-US" dirty="0"/>
          </a:p>
          <a:p>
            <a:endParaRPr lang="es-ES_trad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ACDB3-00B9-AC43-BF8E-4B71C921B72A}"/>
              </a:ext>
            </a:extLst>
          </p:cNvPr>
          <p:cNvSpPr/>
          <p:nvPr/>
        </p:nvSpPr>
        <p:spPr>
          <a:xfrm>
            <a:off x="838201" y="3429000"/>
            <a:ext cx="3937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" altLang="en-US" dirty="0">
                <a:solidFill>
                  <a:srgbClr val="C00000"/>
                </a:solidFill>
              </a:rPr>
              <a:t>En promedio, las API de la OCDE muestran una mayor intensidad de focalización que sus pares de ALC. </a:t>
            </a:r>
            <a:endParaRPr lang="es-ES_tradnl" altLang="en-US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endParaRPr lang="es-ES_tradnl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ED9474-A5B0-4086-A8B4-8A22E37C3F58}"/>
              </a:ext>
            </a:extLst>
          </p:cNvPr>
          <p:cNvSpPr txBox="1"/>
          <p:nvPr/>
        </p:nvSpPr>
        <p:spPr>
          <a:xfrm>
            <a:off x="5621156" y="1678463"/>
            <a:ext cx="5352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Índice de intensidad de focalización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AB65CEB-4385-A04C-B508-43FDEA8A9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2058810"/>
            <a:ext cx="4330058" cy="398910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F1A072A6-89F0-854E-90AD-C9129F3A1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2058810"/>
            <a:ext cx="4330058" cy="398910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A4C37237-20DB-0D48-9637-CE6CAC44D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058810"/>
            <a:ext cx="4330058" cy="3989108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A1B184A-953C-8647-B982-213EF34623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2058810"/>
            <a:ext cx="4330058" cy="398910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426EC2F-48D2-7C43-9110-8445C0FB12C8}"/>
              </a:ext>
            </a:extLst>
          </p:cNvPr>
          <p:cNvSpPr/>
          <p:nvPr/>
        </p:nvSpPr>
        <p:spPr>
          <a:xfrm>
            <a:off x="6463883" y="5777368"/>
            <a:ext cx="330710" cy="122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817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99FC45-F0BD-9A41-ACF2-1E788146A391}"/>
              </a:ext>
            </a:extLst>
          </p:cNvPr>
          <p:cNvSpPr/>
          <p:nvPr/>
        </p:nvSpPr>
        <p:spPr>
          <a:xfrm>
            <a:off x="838199" y="1774774"/>
            <a:ext cx="382433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_tradnl" altLang="en-US" sz="2000" b="1" i="1" dirty="0">
                <a:solidFill>
                  <a:srgbClr val="C00000"/>
                </a:solidFill>
              </a:rPr>
              <a:t>Las API cooperan y coordinan sus actividades con un número variable de organizaciones.</a:t>
            </a:r>
          </a:p>
          <a:p>
            <a:pPr>
              <a:buFontTx/>
              <a:buNone/>
            </a:pPr>
            <a:endParaRPr lang="es-ES_tradnl" altLang="en-US" b="1" i="1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es-ES_tradnl" altLang="en-US" dirty="0"/>
              <a:t>La cantidad de entidades con las que efectivamente interactúan varía desde muy pocas hasta más de 40, pero, en general, se trata de un número relativamente alto. </a:t>
            </a:r>
          </a:p>
          <a:p>
            <a:pPr>
              <a:buFontTx/>
              <a:buNone/>
            </a:pPr>
            <a:endParaRPr lang="es-ES_tradnl" alt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8874E3-80C9-AD44-91FE-099E7761C3B9}"/>
              </a:ext>
            </a:extLst>
          </p:cNvPr>
          <p:cNvSpPr/>
          <p:nvPr/>
        </p:nvSpPr>
        <p:spPr>
          <a:xfrm>
            <a:off x="838199" y="4577581"/>
            <a:ext cx="3824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" altLang="en-US" dirty="0">
                <a:solidFill>
                  <a:srgbClr val="C00000"/>
                </a:solidFill>
              </a:rPr>
              <a:t>Las API cuyas estrategias de focalización son más intensivas colaboran con una gama más amplia de entidades.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274F89-D71A-4E7A-8ABC-D2E582DB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9255712" cy="793718"/>
          </a:xfrm>
        </p:spPr>
        <p:txBody>
          <a:bodyPr anchor="t">
            <a:normAutofit fontScale="90000"/>
          </a:bodyPr>
          <a:lstStyle/>
          <a:p>
            <a:r>
              <a:rPr lang="es-ES_tradnl" altLang="en-US" b="1" i="1" dirty="0">
                <a:solidFill>
                  <a:schemeClr val="tx1"/>
                </a:solidFill>
              </a:rPr>
              <a:t>Cómo </a:t>
            </a:r>
            <a:r>
              <a:rPr lang="es-ES_tradnl" altLang="en-US" b="1" dirty="0">
                <a:solidFill>
                  <a:schemeClr val="tx1"/>
                </a:solidFill>
              </a:rPr>
              <a:t>promueven las inversiones las agencias</a:t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/>
              <a:t>Amigos son los amigos: Cooperación</a:t>
            </a: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>
                <a:solidFill>
                  <a:schemeClr val="tx1"/>
                </a:solidFill>
              </a:rPr>
              <a:t/>
            </a:r>
            <a:br>
              <a:rPr lang="es-ES_tradnl" altLang="en-US" sz="3100" i="1" dirty="0">
                <a:solidFill>
                  <a:schemeClr val="tx1"/>
                </a:solidFill>
              </a:rPr>
            </a:br>
            <a:endParaRPr lang="es-ES_tradnl" alt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1F4C1-01FE-4C20-A63C-3296E515873F}"/>
              </a:ext>
            </a:extLst>
          </p:cNvPr>
          <p:cNvSpPr txBox="1"/>
          <p:nvPr/>
        </p:nvSpPr>
        <p:spPr>
          <a:xfrm>
            <a:off x="5781027" y="1128255"/>
            <a:ext cx="542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Red de interacciones institucionales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7ECBC29-EE2D-7847-B1CD-826F632FE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055" y="1387700"/>
            <a:ext cx="6059425" cy="44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99FC45-F0BD-9A41-ACF2-1E788146A391}"/>
              </a:ext>
            </a:extLst>
          </p:cNvPr>
          <p:cNvSpPr/>
          <p:nvPr/>
        </p:nvSpPr>
        <p:spPr>
          <a:xfrm>
            <a:off x="838199" y="2146861"/>
            <a:ext cx="4754413" cy="3303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FontTx/>
              <a:buNone/>
            </a:pPr>
            <a:r>
              <a:rPr lang="es-ES_tradnl" altLang="en-US" sz="2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La mayoría de la API tienen sistemas de monitoreo y evaluación, pero…</a:t>
            </a:r>
            <a:r>
              <a:rPr lang="es-ES_tradnl" altLang="en-US" sz="2800" i="1" dirty="0">
                <a:solidFill>
                  <a:srgbClr val="C00000"/>
                </a:solidFill>
              </a:rPr>
              <a:t> </a:t>
            </a:r>
          </a:p>
          <a:p>
            <a:pPr>
              <a:buFontTx/>
              <a:buNone/>
            </a:pPr>
            <a:endParaRPr lang="es-ES_tradnl" altLang="en-US" dirty="0"/>
          </a:p>
          <a:p>
            <a:pPr>
              <a:buFontTx/>
              <a:buNone/>
            </a:pPr>
            <a:r>
              <a:rPr lang="es-ES_tradnl" altLang="en-US" dirty="0"/>
              <a:t>…Solo cerca de la mitad de las API tienen una unidad de evaluación especializada y estas son relativamente más comunes en las API de los países de la OCDE que entre sus pares de ALC.</a:t>
            </a:r>
          </a:p>
          <a:p>
            <a:pPr>
              <a:buFontTx/>
              <a:buNone/>
            </a:pPr>
            <a:endParaRPr lang="es-ES_tradnl" altLang="en-US" dirty="0"/>
          </a:p>
          <a:p>
            <a:pPr>
              <a:buFontTx/>
              <a:buNone/>
            </a:pPr>
            <a:r>
              <a:rPr lang="es-ES_tradnl" altLang="en-US" dirty="0">
                <a:solidFill>
                  <a:srgbClr val="C00000"/>
                </a:solidFill>
              </a:rPr>
              <a:t>…las evaluaciones de impacto propiamente dichas realizadas mediante análisis econométricos son muy infrecuentes. </a:t>
            </a:r>
            <a:endParaRPr lang="es-ES_tradnl" dirty="0">
              <a:solidFill>
                <a:srgbClr val="C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B90CEF-0B31-48BE-A3D8-B8DC23331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9255712" cy="793718"/>
          </a:xfrm>
        </p:spPr>
        <p:txBody>
          <a:bodyPr anchor="t">
            <a:normAutofit fontScale="90000"/>
          </a:bodyPr>
          <a:lstStyle/>
          <a:p>
            <a:r>
              <a:rPr lang="es-ES_tradnl" altLang="en-US" b="1" i="1" dirty="0">
                <a:solidFill>
                  <a:schemeClr val="tx1"/>
                </a:solidFill>
              </a:rPr>
              <a:t>Cómo </a:t>
            </a:r>
            <a:r>
              <a:rPr lang="es-ES_tradnl" altLang="en-US" b="1" dirty="0">
                <a:solidFill>
                  <a:schemeClr val="tx1"/>
                </a:solidFill>
              </a:rPr>
              <a:t>promueven las inversiones las agencias</a:t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/>
              <a:t>Bajo la lupa: Monitoreo y evaluación</a:t>
            </a: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>
                <a:solidFill>
                  <a:schemeClr val="tx1"/>
                </a:solidFill>
              </a:rPr>
              <a:t/>
            </a:r>
            <a:br>
              <a:rPr lang="es-ES_tradnl" altLang="en-US" sz="3100" i="1" dirty="0">
                <a:solidFill>
                  <a:schemeClr val="tx1"/>
                </a:solidFill>
              </a:rPr>
            </a:br>
            <a:endParaRPr lang="es-ES_tradnl" alt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9A95D-6749-483B-8D9F-64C1AB3EE232}"/>
              </a:ext>
            </a:extLst>
          </p:cNvPr>
          <p:cNvSpPr txBox="1"/>
          <p:nvPr/>
        </p:nvSpPr>
        <p:spPr>
          <a:xfrm>
            <a:off x="5466055" y="1808307"/>
            <a:ext cx="557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Índice de evaluación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888BF80-C9DE-244C-A98E-1108D656A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8504" y="2319241"/>
            <a:ext cx="4489513" cy="35704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B1239814-DF07-9543-B1C1-A91788E25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8504" y="2319241"/>
            <a:ext cx="4489513" cy="35704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F4733C9-4552-CE4D-BD78-05D3FD82D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8504" y="2319241"/>
            <a:ext cx="4489513" cy="35704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245F7E41-13BF-0F4A-B5CF-392CC0DAE0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8504" y="2319241"/>
            <a:ext cx="4489513" cy="35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1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F7B7CA-BA36-4F42-846E-397F7A6529A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2200B7-BA93-4B4F-8C17-C0790B62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altLang="en-US" b="1" dirty="0"/>
              <a:t>Hoja de ruta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70E87D23-4716-D548-8713-2D8D4EF10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820737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El informe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Quiénes son las Agencias de Promoción de Inversiones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Qué hacen las Agencias de Promoción de Inversiones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Cómo promueven las inversiones las agencias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2400" b="1" dirty="0">
                <a:solidFill>
                  <a:srgbClr val="C00000"/>
                </a:solidFill>
                <a:latin typeface="+mn-lt"/>
              </a:rPr>
              <a:t>Resumiendo: Cuán diferentes o similares son las API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En qué medida logran marcar una diferencia las API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0E1E15A8-21F4-E64A-97FD-FB33387F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53074" b="11708"/>
          <a:stretch/>
        </p:blipFill>
        <p:spPr>
          <a:xfrm>
            <a:off x="7668620" y="0"/>
            <a:ext cx="452338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2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D745545-E482-3640-BF16-E8AF99BED8BD}"/>
              </a:ext>
            </a:extLst>
          </p:cNvPr>
          <p:cNvSpPr txBox="1">
            <a:spLocks/>
          </p:cNvSpPr>
          <p:nvPr/>
        </p:nvSpPr>
        <p:spPr>
          <a:xfrm>
            <a:off x="838200" y="378377"/>
            <a:ext cx="10515600" cy="18877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altLang="en-US" sz="3700" b="1" dirty="0">
                <a:solidFill>
                  <a:schemeClr val="tx1"/>
                </a:solidFill>
              </a:rPr>
              <a:t>Cuán similares o diferentes son las API</a:t>
            </a:r>
          </a:p>
          <a:p>
            <a:r>
              <a:rPr lang="es-ES_tradnl" altLang="en-US" sz="2900" i="1" dirty="0"/>
              <a:t>Luces…y sombras: Radiografías comparativas</a:t>
            </a:r>
            <a:endParaRPr lang="es-ES_tradnl" altLang="en-U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A0BAEB-0EDC-C943-97B5-29337A7D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438" y="1936786"/>
            <a:ext cx="4028635" cy="37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F7B7CA-BA36-4F42-846E-397F7A6529A0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FA5C0D-CEC6-5C40-B855-32BECF755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53074" b="11708"/>
          <a:stretch/>
        </p:blipFill>
        <p:spPr>
          <a:xfrm>
            <a:off x="7668620" y="0"/>
            <a:ext cx="4523380" cy="51673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62200B7-BA93-4B4F-8C17-C0790B62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altLang="en-US" b="1" dirty="0"/>
              <a:t>Hoja de ruta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70E87D23-4716-D548-8713-2D8D4EF10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820737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2400" b="1" dirty="0">
                <a:solidFill>
                  <a:srgbClr val="C00000"/>
                </a:solidFill>
                <a:latin typeface="+mn-lt"/>
              </a:rPr>
              <a:t>El informe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Quiénes son las Agencias de Promoción de Inversiones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Qué hacen las Agencias de Promoción de Inversiones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Cómo promueven las inversiones las agencias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Resumiendo: Cuán diferentes o similares son las API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En qué medida logran marcar una diferencia las API</a:t>
            </a:r>
          </a:p>
        </p:txBody>
      </p:sp>
    </p:spTree>
    <p:extLst>
      <p:ext uri="{BB962C8B-B14F-4D97-AF65-F5344CB8AC3E}">
        <p14:creationId xmlns:p14="http://schemas.microsoft.com/office/powerpoint/2010/main" val="309630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97AED77-194E-D94F-B92E-31D042FFFA79}"/>
              </a:ext>
            </a:extLst>
          </p:cNvPr>
          <p:cNvSpPr txBox="1">
            <a:spLocks/>
          </p:cNvSpPr>
          <p:nvPr/>
        </p:nvSpPr>
        <p:spPr>
          <a:xfrm>
            <a:off x="838200" y="378377"/>
            <a:ext cx="10515600" cy="18877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altLang="en-US" sz="3700" b="1" dirty="0">
                <a:solidFill>
                  <a:schemeClr val="tx1"/>
                </a:solidFill>
              </a:rPr>
              <a:t>Cuán similares o diferentes son las API</a:t>
            </a:r>
          </a:p>
          <a:p>
            <a:r>
              <a:rPr lang="es-ES_tradnl" altLang="en-US" sz="2900" i="1" dirty="0"/>
              <a:t>Resumiendo…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CEB703E-42E0-6B44-AA7F-D2A329F7FA95}"/>
              </a:ext>
            </a:extLst>
          </p:cNvPr>
          <p:cNvSpPr txBox="1"/>
          <p:nvPr/>
        </p:nvSpPr>
        <p:spPr>
          <a:xfrm>
            <a:off x="2848261" y="1646720"/>
            <a:ext cx="557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Índ</a:t>
            </a:r>
            <a:r>
              <a:rPr lang="es-CO" sz="1600" dirty="0"/>
              <a:t>i</a:t>
            </a:r>
            <a:r>
              <a:rPr lang="es-CO" sz="1600" b="1" dirty="0"/>
              <a:t>ce comparat</a:t>
            </a:r>
            <a:r>
              <a:rPr lang="es-CO" sz="1600" dirty="0"/>
              <a:t>iv</a:t>
            </a:r>
            <a:r>
              <a:rPr lang="es-CO" sz="1600" b="1" dirty="0"/>
              <a:t>o general</a:t>
            </a:r>
            <a:endParaRPr lang="es-CO" sz="1600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035681C9-7E2A-9B46-BDFC-12274C1BB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8261" y="2047329"/>
            <a:ext cx="5476342" cy="410725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D839F7A-D227-6C48-8A64-64E924578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8261" y="2047329"/>
            <a:ext cx="5476342" cy="4107257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455333E-98B3-564A-A610-AF7832E12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8261" y="2047329"/>
            <a:ext cx="5476342" cy="4107257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1B51D09-F02C-684F-AED1-A194E4634A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8261" y="2047329"/>
            <a:ext cx="5476342" cy="41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F7B7CA-BA36-4F42-846E-397F7A6529A0}"/>
              </a:ext>
            </a:extLst>
          </p:cNvPr>
          <p:cNvSpPr/>
          <p:nvPr/>
        </p:nvSpPr>
        <p:spPr>
          <a:xfrm>
            <a:off x="0" y="17584"/>
            <a:ext cx="12192000" cy="685800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2200B7-BA93-4B4F-8C17-C0790B62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altLang="en-US" b="1" dirty="0"/>
              <a:t>Hoja de ruta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70E87D23-4716-D548-8713-2D8D4EF10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820737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El informe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Quiénes son las Agencias de Promoción de Inversiones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Qué hacen las Agencias de Promoción de Inversiones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Cómo promueven las inversiones las agencias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Resumiendo: Cuán diferentes o similares son las API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2400" b="1" dirty="0">
                <a:solidFill>
                  <a:srgbClr val="C00000"/>
                </a:solidFill>
                <a:latin typeface="+mn-lt"/>
              </a:rPr>
              <a:t>En qué medida logran marcar una diferencia las API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336A321D-BC09-FD4F-B99A-4CF2BCDFA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53074" b="11708"/>
          <a:stretch/>
        </p:blipFill>
        <p:spPr>
          <a:xfrm>
            <a:off x="7668620" y="0"/>
            <a:ext cx="452338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5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F9A9-6978-A948-9833-EA764DC3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97308" cy="793718"/>
          </a:xfrm>
        </p:spPr>
        <p:txBody>
          <a:bodyPr anchor="t">
            <a:normAutofit fontScale="90000"/>
          </a:bodyPr>
          <a:lstStyle/>
          <a:p>
            <a:r>
              <a:rPr lang="es-ES_tradnl" altLang="en-US" b="1" dirty="0">
                <a:solidFill>
                  <a:schemeClr val="tx1"/>
                </a:solidFill>
              </a:rPr>
              <a:t>En qué medida logran marcar una diferencia las API</a:t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/>
              <a:t>El poder del dinero: Presupuesto </a:t>
            </a: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>
                <a:solidFill>
                  <a:schemeClr val="tx1"/>
                </a:solidFill>
              </a:rPr>
              <a:t/>
            </a:r>
            <a:br>
              <a:rPr lang="es-ES_tradnl" altLang="en-US" sz="3100" i="1" dirty="0">
                <a:solidFill>
                  <a:schemeClr val="tx1"/>
                </a:solidFill>
              </a:rPr>
            </a:br>
            <a:endParaRPr lang="es-ES_tradnl" alt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99FC45-F0BD-9A41-ACF2-1E788146A391}"/>
              </a:ext>
            </a:extLst>
          </p:cNvPr>
          <p:cNvSpPr/>
          <p:nvPr/>
        </p:nvSpPr>
        <p:spPr>
          <a:xfrm>
            <a:off x="865450" y="3262942"/>
            <a:ext cx="38523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" altLang="en-US" dirty="0"/>
              <a:t>Existe una relación positiva entre los presupuestos de las API y su intensidad de focalización y la IED entrante, tanto en términos del valor total del stock invertido como de la cantidad total de filiales de empresas multinacionales establecidas en el país</a:t>
            </a:r>
            <a:r>
              <a:rPr lang="en-US" altLang="en-US" dirty="0"/>
              <a:t>.</a:t>
            </a:r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8EC607A-4572-7B4C-B192-B7B5B0CF7ADE}"/>
              </a:ext>
            </a:extLst>
          </p:cNvPr>
          <p:cNvGrpSpPr/>
          <p:nvPr/>
        </p:nvGrpSpPr>
        <p:grpSpPr>
          <a:xfrm>
            <a:off x="4948284" y="2003769"/>
            <a:ext cx="6765298" cy="3121627"/>
            <a:chOff x="4951481" y="2078525"/>
            <a:chExt cx="6765298" cy="312162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B079C6C-02E3-544F-9119-1E176FCDB88E}"/>
                </a:ext>
              </a:extLst>
            </p:cNvPr>
            <p:cNvGrpSpPr/>
            <p:nvPr/>
          </p:nvGrpSpPr>
          <p:grpSpPr>
            <a:xfrm>
              <a:off x="6563126" y="3873682"/>
              <a:ext cx="3712297" cy="770692"/>
              <a:chOff x="4856092" y="3710763"/>
              <a:chExt cx="2479815" cy="77069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9236EDC-7D81-4342-822F-5576EBE2D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092" y="3710763"/>
                <a:ext cx="247981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7368917-C2BE-F449-AEC7-FFF0DCDDC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092" y="3870585"/>
                <a:ext cx="246536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110A8BF-6712-DB47-9331-90CBAB3B31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092" y="4016198"/>
                <a:ext cx="247981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23DFAB8-93FD-0542-9777-79FF0B53A9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092" y="4176020"/>
                <a:ext cx="247981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782A84F-346F-AD40-8A33-A86EA6F6F4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092" y="4321633"/>
                <a:ext cx="247981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BCA03F8-D85D-3B4D-B281-724CF3369E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092" y="4481455"/>
                <a:ext cx="246536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3DF2E0C-9334-F649-97AC-7C2C26149448}"/>
                </a:ext>
              </a:extLst>
            </p:cNvPr>
            <p:cNvSpPr/>
            <p:nvPr/>
          </p:nvSpPr>
          <p:spPr>
            <a:xfrm>
              <a:off x="9563887" y="2866856"/>
              <a:ext cx="2152891" cy="23332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AE0E37A-4FCF-3747-BD25-50BA224CB5B1}"/>
                </a:ext>
              </a:extLst>
            </p:cNvPr>
            <p:cNvSpPr/>
            <p:nvPr/>
          </p:nvSpPr>
          <p:spPr>
            <a:xfrm>
              <a:off x="4951481" y="2866856"/>
              <a:ext cx="1946155" cy="23332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1C64788-5E77-E94C-B392-BCEE99CFB5E0}"/>
                </a:ext>
              </a:extLst>
            </p:cNvPr>
            <p:cNvGrpSpPr/>
            <p:nvPr/>
          </p:nvGrpSpPr>
          <p:grpSpPr>
            <a:xfrm>
              <a:off x="10022576" y="3738827"/>
              <a:ext cx="1107547" cy="1299004"/>
              <a:chOff x="9370982" y="4185560"/>
              <a:chExt cx="1107547" cy="129900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C7AB6B5-FBC0-EC46-8C69-2FB3C8AE334D}"/>
                  </a:ext>
                </a:extLst>
              </p:cNvPr>
              <p:cNvSpPr/>
              <p:nvPr/>
            </p:nvSpPr>
            <p:spPr>
              <a:xfrm>
                <a:off x="9890054" y="4185560"/>
                <a:ext cx="588475" cy="298765"/>
              </a:xfrm>
              <a:prstGeom prst="rect">
                <a:avLst/>
              </a:prstGeom>
              <a:solidFill>
                <a:srgbClr val="454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B6A046-D9F9-5345-9211-F0CC72C2F660}"/>
                  </a:ext>
                </a:extLst>
              </p:cNvPr>
              <p:cNvSpPr/>
              <p:nvPr/>
            </p:nvSpPr>
            <p:spPr>
              <a:xfrm>
                <a:off x="9890053" y="4942531"/>
                <a:ext cx="588475" cy="149382"/>
              </a:xfrm>
              <a:prstGeom prst="rect">
                <a:avLst/>
              </a:prstGeom>
              <a:solidFill>
                <a:srgbClr val="454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1896117-E58A-5443-BB29-9ECF4C642C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71948" y="4185561"/>
                <a:ext cx="0" cy="107736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23CE26-62DD-DE49-84B6-38285B88BFFD}"/>
                  </a:ext>
                </a:extLst>
              </p:cNvPr>
              <p:cNvSpPr txBox="1"/>
              <p:nvPr/>
            </p:nvSpPr>
            <p:spPr>
              <a:xfrm>
                <a:off x="10079515" y="520092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+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CAE956A-2CDB-9D47-8580-E8FF9D44F53C}"/>
                  </a:ext>
                </a:extLst>
              </p:cNvPr>
              <p:cNvSpPr txBox="1"/>
              <p:nvPr/>
            </p:nvSpPr>
            <p:spPr>
              <a:xfrm>
                <a:off x="9752713" y="5219528"/>
                <a:ext cx="2568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9339E3-E328-CA48-B45E-FFA94E21D6F0}"/>
                  </a:ext>
                </a:extLst>
              </p:cNvPr>
              <p:cNvSpPr txBox="1"/>
              <p:nvPr/>
            </p:nvSpPr>
            <p:spPr>
              <a:xfrm>
                <a:off x="9370982" y="5207565"/>
                <a:ext cx="2311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AFBE169-B40D-6942-A982-286CFC91E40C}"/>
                  </a:ext>
                </a:extLst>
              </p:cNvPr>
              <p:cNvSpPr/>
              <p:nvPr/>
            </p:nvSpPr>
            <p:spPr>
              <a:xfrm>
                <a:off x="9890053" y="4634266"/>
                <a:ext cx="588475" cy="159876"/>
              </a:xfrm>
              <a:prstGeom prst="rect">
                <a:avLst/>
              </a:prstGeom>
              <a:solidFill>
                <a:srgbClr val="454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FD9744-A4E7-B545-9D5C-32872293B5D0}"/>
                </a:ext>
              </a:extLst>
            </p:cNvPr>
            <p:cNvSpPr txBox="1"/>
            <p:nvPr/>
          </p:nvSpPr>
          <p:spPr>
            <a:xfrm>
              <a:off x="4959931" y="3001063"/>
              <a:ext cx="1937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C00000"/>
                  </a:solidFill>
                </a:rPr>
                <a:t>Valor del stock total de IED entrante per cápita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F4D95E-5112-9A4E-992F-3BBA685B059C}"/>
                </a:ext>
              </a:extLst>
            </p:cNvPr>
            <p:cNvSpPr txBox="1"/>
            <p:nvPr/>
          </p:nvSpPr>
          <p:spPr>
            <a:xfrm>
              <a:off x="9560354" y="2986897"/>
              <a:ext cx="2156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C00000"/>
                  </a:solidFill>
                </a:rPr>
                <a:t>Cantidad total de afiliadas extranjeras per cápita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AE66DD-7B83-C847-8ED5-572E9B6A2C30}"/>
                </a:ext>
              </a:extLst>
            </p:cNvPr>
            <p:cNvSpPr txBox="1"/>
            <p:nvPr/>
          </p:nvSpPr>
          <p:spPr>
            <a:xfrm>
              <a:off x="4951481" y="2078525"/>
              <a:ext cx="6765297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>
                  <a:solidFill>
                    <a:srgbClr val="454544"/>
                  </a:solidFill>
                </a:rPr>
                <a:t>Presupuestos y características de las Agencias de </a:t>
              </a:r>
            </a:p>
            <a:p>
              <a:pPr algn="ctr"/>
              <a:r>
                <a:rPr lang="es-ES_tradnl" sz="1600" b="1" dirty="0">
                  <a:solidFill>
                    <a:srgbClr val="454544"/>
                  </a:solidFill>
                </a:rPr>
                <a:t>Promoción de Inversiones y resultados de IED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B41C93-0C03-B746-B433-84EA63852751}"/>
                </a:ext>
              </a:extLst>
            </p:cNvPr>
            <p:cNvSpPr txBox="1"/>
            <p:nvPr/>
          </p:nvSpPr>
          <p:spPr>
            <a:xfrm>
              <a:off x="6901170" y="3684843"/>
              <a:ext cx="264761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 dirty="0"/>
                <a:t>Presupuesto de la API per cápita</a:t>
              </a:r>
            </a:p>
            <a:p>
              <a:pPr algn="ctr"/>
              <a:r>
                <a:rPr lang="es-ES_tradnl" sz="1000" dirty="0"/>
                <a:t>PIB del país de la API</a:t>
              </a:r>
            </a:p>
            <a:p>
              <a:pPr algn="ctr"/>
              <a:r>
                <a:rPr lang="es-ES_tradnl" sz="1000" dirty="0"/>
                <a:t>PIB per cápita del país de la API</a:t>
              </a:r>
            </a:p>
            <a:p>
              <a:pPr algn="ctr"/>
              <a:r>
                <a:rPr lang="es-ES_tradnl" sz="1000" dirty="0"/>
                <a:t>Índice de independencia institucional de la API </a:t>
              </a:r>
            </a:p>
            <a:p>
              <a:pPr algn="ctr"/>
              <a:r>
                <a:rPr lang="es-ES_tradnl" sz="1000" dirty="0"/>
                <a:t>Índice de especialización general de la API</a:t>
              </a:r>
            </a:p>
            <a:p>
              <a:pPr algn="ctr"/>
              <a:r>
                <a:rPr lang="es-ES_tradnl" sz="1000" dirty="0"/>
                <a:t>Índice de intensidad de focalización de la API</a:t>
              </a:r>
            </a:p>
            <a:p>
              <a:pPr algn="ctr"/>
              <a:r>
                <a:rPr lang="es-ES_tradnl" sz="1000" dirty="0"/>
                <a:t>Índice de intensidad de interacciones de la API</a:t>
              </a:r>
            </a:p>
            <a:p>
              <a:pPr algn="ctr"/>
              <a:endParaRPr lang="es-ES_tradnl" sz="1600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DB784AB-B2A0-FA41-9CAF-A0F27E5B4D85}"/>
                </a:ext>
              </a:extLst>
            </p:cNvPr>
            <p:cNvGrpSpPr/>
            <p:nvPr/>
          </p:nvGrpSpPr>
          <p:grpSpPr>
            <a:xfrm>
              <a:off x="5453238" y="3738827"/>
              <a:ext cx="1115023" cy="1294654"/>
              <a:chOff x="4981268" y="3565150"/>
              <a:chExt cx="1115023" cy="129465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8B45AF5-D983-B04C-B334-05055E9CB869}"/>
                  </a:ext>
                </a:extLst>
              </p:cNvPr>
              <p:cNvGrpSpPr/>
              <p:nvPr/>
            </p:nvGrpSpPr>
            <p:grpSpPr>
              <a:xfrm>
                <a:off x="5489710" y="3565150"/>
                <a:ext cx="606581" cy="1077363"/>
                <a:chOff x="9605728" y="2688879"/>
                <a:chExt cx="606581" cy="1077363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1667DAB-FE83-5240-A4DA-FFE716768D21}"/>
                    </a:ext>
                  </a:extLst>
                </p:cNvPr>
                <p:cNvSpPr/>
                <p:nvPr/>
              </p:nvSpPr>
              <p:spPr>
                <a:xfrm>
                  <a:off x="9623834" y="2688879"/>
                  <a:ext cx="588475" cy="298765"/>
                </a:xfrm>
                <a:prstGeom prst="rect">
                  <a:avLst/>
                </a:prstGeom>
                <a:solidFill>
                  <a:srgbClr val="4545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400842B-17EC-DF4C-95FC-F606F85B93A1}"/>
                    </a:ext>
                  </a:extLst>
                </p:cNvPr>
                <p:cNvSpPr/>
                <p:nvPr/>
              </p:nvSpPr>
              <p:spPr>
                <a:xfrm>
                  <a:off x="9618699" y="3441707"/>
                  <a:ext cx="588475" cy="149382"/>
                </a:xfrm>
                <a:prstGeom prst="rect">
                  <a:avLst/>
                </a:prstGeom>
                <a:solidFill>
                  <a:srgbClr val="4545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582AA25A-FC51-BF42-8C9B-F6CD827376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5728" y="2688880"/>
                  <a:ext cx="0" cy="1077362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3C5E1D5-D8B4-EC4A-A9C9-745D4CD2838C}"/>
                  </a:ext>
                </a:extLst>
              </p:cNvPr>
              <p:cNvSpPr txBox="1"/>
              <p:nvPr/>
            </p:nvSpPr>
            <p:spPr>
              <a:xfrm>
                <a:off x="5689801" y="457616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+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E603138-3A5B-664D-A59D-BAAC7698E5AC}"/>
                  </a:ext>
                </a:extLst>
              </p:cNvPr>
              <p:cNvSpPr txBox="1"/>
              <p:nvPr/>
            </p:nvSpPr>
            <p:spPr>
              <a:xfrm>
                <a:off x="5362999" y="4594768"/>
                <a:ext cx="2568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6FBB0D7-4C3E-1845-89CC-44BC89A30159}"/>
                  </a:ext>
                </a:extLst>
              </p:cNvPr>
              <p:cNvSpPr txBox="1"/>
              <p:nvPr/>
            </p:nvSpPr>
            <p:spPr>
              <a:xfrm>
                <a:off x="4981268" y="4582805"/>
                <a:ext cx="2311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</a:t>
                </a:r>
              </a:p>
            </p:txBody>
          </p:sp>
        </p:grp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338AD140-A6C4-7742-A77E-CB82B94FBDC0}"/>
              </a:ext>
            </a:extLst>
          </p:cNvPr>
          <p:cNvSpPr/>
          <p:nvPr/>
        </p:nvSpPr>
        <p:spPr>
          <a:xfrm>
            <a:off x="838200" y="1673682"/>
            <a:ext cx="34970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_tradnl" altLang="en-US" sz="2400" b="1" i="1" dirty="0">
                <a:solidFill>
                  <a:srgbClr val="C00000"/>
                </a:solidFill>
              </a:rPr>
              <a:t>Sí. </a:t>
            </a:r>
            <a:r>
              <a:rPr lang="es-ES_tradnl" altLang="en-US" b="1" i="1" dirty="0">
                <a:solidFill>
                  <a:srgbClr val="C00000"/>
                </a:solidFill>
              </a:rPr>
              <a:t>El tamaño y las estrategias específicas de las API parecen pesar sobre los efectos de sus intervenciones.</a:t>
            </a:r>
            <a:r>
              <a:rPr lang="es-ES_tradnl" alt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433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99FC45-F0BD-9A41-ACF2-1E788146A391}"/>
              </a:ext>
            </a:extLst>
          </p:cNvPr>
          <p:cNvSpPr/>
          <p:nvPr/>
        </p:nvSpPr>
        <p:spPr>
          <a:xfrm>
            <a:off x="838199" y="1774776"/>
            <a:ext cx="38243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_tradnl" altLang="en-US" sz="2400" b="1" i="1" dirty="0">
                <a:solidFill>
                  <a:srgbClr val="C00000"/>
                </a:solidFill>
              </a:rPr>
              <a:t>Sí. </a:t>
            </a:r>
            <a:r>
              <a:rPr lang="es-ES_tradnl" altLang="en-US" b="1" i="1" dirty="0">
                <a:solidFill>
                  <a:srgbClr val="C00000"/>
                </a:solidFill>
              </a:rPr>
              <a:t>Las oficinas de las API en el exterior también parecen marcar una diferencia en términos de impacto. </a:t>
            </a:r>
          </a:p>
          <a:p>
            <a:endParaRPr lang="es-ES_tradnl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156019-BD77-D543-84C0-11BF9D2E1F07}"/>
              </a:ext>
            </a:extLst>
          </p:cNvPr>
          <p:cNvGrpSpPr/>
          <p:nvPr/>
        </p:nvGrpSpPr>
        <p:grpSpPr>
          <a:xfrm>
            <a:off x="5130800" y="1915606"/>
            <a:ext cx="6369877" cy="3140331"/>
            <a:chOff x="5130800" y="1915606"/>
            <a:chExt cx="6369877" cy="3140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F2FA83C-F51B-D442-BAAD-E99202F500DD}"/>
                </a:ext>
              </a:extLst>
            </p:cNvPr>
            <p:cNvGrpSpPr/>
            <p:nvPr/>
          </p:nvGrpSpPr>
          <p:grpSpPr>
            <a:xfrm>
              <a:off x="5489709" y="3698348"/>
              <a:ext cx="5402563" cy="818817"/>
              <a:chOff x="5489709" y="3813851"/>
              <a:chExt cx="5402563" cy="81881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792E83-665F-1B4B-ABFB-AA4976E2CF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9709" y="3813851"/>
                <a:ext cx="540256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1981A76-D048-D347-9552-16D4D523E6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9709" y="3973673"/>
                <a:ext cx="5371078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A920021-FBF0-EE47-B323-F96C07955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9709" y="4148161"/>
                <a:ext cx="540256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29CCC19-9DAD-7C41-ACC8-CCC490DF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9709" y="4317608"/>
                <a:ext cx="540256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1FB2AF2-3449-0041-8C13-024D79E7D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9709" y="4463221"/>
                <a:ext cx="540256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97711E0-DA40-CB4D-B2DD-C8A21305C4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9709" y="4632668"/>
                <a:ext cx="5371078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D04BCF-312F-5948-97CA-ED4DD71B2515}"/>
                </a:ext>
              </a:extLst>
            </p:cNvPr>
            <p:cNvSpPr txBox="1"/>
            <p:nvPr/>
          </p:nvSpPr>
          <p:spPr>
            <a:xfrm>
              <a:off x="6817261" y="3501898"/>
              <a:ext cx="2777569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 dirty="0"/>
                <a:t>Oficina</a:t>
              </a:r>
            </a:p>
            <a:p>
              <a:pPr algn="ctr"/>
              <a:r>
                <a:rPr lang="es-ES_tradnl" sz="1050" dirty="0"/>
                <a:t>Distancia</a:t>
              </a:r>
            </a:p>
            <a:p>
              <a:pPr algn="ctr"/>
              <a:r>
                <a:rPr lang="es-ES_tradnl" sz="1050" dirty="0"/>
                <a:t>Contigüidad</a:t>
              </a:r>
            </a:p>
            <a:p>
              <a:pPr algn="ctr"/>
              <a:r>
                <a:rPr lang="es-ES_tradnl" sz="1050" dirty="0"/>
                <a:t>Idioma común</a:t>
              </a:r>
            </a:p>
            <a:p>
              <a:pPr algn="ctr"/>
              <a:r>
                <a:rPr lang="es-ES_tradnl" sz="1050" dirty="0"/>
                <a:t>ACP</a:t>
              </a:r>
            </a:p>
            <a:p>
              <a:pPr algn="ctr"/>
              <a:r>
                <a:rPr lang="es-ES_tradnl" sz="1050" dirty="0"/>
                <a:t>TBI</a:t>
              </a:r>
            </a:p>
            <a:p>
              <a:pPr algn="ctr"/>
              <a:r>
                <a:rPr lang="es-ES_tradnl" sz="1050" dirty="0"/>
                <a:t>TDT</a:t>
              </a:r>
            </a:p>
            <a:p>
              <a:pPr algn="ctr"/>
              <a:endParaRPr lang="es-ES_tradnl" sz="12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86FBC3C-407E-6546-B7A6-1AD308291235}"/>
                </a:ext>
              </a:extLst>
            </p:cNvPr>
            <p:cNvSpPr/>
            <p:nvPr/>
          </p:nvSpPr>
          <p:spPr>
            <a:xfrm>
              <a:off x="9113932" y="2722641"/>
              <a:ext cx="2265680" cy="23332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D42F5B-DBDD-A447-9FA7-34D5A6968880}"/>
                </a:ext>
              </a:extLst>
            </p:cNvPr>
            <p:cNvSpPr/>
            <p:nvPr/>
          </p:nvSpPr>
          <p:spPr>
            <a:xfrm>
              <a:off x="5130800" y="2722641"/>
              <a:ext cx="2265680" cy="23332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70776E-08E6-CB49-90C1-AFDC07CA6042}"/>
                </a:ext>
              </a:extLst>
            </p:cNvPr>
            <p:cNvSpPr txBox="1"/>
            <p:nvPr/>
          </p:nvSpPr>
          <p:spPr>
            <a:xfrm>
              <a:off x="5153434" y="2783601"/>
              <a:ext cx="2266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C00000"/>
                  </a:solidFill>
                </a:rPr>
                <a:t>Valor del stock total de IED entrante bilateral</a:t>
              </a:r>
              <a:endParaRPr lang="es-ES_tradnl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68ECD4-05A1-D542-9946-F80B714FB916}"/>
                </a:ext>
              </a:extLst>
            </p:cNvPr>
            <p:cNvSpPr txBox="1"/>
            <p:nvPr/>
          </p:nvSpPr>
          <p:spPr>
            <a:xfrm>
              <a:off x="8992867" y="2833160"/>
              <a:ext cx="2507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C00000"/>
                  </a:solidFill>
                </a:rPr>
                <a:t>Cantidad total de filiales extranjeras bilaterales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991099-F9B3-D045-905A-433BF56F4DCA}"/>
                </a:ext>
              </a:extLst>
            </p:cNvPr>
            <p:cNvSpPr txBox="1"/>
            <p:nvPr/>
          </p:nvSpPr>
          <p:spPr>
            <a:xfrm>
              <a:off x="5153434" y="1915606"/>
              <a:ext cx="6226178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>
                  <a:solidFill>
                    <a:srgbClr val="454544"/>
                  </a:solidFill>
                </a:rPr>
                <a:t>Oficinas de las Agencias de Promoción de Inversiones </a:t>
              </a:r>
            </a:p>
            <a:p>
              <a:pPr algn="ctr"/>
              <a:r>
                <a:rPr lang="es-ES_tradnl" sz="1600" b="1" dirty="0">
                  <a:solidFill>
                    <a:srgbClr val="454544"/>
                  </a:solidFill>
                </a:rPr>
                <a:t>en el exterior y resultados de IED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44225A-B5CF-404A-9B05-FD4B95255485}"/>
                </a:ext>
              </a:extLst>
            </p:cNvPr>
            <p:cNvGrpSpPr/>
            <p:nvPr/>
          </p:nvGrpSpPr>
          <p:grpSpPr>
            <a:xfrm>
              <a:off x="5524020" y="3544516"/>
              <a:ext cx="1338651" cy="1429516"/>
              <a:chOff x="3189998" y="4064255"/>
              <a:chExt cx="1338651" cy="142951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5551371-6E58-A144-A876-BBBF267F7AE5}"/>
                  </a:ext>
                </a:extLst>
              </p:cNvPr>
              <p:cNvSpPr/>
              <p:nvPr/>
            </p:nvSpPr>
            <p:spPr>
              <a:xfrm>
                <a:off x="3864309" y="4064255"/>
                <a:ext cx="664340" cy="152556"/>
              </a:xfrm>
              <a:prstGeom prst="rect">
                <a:avLst/>
              </a:prstGeom>
              <a:solidFill>
                <a:srgbClr val="454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FD8BCDB-691D-3140-95DE-C66D1E0CCA56}"/>
                  </a:ext>
                </a:extLst>
              </p:cNvPr>
              <p:cNvSpPr/>
              <p:nvPr/>
            </p:nvSpPr>
            <p:spPr>
              <a:xfrm>
                <a:off x="3866895" y="4559856"/>
                <a:ext cx="661748" cy="174069"/>
              </a:xfrm>
              <a:prstGeom prst="rect">
                <a:avLst/>
              </a:prstGeom>
              <a:solidFill>
                <a:srgbClr val="454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4C6509A-3795-9F46-94E7-BEB959E419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6204" y="4064256"/>
                <a:ext cx="0" cy="107736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A27FA7-38CB-D741-A2FE-64B051C3780B}"/>
                  </a:ext>
                </a:extLst>
              </p:cNvPr>
              <p:cNvSpPr txBox="1"/>
              <p:nvPr/>
            </p:nvSpPr>
            <p:spPr>
              <a:xfrm>
                <a:off x="4108089" y="510665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CE7E683-9A67-B54A-ACD5-1724E3A96081}"/>
                  </a:ext>
                </a:extLst>
              </p:cNvPr>
              <p:cNvSpPr txBox="1"/>
              <p:nvPr/>
            </p:nvSpPr>
            <p:spPr>
              <a:xfrm>
                <a:off x="3714269" y="517875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F6DC244-4032-FC4C-A405-B0853C278BEA}"/>
                  </a:ext>
                </a:extLst>
              </p:cNvPr>
              <p:cNvSpPr txBox="1"/>
              <p:nvPr/>
            </p:nvSpPr>
            <p:spPr>
              <a:xfrm>
                <a:off x="3319076" y="5124439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406013B-BBF0-9A40-B25F-8510B2908F23}"/>
                  </a:ext>
                </a:extLst>
              </p:cNvPr>
              <p:cNvSpPr/>
              <p:nvPr/>
            </p:nvSpPr>
            <p:spPr>
              <a:xfrm>
                <a:off x="3189998" y="4219239"/>
                <a:ext cx="646740" cy="174147"/>
              </a:xfrm>
              <a:prstGeom prst="rect">
                <a:avLst/>
              </a:prstGeom>
              <a:solidFill>
                <a:srgbClr val="454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29CA78C-8FAB-634F-8D58-D05A3B9B8131}"/>
                </a:ext>
              </a:extLst>
            </p:cNvPr>
            <p:cNvGrpSpPr/>
            <p:nvPr/>
          </p:nvGrpSpPr>
          <p:grpSpPr>
            <a:xfrm>
              <a:off x="9577446" y="3538915"/>
              <a:ext cx="1338651" cy="1429516"/>
              <a:chOff x="3193842" y="5687156"/>
              <a:chExt cx="1338651" cy="142951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3071143-36EB-474C-8B87-CDA199F5BC7C}"/>
                  </a:ext>
                </a:extLst>
              </p:cNvPr>
              <p:cNvSpPr/>
              <p:nvPr/>
            </p:nvSpPr>
            <p:spPr>
              <a:xfrm>
                <a:off x="3868153" y="5687156"/>
                <a:ext cx="664340" cy="152556"/>
              </a:xfrm>
              <a:prstGeom prst="rect">
                <a:avLst/>
              </a:prstGeom>
              <a:solidFill>
                <a:srgbClr val="454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747AD54-082F-F345-A2DC-DFAAF4C11DE5}"/>
                  </a:ext>
                </a:extLst>
              </p:cNvPr>
              <p:cNvSpPr/>
              <p:nvPr/>
            </p:nvSpPr>
            <p:spPr>
              <a:xfrm>
                <a:off x="3870739" y="6182757"/>
                <a:ext cx="661748" cy="174069"/>
              </a:xfrm>
              <a:prstGeom prst="rect">
                <a:avLst/>
              </a:prstGeom>
              <a:solidFill>
                <a:srgbClr val="454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2693736-9C7C-5543-90F2-8DDF63A703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50048" y="5687157"/>
                <a:ext cx="0" cy="107736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E1EA695-D244-E540-905D-3F481B98ABDC}"/>
                  </a:ext>
                </a:extLst>
              </p:cNvPr>
              <p:cNvSpPr txBox="1"/>
              <p:nvPr/>
            </p:nvSpPr>
            <p:spPr>
              <a:xfrm>
                <a:off x="4111933" y="672955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B5186B0-E79E-D845-9990-30C60920D2AB}"/>
                  </a:ext>
                </a:extLst>
              </p:cNvPr>
              <p:cNvSpPr txBox="1"/>
              <p:nvPr/>
            </p:nvSpPr>
            <p:spPr>
              <a:xfrm>
                <a:off x="3718113" y="68016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1076F94-34D5-D244-8E00-0D9130E8280F}"/>
                  </a:ext>
                </a:extLst>
              </p:cNvPr>
              <p:cNvSpPr txBox="1"/>
              <p:nvPr/>
            </p:nvSpPr>
            <p:spPr>
              <a:xfrm>
                <a:off x="3322920" y="6747340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C09114E-239C-4142-BDA4-079F20C1D72D}"/>
                  </a:ext>
                </a:extLst>
              </p:cNvPr>
              <p:cNvSpPr/>
              <p:nvPr/>
            </p:nvSpPr>
            <p:spPr>
              <a:xfrm>
                <a:off x="3193842" y="5842140"/>
                <a:ext cx="646740" cy="174147"/>
              </a:xfrm>
              <a:prstGeom prst="rect">
                <a:avLst/>
              </a:prstGeom>
              <a:solidFill>
                <a:srgbClr val="4545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4C0F8EE-CCDE-8F47-A695-4793D8F40722}"/>
              </a:ext>
            </a:extLst>
          </p:cNvPr>
          <p:cNvSpPr/>
          <p:nvPr/>
        </p:nvSpPr>
        <p:spPr>
          <a:xfrm>
            <a:off x="812388" y="3115220"/>
            <a:ext cx="375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s-ES_tradnl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Tener una oficina en otro país se asocia con valores del stock de IED entrante más altos y mayores cantidades de filiales de empresas multinacionales de dicho país</a:t>
            </a:r>
            <a:r>
              <a:rPr lang="es-ES_tradnl" altLang="en-US" dirty="0"/>
              <a:t>. </a:t>
            </a:r>
          </a:p>
          <a:p>
            <a:pPr>
              <a:buFontTx/>
              <a:buNone/>
            </a:pPr>
            <a:endParaRPr lang="es-ES_tradnl" altLang="en-US" dirty="0"/>
          </a:p>
          <a:p>
            <a:pPr>
              <a:buFontTx/>
              <a:buNone/>
            </a:pPr>
            <a:r>
              <a:rPr lang="es-ES_tradnl" altLang="en-US" dirty="0"/>
              <a:t>La presencia de acuerdos económicos puede magnificar (o no) dichos efectos.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7F64E910-5E99-4343-8238-F803283F8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97308" cy="793718"/>
          </a:xfrm>
        </p:spPr>
        <p:txBody>
          <a:bodyPr anchor="t">
            <a:normAutofit fontScale="90000"/>
          </a:bodyPr>
          <a:lstStyle/>
          <a:p>
            <a:r>
              <a:rPr lang="es-ES_tradnl" altLang="en-US" b="1" dirty="0">
                <a:solidFill>
                  <a:schemeClr val="tx1"/>
                </a:solidFill>
              </a:rPr>
              <a:t>En qué medida logran marcar una diferencia las API</a:t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/>
              <a:t>Estar cerca ayuda…a veces: Oficinas en el exterior</a:t>
            </a:r>
            <a:endParaRPr lang="es-ES_tradnl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FEB21D-B1CF-4416-AD22-B368126F467A}"/>
              </a:ext>
            </a:extLst>
          </p:cNvPr>
          <p:cNvSpPr txBox="1"/>
          <p:nvPr/>
        </p:nvSpPr>
        <p:spPr>
          <a:xfrm>
            <a:off x="2392233" y="1836246"/>
            <a:ext cx="691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El </a:t>
            </a:r>
            <a:r>
              <a:rPr lang="es-CO" sz="1600" dirty="0"/>
              <a:t>i</a:t>
            </a:r>
            <a:r>
              <a:rPr lang="es-CO" sz="1600" b="1" dirty="0"/>
              <a:t>mpacto de la promoc</a:t>
            </a:r>
            <a:r>
              <a:rPr lang="es-CO" sz="1600" dirty="0"/>
              <a:t>i</a:t>
            </a:r>
            <a:r>
              <a:rPr lang="es-CO" sz="1600" b="1" dirty="0"/>
              <a:t>ón de </a:t>
            </a:r>
            <a:r>
              <a:rPr lang="es-CO" sz="1600" dirty="0"/>
              <a:t>i</a:t>
            </a:r>
            <a:r>
              <a:rPr lang="es-CO" sz="1600" b="1" dirty="0"/>
              <a:t>n</a:t>
            </a:r>
            <a:r>
              <a:rPr lang="es-CO" sz="1600" dirty="0"/>
              <a:t>v</a:t>
            </a:r>
            <a:r>
              <a:rPr lang="es-CO" sz="1600" b="1" dirty="0"/>
              <a:t>ers</a:t>
            </a:r>
            <a:r>
              <a:rPr lang="es-CO" sz="1600" dirty="0"/>
              <a:t>i</a:t>
            </a:r>
            <a:r>
              <a:rPr lang="es-CO" sz="1600" b="1" dirty="0"/>
              <a:t>ones sobre las dec</a:t>
            </a:r>
            <a:r>
              <a:rPr lang="es-CO" sz="1600" dirty="0"/>
              <a:t>i</a:t>
            </a:r>
            <a:r>
              <a:rPr lang="es-CO" sz="1600" b="1" dirty="0"/>
              <a:t>s</a:t>
            </a:r>
            <a:r>
              <a:rPr lang="es-CO" sz="1600" dirty="0"/>
              <a:t>i</a:t>
            </a:r>
            <a:r>
              <a:rPr lang="es-CO" sz="1600" b="1" dirty="0"/>
              <a:t>ones de local</a:t>
            </a:r>
            <a:r>
              <a:rPr lang="es-CO" sz="1600" dirty="0"/>
              <a:t>i</a:t>
            </a:r>
            <a:r>
              <a:rPr lang="es-CO" sz="1600" b="1" dirty="0"/>
              <a:t>zac</a:t>
            </a:r>
            <a:r>
              <a:rPr lang="es-CO" sz="1600" dirty="0"/>
              <a:t>i</a:t>
            </a:r>
            <a:r>
              <a:rPr lang="es-CO" sz="1600" b="1" dirty="0"/>
              <a:t>ón de las f</a:t>
            </a:r>
            <a:r>
              <a:rPr lang="es-CO" sz="1600" dirty="0"/>
              <a:t>i</a:t>
            </a:r>
            <a:r>
              <a:rPr lang="es-CO" sz="1600" b="1" dirty="0"/>
              <a:t>rmas, Costa Rica y Uruguay </a:t>
            </a:r>
            <a:endParaRPr lang="es-CO" sz="1600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CC4E3E3-08D3-AC42-BF38-FBD758034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6597" y="2667915"/>
            <a:ext cx="6910029" cy="28891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B7CB4C-E31A-784D-9706-CCB80401D344}"/>
              </a:ext>
            </a:extLst>
          </p:cNvPr>
          <p:cNvSpPr txBox="1">
            <a:spLocks/>
          </p:cNvSpPr>
          <p:nvPr/>
        </p:nvSpPr>
        <p:spPr>
          <a:xfrm>
            <a:off x="838200" y="378377"/>
            <a:ext cx="10515600" cy="188774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altLang="en-US" b="1" dirty="0">
                <a:solidFill>
                  <a:schemeClr val="tx1"/>
                </a:solidFill>
              </a:rPr>
              <a:t>En qué medida logran marcar una diferencia las API</a:t>
            </a:r>
            <a:br>
              <a:rPr lang="es-ES_tradnl" altLang="en-US" b="1" dirty="0">
                <a:solidFill>
                  <a:schemeClr val="tx1"/>
                </a:solidFill>
              </a:rPr>
            </a:br>
            <a:r>
              <a:rPr lang="es-ES_tradnl" altLang="en-US" sz="3100" i="1" dirty="0"/>
              <a:t>Bajo el microscopio: ¿Es real el impacto de las API?</a:t>
            </a:r>
            <a:r>
              <a:rPr lang="es-ES_tradnl" altLang="en-US" b="1" dirty="0">
                <a:solidFill>
                  <a:schemeClr val="tx1"/>
                </a:solidFill>
              </a:rPr>
              <a:t/>
            </a:r>
            <a:br>
              <a:rPr lang="es-ES_tradnl" altLang="en-US" b="1" dirty="0">
                <a:solidFill>
                  <a:schemeClr val="tx1"/>
                </a:solidFill>
              </a:rPr>
            </a:br>
            <a:endParaRPr lang="es-ES_tradnl" altLang="en-US" b="1" dirty="0"/>
          </a:p>
        </p:txBody>
      </p:sp>
    </p:spTree>
    <p:extLst>
      <p:ext uri="{BB962C8B-B14F-4D97-AF65-F5344CB8AC3E}">
        <p14:creationId xmlns:p14="http://schemas.microsoft.com/office/powerpoint/2010/main" val="25840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873B8ECF-8BA1-8A49-B2FE-164536DC8847}"/>
              </a:ext>
            </a:extLst>
          </p:cNvPr>
          <p:cNvSpPr/>
          <p:nvPr/>
        </p:nvSpPr>
        <p:spPr>
          <a:xfrm>
            <a:off x="-154744" y="-154744"/>
            <a:ext cx="12473354" cy="71252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3B612F-8F29-EE4B-B27D-BE6EFD1EF5B6}"/>
              </a:ext>
            </a:extLst>
          </p:cNvPr>
          <p:cNvSpPr/>
          <p:nvPr/>
        </p:nvSpPr>
        <p:spPr>
          <a:xfrm>
            <a:off x="605883" y="1064337"/>
            <a:ext cx="6787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A90508"/>
                </a:solidFill>
              </a:rPr>
              <a:t>MUCHAS GRACIAS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7F1B4E-C9AD-7841-9AAE-326950F32712}"/>
              </a:ext>
            </a:extLst>
          </p:cNvPr>
          <p:cNvSpPr/>
          <p:nvPr/>
        </p:nvSpPr>
        <p:spPr>
          <a:xfrm>
            <a:off x="605883" y="2924834"/>
            <a:ext cx="6096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s-ES_tradnl" sz="2000" b="1" dirty="0">
                <a:solidFill>
                  <a:schemeClr val="bg1"/>
                </a:solidFill>
              </a:rPr>
              <a:t>Christian Volpe Martincus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s-ES_tradnl" dirty="0">
                <a:solidFill>
                  <a:schemeClr val="bg1"/>
                </a:solidFill>
              </a:rPr>
              <a:t>Economista Principal, BID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s-ES_tradnl" dirty="0">
                <a:solidFill>
                  <a:schemeClr val="bg1"/>
                </a:solidFill>
              </a:rPr>
              <a:t>christianv@iadb.org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s-ES_tradnl" dirty="0">
              <a:solidFill>
                <a:schemeClr val="bg1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s-ES_tradnl" dirty="0">
              <a:solidFill>
                <a:schemeClr val="bg1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s-ES_tradnl" sz="2000" b="1" dirty="0" err="1">
                <a:solidFill>
                  <a:schemeClr val="bg1"/>
                </a:solidFill>
              </a:rPr>
              <a:t>Monika</a:t>
            </a:r>
            <a:r>
              <a:rPr lang="es-ES_tradnl" sz="2000" b="1" dirty="0">
                <a:solidFill>
                  <a:schemeClr val="bg1"/>
                </a:solidFill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</a:rPr>
              <a:t>Sztajerowska</a:t>
            </a:r>
            <a:endParaRPr lang="es-ES_tradnl" sz="2000" b="1" dirty="0">
              <a:solidFill>
                <a:schemeClr val="bg1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s-ES_tradnl" dirty="0">
                <a:solidFill>
                  <a:schemeClr val="bg1"/>
                </a:solidFill>
              </a:rPr>
              <a:t>Economista, OCDE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s-ES_tradnl" dirty="0">
                <a:solidFill>
                  <a:schemeClr val="bg1"/>
                </a:solidFill>
              </a:rPr>
              <a:t>monika.sztajerowska</a:t>
            </a:r>
            <a:r>
              <a:rPr lang="en-US" dirty="0">
                <a:solidFill>
                  <a:schemeClr val="bg1"/>
                </a:solidFill>
              </a:rPr>
              <a:t>@oecd.org</a:t>
            </a:r>
            <a:endParaRPr lang="es-ES_tradnl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FA5C0D-CEC6-5C40-B855-32BECF7559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74" b="11708"/>
          <a:stretch/>
        </p:blipFill>
        <p:spPr>
          <a:xfrm>
            <a:off x="6891454" y="0"/>
            <a:ext cx="5300546" cy="605511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0D8F6854-2338-FA4A-94F8-BE8ED561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8242" y="5963928"/>
            <a:ext cx="1581613" cy="581001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A311AA6B-91F3-3242-92FA-0F3926922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9519" y="5950676"/>
            <a:ext cx="2340147" cy="58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>
            <a:extLst>
              <a:ext uri="{FF2B5EF4-FFF2-40B4-BE49-F238E27FC236}">
                <a16:creationId xmlns:a16="http://schemas.microsoft.com/office/drawing/2014/main" id="{1D691C4D-3900-B842-8AE3-0E3BC6F9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8207375" cy="413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Tx/>
              <a:buNone/>
            </a:pPr>
            <a:endParaRPr lang="es-ES_tradnl" altLang="en-US" sz="1800" b="1" dirty="0">
              <a:latin typeface="+mn-lt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s-ES_tradnl" altLang="en-US" sz="1800" b="1" dirty="0">
                <a:solidFill>
                  <a:srgbClr val="C00000"/>
                </a:solidFill>
                <a:latin typeface="+mn-lt"/>
              </a:rPr>
              <a:t>Porqué: </a:t>
            </a:r>
            <a:r>
              <a:rPr lang="es-ES_tradnl" altLang="en-US" sz="1800" dirty="0">
                <a:latin typeface="+mn-lt"/>
              </a:rPr>
              <a:t>El dinamismo de los cambios institucionales resalta la importancia de contar con información precisa y actualizada sobre promoción de inversiones y crea oportunidades de aprendizaje entre pares..</a:t>
            </a:r>
            <a:r>
              <a:rPr lang="es-ES_tradnl" altLang="en-US" sz="1800" b="1" dirty="0">
                <a:latin typeface="+mn-lt"/>
              </a:rPr>
              <a:t>  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endParaRPr lang="es-ES_tradnl" altLang="en-US" sz="1800" b="1" dirty="0">
              <a:latin typeface="+mn-lt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s-ES_tradnl" altLang="en-US" sz="1800" b="1" dirty="0">
                <a:solidFill>
                  <a:srgbClr val="C00000"/>
                </a:solidFill>
                <a:latin typeface="+mn-lt"/>
              </a:rPr>
              <a:t>Qué:</a:t>
            </a:r>
            <a:r>
              <a:rPr lang="es-ES_tradnl" altLang="en-US" sz="1800" b="1" dirty="0">
                <a:latin typeface="+mn-lt"/>
              </a:rPr>
              <a:t> </a:t>
            </a:r>
            <a:r>
              <a:rPr lang="es-ES_tradnl" altLang="en-US" sz="1800" dirty="0">
                <a:latin typeface="+mn-lt"/>
              </a:rPr>
              <a:t>El presente informe presenta un mapeo interregional comprensivo basado en un conjunto único y rico de datos que fueron recolectados a través de la encuesta BID-OCDE que cubrió las siguientes áreas: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ES_tradnl" altLang="en-US" sz="1800" dirty="0">
              <a:latin typeface="+mn-lt"/>
            </a:endParaRPr>
          </a:p>
          <a:p>
            <a:pPr marL="285750" indent="-285750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s-ES_tradnl" altLang="en-US" sz="1800" dirty="0">
                <a:latin typeface="+mn-lt"/>
              </a:rPr>
              <a:t> </a:t>
            </a:r>
            <a:r>
              <a:rPr lang="es-ES_tradnl" altLang="en-US" sz="1800" b="1" dirty="0">
                <a:solidFill>
                  <a:srgbClr val="C00000"/>
                </a:solidFill>
                <a:latin typeface="+mn-lt"/>
              </a:rPr>
              <a:t>Cómo</a:t>
            </a:r>
            <a:r>
              <a:rPr lang="es-ES_tradnl" altLang="en-US" sz="1800" dirty="0">
                <a:solidFill>
                  <a:srgbClr val="C00000"/>
                </a:solidFill>
                <a:latin typeface="+mn-lt"/>
              </a:rPr>
              <a:t>:</a:t>
            </a:r>
          </a:p>
          <a:p>
            <a:pPr marL="1028700" lvl="1" algn="just">
              <a:buClr>
                <a:srgbClr val="C00000"/>
              </a:buClr>
              <a:buSzPct val="110000"/>
              <a:buFont typeface="Wingdings" pitchFamily="2" charset="2"/>
              <a:buChar char="§"/>
            </a:pPr>
            <a:r>
              <a:rPr lang="es-ES_tradnl" altLang="en-US" sz="1800" dirty="0">
                <a:latin typeface="+mn-lt"/>
              </a:rPr>
              <a:t>  las estructuras organizacionales de las API (</a:t>
            </a:r>
            <a:r>
              <a:rPr lang="es-ES_tradnl" altLang="en-US" sz="1800" i="1" dirty="0">
                <a:latin typeface="+mn-lt"/>
              </a:rPr>
              <a:t>quién</a:t>
            </a:r>
            <a:r>
              <a:rPr lang="es-ES_tradnl" altLang="en-US" sz="1800" dirty="0">
                <a:latin typeface="+mn-lt"/>
              </a:rPr>
              <a:t>); </a:t>
            </a:r>
          </a:p>
          <a:p>
            <a:pPr marL="1028700"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s-ES_tradnl" altLang="en-US" sz="1800" dirty="0">
                <a:latin typeface="+mn-lt"/>
              </a:rPr>
              <a:t>  las funciones y actividades de las API (</a:t>
            </a:r>
            <a:r>
              <a:rPr lang="es-ES_tradnl" altLang="en-US" sz="1800" i="1" dirty="0">
                <a:latin typeface="+mn-lt"/>
              </a:rPr>
              <a:t>qué</a:t>
            </a:r>
            <a:r>
              <a:rPr lang="es-ES_tradnl" altLang="en-US" sz="1800" dirty="0">
                <a:latin typeface="+mn-lt"/>
              </a:rPr>
              <a:t>); y</a:t>
            </a:r>
          </a:p>
          <a:p>
            <a:pPr marL="1028700"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s-ES_tradnl" altLang="en-US" sz="1800" dirty="0">
                <a:latin typeface="+mn-lt"/>
              </a:rPr>
              <a:t>  las prácticas operativas de las API (</a:t>
            </a:r>
            <a:r>
              <a:rPr lang="es-ES_tradnl" altLang="en-US" sz="1800" i="1" dirty="0">
                <a:latin typeface="+mn-lt"/>
              </a:rPr>
              <a:t>cómo</a:t>
            </a:r>
            <a:r>
              <a:rPr lang="es-ES_tradnl" altLang="en-US" sz="1800" dirty="0">
                <a:latin typeface="+mn-lt"/>
              </a:rPr>
              <a:t>).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602B05-E0C2-48A7-8144-4AB5CDF34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_tradnl" altLang="en-US" b="1" dirty="0">
                <a:solidFill>
                  <a:schemeClr val="tx1"/>
                </a:solidFill>
              </a:rPr>
              <a:t>El informe</a:t>
            </a:r>
            <a:r>
              <a:rPr lang="es-ES_tradnl" altLang="en-US" b="1" dirty="0"/>
              <a:t/>
            </a:r>
            <a:br>
              <a:rPr lang="es-ES_tradnl" altLang="en-US" b="1" dirty="0"/>
            </a:br>
            <a:r>
              <a:rPr lang="es-ES_tradnl" altLang="en-US" sz="3100" i="1" dirty="0"/>
              <a:t>Porqué, qué y cómo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</p:spTree>
    <p:extLst>
      <p:ext uri="{BB962C8B-B14F-4D97-AF65-F5344CB8AC3E}">
        <p14:creationId xmlns:p14="http://schemas.microsoft.com/office/powerpoint/2010/main" val="171268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B47641-6C12-D945-9A5D-8F929BF7393F}"/>
              </a:ext>
            </a:extLst>
          </p:cNvPr>
          <p:cNvSpPr txBox="1">
            <a:spLocks/>
          </p:cNvSpPr>
          <p:nvPr/>
        </p:nvSpPr>
        <p:spPr>
          <a:xfrm>
            <a:off x="838200" y="378377"/>
            <a:ext cx="10515600" cy="188774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altLang="en-US" b="1" dirty="0">
                <a:solidFill>
                  <a:schemeClr val="tx1"/>
                </a:solidFill>
              </a:rPr>
              <a:t>Países participantes</a:t>
            </a:r>
          </a:p>
          <a:p>
            <a:r>
              <a:rPr lang="es-ES_tradnl" altLang="en-US" sz="3100" i="1" dirty="0"/>
              <a:t>Quién</a:t>
            </a:r>
          </a:p>
          <a:p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1534736-0482-2A41-9D5F-35F56BFF0422}"/>
              </a:ext>
            </a:extLst>
          </p:cNvPr>
          <p:cNvSpPr/>
          <p:nvPr/>
        </p:nvSpPr>
        <p:spPr>
          <a:xfrm>
            <a:off x="838200" y="1556227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Argentina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B499FA0-8564-8F4A-9A00-41AF0B88099B}"/>
              </a:ext>
            </a:extLst>
          </p:cNvPr>
          <p:cNvSpPr/>
          <p:nvPr/>
        </p:nvSpPr>
        <p:spPr>
          <a:xfrm>
            <a:off x="838200" y="1996181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Barbados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435241-EDB5-D443-BDB1-D072078932F5}"/>
              </a:ext>
            </a:extLst>
          </p:cNvPr>
          <p:cNvSpPr/>
          <p:nvPr/>
        </p:nvSpPr>
        <p:spPr>
          <a:xfrm>
            <a:off x="838200" y="2436135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Brasil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DB4012E-4CBA-9E4A-92A2-E9C55587A632}"/>
              </a:ext>
            </a:extLst>
          </p:cNvPr>
          <p:cNvSpPr/>
          <p:nvPr/>
        </p:nvSpPr>
        <p:spPr>
          <a:xfrm>
            <a:off x="838200" y="287608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Colombia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1B88022-1262-D84F-8416-5FDBD08DA75A}"/>
              </a:ext>
            </a:extLst>
          </p:cNvPr>
          <p:cNvSpPr/>
          <p:nvPr/>
        </p:nvSpPr>
        <p:spPr>
          <a:xfrm>
            <a:off x="838200" y="3316043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Costa Rica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97117A8-58A3-6643-91EF-B1F1BBDB796B}"/>
              </a:ext>
            </a:extLst>
          </p:cNvPr>
          <p:cNvSpPr/>
          <p:nvPr/>
        </p:nvSpPr>
        <p:spPr>
          <a:xfrm>
            <a:off x="838200" y="3755997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Ecuador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01877B1-9DBA-C440-A021-5CFEDEEE6CD5}"/>
              </a:ext>
            </a:extLst>
          </p:cNvPr>
          <p:cNvSpPr/>
          <p:nvPr/>
        </p:nvSpPr>
        <p:spPr>
          <a:xfrm>
            <a:off x="838200" y="4195951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El Salvador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FA64034-1F6A-3F44-8D2A-348B8B826332}"/>
              </a:ext>
            </a:extLst>
          </p:cNvPr>
          <p:cNvSpPr/>
          <p:nvPr/>
        </p:nvSpPr>
        <p:spPr>
          <a:xfrm>
            <a:off x="838200" y="4635905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Guatemala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4AAD24F-1C5C-D54A-90D5-0929F938FF1D}"/>
              </a:ext>
            </a:extLst>
          </p:cNvPr>
          <p:cNvSpPr/>
          <p:nvPr/>
        </p:nvSpPr>
        <p:spPr>
          <a:xfrm>
            <a:off x="838200" y="507585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Guyana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AFB7B9D-1479-8E41-AAAB-6CE606199E54}"/>
              </a:ext>
            </a:extLst>
          </p:cNvPr>
          <p:cNvSpPr/>
          <p:nvPr/>
        </p:nvSpPr>
        <p:spPr>
          <a:xfrm>
            <a:off x="838199" y="5541086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Haití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BD688D8-6ADF-7546-8759-BC942811CFA2}"/>
              </a:ext>
            </a:extLst>
          </p:cNvPr>
          <p:cNvSpPr/>
          <p:nvPr/>
        </p:nvSpPr>
        <p:spPr>
          <a:xfrm>
            <a:off x="3100433" y="1556227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Honduras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8A602F8-A60B-C84A-91FC-F62E793CAA2F}"/>
              </a:ext>
            </a:extLst>
          </p:cNvPr>
          <p:cNvSpPr/>
          <p:nvPr/>
        </p:nvSpPr>
        <p:spPr>
          <a:xfrm>
            <a:off x="3100433" y="1996181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Jamaica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17B2F61-3521-9348-AA98-83EA3BB7AE4A}"/>
              </a:ext>
            </a:extLst>
          </p:cNvPr>
          <p:cNvSpPr/>
          <p:nvPr/>
        </p:nvSpPr>
        <p:spPr>
          <a:xfrm>
            <a:off x="3100433" y="2436135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Nicaragua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BA205DD-DEB0-0B4B-B88F-AE06F8F16841}"/>
              </a:ext>
            </a:extLst>
          </p:cNvPr>
          <p:cNvSpPr/>
          <p:nvPr/>
        </p:nvSpPr>
        <p:spPr>
          <a:xfrm>
            <a:off x="3100433" y="287608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Paraguay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5E47B77-4646-1748-9B0F-D55B4011C65E}"/>
              </a:ext>
            </a:extLst>
          </p:cNvPr>
          <p:cNvSpPr/>
          <p:nvPr/>
        </p:nvSpPr>
        <p:spPr>
          <a:xfrm>
            <a:off x="3100433" y="3316043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Perú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1649D4D-2717-0840-873A-EB38CF4EDD34}"/>
              </a:ext>
            </a:extLst>
          </p:cNvPr>
          <p:cNvSpPr/>
          <p:nvPr/>
        </p:nvSpPr>
        <p:spPr>
          <a:xfrm>
            <a:off x="3100432" y="3755997"/>
            <a:ext cx="3199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República Dominicana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0699215-DC52-624E-8906-3D28025AD23F}"/>
              </a:ext>
            </a:extLst>
          </p:cNvPr>
          <p:cNvSpPr/>
          <p:nvPr/>
        </p:nvSpPr>
        <p:spPr>
          <a:xfrm>
            <a:off x="3100433" y="4195951"/>
            <a:ext cx="3364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Trinidad y Tobago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88C662D-7AEB-594C-B900-AED0F834F171}"/>
              </a:ext>
            </a:extLst>
          </p:cNvPr>
          <p:cNvSpPr/>
          <p:nvPr/>
        </p:nvSpPr>
        <p:spPr>
          <a:xfrm>
            <a:off x="3100433" y="4635905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Uruguay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887E038-E20D-724C-8B25-B1638B9E923F}"/>
              </a:ext>
            </a:extLst>
          </p:cNvPr>
          <p:cNvSpPr/>
          <p:nvPr/>
        </p:nvSpPr>
        <p:spPr>
          <a:xfrm>
            <a:off x="3100433" y="507585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Venezuela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002BE90C-69A0-B843-9C84-1062AF518D90}"/>
              </a:ext>
            </a:extLst>
          </p:cNvPr>
          <p:cNvSpPr/>
          <p:nvPr/>
        </p:nvSpPr>
        <p:spPr>
          <a:xfrm>
            <a:off x="3100433" y="5077614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EDEAEB"/>
                </a:solidFill>
              </a:rPr>
              <a:t>Venezuela</a:t>
            </a:r>
            <a:endParaRPr lang="es-CO" sz="2400" dirty="0">
              <a:solidFill>
                <a:srgbClr val="EDEA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7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6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B47641-6C12-D945-9A5D-8F929BF7393F}"/>
              </a:ext>
            </a:extLst>
          </p:cNvPr>
          <p:cNvSpPr txBox="1">
            <a:spLocks/>
          </p:cNvSpPr>
          <p:nvPr/>
        </p:nvSpPr>
        <p:spPr>
          <a:xfrm>
            <a:off x="838200" y="378377"/>
            <a:ext cx="10515600" cy="132556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altLang="en-US" sz="3700" b="1" dirty="0">
                <a:solidFill>
                  <a:schemeClr val="tx1"/>
                </a:solidFill>
              </a:rPr>
              <a:t>Países </a:t>
            </a:r>
            <a:r>
              <a:rPr lang="es-ES_tradnl" altLang="en-US" b="1" dirty="0">
                <a:solidFill>
                  <a:schemeClr val="tx1"/>
                </a:solidFill>
              </a:rPr>
              <a:t>participantes</a:t>
            </a:r>
          </a:p>
          <a:p>
            <a:r>
              <a:rPr lang="es-ES_tradnl" altLang="en-US" sz="3100" i="1" dirty="0"/>
              <a:t>Quién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1534736-0482-2A41-9D5F-35F56BFF0422}"/>
              </a:ext>
            </a:extLst>
          </p:cNvPr>
          <p:cNvSpPr/>
          <p:nvPr/>
        </p:nvSpPr>
        <p:spPr>
          <a:xfrm>
            <a:off x="838200" y="117191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Alemania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B499FA0-8564-8F4A-9A00-41AF0B88099B}"/>
              </a:ext>
            </a:extLst>
          </p:cNvPr>
          <p:cNvSpPr/>
          <p:nvPr/>
        </p:nvSpPr>
        <p:spPr>
          <a:xfrm>
            <a:off x="838200" y="1611873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Australia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435241-EDB5-D443-BDB1-D072078932F5}"/>
              </a:ext>
            </a:extLst>
          </p:cNvPr>
          <p:cNvSpPr/>
          <p:nvPr/>
        </p:nvSpPr>
        <p:spPr>
          <a:xfrm>
            <a:off x="838200" y="2051827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Austria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DB4012E-4CBA-9E4A-92A2-E9C55587A632}"/>
              </a:ext>
            </a:extLst>
          </p:cNvPr>
          <p:cNvSpPr/>
          <p:nvPr/>
        </p:nvSpPr>
        <p:spPr>
          <a:xfrm>
            <a:off x="838200" y="2491781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Canadá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1B88022-1262-D84F-8416-5FDBD08DA75A}"/>
              </a:ext>
            </a:extLst>
          </p:cNvPr>
          <p:cNvSpPr/>
          <p:nvPr/>
        </p:nvSpPr>
        <p:spPr>
          <a:xfrm>
            <a:off x="838200" y="2931735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Chile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97117A8-58A3-6643-91EF-B1F1BBDB796B}"/>
              </a:ext>
            </a:extLst>
          </p:cNvPr>
          <p:cNvSpPr/>
          <p:nvPr/>
        </p:nvSpPr>
        <p:spPr>
          <a:xfrm>
            <a:off x="838200" y="337168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Corea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01877B1-9DBA-C440-A021-5CFEDEEE6CD5}"/>
              </a:ext>
            </a:extLst>
          </p:cNvPr>
          <p:cNvSpPr/>
          <p:nvPr/>
        </p:nvSpPr>
        <p:spPr>
          <a:xfrm>
            <a:off x="838200" y="3811643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Dinamarca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FA64034-1F6A-3F44-8D2A-348B8B826332}"/>
              </a:ext>
            </a:extLst>
          </p:cNvPr>
          <p:cNvSpPr/>
          <p:nvPr/>
        </p:nvSpPr>
        <p:spPr>
          <a:xfrm>
            <a:off x="838200" y="4251597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Eslovaquia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4AAD24F-1C5C-D54A-90D5-0929F938FF1D}"/>
              </a:ext>
            </a:extLst>
          </p:cNvPr>
          <p:cNvSpPr/>
          <p:nvPr/>
        </p:nvSpPr>
        <p:spPr>
          <a:xfrm>
            <a:off x="838200" y="4691551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Eslovenia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03129B3-3025-3746-BBFA-4306783DF68D}"/>
              </a:ext>
            </a:extLst>
          </p:cNvPr>
          <p:cNvSpPr/>
          <p:nvPr/>
        </p:nvSpPr>
        <p:spPr>
          <a:xfrm>
            <a:off x="838200" y="5131505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España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F297CB4-CB58-9D40-B68A-320CA88DEBC9}"/>
              </a:ext>
            </a:extLst>
          </p:cNvPr>
          <p:cNvSpPr/>
          <p:nvPr/>
        </p:nvSpPr>
        <p:spPr>
          <a:xfrm>
            <a:off x="838200" y="5571459"/>
            <a:ext cx="2357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Estados Unidos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AFB7B9D-1479-8E41-AAAB-6CE606199E54}"/>
              </a:ext>
            </a:extLst>
          </p:cNvPr>
          <p:cNvSpPr/>
          <p:nvPr/>
        </p:nvSpPr>
        <p:spPr>
          <a:xfrm>
            <a:off x="3028741" y="117191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Estonia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BD688D8-6ADF-7546-8759-BC942811CFA2}"/>
              </a:ext>
            </a:extLst>
          </p:cNvPr>
          <p:cNvSpPr/>
          <p:nvPr/>
        </p:nvSpPr>
        <p:spPr>
          <a:xfrm>
            <a:off x="3028741" y="1611873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Finlandia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8A602F8-A60B-C84A-91FC-F62E793CAA2F}"/>
              </a:ext>
            </a:extLst>
          </p:cNvPr>
          <p:cNvSpPr/>
          <p:nvPr/>
        </p:nvSpPr>
        <p:spPr>
          <a:xfrm>
            <a:off x="3028741" y="2051827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Francia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17B2F61-3521-9348-AA98-83EA3BB7AE4A}"/>
              </a:ext>
            </a:extLst>
          </p:cNvPr>
          <p:cNvSpPr/>
          <p:nvPr/>
        </p:nvSpPr>
        <p:spPr>
          <a:xfrm>
            <a:off x="3028741" y="2491781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Grecia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BA205DD-DEB0-0B4B-B88F-AE06F8F16841}"/>
              </a:ext>
            </a:extLst>
          </p:cNvPr>
          <p:cNvSpPr/>
          <p:nvPr/>
        </p:nvSpPr>
        <p:spPr>
          <a:xfrm>
            <a:off x="3028741" y="2931735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Hungría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5E47B77-4646-1748-9B0F-D55B4011C65E}"/>
              </a:ext>
            </a:extLst>
          </p:cNvPr>
          <p:cNvSpPr/>
          <p:nvPr/>
        </p:nvSpPr>
        <p:spPr>
          <a:xfrm>
            <a:off x="3028741" y="337168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Irlanda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1649D4D-2717-0840-873A-EB38CF4EDD34}"/>
              </a:ext>
            </a:extLst>
          </p:cNvPr>
          <p:cNvSpPr/>
          <p:nvPr/>
        </p:nvSpPr>
        <p:spPr>
          <a:xfrm>
            <a:off x="3028741" y="3811643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Islandia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0699215-DC52-624E-8906-3D28025AD23F}"/>
              </a:ext>
            </a:extLst>
          </p:cNvPr>
          <p:cNvSpPr/>
          <p:nvPr/>
        </p:nvSpPr>
        <p:spPr>
          <a:xfrm>
            <a:off x="3028741" y="4251597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Israel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88C662D-7AEB-594C-B900-AED0F834F171}"/>
              </a:ext>
            </a:extLst>
          </p:cNvPr>
          <p:cNvSpPr/>
          <p:nvPr/>
        </p:nvSpPr>
        <p:spPr>
          <a:xfrm>
            <a:off x="3028741" y="4691551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Japón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887E038-E20D-724C-8B25-B1638B9E923F}"/>
              </a:ext>
            </a:extLst>
          </p:cNvPr>
          <p:cNvSpPr/>
          <p:nvPr/>
        </p:nvSpPr>
        <p:spPr>
          <a:xfrm>
            <a:off x="3028741" y="5131505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Letonia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5E120BBE-B789-A54A-B94B-D584FB63117F}"/>
              </a:ext>
            </a:extLst>
          </p:cNvPr>
          <p:cNvSpPr/>
          <p:nvPr/>
        </p:nvSpPr>
        <p:spPr>
          <a:xfrm>
            <a:off x="3028741" y="5571459"/>
            <a:ext cx="2357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México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57E74F46-22EC-124B-B822-8420543DC4EF}"/>
              </a:ext>
            </a:extLst>
          </p:cNvPr>
          <p:cNvSpPr/>
          <p:nvPr/>
        </p:nvSpPr>
        <p:spPr>
          <a:xfrm>
            <a:off x="5370007" y="117191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Noruega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6492465-22C0-9945-9413-3D7C06DC3CC0}"/>
              </a:ext>
            </a:extLst>
          </p:cNvPr>
          <p:cNvSpPr/>
          <p:nvPr/>
        </p:nvSpPr>
        <p:spPr>
          <a:xfrm>
            <a:off x="5370007" y="1611873"/>
            <a:ext cx="2146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Nueva Zelandia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767FA36-2B7A-2446-8B14-2817CE5F3477}"/>
              </a:ext>
            </a:extLst>
          </p:cNvPr>
          <p:cNvSpPr/>
          <p:nvPr/>
        </p:nvSpPr>
        <p:spPr>
          <a:xfrm>
            <a:off x="5370007" y="2051827"/>
            <a:ext cx="2357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Países Bajos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C6B33F5F-0B26-DE4D-BF8A-582EBC8C83B9}"/>
              </a:ext>
            </a:extLst>
          </p:cNvPr>
          <p:cNvSpPr/>
          <p:nvPr/>
        </p:nvSpPr>
        <p:spPr>
          <a:xfrm>
            <a:off x="5370007" y="2491781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Polonia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CC93D3C-8B3F-264D-8A6B-E8DB606756D7}"/>
              </a:ext>
            </a:extLst>
          </p:cNvPr>
          <p:cNvSpPr/>
          <p:nvPr/>
        </p:nvSpPr>
        <p:spPr>
          <a:xfrm>
            <a:off x="5370007" y="2931735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Portugal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5D30D7F2-DD37-9343-A2D9-8C2EE82152D5}"/>
              </a:ext>
            </a:extLst>
          </p:cNvPr>
          <p:cNvSpPr/>
          <p:nvPr/>
        </p:nvSpPr>
        <p:spPr>
          <a:xfrm>
            <a:off x="5370007" y="337168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Reino Unido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62DF38E-4969-C649-821F-8CA257709CBE}"/>
              </a:ext>
            </a:extLst>
          </p:cNvPr>
          <p:cNvSpPr/>
          <p:nvPr/>
        </p:nvSpPr>
        <p:spPr>
          <a:xfrm>
            <a:off x="5370007" y="3811643"/>
            <a:ext cx="2286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sz="2400" dirty="0">
                <a:solidFill>
                  <a:srgbClr val="A90508"/>
                </a:solidFill>
              </a:rPr>
              <a:t>República Checa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4F655CAE-8CAC-0247-AE89-327B91E535C1}"/>
              </a:ext>
            </a:extLst>
          </p:cNvPr>
          <p:cNvSpPr/>
          <p:nvPr/>
        </p:nvSpPr>
        <p:spPr>
          <a:xfrm>
            <a:off x="5370007" y="4251597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Suecia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980EE20-B6CE-274E-BDCE-3405BCF2228D}"/>
              </a:ext>
            </a:extLst>
          </p:cNvPr>
          <p:cNvSpPr/>
          <p:nvPr/>
        </p:nvSpPr>
        <p:spPr>
          <a:xfrm>
            <a:off x="5370007" y="4691551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Suiza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E730CF14-B02A-8F42-9299-C204F270718B}"/>
              </a:ext>
            </a:extLst>
          </p:cNvPr>
          <p:cNvSpPr/>
          <p:nvPr/>
        </p:nvSpPr>
        <p:spPr>
          <a:xfrm>
            <a:off x="5370007" y="5078670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A90508"/>
                </a:solidFill>
              </a:rPr>
              <a:t>Turquía</a:t>
            </a:r>
            <a:endParaRPr lang="es-CO" sz="2400" dirty="0">
              <a:solidFill>
                <a:srgbClr val="A90508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50FC2488-40D0-0B47-B4D8-C10BB2E45BB1}"/>
              </a:ext>
            </a:extLst>
          </p:cNvPr>
          <p:cNvSpPr/>
          <p:nvPr/>
        </p:nvSpPr>
        <p:spPr>
          <a:xfrm>
            <a:off x="5370006" y="5078669"/>
            <a:ext cx="202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EBEBEC"/>
                </a:solidFill>
              </a:rPr>
              <a:t>Turquía</a:t>
            </a:r>
            <a:endParaRPr lang="es-CO" sz="2400" dirty="0">
              <a:solidFill>
                <a:srgbClr val="EBEB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8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F7B7CA-BA36-4F42-846E-397F7A6529A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2200B7-BA93-4B4F-8C17-C0790B62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altLang="en-US" b="1" dirty="0"/>
              <a:t>Hoja de ruta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70E87D23-4716-D548-8713-2D8D4EF10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8207375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i="1" dirty="0">
                <a:latin typeface="+mn-lt"/>
              </a:rPr>
              <a:t>El informe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2400" b="1" dirty="0">
                <a:solidFill>
                  <a:srgbClr val="C00000"/>
                </a:solidFill>
                <a:latin typeface="+mn-lt"/>
              </a:rPr>
              <a:t>Quiénes son las Agencias de Promoción de Inversiones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i="1" dirty="0">
                <a:latin typeface="+mn-lt"/>
              </a:rPr>
              <a:t>Qué </a:t>
            </a:r>
            <a:r>
              <a:rPr lang="es-ES_tradnl" altLang="en-US" sz="1800" b="1" dirty="0">
                <a:latin typeface="+mn-lt"/>
              </a:rPr>
              <a:t>hacen las Agencias de Promoción de Inversiones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i="1" dirty="0">
                <a:latin typeface="+mn-lt"/>
              </a:rPr>
              <a:t>Cómo </a:t>
            </a:r>
            <a:r>
              <a:rPr lang="es-ES_tradnl" altLang="en-US" sz="1800" b="1" dirty="0">
                <a:latin typeface="+mn-lt"/>
              </a:rPr>
              <a:t>promueven las inversiones las agencias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Resumiendo: Cuán diferentes o similares son las API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endParaRPr lang="es-ES_tradnl" altLang="en-US" sz="1800" b="1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ES_tradnl" altLang="en-US" sz="1800" b="1" dirty="0">
                <a:latin typeface="+mn-lt"/>
              </a:rPr>
              <a:t>En qué medida logran marcar una diferencia las API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F8FB0672-7EEB-6647-9DEA-FE8230E1E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53074" b="11708"/>
          <a:stretch/>
        </p:blipFill>
        <p:spPr>
          <a:xfrm>
            <a:off x="7668620" y="0"/>
            <a:ext cx="452338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2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3A714E-DF79-D54C-9D62-1296FCABAE33}"/>
              </a:ext>
            </a:extLst>
          </p:cNvPr>
          <p:cNvSpPr txBox="1">
            <a:spLocks/>
          </p:cNvSpPr>
          <p:nvPr/>
        </p:nvSpPr>
        <p:spPr>
          <a:xfrm>
            <a:off x="838200" y="378377"/>
            <a:ext cx="10515600" cy="18877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altLang="en-US" sz="3600" b="1" i="1" dirty="0">
                <a:solidFill>
                  <a:schemeClr val="tx1"/>
                </a:solidFill>
              </a:rPr>
              <a:t>Quiénes </a:t>
            </a:r>
            <a:r>
              <a:rPr lang="es-ES_tradnl" altLang="en-US" sz="3600" b="1" dirty="0">
                <a:solidFill>
                  <a:schemeClr val="tx1"/>
                </a:solidFill>
              </a:rPr>
              <a:t>son las Agencias de Promoción de Inversiones</a:t>
            </a:r>
            <a:endParaRPr lang="es-ES_tradnl" altLang="en-US" sz="3700" b="1" dirty="0">
              <a:solidFill>
                <a:schemeClr val="tx1"/>
              </a:solidFill>
            </a:endParaRPr>
          </a:p>
          <a:p>
            <a:r>
              <a:rPr lang="es-ES_tradnl" altLang="en-US" sz="3100" i="1" dirty="0"/>
              <a:t>Iguales pero diferentes: Independencia y sector privado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79474" y="1489165"/>
            <a:ext cx="7897723" cy="4883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0533" y="1959426"/>
            <a:ext cx="248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Agencia</a:t>
            </a:r>
            <a:r>
              <a:rPr lang="en-US" b="1" dirty="0" smtClean="0"/>
              <a:t> </a:t>
            </a:r>
            <a:r>
              <a:rPr lang="en-US" b="1" dirty="0" err="1" smtClean="0"/>
              <a:t>privada</a:t>
            </a:r>
            <a:r>
              <a:rPr lang="en-US" b="1" dirty="0" smtClean="0"/>
              <a:t> y </a:t>
            </a:r>
            <a:r>
              <a:rPr lang="en-US" b="1" dirty="0" err="1" smtClean="0"/>
              <a:t>público-privada</a:t>
            </a:r>
            <a:r>
              <a:rPr lang="en-US" b="1" dirty="0" smtClean="0"/>
              <a:t> (ALC)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78875" y="4071254"/>
            <a:ext cx="249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 Junta </a:t>
            </a:r>
            <a:r>
              <a:rPr lang="en-US" b="1" dirty="0" err="1" smtClean="0"/>
              <a:t>directiva</a:t>
            </a:r>
            <a:r>
              <a:rPr lang="en-US" b="1" dirty="0" smtClean="0"/>
              <a:t> (90% ALC vs. 67% </a:t>
            </a:r>
            <a:r>
              <a:rPr lang="en-US" b="1" dirty="0" smtClean="0"/>
              <a:t>OCDE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14199" y="5846853"/>
            <a:ext cx="420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Participación de miembros no gubernamentales (69% ALC vs. 60% </a:t>
            </a:r>
            <a:r>
              <a:rPr lang="es-CL" b="1" dirty="0" smtClean="0"/>
              <a:t>OCDE) </a:t>
            </a:r>
            <a:endParaRPr lang="es-CL" b="1" dirty="0"/>
          </a:p>
        </p:txBody>
      </p:sp>
      <p:sp>
        <p:nvSpPr>
          <p:cNvPr id="7" name="Rectangle 6"/>
          <p:cNvSpPr/>
          <p:nvPr/>
        </p:nvSpPr>
        <p:spPr>
          <a:xfrm>
            <a:off x="2148943" y="4063883"/>
            <a:ext cx="3820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Mayor </a:t>
            </a:r>
            <a:r>
              <a:rPr lang="en-US" b="1" dirty="0" err="1" smtClean="0"/>
              <a:t>fragmentación</a:t>
            </a:r>
            <a:r>
              <a:rPr lang="en-US" b="1" dirty="0" smtClean="0"/>
              <a:t> horizontal (ALC)</a:t>
            </a:r>
          </a:p>
          <a:p>
            <a:r>
              <a:rPr lang="en-US" b="1" dirty="0"/>
              <a:t>Mayor</a:t>
            </a:r>
            <a:r>
              <a:rPr lang="en-US" b="1" dirty="0" smtClean="0"/>
              <a:t> </a:t>
            </a:r>
            <a:r>
              <a:rPr lang="en-US" b="1" dirty="0" err="1" smtClean="0"/>
              <a:t>fragmentación</a:t>
            </a:r>
            <a:r>
              <a:rPr lang="en-US" b="1" dirty="0" smtClean="0"/>
              <a:t> vertical (</a:t>
            </a:r>
            <a:r>
              <a:rPr lang="en-US" b="1" dirty="0" smtClean="0"/>
              <a:t>OCDE)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58134" y="2090052"/>
            <a:ext cx="420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Más independientes (ALC) 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14837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D07D24-B0CD-0141-A24F-A236B3303626}"/>
              </a:ext>
            </a:extLst>
          </p:cNvPr>
          <p:cNvSpPr txBox="1">
            <a:spLocks/>
          </p:cNvSpPr>
          <p:nvPr/>
        </p:nvSpPr>
        <p:spPr>
          <a:xfrm>
            <a:off x="838200" y="378377"/>
            <a:ext cx="10515600" cy="188774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altLang="en-US" b="1" i="1" dirty="0">
                <a:solidFill>
                  <a:schemeClr val="tx1"/>
                </a:solidFill>
              </a:rPr>
              <a:t>Quiénes </a:t>
            </a:r>
            <a:r>
              <a:rPr lang="es-ES_tradnl" altLang="en-US" b="1" dirty="0">
                <a:solidFill>
                  <a:schemeClr val="tx1"/>
                </a:solidFill>
              </a:rPr>
              <a:t>son las Agencias de Promoción de Inversiones</a:t>
            </a:r>
          </a:p>
          <a:p>
            <a:r>
              <a:rPr lang="es-ES_tradnl" altLang="en-US" sz="3100" i="1" dirty="0"/>
              <a:t>“Small </a:t>
            </a:r>
            <a:r>
              <a:rPr lang="es-ES_tradnl" altLang="en-US" sz="3100" i="1" dirty="0" err="1"/>
              <a:t>is</a:t>
            </a:r>
            <a:r>
              <a:rPr lang="es-ES_tradnl" altLang="en-US" sz="3100" i="1" dirty="0"/>
              <a:t> </a:t>
            </a:r>
            <a:r>
              <a:rPr lang="es-ES_tradnl" altLang="en-US" sz="3100" i="1" dirty="0" err="1"/>
              <a:t>beautiful</a:t>
            </a:r>
            <a:r>
              <a:rPr lang="es-ES_tradnl" altLang="en-US" sz="3100" i="1" dirty="0"/>
              <a:t>”? Presupuesto, personal y oficinas</a:t>
            </a:r>
            <a:r>
              <a:rPr lang="es-ES_tradnl" altLang="en-US" i="1" dirty="0">
                <a:latin typeface="Book Antiqua" panose="02040602050305030304" pitchFamily="18" charset="0"/>
              </a:rPr>
              <a:t/>
            </a:r>
            <a:br>
              <a:rPr lang="es-ES_tradnl" altLang="en-US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AFC1451-3B29-0B4B-8C67-76C288108E66}"/>
              </a:ext>
            </a:extLst>
          </p:cNvPr>
          <p:cNvSpPr txBox="1"/>
          <p:nvPr/>
        </p:nvSpPr>
        <p:spPr>
          <a:xfrm>
            <a:off x="1847120" y="1661464"/>
            <a:ext cx="729688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/>
              <a:t/>
            </a:r>
            <a:br>
              <a:rPr lang="es-CO" sz="1100" b="1" dirty="0"/>
            </a:br>
            <a:r>
              <a:rPr lang="es-CO" sz="1600" b="1" dirty="0"/>
              <a:t>Índice de tamaño general, 2016 </a:t>
            </a:r>
          </a:p>
          <a:p>
            <a:r>
              <a:rPr lang="es-CO" sz="1100" b="1" dirty="0"/>
              <a:t> </a:t>
            </a:r>
            <a:endParaRPr lang="es-CO" sz="1100" dirty="0"/>
          </a:p>
          <a:p>
            <a:pPr algn="ctr"/>
            <a:r>
              <a:rPr lang="es-CO" sz="1100" b="1" dirty="0"/>
              <a:t> </a:t>
            </a:r>
            <a:endParaRPr lang="es-CO" sz="1100" dirty="0"/>
          </a:p>
          <a:p>
            <a:pPr algn="ctr"/>
            <a:r>
              <a:rPr lang="es-CO" sz="1100" b="1" dirty="0"/>
              <a:t> </a:t>
            </a:r>
            <a:endParaRPr lang="es-CO" sz="1100" dirty="0"/>
          </a:p>
          <a:p>
            <a:pPr algn="ctr"/>
            <a:r>
              <a:rPr lang="es-CO" sz="1100" b="1" dirty="0"/>
              <a:t> </a:t>
            </a:r>
            <a:endParaRPr lang="es-CO" sz="1100" dirty="0"/>
          </a:p>
          <a:p>
            <a:pPr algn="ctr"/>
            <a:r>
              <a:rPr lang="es-CO" sz="1100" b="1" dirty="0"/>
              <a:t> </a:t>
            </a:r>
            <a:endParaRPr lang="es-CO" sz="1100" dirty="0"/>
          </a:p>
          <a:p>
            <a:pPr algn="ctr"/>
            <a:r>
              <a:rPr lang="es-CO" sz="1100" b="1" dirty="0"/>
              <a:t> </a:t>
            </a:r>
          </a:p>
        </p:txBody>
      </p:sp>
      <p:pic>
        <p:nvPicPr>
          <p:cNvPr id="9" name="Gráfico 5">
            <a:extLst>
              <a:ext uri="{FF2B5EF4-FFF2-40B4-BE49-F238E27FC236}">
                <a16:creationId xmlns:a16="http://schemas.microsoft.com/office/drawing/2014/main" id="{33EE6331-137A-4840-BA26-B3403F22F4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37048"/>
          <a:stretch/>
        </p:blipFill>
        <p:spPr>
          <a:xfrm>
            <a:off x="2906803" y="2087797"/>
            <a:ext cx="5163473" cy="4239097"/>
          </a:xfrm>
          <a:prstGeom prst="rect">
            <a:avLst/>
          </a:prstGeom>
        </p:spPr>
      </p:pic>
      <p:pic>
        <p:nvPicPr>
          <p:cNvPr id="10" name="Gráfico 7">
            <a:extLst>
              <a:ext uri="{FF2B5EF4-FFF2-40B4-BE49-F238E27FC236}">
                <a16:creationId xmlns:a16="http://schemas.microsoft.com/office/drawing/2014/main" id="{9D7BD291-8B3D-0F4A-B20F-0CBB73E23B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35583"/>
          <a:stretch/>
        </p:blipFill>
        <p:spPr>
          <a:xfrm>
            <a:off x="2906803" y="2087797"/>
            <a:ext cx="5283609" cy="4239097"/>
          </a:xfrm>
          <a:prstGeom prst="rect">
            <a:avLst/>
          </a:prstGeom>
        </p:spPr>
      </p:pic>
      <p:pic>
        <p:nvPicPr>
          <p:cNvPr id="11" name="Gráfico 9">
            <a:extLst>
              <a:ext uri="{FF2B5EF4-FFF2-40B4-BE49-F238E27FC236}">
                <a16:creationId xmlns:a16="http://schemas.microsoft.com/office/drawing/2014/main" id="{FFD3ADC9-FE0B-204C-9D89-2D353E5070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35583"/>
          <a:stretch/>
        </p:blipFill>
        <p:spPr>
          <a:xfrm>
            <a:off x="2906803" y="2087797"/>
            <a:ext cx="5283609" cy="42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16D956-D9DF-B24D-AAE5-97D885FDA25D}"/>
              </a:ext>
            </a:extLst>
          </p:cNvPr>
          <p:cNvSpPr/>
          <p:nvPr/>
        </p:nvSpPr>
        <p:spPr>
          <a:xfrm>
            <a:off x="5608864" y="-198785"/>
            <a:ext cx="6785482" cy="7214308"/>
          </a:xfrm>
          <a:prstGeom prst="rect">
            <a:avLst/>
          </a:prstGeom>
          <a:solidFill>
            <a:srgbClr val="45454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E62951-5E81-4D6F-B0D8-1A73410BB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3190"/>
          </a:xfrm>
        </p:spPr>
        <p:txBody>
          <a:bodyPr anchor="t">
            <a:normAutofit fontScale="90000"/>
          </a:bodyPr>
          <a:lstStyle/>
          <a:p>
            <a:r>
              <a:rPr lang="es-ES_tradnl" altLang="en-US" b="1" i="1" dirty="0">
                <a:solidFill>
                  <a:schemeClr val="tx1"/>
                </a:solidFill>
              </a:rPr>
              <a:t>Quiénes </a:t>
            </a:r>
            <a:r>
              <a:rPr lang="es-ES_tradnl" altLang="en-US" b="1" dirty="0">
                <a:solidFill>
                  <a:schemeClr val="tx1"/>
                </a:solidFill>
              </a:rPr>
              <a:t>son las Agencias de Promoción de Inversiones</a:t>
            </a:r>
            <a:r>
              <a:rPr lang="es-ES_tradnl" altLang="en-US" b="1" dirty="0">
                <a:latin typeface="Book Antiqua" panose="02040602050305030304" pitchFamily="18" charset="0"/>
              </a:rPr>
              <a:t/>
            </a:r>
            <a:br>
              <a:rPr lang="es-ES_tradnl" altLang="en-US" b="1" dirty="0">
                <a:latin typeface="Book Antiqua" panose="02040602050305030304" pitchFamily="18" charset="0"/>
              </a:rPr>
            </a:br>
            <a:r>
              <a:rPr lang="es-ES_tradnl" altLang="en-US" sz="3100" i="1" dirty="0"/>
              <a:t>”To be </a:t>
            </a:r>
            <a:r>
              <a:rPr lang="es-ES_tradnl" altLang="en-US" sz="3100" i="1" dirty="0" err="1"/>
              <a:t>or</a:t>
            </a:r>
            <a:r>
              <a:rPr lang="es-ES_tradnl" altLang="en-US" sz="3100" i="1" dirty="0"/>
              <a:t> </a:t>
            </a:r>
            <a:r>
              <a:rPr lang="es-ES_tradnl" altLang="en-US" sz="3100" i="1" dirty="0" err="1"/>
              <a:t>not</a:t>
            </a:r>
            <a:r>
              <a:rPr lang="es-ES_tradnl" altLang="en-US" sz="3100" i="1" dirty="0"/>
              <a:t> to be </a:t>
            </a:r>
            <a:r>
              <a:rPr lang="es-ES_tradnl" altLang="en-US" sz="3100" i="1" dirty="0" err="1"/>
              <a:t>abroad</a:t>
            </a:r>
            <a:r>
              <a:rPr lang="es-ES_tradnl" altLang="en-US" sz="3100" i="1" dirty="0"/>
              <a:t>”</a:t>
            </a:r>
            <a:r>
              <a:rPr lang="es-ES_tradnl" altLang="en-US" sz="3100" dirty="0"/>
              <a:t/>
            </a:r>
            <a:br>
              <a:rPr lang="es-ES_tradnl" altLang="en-US" sz="3100" dirty="0"/>
            </a:br>
            <a:r>
              <a:rPr lang="es-ES_tradnl" altLang="en-US" sz="2000" b="1" i="1" dirty="0">
                <a:latin typeface="Book Antiqua" panose="02040602050305030304" pitchFamily="18" charset="0"/>
              </a:rPr>
              <a:t/>
            </a:r>
            <a:br>
              <a:rPr lang="es-ES_tradnl" altLang="en-US" sz="2000" b="1" i="1" dirty="0">
                <a:latin typeface="Book Antiqua" panose="02040602050305030304" pitchFamily="18" charset="0"/>
              </a:rPr>
            </a:br>
            <a:r>
              <a:rPr lang="es-ES_tradnl" altLang="en-US" sz="2000" b="1" i="1" dirty="0">
                <a:latin typeface="Book Antiqua" panose="02040602050305030304" pitchFamily="18" charset="0"/>
              </a:rPr>
              <a:t/>
            </a:r>
            <a:br>
              <a:rPr lang="es-ES_tradnl" altLang="en-US" sz="2000" b="1" i="1" dirty="0">
                <a:latin typeface="Book Antiqua" panose="02040602050305030304" pitchFamily="18" charset="0"/>
              </a:rPr>
            </a:br>
            <a:r>
              <a:rPr lang="es-ES_tradnl" altLang="en-US" sz="3100" i="1" dirty="0">
                <a:latin typeface="Book Antiqua" panose="02040602050305030304" pitchFamily="18" charset="0"/>
              </a:rPr>
              <a:t/>
            </a:r>
            <a:br>
              <a:rPr lang="es-ES_tradnl" altLang="en-US" sz="3100" i="1" dirty="0">
                <a:latin typeface="Book Antiqua" panose="02040602050305030304" pitchFamily="18" charset="0"/>
              </a:rPr>
            </a:br>
            <a:endParaRPr lang="es-ES_tradnl" alt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91A8C-36AC-4360-A30B-4EFEE056D9E5}"/>
              </a:ext>
            </a:extLst>
          </p:cNvPr>
          <p:cNvSpPr txBox="1"/>
          <p:nvPr/>
        </p:nvSpPr>
        <p:spPr>
          <a:xfrm>
            <a:off x="838200" y="1705454"/>
            <a:ext cx="4377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i="1" dirty="0">
                <a:solidFill>
                  <a:srgbClr val="C00000"/>
                </a:solidFill>
              </a:rPr>
              <a:t>La red de oficinas de las API en el exterior se expandió significativamente a lo largo del tiempo.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78127-FEAD-6144-9C60-4A3C7DF6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08864" y="1078269"/>
            <a:ext cx="5540436" cy="2954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9BBC37-6687-AD48-BE46-0A7972F37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12314" y="3713121"/>
            <a:ext cx="6579686" cy="2402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83768-BE75-604E-B485-6336A28A6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89" y="2782670"/>
            <a:ext cx="5385398" cy="28722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79082" y="2413338"/>
            <a:ext cx="280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en-US" dirty="0">
                <a:solidFill>
                  <a:schemeClr val="bg1"/>
                </a:solidFill>
              </a:rPr>
              <a:t>API mediana de la </a:t>
            </a:r>
            <a:r>
              <a:rPr lang="es-ES_tradnl" altLang="en-US" dirty="0" smtClean="0">
                <a:solidFill>
                  <a:schemeClr val="bg1"/>
                </a:solidFill>
              </a:rPr>
              <a:t>OCDE&gt;10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57582" y="2769888"/>
            <a:ext cx="2291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en-US" dirty="0">
                <a:solidFill>
                  <a:schemeClr val="bg1"/>
                </a:solidFill>
              </a:rPr>
              <a:t>API mediana de </a:t>
            </a:r>
            <a:r>
              <a:rPr lang="es-ES_tradnl" altLang="en-US" dirty="0" smtClean="0">
                <a:solidFill>
                  <a:schemeClr val="bg1"/>
                </a:solidFill>
              </a:rPr>
              <a:t>ALC=0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94565" y="3663019"/>
            <a:ext cx="4036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en-US" dirty="0">
                <a:solidFill>
                  <a:schemeClr val="bg1"/>
                </a:solidFill>
              </a:rPr>
              <a:t>API mediana de la </a:t>
            </a:r>
            <a:r>
              <a:rPr lang="es-ES_tradnl" altLang="en-US" dirty="0" smtClean="0">
                <a:solidFill>
                  <a:schemeClr val="bg1"/>
                </a:solidFill>
              </a:rPr>
              <a:t>OCDE: oficinas propias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116335" y="4018399"/>
            <a:ext cx="452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en-US" dirty="0">
                <a:solidFill>
                  <a:schemeClr val="bg1"/>
                </a:solidFill>
              </a:rPr>
              <a:t>API mediana de </a:t>
            </a:r>
            <a:r>
              <a:rPr lang="es-ES_tradnl" altLang="en-US" dirty="0" smtClean="0">
                <a:solidFill>
                  <a:schemeClr val="bg1"/>
                </a:solidFill>
              </a:rPr>
              <a:t>ALC</a:t>
            </a:r>
            <a:r>
              <a:rPr lang="es-ES_tradnl" altLang="en-US" dirty="0" smtClean="0">
                <a:solidFill>
                  <a:schemeClr val="bg1"/>
                </a:solidFill>
              </a:rPr>
              <a:t>: modalidades alternativas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1529</Words>
  <Application>Microsoft Office PowerPoint</Application>
  <PresentationFormat>Widescreen</PresentationFormat>
  <Paragraphs>295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Book Antiqua</vt:lpstr>
      <vt:lpstr>Calibri</vt:lpstr>
      <vt:lpstr>Helvetica</vt:lpstr>
      <vt:lpstr>Wingdings</vt:lpstr>
      <vt:lpstr>Office Theme</vt:lpstr>
      <vt:lpstr>PowerPoint Presentation</vt:lpstr>
      <vt:lpstr>Hoja de ruta </vt:lpstr>
      <vt:lpstr>El informe Porqué, qué y cómo </vt:lpstr>
      <vt:lpstr>PowerPoint Presentation</vt:lpstr>
      <vt:lpstr>PowerPoint Presentation</vt:lpstr>
      <vt:lpstr>Hoja de ruta </vt:lpstr>
      <vt:lpstr>PowerPoint Presentation</vt:lpstr>
      <vt:lpstr>PowerPoint Presentation</vt:lpstr>
      <vt:lpstr>Quiénes son las Agencias de Promoción de Inversiones ”To be or not to be abroad”    </vt:lpstr>
      <vt:lpstr>Hoja de ruta </vt:lpstr>
      <vt:lpstr>Qué hacen las Agencias de Promoción de Inversiones Mandatos: Invisibles pero reales  </vt:lpstr>
      <vt:lpstr>Qué hacen las Agencias de Promoción de Inversiones Dime a qué te dedicas y te diré quién eres </vt:lpstr>
      <vt:lpstr>Qué hacen las Agencias de Promoción de Inversiones ¿Mucho de poco o poco de mucho?   </vt:lpstr>
      <vt:lpstr>Hoja de ruta </vt:lpstr>
      <vt:lpstr>Cómo promueven las inversiones las agencias Me gusta…o no: Estrategias de selectividad    </vt:lpstr>
      <vt:lpstr>Cómo promueven las inversiones las agencias Amigos son los amigos: Cooperación    </vt:lpstr>
      <vt:lpstr>Cómo promueven las inversiones las agencias Bajo la lupa: Monitoreo y evaluación    </vt:lpstr>
      <vt:lpstr>Hoja de ruta </vt:lpstr>
      <vt:lpstr>PowerPoint Presentation</vt:lpstr>
      <vt:lpstr>PowerPoint Presentation</vt:lpstr>
      <vt:lpstr>Hoja de ruta </vt:lpstr>
      <vt:lpstr>En qué medida logran marcar una diferencia las API El poder del dinero: Presupuesto   </vt:lpstr>
      <vt:lpstr>En qué medida logran marcar una diferencia las API Estar cerca ayuda…a veces: Oficinas en el exterior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SZTAJEROWSKA Monika, DAF/INV</dc:creator>
  <cp:lastModifiedBy>SZTAJEROWSKA Monika, DAF/INV</cp:lastModifiedBy>
  <cp:revision>52</cp:revision>
  <dcterms:modified xsi:type="dcterms:W3CDTF">2019-07-10T11:03:47Z</dcterms:modified>
</cp:coreProperties>
</file>