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93" r:id="rId2"/>
    <p:sldId id="261" r:id="rId3"/>
    <p:sldId id="270" r:id="rId4"/>
    <p:sldId id="263" r:id="rId5"/>
    <p:sldId id="272" r:id="rId6"/>
    <p:sldId id="273" r:id="rId7"/>
    <p:sldId id="274" r:id="rId8"/>
    <p:sldId id="275" r:id="rId9"/>
    <p:sldId id="276" r:id="rId10"/>
    <p:sldId id="292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6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D7"/>
    <a:srgbClr val="0399CD"/>
    <a:srgbClr val="0066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9" autoAdjust="0"/>
    <p:restoredTop sz="94648" autoAdjust="0"/>
  </p:normalViewPr>
  <p:slideViewPr>
    <p:cSldViewPr snapToGrid="0" showGuides="1">
      <p:cViewPr varScale="1">
        <p:scale>
          <a:sx n="70" d="100"/>
          <a:sy n="70" d="100"/>
        </p:scale>
        <p:origin x="-1506" y="-90"/>
      </p:cViewPr>
      <p:guideLst>
        <p:guide orient="horz" pos="695"/>
        <p:guide pos="56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37" Type="http://schemas.openxmlformats.org/officeDocument/2006/relationships/customXml" Target="../customXml/item6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36" Type="http://schemas.openxmlformats.org/officeDocument/2006/relationships/customXml" Target="../customXml/item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35" Type="http://schemas.openxmlformats.org/officeDocument/2006/relationships/customXml" Target="../customXml/item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0350AE-64C2-4F3E-9F00-A1F82F27657F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>
        <a:scene3d>
          <a:camera prst="orthographicFront"/>
          <a:lightRig rig="threePt" dir="t"/>
        </a:scene3d>
      </dgm:spPr>
    </dgm:pt>
    <dgm:pt modelId="{8BE8062D-3977-40DB-8B62-A87969B1E3A0}">
      <dgm:prSet phldrT="[Text]"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ES" sz="2800" b="1" i="1" noProof="0" dirty="0" smtClean="0">
              <a:latin typeface="Arial Narrow" pitchFamily="34" charset="0"/>
            </a:rPr>
            <a:t>Recolección de datos</a:t>
          </a:r>
          <a:endParaRPr lang="es-ES" sz="2800" b="1" i="1" noProof="0" dirty="0">
            <a:latin typeface="Arial Narrow" pitchFamily="34" charset="0"/>
          </a:endParaRPr>
        </a:p>
      </dgm:t>
    </dgm:pt>
    <dgm:pt modelId="{4475D3B3-4CE3-455D-802E-D4E0F8C499A7}" type="parTrans" cxnId="{F6B70C92-B755-4E8E-BCB5-678DD41F7A69}">
      <dgm:prSet/>
      <dgm:spPr/>
      <dgm:t>
        <a:bodyPr/>
        <a:lstStyle/>
        <a:p>
          <a:endParaRPr lang="en-US"/>
        </a:p>
      </dgm:t>
    </dgm:pt>
    <dgm:pt modelId="{F207C7FC-89E2-48EB-8417-D49E06F6C397}" type="sibTrans" cxnId="{F6B70C92-B755-4E8E-BCB5-678DD41F7A69}">
      <dgm:prSet/>
      <dgm:spPr/>
      <dgm:t>
        <a:bodyPr/>
        <a:lstStyle/>
        <a:p>
          <a:endParaRPr lang="en-US"/>
        </a:p>
      </dgm:t>
    </dgm:pt>
    <dgm:pt modelId="{5DE1357C-2F75-417B-AB6D-263A0062BD91}">
      <dgm:prSet phldrT="[Text]"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ES" sz="2000" b="1" noProof="0" dirty="0" smtClean="0"/>
            <a:t>Análisis, informes, difusión, otros</a:t>
          </a:r>
          <a:endParaRPr lang="es-ES" sz="2000" b="1" noProof="0" dirty="0"/>
        </a:p>
      </dgm:t>
    </dgm:pt>
    <dgm:pt modelId="{BBDF2239-E5A5-4E84-91E7-39CDA722B571}" type="parTrans" cxnId="{26AA9465-21C8-45E1-8933-A4DC3E8F39EA}">
      <dgm:prSet/>
      <dgm:spPr/>
      <dgm:t>
        <a:bodyPr/>
        <a:lstStyle/>
        <a:p>
          <a:endParaRPr lang="en-US"/>
        </a:p>
      </dgm:t>
    </dgm:pt>
    <dgm:pt modelId="{89C88833-89D5-470F-B2AD-D4037BEBB333}" type="sibTrans" cxnId="{26AA9465-21C8-45E1-8933-A4DC3E8F39EA}">
      <dgm:prSet/>
      <dgm:spPr/>
      <dgm:t>
        <a:bodyPr/>
        <a:lstStyle/>
        <a:p>
          <a:endParaRPr lang="en-US"/>
        </a:p>
      </dgm:t>
    </dgm:pt>
    <dgm:pt modelId="{716438CB-12FD-42FA-A64C-0A03CBD8C885}">
      <dgm:prSet phldrT="[Text]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ES" noProof="0" dirty="0" smtClean="0"/>
            <a:t>Diseño y preparación</a:t>
          </a:r>
          <a:endParaRPr lang="es-ES" noProof="0" dirty="0"/>
        </a:p>
      </dgm:t>
    </dgm:pt>
    <dgm:pt modelId="{A4B2D01F-6B44-479E-BCE0-00742BC909D0}" type="parTrans" cxnId="{17854E27-15BB-4F7D-ACCA-49C81451D03B}">
      <dgm:prSet/>
      <dgm:spPr/>
      <dgm:t>
        <a:bodyPr/>
        <a:lstStyle/>
        <a:p>
          <a:endParaRPr lang="en-US"/>
        </a:p>
      </dgm:t>
    </dgm:pt>
    <dgm:pt modelId="{9C14F6E0-D294-40F2-9768-E9BD4AA22668}" type="sibTrans" cxnId="{17854E27-15BB-4F7D-ACCA-49C81451D03B}">
      <dgm:prSet/>
      <dgm:spPr/>
      <dgm:t>
        <a:bodyPr/>
        <a:lstStyle/>
        <a:p>
          <a:endParaRPr lang="en-US"/>
        </a:p>
      </dgm:t>
    </dgm:pt>
    <dgm:pt modelId="{2BCF2A70-D642-44CF-A6E0-F5F64920A84C}" type="pres">
      <dgm:prSet presAssocID="{510350AE-64C2-4F3E-9F00-A1F82F27657F}" presName="compositeShape" presStyleCnt="0">
        <dgm:presLayoutVars>
          <dgm:chMax val="7"/>
          <dgm:dir/>
          <dgm:resizeHandles val="exact"/>
        </dgm:presLayoutVars>
      </dgm:prSet>
      <dgm:spPr/>
    </dgm:pt>
    <dgm:pt modelId="{96BC3CCC-F2F9-4590-9D5D-ABB7CDA248C0}" type="pres">
      <dgm:prSet presAssocID="{510350AE-64C2-4F3E-9F00-A1F82F27657F}" presName="wedge1" presStyleLbl="node1" presStyleIdx="0" presStyleCnt="3" custScaleX="180335" custScaleY="148001" custLinFactNeighborX="-2031" custLinFactNeighborY="4773"/>
      <dgm:spPr/>
      <dgm:t>
        <a:bodyPr/>
        <a:lstStyle/>
        <a:p>
          <a:endParaRPr lang="es-ES"/>
        </a:p>
      </dgm:t>
    </dgm:pt>
    <dgm:pt modelId="{A84E60A5-6F76-4F30-87A5-37140228C33D}" type="pres">
      <dgm:prSet presAssocID="{510350AE-64C2-4F3E-9F00-A1F82F27657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B6F77B-B84A-4CC1-9684-E22DF66B40E0}" type="pres">
      <dgm:prSet presAssocID="{510350AE-64C2-4F3E-9F00-A1F82F27657F}" presName="wedge2" presStyleLbl="node1" presStyleIdx="1" presStyleCnt="3" custScaleX="102075" custScaleY="119581" custLinFactNeighborX="72" custLinFactNeighborY="9316"/>
      <dgm:spPr/>
      <dgm:t>
        <a:bodyPr/>
        <a:lstStyle/>
        <a:p>
          <a:endParaRPr lang="en-US"/>
        </a:p>
      </dgm:t>
    </dgm:pt>
    <dgm:pt modelId="{D8173F18-9273-47C1-8432-68DB6CF4276D}" type="pres">
      <dgm:prSet presAssocID="{510350AE-64C2-4F3E-9F00-A1F82F27657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BD75A-893B-4851-8EF0-9E9E5B1C7933}" type="pres">
      <dgm:prSet presAssocID="{510350AE-64C2-4F3E-9F00-A1F82F27657F}" presName="wedge3" presStyleLbl="node1" presStyleIdx="2" presStyleCnt="3" custScaleX="109949" custScaleY="95474"/>
      <dgm:spPr/>
      <dgm:t>
        <a:bodyPr/>
        <a:lstStyle/>
        <a:p>
          <a:endParaRPr lang="es-ES"/>
        </a:p>
      </dgm:t>
    </dgm:pt>
    <dgm:pt modelId="{93D2C942-939D-490A-A28F-1E70A8C5A27F}" type="pres">
      <dgm:prSet presAssocID="{510350AE-64C2-4F3E-9F00-A1F82F27657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5110774-6523-4625-BC86-92C5502EDA44}" type="presOf" srcId="{510350AE-64C2-4F3E-9F00-A1F82F27657F}" destId="{2BCF2A70-D642-44CF-A6E0-F5F64920A84C}" srcOrd="0" destOrd="0" presId="urn:microsoft.com/office/officeart/2005/8/layout/chart3"/>
    <dgm:cxn modelId="{B417FE1A-CB30-4229-9BC2-9F0D15B1222E}" type="presOf" srcId="{5DE1357C-2F75-417B-AB6D-263A0062BD91}" destId="{7CB6F77B-B84A-4CC1-9684-E22DF66B40E0}" srcOrd="0" destOrd="0" presId="urn:microsoft.com/office/officeart/2005/8/layout/chart3"/>
    <dgm:cxn modelId="{F6B70C92-B755-4E8E-BCB5-678DD41F7A69}" srcId="{510350AE-64C2-4F3E-9F00-A1F82F27657F}" destId="{8BE8062D-3977-40DB-8B62-A87969B1E3A0}" srcOrd="0" destOrd="0" parTransId="{4475D3B3-4CE3-455D-802E-D4E0F8C499A7}" sibTransId="{F207C7FC-89E2-48EB-8417-D49E06F6C397}"/>
    <dgm:cxn modelId="{17854E27-15BB-4F7D-ACCA-49C81451D03B}" srcId="{510350AE-64C2-4F3E-9F00-A1F82F27657F}" destId="{716438CB-12FD-42FA-A64C-0A03CBD8C885}" srcOrd="2" destOrd="0" parTransId="{A4B2D01F-6B44-479E-BCE0-00742BC909D0}" sibTransId="{9C14F6E0-D294-40F2-9768-E9BD4AA22668}"/>
    <dgm:cxn modelId="{4191ECB9-5BB6-4E67-BC7B-71F3B8B8067F}" type="presOf" srcId="{8BE8062D-3977-40DB-8B62-A87969B1E3A0}" destId="{96BC3CCC-F2F9-4590-9D5D-ABB7CDA248C0}" srcOrd="0" destOrd="0" presId="urn:microsoft.com/office/officeart/2005/8/layout/chart3"/>
    <dgm:cxn modelId="{9E54DE0F-E0CB-4CE1-90F1-5968801750B5}" type="presOf" srcId="{5DE1357C-2F75-417B-AB6D-263A0062BD91}" destId="{D8173F18-9273-47C1-8432-68DB6CF4276D}" srcOrd="1" destOrd="0" presId="urn:microsoft.com/office/officeart/2005/8/layout/chart3"/>
    <dgm:cxn modelId="{B09A7191-D48B-4F14-861C-34579CAF7563}" type="presOf" srcId="{716438CB-12FD-42FA-A64C-0A03CBD8C885}" destId="{F87BD75A-893B-4851-8EF0-9E9E5B1C7933}" srcOrd="0" destOrd="0" presId="urn:microsoft.com/office/officeart/2005/8/layout/chart3"/>
    <dgm:cxn modelId="{26AA9465-21C8-45E1-8933-A4DC3E8F39EA}" srcId="{510350AE-64C2-4F3E-9F00-A1F82F27657F}" destId="{5DE1357C-2F75-417B-AB6D-263A0062BD91}" srcOrd="1" destOrd="0" parTransId="{BBDF2239-E5A5-4E84-91E7-39CDA722B571}" sibTransId="{89C88833-89D5-470F-B2AD-D4037BEBB333}"/>
    <dgm:cxn modelId="{C41053CD-F1B5-440B-A175-1C7C38DF58BE}" type="presOf" srcId="{716438CB-12FD-42FA-A64C-0A03CBD8C885}" destId="{93D2C942-939D-490A-A28F-1E70A8C5A27F}" srcOrd="1" destOrd="0" presId="urn:microsoft.com/office/officeart/2005/8/layout/chart3"/>
    <dgm:cxn modelId="{EFC999B4-72DF-433E-A817-EDDD8A734273}" type="presOf" srcId="{8BE8062D-3977-40DB-8B62-A87969B1E3A0}" destId="{A84E60A5-6F76-4F30-87A5-37140228C33D}" srcOrd="1" destOrd="0" presId="urn:microsoft.com/office/officeart/2005/8/layout/chart3"/>
    <dgm:cxn modelId="{5C7921E7-6E7B-4F5F-A6A7-2AEBC0B1FB65}" type="presParOf" srcId="{2BCF2A70-D642-44CF-A6E0-F5F64920A84C}" destId="{96BC3CCC-F2F9-4590-9D5D-ABB7CDA248C0}" srcOrd="0" destOrd="0" presId="urn:microsoft.com/office/officeart/2005/8/layout/chart3"/>
    <dgm:cxn modelId="{15408551-AFB9-43A8-9ED5-44C917B5ABEE}" type="presParOf" srcId="{2BCF2A70-D642-44CF-A6E0-F5F64920A84C}" destId="{A84E60A5-6F76-4F30-87A5-37140228C33D}" srcOrd="1" destOrd="0" presId="urn:microsoft.com/office/officeart/2005/8/layout/chart3"/>
    <dgm:cxn modelId="{157179E6-239E-4C85-9699-D890B27383F7}" type="presParOf" srcId="{2BCF2A70-D642-44CF-A6E0-F5F64920A84C}" destId="{7CB6F77B-B84A-4CC1-9684-E22DF66B40E0}" srcOrd="2" destOrd="0" presId="urn:microsoft.com/office/officeart/2005/8/layout/chart3"/>
    <dgm:cxn modelId="{A29314ED-5598-43B0-8BD5-03DD54612E19}" type="presParOf" srcId="{2BCF2A70-D642-44CF-A6E0-F5F64920A84C}" destId="{D8173F18-9273-47C1-8432-68DB6CF4276D}" srcOrd="3" destOrd="0" presId="urn:microsoft.com/office/officeart/2005/8/layout/chart3"/>
    <dgm:cxn modelId="{26FC0112-5681-4669-BB51-EFAD000019E6}" type="presParOf" srcId="{2BCF2A70-D642-44CF-A6E0-F5F64920A84C}" destId="{F87BD75A-893B-4851-8EF0-9E9E5B1C7933}" srcOrd="4" destOrd="0" presId="urn:microsoft.com/office/officeart/2005/8/layout/chart3"/>
    <dgm:cxn modelId="{F96181C5-31DC-4195-827F-D53136B75DB7}" type="presParOf" srcId="{2BCF2A70-D642-44CF-A6E0-F5F64920A84C}" destId="{93D2C942-939D-490A-A28F-1E70A8C5A27F}" srcOrd="5" destOrd="0" presId="urn:microsoft.com/office/officeart/2005/8/layout/chart3"/>
  </dgm:cxnLst>
  <dgm:bg>
    <a:effectLst>
      <a:innerShdw blurRad="63500" dist="50800" dir="2700000">
        <a:schemeClr val="bg1">
          <a:lumMod val="50000"/>
          <a:alpha val="50000"/>
        </a:schemeClr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C3CCC-F2F9-4590-9D5D-ABB7CDA248C0}">
      <dsp:nvSpPr>
        <dsp:cNvPr id="0" name=""/>
        <dsp:cNvSpPr/>
      </dsp:nvSpPr>
      <dsp:spPr>
        <a:xfrm>
          <a:off x="609589" y="-368915"/>
          <a:ext cx="6855992" cy="5626715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i="1" kern="1200" noProof="0" dirty="0" smtClean="0">
              <a:latin typeface="Arial Narrow" pitchFamily="34" charset="0"/>
            </a:rPr>
            <a:t>Recolección de datos</a:t>
          </a:r>
          <a:endParaRPr lang="es-ES" sz="2800" b="1" i="1" kern="1200" noProof="0" dirty="0">
            <a:latin typeface="Arial Narrow" pitchFamily="34" charset="0"/>
          </a:endParaRPr>
        </a:p>
      </dsp:txBody>
      <dsp:txXfrm>
        <a:off x="4337126" y="669347"/>
        <a:ext cx="2326140" cy="1875571"/>
      </dsp:txXfrm>
    </dsp:sp>
    <dsp:sp modelId="{7CB6F77B-B84A-4CC1-9684-E22DF66B40E0}">
      <dsp:nvSpPr>
        <dsp:cNvPr id="0" name=""/>
        <dsp:cNvSpPr/>
      </dsp:nvSpPr>
      <dsp:spPr>
        <a:xfrm>
          <a:off x="1981214" y="457186"/>
          <a:ext cx="3880696" cy="4546241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noProof="0" dirty="0" smtClean="0"/>
            <a:t>Análisis, informes, difusión, otros</a:t>
          </a:r>
          <a:endParaRPr lang="es-ES" sz="2000" b="1" kern="1200" noProof="0" dirty="0"/>
        </a:p>
      </dsp:txBody>
      <dsp:txXfrm>
        <a:off x="3043786" y="3325648"/>
        <a:ext cx="1755553" cy="1407169"/>
      </dsp:txXfrm>
    </dsp:sp>
    <dsp:sp modelId="{F87BD75A-893B-4851-8EF0-9E9E5B1C7933}">
      <dsp:nvSpPr>
        <dsp:cNvPr id="0" name=""/>
        <dsp:cNvSpPr/>
      </dsp:nvSpPr>
      <dsp:spPr>
        <a:xfrm>
          <a:off x="1828800" y="561261"/>
          <a:ext cx="4180050" cy="3629739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noProof="0" dirty="0" smtClean="0"/>
            <a:t>Diseño y preparación</a:t>
          </a:r>
          <a:endParaRPr lang="es-ES" sz="1900" kern="1200" noProof="0" dirty="0"/>
        </a:p>
      </dsp:txBody>
      <dsp:txXfrm>
        <a:off x="2276662" y="1274245"/>
        <a:ext cx="1418231" cy="1209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668D5A-BE79-2E4F-863B-C604F3204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85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2777A4-61BE-D446-A591-2534330FD1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21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8200" y="2552700"/>
            <a:ext cx="8077200" cy="1752600"/>
          </a:xfrm>
        </p:spPr>
        <p:txBody>
          <a:bodyPr anchor="ctr"/>
          <a:lstStyle>
            <a:lvl1pPr algn="l">
              <a:defRPr sz="3200" baseline="0">
                <a:solidFill>
                  <a:schemeClr val="accent2"/>
                </a:solidFill>
              </a:defRPr>
            </a:lvl1pPr>
          </a:lstStyle>
          <a:p>
            <a:r>
              <a:rPr lang="en-US" dirty="0" err="1" smtClean="0"/>
              <a:t>Titulo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presentación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hastatreslíneas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114300" y="3428206"/>
            <a:ext cx="1752600" cy="1588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8404499" y="5942100"/>
            <a:ext cx="1024982" cy="1588"/>
          </a:xfrm>
          <a:prstGeom prst="line">
            <a:avLst/>
          </a:prstGeom>
          <a:ln w="635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DEO spanish RG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8371" y="189485"/>
            <a:ext cx="3337487" cy="1359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eck.jpg"/>
          <p:cNvPicPr>
            <a:picLocks noChangeAspect="1"/>
          </p:cNvPicPr>
          <p:nvPr userDrawn="1"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4780691" y="3176377"/>
            <a:ext cx="3945926" cy="3188532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57200" y="3109119"/>
            <a:ext cx="7306622" cy="639762"/>
          </a:xfrm>
        </p:spPr>
        <p:txBody>
          <a:bodyPr/>
          <a:lstStyle>
            <a:lvl1pPr algn="ctr">
              <a:defRPr sz="2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s-ES_tradnl" dirty="0" smtClean="0"/>
              <a:t>Portadilla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eck.jpg"/>
          <p:cNvPicPr>
            <a:picLocks noChangeAspect="1"/>
          </p:cNvPicPr>
          <p:nvPr userDrawn="1"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4780691" y="3176377"/>
            <a:ext cx="3945926" cy="3188532"/>
          </a:xfrm>
          <a:prstGeom prst="rect">
            <a:avLst/>
          </a:prstGeom>
        </p:spPr>
      </p:pic>
      <p:sp>
        <p:nvSpPr>
          <p:cNvPr id="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66738" y="1572847"/>
            <a:ext cx="7737475" cy="3243628"/>
          </a:xfrm>
        </p:spPr>
        <p:txBody>
          <a:bodyPr/>
          <a:lstStyle>
            <a:lvl1pPr marL="457200" indent="-457200">
              <a:buClrTx/>
              <a:buFont typeface="Arial"/>
              <a:buChar char="•"/>
              <a:defRPr b="0" baseline="0">
                <a:solidFill>
                  <a:srgbClr val="006E89"/>
                </a:solidFill>
              </a:defRPr>
            </a:lvl1pPr>
          </a:lstStyle>
          <a:p>
            <a:r>
              <a:rPr lang="en-US" b="1" dirty="0" err="1" smtClean="0"/>
              <a:t>Lista</a:t>
            </a:r>
            <a:r>
              <a:rPr lang="en-US" b="1" dirty="0" smtClean="0"/>
              <a:t> de </a:t>
            </a:r>
            <a:r>
              <a:rPr lang="en-US" b="1" dirty="0" err="1" smtClean="0"/>
              <a:t>contenidosparadesarrollar</a:t>
            </a:r>
            <a:endParaRPr lang="en-US" b="1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_tradnl" dirty="0" smtClean="0"/>
              <a:t>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Char char="•"/>
              <a:tabLst/>
              <a:defRPr/>
            </a:lvl1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para insertar texto</a:t>
            </a:r>
          </a:p>
          <a:p>
            <a:pPr lvl="0"/>
            <a:endParaRPr lang="es-ES_tradnl" dirty="0" smtClean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 algn="l"/>
            <a:fld id="{1EEBA75A-D0E0-0640-AE13-C8B1DBF9373F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_tradnl" dirty="0" smtClean="0"/>
              <a:t>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143000"/>
            <a:ext cx="4038600" cy="4648200"/>
          </a:xfr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para insertar texto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143000"/>
            <a:ext cx="4038600" cy="4648200"/>
          </a:xfr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para insertar texto</a:t>
            </a:r>
            <a:endParaRPr lang="en-US" dirty="0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 algn="l"/>
            <a:fld id="{1EEBA75A-D0E0-0640-AE13-C8B1DBF9373F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769"/>
            <a:ext cx="5486400" cy="35136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82046" y="4926951"/>
            <a:ext cx="5486400" cy="804862"/>
          </a:xfrm>
        </p:spPr>
        <p:txBody>
          <a:bodyPr/>
          <a:lstStyle>
            <a:lvl1pPr marL="0" indent="0" algn="ctr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para insertar texto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smtClean="0"/>
              <a:t>Título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 algn="l"/>
            <a:fld id="{1EEBA75A-D0E0-0640-AE13-C8B1DBF9373F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EO spanish RG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0" y="2525234"/>
            <a:ext cx="4572000" cy="1861958"/>
          </a:xfrm>
          <a:prstGeom prst="rect">
            <a:avLst/>
          </a:prstGeom>
        </p:spPr>
      </p:pic>
      <p:pic>
        <p:nvPicPr>
          <p:cNvPr id="7" name="Picture 6" descr="firma banco-web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0989" y="6427129"/>
            <a:ext cx="3311797" cy="19613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smtClean="0"/>
              <a:t>Título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</a:t>
            </a:r>
            <a:r>
              <a:rPr lang="en-US" dirty="0" err="1" smtClean="0"/>
              <a:t>parainsertartexto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cxnSp>
        <p:nvCxnSpPr>
          <p:cNvPr id="11" name="Straight Connector 10"/>
          <p:cNvCxnSpPr>
            <a:endCxn id="13" idx="1"/>
          </p:cNvCxnSpPr>
          <p:nvPr/>
        </p:nvCxnSpPr>
        <p:spPr>
          <a:xfrm>
            <a:off x="0" y="6306984"/>
            <a:ext cx="7085590" cy="18977"/>
          </a:xfrm>
          <a:prstGeom prst="line">
            <a:avLst/>
          </a:prstGeom>
          <a:ln w="9525" cap="rnd" cmpd="sng" algn="ctr">
            <a:solidFill>
              <a:schemeClr val="accent5">
                <a:shade val="95000"/>
                <a:satMod val="10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17467" y="6196139"/>
            <a:ext cx="250136" cy="2501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 algn="l"/>
            <a:fld id="{1EEBA75A-D0E0-0640-AE13-C8B1DBF9373F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13" name="Picture 12" descr="DEO spanish RGB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85590" y="5928980"/>
            <a:ext cx="1949558" cy="79396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0670" y="932121"/>
            <a:ext cx="8245220" cy="1588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8" r:id="rId2"/>
    <p:sldLayoutId id="2147483664" r:id="rId3"/>
    <p:sldLayoutId id="2147483653" r:id="rId4"/>
    <p:sldLayoutId id="2147483655" r:id="rId5"/>
    <p:sldLayoutId id="2147483660" r:id="rId6"/>
    <p:sldLayoutId id="2147483663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9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Tx/>
        <a:buFont typeface="Arial"/>
        <a:buChar char="•"/>
        <a:tabLst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6307.667B938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creativecommons.org/licenses/by-nc-nd/3.0/igo/legalcod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1.xls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075" name="Picture 3" descr="cid:image001.png@01D06307.667B938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2276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131888" y="2743200"/>
            <a:ext cx="6869112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MX" altLang="en-US" sz="1200">
                <a:latin typeface="Arial" charset="0"/>
                <a:ea typeface="Times New Roman" pitchFamily="18" charset="0"/>
              </a:rPr>
              <a:t>Copyright © 2015 Banco Interamericano de Desarrollo. Esta obra está bajo una licencia Creative Commons IGO 3.0 </a:t>
            </a:r>
            <a:r>
              <a:rPr lang="es-MX" altLang="en-US" sz="1200" b="1">
                <a:latin typeface="Arial" charset="0"/>
                <a:ea typeface="Times New Roman" pitchFamily="18" charset="0"/>
              </a:rPr>
              <a:t> 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Reconocimiento-No Comercial-Sin Obra Derivada (CC-IGO BY-NC-ND 3.0 IGO) (</a:t>
            </a:r>
            <a:r>
              <a:rPr lang="es-MX" altLang="en-US" sz="1200">
                <a:solidFill>
                  <a:srgbClr val="1170CF"/>
                </a:solidFill>
                <a:latin typeface="Arial" charset="0"/>
                <a:ea typeface="Times New Roman" pitchFamily="18" charset="0"/>
                <a:hlinkClick r:id="rId4"/>
              </a:rPr>
              <a:t>http://creativecommons.org/licenses/by-nc-nd/3.0/igo/legalcode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)</a:t>
            </a:r>
            <a:r>
              <a:rPr lang="es-MX" altLang="en-US" sz="1200">
                <a:solidFill>
                  <a:srgbClr val="414141"/>
                </a:solidFill>
                <a:latin typeface="Arial" charset="0"/>
                <a:ea typeface="Times New Roman" pitchFamily="18" charset="0"/>
              </a:rPr>
              <a:t> 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y puede ser reproducida para cualquier uso no-comercial otorgando crédito al BID.  No se permiten obras derivadas. </a:t>
            </a:r>
          </a:p>
          <a:p>
            <a:pPr algn="just"/>
            <a:endParaRPr lang="en-US" altLang="en-US" sz="1200">
              <a:latin typeface="Arial" charset="0"/>
              <a:ea typeface="Times New Roman" pitchFamily="18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ea typeface="Times New Roman" pitchFamily="18" charset="0"/>
              </a:rPr>
              <a:t>Cualquier disputa relacionada con el uso de las obras del BID que no pueda resolverse amistosamente se someterá a arbitraje de conformidad con las reglas de la CNUDMI. El uso del nombre del BID para cualquier fin que no sea para la atribución y el uso del logotipo del BID, estará sujeta a un acuerdo de licencia por separado y no está autorizado como parte de esta licencia CC-IGO. 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Notar que el enlace URL incluye términos y condicionales adicionales de esta licencia.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Las opiniones expresadas en esta publicación son de los autores y no necesariamente reflejan el punto de vista del Banco Interamericano de Desarrollo, de su Directorio Ejecutivo ni de los países que representa.</a:t>
            </a:r>
            <a:endParaRPr lang="es-MX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537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¿Cuanto cuesta la recolección de datos?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6370" y="1018305"/>
            <a:ext cx="8562109" cy="2653150"/>
          </a:xfrm>
        </p:spPr>
        <p:txBody>
          <a:bodyPr>
            <a:noAutofit/>
          </a:bodyPr>
          <a:lstStyle/>
          <a:p>
            <a:r>
              <a:rPr lang="es-ES" sz="2400" dirty="0" smtClean="0"/>
              <a:t>Una selección errada de la firma ejecutora puede retrasar o anular la evaluación, y elevar los costos reales al doble de lo presupuestado</a:t>
            </a:r>
          </a:p>
          <a:p>
            <a:r>
              <a:rPr lang="es-ES" sz="2400" dirty="0" smtClean="0"/>
              <a:t>El presupuesto </a:t>
            </a:r>
            <a:r>
              <a:rPr lang="es-ES" sz="2400" i="1" u="sng" dirty="0" smtClean="0"/>
              <a:t>debe</a:t>
            </a:r>
            <a:r>
              <a:rPr lang="es-ES" sz="2400" dirty="0" smtClean="0"/>
              <a:t> prepararse junto con el calendario de actividades de la evaluación – y su preparación conjunta </a:t>
            </a:r>
            <a:r>
              <a:rPr lang="es-ES" sz="2400" i="1" u="sng" dirty="0" smtClean="0"/>
              <a:t>debe</a:t>
            </a:r>
            <a:r>
              <a:rPr lang="es-ES" sz="2400" dirty="0" smtClean="0"/>
              <a:t> estar a cargo de técnicos calificados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 habitual de costos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Atención a componentes críticos de costo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0215" y="1510140"/>
            <a:ext cx="822960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2400" dirty="0" smtClean="0"/>
              <a:t>La selección de la firma local debe ser </a:t>
            </a:r>
            <a:r>
              <a:rPr lang="es-ES" sz="2400" b="1" i="1" dirty="0" smtClean="0"/>
              <a:t>técnica y económica</a:t>
            </a:r>
            <a:endParaRPr lang="es-ES" sz="2400" dirty="0" smtClean="0"/>
          </a:p>
          <a:p>
            <a:pPr>
              <a:buFont typeface="Wingdings" pitchFamily="2" charset="2"/>
              <a:buChar char="ü"/>
            </a:pPr>
            <a:r>
              <a:rPr lang="es-ES" sz="2400" dirty="0" smtClean="0"/>
              <a:t>Debe basarse en </a:t>
            </a:r>
            <a:r>
              <a:rPr lang="es-ES" sz="2400" b="1" i="1" dirty="0" err="1" smtClean="0"/>
              <a:t>TdRs</a:t>
            </a:r>
            <a:r>
              <a:rPr lang="es-ES" sz="2400" b="1" i="1" dirty="0" smtClean="0"/>
              <a:t> claros </a:t>
            </a:r>
            <a:r>
              <a:rPr lang="es-ES" sz="2400" dirty="0" smtClean="0"/>
              <a:t>que definan los servicios, métodos y productos </a:t>
            </a:r>
            <a:r>
              <a:rPr lang="es-ES" sz="2400" b="1" i="1" dirty="0" smtClean="0"/>
              <a:t>verificables </a:t>
            </a:r>
            <a:r>
              <a:rPr lang="es-ES" sz="2400" dirty="0" smtClean="0"/>
              <a:t>que se espera de la firma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/>
              <a:t>Recolectar la información de base </a:t>
            </a:r>
            <a:r>
              <a:rPr lang="es-ES" sz="2400" b="1" i="1" dirty="0" smtClean="0"/>
              <a:t>puede ser muy costoso</a:t>
            </a:r>
            <a:r>
              <a:rPr lang="es-ES" sz="2400" dirty="0" smtClean="0"/>
              <a:t> aún sin visitar hogares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básico de calendario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13</a:t>
            </a:fld>
            <a:endParaRPr lang="en-US" dirty="0"/>
          </a:p>
        </p:txBody>
      </p:sp>
      <p:pic>
        <p:nvPicPr>
          <p:cNvPr id="5" name="Content Placeholder 8" descr="calendar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226125"/>
            <a:ext cx="8483600" cy="4648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calendario en detalle </a:t>
            </a:r>
            <a:r>
              <a:rPr lang="es-ES" i="1" baseline="30000" dirty="0" smtClean="0"/>
              <a:t>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14</a:t>
            </a:fld>
            <a:endParaRPr lang="en-US" dirty="0"/>
          </a:p>
        </p:txBody>
      </p:sp>
      <p:pic>
        <p:nvPicPr>
          <p:cNvPr id="6" name="Content Placeholder 5" descr="cal-1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53749" y="1697180"/>
            <a:ext cx="8149926" cy="4333918"/>
          </a:xfrm>
          <a:prstGeom prst="rect">
            <a:avLst/>
          </a:prstGeom>
        </p:spPr>
      </p:pic>
      <p:pic>
        <p:nvPicPr>
          <p:cNvPr id="5" name="Picture 8" descr="calendar[3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0260" y="768930"/>
            <a:ext cx="5270400" cy="997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calendario en detalle </a:t>
            </a:r>
            <a:r>
              <a:rPr lang="es-ES" i="1" baseline="30000" dirty="0" smtClean="0"/>
              <a:t>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15</a:t>
            </a:fld>
            <a:endParaRPr lang="en-US" dirty="0"/>
          </a:p>
        </p:txBody>
      </p:sp>
      <p:pic>
        <p:nvPicPr>
          <p:cNvPr id="7" name="Content Placeholder 7" descr="cal-2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57202" y="1662545"/>
            <a:ext cx="7126999" cy="4350329"/>
          </a:xfrm>
          <a:prstGeom prst="rect">
            <a:avLst/>
          </a:prstGeom>
        </p:spPr>
      </p:pic>
      <p:pic>
        <p:nvPicPr>
          <p:cNvPr id="5" name="Picture 8" descr="calendar[3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0261" y="782782"/>
            <a:ext cx="5270914" cy="99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Rubros principales del modelo de Presupuesto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0215" y="1413135"/>
            <a:ext cx="8229600" cy="3276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400" dirty="0" smtClean="0"/>
              <a:t>Personal (equipo central y de campo)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/>
              <a:t>Viajes, transporte, subsistencia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/>
              <a:t>Recolección de datos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/>
              <a:t>Manejo de datos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/>
              <a:t>Análisis y diseminación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Detalles para el presupuesto: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17</a:t>
            </a:fld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84522" y="1041459"/>
            <a:ext cx="54954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600" dirty="0" smtClean="0"/>
              <a:t>1. </a:t>
            </a:r>
            <a:r>
              <a:rPr lang="es-ES" sz="2600" u="sng" dirty="0" smtClean="0"/>
              <a:t>Personal de recolección de datos</a:t>
            </a:r>
            <a:endParaRPr lang="es-CL" sz="2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10" y="1565565"/>
            <a:ext cx="8569025" cy="4953000"/>
          </a:xfrm>
        </p:spPr>
        <p:txBody>
          <a:bodyPr>
            <a:normAutofit/>
          </a:bodyPr>
          <a:lstStyle/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Personal de dirección:</a:t>
            </a:r>
          </a:p>
          <a:p>
            <a:pPr lvl="1"/>
            <a:r>
              <a:rPr lang="es-ES" sz="2200" dirty="0" smtClean="0"/>
              <a:t>Director</a:t>
            </a:r>
          </a:p>
          <a:p>
            <a:pPr lvl="1"/>
            <a:r>
              <a:rPr lang="es-ES" sz="2200" dirty="0" smtClean="0"/>
              <a:t>Jefe de operaciones de campo</a:t>
            </a:r>
          </a:p>
          <a:p>
            <a:pPr lvl="1"/>
            <a:r>
              <a:rPr lang="es-ES" sz="2200" dirty="0" smtClean="0"/>
              <a:t>Encargado del manejo de datos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Personal de campo:</a:t>
            </a:r>
          </a:p>
          <a:p>
            <a:pPr lvl="1"/>
            <a:r>
              <a:rPr lang="es-ES" sz="2200" dirty="0" smtClean="0"/>
              <a:t>Jefes de equipo</a:t>
            </a:r>
          </a:p>
          <a:p>
            <a:pPr lvl="1"/>
            <a:r>
              <a:rPr lang="es-ES" sz="2200" dirty="0" smtClean="0"/>
              <a:t>Encuestadores</a:t>
            </a:r>
          </a:p>
          <a:p>
            <a:pPr lvl="1"/>
            <a:r>
              <a:rPr lang="es-ES" sz="2200" dirty="0" err="1" smtClean="0"/>
              <a:t>Antropometristas</a:t>
            </a:r>
            <a:r>
              <a:rPr lang="es-ES" sz="2200" dirty="0" smtClean="0"/>
              <a:t>, enfermeras, psicólogos, etc.</a:t>
            </a:r>
          </a:p>
          <a:p>
            <a:pPr lvl="1"/>
            <a:r>
              <a:rPr lang="es-ES" sz="2200" dirty="0" smtClean="0"/>
              <a:t>Digitadores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Consultores externos (nacionales o extranjeros)</a:t>
            </a:r>
          </a:p>
          <a:p>
            <a:pPr lvl="1">
              <a:buNone/>
            </a:pPr>
            <a:r>
              <a:rPr lang="es-ES" sz="2200" i="1" dirty="0" smtClean="0"/>
              <a:t>… todos los necesarios para asegurar máxima calidad </a:t>
            </a:r>
          </a:p>
          <a:p>
            <a:endParaRPr lang="es-ES" dirty="0" smtClean="0"/>
          </a:p>
        </p:txBody>
      </p:sp>
      <p:sp>
        <p:nvSpPr>
          <p:cNvPr id="7" name="Rectangular Callout 4"/>
          <p:cNvSpPr/>
          <p:nvPr/>
        </p:nvSpPr>
        <p:spPr>
          <a:xfrm>
            <a:off x="6269185" y="2798620"/>
            <a:ext cx="2667000" cy="1600200"/>
          </a:xfrm>
          <a:prstGeom prst="wedgeRectCallout">
            <a:avLst>
              <a:gd name="adj1" fmla="val -140267"/>
              <a:gd name="adj2" fmla="val -78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i="1" dirty="0" smtClean="0"/>
              <a:t>Cuántos equipos, por cuánto tiempo: basados en la muestra y el calendario</a:t>
            </a:r>
            <a:endParaRPr lang="es-ES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Detalles para el presupuesto: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18</a:t>
            </a:fld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512484" y="1055314"/>
            <a:ext cx="51719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600" dirty="0" smtClean="0"/>
              <a:t>2. </a:t>
            </a:r>
            <a:r>
              <a:rPr lang="es-ES" sz="2600" u="sng" dirty="0" smtClean="0"/>
              <a:t>Viajes, transporte, subsistencia</a:t>
            </a:r>
            <a:endParaRPr lang="es-CL" sz="2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5" y="1558621"/>
            <a:ext cx="8001000" cy="3047999"/>
          </a:xfrm>
        </p:spPr>
        <p:txBody>
          <a:bodyPr>
            <a:normAutofit/>
          </a:bodyPr>
          <a:lstStyle/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Viajes de supervisión al campo</a:t>
            </a:r>
          </a:p>
          <a:p>
            <a:pPr marL="342900" lvl="1" indent="-914400">
              <a:buNone/>
            </a:pPr>
            <a:r>
              <a:rPr lang="es-ES" sz="2400" dirty="0" smtClean="0"/>
              <a:t>	</a:t>
            </a:r>
            <a:r>
              <a:rPr lang="es-ES" sz="2200" i="1" dirty="0" smtClean="0"/>
              <a:t>… todos los necesarios para asegurar máxima calidad </a:t>
            </a:r>
            <a:endParaRPr lang="es-ES" sz="2200" dirty="0" smtClean="0"/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Viajes de consultores extranjeros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Viajes a la sede central del proyecto (</a:t>
            </a:r>
            <a:r>
              <a:rPr lang="es-ES" sz="2400" dirty="0" err="1" smtClean="0"/>
              <a:t>briefing</a:t>
            </a:r>
            <a:r>
              <a:rPr lang="es-ES" sz="2400" dirty="0" smtClean="0"/>
              <a:t> y </a:t>
            </a:r>
            <a:r>
              <a:rPr lang="es-ES" sz="2400" dirty="0" err="1" smtClean="0"/>
              <a:t>debriefing</a:t>
            </a:r>
            <a:r>
              <a:rPr lang="es-ES" sz="2400" dirty="0" smtClean="0"/>
              <a:t>) si procede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Detalles para el presupuesto: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19</a:t>
            </a:fld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505361" y="1069170"/>
            <a:ext cx="37497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600" dirty="0" smtClean="0"/>
              <a:t>3. </a:t>
            </a:r>
            <a:r>
              <a:rPr lang="es-ES" sz="2600" u="sng" dirty="0" smtClean="0"/>
              <a:t>Recolección de datos</a:t>
            </a:r>
            <a:endParaRPr lang="es-CL" sz="2600" dirty="0"/>
          </a:p>
        </p:txBody>
      </p:sp>
      <p:sp>
        <p:nvSpPr>
          <p:cNvPr id="6" name="Rectangular Callout 5"/>
          <p:cNvSpPr/>
          <p:nvPr/>
        </p:nvSpPr>
        <p:spPr>
          <a:xfrm>
            <a:off x="76187" y="1738755"/>
            <a:ext cx="2362200" cy="762000"/>
          </a:xfrm>
          <a:prstGeom prst="wedgeRectCallout">
            <a:avLst>
              <a:gd name="adj1" fmla="val -9809"/>
              <a:gd name="adj2" fmla="val 141438"/>
            </a:avLst>
          </a:prstGeom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i="1" dirty="0" smtClean="0"/>
              <a:t>Error letal: olvidar esta costosa componente</a:t>
            </a:r>
            <a:endParaRPr lang="es-ES" b="1" i="1" dirty="0"/>
          </a:p>
        </p:txBody>
      </p:sp>
      <p:sp>
        <p:nvSpPr>
          <p:cNvPr id="7" name="Rectangular Callout 4"/>
          <p:cNvSpPr/>
          <p:nvPr/>
        </p:nvSpPr>
        <p:spPr>
          <a:xfrm>
            <a:off x="5486400" y="1787245"/>
            <a:ext cx="3505200" cy="609600"/>
          </a:xfrm>
          <a:prstGeom prst="wedgeRectCallout">
            <a:avLst>
              <a:gd name="adj1" fmla="val -41853"/>
              <a:gd name="adj2" fmla="val 107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i="1" dirty="0" smtClean="0"/>
              <a:t>Sede del entrenamiento, instructores, por 3-4 semanas</a:t>
            </a:r>
            <a:endParaRPr lang="es-ES" b="1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2556170"/>
            <a:ext cx="8381989" cy="3581400"/>
          </a:xfrm>
        </p:spPr>
        <p:txBody>
          <a:bodyPr lIns="1097280">
            <a:normAutofit/>
          </a:bodyPr>
          <a:lstStyle/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Entrenamiento del personal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Listado de hogares para selección aleatoria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Aprobación de comités de ética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Transporte a/entre puntos de muestra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Subsistencia en cada punto de muestra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Envío de datos y cuestionarios a oficina central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Equipo complementario: GPS, </a:t>
            </a:r>
            <a:r>
              <a:rPr lang="es-ES" sz="2400" dirty="0" err="1" smtClean="0"/>
              <a:t>pendrives</a:t>
            </a:r>
            <a:r>
              <a:rPr lang="es-ES" sz="2400" dirty="0" smtClean="0"/>
              <a:t>, paneles solares, paraguas, impermeables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38200" y="2552700"/>
            <a:ext cx="8077200" cy="1752600"/>
          </a:xfrm>
        </p:spPr>
        <p:txBody>
          <a:bodyPr/>
          <a:lstStyle/>
          <a:p>
            <a:r>
              <a:rPr lang="es-ES" dirty="0" smtClean="0"/>
              <a:t>Calendario y presupuesto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59406" y="5448506"/>
            <a:ext cx="7351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A7AC"/>
                </a:solidFill>
                <a:latin typeface="+mn-lt"/>
              </a:rPr>
              <a:t>Victor Canales, Alvaro Canales</a:t>
            </a:r>
          </a:p>
          <a:p>
            <a:pPr algn="r"/>
            <a:r>
              <a:rPr lang="es-CL" sz="1600" smtClean="0">
                <a:solidFill>
                  <a:srgbClr val="00A7AC"/>
                </a:solidFill>
              </a:rPr>
              <a:t>Sistemas Integrales</a:t>
            </a:r>
            <a:endParaRPr lang="es-CL" sz="1600" dirty="0" smtClean="0">
              <a:solidFill>
                <a:srgbClr val="00A7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Detalles para el presupuesto: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2680" y="1627910"/>
            <a:ext cx="8229600" cy="4724400"/>
          </a:xfrm>
        </p:spPr>
        <p:txBody>
          <a:bodyPr>
            <a:normAutofit/>
          </a:bodyPr>
          <a:lstStyle/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Programa de entrada de datos: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s-ES" sz="2200" dirty="0" smtClean="0"/>
              <a:t>Construir y probar programas desde cero toma tiempo. Adaptar programas-modelo cuesta mucho menos. El costo de proveer un sólido soporte de validación de datos es significativo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Debe obtenerse licencia de Stata o SPSS, dependiendo de cómo se quieren las bases de datos finales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Manejo de los datos: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s-ES" sz="2200" dirty="0" smtClean="0"/>
              <a:t>Laptops para ingreso de datos en el campo, un computador central que opere como concentrador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s-ES" sz="2200" dirty="0" smtClean="0"/>
              <a:t>Almacenamiento de cuestionarios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s-ES" sz="2200" i="1" dirty="0" smtClean="0"/>
              <a:t>Transmisión de datos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19804" y="1082954"/>
            <a:ext cx="30267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600" dirty="0" smtClean="0"/>
              <a:t>4. </a:t>
            </a:r>
            <a:r>
              <a:rPr lang="es-ES" sz="2600" u="sng" dirty="0" smtClean="0"/>
              <a:t>Manejo de datos</a:t>
            </a:r>
            <a:endParaRPr lang="es-C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Detalles para el presupuesto: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21</a:t>
            </a:fld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73039" y="1055313"/>
            <a:ext cx="40519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 </a:t>
            </a:r>
            <a:r>
              <a:rPr lang="es-ES" sz="2600" dirty="0" smtClean="0"/>
              <a:t>5. </a:t>
            </a:r>
            <a:r>
              <a:rPr lang="es-ES" sz="2600" u="sng" dirty="0" smtClean="0"/>
              <a:t>Análisis y diseminación</a:t>
            </a:r>
            <a:endParaRPr lang="es-CL" sz="2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2680" y="1627910"/>
            <a:ext cx="8382000" cy="4800600"/>
          </a:xfrm>
        </p:spPr>
        <p:txBody>
          <a:bodyPr>
            <a:normAutofit/>
          </a:bodyPr>
          <a:lstStyle/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El análisis de resultados requiere especialistas: locales/internacionales, académicos, gubernamentales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Hay instrumentos que facilitan el análisis de cifras para evaluación de impacto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Los mejores </a:t>
            </a:r>
            <a:r>
              <a:rPr lang="es-ES" sz="2400" dirty="0" err="1" smtClean="0"/>
              <a:t>softwares</a:t>
            </a:r>
            <a:r>
              <a:rPr lang="es-ES" sz="2400" dirty="0" smtClean="0"/>
              <a:t> para documentación y difusión de resultados son gratuitos (p.ej. IHSN </a:t>
            </a:r>
            <a:r>
              <a:rPr lang="es-ES" sz="2400" dirty="0" err="1" smtClean="0"/>
              <a:t>Toolkit</a:t>
            </a:r>
            <a:r>
              <a:rPr lang="es-ES" sz="2400" dirty="0" smtClean="0"/>
              <a:t>)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Considerar difusión por medios electrónicos y sitios web.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798"/>
            <a:ext cx="8229600" cy="639762"/>
          </a:xfrm>
        </p:spPr>
        <p:txBody>
          <a:bodyPr/>
          <a:lstStyle/>
          <a:p>
            <a:r>
              <a:rPr lang="es-ES" dirty="0" smtClean="0"/>
              <a:t>Un detalle más para el presupuesto:</a:t>
            </a:r>
            <a:br>
              <a:rPr lang="es-ES" dirty="0" smtClean="0"/>
            </a:br>
            <a:r>
              <a:rPr lang="es-ES" u="sng" dirty="0" smtClean="0"/>
              <a:t>Imprevistos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7260" y="1336955"/>
            <a:ext cx="8382000" cy="2625448"/>
          </a:xfrm>
        </p:spPr>
        <p:txBody>
          <a:bodyPr>
            <a:normAutofit/>
          </a:bodyPr>
          <a:lstStyle/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Agregar siempre una línea presupuestaria para imprevistos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Se recomienda una cifra entre el 5% y el 10% del costo neto del presupuesto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El margen para imprevistos puede salvar la vida de un proyecto en apuros</a:t>
            </a:r>
          </a:p>
          <a:p>
            <a:endParaRPr lang="es-ES" sz="2700" dirty="0" smtClean="0"/>
          </a:p>
        </p:txBody>
      </p:sp>
      <p:sp>
        <p:nvSpPr>
          <p:cNvPr id="6" name="Rectangular Callout 4"/>
          <p:cNvSpPr/>
          <p:nvPr/>
        </p:nvSpPr>
        <p:spPr>
          <a:xfrm>
            <a:off x="5514109" y="3983170"/>
            <a:ext cx="3325091" cy="1371600"/>
          </a:xfrm>
          <a:prstGeom prst="wedgeRectCallout">
            <a:avLst>
              <a:gd name="adj1" fmla="val 3393"/>
              <a:gd name="adj2" fmla="val -661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600" b="1" i="1" dirty="0" smtClean="0"/>
              <a:t>… cosa que se ha visto confirmada muchísimas </a:t>
            </a:r>
            <a:r>
              <a:rPr lang="es-ES" sz="2800" b="1" i="1" dirty="0" smtClean="0"/>
              <a:t>veces</a:t>
            </a:r>
            <a:endParaRPr lang="es-ES" sz="2800" b="1" i="1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219200" y="4516569"/>
          <a:ext cx="3505200" cy="1412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1276378" imgH="514485" progId="Excel.Sheet.8">
                  <p:embed/>
                </p:oleObj>
              </mc:Choice>
              <mc:Fallback>
                <p:oleObj name="Worksheet" r:id="rId4" imgW="1276378" imgH="514485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516569"/>
                        <a:ext cx="3505200" cy="14125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 para Calendario y Presupuesto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330" y="1343896"/>
            <a:ext cx="8257309" cy="3241964"/>
          </a:xfrm>
        </p:spPr>
        <p:txBody>
          <a:bodyPr>
            <a:normAutofit/>
          </a:bodyPr>
          <a:lstStyle/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Calcular el presupuesto de las actividades es más que una tarea administrativa; depende (idealmente) de criterios científicos y técnicos.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Calendarizar y presupuestar son tareas simultáneas.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/>
              <a:t>Deben ser realizadas </a:t>
            </a:r>
            <a:r>
              <a:rPr lang="es-ES" sz="2400" dirty="0"/>
              <a:t>en conjunto entre el equipo </a:t>
            </a:r>
            <a:r>
              <a:rPr lang="es-ES" sz="2400" dirty="0" smtClean="0"/>
              <a:t>ejecutor evaluador (calendario estimativo) y la firma (calendario aceptado).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6738" y="1642122"/>
            <a:ext cx="7737475" cy="3068446"/>
          </a:xfrm>
        </p:spPr>
        <p:txBody>
          <a:bodyPr/>
          <a:lstStyle/>
          <a:p>
            <a:r>
              <a:rPr lang="es-CL" dirty="0" smtClean="0"/>
              <a:t>Articulación de los diversos sectores</a:t>
            </a:r>
          </a:p>
          <a:p>
            <a:r>
              <a:rPr lang="es-CL" dirty="0" smtClean="0"/>
              <a:t>Historias del mundo real</a:t>
            </a:r>
          </a:p>
          <a:p>
            <a:r>
              <a:rPr lang="es-CL" dirty="0" smtClean="0"/>
              <a:t>Objetivos y Desafíos del Calendario</a:t>
            </a:r>
          </a:p>
          <a:p>
            <a:r>
              <a:rPr lang="es-CL" dirty="0" smtClean="0"/>
              <a:t>Costos de una Evaluación de Impacto</a:t>
            </a:r>
          </a:p>
          <a:p>
            <a:r>
              <a:rPr lang="es-ES" dirty="0" smtClean="0"/>
              <a:t>Rubros principales del modelo de Presupuesto</a:t>
            </a:r>
          </a:p>
          <a:p>
            <a:r>
              <a:rPr lang="es-ES" dirty="0" smtClean="0"/>
              <a:t>Detalles para el presupuesto</a:t>
            </a:r>
          </a:p>
          <a:p>
            <a:r>
              <a:rPr lang="es-ES" dirty="0" smtClean="0"/>
              <a:t>Conclusiones para Calendario y Presupuesto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Articulación de los diversos actores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4</a:t>
            </a:fld>
            <a:endParaRPr lang="en-US" dirty="0"/>
          </a:p>
        </p:txBody>
      </p:sp>
      <p:pic>
        <p:nvPicPr>
          <p:cNvPr id="13" name="Picture 78" descr="escenar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143000"/>
            <a:ext cx="6557554" cy="4800600"/>
          </a:xfrm>
          <a:prstGeom prst="rect">
            <a:avLst/>
          </a:prstGeom>
          <a:scene3d>
            <a:camera prst="isometricOffAxis1Right">
              <a:rot lat="600000" lon="20039998" rev="0"/>
            </a:camera>
            <a:lightRig rig="threePt" dir="t"/>
          </a:scene3d>
          <a:sp3d prstMaterial="metal"/>
        </p:spPr>
      </p:pic>
      <p:grpSp>
        <p:nvGrpSpPr>
          <p:cNvPr id="14" name="Group 92"/>
          <p:cNvGrpSpPr/>
          <p:nvPr/>
        </p:nvGrpSpPr>
        <p:grpSpPr>
          <a:xfrm>
            <a:off x="761999" y="3352800"/>
            <a:ext cx="2521528" cy="2167354"/>
            <a:chOff x="4571999" y="2362200"/>
            <a:chExt cx="2521528" cy="2167354"/>
          </a:xfrm>
        </p:grpSpPr>
        <p:sp>
          <p:nvSpPr>
            <p:cNvPr id="15" name="Rounded Rectangle 93"/>
            <p:cNvSpPr/>
            <p:nvPr/>
          </p:nvSpPr>
          <p:spPr>
            <a:xfrm>
              <a:off x="4724400" y="2362200"/>
              <a:ext cx="1647658" cy="685800"/>
            </a:xfrm>
            <a:prstGeom prst="round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9050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blurRad="76200" dir="13500000" sy="23000" kx="1200000" algn="br" rotWithShape="0">
                <a:prstClr val="black">
                  <a:alpha val="50000"/>
                </a:prstClr>
              </a:outerShdw>
            </a:effectLst>
            <a:scene3d>
              <a:camera prst="isometricOffAxis1Right">
                <a:rot lat="600000" lon="20400000" rev="0"/>
              </a:camera>
              <a:lightRig rig="threePt" dir="t"/>
            </a:scene3d>
            <a:sp3d prstMaterial="metal">
              <a:bevelT w="139700" prst="cross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tIns="0" rtlCol="0" anchor="t">
              <a:sp3d extrusionH="57150">
                <a:bevelT w="57150" h="38100" prst="artDeco"/>
                <a:bevelB w="57150" h="38100" prst="artDeco"/>
              </a:sp3d>
            </a:bodyPr>
            <a:lstStyle/>
            <a:p>
              <a:pPr algn="ctr"/>
              <a:r>
                <a:rPr lang="es-CL" dirty="0" smtClean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  <a:t>Consultores</a:t>
              </a:r>
              <a:r>
                <a:rPr lang="es-CL" dirty="0" smtClean="0">
                  <a:latin typeface="Arial Narrow" pitchFamily="34" charset="0"/>
                  <a:cs typeface="Arial" pitchFamily="34" charset="0"/>
                </a:rPr>
                <a:t> </a:t>
              </a:r>
              <a:r>
                <a:rPr lang="es-CL" dirty="0" smtClean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  <a:t>especializados</a:t>
              </a:r>
            </a:p>
          </p:txBody>
        </p:sp>
        <p:sp>
          <p:nvSpPr>
            <p:cNvPr id="16" name="TextBox 94"/>
            <p:cNvSpPr txBox="1"/>
            <p:nvPr/>
          </p:nvSpPr>
          <p:spPr>
            <a:xfrm>
              <a:off x="5029200" y="2971800"/>
              <a:ext cx="1357746" cy="338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875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76200" dir="13500000" sy="23000" kx="1200000" algn="br" rotWithShape="0">
                <a:prstClr val="black">
                  <a:alpha val="50000"/>
                </a:prstClr>
              </a:outerShdw>
            </a:effectLst>
            <a:scene3d>
              <a:camera prst="isometricOffAxis1Right">
                <a:rot lat="600000" lon="20400000" rev="0"/>
              </a:camera>
              <a:lightRig rig="threePt" dir="t"/>
            </a:scene3d>
            <a:sp3d contourW="12700">
              <a:bevelT w="152400" h="50800" prst="softRound"/>
              <a:bevelB w="114300" prst="artDeco"/>
              <a:contourClr>
                <a:schemeClr val="tx1">
                  <a:lumMod val="65000"/>
                  <a:lumOff val="35000"/>
                </a:schemeClr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/>
                <a:t> Muestrista</a:t>
              </a:r>
              <a:endParaRPr lang="en-US" sz="1600" b="1" i="1" dirty="0"/>
            </a:p>
          </p:txBody>
        </p:sp>
        <p:sp>
          <p:nvSpPr>
            <p:cNvPr id="17" name="TextBox 95"/>
            <p:cNvSpPr txBox="1"/>
            <p:nvPr/>
          </p:nvSpPr>
          <p:spPr>
            <a:xfrm>
              <a:off x="4952999" y="3242846"/>
              <a:ext cx="1835728" cy="338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875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76200" dir="13500000" sy="23000" kx="1200000" algn="br" rotWithShape="0">
                <a:prstClr val="black">
                  <a:alpha val="50000"/>
                </a:prstClr>
              </a:outerShdw>
            </a:effectLst>
            <a:scene3d>
              <a:camera prst="isometricOffAxis1Right">
                <a:rot lat="600000" lon="20400000" rev="0"/>
              </a:camera>
              <a:lightRig rig="threePt" dir="t"/>
            </a:scene3d>
            <a:sp3d contourW="12700">
              <a:bevelT w="152400" h="50800" prst="softRound"/>
              <a:bevelB w="114300" prst="artDeco"/>
              <a:contourClr>
                <a:schemeClr val="tx1">
                  <a:lumMod val="65000"/>
                  <a:lumOff val="35000"/>
                </a:schemeClr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es-ES" sz="1600" b="1" i="1" dirty="0" smtClean="0"/>
                <a:t> Cuestionarios</a:t>
              </a:r>
            </a:p>
          </p:txBody>
        </p:sp>
        <p:sp>
          <p:nvSpPr>
            <p:cNvPr id="18" name="TextBox 96"/>
            <p:cNvSpPr txBox="1"/>
            <p:nvPr/>
          </p:nvSpPr>
          <p:spPr>
            <a:xfrm>
              <a:off x="4800600" y="3547646"/>
              <a:ext cx="1946564" cy="338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875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76200" dir="13500000" sy="23000" kx="1200000" algn="br" rotWithShape="0">
                <a:prstClr val="black">
                  <a:alpha val="50000"/>
                </a:prstClr>
              </a:outerShdw>
            </a:effectLst>
            <a:scene3d>
              <a:camera prst="isometricOffAxis1Right">
                <a:rot lat="600000" lon="20400000" rev="0"/>
              </a:camera>
              <a:lightRig rig="threePt" dir="t"/>
            </a:scene3d>
            <a:sp3d contourW="12700">
              <a:bevelT w="152400" h="50800" prst="softRound"/>
              <a:bevelB w="114300" prst="artDeco"/>
              <a:contourClr>
                <a:schemeClr val="tx1">
                  <a:lumMod val="65000"/>
                  <a:lumOff val="35000"/>
                </a:schemeClr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/>
                <a:t> </a:t>
              </a:r>
              <a:r>
                <a:rPr lang="es-ES" sz="1600" b="1" i="1" dirty="0" smtClean="0"/>
                <a:t>Entrada de datos</a:t>
              </a:r>
            </a:p>
          </p:txBody>
        </p:sp>
        <p:sp>
          <p:nvSpPr>
            <p:cNvPr id="19" name="TextBox 97"/>
            <p:cNvSpPr txBox="1"/>
            <p:nvPr/>
          </p:nvSpPr>
          <p:spPr>
            <a:xfrm>
              <a:off x="4571999" y="3886200"/>
              <a:ext cx="2521528" cy="338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875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76200" dir="13500000" sy="23000" kx="1200000" algn="br" rotWithShape="0">
                <a:prstClr val="black">
                  <a:alpha val="50000"/>
                </a:prstClr>
              </a:outerShdw>
            </a:effectLst>
            <a:scene3d>
              <a:camera prst="isometricOffAxis1Right">
                <a:rot lat="600000" lon="20400000" rev="0"/>
              </a:camera>
              <a:lightRig rig="threePt" dir="t"/>
            </a:scene3d>
            <a:sp3d contourW="12700">
              <a:bevelT w="152400" h="50800" prst="softRound"/>
              <a:bevelB w="114300" prst="artDeco"/>
              <a:contourClr>
                <a:schemeClr val="tx1">
                  <a:lumMod val="65000"/>
                  <a:lumOff val="35000"/>
                </a:schemeClr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/>
                <a:t> </a:t>
              </a:r>
              <a:r>
                <a:rPr lang="es-ES" sz="1600" b="1" i="1" dirty="0" smtClean="0"/>
                <a:t>Asegurador de calidad</a:t>
              </a:r>
            </a:p>
          </p:txBody>
        </p:sp>
        <p:sp>
          <p:nvSpPr>
            <p:cNvPr id="20" name="TextBox 98"/>
            <p:cNvSpPr txBox="1"/>
            <p:nvPr/>
          </p:nvSpPr>
          <p:spPr>
            <a:xfrm>
              <a:off x="5257799" y="4191000"/>
              <a:ext cx="1420091" cy="338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875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76200" dir="13500000" sy="23000" kx="1200000" algn="br" rotWithShape="0">
                <a:prstClr val="black">
                  <a:alpha val="50000"/>
                </a:prstClr>
              </a:outerShdw>
            </a:effectLst>
            <a:scene3d>
              <a:camera prst="isometricOffAxis1Right">
                <a:rot lat="600000" lon="20400000" rev="0"/>
              </a:camera>
              <a:lightRig rig="threePt" dir="t"/>
            </a:scene3d>
            <a:sp3d contourW="12700">
              <a:bevelT w="152400" h="50800" prst="softRound"/>
              <a:bevelB w="114300" prst="artDeco"/>
              <a:contourClr>
                <a:schemeClr val="tx1">
                  <a:lumMod val="65000"/>
                  <a:lumOff val="35000"/>
                </a:schemeClr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/>
                <a:t> </a:t>
              </a:r>
              <a:r>
                <a:rPr lang="es-ES" sz="1600" b="1" i="1" dirty="0" smtClean="0"/>
                <a:t>Analista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dirty="0" smtClean="0"/>
              <a:t>Historias del mundo real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 marL="0" indent="0"/>
            <a:r>
              <a:rPr lang="es-ES" dirty="0" smtClean="0"/>
              <a:t> </a:t>
            </a:r>
            <a:r>
              <a:rPr lang="es-ES" sz="2400" dirty="0" smtClean="0"/>
              <a:t>Zambia (2009): el presupuesto fue definido </a:t>
            </a:r>
            <a:r>
              <a:rPr lang="es-ES" sz="2400" i="1" dirty="0" smtClean="0"/>
              <a:t>antes</a:t>
            </a:r>
            <a:r>
              <a:rPr lang="es-ES" sz="2400" dirty="0" smtClean="0"/>
              <a:t> de la planificación de las actividades del proyecto.</a:t>
            </a:r>
          </a:p>
          <a:p>
            <a:pPr marL="0" indent="0"/>
            <a:r>
              <a:rPr lang="es-ES" sz="2400" dirty="0" smtClean="0"/>
              <a:t> PNG (2009): financiamiento no asegurado.</a:t>
            </a:r>
          </a:p>
          <a:p>
            <a:pPr marL="0" indent="0"/>
            <a:r>
              <a:rPr lang="es-ES" sz="2400" dirty="0" smtClean="0"/>
              <a:t>Timor Oriental (2011): la firma adaptó o eliminó actividades para ajustarse al presupuesto.</a:t>
            </a:r>
            <a:endParaRPr lang="es-ES" sz="2400" strike="sngStrike" dirty="0" smtClean="0"/>
          </a:p>
          <a:p>
            <a:pPr marL="0" indent="0"/>
            <a:r>
              <a:rPr lang="es-ES" sz="2400" dirty="0" smtClean="0"/>
              <a:t> Benín (2010): Deficiente planificación y ausencia de monitoreo:</a:t>
            </a:r>
          </a:p>
          <a:p>
            <a:pPr marL="400050" lvl="1" indent="0"/>
            <a:endParaRPr lang="es-ES" sz="2200" dirty="0" smtClean="0"/>
          </a:p>
          <a:p>
            <a:pPr marL="400050" lvl="1" indent="0"/>
            <a:r>
              <a:rPr lang="es-ES" sz="2200" dirty="0" smtClean="0"/>
              <a:t>Demora en conseguir aprobación del comité de ética local.</a:t>
            </a:r>
          </a:p>
          <a:p>
            <a:pPr marL="400050" lvl="1" indent="0"/>
            <a:r>
              <a:rPr lang="es-ES" sz="2200" dirty="0" smtClean="0"/>
              <a:t>Incapacidad de producir una solución para la entrada de datos</a:t>
            </a:r>
          </a:p>
          <a:p>
            <a:pPr marL="400050" lvl="1" indent="0"/>
            <a:r>
              <a:rPr lang="es-ES" sz="2200" dirty="0" smtClean="0"/>
              <a:t>Capacitación con material distinto al que se utilizó en el campo.</a:t>
            </a:r>
          </a:p>
        </p:txBody>
      </p:sp>
      <p:sp>
        <p:nvSpPr>
          <p:cNvPr id="6" name="Rectangular Callout 4"/>
          <p:cNvSpPr/>
          <p:nvPr/>
        </p:nvSpPr>
        <p:spPr>
          <a:xfrm>
            <a:off x="5943600" y="3574472"/>
            <a:ext cx="2521527" cy="762001"/>
          </a:xfrm>
          <a:prstGeom prst="wedgeRectCallout">
            <a:avLst>
              <a:gd name="adj1" fmla="val -187802"/>
              <a:gd name="adj2" fmla="val -279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i="1" dirty="0" smtClean="0"/>
              <a:t>Selección y </a:t>
            </a:r>
            <a:r>
              <a:rPr lang="es-ES" sz="2400" b="1" i="1" dirty="0" err="1" smtClean="0"/>
              <a:t>TdRs</a:t>
            </a:r>
            <a:endParaRPr lang="es-E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y Desafíos del Calendario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7150" y="1662560"/>
            <a:ext cx="8444341" cy="382385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s-ES" sz="2400" dirty="0" smtClean="0"/>
              <a:t>El listado de actividades debe ser exhaustivo: identifica la totalidad de actividades a realizar</a:t>
            </a:r>
          </a:p>
          <a:p>
            <a:pPr>
              <a:lnSpc>
                <a:spcPct val="80000"/>
              </a:lnSpc>
            </a:pPr>
            <a:r>
              <a:rPr lang="es-ES" sz="2400" dirty="0" smtClean="0"/>
              <a:t>La planificación debe ordenar las etapas de la evaluación cuidando la secuencia lógica </a:t>
            </a:r>
          </a:p>
          <a:p>
            <a:pPr>
              <a:lnSpc>
                <a:spcPct val="80000"/>
              </a:lnSpc>
            </a:pPr>
            <a:r>
              <a:rPr lang="es-ES" sz="2400" dirty="0" smtClean="0"/>
              <a:t>Requiere la acción coordinada y continua de Investigadores, la Firma y Consultores</a:t>
            </a:r>
          </a:p>
          <a:p>
            <a:pPr>
              <a:lnSpc>
                <a:spcPct val="80000"/>
              </a:lnSpc>
            </a:pPr>
            <a:r>
              <a:rPr lang="es-ES" sz="2400" dirty="0" smtClean="0"/>
              <a:t>Basarse en </a:t>
            </a:r>
            <a:r>
              <a:rPr lang="es-ES" sz="2400" dirty="0" err="1" smtClean="0"/>
              <a:t>TdRs</a:t>
            </a:r>
            <a:r>
              <a:rPr lang="es-ES" sz="2400" dirty="0" smtClean="0"/>
              <a:t> bien establecidos, para  no renegociar sobre la marcha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Costos de una Evaluación de Impacto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0214" y="1662535"/>
            <a:ext cx="8146473" cy="3810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" sz="2400" dirty="0" smtClean="0"/>
              <a:t>En los proyectos evaluados por el Banco Mundial, suele estar en el rango de U$ 100 mil a U$ 2 millones</a:t>
            </a:r>
          </a:p>
          <a:p>
            <a:pPr>
              <a:lnSpc>
                <a:spcPct val="80000"/>
              </a:lnSpc>
              <a:buNone/>
            </a:pPr>
            <a:endParaRPr lang="es-ES" sz="2400" dirty="0" smtClean="0"/>
          </a:p>
          <a:p>
            <a:pPr>
              <a:lnSpc>
                <a:spcPct val="80000"/>
              </a:lnSpc>
            </a:pPr>
            <a:r>
              <a:rPr lang="es-ES" sz="2400" dirty="0" smtClean="0"/>
              <a:t>Suena costoso – pero los recursos invertidos en evaluar son una inversión menor comparada con el proyecto completo</a:t>
            </a:r>
          </a:p>
          <a:p>
            <a:pPr>
              <a:lnSpc>
                <a:spcPct val="80000"/>
              </a:lnSpc>
              <a:buNone/>
            </a:pPr>
            <a:endParaRPr lang="es-ES" sz="2400" dirty="0" smtClean="0"/>
          </a:p>
          <a:p>
            <a:pPr>
              <a:lnSpc>
                <a:spcPct val="80000"/>
              </a:lnSpc>
            </a:pPr>
            <a:r>
              <a:rPr lang="es-ES" sz="2400" dirty="0" smtClean="0"/>
              <a:t>Y, por cierto, puede ser más caro ejecutar un proyecto sin evaluar su impacto</a:t>
            </a:r>
          </a:p>
        </p:txBody>
      </p:sp>
      <p:sp>
        <p:nvSpPr>
          <p:cNvPr id="6" name="Oval Callout 4"/>
          <p:cNvSpPr/>
          <p:nvPr/>
        </p:nvSpPr>
        <p:spPr>
          <a:xfrm>
            <a:off x="3782186" y="1939625"/>
            <a:ext cx="1219200" cy="762000"/>
          </a:xfrm>
          <a:prstGeom prst="wedgeEllipseCallout">
            <a:avLst>
              <a:gd name="adj1" fmla="val -13802"/>
              <a:gd name="adj2" fmla="val 4772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$ 100 mil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Callout 8"/>
          <p:cNvSpPr/>
          <p:nvPr/>
        </p:nvSpPr>
        <p:spPr>
          <a:xfrm>
            <a:off x="5784282" y="1939625"/>
            <a:ext cx="2057400" cy="533400"/>
          </a:xfrm>
          <a:prstGeom prst="wedgeEllipseCallout">
            <a:avLst>
              <a:gd name="adj1" fmla="val -13802"/>
              <a:gd name="adj2" fmla="val 4772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$ 2 millones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2000" accel="50000" decel="5000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88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88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360"/>
                            </p:stCondLst>
                            <p:childTnLst>
                              <p:par>
                                <p:cTn id="10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88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88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798"/>
            <a:ext cx="8229600" cy="639762"/>
          </a:xfrm>
        </p:spPr>
        <p:txBody>
          <a:bodyPr/>
          <a:lstStyle/>
          <a:p>
            <a:r>
              <a:rPr lang="es-ES" dirty="0" smtClean="0"/>
              <a:t>Componentes mínimos de costeo de una Evaluación de Impacto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7925" y="1274605"/>
            <a:ext cx="8458200" cy="480060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Personal y consultores para conducir la evaluación de impacto, incluyendo su diseño, implementación y análisis</a:t>
            </a:r>
          </a:p>
          <a:p>
            <a:r>
              <a:rPr lang="es-ES" sz="2400" dirty="0" smtClean="0"/>
              <a:t>Costos de la recolección de datos, por lo menos para la línea de base y el seguimiento</a:t>
            </a:r>
          </a:p>
          <a:p>
            <a:r>
              <a:rPr lang="es-ES" sz="2400" dirty="0" smtClean="0"/>
              <a:t>Viajes necesarios para supervisión, hoteles, subsistencia</a:t>
            </a:r>
          </a:p>
          <a:p>
            <a:r>
              <a:rPr lang="es-ES" sz="2400" dirty="0" smtClean="0"/>
              <a:t>Asistencia técnica para desarrollar instrumentos, control de calidad de los datos y programas de captura de datos</a:t>
            </a:r>
          </a:p>
          <a:p>
            <a:r>
              <a:rPr lang="es-ES" sz="2400" dirty="0" smtClean="0"/>
              <a:t>Plan de diseminación, incluyendo presentaciones , publicaciones y acceso computarizado a la información</a:t>
            </a:r>
          </a:p>
          <a:p>
            <a:pPr>
              <a:lnSpc>
                <a:spcPct val="80000"/>
              </a:lnSpc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¿Cuanto cuesta la recolección de datos?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6370" y="1018305"/>
            <a:ext cx="8506691" cy="3844640"/>
          </a:xfrm>
        </p:spPr>
        <p:txBody>
          <a:bodyPr>
            <a:noAutofit/>
          </a:bodyPr>
          <a:lstStyle/>
          <a:p>
            <a:r>
              <a:rPr lang="es-ES" sz="2400" dirty="0" smtClean="0"/>
              <a:t>Raramente pueden usarse datos preexistentes, y hay que recolectar datos para línea de base y al menos una ronda de seguimiento</a:t>
            </a:r>
          </a:p>
          <a:p>
            <a:r>
              <a:rPr lang="es-ES" sz="2400" i="1" dirty="0" smtClean="0"/>
              <a:t>La recolección de datos consume entre el 50% y el 75% del presupuesto, con un promedio observado del 60%</a:t>
            </a:r>
          </a:p>
          <a:p>
            <a:r>
              <a:rPr lang="es-ES" sz="2400" dirty="0" smtClean="0"/>
              <a:t>Del 40% restante, una gran parte es consumida por el listado de hogares</a:t>
            </a:r>
          </a:p>
          <a:p>
            <a:r>
              <a:rPr lang="es-ES" sz="2400" dirty="0" smtClean="0"/>
              <a:t>La capacidad de la firma local es el factor principal del costo (y la calidad) de la recolección de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bid">
  <a:themeElements>
    <a:clrScheme name="D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F0D"/>
      </a:accent1>
      <a:accent2>
        <a:srgbClr val="006E89"/>
      </a:accent2>
      <a:accent3>
        <a:srgbClr val="FFFFFF"/>
      </a:accent3>
      <a:accent4>
        <a:srgbClr val="00A7AC"/>
      </a:accent4>
      <a:accent5>
        <a:srgbClr val="82A40C"/>
      </a:accent5>
      <a:accent6>
        <a:srgbClr val="0091B7"/>
      </a:accent6>
      <a:hlink>
        <a:srgbClr val="14225E"/>
      </a:hlink>
      <a:folHlink>
        <a:srgbClr val="455D00"/>
      </a:folHlink>
    </a:clrScheme>
    <a:fontScheme name="template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r">
          <a:defRPr sz="1600" b="1" dirty="0" smtClean="0">
            <a:solidFill>
              <a:srgbClr val="00A7AC"/>
            </a:solidFill>
            <a:latin typeface="+mn-lt"/>
          </a:defRPr>
        </a:defPPr>
      </a:lstStyle>
    </a:txDef>
  </a:objectDefaults>
  <a:extraClrSchemeLst>
    <a:extraClrScheme>
      <a:clrScheme name="template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DBDocs_x0020_Number xmlns="cdc7663a-08f0-4737-9e8c-148ce897a09c">39014028</IDBDocs_x0020_Number>
    <TaxCatchAll xmlns="cdc7663a-08f0-4737-9e8c-148ce897a09c">
      <Value>35</Value>
      <Value>34</Value>
    </TaxCatchAll>
    <SISCOR_x0020_Number xmlns="cdc7663a-08f0-4737-9e8c-148ce897a09c" xsi:nil="true"/>
    <Division_x0020_or_x0020_Unit xmlns="cdc7663a-08f0-4737-9e8c-148ce897a09c">SPD/SDV</Division_x0020_or_x0020_Unit>
    <Document_x0020_Author xmlns="cdc7663a-08f0-4737-9e8c-148ce897a09c">Martinez, Sebastian Wilde</Document_x0020_Author>
    <Fiscal_x0020_Year_x0020_IDB xmlns="cdc7663a-08f0-4737-9e8c-148ce897a09c">2014</Fiscal_x0020_Year_x0020_IDB>
    <Other_x0020_Author xmlns="cdc7663a-08f0-4737-9e8c-148ce897a09c" xsi:nil="true"/>
    <Migration_x0020_Info xmlns="cdc7663a-08f0-4737-9e8c-148ce897a09c">&lt;Data&gt;&lt;APPLICATION&gt;MS POWERPOINT&lt;/APPLICATION&gt;&lt;STAGE_CODE&gt;EVAL&lt;/STAGE_CODE&gt;&lt;USER_STAGE&gt;Evaluation&lt;/USER_STAGE&gt;&lt;PD_OBJ_TYPE&gt;0&lt;/PD_OBJ_TYPE&gt;&lt;MAKERECORD&gt;N&lt;/MAKERECORD&gt;&lt;/Data&gt;</Migration_x0020_Info>
    <Document_x0020_Language_x0020_IDB xmlns="cdc7663a-08f0-4737-9e8c-148ce897a09c">Spanish</Document_x0020_Language_x0020_IDB>
    <Identifier xmlns="cdc7663a-08f0-4737-9e8c-148ce897a09c" xsi:nil="true"/>
    <Access_x0020_to_x0020_Information_x00a0_Policy xmlns="cdc7663a-08f0-4737-9e8c-148ce897a09c">Public</Access_x0020_to_x0020_Information_x00a0_Policy>
    <ic46d7e087fd4a108fb86518ca413cc6 xmlns="cdc7663a-08f0-4737-9e8c-148ce897a09c">
      <Terms xmlns="http://schemas.microsoft.com/office/infopath/2007/PartnerControls"/>
    </ic46d7e087fd4a108fb86518ca413cc6>
    <j65ec2e3a7e44c39a1acebfd2a19200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a6dff32e-d477-44cd-a56b-85efe9e0a56c</TermId>
        </TermInfo>
      </Terms>
    </j65ec2e3a7e44c39a1acebfd2a19200a>
    <Related_x0020_SisCor_x0020_Number xmlns="cdc7663a-08f0-4737-9e8c-148ce897a09c" xsi:nil="true"/>
    <cf0f1ca6d90e4583ad80995bcde0e58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IDBDocs</TermName>
          <TermId xmlns="http://schemas.microsoft.com/office/infopath/2007/PartnerControls">cca77002-e150-4b2d-ab1f-1d7a7cdcae16</TermId>
        </TermInfo>
      </Terms>
    </cf0f1ca6d90e4583ad80995bcde0e58a>
    <_dlc_DocId xmlns="cdc7663a-08f0-4737-9e8c-148ce897a09c">EZSHARE-220527872-3102</_dlc_DocId>
    <_dlc_DocIdUrl xmlns="cdc7663a-08f0-4737-9e8c-148ce897a09c">
      <Url>https://idbg.sharepoint.com/teams/ez-SPD/_layouts/15/DocIdRedir.aspx?ID=EZSHARE-220527872-3102</Url>
      <Description>EZSHARE-220527872-3102</Description>
    </_dlc_DocIdUrl>
    <Abstract xmlns="cdc7663a-08f0-4737-9e8c-148ce897a09c" xsi:nil="true"/>
    <Disclosure_x0020_Activity xmlns="cdc7663a-08f0-4737-9e8c-148ce897a09c">Evaluation</Disclosure_x0020_Activity>
    <Region xmlns="cdc7663a-08f0-4737-9e8c-148ce897a09c" xsi:nil="true"/>
    <Issue_x0020_Date xmlns="cdc7663a-08f0-4737-9e8c-148ce897a09c" xsi:nil="true"/>
    <Webtopic xmlns="cdc7663a-08f0-4737-9e8c-148ce897a09c">Generic</Webtopic>
    <Publishing_x0020_House xmlns="cdc7663a-08f0-4737-9e8c-148ce897a09c" xsi:nil="true"/>
    <Disclosed xmlns="cdc7663a-08f0-4737-9e8c-148ce897a09c">true</Disclosed>
    <KP_x0020_Topics xmlns="cdc7663a-08f0-4737-9e8c-148ce897a09c" xsi:nil="true"/>
    <Editor1 xmlns="cdc7663a-08f0-4737-9e8c-148ce897a09c" xsi:nil="true"/>
    <Publication_x0020_Type xmlns="cdc7663a-08f0-4737-9e8c-148ce897a09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z-Disclosure Corporate" ma:contentTypeID="0x01010066B06E59AB175241BBFB297522263BEB002B11A066E4C7C745BA3B55825AECA582" ma:contentTypeVersion="17" ma:contentTypeDescription="A content type to manage public (corporate) IDB documents" ma:contentTypeScope="" ma:versionID="5b0c39f7eaa9c3ada88b1cb57222d224">
  <xsd:schema xmlns:xsd="http://www.w3.org/2001/XMLSchema" xmlns:xs="http://www.w3.org/2001/XMLSchema" xmlns:p="http://schemas.microsoft.com/office/2006/metadata/properties" xmlns:ns2="cdc7663a-08f0-4737-9e8c-148ce897a09c" targetNamespace="http://schemas.microsoft.com/office/2006/metadata/properties" ma:root="true" ma:fieldsID="fc9f0ab1656137bca279a2d1e6281749" ns2:_="">
    <xsd:import namespace="cdc7663a-08f0-4737-9e8c-148ce897a09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cf0f1ca6d90e4583ad80995bcde0e58a" minOccurs="0"/>
                <xsd:element ref="ns2:TaxCatchAll" minOccurs="0"/>
                <xsd:element ref="ns2:TaxCatchAllLabel" minOccurs="0"/>
                <xsd:element ref="ns2:Access_x0020_to_x0020_Information_x00a0_Policy"/>
                <xsd:element ref="ns2:j65ec2e3a7e44c39a1acebfd2a19200a" minOccurs="0"/>
                <xsd:element ref="ns2:Webtopic" minOccurs="0"/>
                <xsd:element ref="ns2:Disclosure_x0020_Activity"/>
                <xsd:element ref="ns2:Document_x0020_Language_x0020_IDB"/>
                <xsd:element ref="ns2:Division_x0020_or_x0020_Unit" minOccurs="0"/>
                <xsd:element ref="ns2:Document_x0020_Author" minOccurs="0"/>
                <xsd:element ref="ns2:Other_x0020_Author" minOccurs="0"/>
                <xsd:element ref="ns2:ic46d7e087fd4a108fb86518ca413cc6" minOccurs="0"/>
                <xsd:element ref="ns2:Identifier" minOccurs="0"/>
                <xsd:element ref="ns2:IDBDocs_x0020_Number" minOccurs="0"/>
                <xsd:element ref="ns2:Migration_x0020_Info" minOccurs="0"/>
                <xsd:element ref="ns2:Abstract" minOccurs="0"/>
                <xsd:element ref="ns2:Editor1" minOccurs="0"/>
                <xsd:element ref="ns2:Issue_x0020_Date" minOccurs="0"/>
                <xsd:element ref="ns2:Publishing_x0020_House" minOccurs="0"/>
                <xsd:element ref="ns2:KP_x0020_Topics" minOccurs="0"/>
                <xsd:element ref="ns2:Region" minOccurs="0"/>
                <xsd:element ref="ns2:Publication_x0020_Type" minOccurs="0"/>
                <xsd:element ref="ns2:SISCOR_x0020_Number" minOccurs="0"/>
                <xsd:element ref="ns2:Fiscal_x0020_Year_x0020_IDB" minOccurs="0"/>
                <xsd:element ref="ns2:Disclosed" minOccurs="0"/>
                <xsd:element ref="ns2:Related_x0020_SisCor_x0020_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f0f1ca6d90e4583ad80995bcde0e58a" ma:index="11" ma:taxonomy="true" ma:internalName="cf0f1ca6d90e4583ad80995bcde0e58a" ma:taxonomyFieldName="Function_x0020_Corporate_x0020_IDB" ma:displayName="Function Corporate IDB" ma:readOnly="false" ma:default="-1;#IDBDocs|cca77002-e150-4b2d-ab1f-1d7a7cdcae16" ma:fieldId="{cf0f1ca6-d90e-4583-ad80-995bcde0e58a}" ma:sspId="ae61f9b1-e23d-4f49-b3d7-56b991556c4b" ma:termSetId="87c2acd2-4473-4e75-9749-843c351486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46339a2c-a759-43f5-a320-9e18a41b2355}" ma:internalName="TaxCatchAll" ma:showField="CatchAllData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46339a2c-a759-43f5-a320-9e18a41b2355}" ma:internalName="TaxCatchAllLabel" ma:readOnly="true" ma:showField="CatchAllDataLabel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cess_x0020_to_x0020_Information_x00a0_Policy" ma:index="15" ma:displayName="Access to Information Policy" ma:default="Confidential" ma:format="Dropdown" ma:internalName="Access_x0020_to_x0020_Information_x00A0_Policy">
      <xsd:simpleType>
        <xsd:restriction base="dms:Choice">
          <xsd:enumeration value="Confidential"/>
          <xsd:enumeration value="Disclosed Over Time - 5 years"/>
          <xsd:enumeration value="Disclosed Over Time - 10 years"/>
          <xsd:enumeration value="Disclosed Over Time - 20 years"/>
          <xsd:enumeration value="Public"/>
          <xsd:enumeration value="Public - Simultaneous Disclosure"/>
        </xsd:restriction>
      </xsd:simpleType>
    </xsd:element>
    <xsd:element name="j65ec2e3a7e44c39a1acebfd2a19200a" ma:index="16" ma:taxonomy="true" ma:internalName="j65ec2e3a7e44c39a1acebfd2a19200a" ma:taxonomyFieldName="Series_x0020_Corporate_x0020_IDB" ma:displayName="Series Corporate IDB" ma:readOnly="false" ma:default="-1;#Unclassified|a6dff32e-d477-44cd-a56b-85efe9e0a56c" ma:fieldId="{365ec2e3-a7e4-4c39-a1ac-ebfd2a19200a}" ma:sspId="ae61f9b1-e23d-4f49-b3d7-56b991556c4b" ma:termSetId="309dd783-e737-4304-818f-f24bd2ff36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ebtopic" ma:index="18" nillable="true" ma:displayName="Webtopic" ma:internalName="Webtopic">
      <xsd:simpleType>
        <xsd:restriction base="dms:Text">
          <xsd:maxLength value="255"/>
        </xsd:restriction>
      </xsd:simpleType>
    </xsd:element>
    <xsd:element name="Disclosure_x0020_Activity" ma:index="19" ma:displayName="Disclosure Activity" ma:internalName="Disclosure_x0020_Activity" ma:readOnly="false">
      <xsd:simpleType>
        <xsd:restriction base="dms:Text">
          <xsd:maxLength value="255"/>
        </xsd:restriction>
      </xsd:simpleType>
    </xsd:element>
    <xsd:element name="Document_x0020_Language_x0020_IDB" ma:index="20" ma:displayName="Document Language IDB" ma:format="Dropdown" ma:internalName="Document_x0020_Language_x0020_IDB" ma:readOnly="false">
      <xsd:simpleType>
        <xsd:restriction base="dms:Choice">
          <xsd:enumeration value="English"/>
          <xsd:enumeration value="French"/>
          <xsd:enumeration value="Italian"/>
          <xsd:enumeration value="Japanese"/>
          <xsd:enumeration value="Korean"/>
          <xsd:enumeration value="Other"/>
          <xsd:enumeration value="Portuguese"/>
          <xsd:enumeration value="Spanish"/>
        </xsd:restriction>
      </xsd:simpleType>
    </xsd:element>
    <xsd:element name="Division_x0020_or_x0020_Unit" ma:index="21" nillable="true" ma:displayName="Division or Unit" ma:internalName="Division_x0020_or_x0020_Unit">
      <xsd:simpleType>
        <xsd:restriction base="dms:Text">
          <xsd:maxLength value="255"/>
        </xsd:restriction>
      </xsd:simpleType>
    </xsd:element>
    <xsd:element name="Document_x0020_Author" ma:index="22" nillable="true" ma:displayName="Document Author" ma:internalName="Document_x0020_Author">
      <xsd:simpleType>
        <xsd:restriction base="dms:Text">
          <xsd:maxLength value="255"/>
        </xsd:restriction>
      </xsd:simpleType>
    </xsd:element>
    <xsd:element name="Other_x0020_Author" ma:index="23" nillable="true" ma:displayName="Other Author" ma:internalName="Other_x0020_Author">
      <xsd:simpleType>
        <xsd:restriction base="dms:Text">
          <xsd:maxLength value="255"/>
        </xsd:restriction>
      </xsd:simpleType>
    </xsd:element>
    <xsd:element name="ic46d7e087fd4a108fb86518ca413cc6" ma:index="24" nillable="true" ma:taxonomy="true" ma:internalName="ic46d7e087fd4a108fb86518ca413cc6" ma:taxonomyFieldName="Country" ma:displayName="Country" ma:default="" ma:fieldId="{2c46d7e0-87fd-4a10-8fb8-6518ca413cc6}" ma:taxonomyMulti="true" ma:sspId="ae61f9b1-e23d-4f49-b3d7-56b991556c4b" ma:termSetId="e1cf2cf4-6e0f-476b-b38c-a4927f870e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dentifier" ma:index="26" nillable="true" ma:displayName="Identifier" ma:internalName="Identifier">
      <xsd:simpleType>
        <xsd:restriction base="dms:Text">
          <xsd:maxLength value="255"/>
        </xsd:restriction>
      </xsd:simpleType>
    </xsd:element>
    <xsd:element name="IDBDocs_x0020_Number" ma:index="27" nillable="true" ma:displayName="IDBDocs Number" ma:internalName="IDBDocs_x0020_Number" ma:readOnly="false">
      <xsd:simpleType>
        <xsd:restriction base="dms:Text">
          <xsd:maxLength value="255"/>
        </xsd:restriction>
      </xsd:simpleType>
    </xsd:element>
    <xsd:element name="Migration_x0020_Info" ma:index="28" nillable="true" ma:displayName="Migration Info" ma:internalName="Migration_x0020_Info" ma:readOnly="false">
      <xsd:simpleType>
        <xsd:restriction base="dms:Note"/>
      </xsd:simpleType>
    </xsd:element>
    <xsd:element name="Abstract" ma:index="29" nillable="true" ma:displayName="Abstract" ma:internalName="Abstract">
      <xsd:simpleType>
        <xsd:restriction base="dms:Note"/>
      </xsd:simpleType>
    </xsd:element>
    <xsd:element name="Editor1" ma:index="30" nillable="true" ma:displayName="Editor" ma:internalName="Editor1">
      <xsd:simpleType>
        <xsd:restriction base="dms:Text">
          <xsd:maxLength value="255"/>
        </xsd:restriction>
      </xsd:simpleType>
    </xsd:element>
    <xsd:element name="Issue_x0020_Date" ma:index="31" nillable="true" ma:displayName="Issue Date" ma:format="DateOnly" ma:internalName="Issue_x0020_Date">
      <xsd:simpleType>
        <xsd:restriction base="dms:DateTime"/>
      </xsd:simpleType>
    </xsd:element>
    <xsd:element name="Publishing_x0020_House" ma:index="32" nillable="true" ma:displayName="Publishing House" ma:internalName="Publishing_x0020_House">
      <xsd:simpleType>
        <xsd:restriction base="dms:Text">
          <xsd:maxLength value="255"/>
        </xsd:restriction>
      </xsd:simpleType>
    </xsd:element>
    <xsd:element name="KP_x0020_Topics" ma:index="33" nillable="true" ma:displayName="KP Topics" ma:internalName="KP_x0020_Topics">
      <xsd:simpleType>
        <xsd:restriction base="dms:Text">
          <xsd:maxLength value="255"/>
        </xsd:restriction>
      </xsd:simpleType>
    </xsd:element>
    <xsd:element name="Region" ma:index="34" nillable="true" ma:displayName="Region" ma:internalName="Region">
      <xsd:simpleType>
        <xsd:restriction base="dms:Text">
          <xsd:maxLength value="255"/>
        </xsd:restriction>
      </xsd:simpleType>
    </xsd:element>
    <xsd:element name="Publication_x0020_Type" ma:index="35" nillable="true" ma:displayName="Publication Type" ma:internalName="Publication_x0020_Type">
      <xsd:simpleType>
        <xsd:restriction base="dms:Text">
          <xsd:maxLength value="255"/>
        </xsd:restriction>
      </xsd:simpleType>
    </xsd:element>
    <xsd:element name="SISCOR_x0020_Number" ma:index="36" nillable="true" ma:displayName="SISCOR Number" ma:internalName="SISCOR_x0020_Number" ma:readOnly="false">
      <xsd:simpleType>
        <xsd:restriction base="dms:Text">
          <xsd:maxLength value="255"/>
        </xsd:restriction>
      </xsd:simpleType>
    </xsd:element>
    <xsd:element name="Fiscal_x0020_Year_x0020_IDB" ma:index="37" nillable="true" ma:displayName="Fiscal Year IDB" ma:internalName="Fiscal_x0020_Year_x0020_IDB" ma:readOnly="false">
      <xsd:simpleType>
        <xsd:restriction base="dms:Text">
          <xsd:maxLength value="255"/>
        </xsd:restriction>
      </xsd:simpleType>
    </xsd:element>
    <xsd:element name="Disclosed" ma:index="38" nillable="true" ma:displayName="Disclosed" ma:default="0" ma:internalName="Disclosed">
      <xsd:simpleType>
        <xsd:restriction base="dms:Boolean"/>
      </xsd:simpleType>
    </xsd:element>
    <xsd:element name="Related_x0020_SisCor_x0020_Number" ma:index="39" nillable="true" ma:displayName="Related SisCor Number" ma:internalName="Related_x0020_SisCor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Urls xmlns="http://schemas.microsoft.com/sharepoint/v3/contenttype/forms/url">
  <Display>_catalogs/masterpage/ECMForms/DisclosureCorporateCT/View.aspx</Display>
  <Edit>_catalogs/masterpage/ECMForms/DisclosureCorporateCT/Edit.aspx</Edit>
</FormUrl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SharedContentType xmlns="Microsoft.SharePoint.Taxonomy.ContentTypeSync" SourceId="ae61f9b1-e23d-4f49-b3d7-56b991556c4b" ContentTypeId="0x01010066B06E59AB175241BBFB297522263BEB" PreviousValue="false"/>
</file>

<file path=customXml/itemProps1.xml><?xml version="1.0" encoding="utf-8"?>
<ds:datastoreItem xmlns:ds="http://schemas.openxmlformats.org/officeDocument/2006/customXml" ds:itemID="{E8718C86-9CB1-48EE-BFE2-874C922970E3}"/>
</file>

<file path=customXml/itemProps2.xml><?xml version="1.0" encoding="utf-8"?>
<ds:datastoreItem xmlns:ds="http://schemas.openxmlformats.org/officeDocument/2006/customXml" ds:itemID="{98A7F1C8-AF2B-494B-8A88-2ACF4FB19806}"/>
</file>

<file path=customXml/itemProps3.xml><?xml version="1.0" encoding="utf-8"?>
<ds:datastoreItem xmlns:ds="http://schemas.openxmlformats.org/officeDocument/2006/customXml" ds:itemID="{200DAEAA-3B3E-4A42-80BD-E3C835A1759E}"/>
</file>

<file path=customXml/itemProps4.xml><?xml version="1.0" encoding="utf-8"?>
<ds:datastoreItem xmlns:ds="http://schemas.openxmlformats.org/officeDocument/2006/customXml" ds:itemID="{36CA29AB-E1CC-4181-AF61-92B7370BC182}"/>
</file>

<file path=customXml/itemProps5.xml><?xml version="1.0" encoding="utf-8"?>
<ds:datastoreItem xmlns:ds="http://schemas.openxmlformats.org/officeDocument/2006/customXml" ds:itemID="{23626EC6-0C5C-42DB-9BDD-1FE285F361BD}"/>
</file>

<file path=customXml/itemProps6.xml><?xml version="1.0" encoding="utf-8"?>
<ds:datastoreItem xmlns:ds="http://schemas.openxmlformats.org/officeDocument/2006/customXml" ds:itemID="{D2569B4A-AD86-4BE5-ABCC-073CFB35A254}"/>
</file>

<file path=docProps/app.xml><?xml version="1.0" encoding="utf-8"?>
<Properties xmlns="http://schemas.openxmlformats.org/officeDocument/2006/extended-properties" xmlns:vt="http://schemas.openxmlformats.org/officeDocument/2006/docPropsVTypes">
  <Template>plantillabid</Template>
  <TotalTime>100</TotalTime>
  <Words>1092</Words>
  <Application>Microsoft Office PowerPoint</Application>
  <PresentationFormat>On-screen Show (4:3)</PresentationFormat>
  <Paragraphs>153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plantillabid</vt:lpstr>
      <vt:lpstr>Worksheet</vt:lpstr>
      <vt:lpstr>PowerPoint Presentation</vt:lpstr>
      <vt:lpstr>Calendario y presupuesto</vt:lpstr>
      <vt:lpstr>PowerPoint Presentation</vt:lpstr>
      <vt:lpstr>Articulación de los diversos actores</vt:lpstr>
      <vt:lpstr>Historias del mundo real</vt:lpstr>
      <vt:lpstr>Objetivos y Desafíos del Calendario</vt:lpstr>
      <vt:lpstr>Costos de una Evaluación de Impacto</vt:lpstr>
      <vt:lpstr>Componentes mínimos de costeo de una Evaluación de Impacto</vt:lpstr>
      <vt:lpstr>¿Cuanto cuesta la recolección de datos?</vt:lpstr>
      <vt:lpstr>¿Cuanto cuesta la recolección de datos?</vt:lpstr>
      <vt:lpstr>Distribución habitual de costos</vt:lpstr>
      <vt:lpstr>Atención a componentes críticos de costo</vt:lpstr>
      <vt:lpstr>Ejemplo básico de calendario</vt:lpstr>
      <vt:lpstr>El calendario en detalle (1)</vt:lpstr>
      <vt:lpstr>El calendario en detalle (2)</vt:lpstr>
      <vt:lpstr>Rubros principales del modelo de Presupuesto</vt:lpstr>
      <vt:lpstr>Detalles para el presupuesto:</vt:lpstr>
      <vt:lpstr>Detalles para el presupuesto:</vt:lpstr>
      <vt:lpstr>Detalles para el presupuesto:</vt:lpstr>
      <vt:lpstr>Detalles para el presupuesto:</vt:lpstr>
      <vt:lpstr>Detalles para el presupuesto:</vt:lpstr>
      <vt:lpstr>Un detalle más para el presupuesto: Imprevistos</vt:lpstr>
      <vt:lpstr>Conclusiones para Calendario y Presupuesto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calendario y presupuesto_Esp</dc:title>
  <dc:creator>samsung</dc:creator>
  <cp:keywords/>
  <cp:lastModifiedBy>IADB</cp:lastModifiedBy>
  <cp:revision>24</cp:revision>
  <dcterms:created xsi:type="dcterms:W3CDTF">2012-09-13T15:01:13Z</dcterms:created>
  <dcterms:modified xsi:type="dcterms:W3CDTF">2015-04-07T03:56:13Z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0x01010066B06E59AB175241BBFB297522263BEB002B11A066E4C7C745BA3B55825AECA582</vt:lpwstr>
  </property>
  <property fmtid="{D5CDD505-2E9C-101B-9397-08002B2CF9AE}" pid="3" name="TaxKeyword">
    <vt:lpwstr/>
  </property>
  <property fmtid="{D5CDD505-2E9C-101B-9397-08002B2CF9AE}" pid="4" name="Series Corporate IDB">
    <vt:lpwstr>35;#Unclassified|a6dff32e-d477-44cd-a56b-85efe9e0a56c</vt:lpwstr>
  </property>
  <property fmtid="{D5CDD505-2E9C-101B-9397-08002B2CF9AE}" pid="5" name="Function Corporate IDB">
    <vt:lpwstr>34;#IDBDocs|cca77002-e150-4b2d-ab1f-1d7a7cdcae16</vt:lpwstr>
  </property>
  <property fmtid="{D5CDD505-2E9C-101B-9397-08002B2CF9AE}" pid="6" name="TaxKeywordTaxHTField">
    <vt:lpwstr/>
  </property>
  <property fmtid="{D5CDD505-2E9C-101B-9397-08002B2CF9AE}" pid="7" name="Country">
    <vt:lpwstr/>
  </property>
  <property fmtid="{D5CDD505-2E9C-101B-9397-08002B2CF9AE}" pid="8" name="To:">
    <vt:lpwstr/>
  </property>
  <property fmtid="{D5CDD505-2E9C-101B-9397-08002B2CF9AE}" pid="9" name="From:">
    <vt:lpwstr/>
  </property>
  <property fmtid="{D5CDD505-2E9C-101B-9397-08002B2CF9AE}" pid="10" name="Order">
    <vt:r8>310200</vt:r8>
  </property>
  <property fmtid="{D5CDD505-2E9C-101B-9397-08002B2CF9AE}" pid="12" name="Disclosure Activity">
    <vt:lpwstr>Evaluation</vt:lpwstr>
  </property>
  <property fmtid="{D5CDD505-2E9C-101B-9397-08002B2CF9AE}" pid="16" name="_dlc_DocIdItemGuid">
    <vt:lpwstr>7c58e453-d07e-4e59-bf18-75331bc4a4b0</vt:lpwstr>
  </property>
  <property fmtid="{D5CDD505-2E9C-101B-9397-08002B2CF9AE}" pid="17" name="Webtopic">
    <vt:lpwstr>Generic</vt:lpwstr>
  </property>
  <property fmtid="{D5CDD505-2E9C-101B-9397-08002B2CF9AE}" pid="18" name="ATI Disclose Document Workflow v6">
    <vt:lpwstr/>
  </property>
  <property fmtid="{D5CDD505-2E9C-101B-9397-08002B2CF9AE}" pid="20" name="Disclosed">
    <vt:bool>false</vt:bool>
  </property>
  <property fmtid="{D5CDD505-2E9C-101B-9397-08002B2CF9AE}" pid="22" name="URL">
    <vt:lpwstr/>
  </property>
  <property fmtid="{D5CDD505-2E9C-101B-9397-08002B2CF9AE}" pid="23" name="ATI Undisclose Document Workflow">
    <vt:lpwstr/>
  </property>
  <property fmtid="{D5CDD505-2E9C-101B-9397-08002B2CF9AE}" pid="25" name="ATI Disclose Document Workflow v5">
    <vt:lpwstr/>
  </property>
</Properties>
</file>