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6" r:id="rId2"/>
    <p:sldId id="314" r:id="rId3"/>
    <p:sldId id="264" r:id="rId4"/>
    <p:sldId id="319" r:id="rId5"/>
    <p:sldId id="281" r:id="rId6"/>
    <p:sldId id="302" r:id="rId7"/>
    <p:sldId id="304" r:id="rId8"/>
    <p:sldId id="307" r:id="rId9"/>
    <p:sldId id="322" r:id="rId10"/>
    <p:sldId id="323" r:id="rId11"/>
    <p:sldId id="283" r:id="rId12"/>
    <p:sldId id="284" r:id="rId13"/>
    <p:sldId id="285" r:id="rId14"/>
    <p:sldId id="324" r:id="rId15"/>
    <p:sldId id="315" r:id="rId16"/>
    <p:sldId id="327" r:id="rId17"/>
    <p:sldId id="325" r:id="rId18"/>
    <p:sldId id="317" r:id="rId19"/>
    <p:sldId id="326" r:id="rId20"/>
    <p:sldId id="25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9CD"/>
    <a:srgbClr val="0066CC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53" autoAdjust="0"/>
  </p:normalViewPr>
  <p:slideViewPr>
    <p:cSldViewPr>
      <p:cViewPr>
        <p:scale>
          <a:sx n="80" d="100"/>
          <a:sy n="8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DATA.IDB\Myriam\Presentaciones\Otros\DIA%202011%20borrado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.IDB\Myriam\Presentaciones\Otros\DIA%202011%20borrad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.IDB\Myriam\Presentaciones\Otros\DIA%202011%20borrad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Sheet1!$L$3:$L$8</c:f>
              <c:strCache>
                <c:ptCount val="6"/>
                <c:pt idx="0">
                  <c:v>Labor</c:v>
                </c:pt>
                <c:pt idx="1">
                  <c:v>Education</c:v>
                </c:pt>
                <c:pt idx="2">
                  <c:v>Institutions</c:v>
                </c:pt>
                <c:pt idx="3">
                  <c:v>Health</c:v>
                </c:pt>
                <c:pt idx="4">
                  <c:v>Finance</c:v>
                </c:pt>
                <c:pt idx="5">
                  <c:v>Environment</c:v>
                </c:pt>
              </c:strCache>
            </c:strRef>
          </c:cat>
          <c:val>
            <c:numRef>
              <c:f>Sheet1!$M$3:$M$8</c:f>
              <c:numCache>
                <c:formatCode>0%</c:formatCode>
                <c:ptCount val="6"/>
                <c:pt idx="0">
                  <c:v>0.18000000000000024</c:v>
                </c:pt>
                <c:pt idx="1">
                  <c:v>0.18000000000000024</c:v>
                </c:pt>
                <c:pt idx="2">
                  <c:v>0.2</c:v>
                </c:pt>
                <c:pt idx="3">
                  <c:v>0.18000000000000024</c:v>
                </c:pt>
                <c:pt idx="4">
                  <c:v>0.12000000000000002</c:v>
                </c:pt>
                <c:pt idx="5">
                  <c:v>0.14000000000000001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2400">
              <a:latin typeface="Unit-Regular"/>
            </a:defRPr>
          </a:pPr>
          <a:endParaRPr lang="en-US"/>
        </a:p>
      </c:txPr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Sheet2!$A$2:$A$4</c:f>
              <c:strCache>
                <c:ptCount val="3"/>
                <c:pt idx="0">
                  <c:v>Minimal Link</c:v>
                </c:pt>
                <c:pt idx="1">
                  <c:v>Partial ICT - Link</c:v>
                </c:pt>
                <c:pt idx="2">
                  <c:v>Strong ICT - Link</c:v>
                </c:pt>
              </c:strCache>
            </c:strRef>
          </c:cat>
          <c:val>
            <c:numRef>
              <c:f>Sheet2!$B$2:$B$4</c:f>
              <c:numCache>
                <c:formatCode>0%</c:formatCode>
                <c:ptCount val="3"/>
                <c:pt idx="0">
                  <c:v>0.22</c:v>
                </c:pt>
                <c:pt idx="1">
                  <c:v>0.39000000000000101</c:v>
                </c:pt>
                <c:pt idx="2">
                  <c:v>0.39000000000000101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263086905803469"/>
          <c:y val="0.27040758126388226"/>
          <c:w val="0.4773691046351165"/>
          <c:h val="0.5796975065616830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bar"/>
        <c:grouping val="clustered"/>
        <c:ser>
          <c:idx val="0"/>
          <c:order val="0"/>
          <c:tx>
            <c:strRef>
              <c:f>Sheet3!$B$2</c:f>
              <c:strCache>
                <c:ptCount val="1"/>
                <c:pt idx="0">
                  <c:v>ICT and Sectoral Impact: Minimal ICT link</c:v>
                </c:pt>
              </c:strCache>
            </c:strRef>
          </c:tx>
          <c:cat>
            <c:strRef>
              <c:f>Sheet3!$A$3:$A$8</c:f>
              <c:strCache>
                <c:ptCount val="6"/>
                <c:pt idx="0">
                  <c:v>Education</c:v>
                </c:pt>
                <c:pt idx="1">
                  <c:v>Environment</c:v>
                </c:pt>
                <c:pt idx="2">
                  <c:v>Health</c:v>
                </c:pt>
                <c:pt idx="3">
                  <c:v>Institutions</c:v>
                </c:pt>
                <c:pt idx="4">
                  <c:v>Labor</c:v>
                </c:pt>
                <c:pt idx="5">
                  <c:v>Finance</c:v>
                </c:pt>
              </c:strCache>
            </c:strRef>
          </c:cat>
          <c:val>
            <c:numRef>
              <c:f>Sheet3!$B$3:$B$8</c:f>
              <c:numCache>
                <c:formatCode>General</c:formatCode>
                <c:ptCount val="6"/>
                <c:pt idx="0">
                  <c:v>29</c:v>
                </c:pt>
                <c:pt idx="1">
                  <c:v>50</c:v>
                </c:pt>
                <c:pt idx="2">
                  <c:v>24</c:v>
                </c:pt>
                <c:pt idx="3">
                  <c:v>13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ICT and Sectoral Impact: Partial ICT link</c:v>
                </c:pt>
              </c:strCache>
            </c:strRef>
          </c:tx>
          <c:cat>
            <c:strRef>
              <c:f>Sheet3!$A$3:$A$8</c:f>
              <c:strCache>
                <c:ptCount val="6"/>
                <c:pt idx="0">
                  <c:v>Education</c:v>
                </c:pt>
                <c:pt idx="1">
                  <c:v>Environment</c:v>
                </c:pt>
                <c:pt idx="2">
                  <c:v>Health</c:v>
                </c:pt>
                <c:pt idx="3">
                  <c:v>Institutions</c:v>
                </c:pt>
                <c:pt idx="4">
                  <c:v>Labor</c:v>
                </c:pt>
                <c:pt idx="5">
                  <c:v>Finance</c:v>
                </c:pt>
              </c:strCache>
            </c:strRef>
          </c:cat>
          <c:val>
            <c:numRef>
              <c:f>Sheet3!$C$3:$C$8</c:f>
              <c:numCache>
                <c:formatCode>General</c:formatCode>
                <c:ptCount val="6"/>
                <c:pt idx="0">
                  <c:v>57</c:v>
                </c:pt>
                <c:pt idx="1">
                  <c:v>33</c:v>
                </c:pt>
                <c:pt idx="2">
                  <c:v>38</c:v>
                </c:pt>
                <c:pt idx="3">
                  <c:v>39</c:v>
                </c:pt>
                <c:pt idx="4">
                  <c:v>29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ICT and Sectoral Impact: Strong ICT link</c:v>
                </c:pt>
              </c:strCache>
            </c:strRef>
          </c:tx>
          <c:cat>
            <c:strRef>
              <c:f>Sheet3!$A$3:$A$8</c:f>
              <c:strCache>
                <c:ptCount val="6"/>
                <c:pt idx="0">
                  <c:v>Education</c:v>
                </c:pt>
                <c:pt idx="1">
                  <c:v>Environment</c:v>
                </c:pt>
                <c:pt idx="2">
                  <c:v>Health</c:v>
                </c:pt>
                <c:pt idx="3">
                  <c:v>Institutions</c:v>
                </c:pt>
                <c:pt idx="4">
                  <c:v>Labor</c:v>
                </c:pt>
                <c:pt idx="5">
                  <c:v>Finance</c:v>
                </c:pt>
              </c:strCache>
            </c:strRef>
          </c:cat>
          <c:val>
            <c:numRef>
              <c:f>Sheet3!$D$3:$D$8</c:f>
              <c:numCache>
                <c:formatCode>General</c:formatCode>
                <c:ptCount val="6"/>
                <c:pt idx="0">
                  <c:v>14</c:v>
                </c:pt>
                <c:pt idx="1">
                  <c:v>17</c:v>
                </c:pt>
                <c:pt idx="2">
                  <c:v>38</c:v>
                </c:pt>
                <c:pt idx="3">
                  <c:v>48</c:v>
                </c:pt>
                <c:pt idx="4">
                  <c:v>57</c:v>
                </c:pt>
                <c:pt idx="5">
                  <c:v>60</c:v>
                </c:pt>
              </c:numCache>
            </c:numRef>
          </c:val>
        </c:ser>
        <c:axId val="159827840"/>
        <c:axId val="159829376"/>
      </c:barChart>
      <c:catAx>
        <c:axId val="159827840"/>
        <c:scaling>
          <c:orientation val="minMax"/>
        </c:scaling>
        <c:axPos val="l"/>
        <c:tickLblPos val="nextTo"/>
        <c:crossAx val="159829376"/>
        <c:crosses val="autoZero"/>
        <c:auto val="1"/>
        <c:lblAlgn val="ctr"/>
        <c:lblOffset val="100"/>
      </c:catAx>
      <c:valAx>
        <c:axId val="159829376"/>
        <c:scaling>
          <c:orientation val="minMax"/>
          <c:max val="65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of projects with strong, partial or minimal ICT link</a:t>
                </a:r>
              </a:p>
            </c:rich>
          </c:tx>
          <c:layout/>
        </c:title>
        <c:numFmt formatCode="General" sourceLinked="1"/>
        <c:tickLblPos val="nextTo"/>
        <c:crossAx val="1598278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0.3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772400" cy="1143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="horz" wrap="square" lIns="91440" tIns="45720" rIns="91440" bIns="45720" anchor="ctr" anchorCtr="0" compatLnSpc="1"/>
        <a:lstStyle xmlns:a="http://schemas.openxmlformats.org/drawingml/2006/main">
          <a:lvl1pPr marL="0" marR="0" lvl="0" indent="0" algn="l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lang="en-US" sz="3000" b="0" i="0" u="none" strike="noStrike" kern="0" cap="none" spc="0" baseline="0">
              <a:solidFill>
                <a:srgbClr val="0399CD"/>
              </a:solidFill>
              <a:uFillTx/>
              <a:latin typeface="Unit-Bold"/>
            </a:defRPr>
          </a:lvl1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6E09BF-D92E-4610-AF2B-7D2199F7E2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0B8E7-5835-4A3E-8B29-B8A3201C2B51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8AE8-5225-410B-9C37-631976151A9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58086-DC66-4B1C-9D6E-EDDA71756767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77249-10ED-47E1-95B2-F224A193BD03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3E6A0-8D8A-4565-A94D-519842B37474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1BE39-CF62-4922-99AD-FFF7C62F4D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DE97F-CC6D-4459-93ED-195C509CAF5E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B242A-68C9-4ED9-8C27-85846C22001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7966A8-DBDE-451A-86C9-467A0FA98BEF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2D77-DE01-453F-BBF7-C5B623B9FF3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0E96A-0223-4524-B5C0-122E1556771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9510-917A-498F-94C5-B1FF8291714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208BF-E143-44EE-B55E-17CFB5943097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078C-AA7D-4468-9A7F-0068404C2F94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05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9DCA9-8C2E-4343-998B-EC049D80AC4F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C94ED-9DE3-4116-82FF-10B49974A32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C0415-135E-49C4-B4E6-12769700C14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BFC6-6827-4758-95FD-674227B9A5D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CE528F-D5B5-4C34-BC35-3E6242471653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B7BDF-86CB-4F4D-8322-C1513C686C13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2FB31-CCB5-4E4C-96AD-1C60B5E29879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This is a 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131A-70DA-480A-97D3-6EE71CA99AF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13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1C05B3E-1D7B-45F2-AA26-08EECB532E1C}" type="datetime1">
              <a:rPr lang="en-US" smtClean="0"/>
              <a:pPr/>
              <a:t>5/19/2011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913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This is a test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75" y="5867400"/>
            <a:ext cx="12668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00800"/>
            <a:ext cx="9144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40A717-2C7C-422D-924D-99C219636A2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91400" y="381000"/>
            <a:ext cx="1548371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399CD"/>
          </a:solidFill>
          <a:latin typeface="Unit-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odahead.com/fun/are-fat-people-victims-or-gluttons/question-127841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752600"/>
            <a:ext cx="4343400" cy="3048000"/>
          </a:xfrm>
        </p:spPr>
        <p:txBody>
          <a:bodyPr/>
          <a:lstStyle/>
          <a:p>
            <a:pPr algn="ctr"/>
            <a:r>
              <a:rPr lang="en-US" sz="4400" b="1" dirty="0" smtClean="0"/>
              <a:t>Development Connections </a:t>
            </a:r>
            <a:r>
              <a:rPr lang="en-US" sz="2400" dirty="0" smtClean="0"/>
              <a:t>Unveiling the Impact of New Information Technologies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/>
              <a:t>Development in the Americas, 2011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28368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49525"/>
            <a:ext cx="4953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8AE8-5225-410B-9C37-631976151A95}" type="slidenum">
              <a:rPr lang="en-US" smtClean="0"/>
              <a:pPr/>
              <a:t>1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6705600" cy="1112838"/>
          </a:xfrm>
        </p:spPr>
        <p:txBody>
          <a:bodyPr/>
          <a:lstStyle/>
          <a:p>
            <a:pPr algn="ctr"/>
            <a:r>
              <a:rPr lang="en-US" sz="4400" b="1" dirty="0" smtClean="0"/>
              <a:t>Successful Examples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4ED-9DE3-4116-82FF-10B49974A325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295400"/>
            <a:ext cx="4572000" cy="1143000"/>
          </a:xfrm>
        </p:spPr>
        <p:txBody>
          <a:bodyPr/>
          <a:lstStyle/>
          <a:p>
            <a:pPr algn="ctr"/>
            <a:r>
              <a:rPr lang="en-US" b="1" dirty="0" smtClean="0"/>
              <a:t>Savings Reminders –Bolivia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352800"/>
            <a:ext cx="7696200" cy="2895596"/>
          </a:xfrm>
        </p:spPr>
        <p:txBody>
          <a:bodyPr/>
          <a:lstStyle/>
          <a:p>
            <a:r>
              <a:rPr lang="en-US" sz="2400" dirty="0" smtClean="0"/>
              <a:t>Clients who received monthly reminders saved 6% more than individuals who did not </a:t>
            </a:r>
          </a:p>
          <a:p>
            <a:endParaRPr lang="en-US" sz="2400" dirty="0" smtClean="0"/>
          </a:p>
          <a:p>
            <a:r>
              <a:rPr lang="en-US" sz="2400" dirty="0" smtClean="0"/>
              <a:t>Reminders that mentioned a specific future expenditure of the individual increased his/her savings by 16%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3" y="6610353"/>
            <a:ext cx="2362196" cy="476246"/>
          </a:xfrm>
          <a:prstGeom prst="rect">
            <a:avLst/>
          </a:prstGeom>
        </p:spPr>
        <p:txBody>
          <a:bodyPr/>
          <a:lstStyle/>
          <a:p>
            <a:pPr lvl="0"/>
            <a:fld id="{417659BF-9008-40CA-9C50-051C28D988A3}" type="slidenum">
              <a:rPr lang="en-US" smtClean="0"/>
              <a:pPr lvl="0"/>
              <a:t>11</a:t>
            </a:fld>
            <a:endParaRPr lang="en-US" smtClean="0"/>
          </a:p>
          <a:p>
            <a:pPr lvl="0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27" y="906252"/>
            <a:ext cx="3880873" cy="22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3" y="6610353"/>
            <a:ext cx="2362196" cy="476246"/>
          </a:xfrm>
          <a:prstGeom prst="rect">
            <a:avLst/>
          </a:prstGeom>
        </p:spPr>
        <p:txBody>
          <a:bodyPr/>
          <a:lstStyle/>
          <a:p>
            <a:pPr lvl="0"/>
            <a:fld id="{417659BF-9008-40CA-9C50-051C28D988A3}" type="slidenum">
              <a:rPr lang="en-US" smtClean="0"/>
              <a:pPr lvl="0"/>
              <a:t>12</a:t>
            </a:fld>
            <a:endParaRPr lang="en-US" smtClean="0"/>
          </a:p>
          <a:p>
            <a:pPr lvl="0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81000"/>
            <a:ext cx="3657600" cy="24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533400"/>
            <a:ext cx="4495800" cy="19812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Internet-based </a:t>
            </a:r>
            <a:r>
              <a:rPr lang="en-US" b="1" dirty="0" smtClean="0"/>
              <a:t>Sex </a:t>
            </a:r>
            <a:r>
              <a:rPr lang="en-US" b="1" dirty="0" smtClean="0"/>
              <a:t>Education in Colombia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19400"/>
            <a:ext cx="89916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Significant improvements in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sexual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knowledge and attitudes (STD prevention, condom use, pregnancy prevention and sexual violence/abuse)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Kids are more able to identify safe and risky sexual practices, STD symptoms and violent/abusive sexual situations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More importantly,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behavioral change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: teenagers initiate sexual activity later and have fewer sexual partners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Reduction in pregnancies, from 2.2%  to 1.3%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t-Regular"/>
              </a:rPr>
              <a:t> 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-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3" y="6610353"/>
            <a:ext cx="2362196" cy="476246"/>
          </a:xfrm>
          <a:prstGeom prst="rect">
            <a:avLst/>
          </a:prstGeom>
        </p:spPr>
        <p:txBody>
          <a:bodyPr/>
          <a:lstStyle/>
          <a:p>
            <a:pPr lvl="0"/>
            <a:fld id="{417659BF-9008-40CA-9C50-051C28D988A3}" type="slidenum">
              <a:rPr lang="en-US" smtClean="0"/>
              <a:pPr lvl="0"/>
              <a:t>13</a:t>
            </a:fld>
            <a:endParaRPr lang="en-US" smtClean="0"/>
          </a:p>
          <a:p>
            <a:pPr lvl="0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4229"/>
            <a:ext cx="4267199" cy="281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971804"/>
            <a:ext cx="8077200" cy="4800596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Use of ICT to improve efficiency in the issuance of national ID cards</a:t>
            </a:r>
          </a:p>
          <a:p>
            <a:r>
              <a:rPr lang="en-US" sz="2400" dirty="0" smtClean="0"/>
              <a:t>Productivity of computer use (as opposed to typewriters) increases by more than one third</a:t>
            </a:r>
          </a:p>
          <a:p>
            <a:r>
              <a:rPr lang="en-US" sz="2400" dirty="0" smtClean="0"/>
              <a:t>ICT cannot do it all: success rates of indigenous women is much lower –either because of discrimination, ignorance, or bureaucratic delay)</a:t>
            </a:r>
          </a:p>
          <a:p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76800" y="914400"/>
            <a:ext cx="3886200" cy="1477960"/>
          </a:xfrm>
        </p:spPr>
        <p:txBody>
          <a:bodyPr/>
          <a:lstStyle/>
          <a:p>
            <a:r>
              <a:rPr lang="en-US" b="1" dirty="0" smtClean="0"/>
              <a:t> Government Efficiency and Computers in Bolivia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6781800" cy="1112838"/>
          </a:xfrm>
        </p:spPr>
        <p:txBody>
          <a:bodyPr/>
          <a:lstStyle/>
          <a:p>
            <a:pPr algn="ctr"/>
            <a:r>
              <a:rPr lang="en-US" sz="4000" b="1" dirty="0" smtClean="0"/>
              <a:t>Lessons of Successful Cases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14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83820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 you Want to Win Soccer Games?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15</a:t>
            </a:fld>
            <a:endParaRPr lang="en-US" smtClean="0"/>
          </a:p>
          <a:p>
            <a:endParaRPr lang="en-US"/>
          </a:p>
        </p:txBody>
      </p:sp>
      <p:pic>
        <p:nvPicPr>
          <p:cNvPr id="2050" name="Picture 2" descr="http://www.fieldturf.com/images/uploads/soccer_overview_-_pro-we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229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we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Access is different from Use</a:t>
            </a:r>
          </a:p>
          <a:p>
            <a:endParaRPr lang="en-US" dirty="0" smtClean="0"/>
          </a:p>
          <a:p>
            <a:r>
              <a:rPr lang="en-US" dirty="0" smtClean="0"/>
              <a:t>Resources are limited</a:t>
            </a:r>
          </a:p>
          <a:p>
            <a:endParaRPr lang="en-US" dirty="0" smtClean="0"/>
          </a:p>
          <a:p>
            <a:r>
              <a:rPr lang="en-US" dirty="0" smtClean="0"/>
              <a:t>Complementarities are crucial</a:t>
            </a:r>
          </a:p>
          <a:p>
            <a:endParaRPr lang="en-US" dirty="0" smtClean="0"/>
          </a:p>
          <a:p>
            <a:r>
              <a:rPr lang="en-US" dirty="0" smtClean="0"/>
              <a:t>Cooperation: Public-private partnerships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16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BFC6-6827-4758-95FD-674227B9A5D9}" type="slidenum">
              <a:rPr lang="en-US" smtClean="0"/>
              <a:pPr/>
              <a:t>17</a:t>
            </a:fld>
            <a:endParaRPr lang="en-US" smtClean="0"/>
          </a:p>
          <a:p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371600"/>
          <a:ext cx="6286500" cy="494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6781800" cy="1112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smtClean="0">
                <a:solidFill>
                  <a:srgbClr val="0399CD"/>
                </a:solidFill>
                <a:latin typeface="+mj-lt"/>
                <a:ea typeface="+mj-ea"/>
                <a:cs typeface="+mj-cs"/>
              </a:rPr>
              <a:t>That’s why they work better in some areas than in others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399C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10400" cy="1112838"/>
          </a:xfrm>
        </p:spPr>
        <p:txBody>
          <a:bodyPr/>
          <a:lstStyle/>
          <a:p>
            <a:pPr algn="ctr"/>
            <a:r>
              <a:rPr lang="en-US" dirty="0" smtClean="0"/>
              <a:t>Do consider evaluation!</a:t>
            </a:r>
            <a:br>
              <a:rPr lang="en-US" dirty="0" smtClean="0"/>
            </a:br>
            <a:r>
              <a:rPr lang="en-US" dirty="0" smtClean="0"/>
              <a:t>(or the elephant -cow- in the room)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18</a:t>
            </a:fld>
            <a:endParaRPr lang="en-US" smtClean="0"/>
          </a:p>
          <a:p>
            <a:endParaRPr lang="en-US"/>
          </a:p>
        </p:txBody>
      </p:sp>
      <p:pic>
        <p:nvPicPr>
          <p:cNvPr id="47106" name="Picture 2" descr="http://3.bp.blogspot.com/_MHeYA5-zzsA/S9r5CqEE8FI/AAAAAAAABDQ/aHqkndCoy-8/s1600/two-c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7772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dirty="0" smtClean="0"/>
              <a:t>The potential is there.</a:t>
            </a:r>
          </a:p>
          <a:p>
            <a:endParaRPr lang="en-US" dirty="0" smtClean="0"/>
          </a:p>
          <a:p>
            <a:r>
              <a:rPr lang="en-US" dirty="0" smtClean="0"/>
              <a:t>ICTs are not an end.</a:t>
            </a:r>
          </a:p>
          <a:p>
            <a:endParaRPr lang="en-US" dirty="0" smtClean="0"/>
          </a:p>
          <a:p>
            <a:r>
              <a:rPr lang="en-US" dirty="0" smtClean="0"/>
              <a:t>Not a silver bullet</a:t>
            </a:r>
          </a:p>
          <a:p>
            <a:endParaRPr lang="en-US" dirty="0" smtClean="0"/>
          </a:p>
          <a:p>
            <a:r>
              <a:rPr lang="en-US" dirty="0" smtClean="0"/>
              <a:t>Cost-benefit: Newer is not always better</a:t>
            </a:r>
          </a:p>
          <a:p>
            <a:endParaRPr lang="en-US" dirty="0" smtClean="0"/>
          </a:p>
          <a:p>
            <a:r>
              <a:rPr lang="en-US" dirty="0" smtClean="0"/>
              <a:t>Start small, evaluate, and then go big.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19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2" descr="http://www.centralmediasystems.com/images/Television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505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762000"/>
          </a:xfrm>
        </p:spPr>
        <p:txBody>
          <a:bodyPr/>
          <a:lstStyle/>
          <a:p>
            <a:pPr algn="ctr"/>
            <a:r>
              <a:rPr lang="en-US" b="1" dirty="0" smtClean="0"/>
              <a:t>ICTs on top of the world?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2</a:t>
            </a:fld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6934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Courtesy: Richard Webb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9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 descr="logofinal power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87575"/>
            <a:ext cx="4267200" cy="2384425"/>
          </a:xfrm>
          <a:prstGeom prst="rect">
            <a:avLst/>
          </a:prstGeom>
          <a:noFill/>
        </p:spPr>
      </p:pic>
      <p:pic>
        <p:nvPicPr>
          <p:cNvPr id="29716" name="Picture 20" descr="font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030913"/>
            <a:ext cx="5334000" cy="36988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BFC6-6827-4758-95FD-674227B9A5D9}" type="slidenum">
              <a:rPr lang="en-US" smtClean="0"/>
              <a:pPr/>
              <a:t>20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05600" cy="838200"/>
          </a:xfrm>
        </p:spPr>
        <p:txBody>
          <a:bodyPr/>
          <a:lstStyle/>
          <a:p>
            <a:pPr algn="ctr"/>
            <a:r>
              <a:rPr lang="en-US" b="1" dirty="0" smtClean="0"/>
              <a:t>How far behind is LAC?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6096000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Source: DIA (2011).</a:t>
            </a:r>
            <a:endParaRPr lang="en-US" sz="1000" dirty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248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94ED-9DE3-4116-82FF-10B49974A325}" type="slidenum">
              <a:rPr lang="en-US" smtClean="0"/>
              <a:pPr/>
              <a:t>3</a:t>
            </a:fld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7912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077200" cy="2362200"/>
          </a:xfrm>
        </p:spPr>
        <p:txBody>
          <a:bodyPr/>
          <a:lstStyle/>
          <a:p>
            <a:pPr algn="ctr"/>
            <a:r>
              <a:rPr lang="en-US" sz="4400" b="1" dirty="0" smtClean="0"/>
              <a:t>What is the return?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57200"/>
            <a:ext cx="3352800" cy="5668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lnSpc>
                <a:spcPct val="120000"/>
              </a:lnSpc>
              <a:spcBef>
                <a:spcPts val="700"/>
              </a:spcBef>
              <a:buSzPct val="100000"/>
              <a:defRPr/>
            </a:pPr>
            <a:r>
              <a:rPr lang="en-US" sz="2600" b="1" kern="0" dirty="0" smtClean="0">
                <a:solidFill>
                  <a:srgbClr val="0399CD"/>
                </a:solidFill>
                <a:latin typeface="Unit-Bold"/>
              </a:rPr>
              <a:t>What do we do?</a:t>
            </a:r>
          </a:p>
          <a:p>
            <a:pPr marL="342900" indent="-342900">
              <a:spcBef>
                <a:spcPts val="700"/>
              </a:spcBef>
              <a:buSzPct val="100000"/>
              <a:buFontTx/>
              <a:buChar char="•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Unit-Regular"/>
              </a:rPr>
              <a:t>Very little is known, no data, we’re closing gap.</a:t>
            </a:r>
          </a:p>
          <a:p>
            <a:pPr marL="34290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lang="en-US" sz="26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Unit-Regular"/>
              </a:rPr>
              <a:t>First systematic study on impact </a:t>
            </a: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lang="en-US" sz="26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Unit-Regular"/>
              </a:rPr>
              <a:t>Nearly fifty projects studied all over Latin America (“randomized controlled trials”)</a:t>
            </a: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lang="en-US" sz="26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Unit-Regular"/>
              </a:rPr>
              <a:t>Many research teams involved</a:t>
            </a:r>
          </a:p>
          <a:p>
            <a:pPr marL="342900" lvl="0" indent="-342900">
              <a:spcBef>
                <a:spcPts val="700"/>
              </a:spcBef>
              <a:buSzPct val="100000"/>
              <a:defRPr/>
            </a:pPr>
            <a:endParaRPr lang="en-US" sz="30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lang="en-US" sz="30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defRPr/>
            </a:pPr>
            <a:endParaRPr lang="en-US" sz="30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lang="en-US" sz="3000" kern="0" dirty="0" smtClean="0">
              <a:solidFill>
                <a:srgbClr val="000000"/>
              </a:solidFill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-Regular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US" sz="3000" kern="0" dirty="0" smtClean="0">
              <a:solidFill>
                <a:srgbClr val="000000"/>
              </a:solidFill>
              <a:latin typeface="Unit-Regular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-Regular"/>
            </a:endParaRPr>
          </a:p>
          <a:p>
            <a:pPr marL="342900" lvl="0" indent="-342900">
              <a:spcBef>
                <a:spcPts val="700"/>
              </a:spcBef>
              <a:buSzPct val="100000"/>
              <a:buFontTx/>
              <a:buChar char="•"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t-Regula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3" y="6610353"/>
            <a:ext cx="2362196" cy="476246"/>
          </a:xfrm>
          <a:prstGeom prst="rect">
            <a:avLst/>
          </a:prstGeom>
        </p:spPr>
        <p:txBody>
          <a:bodyPr/>
          <a:lstStyle/>
          <a:p>
            <a:pPr lvl="0"/>
            <a:fld id="{39A23CC4-87A4-4BD9-9133-484D0F9D9348}" type="slidenum">
              <a:rPr lang="en-US" smtClean="0"/>
              <a:pPr lvl="0"/>
              <a:t>5</a:t>
            </a:fld>
            <a:endParaRPr lang="en-US" smtClean="0"/>
          </a:p>
          <a:p>
            <a:pPr lvl="0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64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3" y="6610353"/>
            <a:ext cx="2362196" cy="476246"/>
          </a:xfrm>
          <a:prstGeom prst="rect">
            <a:avLst/>
          </a:prstGeom>
        </p:spPr>
        <p:txBody>
          <a:bodyPr/>
          <a:lstStyle/>
          <a:p>
            <a:pPr lvl="0"/>
            <a:fld id="{39A23CC4-87A4-4BD9-9133-484D0F9D9348}" type="slidenum">
              <a:rPr lang="en-US" smtClean="0"/>
              <a:pPr lvl="0"/>
              <a:t>6</a:t>
            </a:fld>
            <a:endParaRPr lang="en-US" smtClean="0"/>
          </a:p>
          <a:p>
            <a:pPr lvl="0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8382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399CD"/>
                </a:solidFill>
                <a:effectLst/>
                <a:uLnTx/>
                <a:uFillTx/>
                <a:latin typeface="Unit-Bold"/>
                <a:ea typeface="+mn-ea"/>
                <a:cs typeface="+mn-cs"/>
              </a:defRPr>
            </a:pPr>
            <a:endParaRPr lang="en-US" sz="3000" kern="0" dirty="0" smtClean="0">
              <a:solidFill>
                <a:srgbClr val="0399CD"/>
              </a:solidFill>
              <a:latin typeface="Unit-Bold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0" y="9144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381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0399CD"/>
                </a:solidFill>
                <a:latin typeface="Unit-Bold"/>
              </a:rPr>
              <a:t>Projects Undertaken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" y="91440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381000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kern="0" dirty="0" smtClean="0">
                <a:solidFill>
                  <a:srgbClr val="0399CD"/>
                </a:solidFill>
                <a:latin typeface="Unit-Bold"/>
              </a:rPr>
              <a:t>Do ICTs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Not a Silver Bullet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8</a:t>
            </a:fld>
            <a:endParaRPr lang="en-US" smtClean="0"/>
          </a:p>
          <a:p>
            <a:endParaRPr lang="en-US"/>
          </a:p>
        </p:txBody>
      </p:sp>
      <p:pic>
        <p:nvPicPr>
          <p:cNvPr id="47108" name="Picture 4" descr="http://ycorpblog.com/wp-content/uploads/2008/06/baby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200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miller-mccune.com/wp-content/uploads/2010/04/mmw_TVwatching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2672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Human capital, Infrastructure, Regulations…</a:t>
            </a:r>
          </a:p>
          <a:p>
            <a:endParaRPr lang="en-US" dirty="0" smtClean="0"/>
          </a:p>
          <a:p>
            <a:r>
              <a:rPr lang="en-US" dirty="0" smtClean="0"/>
              <a:t>Technologies do not magnify the positive, only.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242A-68C9-4ED9-8C27-85846C220016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  <p:pic>
        <p:nvPicPr>
          <p:cNvPr id="14340" name="Picture 4" descr="http://kikomatching.files.wordpress.com/2009/10/computer_addi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3352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Unit-Bold"/>
        <a:ea typeface=""/>
        <a:cs typeface=""/>
      </a:majorFont>
      <a:minorFont>
        <a:latin typeface="Unit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z-Disclosure Operations" ma:contentTypeID="0x01010046CF21643EE8D14686A648AA6DAD089200731208C198B67A4A9972DF452057C246" ma:contentTypeVersion="0" ma:contentTypeDescription="A content type to manage public (operations) IDB documents" ma:contentTypeScope="" ma:versionID="46df0ead5133c3de30309b387208f363">
  <xsd:schema xmlns:xsd="http://www.w3.org/2001/XMLSchema" xmlns:xs="http://www.w3.org/2001/XMLSchema" xmlns:p="http://schemas.microsoft.com/office/2006/metadata/properties" xmlns:ns2="9c571b2f-e523-4ab2-ba2e-09e151a03ef4" targetNamespace="http://schemas.microsoft.com/office/2006/metadata/properties" ma:root="true" ma:fieldsID="27628c6a2b9b4d4b7d187c2497f79849" ns2:_="">
    <xsd:import namespace="9c571b2f-e523-4ab2-ba2e-09e151a03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d0e48b6a66848a9885f717e5bbf40c4" minOccurs="0"/>
                <xsd:element ref="ns2:TaxCatchAll" minOccurs="0"/>
                <xsd:element ref="ns2:TaxCatchAllLabel" minOccurs="0"/>
                <xsd:element ref="ns2:Access_x0020_to_x0020_Information_x00a0_Policy"/>
                <xsd:element ref="ns2:o5138a91267540169645e33d09c9ddc6" minOccurs="0"/>
                <xsd:element ref="ns2:Project_x0020_Number"/>
                <xsd:element ref="ns2:Webtopic" minOccurs="0"/>
                <xsd:element ref="ns2:Approval_x0020_Number" minOccurs="0"/>
                <xsd:element ref="ns2:Disclosure_x0020_Activity"/>
                <xsd:element ref="ns2:Document_x0020_Author" minOccurs="0"/>
                <xsd:element ref="ns2:Other_x0020_Author" minOccurs="0"/>
                <xsd:element ref="ns2:m555d3814edf4817b4410a4e57f94ce9" minOccurs="0"/>
                <xsd:element ref="ns2:e559ffcc31d34167856647188be35015" minOccurs="0"/>
                <xsd:element ref="ns2:c456731dbc904a5fb605ec556c33e883" minOccurs="0"/>
                <xsd:element ref="ns2:Document_x0020_Language_x0020_IDB"/>
                <xsd:element ref="ns2:Division_x0020_or_x0020_Unit"/>
                <xsd:element ref="ns2:Identifier" minOccurs="0"/>
                <xsd:element ref="ns2:j8b96605ee2f4c4e988849e658583fee" minOccurs="0"/>
                <xsd:element ref="ns2:Operation_x0020_Type" minOccurs="0"/>
                <xsd:element ref="ns2:Package_x0020_Code" minOccurs="0"/>
                <xsd:element ref="ns2:Phase" minOccurs="0"/>
                <xsd:element ref="ns2:Business_x0020_Area" minOccurs="0"/>
                <xsd:element ref="ns2:Key_x0020_Document" minOccurs="0"/>
                <xsd:element ref="ns2:Project_x0020_Document_x0020_Type" minOccurs="0"/>
                <xsd:element ref="ns2:Abstract" minOccurs="0"/>
                <xsd:element ref="ns2:Migration_x0020_Info" minOccurs="0"/>
                <xsd:element ref="ns2:SISCOR_x0020_Number" minOccurs="0"/>
                <xsd:element ref="ns2:IDBDocs_x0020_Number" minOccurs="0"/>
                <xsd:element ref="ns2:Editor1" minOccurs="0"/>
                <xsd:element ref="ns2:Issue_x0020_Date" minOccurs="0"/>
                <xsd:element ref="ns2:Publishing_x0020_House" minOccurs="0"/>
                <xsd:element ref="ns2:KP_x0020_Topics" minOccurs="0"/>
                <xsd:element ref="ns2:Region" minOccurs="0"/>
                <xsd:element ref="ns2:Publication_x0020_Type" minOccurs="0"/>
                <xsd:element ref="ns2:Fiscal_x0020_Year_x0020_ID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71b2f-e523-4ab2-ba2e-09e151a03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d0e48b6a66848a9885f717e5bbf40c4" ma:index="11" nillable="true" ma:taxonomy="true" ma:internalName="fd0e48b6a66848a9885f717e5bbf40c4" ma:taxonomyFieldName="Function_x0020_Operations_x0020_IDB" ma:displayName="Function Operations IDB" ma:default="" ma:fieldId="{fd0e48b6-a668-48a9-885f-717e5bbf40c4}" ma:sspId="cf0be0ad-272c-4e7f-a157-3f0abda6cde5" ma:termSetId="5afbb5f0-73fa-45d3-a56a-b084af06f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192e472-1f90-4a00-8174-3990afb8f4a1}" ma:internalName="TaxCatchAll" ma:showField="CatchAllData" ma:web="590f0c5f-67d6-4bed-9edb-b4f846dc1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7192e472-1f90-4a00-8174-3990afb8f4a1}" ma:internalName="TaxCatchAllLabel" ma:readOnly="true" ma:showField="CatchAllDataLabel" ma:web="590f0c5f-67d6-4bed-9edb-b4f846dc1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cess_x0020_to_x0020_Information_x00a0_Policy" ma:index="15" ma:displayName="Access to Information Policy" ma:default="Confidential" ma:format="Dropdown" ma:internalName="Access_x0020_to_x0020_Information_x00A0_Policy">
      <xsd:simpleType>
        <xsd:restriction base="dms:Choice">
          <xsd:enumeration value="Confidential"/>
          <xsd:enumeration value="Disclosed Over Time – 5 years"/>
          <xsd:enumeration value="Disclosed Over Time – 20 years"/>
          <xsd:enumeration value="Disclosed Over Time – 10 years"/>
          <xsd:enumeration value="Public"/>
          <xsd:enumeration value="Public - Simultaneous Disclosure"/>
        </xsd:restriction>
      </xsd:simpleType>
    </xsd:element>
    <xsd:element name="o5138a91267540169645e33d09c9ddc6" ma:index="16" ma:taxonomy="true" ma:internalName="o5138a91267540169645e33d09c9ddc6" ma:taxonomyFieldName="Series_x0020_Operations_x0020_IDB" ma:displayName="Series Operations IDB" ma:readOnly="false" ma:default="" ma:fieldId="{85138a91-2675-4016-9645-e33d09c9ddc6}" ma:sspId="cf0be0ad-272c-4e7f-a157-3f0abda6cde5" ma:termSetId="3bc5da7b-2b03-4315-921b-8aab7897c5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18" ma:displayName="Project Number" ma:internalName="Project_x0020_Number" ma:readOnly="false">
      <xsd:simpleType>
        <xsd:restriction base="dms:Text">
          <xsd:maxLength value="255"/>
        </xsd:restriction>
      </xsd:simpleType>
    </xsd:element>
    <xsd:element name="Webtopic" ma:index="19" nillable="true" ma:displayName="Webtopic" ma:internalName="Webtopic">
      <xsd:simpleType>
        <xsd:restriction base="dms:Text">
          <xsd:maxLength value="255"/>
        </xsd:restriction>
      </xsd:simpleType>
    </xsd:element>
    <xsd:element name="Approval_x0020_Number" ma:index="20" nillable="true" ma:displayName="Approval Number" ma:description="Entered by the user or default value pulled from project number" ma:internalName="Approval_x0020_Number">
      <xsd:simpleType>
        <xsd:restriction base="dms:Text">
          <xsd:maxLength value="255"/>
        </xsd:restriction>
      </xsd:simpleType>
    </xsd:element>
    <xsd:element name="Disclosure_x0020_Activity" ma:index="21" ma:displayName="Disclosure Activity" ma:internalName="Disclosure_x0020_Activity" ma:readOnly="false">
      <xsd:simpleType>
        <xsd:restriction base="dms:Text">
          <xsd:maxLength value="255"/>
        </xsd:restriction>
      </xsd:simpleType>
    </xsd:element>
    <xsd:element name="Document_x0020_Author" ma:index="22" nillable="true" ma:displayName="Document Author" ma:internalName="Document_x0020_Author">
      <xsd:simpleType>
        <xsd:restriction base="dms:Text">
          <xsd:maxLength value="255"/>
        </xsd:restriction>
      </xsd:simpleType>
    </xsd:element>
    <xsd:element name="Other_x0020_Author" ma:index="23" nillable="true" ma:displayName="Other Author" ma:internalName="Other_x0020_Author">
      <xsd:simpleType>
        <xsd:restriction base="dms:Text">
          <xsd:maxLength value="255"/>
        </xsd:restriction>
      </xsd:simpleType>
    </xsd:element>
    <xsd:element name="m555d3814edf4817b4410a4e57f94ce9" ma:index="24" nillable="true" ma:taxonomy="true" ma:internalName="m555d3814edf4817b4410a4e57f94ce9" ma:taxonomyFieldName="Fund_x0020_IDB" ma:displayName="Fund IDB" ma:default="" ma:fieldId="{6555d381-4edf-4817-b441-0a4e57f94ce9}" ma:taxonomyMulti="true" ma:sspId="cf0be0ad-272c-4e7f-a157-3f0abda6cde5" ma:termSetId="932037b2-42e9-4373-86b7-1f7fc55d6c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59ffcc31d34167856647188be35015" ma:index="26" nillable="true" ma:taxonomy="true" ma:internalName="e559ffcc31d34167856647188be35015" ma:taxonomyFieldName="Sector_x0020_IDB" ma:displayName="Sector IDB" ma:default="" ma:fieldId="{e559ffcc-31d3-4167-8566-47188be35015}" ma:taxonomyMulti="true" ma:sspId="cf0be0ad-272c-4e7f-a157-3f0abda6cde5" ma:termSetId="2d74a730-652b-4815-b74c-000791e0ddf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456731dbc904a5fb605ec556c33e883" ma:index="28" nillable="true" ma:taxonomy="true" ma:internalName="c456731dbc904a5fb605ec556c33e883" ma:taxonomyFieldName="Sub_x002d_Sector" ma:displayName="Sub-Sector" ma:default="" ma:fieldId="{c456731d-bc90-4a5f-b605-ec556c33e883}" ma:sspId="cf0be0ad-272c-4e7f-a157-3f0abda6cde5" ma:termSetId="b6d60bd7-2da3-4fd7-a377-d114adc2f2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Language_x0020_IDB" ma:index="30" ma:displayName="Document Language IDB" ma:format="Dropdown" ma:internalName="Document_x0020_Language_x0020_IDB" ma:readOnly="false">
      <xsd:simpleType>
        <xsd:restriction base="dms:Choice">
          <xsd:enumeration value="English"/>
          <xsd:enumeration value="French"/>
          <xsd:enumeration value="Italian"/>
          <xsd:enumeration value="Japanese"/>
          <xsd:enumeration value="Korean"/>
          <xsd:enumeration value="Other"/>
          <xsd:enumeration value="Portuguese"/>
          <xsd:enumeration value="Spanish"/>
        </xsd:restriction>
      </xsd:simpleType>
    </xsd:element>
    <xsd:element name="Division_x0020_or_x0020_Unit" ma:index="31" ma:displayName="Division or Unit" ma:internalName="Division_x0020_or_x0020_Unit" ma:readOnly="false">
      <xsd:simpleType>
        <xsd:restriction base="dms:Text">
          <xsd:maxLength value="255"/>
        </xsd:restriction>
      </xsd:simpleType>
    </xsd:element>
    <xsd:element name="Identifier" ma:index="32" nillable="true" ma:displayName="Identifier" ma:internalName="Identifier">
      <xsd:simpleType>
        <xsd:restriction base="dms:Text">
          <xsd:maxLength value="255"/>
        </xsd:restriction>
      </xsd:simpleType>
    </xsd:element>
    <xsd:element name="j8b96605ee2f4c4e988849e658583fee" ma:index="33" nillable="true" ma:taxonomy="true" ma:internalName="j8b96605ee2f4c4e988849e658583fee" ma:taxonomyFieldName="Country" ma:displayName="Country" ma:default="" ma:fieldId="{38b96605-ee2f-4c4e-9888-49e658583fee}" ma:taxonomyMulti="true" ma:sspId="cf0be0ad-272c-4e7f-a157-3f0abda6cde5" ma:termSetId="2a7cd356-0181-422a-926d-b928cc7346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peration_x0020_Type" ma:index="35" nillable="true" ma:displayName="Operation Type" ma:internalName="Operation_x0020_Type">
      <xsd:simpleType>
        <xsd:restriction base="dms:Text">
          <xsd:maxLength value="255"/>
        </xsd:restriction>
      </xsd:simpleType>
    </xsd:element>
    <xsd:element name="Package_x0020_Code" ma:index="36" nillable="true" ma:displayName="Package Code" ma:internalName="Package_x0020_Code">
      <xsd:simpleType>
        <xsd:restriction base="dms:Text">
          <xsd:maxLength value="255"/>
        </xsd:restriction>
      </xsd:simpleType>
    </xsd:element>
    <xsd:element name="Phase" ma:index="37" nillable="true" ma:displayName="Phase" ma:internalName="Phase">
      <xsd:simpleType>
        <xsd:restriction base="dms:Text">
          <xsd:maxLength value="255"/>
        </xsd:restriction>
      </xsd:simpleType>
    </xsd:element>
    <xsd:element name="Business_x0020_Area" ma:index="38" nillable="true" ma:displayName="Business Area" ma:internalName="Business_x0020_Area">
      <xsd:simpleType>
        <xsd:restriction base="dms:Text">
          <xsd:maxLength value="255"/>
        </xsd:restriction>
      </xsd:simpleType>
    </xsd:element>
    <xsd:element name="Key_x0020_Document" ma:index="39" nillable="true" ma:displayName="Key Document" ma:default="0" ma:internalName="Key_x0020_Document">
      <xsd:simpleType>
        <xsd:restriction base="dms:Boolean"/>
      </xsd:simpleType>
    </xsd:element>
    <xsd:element name="Project_x0020_Document_x0020_Type" ma:index="40" nillable="true" ma:displayName="Project Document Type" ma:internalName="Project_x0020_Document_x0020_Type">
      <xsd:simpleType>
        <xsd:restriction base="dms:Text">
          <xsd:maxLength value="255"/>
        </xsd:restriction>
      </xsd:simpleType>
    </xsd:element>
    <xsd:element name="Abstract" ma:index="41" nillable="true" ma:displayName="Abstract" ma:internalName="Abstract">
      <xsd:simpleType>
        <xsd:restriction base="dms:Note">
          <xsd:maxLength value="255"/>
        </xsd:restriction>
      </xsd:simpleType>
    </xsd:element>
    <xsd:element name="Migration_x0020_Info" ma:index="42" nillable="true" ma:displayName="Migration Info" ma:internalName="Migration_x0020_Info">
      <xsd:simpleType>
        <xsd:restriction base="dms:Note"/>
      </xsd:simpleType>
    </xsd:element>
    <xsd:element name="SISCOR_x0020_Number" ma:index="43" nillable="true" ma:displayName="SISCOR Number" ma:internalName="SISCOR_x0020_Number">
      <xsd:simpleType>
        <xsd:restriction base="dms:Text">
          <xsd:maxLength value="255"/>
        </xsd:restriction>
      </xsd:simpleType>
    </xsd:element>
    <xsd:element name="IDBDocs_x0020_Number" ma:index="44" nillable="true" ma:displayName="IDBDocs Number" ma:description="Brought over as part of Migration" ma:internalName="IDBDocs_x0020_Number">
      <xsd:simpleType>
        <xsd:restriction base="dms:Text">
          <xsd:maxLength value="255"/>
        </xsd:restriction>
      </xsd:simpleType>
    </xsd:element>
    <xsd:element name="Editor1" ma:index="45" nillable="true" ma:displayName="Editor" ma:internalName="Editor1">
      <xsd:simpleType>
        <xsd:restriction base="dms:Text">
          <xsd:maxLength value="255"/>
        </xsd:restriction>
      </xsd:simpleType>
    </xsd:element>
    <xsd:element name="Issue_x0020_Date" ma:index="46" nillable="true" ma:displayName="Issue Date" ma:format="DateOnly" ma:internalName="Issue_x0020_Date">
      <xsd:simpleType>
        <xsd:restriction base="dms:DateTime"/>
      </xsd:simpleType>
    </xsd:element>
    <xsd:element name="Publishing_x0020_House" ma:index="47" nillable="true" ma:displayName="Publishing House" ma:internalName="Publishing_x0020_House">
      <xsd:simpleType>
        <xsd:restriction base="dms:Text">
          <xsd:maxLength value="255"/>
        </xsd:restriction>
      </xsd:simpleType>
    </xsd:element>
    <xsd:element name="KP_x0020_Topics" ma:index="48" nillable="true" ma:displayName="KP Topics" ma:internalName="KP_x0020_Topics">
      <xsd:simpleType>
        <xsd:restriction base="dms:Text">
          <xsd:maxLength value="255"/>
        </xsd:restriction>
      </xsd:simpleType>
    </xsd:element>
    <xsd:element name="Region" ma:index="49" nillable="true" ma:displayName="Region" ma:internalName="Region">
      <xsd:simpleType>
        <xsd:restriction base="dms:Text">
          <xsd:maxLength value="255"/>
        </xsd:restriction>
      </xsd:simpleType>
    </xsd:element>
    <xsd:element name="Publication_x0020_Type" ma:index="50" nillable="true" ma:displayName="Publication Type" ma:internalName="Publication_x0020_Type">
      <xsd:simpleType>
        <xsd:restriction base="dms:Text">
          <xsd:maxLength value="255"/>
        </xsd:restriction>
      </xsd:simpleType>
    </xsd:element>
    <xsd:element name="Fiscal_x0020_Year_x0020_IDB" ma:index="51" nillable="true" ma:displayName="Fiscal Year IDB" ma:default="=TEXT(TODAY(),&quot;yyyy&quot;)" ma:internalName="Fiscal_x0020_Year_x0020_IDB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456731dbc904a5fb605ec556c33e883 xmlns="9c571b2f-e523-4ab2-ba2e-09e151a03ef4">
      <Terms xmlns="http://schemas.microsoft.com/office/infopath/2007/PartnerControls"/>
    </c456731dbc904a5fb605ec556c33e883>
    <Project_x0020_Document_x0020_Type xmlns="9c571b2f-e523-4ab2-ba2e-09e151a03ef4">OPERATION DELIVERABLE DOCUMENT</Project_x0020_Document_x0020_Type>
    <Business_x0020_Area xmlns="9c571b2f-e523-4ab2-ba2e-09e151a03ef4">a</Business_x0020_Area>
    <IDBDocs_x0020_Number xmlns="9c571b2f-e523-4ab2-ba2e-09e151a03ef4">36310508</IDBDocs_x0020_Number>
    <TaxCatchAll xmlns="9c571b2f-e523-4ab2-ba2e-09e151a03ef4">
      <Value>1</Value>
      <Value>6</Value>
    </TaxCatchAll>
    <Phase xmlns="9c571b2f-e523-4ab2-ba2e-09e151a03ef4" xsi:nil="true"/>
    <SISCOR_x0020_Number xmlns="9c571b2f-e523-4ab2-ba2e-09e151a03ef4" xsi:nil="true"/>
    <Division_x0020_or_x0020_Unit xmlns="9c571b2f-e523-4ab2-ba2e-09e151a03ef4">RES</Division_x0020_or_x0020_Unit>
    <o5138a91267540169645e33d09c9ddc6 xmlns="9c571b2f-e523-4ab2-ba2e-09e151a03e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</TermName>
          <TermId xmlns="http://schemas.microsoft.com/office/infopath/2007/PartnerControls">873abde9-d18a-4026-95d4-5687f3b4d845</TermId>
        </TermInfo>
      </Terms>
    </o5138a91267540169645e33d09c9ddc6>
    <Approval_x0020_Number xmlns="9c571b2f-e523-4ab2-ba2e-09e151a03ef4" xsi:nil="true"/>
    <Document_x0020_Author xmlns="9c571b2f-e523-4ab2-ba2e-09e151a03ef4">External Author</Document_x0020_Author>
    <e559ffcc31d34167856647188be35015 xmlns="9c571b2f-e523-4ab2-ba2e-09e151a03ef4">
      <Terms xmlns="http://schemas.microsoft.com/office/infopath/2007/PartnerControls"/>
    </e559ffcc31d34167856647188be35015>
    <Fiscal_x0020_Year_x0020_IDB xmlns="9c571b2f-e523-4ab2-ba2e-09e151a03ef4">2011</Fiscal_x0020_Year_x0020_IDB>
    <Other_x0020_Author xmlns="9c571b2f-e523-4ab2-ba2e-09e151a03ef4">Lora, Eduardo</Other_x0020_Author>
    <fd0e48b6a66848a9885f717e5bbf40c4 xmlns="9c571b2f-e523-4ab2-ba2e-09e151a03e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Monitoring and Reporting</TermName>
          <TermId xmlns="http://schemas.microsoft.com/office/infopath/2007/PartnerControls">df3c2aa1-d63e-41aa-b1f5-bb15dee691ca</TermId>
        </TermInfo>
      </Terms>
    </fd0e48b6a66848a9885f717e5bbf40c4>
    <Project_x0020_Number xmlns="9c571b2f-e523-4ab2-ba2e-09e151a03ef4">RG-K1088</Project_x0020_Number>
    <Access_x0020_to_x0020_Information_x00a0_Policy xmlns="9c571b2f-e523-4ab2-ba2e-09e151a03ef4">Public</Access_x0020_to_x0020_Information_x00a0_Policy>
    <Package_x0020_Code xmlns="9c571b2f-e523-4ab2-ba2e-09e151a03ef4" xsi:nil="true"/>
    <m555d3814edf4817b4410a4e57f94ce9 xmlns="9c571b2f-e523-4ab2-ba2e-09e151a03ef4">
      <Terms xmlns="http://schemas.microsoft.com/office/infopath/2007/PartnerControls"/>
    </m555d3814edf4817b4410a4e57f94ce9>
    <Key_x0020_Document xmlns="9c571b2f-e523-4ab2-ba2e-09e151a03ef4">false</Key_x0020_Document>
    <j8b96605ee2f4c4e988849e658583fee xmlns="9c571b2f-e523-4ab2-ba2e-09e151a03ef4">
      <Terms xmlns="http://schemas.microsoft.com/office/infopath/2007/PartnerControls"/>
    </j8b96605ee2f4c4e988849e658583fee>
    <Migration_x0020_Info xmlns="9c571b2f-e523-4ab2-ba2e-09e151a03ef4">&lt;Data&gt;&lt;APPLICATION&gt;MS POWERPOINT&lt;/APPLICATION&gt;&lt;USER_STAGE&gt;Discussion Papers&lt;/USER_STAGE&gt;&lt;PD_OBJ_TYPE&gt;0&lt;/PD_OBJ_TYPE&gt;&lt;MAKERECORD&gt;N&lt;/MAKERECORD&gt;&lt;/Data&gt;</Migration_x0020_Info>
    <Operation_x0020_Type xmlns="9c571b2f-e523-4ab2-ba2e-09e151a03ef4" xsi:nil="true"/>
    <Document_x0020_Language_x0020_IDB xmlns="9c571b2f-e523-4ab2-ba2e-09e151a03ef4">English</Document_x0020_Language_x0020_IDB>
    <Identifier xmlns="9c571b2f-e523-4ab2-ba2e-09e151a03ef4">IDB-PR-102 </Identifier>
    <Disclosure_x0020_Activity xmlns="9c571b2f-e523-4ab2-ba2e-09e151a03ef4">Discussion Papers</Disclosure_x0020_Activity>
    <Webtopic xmlns="9c571b2f-e523-4ab2-ba2e-09e151a03ef4">MA-MAC</Webtopic>
    <Publishing_x0020_House xmlns="9c571b2f-e523-4ab2-ba2e-09e151a03ef4" xsi:nil="true"/>
    <Issue_x0020_Date xmlns="9c571b2f-e523-4ab2-ba2e-09e151a03ef4" xsi:nil="true"/>
    <Publication_x0020_Type xmlns="9c571b2f-e523-4ab2-ba2e-09e151a03ef4" xsi:nil="true"/>
    <Abstract xmlns="9c571b2f-e523-4ab2-ba2e-09e151a03ef4" xsi:nil="true"/>
    <KP_x0020_Topics xmlns="9c571b2f-e523-4ab2-ba2e-09e151a03ef4" xsi:nil="true"/>
    <Editor1 xmlns="9c571b2f-e523-4ab2-ba2e-09e151a03ef4" xsi:nil="true"/>
    <Region xmlns="9c571b2f-e523-4ab2-ba2e-09e151a03ef4" xsi:nil="true"/>
  </documentManagement>
</p:properties>
</file>

<file path=customXml/item4.xml><?xml version="1.0" encoding="utf-8"?>
<?mso-contentType ?>
<SharedContentType xmlns="Microsoft.SharePoint.Taxonomy.ContentTypeSync" SourceId="cf0be0ad-272c-4e7f-a157-3f0abda6cde5" ContentTypeId="0x01010046CF21643EE8D14686A648AA6DAD0892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DF830-0C66-4BF5-8F00-F34190F1F767}"/>
</file>

<file path=customXml/itemProps2.xml><?xml version="1.0" encoding="utf-8"?>
<ds:datastoreItem xmlns:ds="http://schemas.openxmlformats.org/officeDocument/2006/customXml" ds:itemID="{B4946BC1-C9E8-4810-81B6-DFCB5855796E}"/>
</file>

<file path=customXml/itemProps3.xml><?xml version="1.0" encoding="utf-8"?>
<ds:datastoreItem xmlns:ds="http://schemas.openxmlformats.org/officeDocument/2006/customXml" ds:itemID="{6E8813ED-3321-4C3C-944B-CB8B3FD1DEC4}"/>
</file>

<file path=customXml/itemProps4.xml><?xml version="1.0" encoding="utf-8"?>
<ds:datastoreItem xmlns:ds="http://schemas.openxmlformats.org/officeDocument/2006/customXml" ds:itemID="{ED83C908-3072-40B1-84F9-CDE5265C5F10}"/>
</file>

<file path=customXml/itemProps5.xml><?xml version="1.0" encoding="utf-8"?>
<ds:datastoreItem xmlns:ds="http://schemas.openxmlformats.org/officeDocument/2006/customXml" ds:itemID="{73514F03-A63B-4092-AB0A-22600A3F0C24}"/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13165</TotalTime>
  <Words>366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TEMPLATE_ENGLISH</vt:lpstr>
      <vt:lpstr>Development Connections Unveiling the Impact of New Information Technologies  Development in the Americas, 2011</vt:lpstr>
      <vt:lpstr>ICTs on top of the world?</vt:lpstr>
      <vt:lpstr>How far behind is LAC? </vt:lpstr>
      <vt:lpstr>What is the return?  </vt:lpstr>
      <vt:lpstr>Slide 5</vt:lpstr>
      <vt:lpstr>Slide 6</vt:lpstr>
      <vt:lpstr>Slide 7</vt:lpstr>
      <vt:lpstr>Not a Silver Bullet</vt:lpstr>
      <vt:lpstr>Slide 9</vt:lpstr>
      <vt:lpstr>Successful Examples</vt:lpstr>
      <vt:lpstr>Savings Reminders –Bolivia</vt:lpstr>
      <vt:lpstr> Internet-based Sex Education in Colombia </vt:lpstr>
      <vt:lpstr> Government Efficiency and Computers in Bolivia</vt:lpstr>
      <vt:lpstr>Lessons of Successful Cases</vt:lpstr>
      <vt:lpstr> Do you Want to Win Soccer Games?</vt:lpstr>
      <vt:lpstr>What we Learned</vt:lpstr>
      <vt:lpstr>Slide 17</vt:lpstr>
      <vt:lpstr>Do consider evaluation! (or the elephant -cow- in the room)</vt:lpstr>
      <vt:lpstr>In summary,</vt:lpstr>
      <vt:lpstr>Slide 20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Connections_ Unveiling the Impact of New Information in Technologies in JAMAICA</dc:title>
  <dc:creator>Andres Gomez-Pena</dc:creator>
  <cp:lastModifiedBy>Rita Funaro</cp:lastModifiedBy>
  <cp:revision>230</cp:revision>
  <dcterms:created xsi:type="dcterms:W3CDTF">2011-03-07T15:42:38Z</dcterms:created>
  <dcterms:modified xsi:type="dcterms:W3CDTF">2011-05-19T16:43:28Z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0x01010046CF21643EE8D14686A648AA6DAD089200731208C198B67A4A9972DF452057C246</vt:lpwstr>
  </property>
  <property fmtid="{D5CDD505-2E9C-101B-9397-08002B2CF9AE}" pid="3" name="TaxKeyword">
    <vt:lpwstr/>
  </property>
  <property fmtid="{D5CDD505-2E9C-101B-9397-08002B2CF9AE}" pid="4" name="Sub_x002d_Sector">
    <vt:lpwstr/>
  </property>
  <property fmtid="{D5CDD505-2E9C-101B-9397-08002B2CF9AE}" pid="5" name="TaxKeywordTaxHTField">
    <vt:lpwstr/>
  </property>
  <property fmtid="{D5CDD505-2E9C-101B-9397-08002B2CF9AE}" pid="6" name="Series Operations IDB">
    <vt:lpwstr>6;#Report|873abde9-d18a-4026-95d4-5687f3b4d845</vt:lpwstr>
  </property>
  <property fmtid="{D5CDD505-2E9C-101B-9397-08002B2CF9AE}" pid="8" name="Country">
    <vt:lpwstr/>
  </property>
  <property fmtid="{D5CDD505-2E9C-101B-9397-08002B2CF9AE}" pid="9" name="Fund IDB">
    <vt:lpwstr/>
  </property>
  <property fmtid="{D5CDD505-2E9C-101B-9397-08002B2CF9AE}" pid="10" name="Series_x0020_Operations_x0020_IDB">
    <vt:lpwstr>6;#Report|873abde9-d18a-4026-95d4-5687f3b4d845</vt:lpwstr>
  </property>
  <property fmtid="{D5CDD505-2E9C-101B-9397-08002B2CF9AE}" pid="11" name="To:">
    <vt:lpwstr/>
  </property>
  <property fmtid="{D5CDD505-2E9C-101B-9397-08002B2CF9AE}" pid="12" name="From:">
    <vt:lpwstr>Lora, Eduardo</vt:lpwstr>
  </property>
  <property fmtid="{D5CDD505-2E9C-101B-9397-08002B2CF9AE}" pid="13" name="Sector IDB">
    <vt:lpwstr/>
  </property>
  <property fmtid="{D5CDD505-2E9C-101B-9397-08002B2CF9AE}" pid="14" name="Function Operations IDB">
    <vt:lpwstr>1;#Monitoring and Reporting|df3c2aa1-d63e-41aa-b1f5-bb15dee691ca</vt:lpwstr>
  </property>
  <property fmtid="{D5CDD505-2E9C-101B-9397-08002B2CF9AE}" pid="15" name="Sub-Sector">
    <vt:lpwstr/>
  </property>
</Properties>
</file>