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rels" ContentType="application/vnd.openxmlformats-package.relationships+xml"/>
  <Default Extension="emf" ContentType="image/x-emf"/>
  <Default Extension="jpeg" ContentType="image/jpeg"/>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s/slide18.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7.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5.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9.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notesSlides/notesSlide22.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13.xml" ContentType="application/vnd.openxmlformats-officedocument.presentationml.notesSlide+xml"/>
  <Override PartName="/ppt/notesSlides/notesSlide17.xml" ContentType="application/vnd.openxmlformats-officedocument.presentationml.notesSlide+xml"/>
  <Override PartName="/ppt/slideLayouts/slideLayout10.xml" ContentType="application/vnd.openxmlformats-officedocument.presentationml.slideLayout+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3.xml" ContentType="application/vnd.openxmlformats-officedocument.presentationml.notesSlide+xml"/>
  <Override PartName="/ppt/notesSlides/notesSlide16.xml" ContentType="application/vnd.openxmlformats-officedocument.presentationml.notesSlide+xml"/>
  <Override PartName="/ppt/slideLayouts/slideLayout12.xml" ContentType="application/vnd.openxmlformats-officedocument.presentationml.slideLayout+xml"/>
  <Override PartName="/ppt/notesSlides/notesSlide14.xml" ContentType="application/vnd.openxmlformats-officedocument.presentationml.notesSlide+xml"/>
  <Override PartName="/ppt/slideLayouts/slideLayout11.xml" ContentType="application/vnd.openxmlformats-officedocument.presentationml.slideLayout+xml"/>
  <Override PartName="/ppt/notesSlides/notesSlide15.xml" ContentType="application/vnd.openxmlformats-officedocument.presentationml.notesSlide+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charts/chart1.xml" ContentType="application/vnd.openxmlformats-officedocument.drawingml.chart+xml"/>
  <Override PartName="/ppt/theme/themeOverride1.xml" ContentType="application/vnd.openxmlformats-officedocument.themeOverrid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5.xml" ContentType="application/vnd.openxmlformats-officedocument.customXmlProperties+xml"/>
  <Override PartName="/customXml/itemProps4.xml" ContentType="application/vnd.openxmlformats-officedocument.customXml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6.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28"/>
  </p:notesMasterIdLst>
  <p:handoutMasterIdLst>
    <p:handoutMasterId r:id="rId29"/>
  </p:handoutMasterIdLst>
  <p:sldIdLst>
    <p:sldId id="260" r:id="rId2"/>
    <p:sldId id="325" r:id="rId3"/>
    <p:sldId id="414" r:id="rId4"/>
    <p:sldId id="415" r:id="rId5"/>
    <p:sldId id="416" r:id="rId6"/>
    <p:sldId id="363" r:id="rId7"/>
    <p:sldId id="371" r:id="rId8"/>
    <p:sldId id="372" r:id="rId9"/>
    <p:sldId id="377" r:id="rId10"/>
    <p:sldId id="376" r:id="rId11"/>
    <p:sldId id="378" r:id="rId12"/>
    <p:sldId id="379" r:id="rId13"/>
    <p:sldId id="380" r:id="rId14"/>
    <p:sldId id="381" r:id="rId15"/>
    <p:sldId id="383" r:id="rId16"/>
    <p:sldId id="417" r:id="rId17"/>
    <p:sldId id="388" r:id="rId18"/>
    <p:sldId id="389" r:id="rId19"/>
    <p:sldId id="413" r:id="rId20"/>
    <p:sldId id="391" r:id="rId21"/>
    <p:sldId id="419" r:id="rId22"/>
    <p:sldId id="418" r:id="rId23"/>
    <p:sldId id="392" r:id="rId24"/>
    <p:sldId id="403" r:id="rId25"/>
    <p:sldId id="404" r:id="rId26"/>
    <p:sldId id="401" r:id="rId27"/>
  </p:sldIdLst>
  <p:sldSz cx="9144000" cy="6858000" type="screen4x3"/>
  <p:notesSz cx="6858000" cy="9296400"/>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399CD"/>
    <a:srgbClr val="0096D7"/>
    <a:srgbClr val="0066CC"/>
    <a:srgbClr val="0099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24" autoAdjust="0"/>
  </p:normalViewPr>
  <p:slideViewPr>
    <p:cSldViewPr>
      <p:cViewPr varScale="1">
        <p:scale>
          <a:sx n="87" d="100"/>
          <a:sy n="87" d="100"/>
        </p:scale>
        <p:origin x="-288"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2508" y="-84"/>
      </p:cViewPr>
      <p:guideLst>
        <p:guide orient="horz" pos="2928"/>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6.xml"/><Relationship Id="rId21" Type="http://schemas.openxmlformats.org/officeDocument/2006/relationships/slide" Target="slides/slide20.xml"/><Relationship Id="rId34"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38" Type="http://schemas.openxmlformats.org/officeDocument/2006/relationships/customXml" Target="../customXml/item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37" Type="http://schemas.openxmlformats.org/officeDocument/2006/relationships/customXml" Target="../customXml/item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36"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openxmlformats.org/officeDocument/2006/relationships/customXml" Target="../customXml/item2.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2" Type="http://schemas.openxmlformats.org/officeDocument/2006/relationships/oleObject" Target="Book1"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plotArea>
      <c:layout/>
      <c:barChart>
        <c:barDir val="col"/>
        <c:grouping val="clustered"/>
        <c:ser>
          <c:idx val="0"/>
          <c:order val="0"/>
          <c:cat>
            <c:strRef>
              <c:f>Sheet1!$B$4:$B$8</c:f>
              <c:strCache>
                <c:ptCount val="5"/>
                <c:pt idx="0">
                  <c:v>Beneficiaries</c:v>
                </c:pt>
                <c:pt idx="1">
                  <c:v>Un Matched Controls</c:v>
                </c:pt>
                <c:pt idx="2">
                  <c:v>Matched Controles</c:v>
                </c:pt>
                <c:pt idx="3">
                  <c:v>Biased Impact</c:v>
                </c:pt>
                <c:pt idx="4">
                  <c:v>Real Impact</c:v>
                </c:pt>
              </c:strCache>
            </c:strRef>
          </c:cat>
          <c:val>
            <c:numRef>
              <c:f>Sheet1!$C$4:$C$8</c:f>
              <c:numCache>
                <c:formatCode>0.00%</c:formatCode>
                <c:ptCount val="5"/>
                <c:pt idx="0">
                  <c:v>6.4700000000000132E-2</c:v>
                </c:pt>
                <c:pt idx="1">
                  <c:v>2.6000000000000016E-2</c:v>
                </c:pt>
                <c:pt idx="2">
                  <c:v>4.0900000000000013E-2</c:v>
                </c:pt>
                <c:pt idx="3">
                  <c:v>3.8600000000000016E-2</c:v>
                </c:pt>
                <c:pt idx="4">
                  <c:v>2.3800000000000012E-2</c:v>
                </c:pt>
              </c:numCache>
            </c:numRef>
          </c:val>
        </c:ser>
        <c:axId val="147473152"/>
        <c:axId val="148177280"/>
      </c:barChart>
      <c:catAx>
        <c:axId val="147473152"/>
        <c:scaling>
          <c:orientation val="minMax"/>
        </c:scaling>
        <c:axPos val="b"/>
        <c:tickLblPos val="nextTo"/>
        <c:crossAx val="148177280"/>
        <c:crosses val="autoZero"/>
        <c:auto val="1"/>
        <c:lblAlgn val="ctr"/>
        <c:lblOffset val="100"/>
      </c:catAx>
      <c:valAx>
        <c:axId val="148177280"/>
        <c:scaling>
          <c:orientation val="minMax"/>
        </c:scaling>
        <c:axPos val="l"/>
        <c:majorGridlines/>
        <c:numFmt formatCode="0.00%" sourceLinked="1"/>
        <c:tickLblPos val="nextTo"/>
        <c:crossAx val="147473152"/>
        <c:crosses val="autoZero"/>
        <c:crossBetween val="between"/>
      </c:valAx>
    </c:plotArea>
    <c:plotVisOnly val="1"/>
  </c:chart>
  <c:externalData r:id="rId2"/>
</c:chartSpace>
</file>

<file path=ppt/drawings/_rels/vmlDrawing1.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p>
        </p:txBody>
      </p:sp>
      <p:sp>
        <p:nvSpPr>
          <p:cNvPr id="39939" name="Rectangle 3"/>
          <p:cNvSpPr>
            <a:spLocks noGrp="1" noChangeArrowheads="1"/>
          </p:cNvSpPr>
          <p:nvPr>
            <p:ph type="dt" sz="quarter"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39940" name="Rectangle 4"/>
          <p:cNvSpPr>
            <a:spLocks noGrp="1" noChangeArrowheads="1"/>
          </p:cNvSpPr>
          <p:nvPr>
            <p:ph type="ftr" sz="quarter" idx="2"/>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p>
        </p:txBody>
      </p:sp>
      <p:sp>
        <p:nvSpPr>
          <p:cNvPr id="39941" name="Rectangle 5"/>
          <p:cNvSpPr>
            <a:spLocks noGrp="1" noChangeArrowheads="1"/>
          </p:cNvSpPr>
          <p:nvPr>
            <p:ph type="sldNum" sz="quarter" idx="3"/>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67409DFC-D255-485B-8E0F-0FF7663FD0AB}"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p>
        </p:txBody>
      </p:sp>
      <p:sp>
        <p:nvSpPr>
          <p:cNvPr id="31747" name="Rectangle 3"/>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50180"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p:spPr>
      </p:sp>
      <p:sp>
        <p:nvSpPr>
          <p:cNvPr id="31749" name="Rectangle 5"/>
          <p:cNvSpPr>
            <a:spLocks noGrp="1" noChangeArrowheads="1"/>
          </p:cNvSpPr>
          <p:nvPr>
            <p:ph type="body" sz="quarter" idx="3"/>
          </p:nvPr>
        </p:nvSpPr>
        <p:spPr bwMode="auto">
          <a:xfrm>
            <a:off x="685800" y="4416425"/>
            <a:ext cx="548640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1750" name="Rectangle 6"/>
          <p:cNvSpPr>
            <a:spLocks noGrp="1" noChangeArrowheads="1"/>
          </p:cNvSpPr>
          <p:nvPr>
            <p:ph type="ftr" sz="quarter" idx="4"/>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p>
        </p:txBody>
      </p:sp>
      <p:sp>
        <p:nvSpPr>
          <p:cNvPr id="31751" name="Rectangle 7"/>
          <p:cNvSpPr>
            <a:spLocks noGrp="1" noChangeArrowheads="1"/>
          </p:cNvSpPr>
          <p:nvPr>
            <p:ph type="sldNum" sz="quarter" idx="5"/>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1D7F0E75-13FD-4696-BF91-4C41B5B8837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C62DBEFD-FA58-45C1-B88E-F022082FEEA3}" type="slidenum">
              <a:rPr lang="en-US"/>
              <a:pPr/>
              <a:t>1</a:t>
            </a:fld>
            <a:endParaRPr lang="en-US"/>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8F40E781-2378-4056-AF6B-271583704753}" type="slidenum">
              <a:rPr lang="en-US"/>
              <a:pPr/>
              <a:t>13</a:t>
            </a:fld>
            <a:endParaRPr lang="en-US"/>
          </a:p>
        </p:txBody>
      </p:sp>
      <p:sp>
        <p:nvSpPr>
          <p:cNvPr id="58371" name="Rectangle 2"/>
          <p:cNvSpPr>
            <a:spLocks noGrp="1" noRot="1" noChangeAspect="1" noChangeArrowheads="1" noTextEdit="1"/>
          </p:cNvSpPr>
          <p:nvPr>
            <p:ph type="sldImg"/>
          </p:nvPr>
        </p:nvSpPr>
        <p:spPr>
          <a:xfrm>
            <a:off x="1104900" y="698500"/>
            <a:ext cx="4648200" cy="3486150"/>
          </a:xfrm>
          <a:ln/>
        </p:spPr>
      </p:sp>
      <p:sp>
        <p:nvSpPr>
          <p:cNvPr id="58372" name="Rectangle 3"/>
          <p:cNvSpPr>
            <a:spLocks noGrp="1" noChangeArrowheads="1"/>
          </p:cNvSpPr>
          <p:nvPr>
            <p:ph type="body" idx="1"/>
          </p:nvPr>
        </p:nvSpPr>
        <p:spPr>
          <a:xfrm>
            <a:off x="685800" y="4416425"/>
            <a:ext cx="5486400" cy="4181475"/>
          </a:xfrm>
          <a:noFill/>
          <a:ln/>
        </p:spPr>
        <p:txBody>
          <a:bodyPr/>
          <a:lstStyle/>
          <a:p>
            <a:pPr eaLnBrk="1" hangingPunct="1"/>
            <a:endParaRPr lang="es-E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260CB196-C1AC-48F1-BAF5-7AF522604299}" type="slidenum">
              <a:rPr lang="en-US"/>
              <a:pPr/>
              <a:t>14</a:t>
            </a:fld>
            <a:endParaRPr lang="en-US"/>
          </a:p>
        </p:txBody>
      </p:sp>
      <p:sp>
        <p:nvSpPr>
          <p:cNvPr id="60419" name="Rectangle 2"/>
          <p:cNvSpPr>
            <a:spLocks noGrp="1" noRot="1" noChangeAspect="1" noChangeArrowheads="1" noTextEdit="1"/>
          </p:cNvSpPr>
          <p:nvPr>
            <p:ph type="sldImg"/>
          </p:nvPr>
        </p:nvSpPr>
        <p:spPr>
          <a:xfrm>
            <a:off x="1104900" y="698500"/>
            <a:ext cx="4648200" cy="3486150"/>
          </a:xfrm>
          <a:ln/>
        </p:spPr>
      </p:sp>
      <p:sp>
        <p:nvSpPr>
          <p:cNvPr id="60420" name="Rectangle 3"/>
          <p:cNvSpPr>
            <a:spLocks noGrp="1" noChangeArrowheads="1"/>
          </p:cNvSpPr>
          <p:nvPr>
            <p:ph type="body" idx="1"/>
          </p:nvPr>
        </p:nvSpPr>
        <p:spPr>
          <a:xfrm>
            <a:off x="685800" y="4416425"/>
            <a:ext cx="5486400" cy="4181475"/>
          </a:xfrm>
          <a:noFill/>
          <a:ln/>
        </p:spPr>
        <p:txBody>
          <a:bodyPr/>
          <a:lstStyle/>
          <a:p>
            <a:pPr eaLnBrk="1" hangingPunct="1"/>
            <a:endParaRPr lang="es-E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32B852DA-C43C-4CA9-B055-FAB149865157}" type="slidenum">
              <a:rPr lang="en-US"/>
              <a:pPr/>
              <a:t>15</a:t>
            </a:fld>
            <a:endParaRPr lang="en-US"/>
          </a:p>
        </p:txBody>
      </p:sp>
      <p:sp>
        <p:nvSpPr>
          <p:cNvPr id="61443" name="Rectangle 7"/>
          <p:cNvSpPr txBox="1">
            <a:spLocks noGrp="1" noChangeArrowheads="1"/>
          </p:cNvSpPr>
          <p:nvPr/>
        </p:nvSpPr>
        <p:spPr bwMode="auto">
          <a:xfrm>
            <a:off x="3884613" y="8829675"/>
            <a:ext cx="2971800" cy="465138"/>
          </a:xfrm>
          <a:prstGeom prst="rect">
            <a:avLst/>
          </a:prstGeom>
          <a:noFill/>
          <a:ln w="9525">
            <a:noFill/>
            <a:miter lim="800000"/>
            <a:headEnd/>
            <a:tailEnd/>
          </a:ln>
        </p:spPr>
        <p:txBody>
          <a:bodyPr lIns="91818" tIns="45909" rIns="91818" bIns="45909" anchor="b"/>
          <a:lstStyle/>
          <a:p>
            <a:pPr algn="r" defTabSz="919163"/>
            <a:fld id="{D4C58556-996E-4C29-A3C8-5865C15D438F}" type="slidenum">
              <a:rPr lang="en-US" sz="1200">
                <a:latin typeface="Garamond" pitchFamily="18" charset="0"/>
                <a:cs typeface="Times New Roman" pitchFamily="18" charset="0"/>
              </a:rPr>
              <a:pPr algn="r" defTabSz="919163"/>
              <a:t>15</a:t>
            </a:fld>
            <a:endParaRPr lang="en-US" sz="1200">
              <a:latin typeface="Garamond" pitchFamily="18" charset="0"/>
              <a:cs typeface="Times New Roman" pitchFamily="18" charset="0"/>
            </a:endParaRPr>
          </a:p>
        </p:txBody>
      </p:sp>
      <p:sp>
        <p:nvSpPr>
          <p:cNvPr id="61444" name="Rectangle 2"/>
          <p:cNvSpPr>
            <a:spLocks noGrp="1" noRot="1" noChangeAspect="1" noChangeArrowheads="1" noTextEdit="1"/>
          </p:cNvSpPr>
          <p:nvPr>
            <p:ph type="sldImg"/>
          </p:nvPr>
        </p:nvSpPr>
        <p:spPr>
          <a:solidFill>
            <a:srgbClr val="FFFFFF"/>
          </a:solidFill>
          <a:ln/>
        </p:spPr>
      </p:sp>
      <p:sp>
        <p:nvSpPr>
          <p:cNvPr id="61445" name="Rectangle 4"/>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32B852DA-C43C-4CA9-B055-FAB149865157}" type="slidenum">
              <a:rPr lang="en-US"/>
              <a:pPr/>
              <a:t>16</a:t>
            </a:fld>
            <a:endParaRPr lang="en-US"/>
          </a:p>
        </p:txBody>
      </p:sp>
      <p:sp>
        <p:nvSpPr>
          <p:cNvPr id="61443" name="Rectangle 7"/>
          <p:cNvSpPr txBox="1">
            <a:spLocks noGrp="1" noChangeArrowheads="1"/>
          </p:cNvSpPr>
          <p:nvPr/>
        </p:nvSpPr>
        <p:spPr bwMode="auto">
          <a:xfrm>
            <a:off x="3884613" y="8829675"/>
            <a:ext cx="2971800" cy="465138"/>
          </a:xfrm>
          <a:prstGeom prst="rect">
            <a:avLst/>
          </a:prstGeom>
          <a:noFill/>
          <a:ln w="9525">
            <a:noFill/>
            <a:miter lim="800000"/>
            <a:headEnd/>
            <a:tailEnd/>
          </a:ln>
        </p:spPr>
        <p:txBody>
          <a:bodyPr lIns="91818" tIns="45909" rIns="91818" bIns="45909" anchor="b"/>
          <a:lstStyle/>
          <a:p>
            <a:pPr algn="r" defTabSz="919163"/>
            <a:fld id="{D4C58556-996E-4C29-A3C8-5865C15D438F}" type="slidenum">
              <a:rPr lang="en-US" sz="1200">
                <a:latin typeface="Garamond" pitchFamily="18" charset="0"/>
                <a:cs typeface="Times New Roman" pitchFamily="18" charset="0"/>
              </a:rPr>
              <a:pPr algn="r" defTabSz="919163"/>
              <a:t>16</a:t>
            </a:fld>
            <a:endParaRPr lang="en-US" sz="1200">
              <a:latin typeface="Garamond" pitchFamily="18" charset="0"/>
              <a:cs typeface="Times New Roman" pitchFamily="18" charset="0"/>
            </a:endParaRPr>
          </a:p>
        </p:txBody>
      </p:sp>
      <p:sp>
        <p:nvSpPr>
          <p:cNvPr id="61444" name="Rectangle 2"/>
          <p:cNvSpPr>
            <a:spLocks noGrp="1" noRot="1" noChangeAspect="1" noChangeArrowheads="1" noTextEdit="1"/>
          </p:cNvSpPr>
          <p:nvPr>
            <p:ph type="sldImg"/>
          </p:nvPr>
        </p:nvSpPr>
        <p:spPr>
          <a:solidFill>
            <a:srgbClr val="FFFFFF"/>
          </a:solidFill>
          <a:ln/>
        </p:spPr>
      </p:sp>
      <p:sp>
        <p:nvSpPr>
          <p:cNvPr id="61445" name="Rectangle 4"/>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C90BC7EC-691E-4322-AE98-22DD6416F4FF}" type="slidenum">
              <a:rPr lang="en-US"/>
              <a:pPr/>
              <a:t>17</a:t>
            </a:fld>
            <a:endParaRPr lang="en-US"/>
          </a:p>
        </p:txBody>
      </p:sp>
      <p:sp>
        <p:nvSpPr>
          <p:cNvPr id="71683" name="Rectangle 2"/>
          <p:cNvSpPr>
            <a:spLocks noGrp="1" noRot="1" noChangeAspect="1" noChangeArrowheads="1" noTextEdit="1"/>
          </p:cNvSpPr>
          <p:nvPr>
            <p:ph type="sldImg"/>
          </p:nvPr>
        </p:nvSpPr>
        <p:spPr>
          <a:ln/>
        </p:spPr>
      </p:sp>
      <p:sp>
        <p:nvSpPr>
          <p:cNvPr id="71684" name="Rectangle 4"/>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C90BC7EC-691E-4322-AE98-22DD6416F4FF}" type="slidenum">
              <a:rPr lang="en-US"/>
              <a:pPr/>
              <a:t>18</a:t>
            </a:fld>
            <a:endParaRPr lang="en-US"/>
          </a:p>
        </p:txBody>
      </p:sp>
      <p:sp>
        <p:nvSpPr>
          <p:cNvPr id="71683" name="Rectangle 2"/>
          <p:cNvSpPr>
            <a:spLocks noGrp="1" noRot="1" noChangeAspect="1" noChangeArrowheads="1" noTextEdit="1"/>
          </p:cNvSpPr>
          <p:nvPr>
            <p:ph type="sldImg"/>
          </p:nvPr>
        </p:nvSpPr>
        <p:spPr>
          <a:ln/>
        </p:spPr>
      </p:sp>
      <p:sp>
        <p:nvSpPr>
          <p:cNvPr id="71684" name="Rectangle 4"/>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C90BC7EC-691E-4322-AE98-22DD6416F4FF}" type="slidenum">
              <a:rPr lang="en-US"/>
              <a:pPr/>
              <a:t>19</a:t>
            </a:fld>
            <a:endParaRPr lang="en-US"/>
          </a:p>
        </p:txBody>
      </p:sp>
      <p:sp>
        <p:nvSpPr>
          <p:cNvPr id="71683" name="Rectangle 2"/>
          <p:cNvSpPr>
            <a:spLocks noGrp="1" noRot="1" noChangeAspect="1" noChangeArrowheads="1" noTextEdit="1"/>
          </p:cNvSpPr>
          <p:nvPr>
            <p:ph type="sldImg"/>
          </p:nvPr>
        </p:nvSpPr>
        <p:spPr>
          <a:ln/>
        </p:spPr>
      </p:sp>
      <p:sp>
        <p:nvSpPr>
          <p:cNvPr id="71684" name="Rectangle 4"/>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C90BC7EC-691E-4322-AE98-22DD6416F4FF}" type="slidenum">
              <a:rPr lang="en-US"/>
              <a:pPr/>
              <a:t>20</a:t>
            </a:fld>
            <a:endParaRPr lang="en-US"/>
          </a:p>
        </p:txBody>
      </p:sp>
      <p:sp>
        <p:nvSpPr>
          <p:cNvPr id="71683" name="Rectangle 2"/>
          <p:cNvSpPr>
            <a:spLocks noGrp="1" noRot="1" noChangeAspect="1" noChangeArrowheads="1" noTextEdit="1"/>
          </p:cNvSpPr>
          <p:nvPr>
            <p:ph type="sldImg"/>
          </p:nvPr>
        </p:nvSpPr>
        <p:spPr>
          <a:ln/>
        </p:spPr>
      </p:sp>
      <p:sp>
        <p:nvSpPr>
          <p:cNvPr id="71684" name="Rectangle 4"/>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C90BC7EC-691E-4322-AE98-22DD6416F4FF}" type="slidenum">
              <a:rPr lang="en-US"/>
              <a:pPr/>
              <a:t>21</a:t>
            </a:fld>
            <a:endParaRPr lang="en-US"/>
          </a:p>
        </p:txBody>
      </p:sp>
      <p:sp>
        <p:nvSpPr>
          <p:cNvPr id="71683" name="Rectangle 2"/>
          <p:cNvSpPr>
            <a:spLocks noGrp="1" noRot="1" noChangeAspect="1" noChangeArrowheads="1" noTextEdit="1"/>
          </p:cNvSpPr>
          <p:nvPr>
            <p:ph type="sldImg"/>
          </p:nvPr>
        </p:nvSpPr>
        <p:spPr>
          <a:ln/>
        </p:spPr>
      </p:sp>
      <p:sp>
        <p:nvSpPr>
          <p:cNvPr id="71684" name="Rectangle 4"/>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C90BC7EC-691E-4322-AE98-22DD6416F4FF}" type="slidenum">
              <a:rPr lang="en-US"/>
              <a:pPr/>
              <a:t>22</a:t>
            </a:fld>
            <a:endParaRPr lang="en-US"/>
          </a:p>
        </p:txBody>
      </p:sp>
      <p:sp>
        <p:nvSpPr>
          <p:cNvPr id="71683" name="Rectangle 2"/>
          <p:cNvSpPr>
            <a:spLocks noGrp="1" noRot="1" noChangeAspect="1" noChangeArrowheads="1" noTextEdit="1"/>
          </p:cNvSpPr>
          <p:nvPr>
            <p:ph type="sldImg"/>
          </p:nvPr>
        </p:nvSpPr>
        <p:spPr>
          <a:ln/>
        </p:spPr>
      </p:sp>
      <p:sp>
        <p:nvSpPr>
          <p:cNvPr id="71684" name="Rectangle 4"/>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C90BC7EC-691E-4322-AE98-22DD6416F4FF}" type="slidenum">
              <a:rPr lang="en-US"/>
              <a:pPr/>
              <a:t>3</a:t>
            </a:fld>
            <a:endParaRPr lang="en-US"/>
          </a:p>
        </p:txBody>
      </p:sp>
      <p:sp>
        <p:nvSpPr>
          <p:cNvPr id="71683" name="Rectangle 2"/>
          <p:cNvSpPr>
            <a:spLocks noGrp="1" noRot="1" noChangeAspect="1" noChangeArrowheads="1" noTextEdit="1"/>
          </p:cNvSpPr>
          <p:nvPr>
            <p:ph type="sldImg"/>
          </p:nvPr>
        </p:nvSpPr>
        <p:spPr>
          <a:ln/>
        </p:spPr>
      </p:sp>
      <p:sp>
        <p:nvSpPr>
          <p:cNvPr id="71684" name="Rectangle 4"/>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C90BC7EC-691E-4322-AE98-22DD6416F4FF}" type="slidenum">
              <a:rPr lang="en-US"/>
              <a:pPr/>
              <a:t>23</a:t>
            </a:fld>
            <a:endParaRPr lang="en-US"/>
          </a:p>
        </p:txBody>
      </p:sp>
      <p:sp>
        <p:nvSpPr>
          <p:cNvPr id="71683" name="Rectangle 2"/>
          <p:cNvSpPr>
            <a:spLocks noGrp="1" noRot="1" noChangeAspect="1" noChangeArrowheads="1" noTextEdit="1"/>
          </p:cNvSpPr>
          <p:nvPr>
            <p:ph type="sldImg"/>
          </p:nvPr>
        </p:nvSpPr>
        <p:spPr>
          <a:ln/>
        </p:spPr>
      </p:sp>
      <p:sp>
        <p:nvSpPr>
          <p:cNvPr id="71684" name="Rectangle 4"/>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8BA56FF4-DF81-46FB-BC44-969E38D806BD}" type="slidenum">
              <a:rPr lang="en-US"/>
              <a:pPr/>
              <a:t>24</a:t>
            </a:fld>
            <a:endParaRPr lang="en-US"/>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8BA56FF4-DF81-46FB-BC44-969E38D806BD}" type="slidenum">
              <a:rPr lang="en-US"/>
              <a:pPr/>
              <a:t>25</a:t>
            </a:fld>
            <a:endParaRPr lang="en-US"/>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5571F0F5-F74A-47DE-B793-0B408638F293}" type="slidenum">
              <a:rPr lang="en-US"/>
              <a:pPr/>
              <a:t>26</a:t>
            </a:fld>
            <a:endParaRPr lang="en-US"/>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C90BC7EC-691E-4322-AE98-22DD6416F4FF}" type="slidenum">
              <a:rPr lang="en-US"/>
              <a:pPr/>
              <a:t>4</a:t>
            </a:fld>
            <a:endParaRPr lang="en-US"/>
          </a:p>
        </p:txBody>
      </p:sp>
      <p:sp>
        <p:nvSpPr>
          <p:cNvPr id="71683" name="Rectangle 2"/>
          <p:cNvSpPr>
            <a:spLocks noGrp="1" noRot="1" noChangeAspect="1" noChangeArrowheads="1" noTextEdit="1"/>
          </p:cNvSpPr>
          <p:nvPr>
            <p:ph type="sldImg"/>
          </p:nvPr>
        </p:nvSpPr>
        <p:spPr>
          <a:ln/>
        </p:spPr>
      </p:sp>
      <p:sp>
        <p:nvSpPr>
          <p:cNvPr id="71684" name="Rectangle 4"/>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C90BC7EC-691E-4322-AE98-22DD6416F4FF}" type="slidenum">
              <a:rPr lang="en-US"/>
              <a:pPr/>
              <a:t>5</a:t>
            </a:fld>
            <a:endParaRPr lang="en-US"/>
          </a:p>
        </p:txBody>
      </p:sp>
      <p:sp>
        <p:nvSpPr>
          <p:cNvPr id="71683" name="Rectangle 2"/>
          <p:cNvSpPr>
            <a:spLocks noGrp="1" noRot="1" noChangeAspect="1" noChangeArrowheads="1" noTextEdit="1"/>
          </p:cNvSpPr>
          <p:nvPr>
            <p:ph type="sldImg"/>
          </p:nvPr>
        </p:nvSpPr>
        <p:spPr>
          <a:ln/>
        </p:spPr>
      </p:sp>
      <p:sp>
        <p:nvSpPr>
          <p:cNvPr id="71684" name="Rectangle 4"/>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D7F0E75-13FD-4696-BF91-4C41B5B88375}" type="slidenum">
              <a:rPr lang="en-US" smtClean="0"/>
              <a:pPr>
                <a:defRPr/>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370FE13B-8FCA-4F59-A369-826BB8BE921A}" type="slidenum">
              <a:rPr lang="en-US"/>
              <a:pPr/>
              <a:t>9</a:t>
            </a:fld>
            <a:endParaRPr lang="en-US"/>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1778EA81-C803-4DBC-B735-7BFC49F01FBF}" type="slidenum">
              <a:rPr lang="en-US"/>
              <a:pPr/>
              <a:t>10</a:t>
            </a:fld>
            <a:endParaRPr lang="en-US"/>
          </a:p>
        </p:txBody>
      </p:sp>
      <p:sp>
        <p:nvSpPr>
          <p:cNvPr id="54275" name="Rectangle 7"/>
          <p:cNvSpPr txBox="1">
            <a:spLocks noGrp="1" noChangeArrowheads="1"/>
          </p:cNvSpPr>
          <p:nvPr/>
        </p:nvSpPr>
        <p:spPr bwMode="auto">
          <a:xfrm>
            <a:off x="3884613" y="8829675"/>
            <a:ext cx="2971800" cy="465138"/>
          </a:xfrm>
          <a:prstGeom prst="rect">
            <a:avLst/>
          </a:prstGeom>
          <a:noFill/>
          <a:ln w="9525">
            <a:noFill/>
            <a:miter lim="800000"/>
            <a:headEnd/>
            <a:tailEnd/>
          </a:ln>
        </p:spPr>
        <p:txBody>
          <a:bodyPr/>
          <a:lstStyle/>
          <a:p>
            <a:pPr eaLnBrk="0" hangingPunct="0"/>
            <a:fld id="{5E12E262-C1AD-4F04-9A11-39D6AD7038DC}" type="slidenum">
              <a:rPr lang="en-US">
                <a:solidFill>
                  <a:schemeClr val="bg1"/>
                </a:solidFill>
                <a:latin typeface="Garamond" pitchFamily="18" charset="0"/>
                <a:cs typeface="Arial" charset="0"/>
              </a:rPr>
              <a:pPr eaLnBrk="0" hangingPunct="0"/>
              <a:t>10</a:t>
            </a:fld>
            <a:endParaRPr lang="en-US">
              <a:solidFill>
                <a:schemeClr val="bg1"/>
              </a:solidFill>
              <a:latin typeface="Garamond" pitchFamily="18" charset="0"/>
              <a:cs typeface="Arial" charset="0"/>
            </a:endParaRPr>
          </a:p>
        </p:txBody>
      </p:sp>
      <p:sp>
        <p:nvSpPr>
          <p:cNvPr id="54276" name="Rectangle 2"/>
          <p:cNvSpPr>
            <a:spLocks noGrp="1" noRot="1" noChangeAspect="1" noChangeArrowheads="1" noTextEdit="1"/>
          </p:cNvSpPr>
          <p:nvPr>
            <p:ph type="sldImg"/>
          </p:nvPr>
        </p:nvSpPr>
        <p:spPr>
          <a:ln/>
        </p:spPr>
      </p:sp>
      <p:sp>
        <p:nvSpPr>
          <p:cNvPr id="54277" name="Rectangle 5"/>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1778EA81-C803-4DBC-B735-7BFC49F01FBF}" type="slidenum">
              <a:rPr lang="en-US"/>
              <a:pPr/>
              <a:t>11</a:t>
            </a:fld>
            <a:endParaRPr lang="en-US"/>
          </a:p>
        </p:txBody>
      </p:sp>
      <p:sp>
        <p:nvSpPr>
          <p:cNvPr id="54275" name="Rectangle 7"/>
          <p:cNvSpPr txBox="1">
            <a:spLocks noGrp="1" noChangeArrowheads="1"/>
          </p:cNvSpPr>
          <p:nvPr/>
        </p:nvSpPr>
        <p:spPr bwMode="auto">
          <a:xfrm>
            <a:off x="3884613" y="8829675"/>
            <a:ext cx="2971800" cy="465138"/>
          </a:xfrm>
          <a:prstGeom prst="rect">
            <a:avLst/>
          </a:prstGeom>
          <a:noFill/>
          <a:ln w="9525">
            <a:noFill/>
            <a:miter lim="800000"/>
            <a:headEnd/>
            <a:tailEnd/>
          </a:ln>
        </p:spPr>
        <p:txBody>
          <a:bodyPr/>
          <a:lstStyle/>
          <a:p>
            <a:pPr eaLnBrk="0" hangingPunct="0"/>
            <a:fld id="{5E12E262-C1AD-4F04-9A11-39D6AD7038DC}" type="slidenum">
              <a:rPr lang="en-US">
                <a:solidFill>
                  <a:schemeClr val="bg1"/>
                </a:solidFill>
                <a:latin typeface="Garamond" pitchFamily="18" charset="0"/>
                <a:cs typeface="Arial" charset="0"/>
              </a:rPr>
              <a:pPr eaLnBrk="0" hangingPunct="0"/>
              <a:t>11</a:t>
            </a:fld>
            <a:endParaRPr lang="en-US">
              <a:solidFill>
                <a:schemeClr val="bg1"/>
              </a:solidFill>
              <a:latin typeface="Garamond" pitchFamily="18" charset="0"/>
              <a:cs typeface="Arial" charset="0"/>
            </a:endParaRPr>
          </a:p>
        </p:txBody>
      </p:sp>
      <p:sp>
        <p:nvSpPr>
          <p:cNvPr id="54276" name="Rectangle 2"/>
          <p:cNvSpPr>
            <a:spLocks noGrp="1" noRot="1" noChangeAspect="1" noChangeArrowheads="1" noTextEdit="1"/>
          </p:cNvSpPr>
          <p:nvPr>
            <p:ph type="sldImg"/>
          </p:nvPr>
        </p:nvSpPr>
        <p:spPr>
          <a:ln/>
        </p:spPr>
      </p:sp>
      <p:sp>
        <p:nvSpPr>
          <p:cNvPr id="54277" name="Rectangle 5"/>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4DEBE04B-6894-44EC-BC92-E43234919563}" type="slidenum">
              <a:rPr lang="en-US"/>
              <a:pPr/>
              <a:t>12</a:t>
            </a:fld>
            <a:endParaRPr lang="en-US"/>
          </a:p>
        </p:txBody>
      </p:sp>
      <p:sp>
        <p:nvSpPr>
          <p:cNvPr id="55299" name="Rectangle 7"/>
          <p:cNvSpPr txBox="1">
            <a:spLocks noGrp="1" noChangeArrowheads="1"/>
          </p:cNvSpPr>
          <p:nvPr/>
        </p:nvSpPr>
        <p:spPr bwMode="auto">
          <a:xfrm>
            <a:off x="3884613" y="8829675"/>
            <a:ext cx="2971800" cy="465138"/>
          </a:xfrm>
          <a:prstGeom prst="rect">
            <a:avLst/>
          </a:prstGeom>
          <a:noFill/>
          <a:ln w="9525">
            <a:noFill/>
            <a:miter lim="800000"/>
            <a:headEnd/>
            <a:tailEnd/>
          </a:ln>
        </p:spPr>
        <p:txBody>
          <a:bodyPr lIns="91818" tIns="45909" rIns="91818" bIns="45909" anchor="b"/>
          <a:lstStyle/>
          <a:p>
            <a:pPr algn="r" defTabSz="919163"/>
            <a:fld id="{5E6E50C0-1183-4083-9D3C-32089161DF73}" type="slidenum">
              <a:rPr lang="en-US" sz="1200">
                <a:latin typeface="Garamond" pitchFamily="18" charset="0"/>
                <a:cs typeface="Times New Roman" pitchFamily="18" charset="0"/>
              </a:rPr>
              <a:pPr algn="r" defTabSz="919163"/>
              <a:t>12</a:t>
            </a:fld>
            <a:endParaRPr lang="en-US" sz="1200">
              <a:latin typeface="Garamond" pitchFamily="18" charset="0"/>
              <a:cs typeface="Times New Roman" pitchFamily="18" charset="0"/>
            </a:endParaRPr>
          </a:p>
        </p:txBody>
      </p:sp>
      <p:sp>
        <p:nvSpPr>
          <p:cNvPr id="55300" name="Rectangle 2"/>
          <p:cNvSpPr>
            <a:spLocks noGrp="1" noRot="1" noChangeAspect="1" noChangeArrowheads="1" noTextEdit="1"/>
          </p:cNvSpPr>
          <p:nvPr>
            <p:ph type="sldImg"/>
          </p:nvPr>
        </p:nvSpPr>
        <p:spPr>
          <a:solidFill>
            <a:srgbClr val="FFFFFF"/>
          </a:solidFill>
          <a:ln/>
        </p:spPr>
      </p:sp>
      <p:sp>
        <p:nvSpPr>
          <p:cNvPr id="55301" name="Rectangle 5"/>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0"/>
          <p:cNvPicPr>
            <a:picLocks noChangeAspect="1" noChangeArrowheads="1"/>
          </p:cNvPicPr>
          <p:nvPr/>
        </p:nvPicPr>
        <p:blipFill>
          <a:blip r:embed="rId2" cstate="print"/>
          <a:srcRect/>
          <a:stretch>
            <a:fillRect/>
          </a:stretch>
        </p:blipFill>
        <p:spPr bwMode="auto">
          <a:xfrm>
            <a:off x="3733800" y="1981200"/>
            <a:ext cx="495300" cy="2098675"/>
          </a:xfrm>
          <a:prstGeom prst="rect">
            <a:avLst/>
          </a:prstGeom>
          <a:noFill/>
          <a:ln w="9525">
            <a:noFill/>
            <a:miter lim="800000"/>
            <a:headEnd/>
            <a:tailEnd/>
          </a:ln>
        </p:spPr>
      </p:pic>
      <p:pic>
        <p:nvPicPr>
          <p:cNvPr id="5" name="Picture 18"/>
          <p:cNvPicPr>
            <a:picLocks noChangeAspect="1" noChangeArrowheads="1"/>
          </p:cNvPicPr>
          <p:nvPr/>
        </p:nvPicPr>
        <p:blipFill>
          <a:blip r:embed="rId3" cstate="print"/>
          <a:srcRect/>
          <a:stretch>
            <a:fillRect/>
          </a:stretch>
        </p:blipFill>
        <p:spPr bwMode="auto">
          <a:xfrm>
            <a:off x="838200" y="2301875"/>
            <a:ext cx="2957513" cy="1050925"/>
          </a:xfrm>
          <a:prstGeom prst="rect">
            <a:avLst/>
          </a:prstGeom>
          <a:noFill/>
          <a:ln w="9525">
            <a:noFill/>
            <a:miter lim="800000"/>
            <a:headEnd/>
            <a:tailEnd/>
          </a:ln>
        </p:spPr>
      </p:pic>
      <p:sp>
        <p:nvSpPr>
          <p:cNvPr id="41986" name="Rectangle 2"/>
          <p:cNvSpPr>
            <a:spLocks noGrp="1" noChangeArrowheads="1"/>
          </p:cNvSpPr>
          <p:nvPr>
            <p:ph type="ctrTitle"/>
          </p:nvPr>
        </p:nvSpPr>
        <p:spPr>
          <a:xfrm>
            <a:off x="4267200" y="2133600"/>
            <a:ext cx="4191000" cy="1466850"/>
          </a:xfrm>
        </p:spPr>
        <p:txBody>
          <a:bodyPr/>
          <a:lstStyle>
            <a:lvl1pPr>
              <a:defRPr/>
            </a:lvl1pPr>
          </a:lstStyle>
          <a:p>
            <a:r>
              <a:rPr lang="en-US"/>
              <a:t>Click to edit Master title style</a:t>
            </a:r>
          </a:p>
        </p:txBody>
      </p:sp>
      <p:sp>
        <p:nvSpPr>
          <p:cNvPr id="41987" name="Rectangle 3"/>
          <p:cNvSpPr>
            <a:spLocks noGrp="1" noChangeArrowheads="1"/>
          </p:cNvSpPr>
          <p:nvPr>
            <p:ph type="subTitle" idx="1"/>
          </p:nvPr>
        </p:nvSpPr>
        <p:spPr>
          <a:xfrm>
            <a:off x="1371600" y="4419600"/>
            <a:ext cx="6400800" cy="609600"/>
          </a:xfrm>
        </p:spPr>
        <p:txBody>
          <a:bodyPr/>
          <a:lstStyle>
            <a:lvl1pPr marL="0" indent="0" algn="ctr">
              <a:buFont typeface="Wingdings" pitchFamily="2" charset="2"/>
              <a:buNone/>
              <a:defRPr i="1"/>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 </a:t>
            </a:r>
            <a:fld id="{77CEB686-0CB8-4BC2-B72E-EBD4F00C50A4}" type="slidenum">
              <a:rPr lang="en-US"/>
              <a:pPr>
                <a:defRPr/>
              </a:pPr>
              <a:t>‹#›</a:t>
            </a:fld>
            <a:r>
              <a:rPr lang="en-US"/>
              <a:t> -</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5165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516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 </a:t>
            </a:r>
            <a:fld id="{B306B3BC-1986-40B3-8785-9A0E600D169D}" type="slidenum">
              <a:rPr lang="en-US"/>
              <a:pPr>
                <a:defRPr/>
              </a:pPr>
              <a:t>‹#›</a:t>
            </a:fld>
            <a:r>
              <a:rPr lang="en-US"/>
              <a:t> -</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143000"/>
            <a:ext cx="40386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386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 </a:t>
            </a:r>
            <a:fld id="{DF904DD3-AF68-42E3-AD32-4D5C6CEE63C4}" type="slidenum">
              <a:rPr lang="en-US"/>
              <a:pPr>
                <a:defRPr/>
              </a:pPr>
              <a:t>‹#›</a:t>
            </a:fld>
            <a:r>
              <a:rPr lang="en-US"/>
              <a:t>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 </a:t>
            </a:r>
            <a:fld id="{43657610-47D7-4F71-B50A-8FC026877273}" type="slidenum">
              <a:rPr lang="en-US"/>
              <a:pPr>
                <a:defRPr/>
              </a:pPr>
              <a:t>‹#›</a:t>
            </a:fld>
            <a:r>
              <a:rPr lang="en-US"/>
              <a:t> -</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 </a:t>
            </a:r>
            <a:fld id="{74241218-81F0-46AA-84ED-AA25B10BB4BB}" type="slidenum">
              <a:rPr lang="en-US"/>
              <a:pPr>
                <a:defRPr/>
              </a:pPr>
              <a:t>‹#›</a:t>
            </a:fld>
            <a:r>
              <a:rPr lang="en-US"/>
              <a:t> -</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43000"/>
            <a:ext cx="40386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386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 </a:t>
            </a:r>
            <a:fld id="{992A16C1-1F4D-4D7E-BFFD-8CBCE0CEA595}" type="slidenum">
              <a:rPr lang="en-US"/>
              <a:pPr>
                <a:defRPr/>
              </a:pPr>
              <a:t>‹#›</a:t>
            </a:fld>
            <a:r>
              <a:rPr lang="en-US"/>
              <a:t> -</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 </a:t>
            </a:r>
            <a:fld id="{D588BF3C-1DFE-4733-99F5-C3D88FF58490}" type="slidenum">
              <a:rPr lang="en-US"/>
              <a:pPr>
                <a:defRPr/>
              </a:pPr>
              <a:t>‹#›</a:t>
            </a:fld>
            <a:r>
              <a:rPr lang="en-US"/>
              <a:t> -</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 </a:t>
            </a:r>
            <a:fld id="{11C51DC5-AF9D-4ED1-84BD-DBEFAF2DD9F3}" type="slidenum">
              <a:rPr lang="en-US"/>
              <a:pPr>
                <a:defRPr/>
              </a:pPr>
              <a:t>‹#›</a:t>
            </a:fld>
            <a:r>
              <a:rPr lang="en-US"/>
              <a:t> -</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 </a:t>
            </a:r>
            <a:fld id="{AB4F7EAE-E6AA-4844-97AF-737CE4BDCBC7}" type="slidenum">
              <a:rPr lang="en-US"/>
              <a:pPr>
                <a:defRPr/>
              </a:pPr>
              <a:t>‹#›</a:t>
            </a:fld>
            <a:r>
              <a:rPr lang="en-US"/>
              <a:t> -</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 </a:t>
            </a:r>
            <a:fld id="{D6F433BA-E339-4F17-8B6A-8774C04162FC}" type="slidenum">
              <a:rPr lang="en-US"/>
              <a:pPr>
                <a:defRPr/>
              </a:pPr>
              <a:t>‹#›</a:t>
            </a:fld>
            <a:r>
              <a:rPr lang="en-US"/>
              <a:t> -</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 </a:t>
            </a:r>
            <a:fld id="{E055E1A9-6C39-4657-8099-4D2C55CBC1B7}" type="slidenum">
              <a:rPr lang="en-US"/>
              <a:pPr>
                <a:defRPr/>
              </a:pPr>
              <a:t>‹#›</a:t>
            </a:fld>
            <a:r>
              <a:rPr lang="en-US"/>
              <a:t> -</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xfrm>
            <a:off x="457200" y="274638"/>
            <a:ext cx="8229600" cy="6397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5363" name="Rectangle 3"/>
          <p:cNvSpPr>
            <a:spLocks noGrp="1" noChangeArrowheads="1"/>
          </p:cNvSpPr>
          <p:nvPr>
            <p:ph type="body" idx="1"/>
          </p:nvPr>
        </p:nvSpPr>
        <p:spPr bwMode="auto">
          <a:xfrm>
            <a:off x="457200" y="1143000"/>
            <a:ext cx="82296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172" name="Rectangle 4"/>
          <p:cNvSpPr>
            <a:spLocks noGrp="1" noChangeArrowheads="1"/>
          </p:cNvSpPr>
          <p:nvPr>
            <p:ph type="dt" sz="half" idx="2"/>
          </p:nvPr>
        </p:nvSpPr>
        <p:spPr bwMode="auto">
          <a:xfrm>
            <a:off x="0" y="6591300"/>
            <a:ext cx="1371600" cy="2667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p>
        </p:txBody>
      </p:sp>
      <p:sp>
        <p:nvSpPr>
          <p:cNvPr id="7173" name="Rectangle 5"/>
          <p:cNvSpPr>
            <a:spLocks noGrp="1" noChangeArrowheads="1"/>
          </p:cNvSpPr>
          <p:nvPr>
            <p:ph type="ftr" sz="quarter" idx="3"/>
          </p:nvPr>
        </p:nvSpPr>
        <p:spPr bwMode="auto">
          <a:xfrm>
            <a:off x="1828800" y="6591300"/>
            <a:ext cx="2895600" cy="2667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p>
        </p:txBody>
      </p:sp>
      <p:sp>
        <p:nvSpPr>
          <p:cNvPr id="7174" name="Rectangle 6"/>
          <p:cNvSpPr>
            <a:spLocks noGrp="1" noChangeArrowheads="1"/>
          </p:cNvSpPr>
          <p:nvPr>
            <p:ph type="sldNum" sz="quarter" idx="4"/>
          </p:nvPr>
        </p:nvSpPr>
        <p:spPr bwMode="auto">
          <a:xfrm>
            <a:off x="6477000" y="6610350"/>
            <a:ext cx="23622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r>
              <a:rPr lang="en-US"/>
              <a:t>- </a:t>
            </a:r>
            <a:fld id="{93522E53-4B10-4C1A-84DA-B72FF5292420}" type="slidenum">
              <a:rPr lang="en-US"/>
              <a:pPr>
                <a:defRPr/>
              </a:pPr>
              <a:t>‹#›</a:t>
            </a:fld>
            <a:r>
              <a:rPr lang="en-US"/>
              <a:t> -</a:t>
            </a:r>
          </a:p>
        </p:txBody>
      </p:sp>
      <p:pic>
        <p:nvPicPr>
          <p:cNvPr id="15367" name="Picture 10"/>
          <p:cNvPicPr>
            <a:picLocks noChangeAspect="1" noChangeArrowheads="1"/>
          </p:cNvPicPr>
          <p:nvPr/>
        </p:nvPicPr>
        <p:blipFill>
          <a:blip r:embed="rId14" cstate="print"/>
          <a:srcRect/>
          <a:stretch>
            <a:fillRect/>
          </a:stretch>
        </p:blipFill>
        <p:spPr bwMode="auto">
          <a:xfrm>
            <a:off x="-20638" y="6405563"/>
            <a:ext cx="9164638" cy="223837"/>
          </a:xfrm>
          <a:prstGeom prst="rect">
            <a:avLst/>
          </a:prstGeom>
          <a:noFill/>
          <a:ln w="9525">
            <a:noFill/>
            <a:miter lim="800000"/>
            <a:headEnd/>
            <a:tailEnd/>
          </a:ln>
        </p:spPr>
      </p:pic>
      <p:pic>
        <p:nvPicPr>
          <p:cNvPr id="15368" name="Picture 12"/>
          <p:cNvPicPr>
            <a:picLocks noChangeAspect="1" noChangeArrowheads="1"/>
          </p:cNvPicPr>
          <p:nvPr/>
        </p:nvPicPr>
        <p:blipFill>
          <a:blip r:embed="rId15" cstate="print"/>
          <a:srcRect/>
          <a:stretch>
            <a:fillRect/>
          </a:stretch>
        </p:blipFill>
        <p:spPr bwMode="auto">
          <a:xfrm>
            <a:off x="7543800" y="5838825"/>
            <a:ext cx="1352550" cy="4857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6"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hf hdr="0" ftr="0" dt="0"/>
  <p:txStyles>
    <p:titleStyle>
      <a:lvl1pPr algn="l" rtl="0" eaLnBrk="0" fontAlgn="base" hangingPunct="0">
        <a:spcBef>
          <a:spcPct val="0"/>
        </a:spcBef>
        <a:spcAft>
          <a:spcPct val="0"/>
        </a:spcAft>
        <a:defRPr sz="3000" b="1">
          <a:solidFill>
            <a:srgbClr val="0399CD"/>
          </a:solidFill>
          <a:latin typeface="+mj-lt"/>
          <a:ea typeface="+mj-ea"/>
          <a:cs typeface="+mj-cs"/>
        </a:defRPr>
      </a:lvl1pPr>
      <a:lvl2pPr algn="l" rtl="0" eaLnBrk="0" fontAlgn="base" hangingPunct="0">
        <a:spcBef>
          <a:spcPct val="0"/>
        </a:spcBef>
        <a:spcAft>
          <a:spcPct val="0"/>
        </a:spcAft>
        <a:defRPr sz="3000" b="1">
          <a:solidFill>
            <a:srgbClr val="0399CD"/>
          </a:solidFill>
          <a:latin typeface="Arial" charset="0"/>
        </a:defRPr>
      </a:lvl2pPr>
      <a:lvl3pPr algn="l" rtl="0" eaLnBrk="0" fontAlgn="base" hangingPunct="0">
        <a:spcBef>
          <a:spcPct val="0"/>
        </a:spcBef>
        <a:spcAft>
          <a:spcPct val="0"/>
        </a:spcAft>
        <a:defRPr sz="3000" b="1">
          <a:solidFill>
            <a:srgbClr val="0399CD"/>
          </a:solidFill>
          <a:latin typeface="Arial" charset="0"/>
        </a:defRPr>
      </a:lvl3pPr>
      <a:lvl4pPr algn="l" rtl="0" eaLnBrk="0" fontAlgn="base" hangingPunct="0">
        <a:spcBef>
          <a:spcPct val="0"/>
        </a:spcBef>
        <a:spcAft>
          <a:spcPct val="0"/>
        </a:spcAft>
        <a:defRPr sz="3000" b="1">
          <a:solidFill>
            <a:srgbClr val="0399CD"/>
          </a:solidFill>
          <a:latin typeface="Arial" charset="0"/>
        </a:defRPr>
      </a:lvl4pPr>
      <a:lvl5pPr algn="l" rtl="0" eaLnBrk="0" fontAlgn="base" hangingPunct="0">
        <a:spcBef>
          <a:spcPct val="0"/>
        </a:spcBef>
        <a:spcAft>
          <a:spcPct val="0"/>
        </a:spcAft>
        <a:defRPr sz="3000" b="1">
          <a:solidFill>
            <a:srgbClr val="0399CD"/>
          </a:solidFill>
          <a:latin typeface="Arial" charset="0"/>
        </a:defRPr>
      </a:lvl5pPr>
      <a:lvl6pPr marL="457200" algn="l" rtl="0" fontAlgn="base">
        <a:spcBef>
          <a:spcPct val="0"/>
        </a:spcBef>
        <a:spcAft>
          <a:spcPct val="0"/>
        </a:spcAft>
        <a:defRPr sz="3000" b="1">
          <a:solidFill>
            <a:srgbClr val="0399CD"/>
          </a:solidFill>
          <a:latin typeface="Arial" charset="0"/>
        </a:defRPr>
      </a:lvl6pPr>
      <a:lvl7pPr marL="914400" algn="l" rtl="0" fontAlgn="base">
        <a:spcBef>
          <a:spcPct val="0"/>
        </a:spcBef>
        <a:spcAft>
          <a:spcPct val="0"/>
        </a:spcAft>
        <a:defRPr sz="3000" b="1">
          <a:solidFill>
            <a:srgbClr val="0399CD"/>
          </a:solidFill>
          <a:latin typeface="Arial" charset="0"/>
        </a:defRPr>
      </a:lvl7pPr>
      <a:lvl8pPr marL="1371600" algn="l" rtl="0" fontAlgn="base">
        <a:spcBef>
          <a:spcPct val="0"/>
        </a:spcBef>
        <a:spcAft>
          <a:spcPct val="0"/>
        </a:spcAft>
        <a:defRPr sz="3000" b="1">
          <a:solidFill>
            <a:srgbClr val="0399CD"/>
          </a:solidFill>
          <a:latin typeface="Arial" charset="0"/>
        </a:defRPr>
      </a:lvl8pPr>
      <a:lvl9pPr marL="1828800" algn="l" rtl="0" fontAlgn="base">
        <a:spcBef>
          <a:spcPct val="0"/>
        </a:spcBef>
        <a:spcAft>
          <a:spcPct val="0"/>
        </a:spcAft>
        <a:defRPr sz="3000" b="1">
          <a:solidFill>
            <a:srgbClr val="0399CD"/>
          </a:solidFill>
          <a:latin typeface="Arial" charset="0"/>
        </a:defRPr>
      </a:lvl9pPr>
    </p:titleStyle>
    <p:bodyStyle>
      <a:lvl1pPr marL="342900" indent="-342900" algn="l" rtl="0" eaLnBrk="0" fontAlgn="base" hangingPunct="0">
        <a:spcBef>
          <a:spcPct val="20000"/>
        </a:spcBef>
        <a:spcAft>
          <a:spcPct val="0"/>
        </a:spcAft>
        <a:buClr>
          <a:srgbClr val="0399CD"/>
        </a:buClr>
        <a:buFont typeface="Wingdings" pitchFamily="2" charset="2"/>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a:solidFill>
            <a:schemeClr val="tx1"/>
          </a:solidFill>
          <a:latin typeface="+mn-lt"/>
        </a:defRPr>
      </a:lvl2pPr>
      <a:lvl3pPr marL="1143000" indent="-228600" algn="l" rtl="0" eaLnBrk="0" fontAlgn="base" hangingPunct="0">
        <a:spcBef>
          <a:spcPct val="20000"/>
        </a:spcBef>
        <a:spcAft>
          <a:spcPct val="0"/>
        </a:spcAft>
        <a:buChar char="•"/>
        <a:defRPr sz="16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oleObject" Target="../embeddings/oleObject4.bin"/></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3.xml"/><Relationship Id="rId1" Type="http://schemas.openxmlformats.org/officeDocument/2006/relationships/slideLayout" Target="../slideLayouts/slideLayout7.xml"/><Relationship Id="rId4" Type="http://schemas.openxmlformats.org/officeDocument/2006/relationships/image" Target="../media/image16.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ctrTitle"/>
          </p:nvPr>
        </p:nvSpPr>
        <p:spPr>
          <a:xfrm>
            <a:off x="4114800" y="1905000"/>
            <a:ext cx="4648200" cy="1676400"/>
          </a:xfrm>
          <a:noFill/>
        </p:spPr>
        <p:txBody>
          <a:bodyPr/>
          <a:lstStyle/>
          <a:p>
            <a:pPr algn="ctr" eaLnBrk="1" hangingPunct="1"/>
            <a:r>
              <a:rPr lang="es-ES_tradnl" sz="2600" dirty="0" smtClean="0"/>
              <a:t>Evaluación del Impacto de los Fondos de Desarrollo Tecnológico (FDT): El caso de COLCIENCIAS.</a:t>
            </a:r>
          </a:p>
        </p:txBody>
      </p:sp>
      <p:sp>
        <p:nvSpPr>
          <p:cNvPr id="17411" name="Rectangle 5"/>
          <p:cNvSpPr>
            <a:spLocks noChangeArrowheads="1"/>
          </p:cNvSpPr>
          <p:nvPr/>
        </p:nvSpPr>
        <p:spPr bwMode="auto">
          <a:xfrm>
            <a:off x="685800" y="4419600"/>
            <a:ext cx="8153400" cy="1828800"/>
          </a:xfrm>
          <a:prstGeom prst="rect">
            <a:avLst/>
          </a:prstGeom>
          <a:noFill/>
          <a:ln w="9525">
            <a:noFill/>
            <a:miter lim="800000"/>
            <a:headEnd/>
            <a:tailEnd/>
          </a:ln>
        </p:spPr>
        <p:txBody>
          <a:bodyPr anchor="ctr"/>
          <a:lstStyle/>
          <a:p>
            <a:pPr algn="l"/>
            <a:r>
              <a:rPr lang="es-ES" sz="2000" dirty="0"/>
              <a:t/>
            </a:r>
            <a:br>
              <a:rPr lang="es-ES" sz="2000" dirty="0"/>
            </a:br>
            <a:r>
              <a:rPr lang="es-ES" sz="2000" dirty="0" smtClean="0"/>
              <a:t>Bogotá, Enero 2011</a:t>
            </a:r>
            <a:r>
              <a:rPr lang="en-US" sz="2000" dirty="0"/>
              <a:t/>
            </a:r>
            <a:br>
              <a:rPr lang="en-US" sz="2000" dirty="0"/>
            </a:br>
            <a:r>
              <a:rPr lang="es-ES" sz="2000" dirty="0" smtClean="0"/>
              <a:t>Gustavo </a:t>
            </a:r>
            <a:r>
              <a:rPr lang="es-ES" sz="2000" dirty="0" err="1" smtClean="0"/>
              <a:t>Crespi</a:t>
            </a:r>
            <a:r>
              <a:rPr lang="es-ES" sz="2000" dirty="0"/>
              <a:t/>
            </a:r>
            <a:br>
              <a:rPr lang="es-ES" sz="2000" dirty="0"/>
            </a:br>
            <a:r>
              <a:rPr lang="es-ES" sz="2000" dirty="0"/>
              <a:t>División de Ciencia y </a:t>
            </a:r>
            <a:r>
              <a:rPr lang="es-ES" sz="2000" dirty="0" smtClean="0"/>
              <a:t>Tecnología, (SCL/SCT)</a:t>
            </a:r>
          </a:p>
          <a:p>
            <a:pPr algn="l"/>
            <a:r>
              <a:rPr lang="es-ES" sz="2000" dirty="0" err="1" smtClean="0"/>
              <a:t>Alessandro</a:t>
            </a:r>
            <a:r>
              <a:rPr lang="es-ES" sz="2000" dirty="0" smtClean="0"/>
              <a:t> </a:t>
            </a:r>
            <a:r>
              <a:rPr lang="es-ES" sz="2000" dirty="0" err="1" smtClean="0"/>
              <a:t>Maffioli</a:t>
            </a:r>
            <a:r>
              <a:rPr lang="es-ES" sz="2000" dirty="0" smtClean="0"/>
              <a:t>, (SPD/SDV)</a:t>
            </a:r>
          </a:p>
          <a:p>
            <a:pPr algn="l"/>
            <a:r>
              <a:rPr lang="es-ES" sz="2000" dirty="0" smtClean="0"/>
              <a:t>Marcela </a:t>
            </a:r>
            <a:r>
              <a:rPr lang="es-ES" sz="2000" dirty="0" err="1" smtClean="0"/>
              <a:t>Melendez</a:t>
            </a:r>
            <a:r>
              <a:rPr lang="es-ES" sz="2000" dirty="0" smtClean="0"/>
              <a:t>.</a:t>
            </a:r>
          </a:p>
          <a:p>
            <a:pPr algn="l"/>
            <a:r>
              <a:rPr lang="es-ES" sz="2000" dirty="0" smtClean="0"/>
              <a:t>Consultor</a:t>
            </a:r>
            <a:r>
              <a:rPr lang="es-ES" sz="2000" dirty="0"/>
              <a:t/>
            </a:r>
            <a:br>
              <a:rPr lang="es-ES" sz="2000" dirty="0"/>
            </a:br>
            <a:endParaRPr lang="es-E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rrowheads="1"/>
          </p:cNvSpPr>
          <p:nvPr>
            <p:ph type="title" idx="4294967295"/>
          </p:nvPr>
        </p:nvSpPr>
        <p:spPr/>
        <p:txBody>
          <a:bodyPr lIns="90000" tIns="46800" rIns="90000" bIns="46800" anchor="t"/>
          <a:lstStyle/>
          <a:p>
            <a:pPr eaLnBrk="1" hangingPunct="1"/>
            <a:r>
              <a:rPr lang="es-VE" dirty="0" smtClean="0"/>
              <a:t>II. Evaluación Ex-Post de programas de CTI</a:t>
            </a:r>
          </a:p>
        </p:txBody>
      </p:sp>
      <p:sp>
        <p:nvSpPr>
          <p:cNvPr id="183299" name="Rectangle 3"/>
          <p:cNvSpPr>
            <a:spLocks noGrp="1" noChangeArrowheads="1"/>
          </p:cNvSpPr>
          <p:nvPr>
            <p:ph type="body" idx="4294967295"/>
          </p:nvPr>
        </p:nvSpPr>
        <p:spPr>
          <a:xfrm>
            <a:off x="533400" y="962025"/>
            <a:ext cx="8223250" cy="4524375"/>
          </a:xfrm>
        </p:spPr>
        <p:txBody>
          <a:bodyPr lIns="90000" tIns="46800" rIns="90000" bIns="46800"/>
          <a:lstStyle/>
          <a:p>
            <a:pPr marL="336550" indent="-336550" algn="just" defTabSz="457200" eaLnBrk="1" hangingPunct="1">
              <a:buFont typeface="Wingdings" pitchFamily="2" charset="2"/>
              <a:buChar char="Ø"/>
            </a:pPr>
            <a:r>
              <a:rPr lang="es-ES" b="0" dirty="0" smtClean="0"/>
              <a:t>El </a:t>
            </a:r>
            <a:r>
              <a:rPr lang="es-ES" b="0" i="1" u="sng" dirty="0" smtClean="0"/>
              <a:t>problema fundamental en evaluación de impacto </a:t>
            </a:r>
            <a:r>
              <a:rPr lang="es-ES" b="0" dirty="0" smtClean="0"/>
              <a:t>es que es imposible observar a la misma unidad, al mismo tiempo, en la situación “con programa” y “sin programa”</a:t>
            </a:r>
            <a:r>
              <a:rPr lang="es-ES" b="0" dirty="0" smtClean="0">
                <a:sym typeface="Wingdings" pitchFamily="2" charset="2"/>
              </a:rPr>
              <a:t></a:t>
            </a:r>
            <a:r>
              <a:rPr lang="es-ES" b="0" dirty="0" smtClean="0"/>
              <a:t>Cómo generar un grupo de referencia valido? Para esto hay </a:t>
            </a:r>
            <a:r>
              <a:rPr lang="es-VE" sz="2200" b="0" dirty="0" smtClean="0"/>
              <a:t>varias opciones:</a:t>
            </a:r>
          </a:p>
          <a:p>
            <a:pPr marL="336550" indent="-336550" algn="just" defTabSz="457200" eaLnBrk="1" hangingPunct="1">
              <a:buFont typeface="Wingdings" pitchFamily="2" charset="2"/>
              <a:buChar char="Ø"/>
            </a:pPr>
            <a:endParaRPr lang="es-VE" sz="2200" b="0" dirty="0" smtClean="0"/>
          </a:p>
          <a:p>
            <a:pPr marL="663575" lvl="1" indent="-325438" defTabSz="457200" eaLnBrk="1" hangingPunct="1">
              <a:buFont typeface="Wingdings" pitchFamily="2" charset="2"/>
              <a:buChar char="§"/>
            </a:pPr>
            <a:r>
              <a:rPr lang="es-VE" sz="2200" dirty="0" smtClean="0"/>
              <a:t>Estudios de Caso</a:t>
            </a:r>
          </a:p>
          <a:p>
            <a:pPr marL="663575" lvl="1" indent="-325438" defTabSz="457200" eaLnBrk="1" hangingPunct="1">
              <a:buFont typeface="Wingdings" pitchFamily="2" charset="2"/>
              <a:buChar char="§"/>
            </a:pPr>
            <a:r>
              <a:rPr lang="es-VE" sz="2200" dirty="0" smtClean="0"/>
              <a:t>Experimentos controlados</a:t>
            </a:r>
          </a:p>
          <a:p>
            <a:pPr marL="663575" lvl="1" indent="-325438" defTabSz="457200" eaLnBrk="1" hangingPunct="1">
              <a:buFont typeface="Wingdings" pitchFamily="2" charset="2"/>
              <a:buChar char="§"/>
            </a:pPr>
            <a:r>
              <a:rPr lang="es-VE" sz="2200" dirty="0" smtClean="0"/>
              <a:t>Métodos no-experimentales:</a:t>
            </a:r>
          </a:p>
          <a:p>
            <a:pPr lvl="2" defTabSz="457200" eaLnBrk="1" hangingPunct="1">
              <a:buFont typeface="Wingdings" pitchFamily="2" charset="2"/>
              <a:buChar char="§"/>
            </a:pPr>
            <a:r>
              <a:rPr lang="es-VE" sz="2000" dirty="0" smtClean="0"/>
              <a:t>Antes-Después</a:t>
            </a:r>
          </a:p>
          <a:p>
            <a:pPr lvl="2" defTabSz="457200" eaLnBrk="1" hangingPunct="1">
              <a:buFont typeface="Wingdings" pitchFamily="2" charset="2"/>
              <a:buChar char="§"/>
            </a:pPr>
            <a:r>
              <a:rPr lang="es-VE" sz="2000" dirty="0" smtClean="0"/>
              <a:t>Con – Sin</a:t>
            </a:r>
          </a:p>
          <a:p>
            <a:pPr lvl="2" defTabSz="457200" eaLnBrk="1" hangingPunct="1">
              <a:buFont typeface="Wingdings" pitchFamily="2" charset="2"/>
              <a:buChar char="§"/>
            </a:pPr>
            <a:r>
              <a:rPr lang="es-VE" sz="2000" dirty="0" smtClean="0"/>
              <a:t>Doble Diferencia</a:t>
            </a:r>
          </a:p>
          <a:p>
            <a:pPr lvl="2" defTabSz="457200" eaLnBrk="1" hangingPunct="1">
              <a:buFont typeface="Wingdings" pitchFamily="2" charset="2"/>
              <a:buChar char="§"/>
            </a:pPr>
            <a:r>
              <a:rPr lang="es-VE" sz="2000" dirty="0" smtClean="0"/>
              <a:t>Emparejamientos Estadísticos</a:t>
            </a:r>
          </a:p>
          <a:p>
            <a:pPr lvl="2" defTabSz="457200" eaLnBrk="1" hangingPunct="1">
              <a:buFont typeface="Wingdings" pitchFamily="2" charset="2"/>
              <a:buChar char="§"/>
            </a:pPr>
            <a:r>
              <a:rPr lang="es-VE" sz="2000" dirty="0" smtClean="0"/>
              <a:t>Regresión Discontinua</a:t>
            </a:r>
          </a:p>
          <a:p>
            <a:pPr lvl="2" defTabSz="457200" eaLnBrk="1" hangingPunct="1">
              <a:buFont typeface="Wingdings" pitchFamily="2" charset="2"/>
              <a:buChar char="§"/>
            </a:pPr>
            <a:r>
              <a:rPr lang="es-VE" sz="2000" dirty="0" smtClean="0"/>
              <a:t>Variables Instrumentales</a:t>
            </a:r>
          </a:p>
          <a:p>
            <a:pPr lvl="2" defTabSz="457200" eaLnBrk="1" hangingPunct="1">
              <a:buFont typeface="Wingdings" pitchFamily="2" charset="2"/>
              <a:buNone/>
            </a:pPr>
            <a:endParaRPr lang="es-VE" sz="2000" dirty="0" smtClean="0"/>
          </a:p>
          <a:p>
            <a:pPr lvl="2" defTabSz="457200" eaLnBrk="1" hangingPunct="1">
              <a:buFont typeface="Wingdings" pitchFamily="2" charset="2"/>
              <a:buChar char="§"/>
            </a:pPr>
            <a:endParaRPr lang="es-VE" sz="2000" dirty="0" smtClean="0"/>
          </a:p>
          <a:p>
            <a:pPr lvl="2" defTabSz="457200" eaLnBrk="1" hangingPunct="1">
              <a:buFont typeface="Wingdings" pitchFamily="2" charset="2"/>
              <a:buChar char="§"/>
            </a:pPr>
            <a:endParaRPr lang="es-VE" sz="2000" dirty="0" smtClean="0"/>
          </a:p>
        </p:txBody>
      </p:sp>
      <p:sp>
        <p:nvSpPr>
          <p:cNvPr id="4" name="Slide Number Placeholder 3"/>
          <p:cNvSpPr>
            <a:spLocks noGrp="1"/>
          </p:cNvSpPr>
          <p:nvPr>
            <p:ph type="sldNum" sz="quarter" idx="12"/>
          </p:nvPr>
        </p:nvSpPr>
        <p:spPr/>
        <p:txBody>
          <a:bodyPr/>
          <a:lstStyle/>
          <a:p>
            <a:pPr>
              <a:defRPr/>
            </a:pPr>
            <a:r>
              <a:rPr lang="en-US" smtClean="0"/>
              <a:t>- </a:t>
            </a:r>
            <a:fld id="{AB4F7EAE-E6AA-4844-97AF-737CE4BDCBC7}" type="slidenum">
              <a:rPr lang="en-US" smtClean="0"/>
              <a:pPr>
                <a:defRPr/>
              </a:pPr>
              <a:t>10</a:t>
            </a:fld>
            <a:r>
              <a:rPr lang="en-US" smtClean="0"/>
              <a:t> -</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83299">
                                            <p:txEl>
                                              <p:pRg st="0" end="0"/>
                                            </p:txEl>
                                          </p:spTgt>
                                        </p:tgtEl>
                                        <p:attrNameLst>
                                          <p:attrName>style.visibility</p:attrName>
                                        </p:attrNameLst>
                                      </p:cBhvr>
                                      <p:to>
                                        <p:strVal val="visible"/>
                                      </p:to>
                                    </p:set>
                                    <p:animEffect transition="in" filter="blinds(horizontal)">
                                      <p:cBhvr>
                                        <p:cTn id="7" dur="500"/>
                                        <p:tgtEl>
                                          <p:spTgt spid="1832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83299">
                                            <p:txEl>
                                              <p:pRg st="2" end="2"/>
                                            </p:txEl>
                                          </p:spTgt>
                                        </p:tgtEl>
                                        <p:attrNameLst>
                                          <p:attrName>style.visibility</p:attrName>
                                        </p:attrNameLst>
                                      </p:cBhvr>
                                      <p:to>
                                        <p:strVal val="visible"/>
                                      </p:to>
                                    </p:set>
                                    <p:animEffect transition="in" filter="blinds(horizontal)">
                                      <p:cBhvr>
                                        <p:cTn id="12" dur="500"/>
                                        <p:tgtEl>
                                          <p:spTgt spid="183299">
                                            <p:txEl>
                                              <p:pRg st="2" end="2"/>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183299">
                                            <p:txEl>
                                              <p:pRg st="3" end="3"/>
                                            </p:txEl>
                                          </p:spTgt>
                                        </p:tgtEl>
                                        <p:attrNameLst>
                                          <p:attrName>style.visibility</p:attrName>
                                        </p:attrNameLst>
                                      </p:cBhvr>
                                      <p:to>
                                        <p:strVal val="visible"/>
                                      </p:to>
                                    </p:set>
                                    <p:animEffect transition="in" filter="blinds(horizontal)">
                                      <p:cBhvr>
                                        <p:cTn id="15" dur="500"/>
                                        <p:tgtEl>
                                          <p:spTgt spid="183299">
                                            <p:txEl>
                                              <p:pRg st="3" end="3"/>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183299">
                                            <p:txEl>
                                              <p:pRg st="4" end="4"/>
                                            </p:txEl>
                                          </p:spTgt>
                                        </p:tgtEl>
                                        <p:attrNameLst>
                                          <p:attrName>style.visibility</p:attrName>
                                        </p:attrNameLst>
                                      </p:cBhvr>
                                      <p:to>
                                        <p:strVal val="visible"/>
                                      </p:to>
                                    </p:set>
                                    <p:animEffect transition="in" filter="blinds(horizontal)">
                                      <p:cBhvr>
                                        <p:cTn id="18" dur="500"/>
                                        <p:tgtEl>
                                          <p:spTgt spid="183299">
                                            <p:txEl>
                                              <p:pRg st="4" end="4"/>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183299">
                                            <p:txEl>
                                              <p:pRg st="5" end="5"/>
                                            </p:txEl>
                                          </p:spTgt>
                                        </p:tgtEl>
                                        <p:attrNameLst>
                                          <p:attrName>style.visibility</p:attrName>
                                        </p:attrNameLst>
                                      </p:cBhvr>
                                      <p:to>
                                        <p:strVal val="visible"/>
                                      </p:to>
                                    </p:set>
                                    <p:animEffect transition="in" filter="blinds(horizontal)">
                                      <p:cBhvr>
                                        <p:cTn id="21" dur="500"/>
                                        <p:tgtEl>
                                          <p:spTgt spid="183299">
                                            <p:txEl>
                                              <p:pRg st="5" end="5"/>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183299">
                                            <p:txEl>
                                              <p:pRg st="6" end="6"/>
                                            </p:txEl>
                                          </p:spTgt>
                                        </p:tgtEl>
                                        <p:attrNameLst>
                                          <p:attrName>style.visibility</p:attrName>
                                        </p:attrNameLst>
                                      </p:cBhvr>
                                      <p:to>
                                        <p:strVal val="visible"/>
                                      </p:to>
                                    </p:set>
                                    <p:animEffect transition="in" filter="blinds(horizontal)">
                                      <p:cBhvr>
                                        <p:cTn id="24" dur="500"/>
                                        <p:tgtEl>
                                          <p:spTgt spid="183299">
                                            <p:txEl>
                                              <p:pRg st="6" end="6"/>
                                            </p:txEl>
                                          </p:spTgt>
                                        </p:tgtEl>
                                      </p:cBhvr>
                                    </p:animEffect>
                                  </p:childTnLst>
                                </p:cTn>
                              </p:par>
                              <p:par>
                                <p:cTn id="25" presetID="3" presetClass="entr" presetSubtype="10" fill="hold" nodeType="withEffect">
                                  <p:stCondLst>
                                    <p:cond delay="0"/>
                                  </p:stCondLst>
                                  <p:childTnLst>
                                    <p:set>
                                      <p:cBhvr>
                                        <p:cTn id="26" dur="1" fill="hold">
                                          <p:stCondLst>
                                            <p:cond delay="0"/>
                                          </p:stCondLst>
                                        </p:cTn>
                                        <p:tgtEl>
                                          <p:spTgt spid="183299">
                                            <p:txEl>
                                              <p:pRg st="7" end="7"/>
                                            </p:txEl>
                                          </p:spTgt>
                                        </p:tgtEl>
                                        <p:attrNameLst>
                                          <p:attrName>style.visibility</p:attrName>
                                        </p:attrNameLst>
                                      </p:cBhvr>
                                      <p:to>
                                        <p:strVal val="visible"/>
                                      </p:to>
                                    </p:set>
                                    <p:animEffect transition="in" filter="blinds(horizontal)">
                                      <p:cBhvr>
                                        <p:cTn id="27" dur="500"/>
                                        <p:tgtEl>
                                          <p:spTgt spid="183299">
                                            <p:txEl>
                                              <p:pRg st="7" end="7"/>
                                            </p:txEl>
                                          </p:spTgt>
                                        </p:tgtEl>
                                      </p:cBhvr>
                                    </p:animEffect>
                                  </p:childTnLst>
                                </p:cTn>
                              </p:par>
                              <p:par>
                                <p:cTn id="28" presetID="3" presetClass="entr" presetSubtype="10" fill="hold" nodeType="withEffect">
                                  <p:stCondLst>
                                    <p:cond delay="0"/>
                                  </p:stCondLst>
                                  <p:childTnLst>
                                    <p:set>
                                      <p:cBhvr>
                                        <p:cTn id="29" dur="1" fill="hold">
                                          <p:stCondLst>
                                            <p:cond delay="0"/>
                                          </p:stCondLst>
                                        </p:cTn>
                                        <p:tgtEl>
                                          <p:spTgt spid="183299">
                                            <p:txEl>
                                              <p:pRg st="8" end="8"/>
                                            </p:txEl>
                                          </p:spTgt>
                                        </p:tgtEl>
                                        <p:attrNameLst>
                                          <p:attrName>style.visibility</p:attrName>
                                        </p:attrNameLst>
                                      </p:cBhvr>
                                      <p:to>
                                        <p:strVal val="visible"/>
                                      </p:to>
                                    </p:set>
                                    <p:animEffect transition="in" filter="blinds(horizontal)">
                                      <p:cBhvr>
                                        <p:cTn id="30" dur="500"/>
                                        <p:tgtEl>
                                          <p:spTgt spid="183299">
                                            <p:txEl>
                                              <p:pRg st="8" end="8"/>
                                            </p:txEl>
                                          </p:spTgt>
                                        </p:tgtEl>
                                      </p:cBhvr>
                                    </p:animEffect>
                                  </p:childTnLst>
                                </p:cTn>
                              </p:par>
                              <p:par>
                                <p:cTn id="31" presetID="3" presetClass="entr" presetSubtype="10" fill="hold" nodeType="withEffect">
                                  <p:stCondLst>
                                    <p:cond delay="0"/>
                                  </p:stCondLst>
                                  <p:childTnLst>
                                    <p:set>
                                      <p:cBhvr>
                                        <p:cTn id="32" dur="1" fill="hold">
                                          <p:stCondLst>
                                            <p:cond delay="0"/>
                                          </p:stCondLst>
                                        </p:cTn>
                                        <p:tgtEl>
                                          <p:spTgt spid="183299">
                                            <p:txEl>
                                              <p:pRg st="9" end="9"/>
                                            </p:txEl>
                                          </p:spTgt>
                                        </p:tgtEl>
                                        <p:attrNameLst>
                                          <p:attrName>style.visibility</p:attrName>
                                        </p:attrNameLst>
                                      </p:cBhvr>
                                      <p:to>
                                        <p:strVal val="visible"/>
                                      </p:to>
                                    </p:set>
                                    <p:animEffect transition="in" filter="blinds(horizontal)">
                                      <p:cBhvr>
                                        <p:cTn id="33" dur="500"/>
                                        <p:tgtEl>
                                          <p:spTgt spid="183299">
                                            <p:txEl>
                                              <p:pRg st="9" end="9"/>
                                            </p:txEl>
                                          </p:spTgt>
                                        </p:tgtEl>
                                      </p:cBhvr>
                                    </p:animEffect>
                                  </p:childTnLst>
                                </p:cTn>
                              </p:par>
                              <p:par>
                                <p:cTn id="34" presetID="3" presetClass="entr" presetSubtype="10" fill="hold" nodeType="withEffect">
                                  <p:stCondLst>
                                    <p:cond delay="0"/>
                                  </p:stCondLst>
                                  <p:childTnLst>
                                    <p:set>
                                      <p:cBhvr>
                                        <p:cTn id="35" dur="1" fill="hold">
                                          <p:stCondLst>
                                            <p:cond delay="0"/>
                                          </p:stCondLst>
                                        </p:cTn>
                                        <p:tgtEl>
                                          <p:spTgt spid="183299">
                                            <p:txEl>
                                              <p:pRg st="10" end="10"/>
                                            </p:txEl>
                                          </p:spTgt>
                                        </p:tgtEl>
                                        <p:attrNameLst>
                                          <p:attrName>style.visibility</p:attrName>
                                        </p:attrNameLst>
                                      </p:cBhvr>
                                      <p:to>
                                        <p:strVal val="visible"/>
                                      </p:to>
                                    </p:set>
                                    <p:animEffect transition="in" filter="blinds(horizontal)">
                                      <p:cBhvr>
                                        <p:cTn id="36" dur="500"/>
                                        <p:tgtEl>
                                          <p:spTgt spid="18329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rrowheads="1"/>
          </p:cNvSpPr>
          <p:nvPr>
            <p:ph type="title" idx="4294967295"/>
          </p:nvPr>
        </p:nvSpPr>
        <p:spPr/>
        <p:txBody>
          <a:bodyPr lIns="90000" tIns="46800" rIns="90000" bIns="46800" anchor="t"/>
          <a:lstStyle/>
          <a:p>
            <a:pPr eaLnBrk="1" hangingPunct="1"/>
            <a:r>
              <a:rPr lang="es-VE" dirty="0" smtClean="0"/>
              <a:t>II. Evaluación Ex-Post de programas de CTI. Estudios de Caso</a:t>
            </a:r>
          </a:p>
        </p:txBody>
      </p:sp>
      <p:sp>
        <p:nvSpPr>
          <p:cNvPr id="183299" name="Rectangle 3"/>
          <p:cNvSpPr>
            <a:spLocks noGrp="1" noChangeArrowheads="1"/>
          </p:cNvSpPr>
          <p:nvPr>
            <p:ph type="body" idx="4294967295"/>
          </p:nvPr>
        </p:nvSpPr>
        <p:spPr>
          <a:xfrm>
            <a:off x="533400" y="962025"/>
            <a:ext cx="8223250" cy="4524375"/>
          </a:xfrm>
        </p:spPr>
        <p:txBody>
          <a:bodyPr lIns="90000" tIns="46800" rIns="90000" bIns="46800"/>
          <a:lstStyle/>
          <a:p>
            <a:pPr marL="336550" indent="-336550" defTabSz="457200" eaLnBrk="1" hangingPunct="1">
              <a:buFont typeface="Wingdings" pitchFamily="2" charset="2"/>
              <a:buChar char="Ø"/>
            </a:pPr>
            <a:endParaRPr lang="es-VE" sz="2200" b="0" dirty="0" smtClean="0"/>
          </a:p>
          <a:p>
            <a:pPr marL="336550" indent="-336550" algn="just" defTabSz="457200" eaLnBrk="1" hangingPunct="1">
              <a:buFont typeface="Wingdings" pitchFamily="2" charset="2"/>
              <a:buChar char="Ø"/>
            </a:pPr>
            <a:r>
              <a:rPr lang="es-VE" sz="1800" b="0" dirty="0" smtClean="0"/>
              <a:t>El método mas común, donde se entrevista a los jefes de proyecto y se les pregunta por los retornos obtenidos, a veces se complementa con preguntas similares a los usuarios  de la innovación. Consiste en aplicar la metodología de Mansfield a las innovaciones de los beneficiarios. </a:t>
            </a:r>
          </a:p>
          <a:p>
            <a:pPr marL="336550" indent="-336550" algn="just" defTabSz="457200" eaLnBrk="1" hangingPunct="1">
              <a:buFont typeface="Wingdings" pitchFamily="2" charset="2"/>
              <a:buChar char="Ø"/>
            </a:pPr>
            <a:endParaRPr lang="es-VE" sz="1800" b="0" dirty="0" smtClean="0"/>
          </a:p>
          <a:p>
            <a:pPr marL="336550" indent="-336550" algn="just" defTabSz="457200" eaLnBrk="1" hangingPunct="1">
              <a:buFont typeface="Wingdings" pitchFamily="2" charset="2"/>
              <a:buChar char="Ø"/>
            </a:pPr>
            <a:r>
              <a:rPr lang="es-VE" sz="1800" b="0" dirty="0" smtClean="0"/>
              <a:t>Problemas:</a:t>
            </a:r>
          </a:p>
          <a:p>
            <a:pPr marL="736600" lvl="1" indent="-336550" algn="just" defTabSz="457200" eaLnBrk="1" hangingPunct="1">
              <a:buFont typeface="Wingdings" pitchFamily="2" charset="2"/>
              <a:buChar char="Ø"/>
            </a:pPr>
            <a:r>
              <a:rPr lang="es-VE" dirty="0" smtClean="0"/>
              <a:t>Sesgo (casi seguro) hacia arriba en los retornos reportados ya que un resultado “alto” incrementa la probabilidad de renovación del programa.</a:t>
            </a:r>
          </a:p>
          <a:p>
            <a:pPr marL="736600" lvl="1" indent="-336550" algn="just" defTabSz="457200" eaLnBrk="1" hangingPunct="1">
              <a:buFont typeface="Wingdings" pitchFamily="2" charset="2"/>
              <a:buChar char="Ø"/>
            </a:pPr>
            <a:r>
              <a:rPr lang="es-VE" b="0" dirty="0" smtClean="0"/>
              <a:t>Problemas de parte de los jefes de proyecto para estimar los resultados en un contexto contra-factual (información suministrada puede ser muy imprecisa). La información es muchas veces subjetiva, por ende mas probable de ser sesgada.</a:t>
            </a:r>
          </a:p>
          <a:p>
            <a:pPr marL="736600" lvl="1" indent="-336550" algn="just" defTabSz="457200" eaLnBrk="1" hangingPunct="1">
              <a:buFont typeface="Wingdings" pitchFamily="2" charset="2"/>
              <a:buChar char="Ø"/>
            </a:pPr>
            <a:r>
              <a:rPr lang="es-VE" dirty="0" smtClean="0"/>
              <a:t>Estudios de caso tienen alto costo marginal y por ende son fuertemente selectivos, la muestra termina no siendo representativa.</a:t>
            </a:r>
          </a:p>
          <a:p>
            <a:pPr marL="736600" lvl="1" indent="-336550" algn="just" defTabSz="457200" eaLnBrk="1" hangingPunct="1">
              <a:buFont typeface="Wingdings" pitchFamily="2" charset="2"/>
              <a:buChar char="Ø"/>
            </a:pPr>
            <a:r>
              <a:rPr lang="es-VE" dirty="0" smtClean="0"/>
              <a:t>Evaluadores son parte de la economía política del programa!!!!</a:t>
            </a:r>
          </a:p>
          <a:p>
            <a:pPr lvl="2" defTabSz="457200" eaLnBrk="1" hangingPunct="1">
              <a:buFont typeface="Wingdings" pitchFamily="2" charset="2"/>
              <a:buChar char="§"/>
            </a:pPr>
            <a:endParaRPr lang="es-VE" sz="2000" dirty="0" smtClean="0"/>
          </a:p>
          <a:p>
            <a:pPr lvl="2" defTabSz="457200" eaLnBrk="1" hangingPunct="1">
              <a:buFont typeface="Wingdings" pitchFamily="2" charset="2"/>
              <a:buChar char="§"/>
            </a:pPr>
            <a:endParaRPr lang="es-VE" sz="2000" dirty="0" smtClean="0"/>
          </a:p>
        </p:txBody>
      </p:sp>
      <p:sp>
        <p:nvSpPr>
          <p:cNvPr id="4" name="Slide Number Placeholder 3"/>
          <p:cNvSpPr>
            <a:spLocks noGrp="1"/>
          </p:cNvSpPr>
          <p:nvPr>
            <p:ph type="sldNum" sz="quarter" idx="12"/>
          </p:nvPr>
        </p:nvSpPr>
        <p:spPr/>
        <p:txBody>
          <a:bodyPr/>
          <a:lstStyle/>
          <a:p>
            <a:pPr>
              <a:defRPr/>
            </a:pPr>
            <a:r>
              <a:rPr lang="en-US" smtClean="0"/>
              <a:t>- </a:t>
            </a:r>
            <a:fld id="{AB4F7EAE-E6AA-4844-97AF-737CE4BDCBC7}" type="slidenum">
              <a:rPr lang="en-US" smtClean="0"/>
              <a:pPr>
                <a:defRPr/>
              </a:pPr>
              <a:t>11</a:t>
            </a:fld>
            <a:r>
              <a:rPr lang="en-US" smtClean="0"/>
              <a:t> -</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83299">
                                            <p:txEl>
                                              <p:pRg st="1" end="1"/>
                                            </p:txEl>
                                          </p:spTgt>
                                        </p:tgtEl>
                                        <p:attrNameLst>
                                          <p:attrName>style.visibility</p:attrName>
                                        </p:attrNameLst>
                                      </p:cBhvr>
                                      <p:to>
                                        <p:strVal val="visible"/>
                                      </p:to>
                                    </p:set>
                                    <p:animEffect transition="in" filter="blinds(horizontal)">
                                      <p:cBhvr>
                                        <p:cTn id="7" dur="500"/>
                                        <p:tgtEl>
                                          <p:spTgt spid="18329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83299">
                                            <p:txEl>
                                              <p:pRg st="3" end="3"/>
                                            </p:txEl>
                                          </p:spTgt>
                                        </p:tgtEl>
                                        <p:attrNameLst>
                                          <p:attrName>style.visibility</p:attrName>
                                        </p:attrNameLst>
                                      </p:cBhvr>
                                      <p:to>
                                        <p:strVal val="visible"/>
                                      </p:to>
                                    </p:set>
                                    <p:animEffect transition="in" filter="blinds(horizontal)">
                                      <p:cBhvr>
                                        <p:cTn id="12" dur="500"/>
                                        <p:tgtEl>
                                          <p:spTgt spid="183299">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83299">
                                            <p:txEl>
                                              <p:pRg st="4" end="4"/>
                                            </p:txEl>
                                          </p:spTgt>
                                        </p:tgtEl>
                                        <p:attrNameLst>
                                          <p:attrName>style.visibility</p:attrName>
                                        </p:attrNameLst>
                                      </p:cBhvr>
                                      <p:to>
                                        <p:strVal val="visible"/>
                                      </p:to>
                                    </p:set>
                                    <p:animEffect transition="in" filter="blinds(horizontal)">
                                      <p:cBhvr>
                                        <p:cTn id="17" dur="500"/>
                                        <p:tgtEl>
                                          <p:spTgt spid="18329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83299">
                                            <p:txEl>
                                              <p:pRg st="5" end="5"/>
                                            </p:txEl>
                                          </p:spTgt>
                                        </p:tgtEl>
                                        <p:attrNameLst>
                                          <p:attrName>style.visibility</p:attrName>
                                        </p:attrNameLst>
                                      </p:cBhvr>
                                      <p:to>
                                        <p:strVal val="visible"/>
                                      </p:to>
                                    </p:set>
                                    <p:animEffect transition="in" filter="blinds(horizontal)">
                                      <p:cBhvr>
                                        <p:cTn id="22" dur="500"/>
                                        <p:tgtEl>
                                          <p:spTgt spid="183299">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83299">
                                            <p:txEl>
                                              <p:pRg st="6" end="6"/>
                                            </p:txEl>
                                          </p:spTgt>
                                        </p:tgtEl>
                                        <p:attrNameLst>
                                          <p:attrName>style.visibility</p:attrName>
                                        </p:attrNameLst>
                                      </p:cBhvr>
                                      <p:to>
                                        <p:strVal val="visible"/>
                                      </p:to>
                                    </p:set>
                                    <p:animEffect transition="in" filter="blinds(horizontal)">
                                      <p:cBhvr>
                                        <p:cTn id="27" dur="500"/>
                                        <p:tgtEl>
                                          <p:spTgt spid="183299">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83299">
                                            <p:txEl>
                                              <p:pRg st="7" end="7"/>
                                            </p:txEl>
                                          </p:spTgt>
                                        </p:tgtEl>
                                        <p:attrNameLst>
                                          <p:attrName>style.visibility</p:attrName>
                                        </p:attrNameLst>
                                      </p:cBhvr>
                                      <p:to>
                                        <p:strVal val="visible"/>
                                      </p:to>
                                    </p:set>
                                    <p:animEffect transition="in" filter="blinds(horizontal)">
                                      <p:cBhvr>
                                        <p:cTn id="32" dur="500"/>
                                        <p:tgtEl>
                                          <p:spTgt spid="18329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a:xfrm>
            <a:off x="457200" y="427038"/>
            <a:ext cx="8229600" cy="639762"/>
          </a:xfrm>
        </p:spPr>
        <p:txBody>
          <a:bodyPr/>
          <a:lstStyle/>
          <a:p>
            <a:pPr eaLnBrk="1" hangingPunct="1"/>
            <a:r>
              <a:rPr lang="es-ES_tradnl" dirty="0" smtClean="0"/>
              <a:t>II. </a:t>
            </a:r>
            <a:r>
              <a:rPr lang="es-VE" dirty="0" smtClean="0"/>
              <a:t>Evaluación Ex-Post de programas de CTI.  Experimentos controlados</a:t>
            </a:r>
            <a:endParaRPr lang="es-ES_tradnl" dirty="0" smtClean="0"/>
          </a:p>
        </p:txBody>
      </p:sp>
      <p:sp>
        <p:nvSpPr>
          <p:cNvPr id="183299" name="Rectangle 3"/>
          <p:cNvSpPr>
            <a:spLocks noChangeArrowheads="1"/>
          </p:cNvSpPr>
          <p:nvPr/>
        </p:nvSpPr>
        <p:spPr bwMode="auto">
          <a:xfrm>
            <a:off x="228600" y="1676400"/>
            <a:ext cx="8223250" cy="4267200"/>
          </a:xfrm>
          <a:prstGeom prst="rect">
            <a:avLst/>
          </a:prstGeom>
          <a:noFill/>
          <a:ln w="9525">
            <a:noFill/>
            <a:miter lim="800000"/>
            <a:headEnd/>
            <a:tailEnd/>
          </a:ln>
        </p:spPr>
        <p:txBody>
          <a:bodyPr lIns="90000" tIns="46800" rIns="90000" bIns="46800"/>
          <a:lstStyle/>
          <a:p>
            <a:pPr marL="336550" indent="-336550" algn="l" defTabSz="457200">
              <a:spcBef>
                <a:spcPct val="20000"/>
              </a:spcBef>
              <a:buClr>
                <a:srgbClr val="0399CD"/>
              </a:buClr>
              <a:buFont typeface="Wingdings" pitchFamily="2" charset="2"/>
              <a:buChar char="Ø"/>
            </a:pPr>
            <a:r>
              <a:rPr lang="es-VE" sz="2000" dirty="0"/>
              <a:t>En un diseño experimental, la participación en el programa es determinada de manera aleatoria (entre población elegible e interesada), lo cual garantiza que los grupos beneficiarios y no beneficiarios son, en promedio, iguales en todas las características relevantes (observables y no observables).</a:t>
            </a:r>
          </a:p>
          <a:p>
            <a:pPr marL="336550" indent="-336550" algn="l" defTabSz="457200">
              <a:spcBef>
                <a:spcPct val="20000"/>
              </a:spcBef>
              <a:buClr>
                <a:srgbClr val="0399CD"/>
              </a:buClr>
              <a:buFont typeface="Wingdings" pitchFamily="2" charset="2"/>
              <a:buChar char="Ø"/>
            </a:pPr>
            <a:r>
              <a:rPr lang="es-VE" sz="2000" dirty="0" smtClean="0"/>
              <a:t>Es </a:t>
            </a:r>
            <a:r>
              <a:rPr lang="es-VE" sz="2000" dirty="0"/>
              <a:t>también una manera transparente y justa de asignar beneficios cuando no hay presupuesto para todos, y  la mejor manera de determinar si el programa funciona.</a:t>
            </a:r>
          </a:p>
          <a:p>
            <a:pPr marL="336550" indent="-336550" algn="l" defTabSz="457200">
              <a:spcBef>
                <a:spcPct val="20000"/>
              </a:spcBef>
              <a:buClr>
                <a:srgbClr val="0399CD"/>
              </a:buClr>
              <a:buFont typeface="Wingdings" pitchFamily="2" charset="2"/>
              <a:buChar char="Ø"/>
            </a:pPr>
            <a:r>
              <a:rPr lang="es-VE" sz="2000" dirty="0" smtClean="0"/>
              <a:t>Como </a:t>
            </a:r>
            <a:r>
              <a:rPr lang="es-VE" sz="2000" dirty="0"/>
              <a:t>todo método, tienen limitaciones: no hay placebo, hay desertores, </a:t>
            </a:r>
            <a:r>
              <a:rPr lang="es-VE" sz="2000" dirty="0" smtClean="0"/>
              <a:t>externalidades, validación externa, etc.</a:t>
            </a:r>
          </a:p>
          <a:p>
            <a:pPr marL="336550" indent="-336550" algn="l" defTabSz="457200">
              <a:spcBef>
                <a:spcPct val="20000"/>
              </a:spcBef>
              <a:buClr>
                <a:srgbClr val="0399CD"/>
              </a:buClr>
              <a:buFont typeface="Wingdings" pitchFamily="2" charset="2"/>
              <a:buChar char="Ø"/>
            </a:pPr>
            <a:r>
              <a:rPr lang="es-VE" sz="2000" dirty="0" smtClean="0"/>
              <a:t>Los </a:t>
            </a:r>
            <a:r>
              <a:rPr lang="es-VE" sz="2000" dirty="0"/>
              <a:t>métodos no-experimentales buscan replicar experimentos.</a:t>
            </a:r>
          </a:p>
          <a:p>
            <a:pPr marL="336550" indent="-336550" algn="l" defTabSz="457200">
              <a:spcBef>
                <a:spcPct val="20000"/>
              </a:spcBef>
              <a:buClr>
                <a:srgbClr val="0399CD"/>
              </a:buClr>
              <a:buFont typeface="Wingdings" pitchFamily="2" charset="2"/>
              <a:buChar char="Ø"/>
            </a:pPr>
            <a:endParaRPr lang="es-VE" sz="2200" dirty="0"/>
          </a:p>
        </p:txBody>
      </p:sp>
      <p:sp>
        <p:nvSpPr>
          <p:cNvPr id="4" name="Slide Number Placeholder 3"/>
          <p:cNvSpPr>
            <a:spLocks noGrp="1"/>
          </p:cNvSpPr>
          <p:nvPr>
            <p:ph type="sldNum" sz="quarter" idx="12"/>
          </p:nvPr>
        </p:nvSpPr>
        <p:spPr/>
        <p:txBody>
          <a:bodyPr/>
          <a:lstStyle/>
          <a:p>
            <a:pPr>
              <a:defRPr/>
            </a:pPr>
            <a:r>
              <a:rPr lang="en-US" smtClean="0"/>
              <a:t>- </a:t>
            </a:r>
            <a:fld id="{AB4F7EAE-E6AA-4844-97AF-737CE4BDCBC7}" type="slidenum">
              <a:rPr lang="en-US" smtClean="0"/>
              <a:pPr>
                <a:defRPr/>
              </a:pPr>
              <a:t>12</a:t>
            </a:fld>
            <a:r>
              <a:rPr lang="en-US" smtClean="0"/>
              <a:t> -</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32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32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183299">
                                            <p:txEl>
                                              <p:pRg st="2" end="2"/>
                                            </p:txEl>
                                          </p:spTgt>
                                        </p:tgtEl>
                                        <p:attrNameLst>
                                          <p:attrName>style.visibility</p:attrName>
                                        </p:attrNameLst>
                                      </p:cBhvr>
                                      <p:to>
                                        <p:strVal val="visible"/>
                                      </p:to>
                                    </p:set>
                                    <p:animEffect transition="in" filter="blinds(horizontal)">
                                      <p:cBhvr>
                                        <p:cTn id="15" dur="500"/>
                                        <p:tgtEl>
                                          <p:spTgt spid="183299">
                                            <p:txEl>
                                              <p:pRg st="2" end="2"/>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183299">
                                            <p:txEl>
                                              <p:pRg st="3" end="3"/>
                                            </p:txEl>
                                          </p:spTgt>
                                        </p:tgtEl>
                                        <p:attrNameLst>
                                          <p:attrName>style.visibility</p:attrName>
                                        </p:attrNameLst>
                                      </p:cBhvr>
                                      <p:to>
                                        <p:strVal val="visible"/>
                                      </p:to>
                                    </p:set>
                                    <p:animEffect transition="in" filter="blinds(horizontal)">
                                      <p:cBhvr>
                                        <p:cTn id="18" dur="500"/>
                                        <p:tgtEl>
                                          <p:spTgt spid="1832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Oval 45"/>
          <p:cNvSpPr>
            <a:spLocks noChangeArrowheads="1"/>
          </p:cNvSpPr>
          <p:nvPr/>
        </p:nvSpPr>
        <p:spPr bwMode="auto">
          <a:xfrm>
            <a:off x="5486400" y="2209800"/>
            <a:ext cx="304800" cy="457200"/>
          </a:xfrm>
          <a:prstGeom prst="ellipse">
            <a:avLst/>
          </a:prstGeom>
          <a:solidFill>
            <a:srgbClr val="FFFF00"/>
          </a:solidFill>
          <a:ln w="9525" algn="ctr">
            <a:noFill/>
            <a:round/>
            <a:headEnd/>
            <a:tailEnd/>
          </a:ln>
        </p:spPr>
        <p:txBody>
          <a:bodyPr wrap="none" anchor="ctr"/>
          <a:lstStyle/>
          <a:p>
            <a:endParaRPr lang="en-US"/>
          </a:p>
        </p:txBody>
      </p:sp>
      <p:sp>
        <p:nvSpPr>
          <p:cNvPr id="26627" name="Oval 44"/>
          <p:cNvSpPr>
            <a:spLocks noChangeArrowheads="1"/>
          </p:cNvSpPr>
          <p:nvPr/>
        </p:nvSpPr>
        <p:spPr bwMode="auto">
          <a:xfrm>
            <a:off x="2438400" y="3352800"/>
            <a:ext cx="304800" cy="457200"/>
          </a:xfrm>
          <a:prstGeom prst="ellipse">
            <a:avLst/>
          </a:prstGeom>
          <a:solidFill>
            <a:srgbClr val="FFFF00"/>
          </a:solidFill>
          <a:ln w="9525" algn="ctr">
            <a:noFill/>
            <a:round/>
            <a:headEnd/>
            <a:tailEnd/>
          </a:ln>
        </p:spPr>
        <p:txBody>
          <a:bodyPr wrap="none" anchor="ctr"/>
          <a:lstStyle/>
          <a:p>
            <a:endParaRPr lang="en-US"/>
          </a:p>
        </p:txBody>
      </p:sp>
      <p:sp>
        <p:nvSpPr>
          <p:cNvPr id="26628" name="Rectangle 2"/>
          <p:cNvSpPr>
            <a:spLocks noGrp="1" noChangeArrowheads="1"/>
          </p:cNvSpPr>
          <p:nvPr>
            <p:ph type="title"/>
          </p:nvPr>
        </p:nvSpPr>
        <p:spPr>
          <a:noFill/>
        </p:spPr>
        <p:txBody>
          <a:bodyPr/>
          <a:lstStyle/>
          <a:p>
            <a:pPr eaLnBrk="1" hangingPunct="1"/>
            <a:r>
              <a:rPr lang="es-ES" sz="2600" dirty="0" smtClean="0"/>
              <a:t>II. Evaluación Ex-Post de programas de CTI. Beneficiarios Antes-  Después.</a:t>
            </a:r>
          </a:p>
        </p:txBody>
      </p:sp>
      <p:sp>
        <p:nvSpPr>
          <p:cNvPr id="26629" name="Rectangle 4"/>
          <p:cNvSpPr>
            <a:spLocks noChangeArrowheads="1"/>
          </p:cNvSpPr>
          <p:nvPr/>
        </p:nvSpPr>
        <p:spPr bwMode="auto">
          <a:xfrm>
            <a:off x="0" y="6400800"/>
            <a:ext cx="9144000" cy="228600"/>
          </a:xfrm>
          <a:prstGeom prst="rect">
            <a:avLst/>
          </a:prstGeom>
          <a:solidFill>
            <a:srgbClr val="0399CD"/>
          </a:solidFill>
          <a:ln w="9525">
            <a:noFill/>
            <a:miter lim="800000"/>
            <a:headEnd/>
            <a:tailEnd/>
          </a:ln>
        </p:spPr>
        <p:txBody>
          <a:bodyPr wrap="none" anchor="ctr"/>
          <a:lstStyle/>
          <a:p>
            <a:endParaRPr lang="en-US"/>
          </a:p>
        </p:txBody>
      </p:sp>
      <p:sp>
        <p:nvSpPr>
          <p:cNvPr id="26630" name="Line 6"/>
          <p:cNvSpPr>
            <a:spLocks noChangeShapeType="1"/>
          </p:cNvSpPr>
          <p:nvPr/>
        </p:nvSpPr>
        <p:spPr bwMode="auto">
          <a:xfrm>
            <a:off x="1255713" y="1531938"/>
            <a:ext cx="0" cy="3938587"/>
          </a:xfrm>
          <a:prstGeom prst="line">
            <a:avLst/>
          </a:prstGeom>
          <a:noFill/>
          <a:ln w="38100">
            <a:solidFill>
              <a:schemeClr val="tx1"/>
            </a:solidFill>
            <a:round/>
            <a:headEnd/>
            <a:tailEnd/>
          </a:ln>
        </p:spPr>
        <p:txBody>
          <a:bodyPr/>
          <a:lstStyle/>
          <a:p>
            <a:endParaRPr lang="en-US"/>
          </a:p>
        </p:txBody>
      </p:sp>
      <p:sp>
        <p:nvSpPr>
          <p:cNvPr id="26631" name="Line 7"/>
          <p:cNvSpPr>
            <a:spLocks noChangeShapeType="1"/>
          </p:cNvSpPr>
          <p:nvPr/>
        </p:nvSpPr>
        <p:spPr bwMode="auto">
          <a:xfrm>
            <a:off x="1255713" y="5470525"/>
            <a:ext cx="6235700" cy="1588"/>
          </a:xfrm>
          <a:prstGeom prst="line">
            <a:avLst/>
          </a:prstGeom>
          <a:noFill/>
          <a:ln w="38100">
            <a:solidFill>
              <a:schemeClr val="tx1"/>
            </a:solidFill>
            <a:round/>
            <a:headEnd/>
            <a:tailEnd/>
          </a:ln>
        </p:spPr>
        <p:txBody>
          <a:bodyPr/>
          <a:lstStyle/>
          <a:p>
            <a:endParaRPr lang="en-US"/>
          </a:p>
        </p:txBody>
      </p:sp>
      <p:sp>
        <p:nvSpPr>
          <p:cNvPr id="26632" name="Line 8"/>
          <p:cNvSpPr>
            <a:spLocks noChangeShapeType="1"/>
          </p:cNvSpPr>
          <p:nvPr/>
        </p:nvSpPr>
        <p:spPr bwMode="auto">
          <a:xfrm flipV="1">
            <a:off x="1255713" y="3182938"/>
            <a:ext cx="3119437" cy="690562"/>
          </a:xfrm>
          <a:prstGeom prst="line">
            <a:avLst/>
          </a:prstGeom>
          <a:noFill/>
          <a:ln w="38100">
            <a:solidFill>
              <a:schemeClr val="tx1"/>
            </a:solidFill>
            <a:round/>
            <a:headEnd/>
            <a:tailEnd/>
          </a:ln>
        </p:spPr>
        <p:txBody>
          <a:bodyPr/>
          <a:lstStyle/>
          <a:p>
            <a:endParaRPr lang="en-US"/>
          </a:p>
        </p:txBody>
      </p:sp>
      <p:sp>
        <p:nvSpPr>
          <p:cNvPr id="26633" name="Line 9"/>
          <p:cNvSpPr>
            <a:spLocks noChangeShapeType="1"/>
          </p:cNvSpPr>
          <p:nvPr/>
        </p:nvSpPr>
        <p:spPr bwMode="auto">
          <a:xfrm flipV="1">
            <a:off x="1255713" y="3636963"/>
            <a:ext cx="5511800" cy="1223962"/>
          </a:xfrm>
          <a:prstGeom prst="line">
            <a:avLst/>
          </a:prstGeom>
          <a:noFill/>
          <a:ln w="28575">
            <a:solidFill>
              <a:schemeClr val="tx1"/>
            </a:solidFill>
            <a:round/>
            <a:headEnd/>
            <a:tailEnd/>
          </a:ln>
        </p:spPr>
        <p:txBody>
          <a:bodyPr/>
          <a:lstStyle/>
          <a:p>
            <a:endParaRPr lang="en-US"/>
          </a:p>
        </p:txBody>
      </p:sp>
      <p:sp>
        <p:nvSpPr>
          <p:cNvPr id="26634" name="Line 10"/>
          <p:cNvSpPr>
            <a:spLocks noChangeShapeType="1"/>
          </p:cNvSpPr>
          <p:nvPr/>
        </p:nvSpPr>
        <p:spPr bwMode="auto">
          <a:xfrm>
            <a:off x="4375150" y="2171700"/>
            <a:ext cx="0" cy="3298825"/>
          </a:xfrm>
          <a:prstGeom prst="line">
            <a:avLst/>
          </a:prstGeom>
          <a:noFill/>
          <a:ln w="9525">
            <a:solidFill>
              <a:schemeClr val="tx1"/>
            </a:solidFill>
            <a:round/>
            <a:headEnd/>
            <a:tailEnd/>
          </a:ln>
        </p:spPr>
        <p:txBody>
          <a:bodyPr/>
          <a:lstStyle/>
          <a:p>
            <a:endParaRPr lang="en-US"/>
          </a:p>
        </p:txBody>
      </p:sp>
      <p:sp>
        <p:nvSpPr>
          <p:cNvPr id="26635" name="Text Box 12"/>
          <p:cNvSpPr txBox="1">
            <a:spLocks noChangeArrowheads="1"/>
          </p:cNvSpPr>
          <p:nvPr/>
        </p:nvSpPr>
        <p:spPr bwMode="auto">
          <a:xfrm>
            <a:off x="3462338" y="5470525"/>
            <a:ext cx="1795462" cy="581025"/>
          </a:xfrm>
          <a:prstGeom prst="rect">
            <a:avLst/>
          </a:prstGeom>
          <a:noFill/>
          <a:ln w="9525">
            <a:noFill/>
            <a:miter lim="800000"/>
            <a:headEnd/>
            <a:tailEnd/>
          </a:ln>
        </p:spPr>
        <p:txBody>
          <a:bodyPr>
            <a:spAutoFit/>
          </a:bodyPr>
          <a:lstStyle/>
          <a:p>
            <a:pPr>
              <a:spcBef>
                <a:spcPct val="50000"/>
              </a:spcBef>
            </a:pPr>
            <a:r>
              <a:rPr lang="en-US" sz="1600">
                <a:latin typeface="Verdana" pitchFamily="34" charset="0"/>
                <a:cs typeface="Arial" charset="0"/>
              </a:rPr>
              <a:t>2000 Treatment</a:t>
            </a:r>
          </a:p>
        </p:txBody>
      </p:sp>
      <p:sp>
        <p:nvSpPr>
          <p:cNvPr id="26636" name="Text Box 13"/>
          <p:cNvSpPr txBox="1">
            <a:spLocks noChangeArrowheads="1"/>
          </p:cNvSpPr>
          <p:nvPr/>
        </p:nvSpPr>
        <p:spPr bwMode="auto">
          <a:xfrm>
            <a:off x="457200" y="1219200"/>
            <a:ext cx="1265238" cy="366713"/>
          </a:xfrm>
          <a:prstGeom prst="rect">
            <a:avLst/>
          </a:prstGeom>
          <a:noFill/>
          <a:ln w="9525">
            <a:noFill/>
            <a:miter lim="800000"/>
            <a:headEnd/>
            <a:tailEnd/>
          </a:ln>
        </p:spPr>
        <p:txBody>
          <a:bodyPr wrap="none">
            <a:spAutoFit/>
          </a:bodyPr>
          <a:lstStyle/>
          <a:p>
            <a:pPr algn="l">
              <a:spcBef>
                <a:spcPct val="50000"/>
              </a:spcBef>
            </a:pPr>
            <a:r>
              <a:rPr lang="en-US" dirty="0" err="1">
                <a:latin typeface="Verdana" pitchFamily="34" charset="0"/>
                <a:cs typeface="Arial" charset="0"/>
              </a:rPr>
              <a:t>Indicador</a:t>
            </a:r>
            <a:endParaRPr lang="en-US" dirty="0">
              <a:latin typeface="Verdana" pitchFamily="34" charset="0"/>
              <a:cs typeface="Arial" charset="0"/>
            </a:endParaRPr>
          </a:p>
        </p:txBody>
      </p:sp>
      <p:sp>
        <p:nvSpPr>
          <p:cNvPr id="26637" name="Line 14"/>
          <p:cNvSpPr>
            <a:spLocks noChangeShapeType="1"/>
          </p:cNvSpPr>
          <p:nvPr/>
        </p:nvSpPr>
        <p:spPr bwMode="auto">
          <a:xfrm>
            <a:off x="2270125" y="2884488"/>
            <a:ext cx="290513" cy="587375"/>
          </a:xfrm>
          <a:prstGeom prst="line">
            <a:avLst/>
          </a:prstGeom>
          <a:noFill/>
          <a:ln w="9525">
            <a:solidFill>
              <a:schemeClr val="tx1"/>
            </a:solidFill>
            <a:round/>
            <a:headEnd/>
            <a:tailEnd type="triangle" w="med" len="med"/>
          </a:ln>
        </p:spPr>
        <p:txBody>
          <a:bodyPr/>
          <a:lstStyle/>
          <a:p>
            <a:endParaRPr lang="en-US"/>
          </a:p>
        </p:txBody>
      </p:sp>
      <p:sp>
        <p:nvSpPr>
          <p:cNvPr id="26638" name="Text Box 15"/>
          <p:cNvSpPr txBox="1">
            <a:spLocks noChangeArrowheads="1"/>
          </p:cNvSpPr>
          <p:nvPr/>
        </p:nvSpPr>
        <p:spPr bwMode="auto">
          <a:xfrm>
            <a:off x="1617663" y="2597150"/>
            <a:ext cx="2176462" cy="366713"/>
          </a:xfrm>
          <a:prstGeom prst="rect">
            <a:avLst/>
          </a:prstGeom>
          <a:noFill/>
          <a:ln w="9525">
            <a:noFill/>
            <a:miter lim="800000"/>
            <a:headEnd/>
            <a:tailEnd/>
          </a:ln>
        </p:spPr>
        <p:txBody>
          <a:bodyPr>
            <a:spAutoFit/>
          </a:bodyPr>
          <a:lstStyle/>
          <a:p>
            <a:pPr algn="l">
              <a:spcBef>
                <a:spcPct val="50000"/>
              </a:spcBef>
            </a:pPr>
            <a:r>
              <a:rPr lang="en-US" dirty="0" err="1">
                <a:cs typeface="Arial" charset="0"/>
              </a:rPr>
              <a:t>Beneficiarios</a:t>
            </a:r>
            <a:endParaRPr lang="en-US" dirty="0">
              <a:cs typeface="Arial" charset="0"/>
            </a:endParaRPr>
          </a:p>
        </p:txBody>
      </p:sp>
      <p:sp>
        <p:nvSpPr>
          <p:cNvPr id="26639" name="Line 16"/>
          <p:cNvSpPr>
            <a:spLocks noChangeShapeType="1"/>
          </p:cNvSpPr>
          <p:nvPr/>
        </p:nvSpPr>
        <p:spPr bwMode="auto">
          <a:xfrm flipH="1" flipV="1">
            <a:off x="2574925" y="4600575"/>
            <a:ext cx="477838" cy="390525"/>
          </a:xfrm>
          <a:prstGeom prst="line">
            <a:avLst/>
          </a:prstGeom>
          <a:noFill/>
          <a:ln w="9525">
            <a:solidFill>
              <a:schemeClr val="tx1"/>
            </a:solidFill>
            <a:round/>
            <a:headEnd/>
            <a:tailEnd type="triangle" w="med" len="med"/>
          </a:ln>
        </p:spPr>
        <p:txBody>
          <a:bodyPr/>
          <a:lstStyle/>
          <a:p>
            <a:endParaRPr lang="en-US"/>
          </a:p>
        </p:txBody>
      </p:sp>
      <p:sp>
        <p:nvSpPr>
          <p:cNvPr id="26640" name="Text Box 17"/>
          <p:cNvSpPr txBox="1">
            <a:spLocks noChangeArrowheads="1"/>
          </p:cNvSpPr>
          <p:nvPr/>
        </p:nvSpPr>
        <p:spPr bwMode="auto">
          <a:xfrm>
            <a:off x="2590800" y="4926013"/>
            <a:ext cx="1936750" cy="366712"/>
          </a:xfrm>
          <a:prstGeom prst="rect">
            <a:avLst/>
          </a:prstGeom>
          <a:noFill/>
          <a:ln w="9525">
            <a:noFill/>
            <a:miter lim="800000"/>
            <a:headEnd/>
            <a:tailEnd/>
          </a:ln>
        </p:spPr>
        <p:txBody>
          <a:bodyPr>
            <a:spAutoFit/>
          </a:bodyPr>
          <a:lstStyle/>
          <a:p>
            <a:pPr algn="l">
              <a:spcBef>
                <a:spcPct val="50000"/>
              </a:spcBef>
            </a:pPr>
            <a:r>
              <a:rPr lang="es-ES_tradnl">
                <a:cs typeface="Arial" charset="0"/>
              </a:rPr>
              <a:t>Comparación</a:t>
            </a:r>
            <a:endParaRPr lang="en-US">
              <a:cs typeface="Arial" charset="0"/>
            </a:endParaRPr>
          </a:p>
        </p:txBody>
      </p:sp>
      <p:sp>
        <p:nvSpPr>
          <p:cNvPr id="26641" name="Text Box 18"/>
          <p:cNvSpPr txBox="1">
            <a:spLocks noChangeArrowheads="1"/>
          </p:cNvSpPr>
          <p:nvPr/>
        </p:nvSpPr>
        <p:spPr bwMode="auto">
          <a:xfrm>
            <a:off x="5784850" y="2854325"/>
            <a:ext cx="2749550" cy="779463"/>
          </a:xfrm>
          <a:prstGeom prst="rect">
            <a:avLst/>
          </a:prstGeom>
          <a:noFill/>
          <a:ln w="9525">
            <a:noFill/>
            <a:miter lim="800000"/>
            <a:headEnd/>
            <a:tailEnd/>
          </a:ln>
        </p:spPr>
        <p:txBody>
          <a:bodyPr>
            <a:spAutoFit/>
          </a:bodyPr>
          <a:lstStyle/>
          <a:p>
            <a:pPr algn="l">
              <a:spcBef>
                <a:spcPct val="50000"/>
              </a:spcBef>
            </a:pPr>
            <a:r>
              <a:rPr lang="en-US" sz="1600" i="1">
                <a:latin typeface="Verdana" pitchFamily="34" charset="0"/>
                <a:cs typeface="Arial" charset="0"/>
              </a:rPr>
              <a:t>AD</a:t>
            </a:r>
            <a:r>
              <a:rPr lang="en-US" sz="1600">
                <a:latin typeface="Verdana" pitchFamily="34" charset="0"/>
                <a:cs typeface="Arial" charset="0"/>
              </a:rPr>
              <a:t> = </a:t>
            </a:r>
            <a:r>
              <a:rPr lang="en-US" i="1"/>
              <a:t>Impacto + Efecto</a:t>
            </a:r>
          </a:p>
          <a:p>
            <a:pPr algn="l">
              <a:spcBef>
                <a:spcPct val="50000"/>
              </a:spcBef>
            </a:pPr>
            <a:r>
              <a:rPr lang="en-US" i="1"/>
              <a:t>	           tiempo</a:t>
            </a:r>
            <a:endParaRPr lang="en-US"/>
          </a:p>
        </p:txBody>
      </p:sp>
      <p:sp>
        <p:nvSpPr>
          <p:cNvPr id="26642" name="Oval 19"/>
          <p:cNvSpPr>
            <a:spLocks noChangeArrowheads="1"/>
          </p:cNvSpPr>
          <p:nvPr/>
        </p:nvSpPr>
        <p:spPr bwMode="auto">
          <a:xfrm>
            <a:off x="2517775" y="4545013"/>
            <a:ext cx="73025" cy="52387"/>
          </a:xfrm>
          <a:prstGeom prst="ellipse">
            <a:avLst/>
          </a:prstGeom>
          <a:solidFill>
            <a:srgbClr val="000000"/>
          </a:solidFill>
          <a:ln w="9525">
            <a:solidFill>
              <a:schemeClr val="tx1"/>
            </a:solidFill>
            <a:round/>
            <a:headEnd/>
            <a:tailEnd/>
          </a:ln>
        </p:spPr>
        <p:txBody>
          <a:bodyPr wrap="none" anchor="ctr"/>
          <a:lstStyle/>
          <a:p>
            <a:endParaRPr lang="en-US"/>
          </a:p>
        </p:txBody>
      </p:sp>
      <p:sp>
        <p:nvSpPr>
          <p:cNvPr id="26643" name="Oval 20"/>
          <p:cNvSpPr>
            <a:spLocks noChangeArrowheads="1"/>
          </p:cNvSpPr>
          <p:nvPr/>
        </p:nvSpPr>
        <p:spPr bwMode="auto">
          <a:xfrm>
            <a:off x="5607050" y="3854450"/>
            <a:ext cx="73025" cy="53975"/>
          </a:xfrm>
          <a:prstGeom prst="ellipse">
            <a:avLst/>
          </a:prstGeom>
          <a:solidFill>
            <a:srgbClr val="000000"/>
          </a:solidFill>
          <a:ln w="9525">
            <a:solidFill>
              <a:schemeClr val="tx1"/>
            </a:solidFill>
            <a:round/>
            <a:headEnd/>
            <a:tailEnd/>
          </a:ln>
        </p:spPr>
        <p:txBody>
          <a:bodyPr wrap="none" anchor="ctr"/>
          <a:lstStyle/>
          <a:p>
            <a:endParaRPr lang="en-US"/>
          </a:p>
        </p:txBody>
      </p:sp>
      <p:sp>
        <p:nvSpPr>
          <p:cNvPr id="26644" name="Oval 21"/>
          <p:cNvSpPr>
            <a:spLocks noChangeArrowheads="1"/>
          </p:cNvSpPr>
          <p:nvPr/>
        </p:nvSpPr>
        <p:spPr bwMode="auto">
          <a:xfrm>
            <a:off x="2514600" y="3557588"/>
            <a:ext cx="73025" cy="53975"/>
          </a:xfrm>
          <a:prstGeom prst="ellipse">
            <a:avLst/>
          </a:prstGeom>
          <a:solidFill>
            <a:srgbClr val="000000"/>
          </a:solidFill>
          <a:ln w="9525">
            <a:solidFill>
              <a:schemeClr val="tx1"/>
            </a:solidFill>
            <a:round/>
            <a:headEnd/>
            <a:tailEnd/>
          </a:ln>
        </p:spPr>
        <p:txBody>
          <a:bodyPr wrap="none" anchor="ctr"/>
          <a:lstStyle/>
          <a:p>
            <a:endParaRPr lang="en-US"/>
          </a:p>
        </p:txBody>
      </p:sp>
      <p:sp>
        <p:nvSpPr>
          <p:cNvPr id="26645" name="Line 22"/>
          <p:cNvSpPr>
            <a:spLocks noChangeShapeType="1"/>
          </p:cNvSpPr>
          <p:nvPr/>
        </p:nvSpPr>
        <p:spPr bwMode="auto">
          <a:xfrm flipV="1">
            <a:off x="4375150" y="2224088"/>
            <a:ext cx="2174875" cy="479425"/>
          </a:xfrm>
          <a:prstGeom prst="line">
            <a:avLst/>
          </a:prstGeom>
          <a:noFill/>
          <a:ln w="38100">
            <a:solidFill>
              <a:schemeClr val="tx1"/>
            </a:solidFill>
            <a:round/>
            <a:headEnd/>
            <a:tailEnd/>
          </a:ln>
        </p:spPr>
        <p:txBody>
          <a:bodyPr/>
          <a:lstStyle/>
          <a:p>
            <a:endParaRPr lang="en-US"/>
          </a:p>
        </p:txBody>
      </p:sp>
      <p:sp>
        <p:nvSpPr>
          <p:cNvPr id="26646" name="Oval 23"/>
          <p:cNvSpPr>
            <a:spLocks noChangeArrowheads="1"/>
          </p:cNvSpPr>
          <p:nvPr/>
        </p:nvSpPr>
        <p:spPr bwMode="auto">
          <a:xfrm>
            <a:off x="5607050" y="2392363"/>
            <a:ext cx="73025" cy="52387"/>
          </a:xfrm>
          <a:prstGeom prst="ellipse">
            <a:avLst/>
          </a:prstGeom>
          <a:solidFill>
            <a:srgbClr val="000000"/>
          </a:solidFill>
          <a:ln w="9525">
            <a:solidFill>
              <a:schemeClr val="tx1"/>
            </a:solidFill>
            <a:round/>
            <a:headEnd/>
            <a:tailEnd/>
          </a:ln>
        </p:spPr>
        <p:txBody>
          <a:bodyPr wrap="none" anchor="ctr"/>
          <a:lstStyle/>
          <a:p>
            <a:endParaRPr lang="en-US"/>
          </a:p>
        </p:txBody>
      </p:sp>
      <p:sp>
        <p:nvSpPr>
          <p:cNvPr id="26647" name="Line 24"/>
          <p:cNvSpPr>
            <a:spLocks noChangeShapeType="1"/>
          </p:cNvSpPr>
          <p:nvPr/>
        </p:nvSpPr>
        <p:spPr bwMode="auto">
          <a:xfrm>
            <a:off x="2574925" y="3590925"/>
            <a:ext cx="3073400" cy="1588"/>
          </a:xfrm>
          <a:prstGeom prst="line">
            <a:avLst/>
          </a:prstGeom>
          <a:noFill/>
          <a:ln w="9525">
            <a:solidFill>
              <a:schemeClr val="tx1"/>
            </a:solidFill>
            <a:prstDash val="dashDot"/>
            <a:round/>
            <a:headEnd/>
            <a:tailEnd/>
          </a:ln>
        </p:spPr>
        <p:txBody>
          <a:bodyPr/>
          <a:lstStyle/>
          <a:p>
            <a:endParaRPr lang="en-US"/>
          </a:p>
        </p:txBody>
      </p:sp>
      <p:sp>
        <p:nvSpPr>
          <p:cNvPr id="26648" name="Line 25"/>
          <p:cNvSpPr>
            <a:spLocks noChangeShapeType="1"/>
          </p:cNvSpPr>
          <p:nvPr/>
        </p:nvSpPr>
        <p:spPr bwMode="auto">
          <a:xfrm>
            <a:off x="5648325" y="2516188"/>
            <a:ext cx="0" cy="1041400"/>
          </a:xfrm>
          <a:prstGeom prst="line">
            <a:avLst/>
          </a:prstGeom>
          <a:noFill/>
          <a:ln w="9525">
            <a:solidFill>
              <a:schemeClr val="tx1"/>
            </a:solidFill>
            <a:prstDash val="dashDot"/>
            <a:round/>
            <a:headEnd/>
            <a:tailEnd/>
          </a:ln>
        </p:spPr>
        <p:txBody>
          <a:bodyPr/>
          <a:lstStyle/>
          <a:p>
            <a:endParaRPr lang="en-US"/>
          </a:p>
        </p:txBody>
      </p:sp>
      <p:sp>
        <p:nvSpPr>
          <p:cNvPr id="26649" name="AutoShape 26"/>
          <p:cNvSpPr>
            <a:spLocks/>
          </p:cNvSpPr>
          <p:nvPr/>
        </p:nvSpPr>
        <p:spPr bwMode="auto">
          <a:xfrm>
            <a:off x="5716588" y="2451100"/>
            <a:ext cx="79375" cy="1106488"/>
          </a:xfrm>
          <a:prstGeom prst="rightBrace">
            <a:avLst>
              <a:gd name="adj1" fmla="val 116167"/>
              <a:gd name="adj2" fmla="val 50000"/>
            </a:avLst>
          </a:prstGeom>
          <a:noFill/>
          <a:ln w="9525">
            <a:solidFill>
              <a:schemeClr val="tx1"/>
            </a:solidFill>
            <a:round/>
            <a:headEnd/>
            <a:tailEnd/>
          </a:ln>
        </p:spPr>
        <p:txBody>
          <a:bodyPr wrap="none" anchor="ctr"/>
          <a:lstStyle/>
          <a:p>
            <a:endParaRPr lang="en-US"/>
          </a:p>
        </p:txBody>
      </p:sp>
      <p:sp>
        <p:nvSpPr>
          <p:cNvPr id="26650" name="Line 27"/>
          <p:cNvSpPr>
            <a:spLocks noChangeShapeType="1"/>
          </p:cNvSpPr>
          <p:nvPr/>
        </p:nvSpPr>
        <p:spPr bwMode="auto">
          <a:xfrm flipV="1">
            <a:off x="4418013" y="2711450"/>
            <a:ext cx="2185987" cy="455613"/>
          </a:xfrm>
          <a:prstGeom prst="line">
            <a:avLst/>
          </a:prstGeom>
          <a:noFill/>
          <a:ln w="9525">
            <a:solidFill>
              <a:schemeClr val="tx1"/>
            </a:solidFill>
            <a:prstDash val="dash"/>
            <a:round/>
            <a:headEnd/>
            <a:tailEnd/>
          </a:ln>
        </p:spPr>
        <p:txBody>
          <a:bodyPr/>
          <a:lstStyle/>
          <a:p>
            <a:endParaRPr lang="en-US"/>
          </a:p>
        </p:txBody>
      </p:sp>
      <p:sp>
        <p:nvSpPr>
          <p:cNvPr id="26651" name="AutoShape 28"/>
          <p:cNvSpPr>
            <a:spLocks/>
          </p:cNvSpPr>
          <p:nvPr/>
        </p:nvSpPr>
        <p:spPr bwMode="auto">
          <a:xfrm>
            <a:off x="5534025" y="2451100"/>
            <a:ext cx="68263" cy="455613"/>
          </a:xfrm>
          <a:prstGeom prst="leftBrace">
            <a:avLst>
              <a:gd name="adj1" fmla="val 55620"/>
              <a:gd name="adj2" fmla="val 50000"/>
            </a:avLst>
          </a:prstGeom>
          <a:noFill/>
          <a:ln w="9525">
            <a:solidFill>
              <a:schemeClr val="tx1"/>
            </a:solidFill>
            <a:round/>
            <a:headEnd/>
            <a:tailEnd/>
          </a:ln>
        </p:spPr>
        <p:txBody>
          <a:bodyPr wrap="none" anchor="ctr"/>
          <a:lstStyle/>
          <a:p>
            <a:endParaRPr lang="en-US"/>
          </a:p>
        </p:txBody>
      </p:sp>
      <p:sp>
        <p:nvSpPr>
          <p:cNvPr id="26652" name="AutoShape 29"/>
          <p:cNvSpPr>
            <a:spLocks/>
          </p:cNvSpPr>
          <p:nvPr/>
        </p:nvSpPr>
        <p:spPr bwMode="auto">
          <a:xfrm>
            <a:off x="5534025" y="2906713"/>
            <a:ext cx="66675" cy="650875"/>
          </a:xfrm>
          <a:prstGeom prst="leftBrace">
            <a:avLst>
              <a:gd name="adj1" fmla="val 81349"/>
              <a:gd name="adj2" fmla="val 50000"/>
            </a:avLst>
          </a:prstGeom>
          <a:noFill/>
          <a:ln w="9525">
            <a:solidFill>
              <a:schemeClr val="tx1"/>
            </a:solidFill>
            <a:round/>
            <a:headEnd/>
            <a:tailEnd/>
          </a:ln>
        </p:spPr>
        <p:txBody>
          <a:bodyPr wrap="none" anchor="ctr"/>
          <a:lstStyle/>
          <a:p>
            <a:endParaRPr lang="en-US"/>
          </a:p>
        </p:txBody>
      </p:sp>
      <p:sp>
        <p:nvSpPr>
          <p:cNvPr id="26653" name="Text Box 31"/>
          <p:cNvSpPr txBox="1">
            <a:spLocks noChangeArrowheads="1"/>
          </p:cNvSpPr>
          <p:nvPr/>
        </p:nvSpPr>
        <p:spPr bwMode="auto">
          <a:xfrm>
            <a:off x="4675188" y="3001963"/>
            <a:ext cx="1517650" cy="641350"/>
          </a:xfrm>
          <a:prstGeom prst="rect">
            <a:avLst/>
          </a:prstGeom>
          <a:noFill/>
          <a:ln w="9525">
            <a:noFill/>
            <a:miter lim="800000"/>
            <a:headEnd/>
            <a:tailEnd/>
          </a:ln>
        </p:spPr>
        <p:txBody>
          <a:bodyPr>
            <a:spAutoFit/>
          </a:bodyPr>
          <a:lstStyle/>
          <a:p>
            <a:pPr algn="l">
              <a:spcBef>
                <a:spcPct val="50000"/>
              </a:spcBef>
            </a:pPr>
            <a:r>
              <a:rPr lang="en-US" i="1"/>
              <a:t>Efecto Tiempo</a:t>
            </a:r>
          </a:p>
        </p:txBody>
      </p:sp>
      <p:sp>
        <p:nvSpPr>
          <p:cNvPr id="26654" name="Line 32"/>
          <p:cNvSpPr>
            <a:spLocks noChangeShapeType="1"/>
          </p:cNvSpPr>
          <p:nvPr/>
        </p:nvSpPr>
        <p:spPr bwMode="auto">
          <a:xfrm>
            <a:off x="2574925" y="4589463"/>
            <a:ext cx="3073400" cy="1587"/>
          </a:xfrm>
          <a:prstGeom prst="line">
            <a:avLst/>
          </a:prstGeom>
          <a:noFill/>
          <a:ln w="9525">
            <a:solidFill>
              <a:schemeClr val="tx1"/>
            </a:solidFill>
            <a:prstDash val="dashDot"/>
            <a:round/>
            <a:headEnd/>
            <a:tailEnd/>
          </a:ln>
        </p:spPr>
        <p:txBody>
          <a:bodyPr/>
          <a:lstStyle/>
          <a:p>
            <a:endParaRPr lang="en-US"/>
          </a:p>
        </p:txBody>
      </p:sp>
      <p:sp>
        <p:nvSpPr>
          <p:cNvPr id="26655" name="Line 33"/>
          <p:cNvSpPr>
            <a:spLocks noChangeShapeType="1"/>
          </p:cNvSpPr>
          <p:nvPr/>
        </p:nvSpPr>
        <p:spPr bwMode="auto">
          <a:xfrm>
            <a:off x="5648325" y="3905250"/>
            <a:ext cx="0" cy="650875"/>
          </a:xfrm>
          <a:prstGeom prst="line">
            <a:avLst/>
          </a:prstGeom>
          <a:noFill/>
          <a:ln w="9525">
            <a:solidFill>
              <a:schemeClr val="tx1"/>
            </a:solidFill>
            <a:prstDash val="dashDot"/>
            <a:round/>
            <a:headEnd/>
            <a:tailEnd/>
          </a:ln>
        </p:spPr>
        <p:txBody>
          <a:bodyPr/>
          <a:lstStyle/>
          <a:p>
            <a:endParaRPr lang="en-US"/>
          </a:p>
        </p:txBody>
      </p:sp>
      <p:sp>
        <p:nvSpPr>
          <p:cNvPr id="26656" name="Text Box 34"/>
          <p:cNvSpPr txBox="1">
            <a:spLocks noChangeArrowheads="1"/>
          </p:cNvSpPr>
          <p:nvPr/>
        </p:nvSpPr>
        <p:spPr bwMode="auto">
          <a:xfrm>
            <a:off x="5716588" y="4090988"/>
            <a:ext cx="1903412" cy="366712"/>
          </a:xfrm>
          <a:prstGeom prst="rect">
            <a:avLst/>
          </a:prstGeom>
          <a:noFill/>
          <a:ln w="9525">
            <a:noFill/>
            <a:miter lim="800000"/>
            <a:headEnd/>
            <a:tailEnd/>
          </a:ln>
        </p:spPr>
        <p:txBody>
          <a:bodyPr>
            <a:spAutoFit/>
          </a:bodyPr>
          <a:lstStyle/>
          <a:p>
            <a:pPr algn="l">
              <a:spcBef>
                <a:spcPct val="50000"/>
              </a:spcBef>
            </a:pPr>
            <a:r>
              <a:rPr lang="en-US" i="1"/>
              <a:t>Efecto Tiempo</a:t>
            </a:r>
          </a:p>
        </p:txBody>
      </p:sp>
      <p:sp>
        <p:nvSpPr>
          <p:cNvPr id="26657" name="AutoShape 35"/>
          <p:cNvSpPr>
            <a:spLocks/>
          </p:cNvSpPr>
          <p:nvPr/>
        </p:nvSpPr>
        <p:spPr bwMode="auto">
          <a:xfrm rot="10800000">
            <a:off x="5716588" y="3883025"/>
            <a:ext cx="68262" cy="717550"/>
          </a:xfrm>
          <a:prstGeom prst="leftBrace">
            <a:avLst>
              <a:gd name="adj1" fmla="val 87598"/>
              <a:gd name="adj2" fmla="val 50000"/>
            </a:avLst>
          </a:prstGeom>
          <a:noFill/>
          <a:ln w="9525">
            <a:solidFill>
              <a:schemeClr val="tx1"/>
            </a:solidFill>
            <a:round/>
            <a:headEnd/>
            <a:tailEnd/>
          </a:ln>
        </p:spPr>
        <p:txBody>
          <a:bodyPr wrap="none" anchor="ctr"/>
          <a:lstStyle/>
          <a:p>
            <a:endParaRPr lang="en-US"/>
          </a:p>
        </p:txBody>
      </p:sp>
      <p:sp>
        <p:nvSpPr>
          <p:cNvPr id="26658" name="Text Box 36"/>
          <p:cNvSpPr txBox="1">
            <a:spLocks noChangeArrowheads="1"/>
          </p:cNvSpPr>
          <p:nvPr/>
        </p:nvSpPr>
        <p:spPr bwMode="auto">
          <a:xfrm>
            <a:off x="2916238" y="1865313"/>
            <a:ext cx="1731962" cy="366712"/>
          </a:xfrm>
          <a:prstGeom prst="rect">
            <a:avLst/>
          </a:prstGeom>
          <a:noFill/>
          <a:ln w="9525">
            <a:noFill/>
            <a:miter lim="800000"/>
            <a:headEnd/>
            <a:tailEnd/>
          </a:ln>
        </p:spPr>
        <p:txBody>
          <a:bodyPr>
            <a:spAutoFit/>
          </a:bodyPr>
          <a:lstStyle/>
          <a:p>
            <a:pPr algn="l">
              <a:spcBef>
                <a:spcPct val="50000"/>
              </a:spcBef>
            </a:pPr>
            <a:r>
              <a:rPr lang="en-US">
                <a:cs typeface="Arial" charset="0"/>
              </a:rPr>
              <a:t>Contrafactual</a:t>
            </a:r>
          </a:p>
        </p:txBody>
      </p:sp>
      <p:sp>
        <p:nvSpPr>
          <p:cNvPr id="26659" name="Line 37"/>
          <p:cNvSpPr>
            <a:spLocks noChangeShapeType="1"/>
          </p:cNvSpPr>
          <p:nvPr/>
        </p:nvSpPr>
        <p:spPr bwMode="auto">
          <a:xfrm>
            <a:off x="3735388" y="2125663"/>
            <a:ext cx="750887" cy="976312"/>
          </a:xfrm>
          <a:prstGeom prst="line">
            <a:avLst/>
          </a:prstGeom>
          <a:noFill/>
          <a:ln w="9525">
            <a:solidFill>
              <a:schemeClr val="tx1"/>
            </a:solidFill>
            <a:round/>
            <a:headEnd/>
            <a:tailEnd type="triangle" w="med" len="med"/>
          </a:ln>
        </p:spPr>
        <p:txBody>
          <a:bodyPr/>
          <a:lstStyle/>
          <a:p>
            <a:endParaRPr lang="en-US"/>
          </a:p>
        </p:txBody>
      </p:sp>
      <p:sp>
        <p:nvSpPr>
          <p:cNvPr id="26660" name="Text Box 38"/>
          <p:cNvSpPr txBox="1">
            <a:spLocks noChangeArrowheads="1"/>
          </p:cNvSpPr>
          <p:nvPr/>
        </p:nvSpPr>
        <p:spPr bwMode="auto">
          <a:xfrm>
            <a:off x="1676400" y="5480050"/>
            <a:ext cx="1658938" cy="581025"/>
          </a:xfrm>
          <a:prstGeom prst="rect">
            <a:avLst/>
          </a:prstGeom>
          <a:noFill/>
          <a:ln w="9525">
            <a:noFill/>
            <a:miter lim="800000"/>
            <a:headEnd/>
            <a:tailEnd/>
          </a:ln>
        </p:spPr>
        <p:txBody>
          <a:bodyPr>
            <a:spAutoFit/>
          </a:bodyPr>
          <a:lstStyle/>
          <a:p>
            <a:pPr>
              <a:spcBef>
                <a:spcPct val="50000"/>
              </a:spcBef>
            </a:pPr>
            <a:r>
              <a:rPr lang="en-US" sz="1600">
                <a:latin typeface="Verdana" pitchFamily="34" charset="0"/>
                <a:cs typeface="Arial" charset="0"/>
              </a:rPr>
              <a:t>1999 </a:t>
            </a:r>
            <a:br>
              <a:rPr lang="en-US" sz="1600">
                <a:latin typeface="Verdana" pitchFamily="34" charset="0"/>
                <a:cs typeface="Arial" charset="0"/>
              </a:rPr>
            </a:br>
            <a:r>
              <a:rPr lang="en-US" sz="1600">
                <a:latin typeface="Verdana" pitchFamily="34" charset="0"/>
                <a:cs typeface="Arial" charset="0"/>
              </a:rPr>
              <a:t>Antes</a:t>
            </a:r>
          </a:p>
        </p:txBody>
      </p:sp>
      <p:sp>
        <p:nvSpPr>
          <p:cNvPr id="26661" name="Line 39"/>
          <p:cNvSpPr>
            <a:spLocks noChangeShapeType="1"/>
          </p:cNvSpPr>
          <p:nvPr/>
        </p:nvSpPr>
        <p:spPr bwMode="auto">
          <a:xfrm>
            <a:off x="2540000" y="5403850"/>
            <a:ext cx="0" cy="130175"/>
          </a:xfrm>
          <a:prstGeom prst="line">
            <a:avLst/>
          </a:prstGeom>
          <a:noFill/>
          <a:ln w="28575">
            <a:solidFill>
              <a:schemeClr val="tx1"/>
            </a:solidFill>
            <a:round/>
            <a:headEnd/>
            <a:tailEnd/>
          </a:ln>
        </p:spPr>
        <p:txBody>
          <a:bodyPr/>
          <a:lstStyle/>
          <a:p>
            <a:endParaRPr lang="en-US"/>
          </a:p>
        </p:txBody>
      </p:sp>
      <p:sp>
        <p:nvSpPr>
          <p:cNvPr id="26662" name="Line 40"/>
          <p:cNvSpPr>
            <a:spLocks noChangeShapeType="1"/>
          </p:cNvSpPr>
          <p:nvPr/>
        </p:nvSpPr>
        <p:spPr bwMode="auto">
          <a:xfrm>
            <a:off x="4373563" y="5403850"/>
            <a:ext cx="0" cy="130175"/>
          </a:xfrm>
          <a:prstGeom prst="line">
            <a:avLst/>
          </a:prstGeom>
          <a:noFill/>
          <a:ln w="28575">
            <a:solidFill>
              <a:schemeClr val="tx1"/>
            </a:solidFill>
            <a:round/>
            <a:headEnd/>
            <a:tailEnd/>
          </a:ln>
        </p:spPr>
        <p:txBody>
          <a:bodyPr/>
          <a:lstStyle/>
          <a:p>
            <a:endParaRPr lang="en-US"/>
          </a:p>
        </p:txBody>
      </p:sp>
      <p:sp>
        <p:nvSpPr>
          <p:cNvPr id="26663" name="Line 41"/>
          <p:cNvSpPr>
            <a:spLocks noChangeShapeType="1"/>
          </p:cNvSpPr>
          <p:nvPr/>
        </p:nvSpPr>
        <p:spPr bwMode="auto">
          <a:xfrm>
            <a:off x="5648325" y="5403850"/>
            <a:ext cx="0" cy="130175"/>
          </a:xfrm>
          <a:prstGeom prst="line">
            <a:avLst/>
          </a:prstGeom>
          <a:noFill/>
          <a:ln w="28575">
            <a:solidFill>
              <a:schemeClr val="tx1"/>
            </a:solidFill>
            <a:round/>
            <a:headEnd/>
            <a:tailEnd/>
          </a:ln>
        </p:spPr>
        <p:txBody>
          <a:bodyPr/>
          <a:lstStyle/>
          <a:p>
            <a:endParaRPr lang="en-US"/>
          </a:p>
        </p:txBody>
      </p:sp>
      <p:sp>
        <p:nvSpPr>
          <p:cNvPr id="26664" name="Text Box 42"/>
          <p:cNvSpPr txBox="1">
            <a:spLocks noChangeArrowheads="1"/>
          </p:cNvSpPr>
          <p:nvPr/>
        </p:nvSpPr>
        <p:spPr bwMode="auto">
          <a:xfrm>
            <a:off x="4818063" y="5478463"/>
            <a:ext cx="1658937" cy="581025"/>
          </a:xfrm>
          <a:prstGeom prst="rect">
            <a:avLst/>
          </a:prstGeom>
          <a:noFill/>
          <a:ln w="9525">
            <a:noFill/>
            <a:miter lim="800000"/>
            <a:headEnd/>
            <a:tailEnd/>
          </a:ln>
        </p:spPr>
        <p:txBody>
          <a:bodyPr>
            <a:spAutoFit/>
          </a:bodyPr>
          <a:lstStyle/>
          <a:p>
            <a:pPr>
              <a:spcBef>
                <a:spcPct val="50000"/>
              </a:spcBef>
            </a:pPr>
            <a:r>
              <a:rPr lang="en-US" sz="1600">
                <a:latin typeface="Verdana" pitchFamily="34" charset="0"/>
                <a:cs typeface="Arial" charset="0"/>
              </a:rPr>
              <a:t>2001</a:t>
            </a:r>
            <a:br>
              <a:rPr lang="en-US" sz="1600">
                <a:latin typeface="Verdana" pitchFamily="34" charset="0"/>
                <a:cs typeface="Arial" charset="0"/>
              </a:rPr>
            </a:br>
            <a:r>
              <a:rPr lang="en-US" sz="1600">
                <a:latin typeface="Verdana" pitchFamily="34" charset="0"/>
                <a:cs typeface="Arial" charset="0"/>
              </a:rPr>
              <a:t>Después</a:t>
            </a:r>
          </a:p>
        </p:txBody>
      </p:sp>
      <p:sp>
        <p:nvSpPr>
          <p:cNvPr id="26665" name="Text Box 30"/>
          <p:cNvSpPr txBox="1">
            <a:spLocks noChangeArrowheads="1"/>
          </p:cNvSpPr>
          <p:nvPr/>
        </p:nvSpPr>
        <p:spPr bwMode="auto">
          <a:xfrm>
            <a:off x="4572000" y="2516188"/>
            <a:ext cx="1130300" cy="366712"/>
          </a:xfrm>
          <a:prstGeom prst="rect">
            <a:avLst/>
          </a:prstGeom>
          <a:noFill/>
          <a:ln w="9525">
            <a:noFill/>
            <a:miter lim="800000"/>
            <a:headEnd/>
            <a:tailEnd/>
          </a:ln>
        </p:spPr>
        <p:txBody>
          <a:bodyPr>
            <a:spAutoFit/>
          </a:bodyPr>
          <a:lstStyle/>
          <a:p>
            <a:pPr algn="l">
              <a:spcBef>
                <a:spcPct val="50000"/>
              </a:spcBef>
            </a:pPr>
            <a:r>
              <a:rPr lang="en-US" i="1"/>
              <a:t>Impacto</a:t>
            </a:r>
          </a:p>
        </p:txBody>
      </p:sp>
      <p:sp>
        <p:nvSpPr>
          <p:cNvPr id="42" name="Slide Number Placeholder 41"/>
          <p:cNvSpPr>
            <a:spLocks noGrp="1"/>
          </p:cNvSpPr>
          <p:nvPr>
            <p:ph type="sldNum" sz="quarter" idx="12"/>
          </p:nvPr>
        </p:nvSpPr>
        <p:spPr/>
        <p:txBody>
          <a:bodyPr/>
          <a:lstStyle/>
          <a:p>
            <a:pPr>
              <a:defRPr/>
            </a:pPr>
            <a:r>
              <a:rPr lang="en-US" smtClean="0"/>
              <a:t>- </a:t>
            </a:r>
            <a:fld id="{11C51DC5-AF9D-4ED1-84BD-DBEFAF2DD9F3}" type="slidenum">
              <a:rPr lang="en-US" smtClean="0"/>
              <a:pPr>
                <a:defRPr/>
              </a:pPr>
              <a:t>13</a:t>
            </a:fld>
            <a:r>
              <a:rPr lang="en-US" smtClean="0"/>
              <a:t> -</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Oval 41"/>
          <p:cNvSpPr>
            <a:spLocks noChangeArrowheads="1"/>
          </p:cNvSpPr>
          <p:nvPr/>
        </p:nvSpPr>
        <p:spPr bwMode="auto">
          <a:xfrm>
            <a:off x="5573713" y="3810000"/>
            <a:ext cx="304800" cy="457200"/>
          </a:xfrm>
          <a:prstGeom prst="ellipse">
            <a:avLst/>
          </a:prstGeom>
          <a:solidFill>
            <a:srgbClr val="FFFF00"/>
          </a:solidFill>
          <a:ln w="9525" algn="ctr">
            <a:noFill/>
            <a:round/>
            <a:headEnd/>
            <a:tailEnd/>
          </a:ln>
        </p:spPr>
        <p:txBody>
          <a:bodyPr wrap="none" anchor="ctr"/>
          <a:lstStyle/>
          <a:p>
            <a:endParaRPr lang="en-US"/>
          </a:p>
        </p:txBody>
      </p:sp>
      <p:sp>
        <p:nvSpPr>
          <p:cNvPr id="27651" name="Oval 40"/>
          <p:cNvSpPr>
            <a:spLocks noChangeArrowheads="1"/>
          </p:cNvSpPr>
          <p:nvPr/>
        </p:nvSpPr>
        <p:spPr bwMode="auto">
          <a:xfrm>
            <a:off x="5595938" y="2286000"/>
            <a:ext cx="304800" cy="457200"/>
          </a:xfrm>
          <a:prstGeom prst="ellipse">
            <a:avLst/>
          </a:prstGeom>
          <a:solidFill>
            <a:srgbClr val="FFFF00"/>
          </a:solidFill>
          <a:ln w="9525" algn="ctr">
            <a:noFill/>
            <a:round/>
            <a:headEnd/>
            <a:tailEnd/>
          </a:ln>
        </p:spPr>
        <p:txBody>
          <a:bodyPr wrap="none" anchor="ctr"/>
          <a:lstStyle/>
          <a:p>
            <a:endParaRPr lang="en-US"/>
          </a:p>
        </p:txBody>
      </p:sp>
      <p:sp>
        <p:nvSpPr>
          <p:cNvPr id="27652" name="Rectangle 2"/>
          <p:cNvSpPr>
            <a:spLocks noGrp="1" noChangeArrowheads="1"/>
          </p:cNvSpPr>
          <p:nvPr>
            <p:ph type="title"/>
          </p:nvPr>
        </p:nvSpPr>
        <p:spPr>
          <a:xfrm>
            <a:off x="457200" y="533400"/>
            <a:ext cx="8229600" cy="381000"/>
          </a:xfrm>
          <a:noFill/>
        </p:spPr>
        <p:txBody>
          <a:bodyPr/>
          <a:lstStyle/>
          <a:p>
            <a:pPr eaLnBrk="1" hangingPunct="1"/>
            <a:r>
              <a:rPr lang="es-ES" sz="2600" dirty="0" smtClean="0"/>
              <a:t>II. Evaluación Ex-Post de programas de CTI.  Beneficiarios menos comparación luego del programa.</a:t>
            </a:r>
          </a:p>
        </p:txBody>
      </p:sp>
      <p:sp>
        <p:nvSpPr>
          <p:cNvPr id="27653" name="Rectangle 3"/>
          <p:cNvSpPr>
            <a:spLocks noChangeArrowheads="1"/>
          </p:cNvSpPr>
          <p:nvPr/>
        </p:nvSpPr>
        <p:spPr bwMode="auto">
          <a:xfrm>
            <a:off x="0" y="6400800"/>
            <a:ext cx="9144000" cy="228600"/>
          </a:xfrm>
          <a:prstGeom prst="rect">
            <a:avLst/>
          </a:prstGeom>
          <a:solidFill>
            <a:srgbClr val="0399CD"/>
          </a:solidFill>
          <a:ln w="9525">
            <a:noFill/>
            <a:miter lim="800000"/>
            <a:headEnd/>
            <a:tailEnd/>
          </a:ln>
        </p:spPr>
        <p:txBody>
          <a:bodyPr wrap="none" anchor="ctr"/>
          <a:lstStyle/>
          <a:p>
            <a:endParaRPr lang="en-US"/>
          </a:p>
        </p:txBody>
      </p:sp>
      <p:sp>
        <p:nvSpPr>
          <p:cNvPr id="27654" name="Text Box 6"/>
          <p:cNvSpPr txBox="1">
            <a:spLocks noChangeArrowheads="1"/>
          </p:cNvSpPr>
          <p:nvPr/>
        </p:nvSpPr>
        <p:spPr bwMode="auto">
          <a:xfrm>
            <a:off x="309563" y="1295400"/>
            <a:ext cx="1295400" cy="366713"/>
          </a:xfrm>
          <a:prstGeom prst="rect">
            <a:avLst/>
          </a:prstGeom>
          <a:noFill/>
          <a:ln w="9525">
            <a:noFill/>
            <a:miter lim="800000"/>
            <a:headEnd/>
            <a:tailEnd/>
          </a:ln>
        </p:spPr>
        <p:txBody>
          <a:bodyPr>
            <a:spAutoFit/>
          </a:bodyPr>
          <a:lstStyle/>
          <a:p>
            <a:pPr algn="l">
              <a:spcBef>
                <a:spcPct val="50000"/>
              </a:spcBef>
            </a:pPr>
            <a:r>
              <a:rPr lang="en-US">
                <a:latin typeface="Verdana" pitchFamily="34" charset="0"/>
                <a:cs typeface="Arial" charset="0"/>
              </a:rPr>
              <a:t>Indicador</a:t>
            </a:r>
          </a:p>
        </p:txBody>
      </p:sp>
      <p:sp>
        <p:nvSpPr>
          <p:cNvPr id="27655" name="Line 7"/>
          <p:cNvSpPr>
            <a:spLocks noChangeShapeType="1"/>
          </p:cNvSpPr>
          <p:nvPr/>
        </p:nvSpPr>
        <p:spPr bwMode="auto">
          <a:xfrm>
            <a:off x="1147763" y="1619250"/>
            <a:ext cx="0" cy="4002088"/>
          </a:xfrm>
          <a:prstGeom prst="line">
            <a:avLst/>
          </a:prstGeom>
          <a:noFill/>
          <a:ln w="38100">
            <a:solidFill>
              <a:schemeClr val="tx1"/>
            </a:solidFill>
            <a:round/>
            <a:headEnd/>
            <a:tailEnd/>
          </a:ln>
        </p:spPr>
        <p:txBody>
          <a:bodyPr/>
          <a:lstStyle/>
          <a:p>
            <a:endParaRPr lang="en-US"/>
          </a:p>
        </p:txBody>
      </p:sp>
      <p:sp>
        <p:nvSpPr>
          <p:cNvPr id="27656" name="Line 8"/>
          <p:cNvSpPr>
            <a:spLocks noChangeShapeType="1"/>
          </p:cNvSpPr>
          <p:nvPr/>
        </p:nvSpPr>
        <p:spPr bwMode="auto">
          <a:xfrm>
            <a:off x="1147763" y="5621338"/>
            <a:ext cx="6548437" cy="1587"/>
          </a:xfrm>
          <a:prstGeom prst="line">
            <a:avLst/>
          </a:prstGeom>
          <a:noFill/>
          <a:ln w="38100">
            <a:solidFill>
              <a:schemeClr val="tx1"/>
            </a:solidFill>
            <a:round/>
            <a:headEnd/>
            <a:tailEnd/>
          </a:ln>
        </p:spPr>
        <p:txBody>
          <a:bodyPr/>
          <a:lstStyle/>
          <a:p>
            <a:endParaRPr lang="en-US"/>
          </a:p>
        </p:txBody>
      </p:sp>
      <p:sp>
        <p:nvSpPr>
          <p:cNvPr id="27657" name="Line 9"/>
          <p:cNvSpPr>
            <a:spLocks noChangeShapeType="1"/>
          </p:cNvSpPr>
          <p:nvPr/>
        </p:nvSpPr>
        <p:spPr bwMode="auto">
          <a:xfrm flipV="1">
            <a:off x="1147763" y="3295650"/>
            <a:ext cx="3275012" cy="703263"/>
          </a:xfrm>
          <a:prstGeom prst="line">
            <a:avLst/>
          </a:prstGeom>
          <a:noFill/>
          <a:ln w="38100">
            <a:solidFill>
              <a:schemeClr val="tx1"/>
            </a:solidFill>
            <a:round/>
            <a:headEnd/>
            <a:tailEnd/>
          </a:ln>
        </p:spPr>
        <p:txBody>
          <a:bodyPr/>
          <a:lstStyle/>
          <a:p>
            <a:endParaRPr lang="en-US"/>
          </a:p>
        </p:txBody>
      </p:sp>
      <p:sp>
        <p:nvSpPr>
          <p:cNvPr id="27658" name="Line 10"/>
          <p:cNvSpPr>
            <a:spLocks noChangeShapeType="1"/>
          </p:cNvSpPr>
          <p:nvPr/>
        </p:nvSpPr>
        <p:spPr bwMode="auto">
          <a:xfrm flipV="1">
            <a:off x="1147763" y="3757613"/>
            <a:ext cx="5788025" cy="1243012"/>
          </a:xfrm>
          <a:prstGeom prst="line">
            <a:avLst/>
          </a:prstGeom>
          <a:noFill/>
          <a:ln w="28575">
            <a:solidFill>
              <a:schemeClr val="tx1"/>
            </a:solidFill>
            <a:round/>
            <a:headEnd/>
            <a:tailEnd/>
          </a:ln>
        </p:spPr>
        <p:txBody>
          <a:bodyPr/>
          <a:lstStyle/>
          <a:p>
            <a:endParaRPr lang="en-US"/>
          </a:p>
        </p:txBody>
      </p:sp>
      <p:sp>
        <p:nvSpPr>
          <p:cNvPr id="27659" name="Line 11"/>
          <p:cNvSpPr>
            <a:spLocks noChangeShapeType="1"/>
          </p:cNvSpPr>
          <p:nvPr/>
        </p:nvSpPr>
        <p:spPr bwMode="auto">
          <a:xfrm>
            <a:off x="4422775" y="2268538"/>
            <a:ext cx="0" cy="3352800"/>
          </a:xfrm>
          <a:prstGeom prst="line">
            <a:avLst/>
          </a:prstGeom>
          <a:noFill/>
          <a:ln w="9525">
            <a:solidFill>
              <a:schemeClr val="tx1"/>
            </a:solidFill>
            <a:round/>
            <a:headEnd/>
            <a:tailEnd/>
          </a:ln>
        </p:spPr>
        <p:txBody>
          <a:bodyPr/>
          <a:lstStyle/>
          <a:p>
            <a:endParaRPr lang="en-US"/>
          </a:p>
        </p:txBody>
      </p:sp>
      <p:sp>
        <p:nvSpPr>
          <p:cNvPr id="27660" name="Line 13"/>
          <p:cNvSpPr>
            <a:spLocks noChangeShapeType="1"/>
          </p:cNvSpPr>
          <p:nvPr/>
        </p:nvSpPr>
        <p:spPr bwMode="auto">
          <a:xfrm>
            <a:off x="2212975" y="2994025"/>
            <a:ext cx="304800" cy="595313"/>
          </a:xfrm>
          <a:prstGeom prst="line">
            <a:avLst/>
          </a:prstGeom>
          <a:noFill/>
          <a:ln w="9525">
            <a:solidFill>
              <a:schemeClr val="tx1"/>
            </a:solidFill>
            <a:round/>
            <a:headEnd/>
            <a:tailEnd type="triangle" w="med" len="med"/>
          </a:ln>
        </p:spPr>
        <p:txBody>
          <a:bodyPr/>
          <a:lstStyle/>
          <a:p>
            <a:endParaRPr lang="en-US"/>
          </a:p>
        </p:txBody>
      </p:sp>
      <p:sp>
        <p:nvSpPr>
          <p:cNvPr id="27661" name="Text Box 14"/>
          <p:cNvSpPr txBox="1">
            <a:spLocks noChangeArrowheads="1"/>
          </p:cNvSpPr>
          <p:nvPr/>
        </p:nvSpPr>
        <p:spPr bwMode="auto">
          <a:xfrm>
            <a:off x="1604963" y="2701925"/>
            <a:ext cx="2284412" cy="366713"/>
          </a:xfrm>
          <a:prstGeom prst="rect">
            <a:avLst/>
          </a:prstGeom>
          <a:noFill/>
          <a:ln w="9525">
            <a:noFill/>
            <a:miter lim="800000"/>
            <a:headEnd/>
            <a:tailEnd/>
          </a:ln>
        </p:spPr>
        <p:txBody>
          <a:bodyPr>
            <a:spAutoFit/>
          </a:bodyPr>
          <a:lstStyle/>
          <a:p>
            <a:pPr algn="l">
              <a:spcBef>
                <a:spcPct val="50000"/>
              </a:spcBef>
            </a:pPr>
            <a:r>
              <a:rPr lang="en-US">
                <a:cs typeface="Arial" charset="0"/>
              </a:rPr>
              <a:t>Tratamiento</a:t>
            </a:r>
          </a:p>
        </p:txBody>
      </p:sp>
      <p:sp>
        <p:nvSpPr>
          <p:cNvPr id="27662" name="Line 15"/>
          <p:cNvSpPr>
            <a:spLocks noChangeShapeType="1"/>
          </p:cNvSpPr>
          <p:nvPr/>
        </p:nvSpPr>
        <p:spPr bwMode="auto">
          <a:xfrm flipH="1" flipV="1">
            <a:off x="2532063" y="4737100"/>
            <a:ext cx="503237" cy="396875"/>
          </a:xfrm>
          <a:prstGeom prst="line">
            <a:avLst/>
          </a:prstGeom>
          <a:noFill/>
          <a:ln w="9525">
            <a:solidFill>
              <a:schemeClr val="tx1"/>
            </a:solidFill>
            <a:round/>
            <a:headEnd/>
            <a:tailEnd type="triangle" w="med" len="med"/>
          </a:ln>
        </p:spPr>
        <p:txBody>
          <a:bodyPr/>
          <a:lstStyle/>
          <a:p>
            <a:endParaRPr lang="en-US"/>
          </a:p>
        </p:txBody>
      </p:sp>
      <p:sp>
        <p:nvSpPr>
          <p:cNvPr id="27663" name="Text Box 16"/>
          <p:cNvSpPr txBox="1">
            <a:spLocks noChangeArrowheads="1"/>
          </p:cNvSpPr>
          <p:nvPr/>
        </p:nvSpPr>
        <p:spPr bwMode="auto">
          <a:xfrm>
            <a:off x="2705100" y="5054600"/>
            <a:ext cx="2290763" cy="366713"/>
          </a:xfrm>
          <a:prstGeom prst="rect">
            <a:avLst/>
          </a:prstGeom>
          <a:noFill/>
          <a:ln w="9525">
            <a:noFill/>
            <a:miter lim="800000"/>
            <a:headEnd/>
            <a:tailEnd/>
          </a:ln>
        </p:spPr>
        <p:txBody>
          <a:bodyPr>
            <a:spAutoFit/>
          </a:bodyPr>
          <a:lstStyle/>
          <a:p>
            <a:pPr algn="l">
              <a:spcBef>
                <a:spcPct val="50000"/>
              </a:spcBef>
            </a:pPr>
            <a:r>
              <a:rPr lang="en-US">
                <a:cs typeface="Arial" charset="0"/>
              </a:rPr>
              <a:t>Comparación</a:t>
            </a:r>
          </a:p>
        </p:txBody>
      </p:sp>
      <p:sp>
        <p:nvSpPr>
          <p:cNvPr id="27664" name="Text Box 17"/>
          <p:cNvSpPr txBox="1">
            <a:spLocks noChangeArrowheads="1"/>
          </p:cNvSpPr>
          <p:nvPr/>
        </p:nvSpPr>
        <p:spPr bwMode="auto">
          <a:xfrm>
            <a:off x="5915025" y="3071813"/>
            <a:ext cx="2847975" cy="641350"/>
          </a:xfrm>
          <a:prstGeom prst="rect">
            <a:avLst/>
          </a:prstGeom>
          <a:noFill/>
          <a:ln w="9525">
            <a:noFill/>
            <a:miter lim="800000"/>
            <a:headEnd/>
            <a:tailEnd/>
          </a:ln>
        </p:spPr>
        <p:txBody>
          <a:bodyPr>
            <a:spAutoFit/>
          </a:bodyPr>
          <a:lstStyle/>
          <a:p>
            <a:pPr algn="l">
              <a:spcBef>
                <a:spcPct val="50000"/>
              </a:spcBef>
            </a:pPr>
            <a:r>
              <a:rPr lang="en-US" sz="1600" i="1">
                <a:latin typeface="Verdana" pitchFamily="34" charset="0"/>
                <a:cs typeface="Arial" charset="0"/>
              </a:rPr>
              <a:t>CS</a:t>
            </a:r>
            <a:r>
              <a:rPr lang="en-US" sz="1600">
                <a:latin typeface="Verdana" pitchFamily="34" charset="0"/>
                <a:cs typeface="Arial" charset="0"/>
              </a:rPr>
              <a:t> = </a:t>
            </a:r>
            <a:r>
              <a:rPr lang="en-US" i="1"/>
              <a:t>Impacto + Diff grupos</a:t>
            </a:r>
            <a:endParaRPr lang="en-US"/>
          </a:p>
        </p:txBody>
      </p:sp>
      <p:sp>
        <p:nvSpPr>
          <p:cNvPr id="27665" name="Oval 18"/>
          <p:cNvSpPr>
            <a:spLocks noChangeArrowheads="1"/>
          </p:cNvSpPr>
          <p:nvPr/>
        </p:nvSpPr>
        <p:spPr bwMode="auto">
          <a:xfrm>
            <a:off x="2473325" y="4679950"/>
            <a:ext cx="76200" cy="53975"/>
          </a:xfrm>
          <a:prstGeom prst="ellipse">
            <a:avLst/>
          </a:prstGeom>
          <a:solidFill>
            <a:srgbClr val="000000"/>
          </a:solidFill>
          <a:ln w="9525">
            <a:solidFill>
              <a:schemeClr val="tx1"/>
            </a:solidFill>
            <a:round/>
            <a:headEnd/>
            <a:tailEnd/>
          </a:ln>
        </p:spPr>
        <p:txBody>
          <a:bodyPr wrap="none" anchor="ctr"/>
          <a:lstStyle/>
          <a:p>
            <a:endParaRPr lang="en-US"/>
          </a:p>
        </p:txBody>
      </p:sp>
      <p:sp>
        <p:nvSpPr>
          <p:cNvPr id="27666" name="Oval 19"/>
          <p:cNvSpPr>
            <a:spLocks noChangeArrowheads="1"/>
          </p:cNvSpPr>
          <p:nvPr/>
        </p:nvSpPr>
        <p:spPr bwMode="auto">
          <a:xfrm>
            <a:off x="5716588" y="3979863"/>
            <a:ext cx="76200" cy="53975"/>
          </a:xfrm>
          <a:prstGeom prst="ellipse">
            <a:avLst/>
          </a:prstGeom>
          <a:solidFill>
            <a:srgbClr val="000000"/>
          </a:solidFill>
          <a:ln w="9525">
            <a:solidFill>
              <a:schemeClr val="tx1"/>
            </a:solidFill>
            <a:round/>
            <a:headEnd/>
            <a:tailEnd/>
          </a:ln>
        </p:spPr>
        <p:txBody>
          <a:bodyPr wrap="none" anchor="ctr"/>
          <a:lstStyle/>
          <a:p>
            <a:endParaRPr lang="en-US"/>
          </a:p>
        </p:txBody>
      </p:sp>
      <p:sp>
        <p:nvSpPr>
          <p:cNvPr id="27667" name="Oval 20"/>
          <p:cNvSpPr>
            <a:spLocks noChangeArrowheads="1"/>
          </p:cNvSpPr>
          <p:nvPr/>
        </p:nvSpPr>
        <p:spPr bwMode="auto">
          <a:xfrm>
            <a:off x="2470150" y="3678238"/>
            <a:ext cx="76200" cy="53975"/>
          </a:xfrm>
          <a:prstGeom prst="ellipse">
            <a:avLst/>
          </a:prstGeom>
          <a:solidFill>
            <a:srgbClr val="000000"/>
          </a:solidFill>
          <a:ln w="9525">
            <a:solidFill>
              <a:schemeClr val="tx1"/>
            </a:solidFill>
            <a:round/>
            <a:headEnd/>
            <a:tailEnd/>
          </a:ln>
        </p:spPr>
        <p:txBody>
          <a:bodyPr wrap="none" anchor="ctr"/>
          <a:lstStyle/>
          <a:p>
            <a:endParaRPr lang="en-US"/>
          </a:p>
        </p:txBody>
      </p:sp>
      <p:grpSp>
        <p:nvGrpSpPr>
          <p:cNvPr id="2" name="Group 21"/>
          <p:cNvGrpSpPr>
            <a:grpSpLocks/>
          </p:cNvGrpSpPr>
          <p:nvPr/>
        </p:nvGrpSpPr>
        <p:grpSpPr bwMode="auto">
          <a:xfrm>
            <a:off x="4422775" y="2322513"/>
            <a:ext cx="2284413" cy="487362"/>
            <a:chOff x="2976" y="912"/>
            <a:chExt cx="1440" cy="432"/>
          </a:xfrm>
        </p:grpSpPr>
        <p:sp>
          <p:nvSpPr>
            <p:cNvPr id="27685" name="Line 22"/>
            <p:cNvSpPr>
              <a:spLocks noChangeShapeType="1"/>
            </p:cNvSpPr>
            <p:nvPr/>
          </p:nvSpPr>
          <p:spPr bwMode="auto">
            <a:xfrm flipV="1">
              <a:off x="2976" y="912"/>
              <a:ext cx="1440" cy="432"/>
            </a:xfrm>
            <a:prstGeom prst="line">
              <a:avLst/>
            </a:prstGeom>
            <a:noFill/>
            <a:ln w="38100">
              <a:solidFill>
                <a:schemeClr val="tx1"/>
              </a:solidFill>
              <a:round/>
              <a:headEnd/>
              <a:tailEnd/>
            </a:ln>
          </p:spPr>
          <p:txBody>
            <a:bodyPr/>
            <a:lstStyle/>
            <a:p>
              <a:endParaRPr lang="en-US"/>
            </a:p>
          </p:txBody>
        </p:sp>
        <p:sp>
          <p:nvSpPr>
            <p:cNvPr id="27686" name="Oval 23"/>
            <p:cNvSpPr>
              <a:spLocks noChangeArrowheads="1"/>
            </p:cNvSpPr>
            <p:nvPr/>
          </p:nvSpPr>
          <p:spPr bwMode="auto">
            <a:xfrm>
              <a:off x="3792" y="1064"/>
              <a:ext cx="48" cy="48"/>
            </a:xfrm>
            <a:prstGeom prst="ellipse">
              <a:avLst/>
            </a:prstGeom>
            <a:solidFill>
              <a:srgbClr val="000000"/>
            </a:solidFill>
            <a:ln w="9525">
              <a:solidFill>
                <a:schemeClr val="tx1"/>
              </a:solidFill>
              <a:round/>
              <a:headEnd/>
              <a:tailEnd/>
            </a:ln>
          </p:spPr>
          <p:txBody>
            <a:bodyPr wrap="none" anchor="ctr"/>
            <a:lstStyle/>
            <a:p>
              <a:endParaRPr lang="en-US"/>
            </a:p>
          </p:txBody>
        </p:sp>
      </p:grpSp>
      <p:sp>
        <p:nvSpPr>
          <p:cNvPr id="27669" name="Line 24"/>
          <p:cNvSpPr>
            <a:spLocks noChangeShapeType="1"/>
          </p:cNvSpPr>
          <p:nvPr/>
        </p:nvSpPr>
        <p:spPr bwMode="auto">
          <a:xfrm>
            <a:off x="5759450" y="2619375"/>
            <a:ext cx="0" cy="1322388"/>
          </a:xfrm>
          <a:prstGeom prst="line">
            <a:avLst/>
          </a:prstGeom>
          <a:noFill/>
          <a:ln w="9525">
            <a:solidFill>
              <a:schemeClr val="tx1"/>
            </a:solidFill>
            <a:prstDash val="dashDot"/>
            <a:round/>
            <a:headEnd/>
            <a:tailEnd/>
          </a:ln>
        </p:spPr>
        <p:txBody>
          <a:bodyPr/>
          <a:lstStyle/>
          <a:p>
            <a:endParaRPr lang="en-US"/>
          </a:p>
        </p:txBody>
      </p:sp>
      <p:sp>
        <p:nvSpPr>
          <p:cNvPr id="27670" name="AutoShape 25"/>
          <p:cNvSpPr>
            <a:spLocks/>
          </p:cNvSpPr>
          <p:nvPr/>
        </p:nvSpPr>
        <p:spPr bwMode="auto">
          <a:xfrm>
            <a:off x="5795963" y="2552700"/>
            <a:ext cx="142875" cy="1389063"/>
          </a:xfrm>
          <a:prstGeom prst="rightBrace">
            <a:avLst>
              <a:gd name="adj1" fmla="val 81019"/>
              <a:gd name="adj2" fmla="val 50000"/>
            </a:avLst>
          </a:prstGeom>
          <a:noFill/>
          <a:ln w="9525">
            <a:solidFill>
              <a:schemeClr val="tx1"/>
            </a:solidFill>
            <a:round/>
            <a:headEnd/>
            <a:tailEnd/>
          </a:ln>
        </p:spPr>
        <p:txBody>
          <a:bodyPr wrap="none" anchor="ctr"/>
          <a:lstStyle/>
          <a:p>
            <a:endParaRPr lang="en-US"/>
          </a:p>
        </p:txBody>
      </p:sp>
      <p:sp>
        <p:nvSpPr>
          <p:cNvPr id="27671" name="Line 26"/>
          <p:cNvSpPr>
            <a:spLocks noChangeShapeType="1"/>
          </p:cNvSpPr>
          <p:nvPr/>
        </p:nvSpPr>
        <p:spPr bwMode="auto">
          <a:xfrm flipV="1">
            <a:off x="4468813" y="2817813"/>
            <a:ext cx="2295525" cy="463550"/>
          </a:xfrm>
          <a:prstGeom prst="line">
            <a:avLst/>
          </a:prstGeom>
          <a:noFill/>
          <a:ln w="9525">
            <a:solidFill>
              <a:schemeClr val="tx1"/>
            </a:solidFill>
            <a:prstDash val="dash"/>
            <a:round/>
            <a:headEnd/>
            <a:tailEnd/>
          </a:ln>
        </p:spPr>
        <p:txBody>
          <a:bodyPr/>
          <a:lstStyle/>
          <a:p>
            <a:endParaRPr lang="en-US"/>
          </a:p>
        </p:txBody>
      </p:sp>
      <p:sp>
        <p:nvSpPr>
          <p:cNvPr id="27672" name="AutoShape 27"/>
          <p:cNvSpPr>
            <a:spLocks/>
          </p:cNvSpPr>
          <p:nvPr/>
        </p:nvSpPr>
        <p:spPr bwMode="auto">
          <a:xfrm>
            <a:off x="5627688" y="2552700"/>
            <a:ext cx="73025" cy="463550"/>
          </a:xfrm>
          <a:prstGeom prst="leftBrace">
            <a:avLst>
              <a:gd name="adj1" fmla="val 52899"/>
              <a:gd name="adj2" fmla="val 50000"/>
            </a:avLst>
          </a:prstGeom>
          <a:noFill/>
          <a:ln w="9525">
            <a:solidFill>
              <a:schemeClr val="tx1"/>
            </a:solidFill>
            <a:round/>
            <a:headEnd/>
            <a:tailEnd/>
          </a:ln>
        </p:spPr>
        <p:txBody>
          <a:bodyPr wrap="none" anchor="ctr"/>
          <a:lstStyle/>
          <a:p>
            <a:endParaRPr lang="en-US"/>
          </a:p>
        </p:txBody>
      </p:sp>
      <p:sp>
        <p:nvSpPr>
          <p:cNvPr id="27673" name="AutoShape 28"/>
          <p:cNvSpPr>
            <a:spLocks/>
          </p:cNvSpPr>
          <p:nvPr/>
        </p:nvSpPr>
        <p:spPr bwMode="auto">
          <a:xfrm>
            <a:off x="5627688" y="3016250"/>
            <a:ext cx="73025" cy="992188"/>
          </a:xfrm>
          <a:prstGeom prst="leftBrace">
            <a:avLst>
              <a:gd name="adj1" fmla="val 113225"/>
              <a:gd name="adj2" fmla="val 50000"/>
            </a:avLst>
          </a:prstGeom>
          <a:noFill/>
          <a:ln w="9525">
            <a:solidFill>
              <a:schemeClr val="tx1"/>
            </a:solidFill>
            <a:round/>
            <a:headEnd/>
            <a:tailEnd/>
          </a:ln>
        </p:spPr>
        <p:txBody>
          <a:bodyPr wrap="none" anchor="ctr"/>
          <a:lstStyle/>
          <a:p>
            <a:endParaRPr lang="en-US"/>
          </a:p>
        </p:txBody>
      </p:sp>
      <p:sp>
        <p:nvSpPr>
          <p:cNvPr id="27674" name="Text Box 29"/>
          <p:cNvSpPr txBox="1">
            <a:spLocks noChangeArrowheads="1"/>
          </p:cNvSpPr>
          <p:nvPr/>
        </p:nvSpPr>
        <p:spPr bwMode="auto">
          <a:xfrm>
            <a:off x="4572000" y="2711450"/>
            <a:ext cx="1219200" cy="366713"/>
          </a:xfrm>
          <a:prstGeom prst="rect">
            <a:avLst/>
          </a:prstGeom>
          <a:noFill/>
          <a:ln w="9525">
            <a:noFill/>
            <a:miter lim="800000"/>
            <a:headEnd/>
            <a:tailEnd/>
          </a:ln>
        </p:spPr>
        <p:txBody>
          <a:bodyPr>
            <a:spAutoFit/>
          </a:bodyPr>
          <a:lstStyle/>
          <a:p>
            <a:pPr algn="l">
              <a:spcBef>
                <a:spcPct val="50000"/>
              </a:spcBef>
            </a:pPr>
            <a:r>
              <a:rPr lang="en-US" i="1"/>
              <a:t>Impacto</a:t>
            </a:r>
            <a:endParaRPr lang="en-US"/>
          </a:p>
        </p:txBody>
      </p:sp>
      <p:sp>
        <p:nvSpPr>
          <p:cNvPr id="27675" name="Text Box 30"/>
          <p:cNvSpPr txBox="1">
            <a:spLocks noChangeArrowheads="1"/>
          </p:cNvSpPr>
          <p:nvPr/>
        </p:nvSpPr>
        <p:spPr bwMode="auto">
          <a:xfrm>
            <a:off x="4419600" y="3290888"/>
            <a:ext cx="1600200" cy="641350"/>
          </a:xfrm>
          <a:prstGeom prst="rect">
            <a:avLst/>
          </a:prstGeom>
          <a:noFill/>
          <a:ln w="9525">
            <a:noFill/>
            <a:miter lim="800000"/>
            <a:headEnd/>
            <a:tailEnd/>
          </a:ln>
        </p:spPr>
        <p:txBody>
          <a:bodyPr>
            <a:spAutoFit/>
          </a:bodyPr>
          <a:lstStyle/>
          <a:p>
            <a:pPr algn="l">
              <a:spcBef>
                <a:spcPct val="50000"/>
              </a:spcBef>
            </a:pPr>
            <a:r>
              <a:rPr lang="en-US" i="1"/>
              <a:t>Efecto diff grupos</a:t>
            </a:r>
          </a:p>
        </p:txBody>
      </p:sp>
      <p:sp>
        <p:nvSpPr>
          <p:cNvPr id="27676" name="Line 31"/>
          <p:cNvSpPr>
            <a:spLocks noChangeShapeType="1"/>
          </p:cNvSpPr>
          <p:nvPr/>
        </p:nvSpPr>
        <p:spPr bwMode="auto">
          <a:xfrm>
            <a:off x="2497138" y="3743325"/>
            <a:ext cx="0" cy="927100"/>
          </a:xfrm>
          <a:prstGeom prst="line">
            <a:avLst/>
          </a:prstGeom>
          <a:noFill/>
          <a:ln w="9525">
            <a:solidFill>
              <a:schemeClr val="tx1"/>
            </a:solidFill>
            <a:prstDash val="dashDot"/>
            <a:round/>
            <a:headEnd/>
            <a:tailEnd/>
          </a:ln>
        </p:spPr>
        <p:txBody>
          <a:bodyPr/>
          <a:lstStyle/>
          <a:p>
            <a:endParaRPr lang="en-US"/>
          </a:p>
        </p:txBody>
      </p:sp>
      <p:sp>
        <p:nvSpPr>
          <p:cNvPr id="27677" name="Text Box 32"/>
          <p:cNvSpPr txBox="1">
            <a:spLocks noChangeArrowheads="1"/>
          </p:cNvSpPr>
          <p:nvPr/>
        </p:nvSpPr>
        <p:spPr bwMode="auto">
          <a:xfrm>
            <a:off x="2652713" y="3810000"/>
            <a:ext cx="1462087" cy="641350"/>
          </a:xfrm>
          <a:prstGeom prst="rect">
            <a:avLst/>
          </a:prstGeom>
          <a:noFill/>
          <a:ln w="9525">
            <a:noFill/>
            <a:miter lim="800000"/>
            <a:headEnd/>
            <a:tailEnd/>
          </a:ln>
        </p:spPr>
        <p:txBody>
          <a:bodyPr>
            <a:spAutoFit/>
          </a:bodyPr>
          <a:lstStyle/>
          <a:p>
            <a:pPr algn="l">
              <a:spcBef>
                <a:spcPct val="50000"/>
              </a:spcBef>
            </a:pPr>
            <a:r>
              <a:rPr lang="en-US" i="1"/>
              <a:t>Efecto diff grupos</a:t>
            </a:r>
          </a:p>
        </p:txBody>
      </p:sp>
      <p:sp>
        <p:nvSpPr>
          <p:cNvPr id="27678" name="AutoShape 33"/>
          <p:cNvSpPr>
            <a:spLocks/>
          </p:cNvSpPr>
          <p:nvPr/>
        </p:nvSpPr>
        <p:spPr bwMode="auto">
          <a:xfrm rot="10800000">
            <a:off x="2592388" y="3678238"/>
            <a:ext cx="71437" cy="992187"/>
          </a:xfrm>
          <a:prstGeom prst="leftBrace">
            <a:avLst>
              <a:gd name="adj1" fmla="val 115741"/>
              <a:gd name="adj2" fmla="val 50000"/>
            </a:avLst>
          </a:prstGeom>
          <a:noFill/>
          <a:ln w="9525">
            <a:solidFill>
              <a:schemeClr val="tx1"/>
            </a:solidFill>
            <a:round/>
            <a:headEnd/>
            <a:tailEnd/>
          </a:ln>
        </p:spPr>
        <p:txBody>
          <a:bodyPr wrap="none" anchor="ctr"/>
          <a:lstStyle/>
          <a:p>
            <a:endParaRPr lang="en-US"/>
          </a:p>
        </p:txBody>
      </p:sp>
      <p:sp>
        <p:nvSpPr>
          <p:cNvPr id="27679" name="Text Box 34"/>
          <p:cNvSpPr txBox="1">
            <a:spLocks noChangeArrowheads="1"/>
          </p:cNvSpPr>
          <p:nvPr/>
        </p:nvSpPr>
        <p:spPr bwMode="auto">
          <a:xfrm>
            <a:off x="3538538" y="5621338"/>
            <a:ext cx="1795462" cy="336550"/>
          </a:xfrm>
          <a:prstGeom prst="rect">
            <a:avLst/>
          </a:prstGeom>
          <a:noFill/>
          <a:ln w="9525">
            <a:noFill/>
            <a:miter lim="800000"/>
            <a:headEnd/>
            <a:tailEnd/>
          </a:ln>
        </p:spPr>
        <p:txBody>
          <a:bodyPr>
            <a:spAutoFit/>
          </a:bodyPr>
          <a:lstStyle/>
          <a:p>
            <a:pPr>
              <a:spcBef>
                <a:spcPct val="50000"/>
              </a:spcBef>
            </a:pPr>
            <a:r>
              <a:rPr lang="en-US" sz="1600">
                <a:latin typeface="Verdana" pitchFamily="34" charset="0"/>
                <a:cs typeface="Arial" charset="0"/>
              </a:rPr>
              <a:t>2000 </a:t>
            </a:r>
          </a:p>
        </p:txBody>
      </p:sp>
      <p:sp>
        <p:nvSpPr>
          <p:cNvPr id="27680" name="Text Box 35"/>
          <p:cNvSpPr txBox="1">
            <a:spLocks noChangeArrowheads="1"/>
          </p:cNvSpPr>
          <p:nvPr/>
        </p:nvSpPr>
        <p:spPr bwMode="auto">
          <a:xfrm>
            <a:off x="1676400" y="5591175"/>
            <a:ext cx="1658938" cy="581025"/>
          </a:xfrm>
          <a:prstGeom prst="rect">
            <a:avLst/>
          </a:prstGeom>
          <a:noFill/>
          <a:ln w="9525">
            <a:noFill/>
            <a:miter lim="800000"/>
            <a:headEnd/>
            <a:tailEnd/>
          </a:ln>
        </p:spPr>
        <p:txBody>
          <a:bodyPr>
            <a:spAutoFit/>
          </a:bodyPr>
          <a:lstStyle/>
          <a:p>
            <a:pPr>
              <a:spcBef>
                <a:spcPct val="50000"/>
              </a:spcBef>
            </a:pPr>
            <a:r>
              <a:rPr lang="en-US" sz="1600">
                <a:latin typeface="Verdana" pitchFamily="34" charset="0"/>
                <a:cs typeface="Arial" charset="0"/>
              </a:rPr>
              <a:t>1999 </a:t>
            </a:r>
            <a:br>
              <a:rPr lang="en-US" sz="1600">
                <a:latin typeface="Verdana" pitchFamily="34" charset="0"/>
                <a:cs typeface="Arial" charset="0"/>
              </a:rPr>
            </a:br>
            <a:r>
              <a:rPr lang="en-US" sz="1600">
                <a:latin typeface="Verdana" pitchFamily="34" charset="0"/>
                <a:cs typeface="Arial" charset="0"/>
              </a:rPr>
              <a:t>Antes</a:t>
            </a:r>
          </a:p>
        </p:txBody>
      </p:sp>
      <p:sp>
        <p:nvSpPr>
          <p:cNvPr id="27681" name="Text Box 36"/>
          <p:cNvSpPr txBox="1">
            <a:spLocks noChangeArrowheads="1"/>
          </p:cNvSpPr>
          <p:nvPr/>
        </p:nvSpPr>
        <p:spPr bwMode="auto">
          <a:xfrm>
            <a:off x="4818063" y="5589588"/>
            <a:ext cx="1658937" cy="581025"/>
          </a:xfrm>
          <a:prstGeom prst="rect">
            <a:avLst/>
          </a:prstGeom>
          <a:noFill/>
          <a:ln w="9525">
            <a:noFill/>
            <a:miter lim="800000"/>
            <a:headEnd/>
            <a:tailEnd/>
          </a:ln>
        </p:spPr>
        <p:txBody>
          <a:bodyPr>
            <a:spAutoFit/>
          </a:bodyPr>
          <a:lstStyle/>
          <a:p>
            <a:pPr>
              <a:spcBef>
                <a:spcPct val="50000"/>
              </a:spcBef>
            </a:pPr>
            <a:r>
              <a:rPr lang="en-US" sz="1600">
                <a:latin typeface="Verdana" pitchFamily="34" charset="0"/>
                <a:cs typeface="Arial" charset="0"/>
              </a:rPr>
              <a:t>2001</a:t>
            </a:r>
            <a:br>
              <a:rPr lang="en-US" sz="1600">
                <a:latin typeface="Verdana" pitchFamily="34" charset="0"/>
                <a:cs typeface="Arial" charset="0"/>
              </a:rPr>
            </a:br>
            <a:r>
              <a:rPr lang="en-US" sz="1600">
                <a:latin typeface="Verdana" pitchFamily="34" charset="0"/>
                <a:cs typeface="Arial" charset="0"/>
              </a:rPr>
              <a:t>Después</a:t>
            </a:r>
          </a:p>
        </p:txBody>
      </p:sp>
      <p:sp>
        <p:nvSpPr>
          <p:cNvPr id="27682" name="Line 37"/>
          <p:cNvSpPr>
            <a:spLocks noChangeShapeType="1"/>
          </p:cNvSpPr>
          <p:nvPr/>
        </p:nvSpPr>
        <p:spPr bwMode="auto">
          <a:xfrm>
            <a:off x="2514600" y="5511800"/>
            <a:ext cx="0" cy="152400"/>
          </a:xfrm>
          <a:prstGeom prst="line">
            <a:avLst/>
          </a:prstGeom>
          <a:noFill/>
          <a:ln w="28575">
            <a:solidFill>
              <a:schemeClr val="tx1"/>
            </a:solidFill>
            <a:round/>
            <a:headEnd/>
            <a:tailEnd/>
          </a:ln>
        </p:spPr>
        <p:txBody>
          <a:bodyPr/>
          <a:lstStyle/>
          <a:p>
            <a:endParaRPr lang="en-US"/>
          </a:p>
        </p:txBody>
      </p:sp>
      <p:sp>
        <p:nvSpPr>
          <p:cNvPr id="27683" name="Line 38"/>
          <p:cNvSpPr>
            <a:spLocks noChangeShapeType="1"/>
          </p:cNvSpPr>
          <p:nvPr/>
        </p:nvSpPr>
        <p:spPr bwMode="auto">
          <a:xfrm>
            <a:off x="4419600" y="5511800"/>
            <a:ext cx="0" cy="152400"/>
          </a:xfrm>
          <a:prstGeom prst="line">
            <a:avLst/>
          </a:prstGeom>
          <a:noFill/>
          <a:ln w="28575">
            <a:solidFill>
              <a:schemeClr val="tx1"/>
            </a:solidFill>
            <a:round/>
            <a:headEnd/>
            <a:tailEnd/>
          </a:ln>
        </p:spPr>
        <p:txBody>
          <a:bodyPr/>
          <a:lstStyle/>
          <a:p>
            <a:endParaRPr lang="en-US"/>
          </a:p>
        </p:txBody>
      </p:sp>
      <p:sp>
        <p:nvSpPr>
          <p:cNvPr id="27684" name="Line 39"/>
          <p:cNvSpPr>
            <a:spLocks noChangeShapeType="1"/>
          </p:cNvSpPr>
          <p:nvPr/>
        </p:nvSpPr>
        <p:spPr bwMode="auto">
          <a:xfrm>
            <a:off x="5715000" y="5524500"/>
            <a:ext cx="0" cy="152400"/>
          </a:xfrm>
          <a:prstGeom prst="line">
            <a:avLst/>
          </a:prstGeom>
          <a:noFill/>
          <a:ln w="28575">
            <a:solidFill>
              <a:schemeClr val="tx1"/>
            </a:solidFill>
            <a:round/>
            <a:headEnd/>
            <a:tailEnd/>
          </a:ln>
        </p:spPr>
        <p:txBody>
          <a:bodyPr/>
          <a:lstStyle/>
          <a:p>
            <a:endParaRPr lang="en-US"/>
          </a:p>
        </p:txBody>
      </p:sp>
      <p:sp>
        <p:nvSpPr>
          <p:cNvPr id="39" name="Slide Number Placeholder 38"/>
          <p:cNvSpPr>
            <a:spLocks noGrp="1"/>
          </p:cNvSpPr>
          <p:nvPr>
            <p:ph type="sldNum" sz="quarter" idx="12"/>
          </p:nvPr>
        </p:nvSpPr>
        <p:spPr/>
        <p:txBody>
          <a:bodyPr/>
          <a:lstStyle/>
          <a:p>
            <a:pPr>
              <a:defRPr/>
            </a:pPr>
            <a:r>
              <a:rPr lang="en-US" smtClean="0"/>
              <a:t>- </a:t>
            </a:r>
            <a:fld id="{11C51DC5-AF9D-4ED1-84BD-DBEFAF2DD9F3}" type="slidenum">
              <a:rPr lang="en-US" smtClean="0"/>
              <a:pPr>
                <a:defRPr/>
              </a:pPr>
              <a:t>14</a:t>
            </a:fld>
            <a:r>
              <a:rPr lang="en-US" smtClean="0"/>
              <a:t> -</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9" name="Rectangle 2"/>
          <p:cNvSpPr>
            <a:spLocks noGrp="1" noChangeArrowheads="1"/>
          </p:cNvSpPr>
          <p:nvPr>
            <p:ph type="title" idx="4294967295"/>
          </p:nvPr>
        </p:nvSpPr>
        <p:spPr>
          <a:xfrm>
            <a:off x="457200" y="427038"/>
            <a:ext cx="8229600" cy="639762"/>
          </a:xfrm>
        </p:spPr>
        <p:txBody>
          <a:bodyPr/>
          <a:lstStyle/>
          <a:p>
            <a:pPr eaLnBrk="1" hangingPunct="1"/>
            <a:r>
              <a:rPr lang="en-US" dirty="0" smtClean="0"/>
              <a:t>II. </a:t>
            </a:r>
            <a:r>
              <a:rPr lang="es-VE" dirty="0" smtClean="0"/>
              <a:t>Evaluación Ex-Post de programas de CTI. Método de </a:t>
            </a:r>
            <a:r>
              <a:rPr lang="en-US" dirty="0" smtClean="0"/>
              <a:t>Diferencia en Diferencia</a:t>
            </a:r>
          </a:p>
        </p:txBody>
      </p:sp>
      <p:sp>
        <p:nvSpPr>
          <p:cNvPr id="183299" name="Rectangle 3"/>
          <p:cNvSpPr>
            <a:spLocks noChangeArrowheads="1"/>
          </p:cNvSpPr>
          <p:nvPr/>
        </p:nvSpPr>
        <p:spPr bwMode="auto">
          <a:xfrm>
            <a:off x="228600" y="1419225"/>
            <a:ext cx="8223250" cy="4524375"/>
          </a:xfrm>
          <a:prstGeom prst="rect">
            <a:avLst/>
          </a:prstGeom>
          <a:noFill/>
          <a:ln w="9525">
            <a:noFill/>
            <a:miter lim="800000"/>
            <a:headEnd/>
            <a:tailEnd/>
          </a:ln>
          <a:effectLst/>
        </p:spPr>
        <p:txBody>
          <a:bodyPr lIns="90000" tIns="46800" rIns="90000" bIns="46800"/>
          <a:lstStyle/>
          <a:p>
            <a:pPr marL="336550" indent="-336550" algn="just" defTabSz="457200">
              <a:spcBef>
                <a:spcPct val="20000"/>
              </a:spcBef>
              <a:buClr>
                <a:srgbClr val="0399CD"/>
              </a:buClr>
              <a:buFont typeface="Wingdings" pitchFamily="2" charset="2"/>
              <a:buChar char="§"/>
              <a:defRPr/>
            </a:pPr>
            <a:r>
              <a:rPr lang="es-ES" sz="2000" i="1" dirty="0"/>
              <a:t>Método Diferencia en Diferencia</a:t>
            </a:r>
            <a:r>
              <a:rPr lang="es-ES" sz="2000" dirty="0"/>
              <a:t>: Se basa en combinar los métodos (AD) con (CS). La primera diferencia consiste en restar la variable de interés “después” del programa menos su valor “antes” del programa para tanto los beneficiarios como el grupo de control. Esto remueve cualquier </a:t>
            </a:r>
            <a:r>
              <a:rPr lang="es-ES" sz="2000" u="sng" dirty="0"/>
              <a:t>diferencia sistemática</a:t>
            </a:r>
            <a:r>
              <a:rPr lang="es-ES" sz="2000" dirty="0"/>
              <a:t> entre ambos grupos antes del programa.</a:t>
            </a:r>
          </a:p>
          <a:p>
            <a:pPr marL="336550" indent="-336550" algn="just" defTabSz="457200">
              <a:spcBef>
                <a:spcPct val="20000"/>
              </a:spcBef>
              <a:buClr>
                <a:srgbClr val="0399CD"/>
              </a:buClr>
              <a:buFont typeface="Wingdings" pitchFamily="2" charset="2"/>
              <a:buChar char="§"/>
              <a:defRPr/>
            </a:pPr>
            <a:endParaRPr lang="es-ES" sz="2000" dirty="0"/>
          </a:p>
          <a:p>
            <a:pPr marL="336550" indent="-336550" algn="just" defTabSz="457200">
              <a:spcBef>
                <a:spcPct val="20000"/>
              </a:spcBef>
              <a:buClr>
                <a:srgbClr val="0399CD"/>
              </a:buClr>
              <a:buFont typeface="Wingdings" pitchFamily="2" charset="2"/>
              <a:buChar char="§"/>
              <a:defRPr/>
            </a:pPr>
            <a:r>
              <a:rPr lang="es-ES" sz="2000" dirty="0"/>
              <a:t>Beneficiarios: </a:t>
            </a:r>
          </a:p>
          <a:p>
            <a:pPr marL="336550" indent="-336550" algn="just" defTabSz="457200">
              <a:spcBef>
                <a:spcPct val="20000"/>
              </a:spcBef>
              <a:buClr>
                <a:srgbClr val="0399CD"/>
              </a:buClr>
              <a:buFont typeface="Wingdings" pitchFamily="2" charset="2"/>
              <a:buChar char="§"/>
              <a:defRPr/>
            </a:pPr>
            <a:endParaRPr lang="es-ES" sz="2000" dirty="0"/>
          </a:p>
          <a:p>
            <a:pPr marL="336550" indent="-336550" algn="just" defTabSz="457200">
              <a:spcBef>
                <a:spcPct val="20000"/>
              </a:spcBef>
              <a:buClr>
                <a:srgbClr val="0399CD"/>
              </a:buClr>
              <a:buFont typeface="Wingdings" pitchFamily="2" charset="2"/>
              <a:buChar char="§"/>
              <a:defRPr/>
            </a:pPr>
            <a:r>
              <a:rPr lang="es-ES" sz="2000" dirty="0"/>
              <a:t>Control:</a:t>
            </a:r>
          </a:p>
          <a:p>
            <a:pPr marL="336550" indent="-336550" algn="just" defTabSz="457200">
              <a:spcBef>
                <a:spcPct val="20000"/>
              </a:spcBef>
              <a:buClr>
                <a:srgbClr val="0399CD"/>
              </a:buClr>
              <a:buFont typeface="Wingdings" pitchFamily="2" charset="2"/>
              <a:buChar char="§"/>
              <a:defRPr/>
            </a:pPr>
            <a:endParaRPr lang="es-ES" sz="2000" dirty="0"/>
          </a:p>
          <a:p>
            <a:pPr marL="336550" indent="-336550" algn="just" defTabSz="457200">
              <a:spcBef>
                <a:spcPct val="20000"/>
              </a:spcBef>
              <a:buClr>
                <a:srgbClr val="0399CD"/>
              </a:buClr>
              <a:buFont typeface="Wingdings" pitchFamily="2" charset="2"/>
              <a:buChar char="§"/>
              <a:defRPr/>
            </a:pPr>
            <a:r>
              <a:rPr lang="es-ES" sz="2000" dirty="0"/>
              <a:t>Luego se toma una segunda diferencia de las diferencias para remover el </a:t>
            </a:r>
            <a:r>
              <a:rPr lang="es-ES" sz="2000" u="sng" dirty="0"/>
              <a:t>efecto tiempo.</a:t>
            </a:r>
          </a:p>
        </p:txBody>
      </p:sp>
      <p:graphicFrame>
        <p:nvGraphicFramePr>
          <p:cNvPr id="6146" name="Object 4"/>
          <p:cNvGraphicFramePr>
            <a:graphicFrameLocks noChangeAspect="1"/>
          </p:cNvGraphicFramePr>
          <p:nvPr/>
        </p:nvGraphicFramePr>
        <p:xfrm>
          <a:off x="2362200" y="3581400"/>
          <a:ext cx="1725613" cy="512763"/>
        </p:xfrm>
        <a:graphic>
          <a:graphicData uri="http://schemas.openxmlformats.org/presentationml/2006/ole">
            <p:oleObj spid="_x0000_s124930" name="Equation" r:id="rId4" imgW="812520" imgH="241200" progId="Equation.3">
              <p:embed/>
            </p:oleObj>
          </a:graphicData>
        </a:graphic>
      </p:graphicFrame>
      <p:graphicFrame>
        <p:nvGraphicFramePr>
          <p:cNvPr id="6147" name="Object 5"/>
          <p:cNvGraphicFramePr>
            <a:graphicFrameLocks noChangeAspect="1"/>
          </p:cNvGraphicFramePr>
          <p:nvPr/>
        </p:nvGraphicFramePr>
        <p:xfrm>
          <a:off x="2362200" y="4419600"/>
          <a:ext cx="1752600" cy="512763"/>
        </p:xfrm>
        <a:graphic>
          <a:graphicData uri="http://schemas.openxmlformats.org/presentationml/2006/ole">
            <p:oleObj spid="_x0000_s124931" name="Equation" r:id="rId5" imgW="825480" imgH="241200" progId="Equation.3">
              <p:embed/>
            </p:oleObj>
          </a:graphicData>
        </a:graphic>
      </p:graphicFrame>
      <p:graphicFrame>
        <p:nvGraphicFramePr>
          <p:cNvPr id="6148" name="Object 6"/>
          <p:cNvGraphicFramePr>
            <a:graphicFrameLocks noChangeAspect="1"/>
          </p:cNvGraphicFramePr>
          <p:nvPr/>
        </p:nvGraphicFramePr>
        <p:xfrm>
          <a:off x="2286000" y="5867400"/>
          <a:ext cx="3048000" cy="468313"/>
        </p:xfrm>
        <a:graphic>
          <a:graphicData uri="http://schemas.openxmlformats.org/presentationml/2006/ole">
            <p:oleObj spid="_x0000_s124932" name="Equation" r:id="rId6" imgW="1574640" imgH="241200" progId="Equation.3">
              <p:embed/>
            </p:oleObj>
          </a:graphicData>
        </a:graphic>
      </p:graphicFrame>
      <p:sp>
        <p:nvSpPr>
          <p:cNvPr id="7" name="Slide Number Placeholder 6"/>
          <p:cNvSpPr>
            <a:spLocks noGrp="1"/>
          </p:cNvSpPr>
          <p:nvPr>
            <p:ph type="sldNum" sz="quarter" idx="12"/>
          </p:nvPr>
        </p:nvSpPr>
        <p:spPr/>
        <p:txBody>
          <a:bodyPr/>
          <a:lstStyle/>
          <a:p>
            <a:pPr>
              <a:defRPr/>
            </a:pPr>
            <a:r>
              <a:rPr lang="en-US" smtClean="0"/>
              <a:t>- </a:t>
            </a:r>
            <a:fld id="{AB4F7EAE-E6AA-4844-97AF-737CE4BDCBC7}" type="slidenum">
              <a:rPr lang="en-US" smtClean="0"/>
              <a:pPr>
                <a:defRPr/>
              </a:pPr>
              <a:t>15</a:t>
            </a:fld>
            <a:r>
              <a:rPr lang="en-US" smtClean="0"/>
              <a:t> -</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83299">
                                            <p:txEl>
                                              <p:pRg st="0" end="0"/>
                                            </p:txEl>
                                          </p:spTgt>
                                        </p:tgtEl>
                                        <p:attrNameLst>
                                          <p:attrName>style.visibility</p:attrName>
                                        </p:attrNameLst>
                                      </p:cBhvr>
                                      <p:to>
                                        <p:strVal val="visible"/>
                                      </p:to>
                                    </p:set>
                                    <p:animEffect transition="in" filter="blinds(horizontal)">
                                      <p:cBhvr>
                                        <p:cTn id="7" dur="500"/>
                                        <p:tgtEl>
                                          <p:spTgt spid="1832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83299">
                                            <p:txEl>
                                              <p:pRg st="2" end="2"/>
                                            </p:txEl>
                                          </p:spTgt>
                                        </p:tgtEl>
                                        <p:attrNameLst>
                                          <p:attrName>style.visibility</p:attrName>
                                        </p:attrNameLst>
                                      </p:cBhvr>
                                      <p:to>
                                        <p:strVal val="visible"/>
                                      </p:to>
                                    </p:set>
                                    <p:animEffect transition="in" filter="blinds(horizontal)">
                                      <p:cBhvr>
                                        <p:cTn id="12" dur="500"/>
                                        <p:tgtEl>
                                          <p:spTgt spid="18329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83299">
                                            <p:txEl>
                                              <p:pRg st="4" end="4"/>
                                            </p:txEl>
                                          </p:spTgt>
                                        </p:tgtEl>
                                        <p:attrNameLst>
                                          <p:attrName>style.visibility</p:attrName>
                                        </p:attrNameLst>
                                      </p:cBhvr>
                                      <p:to>
                                        <p:strVal val="visible"/>
                                      </p:to>
                                    </p:set>
                                    <p:animEffect transition="in" filter="blinds(horizontal)">
                                      <p:cBhvr>
                                        <p:cTn id="17" dur="500"/>
                                        <p:tgtEl>
                                          <p:spTgt spid="18329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83299">
                                            <p:txEl>
                                              <p:pRg st="6" end="6"/>
                                            </p:txEl>
                                          </p:spTgt>
                                        </p:tgtEl>
                                        <p:attrNameLst>
                                          <p:attrName>style.visibility</p:attrName>
                                        </p:attrNameLst>
                                      </p:cBhvr>
                                      <p:to>
                                        <p:strVal val="visible"/>
                                      </p:to>
                                    </p:set>
                                    <p:animEffect transition="in" filter="blinds(horizontal)">
                                      <p:cBhvr>
                                        <p:cTn id="22" dur="500"/>
                                        <p:tgtEl>
                                          <p:spTgt spid="18329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9" name="Rectangle 2"/>
          <p:cNvSpPr>
            <a:spLocks noGrp="1" noChangeArrowheads="1"/>
          </p:cNvSpPr>
          <p:nvPr>
            <p:ph type="title" idx="4294967295"/>
          </p:nvPr>
        </p:nvSpPr>
        <p:spPr>
          <a:xfrm>
            <a:off x="457200" y="427038"/>
            <a:ext cx="8229600" cy="639762"/>
          </a:xfrm>
        </p:spPr>
        <p:txBody>
          <a:bodyPr/>
          <a:lstStyle/>
          <a:p>
            <a:pPr eaLnBrk="1" hangingPunct="1"/>
            <a:r>
              <a:rPr lang="en-US" dirty="0" smtClean="0"/>
              <a:t>II. </a:t>
            </a:r>
            <a:r>
              <a:rPr lang="es-VE" dirty="0" smtClean="0"/>
              <a:t>Evaluación Ex-Post de programas de CTI. Emparejamiento Estadísticos (PSM)</a:t>
            </a:r>
            <a:endParaRPr lang="en-US" dirty="0" smtClean="0"/>
          </a:p>
        </p:txBody>
      </p:sp>
      <p:sp>
        <p:nvSpPr>
          <p:cNvPr id="183299" name="Rectangle 3"/>
          <p:cNvSpPr>
            <a:spLocks noChangeArrowheads="1"/>
          </p:cNvSpPr>
          <p:nvPr/>
        </p:nvSpPr>
        <p:spPr bwMode="auto">
          <a:xfrm>
            <a:off x="228600" y="1419225"/>
            <a:ext cx="8223250" cy="4524375"/>
          </a:xfrm>
          <a:prstGeom prst="rect">
            <a:avLst/>
          </a:prstGeom>
          <a:noFill/>
          <a:ln w="9525">
            <a:noFill/>
            <a:miter lim="800000"/>
            <a:headEnd/>
            <a:tailEnd/>
          </a:ln>
          <a:effectLst/>
        </p:spPr>
        <p:txBody>
          <a:bodyPr lIns="90000" tIns="46800" rIns="90000" bIns="46800"/>
          <a:lstStyle/>
          <a:p>
            <a:pPr marL="336550" indent="-336550" algn="just" defTabSz="457200">
              <a:spcBef>
                <a:spcPct val="20000"/>
              </a:spcBef>
              <a:buClr>
                <a:srgbClr val="0399CD"/>
              </a:buClr>
              <a:buFont typeface="Wingdings" pitchFamily="2" charset="2"/>
              <a:buChar char="§"/>
              <a:defRPr/>
            </a:pPr>
            <a:r>
              <a:rPr lang="es-VE" sz="2000" dirty="0" smtClean="0"/>
              <a:t>Si se tiene información de empresas beneficiarias y de control antes del programa, es posible estimar la probabilidad de participación, y luego usarla para comprar a cada beneficiario (B) con un no beneficiario (C) que tenía la misma probabilidad de participar, eliminando así sesgos por características observables.  Es decir estimamos:</a:t>
            </a:r>
          </a:p>
          <a:p>
            <a:pPr marL="336550" indent="-336550" algn="just" defTabSz="457200">
              <a:spcBef>
                <a:spcPct val="20000"/>
              </a:spcBef>
              <a:buClr>
                <a:srgbClr val="0399CD"/>
              </a:buClr>
              <a:buFont typeface="Wingdings" pitchFamily="2" charset="2"/>
              <a:buChar char="§"/>
              <a:defRPr/>
            </a:pPr>
            <a:endParaRPr lang="es-VE" sz="2000" u="sng" dirty="0" smtClean="0"/>
          </a:p>
          <a:p>
            <a:pPr marL="336550" indent="-336550" algn="just" defTabSz="457200">
              <a:spcBef>
                <a:spcPct val="20000"/>
              </a:spcBef>
              <a:buClr>
                <a:srgbClr val="0399CD"/>
              </a:buClr>
              <a:buFont typeface="Wingdings" pitchFamily="2" charset="2"/>
              <a:buChar char="§"/>
              <a:defRPr/>
            </a:pPr>
            <a:endParaRPr lang="es-VE" sz="2000" u="sng" dirty="0" smtClean="0"/>
          </a:p>
          <a:p>
            <a:pPr marL="336550" indent="-336550" algn="just" defTabSz="457200">
              <a:spcBef>
                <a:spcPct val="20000"/>
              </a:spcBef>
              <a:buClr>
                <a:srgbClr val="0399CD"/>
              </a:buClr>
              <a:buFont typeface="Wingdings" pitchFamily="2" charset="2"/>
              <a:buChar char="§"/>
              <a:defRPr/>
            </a:pPr>
            <a:r>
              <a:rPr lang="es-VE" sz="2000" dirty="0" smtClean="0"/>
              <a:t>Y luego obtenemos:</a:t>
            </a:r>
          </a:p>
          <a:p>
            <a:pPr marL="336550" indent="-336550" algn="just" defTabSz="457200">
              <a:spcBef>
                <a:spcPct val="20000"/>
              </a:spcBef>
              <a:buClr>
                <a:srgbClr val="0399CD"/>
              </a:buClr>
              <a:buFont typeface="Wingdings" pitchFamily="2" charset="2"/>
              <a:buChar char="§"/>
              <a:defRPr/>
            </a:pPr>
            <a:endParaRPr lang="es-ES" sz="2000" u="sng" dirty="0"/>
          </a:p>
        </p:txBody>
      </p:sp>
      <p:sp>
        <p:nvSpPr>
          <p:cNvPr id="7" name="Slide Number Placeholder 6"/>
          <p:cNvSpPr>
            <a:spLocks noGrp="1"/>
          </p:cNvSpPr>
          <p:nvPr>
            <p:ph type="sldNum" sz="quarter" idx="12"/>
          </p:nvPr>
        </p:nvSpPr>
        <p:spPr/>
        <p:txBody>
          <a:bodyPr/>
          <a:lstStyle/>
          <a:p>
            <a:pPr>
              <a:defRPr/>
            </a:pPr>
            <a:r>
              <a:rPr lang="en-US" smtClean="0"/>
              <a:t>- </a:t>
            </a:r>
            <a:fld id="{AB4F7EAE-E6AA-4844-97AF-737CE4BDCBC7}" type="slidenum">
              <a:rPr lang="en-US" smtClean="0"/>
              <a:pPr>
                <a:defRPr/>
              </a:pPr>
              <a:t>16</a:t>
            </a:fld>
            <a:r>
              <a:rPr lang="en-US" smtClean="0"/>
              <a:t> -</a:t>
            </a:r>
            <a:endParaRPr lang="en-US"/>
          </a:p>
        </p:txBody>
      </p:sp>
      <p:graphicFrame>
        <p:nvGraphicFramePr>
          <p:cNvPr id="10" name="Object 9"/>
          <p:cNvGraphicFramePr>
            <a:graphicFrameLocks noChangeAspect="1"/>
          </p:cNvGraphicFramePr>
          <p:nvPr/>
        </p:nvGraphicFramePr>
        <p:xfrm>
          <a:off x="4514850" y="3321050"/>
          <a:ext cx="114300" cy="215900"/>
        </p:xfrm>
        <a:graphic>
          <a:graphicData uri="http://schemas.openxmlformats.org/presentationml/2006/ole">
            <p:oleObj spid="_x0000_s185350" name="Equation" r:id="rId4" imgW="114120" imgH="215640" progId="Equation.3">
              <p:embed/>
            </p:oleObj>
          </a:graphicData>
        </a:graphic>
      </p:graphicFrame>
      <p:sp>
        <p:nvSpPr>
          <p:cNvPr id="18535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85351" name="Picture 7"/>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2667000" y="4800600"/>
            <a:ext cx="3728936" cy="762000"/>
          </a:xfrm>
          <a:prstGeom prst="rect">
            <a:avLst/>
          </a:prstGeom>
          <a:noFill/>
        </p:spPr>
      </p:pic>
      <p:sp>
        <p:nvSpPr>
          <p:cNvPr id="185354"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85353" name="Picture 9"/>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2667000" y="3352800"/>
            <a:ext cx="3505200" cy="380999"/>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83299">
                                            <p:txEl>
                                              <p:pRg st="0" end="0"/>
                                            </p:txEl>
                                          </p:spTgt>
                                        </p:tgtEl>
                                        <p:attrNameLst>
                                          <p:attrName>style.visibility</p:attrName>
                                        </p:attrNameLst>
                                      </p:cBhvr>
                                      <p:to>
                                        <p:strVal val="visible"/>
                                      </p:to>
                                    </p:set>
                                    <p:animEffect transition="in" filter="blinds(horizontal)">
                                      <p:cBhvr>
                                        <p:cTn id="7" dur="500"/>
                                        <p:tgtEl>
                                          <p:spTgt spid="1832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83299">
                                            <p:txEl>
                                              <p:pRg st="3" end="3"/>
                                            </p:txEl>
                                          </p:spTgt>
                                        </p:tgtEl>
                                        <p:attrNameLst>
                                          <p:attrName>style.visibility</p:attrName>
                                        </p:attrNameLst>
                                      </p:cBhvr>
                                      <p:to>
                                        <p:strVal val="visible"/>
                                      </p:to>
                                    </p:set>
                                    <p:animEffect transition="in" filter="blinds(horizontal)">
                                      <p:cBhvr>
                                        <p:cTn id="12" dur="500"/>
                                        <p:tgtEl>
                                          <p:spTgt spid="1832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152400"/>
            <a:ext cx="8229600" cy="609600"/>
          </a:xfrm>
        </p:spPr>
        <p:txBody>
          <a:bodyPr/>
          <a:lstStyle/>
          <a:p>
            <a:pPr eaLnBrk="1" hangingPunct="1"/>
            <a:r>
              <a:rPr lang="es-ES_tradnl" sz="2600" dirty="0" smtClean="0"/>
              <a:t>III.  Programa Co-</a:t>
            </a:r>
            <a:r>
              <a:rPr lang="es-ES_tradnl" sz="2600" dirty="0" err="1" smtClean="0"/>
              <a:t>Financiacion</a:t>
            </a:r>
            <a:r>
              <a:rPr lang="es-ES_tradnl" sz="2600" dirty="0" smtClean="0"/>
              <a:t> de COLCIENCIAS</a:t>
            </a:r>
            <a:endParaRPr lang="en-US" sz="2600" dirty="0" smtClean="0"/>
          </a:p>
        </p:txBody>
      </p:sp>
      <p:sp>
        <p:nvSpPr>
          <p:cNvPr id="175107" name="Rectangle 3"/>
          <p:cNvSpPr>
            <a:spLocks noGrp="1" noChangeArrowheads="1"/>
          </p:cNvSpPr>
          <p:nvPr>
            <p:ph type="body" sz="half" idx="1"/>
          </p:nvPr>
        </p:nvSpPr>
        <p:spPr>
          <a:xfrm>
            <a:off x="228600" y="609600"/>
            <a:ext cx="8534400" cy="5257800"/>
          </a:xfrm>
        </p:spPr>
        <p:txBody>
          <a:bodyPr/>
          <a:lstStyle/>
          <a:p>
            <a:pPr marL="533400" indent="-533400" eaLnBrk="1" hangingPunct="1">
              <a:buFont typeface="Wingdings" pitchFamily="2" charset="2"/>
              <a:buNone/>
            </a:pPr>
            <a:r>
              <a:rPr lang="es-ES_tradnl" dirty="0" smtClean="0">
                <a:sym typeface="Wingdings" pitchFamily="2" charset="2"/>
              </a:rPr>
              <a:t>	</a:t>
            </a:r>
            <a:endParaRPr lang="es-ES_tradnl" b="0" dirty="0" smtClean="0">
              <a:sym typeface="Wingdings" pitchFamily="2" charset="2"/>
            </a:endParaRPr>
          </a:p>
          <a:p>
            <a:pPr marL="533400" indent="-533400" algn="just" eaLnBrk="1" hangingPunct="1">
              <a:buFont typeface="Wingdings" pitchFamily="2" charset="2"/>
              <a:buNone/>
            </a:pPr>
            <a:r>
              <a:rPr lang="es-ES_tradnl" b="0" dirty="0" smtClean="0">
                <a:sym typeface="Wingdings" pitchFamily="2" charset="2"/>
              </a:rPr>
              <a:t>	Programa de subsidios a la demanda (subsidios entre 50% para empresas grandes a 70% para pymes) con incentivos a la colaboración universidad-empresa y </a:t>
            </a:r>
            <a:r>
              <a:rPr lang="es-ES_tradnl" b="0" dirty="0" err="1" smtClean="0">
                <a:sym typeface="Wingdings" pitchFamily="2" charset="2"/>
              </a:rPr>
              <a:t>CDTs.</a:t>
            </a:r>
            <a:r>
              <a:rPr lang="es-ES_tradnl" b="0" dirty="0" smtClean="0">
                <a:sym typeface="Wingdings" pitchFamily="2" charset="2"/>
              </a:rPr>
              <a:t> Se establecen a mediados del 90, en el marco de una operación de préstamo del BID.  </a:t>
            </a:r>
          </a:p>
          <a:p>
            <a:pPr marL="533400" indent="-533400" algn="just" eaLnBrk="1" hangingPunct="1">
              <a:buFont typeface="Wingdings" pitchFamily="2" charset="2"/>
              <a:buNone/>
            </a:pPr>
            <a:endParaRPr lang="es-ES_tradnl" b="0" dirty="0" smtClean="0">
              <a:sym typeface="Wingdings" pitchFamily="2" charset="2"/>
            </a:endParaRPr>
          </a:p>
          <a:p>
            <a:pPr marL="533400" indent="-533400" algn="just" eaLnBrk="1" hangingPunct="1">
              <a:buFont typeface="Wingdings" pitchFamily="2" charset="2"/>
              <a:buNone/>
            </a:pPr>
            <a:r>
              <a:rPr lang="es-ES_tradnl" b="0" dirty="0" smtClean="0">
                <a:sym typeface="Wingdings" pitchFamily="2" charset="2"/>
              </a:rPr>
              <a:t>	Esto lleva a dos preguntas de evaluación: </a:t>
            </a:r>
          </a:p>
          <a:p>
            <a:pPr marL="533400" indent="-533400" algn="just" eaLnBrk="1" hangingPunct="1">
              <a:buFont typeface="Wingdings" pitchFamily="2" charset="2"/>
              <a:buNone/>
            </a:pPr>
            <a:endParaRPr lang="es-ES_tradnl" b="0" dirty="0" smtClean="0">
              <a:sym typeface="Wingdings" pitchFamily="2" charset="2"/>
            </a:endParaRPr>
          </a:p>
          <a:p>
            <a:pPr marL="533400" indent="-533400" algn="just" eaLnBrk="1" hangingPunct="1">
              <a:buFont typeface="Wingdings" pitchFamily="2" charset="2"/>
              <a:buNone/>
            </a:pPr>
            <a:r>
              <a:rPr lang="es-ES_tradnl" b="0" dirty="0" smtClean="0">
                <a:sym typeface="Wingdings" pitchFamily="2" charset="2"/>
              </a:rPr>
              <a:t>	(i) Cual fue el impacto del programa en la inversión en innovación de las empresas? (corto plazo) </a:t>
            </a:r>
          </a:p>
          <a:p>
            <a:pPr marL="533400" indent="-533400" algn="just" eaLnBrk="1" hangingPunct="1">
              <a:buFont typeface="Wingdings" pitchFamily="2" charset="2"/>
              <a:buNone/>
            </a:pPr>
            <a:endParaRPr lang="es-ES_tradnl" b="0" dirty="0" smtClean="0">
              <a:sym typeface="Wingdings" pitchFamily="2" charset="2"/>
            </a:endParaRPr>
          </a:p>
          <a:p>
            <a:pPr marL="533400" indent="-533400" algn="just" eaLnBrk="1" hangingPunct="1">
              <a:buFont typeface="Wingdings" pitchFamily="2" charset="2"/>
              <a:buNone/>
            </a:pPr>
            <a:r>
              <a:rPr lang="es-ES_tradnl" b="0" dirty="0" smtClean="0">
                <a:sym typeface="Wingdings" pitchFamily="2" charset="2"/>
              </a:rPr>
              <a:t>	(</a:t>
            </a:r>
            <a:r>
              <a:rPr lang="es-ES_tradnl" b="0" dirty="0" err="1" smtClean="0">
                <a:sym typeface="Wingdings" pitchFamily="2" charset="2"/>
              </a:rPr>
              <a:t>ii</a:t>
            </a:r>
            <a:r>
              <a:rPr lang="es-ES_tradnl" b="0" dirty="0" smtClean="0">
                <a:sym typeface="Wingdings" pitchFamily="2" charset="2"/>
              </a:rPr>
              <a:t>) Cual fue el impacto del programa sobre la performance productividad de las empresas?(largo plazo)</a:t>
            </a:r>
            <a:endParaRPr lang="es-ES_tradnl" dirty="0" smtClean="0"/>
          </a:p>
        </p:txBody>
      </p:sp>
      <p:sp>
        <p:nvSpPr>
          <p:cNvPr id="32772" name="Rectangle 4"/>
          <p:cNvSpPr>
            <a:spLocks noChangeArrowheads="1"/>
          </p:cNvSpPr>
          <p:nvPr/>
        </p:nvSpPr>
        <p:spPr bwMode="auto">
          <a:xfrm>
            <a:off x="4479925" y="3063875"/>
            <a:ext cx="184150" cy="731838"/>
          </a:xfrm>
          <a:prstGeom prst="rect">
            <a:avLst/>
          </a:prstGeom>
          <a:noFill/>
          <a:ln w="3175">
            <a:noFill/>
            <a:miter lim="800000"/>
            <a:headEnd/>
            <a:tailEnd/>
          </a:ln>
        </p:spPr>
        <p:txBody>
          <a:bodyPr wrap="none" anchor="ctr">
            <a:spAutoFit/>
          </a:bodyPr>
          <a:lstStyle/>
          <a:p>
            <a:endParaRPr lang="it-IT" sz="2400"/>
          </a:p>
          <a:p>
            <a:pPr eaLnBrk="0" hangingPunct="0"/>
            <a:endParaRPr lang="it-IT"/>
          </a:p>
        </p:txBody>
      </p:sp>
      <p:sp>
        <p:nvSpPr>
          <p:cNvPr id="6" name="Slide Number Placeholder 5"/>
          <p:cNvSpPr>
            <a:spLocks noGrp="1"/>
          </p:cNvSpPr>
          <p:nvPr>
            <p:ph type="sldNum" sz="quarter" idx="12"/>
          </p:nvPr>
        </p:nvSpPr>
        <p:spPr/>
        <p:txBody>
          <a:bodyPr/>
          <a:lstStyle/>
          <a:p>
            <a:pPr>
              <a:defRPr/>
            </a:pPr>
            <a:r>
              <a:rPr lang="en-US" smtClean="0"/>
              <a:t>- </a:t>
            </a:r>
            <a:fld id="{DF904DD3-AF68-42E3-AD32-4D5C6CEE63C4}" type="slidenum">
              <a:rPr lang="en-US" smtClean="0"/>
              <a:pPr>
                <a:defRPr/>
              </a:pPr>
              <a:t>17</a:t>
            </a:fld>
            <a:r>
              <a:rPr lang="en-US" smtClean="0"/>
              <a:t> -</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175107">
                                            <p:txEl>
                                              <p:pRg st="0" end="0"/>
                                            </p:txEl>
                                          </p:spTgt>
                                        </p:tgtEl>
                                        <p:attrNameLst>
                                          <p:attrName>style.visibility</p:attrName>
                                        </p:attrNameLst>
                                      </p:cBhvr>
                                      <p:to>
                                        <p:strVal val="visible"/>
                                      </p:to>
                                    </p:set>
                                    <p:animEffect transition="in" filter="checkerboard(across)">
                                      <p:cBhvr>
                                        <p:cTn id="7" dur="500"/>
                                        <p:tgtEl>
                                          <p:spTgt spid="175107">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175107">
                                            <p:txEl>
                                              <p:pRg st="1" end="1"/>
                                            </p:txEl>
                                          </p:spTgt>
                                        </p:tgtEl>
                                        <p:attrNameLst>
                                          <p:attrName>style.visibility</p:attrName>
                                        </p:attrNameLst>
                                      </p:cBhvr>
                                      <p:to>
                                        <p:strVal val="visible"/>
                                      </p:to>
                                    </p:set>
                                    <p:animEffect transition="in" filter="checkerboard(across)">
                                      <p:cBhvr>
                                        <p:cTn id="10" dur="500"/>
                                        <p:tgtEl>
                                          <p:spTgt spid="175107">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175107">
                                            <p:txEl>
                                              <p:pRg st="3" end="3"/>
                                            </p:txEl>
                                          </p:spTgt>
                                        </p:tgtEl>
                                        <p:attrNameLst>
                                          <p:attrName>style.visibility</p:attrName>
                                        </p:attrNameLst>
                                      </p:cBhvr>
                                      <p:to>
                                        <p:strVal val="visible"/>
                                      </p:to>
                                    </p:set>
                                    <p:animEffect transition="in" filter="checkerboard(across)">
                                      <p:cBhvr>
                                        <p:cTn id="13" dur="500"/>
                                        <p:tgtEl>
                                          <p:spTgt spid="175107">
                                            <p:txEl>
                                              <p:pRg st="3" end="3"/>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175107">
                                            <p:txEl>
                                              <p:pRg st="5" end="5"/>
                                            </p:txEl>
                                          </p:spTgt>
                                        </p:tgtEl>
                                        <p:attrNameLst>
                                          <p:attrName>style.visibility</p:attrName>
                                        </p:attrNameLst>
                                      </p:cBhvr>
                                      <p:to>
                                        <p:strVal val="visible"/>
                                      </p:to>
                                    </p:set>
                                    <p:animEffect transition="in" filter="checkerboard(across)">
                                      <p:cBhvr>
                                        <p:cTn id="16" dur="500"/>
                                        <p:tgtEl>
                                          <p:spTgt spid="175107">
                                            <p:txEl>
                                              <p:pRg st="5" end="5"/>
                                            </p:txEl>
                                          </p:spTgt>
                                        </p:tgtEl>
                                      </p:cBhvr>
                                    </p:animEffect>
                                  </p:childTnLst>
                                </p:cTn>
                              </p:par>
                              <p:par>
                                <p:cTn id="17" presetID="5" presetClass="entr" presetSubtype="10" fill="hold" nodeType="withEffect">
                                  <p:stCondLst>
                                    <p:cond delay="0"/>
                                  </p:stCondLst>
                                  <p:childTnLst>
                                    <p:set>
                                      <p:cBhvr>
                                        <p:cTn id="18" dur="1" fill="hold">
                                          <p:stCondLst>
                                            <p:cond delay="0"/>
                                          </p:stCondLst>
                                        </p:cTn>
                                        <p:tgtEl>
                                          <p:spTgt spid="175107">
                                            <p:txEl>
                                              <p:pRg st="7" end="7"/>
                                            </p:txEl>
                                          </p:spTgt>
                                        </p:tgtEl>
                                        <p:attrNameLst>
                                          <p:attrName>style.visibility</p:attrName>
                                        </p:attrNameLst>
                                      </p:cBhvr>
                                      <p:to>
                                        <p:strVal val="visible"/>
                                      </p:to>
                                    </p:set>
                                    <p:animEffect transition="in" filter="checkerboard(across)">
                                      <p:cBhvr>
                                        <p:cTn id="19" dur="500"/>
                                        <p:tgtEl>
                                          <p:spTgt spid="17510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152400"/>
            <a:ext cx="8382000" cy="609600"/>
          </a:xfrm>
        </p:spPr>
        <p:txBody>
          <a:bodyPr/>
          <a:lstStyle/>
          <a:p>
            <a:pPr eaLnBrk="1" hangingPunct="1"/>
            <a:r>
              <a:rPr lang="es-ES_tradnl" sz="2600" dirty="0" smtClean="0"/>
              <a:t>III.  Programa de Co-</a:t>
            </a:r>
            <a:r>
              <a:rPr lang="es-ES_tradnl" sz="2600" dirty="0" err="1" smtClean="0"/>
              <a:t>Financiacion</a:t>
            </a:r>
            <a:r>
              <a:rPr lang="es-ES_tradnl" sz="2600" dirty="0" smtClean="0"/>
              <a:t> de COLCIENCIAS</a:t>
            </a:r>
            <a:endParaRPr lang="en-US" sz="2600" dirty="0" smtClean="0"/>
          </a:p>
        </p:txBody>
      </p:sp>
      <p:sp>
        <p:nvSpPr>
          <p:cNvPr id="175107" name="Rectangle 3"/>
          <p:cNvSpPr>
            <a:spLocks noGrp="1" noChangeArrowheads="1"/>
          </p:cNvSpPr>
          <p:nvPr>
            <p:ph type="body" sz="half" idx="1"/>
          </p:nvPr>
        </p:nvSpPr>
        <p:spPr>
          <a:xfrm>
            <a:off x="228600" y="609600"/>
            <a:ext cx="8534400" cy="5257800"/>
          </a:xfrm>
        </p:spPr>
        <p:txBody>
          <a:bodyPr/>
          <a:lstStyle/>
          <a:p>
            <a:pPr marL="533400" indent="-533400" algn="just" eaLnBrk="1" hangingPunct="1">
              <a:buFont typeface="Wingdings" pitchFamily="2" charset="2"/>
              <a:buNone/>
            </a:pPr>
            <a:r>
              <a:rPr lang="es-ES_tradnl" dirty="0" smtClean="0">
                <a:sym typeface="Wingdings" pitchFamily="2" charset="2"/>
              </a:rPr>
              <a:t>	</a:t>
            </a:r>
            <a:r>
              <a:rPr lang="es-ES_tradnl" b="0" dirty="0" smtClean="0">
                <a:sym typeface="Wingdings" pitchFamily="2" charset="2"/>
              </a:rPr>
              <a:t>Usamos tres bases de datos: (i) Beneficiarios de Colciencias, (</a:t>
            </a:r>
            <a:r>
              <a:rPr lang="es-ES_tradnl" b="0" dirty="0" err="1" smtClean="0">
                <a:sym typeface="Wingdings" pitchFamily="2" charset="2"/>
              </a:rPr>
              <a:t>ii</a:t>
            </a:r>
            <a:r>
              <a:rPr lang="es-ES_tradnl" b="0" dirty="0" smtClean="0">
                <a:sym typeface="Wingdings" pitchFamily="2" charset="2"/>
              </a:rPr>
              <a:t>) La encuesta industrial EAM y (</a:t>
            </a:r>
            <a:r>
              <a:rPr lang="es-ES_tradnl" b="0" dirty="0" err="1" smtClean="0">
                <a:sym typeface="Wingdings" pitchFamily="2" charset="2"/>
              </a:rPr>
              <a:t>iii</a:t>
            </a:r>
            <a:r>
              <a:rPr lang="es-ES_tradnl" b="0" dirty="0" smtClean="0">
                <a:sym typeface="Wingdings" pitchFamily="2" charset="2"/>
              </a:rPr>
              <a:t>) La encuesta de innovación (una sola). Con (i) y (</a:t>
            </a:r>
            <a:r>
              <a:rPr lang="es-ES_tradnl" b="0" dirty="0" err="1" smtClean="0">
                <a:sym typeface="Wingdings" pitchFamily="2" charset="2"/>
              </a:rPr>
              <a:t>ii</a:t>
            </a:r>
            <a:r>
              <a:rPr lang="es-ES_tradnl" b="0" dirty="0" smtClean="0">
                <a:sym typeface="Wingdings" pitchFamily="2" charset="2"/>
              </a:rPr>
              <a:t>) construimos un panel de firmas desde 1995-2007. Mientras que con (</a:t>
            </a:r>
            <a:r>
              <a:rPr lang="es-ES_tradnl" b="0" dirty="0" err="1" smtClean="0">
                <a:sym typeface="Wingdings" pitchFamily="2" charset="2"/>
              </a:rPr>
              <a:t>ii</a:t>
            </a:r>
            <a:r>
              <a:rPr lang="es-ES_tradnl" b="0" dirty="0" smtClean="0">
                <a:sym typeface="Wingdings" pitchFamily="2" charset="2"/>
              </a:rPr>
              <a:t>) evaluamos solamente corto plazo. </a:t>
            </a:r>
          </a:p>
          <a:p>
            <a:pPr marL="533400" indent="-533400" algn="just" eaLnBrk="1" hangingPunct="1">
              <a:buFont typeface="Wingdings" pitchFamily="2" charset="2"/>
              <a:buNone/>
            </a:pPr>
            <a:endParaRPr lang="it-IT" b="0" dirty="0" smtClean="0">
              <a:sym typeface="Wingdings" pitchFamily="2" charset="2"/>
            </a:endParaRPr>
          </a:p>
        </p:txBody>
      </p:sp>
      <p:sp>
        <p:nvSpPr>
          <p:cNvPr id="32772" name="Rectangle 4"/>
          <p:cNvSpPr>
            <a:spLocks noChangeArrowheads="1"/>
          </p:cNvSpPr>
          <p:nvPr/>
        </p:nvSpPr>
        <p:spPr bwMode="auto">
          <a:xfrm>
            <a:off x="4479925" y="3063875"/>
            <a:ext cx="184150" cy="731838"/>
          </a:xfrm>
          <a:prstGeom prst="rect">
            <a:avLst/>
          </a:prstGeom>
          <a:noFill/>
          <a:ln w="3175">
            <a:noFill/>
            <a:miter lim="800000"/>
            <a:headEnd/>
            <a:tailEnd/>
          </a:ln>
        </p:spPr>
        <p:txBody>
          <a:bodyPr wrap="none" anchor="ctr">
            <a:spAutoFit/>
          </a:bodyPr>
          <a:lstStyle/>
          <a:p>
            <a:endParaRPr lang="it-IT" sz="2400"/>
          </a:p>
          <a:p>
            <a:pPr eaLnBrk="0" hangingPunct="0"/>
            <a:endParaRPr lang="it-IT"/>
          </a:p>
        </p:txBody>
      </p:sp>
      <p:pic>
        <p:nvPicPr>
          <p:cNvPr id="175106" name="Picture 2"/>
          <p:cNvPicPr>
            <a:picLocks noChangeAspect="1" noChangeArrowheads="1"/>
          </p:cNvPicPr>
          <p:nvPr/>
        </p:nvPicPr>
        <p:blipFill>
          <a:blip r:embed="rId3" cstate="print"/>
          <a:srcRect/>
          <a:stretch>
            <a:fillRect/>
          </a:stretch>
        </p:blipFill>
        <p:spPr bwMode="auto">
          <a:xfrm>
            <a:off x="838200" y="2209800"/>
            <a:ext cx="7381875" cy="3648075"/>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pPr>
              <a:defRPr/>
            </a:pPr>
            <a:r>
              <a:rPr lang="en-US" smtClean="0"/>
              <a:t>- </a:t>
            </a:r>
            <a:fld id="{DF904DD3-AF68-42E3-AD32-4D5C6CEE63C4}" type="slidenum">
              <a:rPr lang="en-US" smtClean="0"/>
              <a:pPr>
                <a:defRPr/>
              </a:pPr>
              <a:t>18</a:t>
            </a:fld>
            <a:r>
              <a:rPr lang="en-US" smtClean="0"/>
              <a:t> -</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175107">
                                            <p:txEl>
                                              <p:pRg st="0" end="0"/>
                                            </p:txEl>
                                          </p:spTgt>
                                        </p:tgtEl>
                                        <p:attrNameLst>
                                          <p:attrName>style.visibility</p:attrName>
                                        </p:attrNameLst>
                                      </p:cBhvr>
                                      <p:to>
                                        <p:strVal val="visible"/>
                                      </p:to>
                                    </p:set>
                                    <p:animEffect transition="in" filter="checkerboard(across)">
                                      <p:cBhvr>
                                        <p:cTn id="7" dur="500"/>
                                        <p:tgtEl>
                                          <p:spTgt spid="17510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152400"/>
            <a:ext cx="8382000" cy="609600"/>
          </a:xfrm>
        </p:spPr>
        <p:txBody>
          <a:bodyPr/>
          <a:lstStyle/>
          <a:p>
            <a:pPr eaLnBrk="1" hangingPunct="1"/>
            <a:r>
              <a:rPr lang="es-ES_tradnl" sz="2600" dirty="0" smtClean="0"/>
              <a:t>III. Programa de Co-</a:t>
            </a:r>
            <a:r>
              <a:rPr lang="es-ES_tradnl" sz="2600" dirty="0" err="1" smtClean="0"/>
              <a:t>Financiacion</a:t>
            </a:r>
            <a:r>
              <a:rPr lang="es-ES_tradnl" sz="2600" dirty="0" smtClean="0"/>
              <a:t> de COLCIENCIAS.</a:t>
            </a:r>
            <a:endParaRPr lang="en-US" sz="2600" dirty="0" smtClean="0"/>
          </a:p>
        </p:txBody>
      </p:sp>
      <p:sp>
        <p:nvSpPr>
          <p:cNvPr id="175107" name="Rectangle 3"/>
          <p:cNvSpPr>
            <a:spLocks noGrp="1" noChangeArrowheads="1"/>
          </p:cNvSpPr>
          <p:nvPr>
            <p:ph type="body" sz="half" idx="1"/>
          </p:nvPr>
        </p:nvSpPr>
        <p:spPr>
          <a:xfrm>
            <a:off x="228600" y="609600"/>
            <a:ext cx="8534400" cy="5257800"/>
          </a:xfrm>
        </p:spPr>
        <p:txBody>
          <a:bodyPr/>
          <a:lstStyle/>
          <a:p>
            <a:pPr marL="533400" indent="-533400" eaLnBrk="1" hangingPunct="1">
              <a:buFont typeface="Wingdings" pitchFamily="2" charset="2"/>
              <a:buNone/>
            </a:pPr>
            <a:r>
              <a:rPr lang="es-ES_tradnl" b="0" dirty="0" smtClean="0">
                <a:sym typeface="Wingdings" pitchFamily="2" charset="2"/>
              </a:rPr>
              <a:t>	</a:t>
            </a:r>
          </a:p>
          <a:p>
            <a:pPr marL="533400" indent="-533400" eaLnBrk="1" hangingPunct="1">
              <a:buFont typeface="Wingdings" pitchFamily="2" charset="2"/>
              <a:buNone/>
            </a:pPr>
            <a:r>
              <a:rPr lang="es-ES_tradnl" b="0" dirty="0" smtClean="0">
                <a:sym typeface="Wingdings" pitchFamily="2" charset="2"/>
              </a:rPr>
              <a:t>	Resultados de la evaluación de Corto-Plazo. Impacto en las Inversiones en Innovación % de ventas. </a:t>
            </a:r>
          </a:p>
          <a:p>
            <a:pPr marL="533400" indent="-533400" algn="just" eaLnBrk="1" hangingPunct="1">
              <a:buFont typeface="Wingdings" pitchFamily="2" charset="2"/>
              <a:buNone/>
            </a:pPr>
            <a:endParaRPr lang="it-IT" b="0" dirty="0" smtClean="0">
              <a:sym typeface="Wingdings" pitchFamily="2" charset="2"/>
            </a:endParaRPr>
          </a:p>
        </p:txBody>
      </p:sp>
      <p:sp>
        <p:nvSpPr>
          <p:cNvPr id="32772" name="Rectangle 4"/>
          <p:cNvSpPr>
            <a:spLocks noChangeArrowheads="1"/>
          </p:cNvSpPr>
          <p:nvPr/>
        </p:nvSpPr>
        <p:spPr bwMode="auto">
          <a:xfrm>
            <a:off x="4479925" y="3063875"/>
            <a:ext cx="184150" cy="731838"/>
          </a:xfrm>
          <a:prstGeom prst="rect">
            <a:avLst/>
          </a:prstGeom>
          <a:noFill/>
          <a:ln w="3175">
            <a:noFill/>
            <a:miter lim="800000"/>
            <a:headEnd/>
            <a:tailEnd/>
          </a:ln>
        </p:spPr>
        <p:txBody>
          <a:bodyPr wrap="none" anchor="ctr">
            <a:spAutoFit/>
          </a:bodyPr>
          <a:lstStyle/>
          <a:p>
            <a:endParaRPr lang="it-IT" sz="2400"/>
          </a:p>
          <a:p>
            <a:pPr eaLnBrk="0" hangingPunct="0"/>
            <a:endParaRPr lang="it-IT"/>
          </a:p>
        </p:txBody>
      </p:sp>
      <p:graphicFrame>
        <p:nvGraphicFramePr>
          <p:cNvPr id="6" name="Chart 5"/>
          <p:cNvGraphicFramePr/>
          <p:nvPr/>
        </p:nvGraphicFramePr>
        <p:xfrm>
          <a:off x="838200" y="1905000"/>
          <a:ext cx="6858000" cy="3962400"/>
        </p:xfrm>
        <a:graphic>
          <a:graphicData uri="http://schemas.openxmlformats.org/drawingml/2006/chart">
            <c:chart xmlns:c="http://schemas.openxmlformats.org/drawingml/2006/chart" xmlns:r="http://schemas.openxmlformats.org/officeDocument/2006/relationships" r:id="rId3"/>
          </a:graphicData>
        </a:graphic>
      </p:graphicFrame>
      <p:sp>
        <p:nvSpPr>
          <p:cNvPr id="7" name="Slide Number Placeholder 6"/>
          <p:cNvSpPr>
            <a:spLocks noGrp="1"/>
          </p:cNvSpPr>
          <p:nvPr>
            <p:ph type="sldNum" sz="quarter" idx="12"/>
          </p:nvPr>
        </p:nvSpPr>
        <p:spPr/>
        <p:txBody>
          <a:bodyPr/>
          <a:lstStyle/>
          <a:p>
            <a:pPr>
              <a:defRPr/>
            </a:pPr>
            <a:r>
              <a:rPr lang="en-US" smtClean="0"/>
              <a:t>- </a:t>
            </a:r>
            <a:fld id="{DF904DD3-AF68-42E3-AD32-4D5C6CEE63C4}" type="slidenum">
              <a:rPr lang="en-US" smtClean="0"/>
              <a:pPr>
                <a:defRPr/>
              </a:pPr>
              <a:t>19</a:t>
            </a:fld>
            <a:r>
              <a:rPr lang="en-US" smtClean="0"/>
              <a:t> -</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175107">
                                            <p:txEl>
                                              <p:pRg st="0" end="0"/>
                                            </p:txEl>
                                          </p:spTgt>
                                        </p:tgtEl>
                                        <p:attrNameLst>
                                          <p:attrName>style.visibility</p:attrName>
                                        </p:attrNameLst>
                                      </p:cBhvr>
                                      <p:to>
                                        <p:strVal val="visible"/>
                                      </p:to>
                                    </p:set>
                                    <p:animEffect transition="in" filter="checkerboard(across)">
                                      <p:cBhvr>
                                        <p:cTn id="7" dur="500"/>
                                        <p:tgtEl>
                                          <p:spTgt spid="175107">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175107">
                                            <p:txEl>
                                              <p:pRg st="1" end="1"/>
                                            </p:txEl>
                                          </p:spTgt>
                                        </p:tgtEl>
                                        <p:attrNameLst>
                                          <p:attrName>style.visibility</p:attrName>
                                        </p:attrNameLst>
                                      </p:cBhvr>
                                      <p:to>
                                        <p:strVal val="visible"/>
                                      </p:to>
                                    </p:set>
                                    <p:animEffect transition="in" filter="checkerboard(across)">
                                      <p:cBhvr>
                                        <p:cTn id="10" dur="500"/>
                                        <p:tgtEl>
                                          <p:spTgt spid="17510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s-VE" dirty="0" smtClean="0"/>
              <a:t>Contenidos</a:t>
            </a:r>
            <a:endParaRPr lang="en-US" dirty="0" smtClean="0"/>
          </a:p>
        </p:txBody>
      </p:sp>
      <p:sp>
        <p:nvSpPr>
          <p:cNvPr id="186371" name="Rectangle 3"/>
          <p:cNvSpPr>
            <a:spLocks noGrp="1" noChangeArrowheads="1"/>
          </p:cNvSpPr>
          <p:nvPr>
            <p:ph type="body" idx="1"/>
          </p:nvPr>
        </p:nvSpPr>
        <p:spPr>
          <a:xfrm>
            <a:off x="457200" y="838200"/>
            <a:ext cx="8229600" cy="4953000"/>
          </a:xfrm>
        </p:spPr>
        <p:txBody>
          <a:bodyPr/>
          <a:lstStyle/>
          <a:p>
            <a:pPr eaLnBrk="1" hangingPunct="1">
              <a:buFont typeface="Wingdings" pitchFamily="2" charset="2"/>
              <a:buChar char="Ø"/>
              <a:defRPr/>
            </a:pPr>
            <a:endParaRPr lang="es-VE" dirty="0" smtClean="0"/>
          </a:p>
          <a:p>
            <a:pPr marL="514350" indent="-514350" eaLnBrk="1" hangingPunct="1">
              <a:buAutoNum type="romanUcParenBoth"/>
              <a:defRPr/>
            </a:pPr>
            <a:endParaRPr lang="es-VE" sz="2400" dirty="0" smtClean="0">
              <a:solidFill>
                <a:srgbClr val="0399CD"/>
              </a:solidFill>
            </a:endParaRPr>
          </a:p>
          <a:p>
            <a:pPr marL="514350" indent="-514350" eaLnBrk="1" hangingPunct="1">
              <a:buAutoNum type="romanUcParenBoth"/>
              <a:defRPr/>
            </a:pPr>
            <a:r>
              <a:rPr lang="es-VE" sz="2400" dirty="0" smtClean="0">
                <a:solidFill>
                  <a:srgbClr val="0399CD"/>
                </a:solidFill>
              </a:rPr>
              <a:t>Racionalidad de los FDT. </a:t>
            </a:r>
          </a:p>
          <a:p>
            <a:pPr eaLnBrk="1" hangingPunct="1">
              <a:buNone/>
              <a:defRPr/>
            </a:pPr>
            <a:endParaRPr lang="es-VE" sz="2400" dirty="0" smtClean="0">
              <a:solidFill>
                <a:srgbClr val="0399CD"/>
              </a:solidFill>
            </a:endParaRPr>
          </a:p>
          <a:p>
            <a:pPr eaLnBrk="1" hangingPunct="1">
              <a:buNone/>
              <a:defRPr/>
            </a:pPr>
            <a:r>
              <a:rPr lang="es-VE" sz="2400" dirty="0" smtClean="0">
                <a:solidFill>
                  <a:srgbClr val="0399CD"/>
                </a:solidFill>
              </a:rPr>
              <a:t>(II) Evaluación Ex Post de Programas Públicos de CTI.</a:t>
            </a:r>
          </a:p>
          <a:p>
            <a:pPr eaLnBrk="1" hangingPunct="1">
              <a:buNone/>
              <a:defRPr/>
            </a:pPr>
            <a:endParaRPr lang="es-VE" sz="2400" dirty="0" smtClean="0">
              <a:solidFill>
                <a:srgbClr val="0399CD"/>
              </a:solidFill>
            </a:endParaRPr>
          </a:p>
          <a:p>
            <a:pPr eaLnBrk="1" hangingPunct="1">
              <a:buNone/>
              <a:defRPr/>
            </a:pPr>
            <a:r>
              <a:rPr lang="es-VE" sz="2400" dirty="0" smtClean="0">
                <a:solidFill>
                  <a:srgbClr val="0399CD"/>
                </a:solidFill>
              </a:rPr>
              <a:t>(III) Programa de Co-</a:t>
            </a:r>
            <a:r>
              <a:rPr lang="es-VE" sz="2400" dirty="0" err="1" smtClean="0">
                <a:solidFill>
                  <a:srgbClr val="0399CD"/>
                </a:solidFill>
              </a:rPr>
              <a:t>Financiacion</a:t>
            </a:r>
            <a:r>
              <a:rPr lang="es-VE" sz="2400" dirty="0" smtClean="0">
                <a:solidFill>
                  <a:srgbClr val="0399CD"/>
                </a:solidFill>
              </a:rPr>
              <a:t> de COLCIENCIAS.</a:t>
            </a:r>
          </a:p>
          <a:p>
            <a:pPr eaLnBrk="1" hangingPunct="1">
              <a:buNone/>
              <a:defRPr/>
            </a:pPr>
            <a:endParaRPr lang="es-VE" sz="2400" dirty="0" smtClean="0">
              <a:solidFill>
                <a:srgbClr val="0399CD"/>
              </a:solidFill>
            </a:endParaRPr>
          </a:p>
          <a:p>
            <a:pPr eaLnBrk="1" hangingPunct="1">
              <a:buNone/>
              <a:defRPr/>
            </a:pPr>
            <a:r>
              <a:rPr lang="es-VE" sz="2400" dirty="0" smtClean="0">
                <a:solidFill>
                  <a:srgbClr val="0399CD"/>
                </a:solidFill>
              </a:rPr>
              <a:t>(V) Conclusiones.</a:t>
            </a:r>
          </a:p>
          <a:p>
            <a:pPr eaLnBrk="1" hangingPunct="1">
              <a:buFont typeface="Wingdings" pitchFamily="2" charset="2"/>
              <a:buChar char="Ø"/>
              <a:defRPr/>
            </a:pPr>
            <a:endParaRPr lang="es-VE" dirty="0" smtClean="0">
              <a:solidFill>
                <a:srgbClr val="0399CD"/>
              </a:solidFill>
            </a:endParaRPr>
          </a:p>
          <a:p>
            <a:pPr eaLnBrk="1" hangingPunct="1">
              <a:buFont typeface="Wingdings" pitchFamily="2" charset="2"/>
              <a:buChar char="Ø"/>
              <a:defRPr/>
            </a:pPr>
            <a:endParaRPr lang="es-VE" dirty="0" smtClean="0"/>
          </a:p>
          <a:p>
            <a:pPr eaLnBrk="1" hangingPunct="1">
              <a:buFont typeface="Wingdings" pitchFamily="2" charset="2"/>
              <a:buChar char="Ø"/>
              <a:defRPr/>
            </a:pPr>
            <a:endParaRPr lang="es-VE" dirty="0" smtClean="0"/>
          </a:p>
          <a:p>
            <a:pPr eaLnBrk="1" hangingPunct="1">
              <a:buFont typeface="Wingdings" pitchFamily="2" charset="2"/>
              <a:buChar char="Ø"/>
              <a:defRPr/>
            </a:pPr>
            <a:endParaRPr lang="es-VE" dirty="0" smtClean="0"/>
          </a:p>
          <a:p>
            <a:pPr eaLnBrk="1" hangingPunct="1">
              <a:buFont typeface="Wingdings" pitchFamily="2" charset="2"/>
              <a:buChar char="Ø"/>
              <a:defRPr/>
            </a:pPr>
            <a:endParaRPr lang="es-VE" dirty="0" smtClean="0"/>
          </a:p>
          <a:p>
            <a:pPr eaLnBrk="1" hangingPunct="1">
              <a:buFont typeface="Wingdings" pitchFamily="2" charset="2"/>
              <a:buChar char="Ø"/>
              <a:defRPr/>
            </a:pPr>
            <a:endParaRPr lang="es-VE" dirty="0" smtClean="0"/>
          </a:p>
          <a:p>
            <a:pPr eaLnBrk="1" hangingPunct="1">
              <a:buFont typeface="Wingdings" pitchFamily="2" charset="2"/>
              <a:buChar char="Ø"/>
              <a:defRPr/>
            </a:pPr>
            <a:endParaRPr lang="es-VE" dirty="0" smtClean="0"/>
          </a:p>
          <a:p>
            <a:pPr eaLnBrk="1" hangingPunct="1">
              <a:buFont typeface="Wingdings" pitchFamily="2" charset="2"/>
              <a:buChar char="Ø"/>
              <a:defRPr/>
            </a:pPr>
            <a:endParaRPr lang="es-VE" dirty="0" smtClean="0"/>
          </a:p>
        </p:txBody>
      </p:sp>
      <p:sp>
        <p:nvSpPr>
          <p:cNvPr id="4" name="Slide Number Placeholder 3"/>
          <p:cNvSpPr>
            <a:spLocks noGrp="1"/>
          </p:cNvSpPr>
          <p:nvPr>
            <p:ph type="sldNum" sz="quarter" idx="12"/>
          </p:nvPr>
        </p:nvSpPr>
        <p:spPr/>
        <p:txBody>
          <a:bodyPr/>
          <a:lstStyle/>
          <a:p>
            <a:pPr>
              <a:defRPr/>
            </a:pPr>
            <a:r>
              <a:rPr lang="en-US" smtClean="0"/>
              <a:t>- </a:t>
            </a:r>
            <a:fld id="{43657610-47D7-4F71-B50A-8FC026877273}" type="slidenum">
              <a:rPr lang="en-US" smtClean="0"/>
              <a:pPr>
                <a:defRPr/>
              </a:pPr>
              <a:t>2</a:t>
            </a:fld>
            <a:r>
              <a:rPr lang="en-US" smtClean="0"/>
              <a:t> -</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152400"/>
            <a:ext cx="8229600" cy="609600"/>
          </a:xfrm>
        </p:spPr>
        <p:txBody>
          <a:bodyPr/>
          <a:lstStyle/>
          <a:p>
            <a:pPr eaLnBrk="1" hangingPunct="1"/>
            <a:r>
              <a:rPr lang="es-ES_tradnl" sz="2600" dirty="0" smtClean="0"/>
              <a:t>III. Programa de Co-</a:t>
            </a:r>
            <a:r>
              <a:rPr lang="es-ES_tradnl" sz="2600" dirty="0" err="1" smtClean="0"/>
              <a:t>Financiacion</a:t>
            </a:r>
            <a:r>
              <a:rPr lang="es-ES_tradnl" sz="2600" dirty="0" smtClean="0"/>
              <a:t> de COLCIENCIAS</a:t>
            </a:r>
            <a:endParaRPr lang="en-US" sz="2600" dirty="0" smtClean="0"/>
          </a:p>
        </p:txBody>
      </p:sp>
      <p:sp>
        <p:nvSpPr>
          <p:cNvPr id="175107" name="Rectangle 3"/>
          <p:cNvSpPr>
            <a:spLocks noGrp="1" noChangeArrowheads="1"/>
          </p:cNvSpPr>
          <p:nvPr>
            <p:ph type="body" sz="half" idx="1"/>
          </p:nvPr>
        </p:nvSpPr>
        <p:spPr>
          <a:xfrm>
            <a:off x="228600" y="609600"/>
            <a:ext cx="8534400" cy="5257800"/>
          </a:xfrm>
        </p:spPr>
        <p:txBody>
          <a:bodyPr/>
          <a:lstStyle/>
          <a:p>
            <a:pPr marL="533400" indent="-533400" eaLnBrk="1" hangingPunct="1">
              <a:buFont typeface="Wingdings" pitchFamily="2" charset="2"/>
              <a:buNone/>
            </a:pPr>
            <a:r>
              <a:rPr lang="es-ES_tradnl" dirty="0" smtClean="0">
                <a:sym typeface="Wingdings" pitchFamily="2" charset="2"/>
              </a:rPr>
              <a:t>	</a:t>
            </a:r>
            <a:endParaRPr lang="es-ES_tradnl" b="0" dirty="0" smtClean="0">
              <a:sym typeface="Wingdings" pitchFamily="2" charset="2"/>
            </a:endParaRPr>
          </a:p>
          <a:p>
            <a:pPr marL="533400" indent="-533400" algn="just" eaLnBrk="1" hangingPunct="1">
              <a:buFont typeface="Wingdings" pitchFamily="2" charset="2"/>
              <a:buNone/>
            </a:pPr>
            <a:r>
              <a:rPr lang="es-ES_tradnl" b="0" dirty="0" smtClean="0">
                <a:sym typeface="Wingdings" pitchFamily="2" charset="2"/>
              </a:rPr>
              <a:t>	La siguiente etapa es medir los efectos en la performance de la firma. Acá usamos el panel completo y aplicamos diferencias en diferencias. Los resultados son los siguientes:</a:t>
            </a:r>
          </a:p>
          <a:p>
            <a:pPr marL="533400" indent="-533400" algn="just" eaLnBrk="1" hangingPunct="1">
              <a:buFont typeface="Wingdings" pitchFamily="2" charset="2"/>
              <a:buNone/>
            </a:pPr>
            <a:endParaRPr lang="es-ES_tradnl" b="0" dirty="0" smtClean="0">
              <a:sym typeface="Wingdings" pitchFamily="2" charset="2"/>
            </a:endParaRPr>
          </a:p>
          <a:p>
            <a:pPr marL="533400" indent="-533400" algn="just" eaLnBrk="1" hangingPunct="1">
              <a:buFont typeface="Wingdings" pitchFamily="2" charset="2"/>
              <a:buNone/>
            </a:pPr>
            <a:endParaRPr lang="es-ES_tradnl" b="0" dirty="0" smtClean="0">
              <a:sym typeface="Wingdings" pitchFamily="2" charset="2"/>
            </a:endParaRPr>
          </a:p>
          <a:p>
            <a:pPr marL="533400" indent="-533400" algn="just" eaLnBrk="1" hangingPunct="1">
              <a:buFont typeface="Wingdings" pitchFamily="2" charset="2"/>
              <a:buNone/>
            </a:pPr>
            <a:endParaRPr lang="es-ES_tradnl" b="0" dirty="0" smtClean="0">
              <a:sym typeface="Wingdings" pitchFamily="2" charset="2"/>
            </a:endParaRPr>
          </a:p>
          <a:p>
            <a:pPr marL="533400" indent="-533400" algn="just" eaLnBrk="1" hangingPunct="1">
              <a:buFont typeface="Wingdings" pitchFamily="2" charset="2"/>
              <a:buNone/>
            </a:pPr>
            <a:endParaRPr lang="es-ES_tradnl" b="0" dirty="0" smtClean="0">
              <a:sym typeface="Wingdings" pitchFamily="2" charset="2"/>
            </a:endParaRPr>
          </a:p>
          <a:p>
            <a:pPr marL="533400" indent="-533400" algn="just" eaLnBrk="1" hangingPunct="1">
              <a:buFont typeface="Wingdings" pitchFamily="2" charset="2"/>
              <a:buNone/>
            </a:pPr>
            <a:endParaRPr lang="es-ES_tradnl" b="0" dirty="0" smtClean="0">
              <a:sym typeface="Wingdings" pitchFamily="2" charset="2"/>
            </a:endParaRPr>
          </a:p>
          <a:p>
            <a:pPr marL="533400" indent="-533400" algn="just" eaLnBrk="1" hangingPunct="1">
              <a:buFont typeface="Wingdings" pitchFamily="2" charset="2"/>
              <a:buNone/>
            </a:pPr>
            <a:endParaRPr lang="es-ES_tradnl" b="0" dirty="0" smtClean="0">
              <a:sym typeface="Wingdings" pitchFamily="2" charset="2"/>
            </a:endParaRPr>
          </a:p>
          <a:p>
            <a:pPr marL="533400" indent="-533400" algn="just" eaLnBrk="1" hangingPunct="1">
              <a:buFont typeface="Wingdings" pitchFamily="2" charset="2"/>
              <a:buNone/>
            </a:pPr>
            <a:endParaRPr lang="es-ES_tradnl" b="0" dirty="0" smtClean="0">
              <a:sym typeface="Wingdings" pitchFamily="2" charset="2"/>
            </a:endParaRPr>
          </a:p>
          <a:p>
            <a:pPr marL="533400" indent="-533400" algn="just" eaLnBrk="1" hangingPunct="1">
              <a:buFont typeface="Wingdings" pitchFamily="2" charset="2"/>
              <a:buNone/>
            </a:pPr>
            <a:endParaRPr lang="es-ES_tradnl" b="0" dirty="0" smtClean="0">
              <a:sym typeface="Wingdings" pitchFamily="2" charset="2"/>
            </a:endParaRPr>
          </a:p>
          <a:p>
            <a:pPr marL="533400" indent="-533400" algn="just" eaLnBrk="1" hangingPunct="1">
              <a:buFont typeface="Wingdings" pitchFamily="2" charset="2"/>
              <a:buNone/>
            </a:pPr>
            <a:endParaRPr lang="es-ES_tradnl" b="0" dirty="0" smtClean="0">
              <a:sym typeface="Wingdings" pitchFamily="2" charset="2"/>
            </a:endParaRPr>
          </a:p>
          <a:p>
            <a:pPr marL="533400" indent="-533400" algn="just" eaLnBrk="1" hangingPunct="1">
              <a:buFont typeface="Wingdings" pitchFamily="2" charset="2"/>
              <a:buNone/>
            </a:pPr>
            <a:r>
              <a:rPr lang="es-ES_tradnl" b="0" dirty="0" smtClean="0">
                <a:sym typeface="Wingdings" pitchFamily="2" charset="2"/>
              </a:rPr>
              <a:t>	Aumentos de la productividad en las firmas participantes en un 15%. Crecimiento en el empleo, en el numero de productos y participaciones de mercado </a:t>
            </a:r>
          </a:p>
          <a:p>
            <a:pPr marL="533400" indent="-533400" algn="just" eaLnBrk="1" hangingPunct="1">
              <a:buFont typeface="Wingdings" pitchFamily="2" charset="2"/>
              <a:buNone/>
            </a:pPr>
            <a:r>
              <a:rPr lang="it-IT" b="0" dirty="0" smtClean="0">
                <a:sym typeface="Wingdings" pitchFamily="2" charset="2"/>
              </a:rPr>
              <a:t>	</a:t>
            </a:r>
            <a:endParaRPr lang="it-IT" dirty="0" smtClean="0">
              <a:sym typeface="Wingdings" pitchFamily="2" charset="2"/>
            </a:endParaRPr>
          </a:p>
        </p:txBody>
      </p:sp>
      <p:sp>
        <p:nvSpPr>
          <p:cNvPr id="32772" name="Rectangle 4"/>
          <p:cNvSpPr>
            <a:spLocks noChangeArrowheads="1"/>
          </p:cNvSpPr>
          <p:nvPr/>
        </p:nvSpPr>
        <p:spPr bwMode="auto">
          <a:xfrm>
            <a:off x="4479925" y="3063875"/>
            <a:ext cx="184150" cy="731838"/>
          </a:xfrm>
          <a:prstGeom prst="rect">
            <a:avLst/>
          </a:prstGeom>
          <a:noFill/>
          <a:ln w="3175">
            <a:noFill/>
            <a:miter lim="800000"/>
            <a:headEnd/>
            <a:tailEnd/>
          </a:ln>
        </p:spPr>
        <p:txBody>
          <a:bodyPr wrap="none" anchor="ctr">
            <a:spAutoFit/>
          </a:bodyPr>
          <a:lstStyle/>
          <a:p>
            <a:endParaRPr lang="it-IT" sz="2400"/>
          </a:p>
          <a:p>
            <a:pPr eaLnBrk="0" hangingPunct="0"/>
            <a:endParaRPr lang="it-IT"/>
          </a:p>
        </p:txBody>
      </p:sp>
      <p:sp>
        <p:nvSpPr>
          <p:cNvPr id="6" name="Slide Number Placeholder 5"/>
          <p:cNvSpPr>
            <a:spLocks noGrp="1"/>
          </p:cNvSpPr>
          <p:nvPr>
            <p:ph type="sldNum" sz="quarter" idx="12"/>
          </p:nvPr>
        </p:nvSpPr>
        <p:spPr/>
        <p:txBody>
          <a:bodyPr/>
          <a:lstStyle/>
          <a:p>
            <a:pPr>
              <a:defRPr/>
            </a:pPr>
            <a:r>
              <a:rPr lang="en-US" smtClean="0"/>
              <a:t>- </a:t>
            </a:r>
            <a:fld id="{DF904DD3-AF68-42E3-AD32-4D5C6CEE63C4}" type="slidenum">
              <a:rPr lang="en-US" smtClean="0"/>
              <a:pPr>
                <a:defRPr/>
              </a:pPr>
              <a:t>20</a:t>
            </a:fld>
            <a:r>
              <a:rPr lang="en-US" smtClean="0"/>
              <a:t> -</a:t>
            </a:r>
            <a:endParaRPr lang="en-US"/>
          </a:p>
        </p:txBody>
      </p:sp>
      <p:pic>
        <p:nvPicPr>
          <p:cNvPr id="209921" name="Picture 1"/>
          <p:cNvPicPr>
            <a:picLocks noChangeAspect="1" noChangeArrowheads="1"/>
          </p:cNvPicPr>
          <p:nvPr/>
        </p:nvPicPr>
        <p:blipFill>
          <a:blip r:embed="rId3" cstate="print"/>
          <a:srcRect/>
          <a:stretch>
            <a:fillRect/>
          </a:stretch>
        </p:blipFill>
        <p:spPr bwMode="auto">
          <a:xfrm>
            <a:off x="1295400" y="2590800"/>
            <a:ext cx="6914444" cy="21336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175107">
                                            <p:txEl>
                                              <p:pRg st="0" end="0"/>
                                            </p:txEl>
                                          </p:spTgt>
                                        </p:tgtEl>
                                        <p:attrNameLst>
                                          <p:attrName>style.visibility</p:attrName>
                                        </p:attrNameLst>
                                      </p:cBhvr>
                                      <p:to>
                                        <p:strVal val="visible"/>
                                      </p:to>
                                    </p:set>
                                    <p:animEffect transition="in" filter="checkerboard(across)">
                                      <p:cBhvr>
                                        <p:cTn id="7" dur="500"/>
                                        <p:tgtEl>
                                          <p:spTgt spid="175107">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175107">
                                            <p:txEl>
                                              <p:pRg st="1" end="1"/>
                                            </p:txEl>
                                          </p:spTgt>
                                        </p:tgtEl>
                                        <p:attrNameLst>
                                          <p:attrName>style.visibility</p:attrName>
                                        </p:attrNameLst>
                                      </p:cBhvr>
                                      <p:to>
                                        <p:strVal val="visible"/>
                                      </p:to>
                                    </p:set>
                                    <p:animEffect transition="in" filter="checkerboard(across)">
                                      <p:cBhvr>
                                        <p:cTn id="10" dur="500"/>
                                        <p:tgtEl>
                                          <p:spTgt spid="175107">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175107">
                                            <p:txEl>
                                              <p:pRg st="11" end="11"/>
                                            </p:txEl>
                                          </p:spTgt>
                                        </p:tgtEl>
                                        <p:attrNameLst>
                                          <p:attrName>style.visibility</p:attrName>
                                        </p:attrNameLst>
                                      </p:cBhvr>
                                      <p:to>
                                        <p:strVal val="visible"/>
                                      </p:to>
                                    </p:set>
                                    <p:animEffect transition="in" filter="checkerboard(across)">
                                      <p:cBhvr>
                                        <p:cTn id="13" dur="500"/>
                                        <p:tgtEl>
                                          <p:spTgt spid="175107">
                                            <p:txEl>
                                              <p:pRg st="11" end="11"/>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175107">
                                            <p:txEl>
                                              <p:pRg st="12" end="12"/>
                                            </p:txEl>
                                          </p:spTgt>
                                        </p:tgtEl>
                                        <p:attrNameLst>
                                          <p:attrName>style.visibility</p:attrName>
                                        </p:attrNameLst>
                                      </p:cBhvr>
                                      <p:to>
                                        <p:strVal val="visible"/>
                                      </p:to>
                                    </p:set>
                                    <p:animEffect transition="in" filter="checkerboard(across)">
                                      <p:cBhvr>
                                        <p:cTn id="16" dur="500"/>
                                        <p:tgtEl>
                                          <p:spTgt spid="175107">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152400"/>
            <a:ext cx="8229600" cy="609600"/>
          </a:xfrm>
        </p:spPr>
        <p:txBody>
          <a:bodyPr/>
          <a:lstStyle/>
          <a:p>
            <a:pPr eaLnBrk="1" hangingPunct="1"/>
            <a:r>
              <a:rPr lang="es-ES_tradnl" sz="2600" dirty="0" smtClean="0"/>
              <a:t>III. Programa de Co-</a:t>
            </a:r>
            <a:r>
              <a:rPr lang="es-ES_tradnl" sz="2600" dirty="0" err="1" smtClean="0"/>
              <a:t>Financiacion</a:t>
            </a:r>
            <a:r>
              <a:rPr lang="es-ES_tradnl" sz="2600" dirty="0" smtClean="0"/>
              <a:t> de COLCIENCIAS</a:t>
            </a:r>
            <a:endParaRPr lang="en-US" sz="2600" dirty="0" smtClean="0"/>
          </a:p>
        </p:txBody>
      </p:sp>
      <p:sp>
        <p:nvSpPr>
          <p:cNvPr id="175107" name="Rectangle 3"/>
          <p:cNvSpPr>
            <a:spLocks noGrp="1" noChangeArrowheads="1"/>
          </p:cNvSpPr>
          <p:nvPr>
            <p:ph type="body" sz="half" idx="1"/>
          </p:nvPr>
        </p:nvSpPr>
        <p:spPr>
          <a:xfrm>
            <a:off x="228600" y="609600"/>
            <a:ext cx="8534400" cy="5257800"/>
          </a:xfrm>
        </p:spPr>
        <p:txBody>
          <a:bodyPr/>
          <a:lstStyle/>
          <a:p>
            <a:pPr marL="533400" indent="-533400" eaLnBrk="1" hangingPunct="1">
              <a:buFont typeface="Wingdings" pitchFamily="2" charset="2"/>
              <a:buNone/>
            </a:pPr>
            <a:r>
              <a:rPr lang="es-ES_tradnl" dirty="0" smtClean="0">
                <a:sym typeface="Wingdings" pitchFamily="2" charset="2"/>
              </a:rPr>
              <a:t>	</a:t>
            </a:r>
            <a:endParaRPr lang="es-ES_tradnl" b="0" dirty="0" smtClean="0">
              <a:sym typeface="Wingdings" pitchFamily="2" charset="2"/>
            </a:endParaRPr>
          </a:p>
          <a:p>
            <a:pPr marL="533400" indent="-533400" algn="just" eaLnBrk="1" hangingPunct="1">
              <a:buFont typeface="Wingdings" pitchFamily="2" charset="2"/>
              <a:buNone/>
            </a:pPr>
            <a:r>
              <a:rPr lang="es-ES_tradnl" b="0" dirty="0" smtClean="0">
                <a:sym typeface="Wingdings" pitchFamily="2" charset="2"/>
              </a:rPr>
              <a:t>	En orden a darle mayor robustez a los resultados, usamos la probabilidad de participación para eliminar de la muestra las empresas de control que son muy diferentes a las participantes y las participantes que son muy diferentes a las de control.</a:t>
            </a:r>
          </a:p>
          <a:p>
            <a:pPr marL="533400" indent="-533400" algn="just" eaLnBrk="1" hangingPunct="1">
              <a:buFont typeface="Wingdings" pitchFamily="2" charset="2"/>
              <a:buNone/>
            </a:pPr>
            <a:endParaRPr lang="es-ES_tradnl" b="0" dirty="0" smtClean="0">
              <a:sym typeface="Wingdings" pitchFamily="2" charset="2"/>
            </a:endParaRPr>
          </a:p>
          <a:p>
            <a:pPr marL="533400" indent="-533400" algn="just" eaLnBrk="1" hangingPunct="1">
              <a:buFont typeface="Wingdings" pitchFamily="2" charset="2"/>
              <a:buNone/>
            </a:pPr>
            <a:endParaRPr lang="es-ES_tradnl" b="0" dirty="0" smtClean="0">
              <a:sym typeface="Wingdings" pitchFamily="2" charset="2"/>
            </a:endParaRPr>
          </a:p>
          <a:p>
            <a:pPr marL="533400" indent="-533400" algn="just" eaLnBrk="1" hangingPunct="1">
              <a:buFont typeface="Wingdings" pitchFamily="2" charset="2"/>
              <a:buNone/>
            </a:pPr>
            <a:endParaRPr lang="es-ES_tradnl" b="0" dirty="0" smtClean="0">
              <a:sym typeface="Wingdings" pitchFamily="2" charset="2"/>
            </a:endParaRPr>
          </a:p>
          <a:p>
            <a:pPr marL="533400" indent="-533400" algn="just" eaLnBrk="1" hangingPunct="1">
              <a:buFont typeface="Wingdings" pitchFamily="2" charset="2"/>
              <a:buNone/>
            </a:pPr>
            <a:endParaRPr lang="es-ES_tradnl" b="0" dirty="0" smtClean="0">
              <a:sym typeface="Wingdings" pitchFamily="2" charset="2"/>
            </a:endParaRPr>
          </a:p>
          <a:p>
            <a:pPr marL="533400" indent="-533400" algn="just" eaLnBrk="1" hangingPunct="1">
              <a:buFont typeface="Wingdings" pitchFamily="2" charset="2"/>
              <a:buNone/>
            </a:pPr>
            <a:endParaRPr lang="es-ES_tradnl" b="0" dirty="0" smtClean="0">
              <a:sym typeface="Wingdings" pitchFamily="2" charset="2"/>
            </a:endParaRPr>
          </a:p>
          <a:p>
            <a:pPr marL="533400" indent="-533400" algn="just" eaLnBrk="1" hangingPunct="1">
              <a:buFont typeface="Wingdings" pitchFamily="2" charset="2"/>
              <a:buNone/>
            </a:pPr>
            <a:endParaRPr lang="es-ES_tradnl" b="0" dirty="0" smtClean="0">
              <a:sym typeface="Wingdings" pitchFamily="2" charset="2"/>
            </a:endParaRPr>
          </a:p>
          <a:p>
            <a:pPr marL="533400" indent="-533400" algn="just" eaLnBrk="1" hangingPunct="1">
              <a:buFont typeface="Wingdings" pitchFamily="2" charset="2"/>
              <a:buNone/>
            </a:pPr>
            <a:endParaRPr lang="es-ES_tradnl" b="0" dirty="0" smtClean="0">
              <a:sym typeface="Wingdings" pitchFamily="2" charset="2"/>
            </a:endParaRPr>
          </a:p>
          <a:p>
            <a:pPr marL="533400" indent="-533400" algn="just" eaLnBrk="1" hangingPunct="1">
              <a:buFont typeface="Wingdings" pitchFamily="2" charset="2"/>
              <a:buNone/>
            </a:pPr>
            <a:endParaRPr lang="es-ES_tradnl" b="0" dirty="0" smtClean="0">
              <a:sym typeface="Wingdings" pitchFamily="2" charset="2"/>
            </a:endParaRPr>
          </a:p>
          <a:p>
            <a:pPr marL="533400" indent="-533400" algn="just" eaLnBrk="1" hangingPunct="1">
              <a:buFont typeface="Wingdings" pitchFamily="2" charset="2"/>
              <a:buNone/>
            </a:pPr>
            <a:r>
              <a:rPr lang="es-ES_tradnl" b="0" dirty="0" smtClean="0">
                <a:sym typeface="Wingdings" pitchFamily="2" charset="2"/>
              </a:rPr>
              <a:t>	Se mantienen los efectos en el empleo, en la productividad, en el numero de productos. Pierde efecto la participación de mercado</a:t>
            </a:r>
          </a:p>
          <a:p>
            <a:pPr marL="533400" indent="-533400" algn="just" eaLnBrk="1" hangingPunct="1">
              <a:buFont typeface="Wingdings" pitchFamily="2" charset="2"/>
              <a:buNone/>
            </a:pPr>
            <a:r>
              <a:rPr lang="it-IT" b="0" dirty="0" smtClean="0">
                <a:sym typeface="Wingdings" pitchFamily="2" charset="2"/>
              </a:rPr>
              <a:t>	</a:t>
            </a:r>
            <a:endParaRPr lang="it-IT" dirty="0" smtClean="0">
              <a:sym typeface="Wingdings" pitchFamily="2" charset="2"/>
            </a:endParaRPr>
          </a:p>
        </p:txBody>
      </p:sp>
      <p:sp>
        <p:nvSpPr>
          <p:cNvPr id="32772" name="Rectangle 4"/>
          <p:cNvSpPr>
            <a:spLocks noChangeArrowheads="1"/>
          </p:cNvSpPr>
          <p:nvPr/>
        </p:nvSpPr>
        <p:spPr bwMode="auto">
          <a:xfrm>
            <a:off x="4479925" y="3063875"/>
            <a:ext cx="184150" cy="731838"/>
          </a:xfrm>
          <a:prstGeom prst="rect">
            <a:avLst/>
          </a:prstGeom>
          <a:noFill/>
          <a:ln w="3175">
            <a:noFill/>
            <a:miter lim="800000"/>
            <a:headEnd/>
            <a:tailEnd/>
          </a:ln>
        </p:spPr>
        <p:txBody>
          <a:bodyPr wrap="none" anchor="ctr">
            <a:spAutoFit/>
          </a:bodyPr>
          <a:lstStyle/>
          <a:p>
            <a:endParaRPr lang="it-IT" sz="2400"/>
          </a:p>
          <a:p>
            <a:pPr eaLnBrk="0" hangingPunct="0"/>
            <a:endParaRPr lang="it-IT"/>
          </a:p>
        </p:txBody>
      </p:sp>
      <p:sp>
        <p:nvSpPr>
          <p:cNvPr id="6" name="Slide Number Placeholder 5"/>
          <p:cNvSpPr>
            <a:spLocks noGrp="1"/>
          </p:cNvSpPr>
          <p:nvPr>
            <p:ph type="sldNum" sz="quarter" idx="12"/>
          </p:nvPr>
        </p:nvSpPr>
        <p:spPr/>
        <p:txBody>
          <a:bodyPr/>
          <a:lstStyle/>
          <a:p>
            <a:pPr>
              <a:defRPr/>
            </a:pPr>
            <a:r>
              <a:rPr lang="en-US" smtClean="0"/>
              <a:t>- </a:t>
            </a:r>
            <a:fld id="{DF904DD3-AF68-42E3-AD32-4D5C6CEE63C4}" type="slidenum">
              <a:rPr lang="en-US" smtClean="0"/>
              <a:pPr>
                <a:defRPr/>
              </a:pPr>
              <a:t>21</a:t>
            </a:fld>
            <a:r>
              <a:rPr lang="en-US" smtClean="0"/>
              <a:t> -</a:t>
            </a:r>
            <a:endParaRPr lang="en-US"/>
          </a:p>
        </p:txBody>
      </p:sp>
      <p:graphicFrame>
        <p:nvGraphicFramePr>
          <p:cNvPr id="7" name="Table 6"/>
          <p:cNvGraphicFramePr>
            <a:graphicFrameLocks noGrp="1"/>
          </p:cNvGraphicFramePr>
          <p:nvPr/>
        </p:nvGraphicFramePr>
        <p:xfrm>
          <a:off x="1295400" y="2485072"/>
          <a:ext cx="6324600" cy="2696524"/>
        </p:xfrm>
        <a:graphic>
          <a:graphicData uri="http://schemas.openxmlformats.org/drawingml/2006/table">
            <a:tbl>
              <a:tblPr/>
              <a:tblGrid>
                <a:gridCol w="1320609"/>
                <a:gridCol w="1384251"/>
                <a:gridCol w="1276852"/>
                <a:gridCol w="1161500"/>
                <a:gridCol w="1181388"/>
              </a:tblGrid>
              <a:tr h="492504">
                <a:tc>
                  <a:txBody>
                    <a:bodyPr/>
                    <a:lstStyle/>
                    <a:p>
                      <a:pPr algn="ctr" fontAlgn="b"/>
                      <a:r>
                        <a:rPr lang="en-US" sz="1200" b="1" i="0" u="none" strike="noStrike" dirty="0">
                          <a:solidFill>
                            <a:srgbClr val="000000"/>
                          </a:solidFill>
                          <a:latin typeface="Times New Roman"/>
                        </a:rPr>
                        <a:t>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1" i="0" u="none" strike="noStrike" dirty="0" err="1">
                          <a:solidFill>
                            <a:srgbClr val="000000"/>
                          </a:solidFill>
                          <a:latin typeface="Times New Roman"/>
                        </a:rPr>
                        <a:t>Ln</a:t>
                      </a:r>
                      <a:r>
                        <a:rPr lang="en-US" sz="1200" b="1" i="0" u="none" strike="noStrike" dirty="0">
                          <a:solidFill>
                            <a:srgbClr val="000000"/>
                          </a:solidFill>
                          <a:latin typeface="Times New Roman"/>
                        </a:rPr>
                        <a:t>(employment)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1" i="0" u="none" strike="noStrike">
                          <a:solidFill>
                            <a:srgbClr val="000000"/>
                          </a:solidFill>
                          <a:latin typeface="Times New Roman"/>
                        </a:rPr>
                        <a:t>Ln(labor prod)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1" i="0" u="none" strike="noStrike">
                          <a:solidFill>
                            <a:srgbClr val="000000"/>
                          </a:solidFill>
                          <a:latin typeface="Times New Roman"/>
                        </a:rPr>
                        <a:t>Number of products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1" i="0" u="none" strike="noStrike">
                          <a:solidFill>
                            <a:srgbClr val="000000"/>
                          </a:solidFill>
                          <a:latin typeface="Times New Roman"/>
                        </a:rPr>
                        <a:t>Market share</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72101">
                <a:tc>
                  <a:txBody>
                    <a:bodyPr/>
                    <a:lstStyle/>
                    <a:p>
                      <a:pPr algn="ctr" fontAlgn="b"/>
                      <a:r>
                        <a:rPr lang="en-US" sz="1200" b="0" i="1" u="none" strike="noStrike">
                          <a:solidFill>
                            <a:srgbClr val="000000"/>
                          </a:solidFill>
                          <a:latin typeface="Times New Roman"/>
                        </a:rPr>
                        <a:t>Colciencias</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dirty="0">
                          <a:solidFill>
                            <a:srgbClr val="000000"/>
                          </a:solidFill>
                          <a:latin typeface="Times New Roman"/>
                        </a:rPr>
                        <a:t>0.159**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latin typeface="Times New Roman"/>
                        </a:rPr>
                        <a:t>0.149**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latin typeface="Times New Roman"/>
                        </a:rPr>
                        <a:t>0.124*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latin typeface="Times New Roman"/>
                        </a:rPr>
                        <a:t>0.011</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72101">
                <a:tc>
                  <a:txBody>
                    <a:bodyPr/>
                    <a:lstStyle/>
                    <a:p>
                      <a:pPr algn="ctr" fontAlgn="b"/>
                      <a:r>
                        <a:rPr lang="en-US" sz="1200" b="0" i="1" u="none" strike="noStrike">
                          <a:solidFill>
                            <a:srgbClr val="000000"/>
                          </a:solidFill>
                          <a:latin typeface="Times New Roman"/>
                        </a:rPr>
                        <a:t>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latin typeface="Times New Roman"/>
                        </a:rPr>
                        <a:t>[0.077]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dirty="0">
                          <a:solidFill>
                            <a:srgbClr val="000000"/>
                          </a:solidFill>
                          <a:latin typeface="Times New Roman"/>
                        </a:rPr>
                        <a:t>[0.064]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latin typeface="Times New Roman"/>
                        </a:rPr>
                        <a:t>[0.068]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latin typeface="Times New Roman"/>
                        </a:rPr>
                        <a:t>[0.012]</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72101">
                <a:tc>
                  <a:txBody>
                    <a:bodyPr/>
                    <a:lstStyle/>
                    <a:p>
                      <a:pPr algn="ctr" fontAlgn="b"/>
                      <a:r>
                        <a:rPr lang="en-US" sz="1200" b="1" i="1" u="none" strike="noStrike">
                          <a:solidFill>
                            <a:srgbClr val="000000"/>
                          </a:solidFill>
                          <a:latin typeface="Times New Roman"/>
                        </a:rPr>
                        <a:t>Fixed effects</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1" u="none" strike="noStrike">
                          <a:solidFill>
                            <a:srgbClr val="000000"/>
                          </a:solidFill>
                          <a:latin typeface="Times New Roman"/>
                        </a:rPr>
                        <a:t>Yes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1" u="none" strike="noStrike" dirty="0">
                          <a:solidFill>
                            <a:srgbClr val="000000"/>
                          </a:solidFill>
                          <a:latin typeface="Times New Roman"/>
                        </a:rPr>
                        <a:t>Yes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1" u="none" strike="noStrike">
                          <a:solidFill>
                            <a:srgbClr val="000000"/>
                          </a:solidFill>
                          <a:latin typeface="Times New Roman"/>
                        </a:rPr>
                        <a:t>Yes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1" u="none" strike="noStrike">
                          <a:solidFill>
                            <a:srgbClr val="000000"/>
                          </a:solidFill>
                          <a:latin typeface="Times New Roman"/>
                        </a:rPr>
                        <a:t>Yes</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72101">
                <a:tc>
                  <a:txBody>
                    <a:bodyPr/>
                    <a:lstStyle/>
                    <a:p>
                      <a:pPr algn="ctr" fontAlgn="b"/>
                      <a:r>
                        <a:rPr lang="en-US" sz="1200" b="1" i="1" u="none" strike="noStrike">
                          <a:solidFill>
                            <a:srgbClr val="000000"/>
                          </a:solidFill>
                          <a:latin typeface="Times New Roman"/>
                        </a:rPr>
                        <a:t>Time dummies</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1" u="none" strike="noStrike">
                          <a:solidFill>
                            <a:srgbClr val="000000"/>
                          </a:solidFill>
                          <a:latin typeface="Times New Roman"/>
                        </a:rPr>
                        <a:t>Yes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1" u="none" strike="noStrike" dirty="0">
                          <a:solidFill>
                            <a:srgbClr val="000000"/>
                          </a:solidFill>
                          <a:latin typeface="Times New Roman"/>
                        </a:rPr>
                        <a:t>Yes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1" u="none" strike="noStrike" dirty="0">
                          <a:solidFill>
                            <a:srgbClr val="000000"/>
                          </a:solidFill>
                          <a:latin typeface="Times New Roman"/>
                        </a:rPr>
                        <a:t>Yes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1" u="none" strike="noStrike">
                          <a:solidFill>
                            <a:srgbClr val="000000"/>
                          </a:solidFill>
                          <a:latin typeface="Times New Roman"/>
                        </a:rPr>
                        <a:t>Yes</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72101">
                <a:tc>
                  <a:txBody>
                    <a:bodyPr/>
                    <a:lstStyle/>
                    <a:p>
                      <a:pPr algn="ctr" fontAlgn="b"/>
                      <a:r>
                        <a:rPr lang="en-US" sz="1200" b="1" i="1" u="none" strike="noStrike">
                          <a:solidFill>
                            <a:srgbClr val="000000"/>
                          </a:solidFill>
                          <a:latin typeface="Times New Roman"/>
                        </a:rPr>
                        <a:t>Common support</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1" u="none" strike="noStrike">
                          <a:solidFill>
                            <a:srgbClr val="000000"/>
                          </a:solidFill>
                          <a:latin typeface="Times New Roman"/>
                        </a:rPr>
                        <a:t>Yes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1" u="none" strike="noStrike">
                          <a:solidFill>
                            <a:srgbClr val="000000"/>
                          </a:solidFill>
                          <a:latin typeface="Times New Roman"/>
                        </a:rPr>
                        <a:t>Yes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1" u="none" strike="noStrike" dirty="0">
                          <a:solidFill>
                            <a:srgbClr val="000000"/>
                          </a:solidFill>
                          <a:latin typeface="Times New Roman"/>
                        </a:rPr>
                        <a:t>Yes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1" u="none" strike="noStrike">
                          <a:solidFill>
                            <a:srgbClr val="000000"/>
                          </a:solidFill>
                          <a:latin typeface="Times New Roman"/>
                        </a:rPr>
                        <a:t>Yes</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85707">
                <a:tc>
                  <a:txBody>
                    <a:bodyPr/>
                    <a:lstStyle/>
                    <a:p>
                      <a:pPr algn="ctr" fontAlgn="b"/>
                      <a:r>
                        <a:rPr lang="en-US" sz="1200" b="1" i="1" u="none" strike="noStrike">
                          <a:solidFill>
                            <a:srgbClr val="000000"/>
                          </a:solidFill>
                          <a:latin typeface="Times New Roman"/>
                        </a:rPr>
                        <a:t>Observations</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latin typeface="Times New Roman"/>
                        </a:rPr>
                        <a:t>36,468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latin typeface="Times New Roman"/>
                        </a:rPr>
                        <a:t>36,468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dirty="0">
                          <a:solidFill>
                            <a:srgbClr val="000000"/>
                          </a:solidFill>
                          <a:latin typeface="Times New Roman"/>
                        </a:rPr>
                        <a:t>36,473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latin typeface="Times New Roman"/>
                        </a:rPr>
                        <a:t>36,473</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72101">
                <a:tc>
                  <a:txBody>
                    <a:bodyPr/>
                    <a:lstStyle/>
                    <a:p>
                      <a:pPr algn="ctr" fontAlgn="b"/>
                      <a:r>
                        <a:rPr lang="en-US" sz="1200" b="1" i="1" u="none" strike="noStrike">
                          <a:solidFill>
                            <a:srgbClr val="000000"/>
                          </a:solidFill>
                          <a:latin typeface="Times New Roman"/>
                        </a:rPr>
                        <a:t>Number of firms</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latin typeface="Times New Roman"/>
                        </a:rPr>
                        <a:t>2,997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latin typeface="Times New Roman"/>
                        </a:rPr>
                        <a:t>2,997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latin typeface="Times New Roman"/>
                        </a:rPr>
                        <a:t>2,997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dirty="0">
                          <a:solidFill>
                            <a:srgbClr val="000000"/>
                          </a:solidFill>
                          <a:latin typeface="Times New Roman"/>
                        </a:rPr>
                        <a:t>2,997</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85707">
                <a:tc>
                  <a:txBody>
                    <a:bodyPr/>
                    <a:lstStyle/>
                    <a:p>
                      <a:pPr algn="ctr" fontAlgn="b"/>
                      <a:r>
                        <a:rPr lang="en-US" sz="1200" b="0" i="0" u="none" strike="noStrike">
                          <a:solidFill>
                            <a:srgbClr val="000000"/>
                          </a:solidFill>
                          <a:latin typeface="Times New Roman"/>
                        </a:rPr>
                        <a:t>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dirty="0">
                          <a:solidFill>
                            <a:srgbClr val="000000"/>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175107">
                                            <p:txEl>
                                              <p:pRg st="0" end="0"/>
                                            </p:txEl>
                                          </p:spTgt>
                                        </p:tgtEl>
                                        <p:attrNameLst>
                                          <p:attrName>style.visibility</p:attrName>
                                        </p:attrNameLst>
                                      </p:cBhvr>
                                      <p:to>
                                        <p:strVal val="visible"/>
                                      </p:to>
                                    </p:set>
                                    <p:animEffect transition="in" filter="checkerboard(across)">
                                      <p:cBhvr>
                                        <p:cTn id="7" dur="500"/>
                                        <p:tgtEl>
                                          <p:spTgt spid="175107">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175107">
                                            <p:txEl>
                                              <p:pRg st="1" end="1"/>
                                            </p:txEl>
                                          </p:spTgt>
                                        </p:tgtEl>
                                        <p:attrNameLst>
                                          <p:attrName>style.visibility</p:attrName>
                                        </p:attrNameLst>
                                      </p:cBhvr>
                                      <p:to>
                                        <p:strVal val="visible"/>
                                      </p:to>
                                    </p:set>
                                    <p:animEffect transition="in" filter="checkerboard(across)">
                                      <p:cBhvr>
                                        <p:cTn id="10" dur="500"/>
                                        <p:tgtEl>
                                          <p:spTgt spid="175107">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175107">
                                            <p:txEl>
                                              <p:pRg st="10" end="10"/>
                                            </p:txEl>
                                          </p:spTgt>
                                        </p:tgtEl>
                                        <p:attrNameLst>
                                          <p:attrName>style.visibility</p:attrName>
                                        </p:attrNameLst>
                                      </p:cBhvr>
                                      <p:to>
                                        <p:strVal val="visible"/>
                                      </p:to>
                                    </p:set>
                                    <p:animEffect transition="in" filter="checkerboard(across)">
                                      <p:cBhvr>
                                        <p:cTn id="13" dur="500"/>
                                        <p:tgtEl>
                                          <p:spTgt spid="175107">
                                            <p:txEl>
                                              <p:pRg st="10" end="10"/>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175107">
                                            <p:txEl>
                                              <p:pRg st="11" end="11"/>
                                            </p:txEl>
                                          </p:spTgt>
                                        </p:tgtEl>
                                        <p:attrNameLst>
                                          <p:attrName>style.visibility</p:attrName>
                                        </p:attrNameLst>
                                      </p:cBhvr>
                                      <p:to>
                                        <p:strVal val="visible"/>
                                      </p:to>
                                    </p:set>
                                    <p:animEffect transition="in" filter="checkerboard(across)">
                                      <p:cBhvr>
                                        <p:cTn id="16" dur="500"/>
                                        <p:tgtEl>
                                          <p:spTgt spid="175107">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152400"/>
            <a:ext cx="8229600" cy="609600"/>
          </a:xfrm>
        </p:spPr>
        <p:txBody>
          <a:bodyPr/>
          <a:lstStyle/>
          <a:p>
            <a:pPr eaLnBrk="1" hangingPunct="1"/>
            <a:r>
              <a:rPr lang="es-ES_tradnl" sz="2600" dirty="0" smtClean="0"/>
              <a:t>III. Programa de Co-</a:t>
            </a:r>
            <a:r>
              <a:rPr lang="es-ES_tradnl" sz="2600" dirty="0" err="1" smtClean="0"/>
              <a:t>Financiacion</a:t>
            </a:r>
            <a:r>
              <a:rPr lang="es-ES_tradnl" sz="2600" dirty="0" smtClean="0"/>
              <a:t> de COLCIENCIAS</a:t>
            </a:r>
            <a:endParaRPr lang="en-US" sz="2600" dirty="0" smtClean="0"/>
          </a:p>
        </p:txBody>
      </p:sp>
      <p:sp>
        <p:nvSpPr>
          <p:cNvPr id="175107" name="Rectangle 3"/>
          <p:cNvSpPr>
            <a:spLocks noGrp="1" noChangeArrowheads="1"/>
          </p:cNvSpPr>
          <p:nvPr>
            <p:ph type="body" sz="half" idx="1"/>
          </p:nvPr>
        </p:nvSpPr>
        <p:spPr>
          <a:xfrm>
            <a:off x="228600" y="609600"/>
            <a:ext cx="8534400" cy="5257800"/>
          </a:xfrm>
        </p:spPr>
        <p:txBody>
          <a:bodyPr/>
          <a:lstStyle/>
          <a:p>
            <a:pPr marL="533400" indent="-533400" eaLnBrk="1" hangingPunct="1">
              <a:buFont typeface="Wingdings" pitchFamily="2" charset="2"/>
              <a:buNone/>
            </a:pPr>
            <a:r>
              <a:rPr lang="es-ES_tradnl" dirty="0" smtClean="0">
                <a:sym typeface="Wingdings" pitchFamily="2" charset="2"/>
              </a:rPr>
              <a:t>	</a:t>
            </a:r>
            <a:r>
              <a:rPr lang="es-ES_tradnl" b="0" dirty="0" smtClean="0">
                <a:sym typeface="Wingdings" pitchFamily="2" charset="2"/>
              </a:rPr>
              <a:t>	Son estos resultados validos? Una forma de testearlo es si las tendencias de las empresas participantes y las de control era iguales “antes” de la participación. Si las empresas participantes ya venían creciendo mas que las de control antes de participar los resultados de impacto no son tan sólidos.</a:t>
            </a:r>
          </a:p>
          <a:p>
            <a:pPr marL="533400" indent="-533400" algn="just" eaLnBrk="1" hangingPunct="1">
              <a:buFont typeface="Wingdings" pitchFamily="2" charset="2"/>
              <a:buNone/>
            </a:pPr>
            <a:endParaRPr lang="es-ES_tradnl" b="0" dirty="0" smtClean="0">
              <a:sym typeface="Wingdings" pitchFamily="2" charset="2"/>
            </a:endParaRPr>
          </a:p>
          <a:p>
            <a:pPr marL="533400" indent="-533400" algn="just" eaLnBrk="1" hangingPunct="1">
              <a:buFont typeface="Wingdings" pitchFamily="2" charset="2"/>
              <a:buNone/>
            </a:pPr>
            <a:endParaRPr lang="es-ES_tradnl" b="0" dirty="0" smtClean="0">
              <a:sym typeface="Wingdings" pitchFamily="2" charset="2"/>
            </a:endParaRPr>
          </a:p>
          <a:p>
            <a:pPr marL="533400" indent="-533400" algn="just" eaLnBrk="1" hangingPunct="1">
              <a:buFont typeface="Wingdings" pitchFamily="2" charset="2"/>
              <a:buNone/>
            </a:pPr>
            <a:endParaRPr lang="es-ES_tradnl" b="0" dirty="0" smtClean="0">
              <a:sym typeface="Wingdings" pitchFamily="2" charset="2"/>
            </a:endParaRPr>
          </a:p>
          <a:p>
            <a:pPr marL="533400" indent="-533400" algn="just" eaLnBrk="1" hangingPunct="1">
              <a:buFont typeface="Wingdings" pitchFamily="2" charset="2"/>
              <a:buNone/>
            </a:pPr>
            <a:endParaRPr lang="es-ES_tradnl" b="0" dirty="0" smtClean="0">
              <a:sym typeface="Wingdings" pitchFamily="2" charset="2"/>
            </a:endParaRPr>
          </a:p>
          <a:p>
            <a:pPr marL="533400" indent="-533400" algn="just" eaLnBrk="1" hangingPunct="1">
              <a:buFont typeface="Wingdings" pitchFamily="2" charset="2"/>
              <a:buNone/>
            </a:pPr>
            <a:endParaRPr lang="es-ES_tradnl" b="0" dirty="0" smtClean="0">
              <a:sym typeface="Wingdings" pitchFamily="2" charset="2"/>
            </a:endParaRPr>
          </a:p>
          <a:p>
            <a:pPr marL="533400" indent="-533400" algn="just" eaLnBrk="1" hangingPunct="1">
              <a:buFont typeface="Wingdings" pitchFamily="2" charset="2"/>
              <a:buNone/>
            </a:pPr>
            <a:endParaRPr lang="es-ES_tradnl" b="0" dirty="0" smtClean="0">
              <a:sym typeface="Wingdings" pitchFamily="2" charset="2"/>
            </a:endParaRPr>
          </a:p>
          <a:p>
            <a:pPr marL="533400" indent="-533400" algn="just" eaLnBrk="1" hangingPunct="1">
              <a:buFont typeface="Wingdings" pitchFamily="2" charset="2"/>
              <a:buNone/>
            </a:pPr>
            <a:endParaRPr lang="es-ES_tradnl" b="0" dirty="0" smtClean="0">
              <a:sym typeface="Wingdings" pitchFamily="2" charset="2"/>
            </a:endParaRPr>
          </a:p>
          <a:p>
            <a:pPr marL="533400" indent="-533400" algn="just" eaLnBrk="1" hangingPunct="1">
              <a:buFont typeface="Wingdings" pitchFamily="2" charset="2"/>
              <a:buNone/>
            </a:pPr>
            <a:endParaRPr lang="es-ES_tradnl" b="0" dirty="0" smtClean="0">
              <a:sym typeface="Wingdings" pitchFamily="2" charset="2"/>
            </a:endParaRPr>
          </a:p>
          <a:p>
            <a:pPr marL="533400" indent="-533400" algn="just" eaLnBrk="1" hangingPunct="1">
              <a:buFont typeface="Wingdings" pitchFamily="2" charset="2"/>
              <a:buNone/>
            </a:pPr>
            <a:r>
              <a:rPr lang="es-ES_tradnl" b="0" dirty="0" smtClean="0">
                <a:sym typeface="Wingdings" pitchFamily="2" charset="2"/>
              </a:rPr>
              <a:t>	</a:t>
            </a:r>
          </a:p>
          <a:p>
            <a:pPr marL="533400" indent="-533400" algn="just" eaLnBrk="1" hangingPunct="1">
              <a:buFont typeface="Wingdings" pitchFamily="2" charset="2"/>
              <a:buNone/>
            </a:pPr>
            <a:r>
              <a:rPr lang="es-ES_tradnl" b="0" dirty="0" smtClean="0">
                <a:sym typeface="Wingdings" pitchFamily="2" charset="2"/>
              </a:rPr>
              <a:t>	Aumentos en el empleo son “sospechosos”, pero se mantienen la validez de los resultados en los otros indicadores. </a:t>
            </a:r>
          </a:p>
          <a:p>
            <a:pPr marL="533400" indent="-533400" algn="just" eaLnBrk="1" hangingPunct="1">
              <a:buFont typeface="Wingdings" pitchFamily="2" charset="2"/>
              <a:buNone/>
            </a:pPr>
            <a:r>
              <a:rPr lang="it-IT" b="0" dirty="0" smtClean="0">
                <a:sym typeface="Wingdings" pitchFamily="2" charset="2"/>
              </a:rPr>
              <a:t>	</a:t>
            </a:r>
            <a:endParaRPr lang="it-IT" dirty="0" smtClean="0">
              <a:sym typeface="Wingdings" pitchFamily="2" charset="2"/>
            </a:endParaRPr>
          </a:p>
        </p:txBody>
      </p:sp>
      <p:sp>
        <p:nvSpPr>
          <p:cNvPr id="32772" name="Rectangle 4"/>
          <p:cNvSpPr>
            <a:spLocks noChangeArrowheads="1"/>
          </p:cNvSpPr>
          <p:nvPr/>
        </p:nvSpPr>
        <p:spPr bwMode="auto">
          <a:xfrm>
            <a:off x="4479925" y="3063875"/>
            <a:ext cx="184150" cy="731838"/>
          </a:xfrm>
          <a:prstGeom prst="rect">
            <a:avLst/>
          </a:prstGeom>
          <a:noFill/>
          <a:ln w="3175">
            <a:noFill/>
            <a:miter lim="800000"/>
            <a:headEnd/>
            <a:tailEnd/>
          </a:ln>
        </p:spPr>
        <p:txBody>
          <a:bodyPr wrap="none" anchor="ctr">
            <a:spAutoFit/>
          </a:bodyPr>
          <a:lstStyle/>
          <a:p>
            <a:endParaRPr lang="it-IT" sz="2400"/>
          </a:p>
          <a:p>
            <a:pPr eaLnBrk="0" hangingPunct="0"/>
            <a:endParaRPr lang="it-IT"/>
          </a:p>
        </p:txBody>
      </p:sp>
      <p:sp>
        <p:nvSpPr>
          <p:cNvPr id="6" name="Slide Number Placeholder 5"/>
          <p:cNvSpPr>
            <a:spLocks noGrp="1"/>
          </p:cNvSpPr>
          <p:nvPr>
            <p:ph type="sldNum" sz="quarter" idx="12"/>
          </p:nvPr>
        </p:nvSpPr>
        <p:spPr/>
        <p:txBody>
          <a:bodyPr/>
          <a:lstStyle/>
          <a:p>
            <a:pPr>
              <a:defRPr/>
            </a:pPr>
            <a:r>
              <a:rPr lang="en-US" smtClean="0"/>
              <a:t>- </a:t>
            </a:r>
            <a:fld id="{DF904DD3-AF68-42E3-AD32-4D5C6CEE63C4}" type="slidenum">
              <a:rPr lang="en-US" smtClean="0"/>
              <a:pPr>
                <a:defRPr/>
              </a:pPr>
              <a:t>22</a:t>
            </a:fld>
            <a:r>
              <a:rPr lang="en-US" smtClean="0"/>
              <a:t> -</a:t>
            </a:r>
            <a:endParaRPr lang="en-US"/>
          </a:p>
        </p:txBody>
      </p:sp>
      <p:graphicFrame>
        <p:nvGraphicFramePr>
          <p:cNvPr id="7" name="Table 6"/>
          <p:cNvGraphicFramePr>
            <a:graphicFrameLocks noGrp="1"/>
          </p:cNvGraphicFramePr>
          <p:nvPr/>
        </p:nvGraphicFramePr>
        <p:xfrm>
          <a:off x="1600200" y="2399345"/>
          <a:ext cx="6019799" cy="3087054"/>
        </p:xfrm>
        <a:graphic>
          <a:graphicData uri="http://schemas.openxmlformats.org/drawingml/2006/table">
            <a:tbl>
              <a:tblPr/>
              <a:tblGrid>
                <a:gridCol w="1418198"/>
                <a:gridCol w="1297500"/>
                <a:gridCol w="1222065"/>
                <a:gridCol w="1131541"/>
                <a:gridCol w="950495"/>
              </a:tblGrid>
              <a:tr h="516888">
                <a:tc>
                  <a:txBody>
                    <a:bodyPr/>
                    <a:lstStyle/>
                    <a:p>
                      <a:pPr algn="ctr" fontAlgn="b"/>
                      <a:r>
                        <a:rPr lang="en-US" sz="1200" b="1" i="0" u="none" strike="noStrike" dirty="0">
                          <a:solidFill>
                            <a:srgbClr val="000000"/>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1" i="0" u="none" strike="noStrike" dirty="0" err="1">
                          <a:solidFill>
                            <a:srgbClr val="000000"/>
                          </a:solidFill>
                          <a:latin typeface="Times New Roman"/>
                        </a:rPr>
                        <a:t>Ln</a:t>
                      </a:r>
                      <a:r>
                        <a:rPr lang="en-US" sz="1200" b="1" i="0" u="none" strike="noStrike" dirty="0">
                          <a:solidFill>
                            <a:srgbClr val="000000"/>
                          </a:solidFill>
                          <a:latin typeface="Times New Roman"/>
                        </a:rPr>
                        <a:t>(employment)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1" i="0" u="none" strike="noStrike">
                          <a:solidFill>
                            <a:srgbClr val="000000"/>
                          </a:solidFill>
                          <a:latin typeface="Times New Roman"/>
                        </a:rPr>
                        <a:t>Ln(labor prod)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1" i="0" u="none" strike="noStrike">
                          <a:solidFill>
                            <a:srgbClr val="000000"/>
                          </a:solidFill>
                          <a:latin typeface="Times New Roman"/>
                        </a:rPr>
                        <a:t>Number of products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1" i="0" u="none" strike="noStrike">
                          <a:solidFill>
                            <a:srgbClr val="000000"/>
                          </a:solidFill>
                          <a:latin typeface="Times New Roman"/>
                        </a:rPr>
                        <a:t>Market share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85574">
                <a:tc>
                  <a:txBody>
                    <a:bodyPr/>
                    <a:lstStyle/>
                    <a:p>
                      <a:pPr algn="ctr" fontAlgn="b"/>
                      <a:r>
                        <a:rPr lang="en-US" sz="1200" b="0" i="1" u="none" strike="noStrike">
                          <a:solidFill>
                            <a:srgbClr val="000000"/>
                          </a:solidFill>
                          <a:latin typeface="Times New Roman"/>
                        </a:rPr>
                        <a:t>Colciencias +1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dirty="0">
                          <a:solidFill>
                            <a:srgbClr val="000000"/>
                          </a:solidFill>
                          <a:latin typeface="Times New Roman"/>
                        </a:rPr>
                        <a:t>0.163*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dirty="0">
                          <a:solidFill>
                            <a:srgbClr val="000000"/>
                          </a:solidFill>
                          <a:latin typeface="Times New Roman"/>
                        </a:rPr>
                        <a:t>-0.031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latin typeface="Times New Roman"/>
                        </a:rPr>
                        <a:t>0.132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latin typeface="Times New Roman"/>
                        </a:rPr>
                        <a:t>0.015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85574">
                <a:tc>
                  <a:txBody>
                    <a:bodyPr/>
                    <a:lstStyle/>
                    <a:p>
                      <a:pPr algn="ctr" fontAlgn="b"/>
                      <a:r>
                        <a:rPr lang="en-US" sz="1200" b="0" i="0" u="none" strike="noStrike">
                          <a:solidFill>
                            <a:srgbClr val="000000"/>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latin typeface="Times New Roman"/>
                        </a:rPr>
                        <a:t>[0.093]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dirty="0">
                          <a:solidFill>
                            <a:srgbClr val="000000"/>
                          </a:solidFill>
                          <a:latin typeface="Times New Roman"/>
                        </a:rPr>
                        <a:t>[0.073]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latin typeface="Times New Roman"/>
                        </a:rPr>
                        <a:t>[0.085]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latin typeface="Times New Roman"/>
                        </a:rPr>
                        <a:t>[0.013]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85574">
                <a:tc>
                  <a:txBody>
                    <a:bodyPr/>
                    <a:lstStyle/>
                    <a:p>
                      <a:pPr algn="ctr" fontAlgn="b"/>
                      <a:r>
                        <a:rPr lang="en-US" sz="1200" b="0" i="1" u="none" strike="noStrike">
                          <a:solidFill>
                            <a:srgbClr val="000000"/>
                          </a:solidFill>
                          <a:latin typeface="Times New Roman"/>
                        </a:rPr>
                        <a:t>Colciencias+2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latin typeface="Times New Roman"/>
                        </a:rPr>
                        <a:t>0.120*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dirty="0">
                          <a:solidFill>
                            <a:srgbClr val="000000"/>
                          </a:solidFill>
                          <a:latin typeface="Times New Roman"/>
                        </a:rPr>
                        <a:t>0.022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latin typeface="Times New Roman"/>
                        </a:rPr>
                        <a:t>0.093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latin typeface="Times New Roman"/>
                        </a:rPr>
                        <a:t>0.015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85574">
                <a:tc>
                  <a:txBody>
                    <a:bodyPr/>
                    <a:lstStyle/>
                    <a:p>
                      <a:pPr algn="ctr" fontAlgn="b"/>
                      <a:r>
                        <a:rPr lang="en-US" sz="1200" b="0" i="0" u="none" strike="noStrike">
                          <a:solidFill>
                            <a:srgbClr val="000000"/>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latin typeface="Times New Roman"/>
                        </a:rPr>
                        <a:t>[0.068]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dirty="0">
                          <a:solidFill>
                            <a:srgbClr val="000000"/>
                          </a:solidFill>
                          <a:latin typeface="Times New Roman"/>
                        </a:rPr>
                        <a:t>[0.063]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dirty="0">
                          <a:solidFill>
                            <a:srgbClr val="000000"/>
                          </a:solidFill>
                          <a:latin typeface="Times New Roman"/>
                        </a:rPr>
                        <a:t>[0.086]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latin typeface="Times New Roman"/>
                        </a:rPr>
                        <a:t>[0.013]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85574">
                <a:tc>
                  <a:txBody>
                    <a:bodyPr/>
                    <a:lstStyle/>
                    <a:p>
                      <a:pPr algn="ctr" fontAlgn="b"/>
                      <a:r>
                        <a:rPr lang="en-US" sz="1200" b="1" i="1" u="none" strike="noStrike">
                          <a:solidFill>
                            <a:srgbClr val="000000"/>
                          </a:solidFill>
                          <a:latin typeface="Times New Roman"/>
                        </a:rPr>
                        <a:t>Fixed effects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1" u="none" strike="noStrike">
                          <a:solidFill>
                            <a:srgbClr val="000000"/>
                          </a:solidFill>
                          <a:latin typeface="Times New Roman"/>
                        </a:rPr>
                        <a:t>Yes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1" u="none" strike="noStrike">
                          <a:solidFill>
                            <a:srgbClr val="000000"/>
                          </a:solidFill>
                          <a:latin typeface="Times New Roman"/>
                        </a:rPr>
                        <a:t>Yes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1" u="none" strike="noStrike" dirty="0">
                          <a:solidFill>
                            <a:srgbClr val="000000"/>
                          </a:solidFill>
                          <a:latin typeface="Times New Roman"/>
                        </a:rPr>
                        <a:t>Yes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1" u="none" strike="noStrike">
                          <a:solidFill>
                            <a:srgbClr val="000000"/>
                          </a:solidFill>
                          <a:latin typeface="Times New Roman"/>
                        </a:rPr>
                        <a:t>Yes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85574">
                <a:tc>
                  <a:txBody>
                    <a:bodyPr/>
                    <a:lstStyle/>
                    <a:p>
                      <a:pPr algn="ctr" fontAlgn="b"/>
                      <a:r>
                        <a:rPr lang="en-US" sz="1200" b="1" i="1" u="none" strike="noStrike">
                          <a:solidFill>
                            <a:srgbClr val="000000"/>
                          </a:solidFill>
                          <a:latin typeface="Times New Roman"/>
                        </a:rPr>
                        <a:t>Time dummies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1" u="none" strike="noStrike">
                          <a:solidFill>
                            <a:srgbClr val="000000"/>
                          </a:solidFill>
                          <a:latin typeface="Times New Roman"/>
                        </a:rPr>
                        <a:t>Yes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1" u="none" strike="noStrike">
                          <a:solidFill>
                            <a:srgbClr val="000000"/>
                          </a:solidFill>
                          <a:latin typeface="Times New Roman"/>
                        </a:rPr>
                        <a:t>Yes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1" u="none" strike="noStrike" dirty="0">
                          <a:solidFill>
                            <a:srgbClr val="000000"/>
                          </a:solidFill>
                          <a:latin typeface="Times New Roman"/>
                        </a:rPr>
                        <a:t>Yes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1" u="none" strike="noStrike">
                          <a:solidFill>
                            <a:srgbClr val="000000"/>
                          </a:solidFill>
                          <a:latin typeface="Times New Roman"/>
                        </a:rPr>
                        <a:t>Yes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85574">
                <a:tc>
                  <a:txBody>
                    <a:bodyPr/>
                    <a:lstStyle/>
                    <a:p>
                      <a:pPr algn="ctr" fontAlgn="b"/>
                      <a:r>
                        <a:rPr lang="en-US" sz="1200" b="1" i="1" u="none" strike="noStrike">
                          <a:solidFill>
                            <a:srgbClr val="000000"/>
                          </a:solidFill>
                          <a:latin typeface="Times New Roman"/>
                        </a:rPr>
                        <a:t>Common support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1" u="none" strike="noStrike">
                          <a:solidFill>
                            <a:srgbClr val="000000"/>
                          </a:solidFill>
                          <a:latin typeface="Times New Roman"/>
                        </a:rPr>
                        <a:t>Yes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1" u="none" strike="noStrike">
                          <a:solidFill>
                            <a:srgbClr val="000000"/>
                          </a:solidFill>
                          <a:latin typeface="Times New Roman"/>
                        </a:rPr>
                        <a:t>Yes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1" u="none" strike="noStrike" dirty="0">
                          <a:solidFill>
                            <a:srgbClr val="000000"/>
                          </a:solidFill>
                          <a:latin typeface="Times New Roman"/>
                        </a:rPr>
                        <a:t>Yes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1" u="none" strike="noStrike">
                          <a:solidFill>
                            <a:srgbClr val="000000"/>
                          </a:solidFill>
                          <a:latin typeface="Times New Roman"/>
                        </a:rPr>
                        <a:t>Yes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85574">
                <a:tc>
                  <a:txBody>
                    <a:bodyPr/>
                    <a:lstStyle/>
                    <a:p>
                      <a:pPr algn="ctr" fontAlgn="b"/>
                      <a:r>
                        <a:rPr lang="en-US" sz="1200" b="1" i="1" u="none" strike="noStrike">
                          <a:solidFill>
                            <a:srgbClr val="000000"/>
                          </a:solidFill>
                          <a:latin typeface="Times New Roman"/>
                        </a:rPr>
                        <a:t>Observations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latin typeface="Times New Roman"/>
                        </a:rPr>
                        <a:t>39,409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latin typeface="Times New Roman"/>
                        </a:rPr>
                        <a:t>39,409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dirty="0">
                          <a:solidFill>
                            <a:srgbClr val="000000"/>
                          </a:solidFill>
                          <a:latin typeface="Times New Roman"/>
                        </a:rPr>
                        <a:t>39,415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latin typeface="Times New Roman"/>
                        </a:rPr>
                        <a:t>39,415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85574">
                <a:tc>
                  <a:txBody>
                    <a:bodyPr/>
                    <a:lstStyle/>
                    <a:p>
                      <a:pPr algn="ctr" fontAlgn="b"/>
                      <a:r>
                        <a:rPr lang="en-US" sz="1200" b="1" i="1" u="none" strike="noStrike">
                          <a:solidFill>
                            <a:srgbClr val="000000"/>
                          </a:solidFill>
                          <a:latin typeface="Times New Roman"/>
                        </a:rPr>
                        <a:t>Number of firms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latin typeface="Times New Roman"/>
                        </a:rPr>
                        <a:t>2,997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latin typeface="Times New Roman"/>
                        </a:rPr>
                        <a:t>2,997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latin typeface="Times New Roman"/>
                        </a:rPr>
                        <a:t>2,997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dirty="0">
                          <a:solidFill>
                            <a:srgbClr val="000000"/>
                          </a:solidFill>
                          <a:latin typeface="Times New Roman"/>
                        </a:rPr>
                        <a:t>2,997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175107">
                                            <p:txEl>
                                              <p:pRg st="0" end="0"/>
                                            </p:txEl>
                                          </p:spTgt>
                                        </p:tgtEl>
                                        <p:attrNameLst>
                                          <p:attrName>style.visibility</p:attrName>
                                        </p:attrNameLst>
                                      </p:cBhvr>
                                      <p:to>
                                        <p:strVal val="visible"/>
                                      </p:to>
                                    </p:set>
                                    <p:animEffect transition="in" filter="checkerboard(across)">
                                      <p:cBhvr>
                                        <p:cTn id="7" dur="500"/>
                                        <p:tgtEl>
                                          <p:spTgt spid="175107">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175107">
                                            <p:txEl>
                                              <p:pRg st="9" end="9"/>
                                            </p:txEl>
                                          </p:spTgt>
                                        </p:tgtEl>
                                        <p:attrNameLst>
                                          <p:attrName>style.visibility</p:attrName>
                                        </p:attrNameLst>
                                      </p:cBhvr>
                                      <p:to>
                                        <p:strVal val="visible"/>
                                      </p:to>
                                    </p:set>
                                    <p:animEffect transition="in" filter="checkerboard(across)">
                                      <p:cBhvr>
                                        <p:cTn id="10" dur="500"/>
                                        <p:tgtEl>
                                          <p:spTgt spid="175107">
                                            <p:txEl>
                                              <p:pRg st="9" end="9"/>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175107">
                                            <p:txEl>
                                              <p:pRg st="10" end="10"/>
                                            </p:txEl>
                                          </p:spTgt>
                                        </p:tgtEl>
                                        <p:attrNameLst>
                                          <p:attrName>style.visibility</p:attrName>
                                        </p:attrNameLst>
                                      </p:cBhvr>
                                      <p:to>
                                        <p:strVal val="visible"/>
                                      </p:to>
                                    </p:set>
                                    <p:animEffect transition="in" filter="checkerboard(across)">
                                      <p:cBhvr>
                                        <p:cTn id="13" dur="500"/>
                                        <p:tgtEl>
                                          <p:spTgt spid="175107">
                                            <p:txEl>
                                              <p:pRg st="10" end="10"/>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175107">
                                            <p:txEl>
                                              <p:pRg st="11" end="11"/>
                                            </p:txEl>
                                          </p:spTgt>
                                        </p:tgtEl>
                                        <p:attrNameLst>
                                          <p:attrName>style.visibility</p:attrName>
                                        </p:attrNameLst>
                                      </p:cBhvr>
                                      <p:to>
                                        <p:strVal val="visible"/>
                                      </p:to>
                                    </p:set>
                                    <p:animEffect transition="in" filter="checkerboard(across)">
                                      <p:cBhvr>
                                        <p:cTn id="16" dur="500"/>
                                        <p:tgtEl>
                                          <p:spTgt spid="175107">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152400"/>
            <a:ext cx="8686800" cy="609600"/>
          </a:xfrm>
        </p:spPr>
        <p:txBody>
          <a:bodyPr/>
          <a:lstStyle/>
          <a:p>
            <a:pPr eaLnBrk="1" hangingPunct="1"/>
            <a:r>
              <a:rPr lang="es-ES_tradnl" sz="2600" dirty="0" smtClean="0"/>
              <a:t>III.  Programa de Co-</a:t>
            </a:r>
            <a:r>
              <a:rPr lang="es-ES_tradnl" sz="2600" dirty="0" err="1" smtClean="0"/>
              <a:t>Financiacion</a:t>
            </a:r>
            <a:r>
              <a:rPr lang="es-ES_tradnl" sz="2600" dirty="0" smtClean="0"/>
              <a:t> de COLCIENCIAS</a:t>
            </a:r>
            <a:endParaRPr lang="en-US" sz="2600" dirty="0" smtClean="0"/>
          </a:p>
        </p:txBody>
      </p:sp>
      <p:sp>
        <p:nvSpPr>
          <p:cNvPr id="175107" name="Rectangle 3"/>
          <p:cNvSpPr>
            <a:spLocks noGrp="1" noChangeArrowheads="1"/>
          </p:cNvSpPr>
          <p:nvPr>
            <p:ph type="body" sz="half" idx="1"/>
          </p:nvPr>
        </p:nvSpPr>
        <p:spPr>
          <a:xfrm>
            <a:off x="228600" y="609600"/>
            <a:ext cx="8534400" cy="5257800"/>
          </a:xfrm>
        </p:spPr>
        <p:txBody>
          <a:bodyPr/>
          <a:lstStyle/>
          <a:p>
            <a:pPr marL="533400" indent="-533400" eaLnBrk="1" hangingPunct="1">
              <a:buFont typeface="Wingdings" pitchFamily="2" charset="2"/>
              <a:buNone/>
            </a:pPr>
            <a:r>
              <a:rPr lang="es-ES_tradnl" b="0" dirty="0" smtClean="0">
                <a:sym typeface="Wingdings" pitchFamily="2" charset="2"/>
              </a:rPr>
              <a:t>	El panel permite evaluar como los impactos cambian a lo largo del tiempo. Es de esperar que debido a procesos de aprendizaje los beneficios crezcan a lo largo del tiempo. </a:t>
            </a:r>
          </a:p>
          <a:p>
            <a:pPr marL="533400" indent="-533400" algn="just" eaLnBrk="1" hangingPunct="1">
              <a:buFont typeface="Wingdings" pitchFamily="2" charset="2"/>
              <a:buNone/>
            </a:pPr>
            <a:endParaRPr lang="es-ES_tradnl" b="0" dirty="0" smtClean="0">
              <a:sym typeface="Wingdings" pitchFamily="2" charset="2"/>
            </a:endParaRPr>
          </a:p>
          <a:p>
            <a:pPr marL="533400" indent="-533400" algn="just" eaLnBrk="1" hangingPunct="1">
              <a:buFont typeface="Wingdings" pitchFamily="2" charset="2"/>
              <a:buNone/>
            </a:pPr>
            <a:endParaRPr lang="es-ES_tradnl" b="0" dirty="0" smtClean="0">
              <a:sym typeface="Wingdings" pitchFamily="2" charset="2"/>
            </a:endParaRPr>
          </a:p>
          <a:p>
            <a:pPr marL="533400" indent="-533400" algn="just" eaLnBrk="1" hangingPunct="1">
              <a:buFont typeface="Wingdings" pitchFamily="2" charset="2"/>
              <a:buNone/>
            </a:pPr>
            <a:endParaRPr lang="es-ES_tradnl" b="0" dirty="0" smtClean="0">
              <a:sym typeface="Wingdings" pitchFamily="2" charset="2"/>
            </a:endParaRPr>
          </a:p>
          <a:p>
            <a:pPr marL="533400" indent="-533400" algn="just" eaLnBrk="1" hangingPunct="1">
              <a:buFont typeface="Wingdings" pitchFamily="2" charset="2"/>
              <a:buNone/>
            </a:pPr>
            <a:endParaRPr lang="es-ES_tradnl" b="0" dirty="0" smtClean="0">
              <a:sym typeface="Wingdings" pitchFamily="2" charset="2"/>
            </a:endParaRPr>
          </a:p>
          <a:p>
            <a:pPr marL="533400" indent="-533400" algn="just" eaLnBrk="1" hangingPunct="1">
              <a:buFont typeface="Wingdings" pitchFamily="2" charset="2"/>
              <a:buNone/>
            </a:pPr>
            <a:endParaRPr lang="es-ES_tradnl" b="0" dirty="0" smtClean="0">
              <a:sym typeface="Wingdings" pitchFamily="2" charset="2"/>
            </a:endParaRPr>
          </a:p>
          <a:p>
            <a:pPr marL="533400" indent="-533400" algn="just" eaLnBrk="1" hangingPunct="1">
              <a:buFont typeface="Wingdings" pitchFamily="2" charset="2"/>
              <a:buNone/>
            </a:pPr>
            <a:endParaRPr lang="es-ES_tradnl" b="0" dirty="0" smtClean="0">
              <a:sym typeface="Wingdings" pitchFamily="2" charset="2"/>
            </a:endParaRPr>
          </a:p>
          <a:p>
            <a:pPr marL="533400" indent="-533400" algn="just" eaLnBrk="1" hangingPunct="1">
              <a:buFont typeface="Wingdings" pitchFamily="2" charset="2"/>
              <a:buNone/>
            </a:pPr>
            <a:endParaRPr lang="es-ES_tradnl" b="0" dirty="0" smtClean="0">
              <a:sym typeface="Wingdings" pitchFamily="2" charset="2"/>
            </a:endParaRPr>
          </a:p>
          <a:p>
            <a:pPr marL="533400" indent="-533400" algn="just" eaLnBrk="1" hangingPunct="1">
              <a:buFont typeface="Wingdings" pitchFamily="2" charset="2"/>
              <a:buNone/>
            </a:pPr>
            <a:endParaRPr lang="es-ES_tradnl" b="0" dirty="0" smtClean="0">
              <a:sym typeface="Wingdings" pitchFamily="2" charset="2"/>
            </a:endParaRPr>
          </a:p>
        </p:txBody>
      </p:sp>
      <p:sp>
        <p:nvSpPr>
          <p:cNvPr id="32772" name="Rectangle 4"/>
          <p:cNvSpPr>
            <a:spLocks noChangeArrowheads="1"/>
          </p:cNvSpPr>
          <p:nvPr/>
        </p:nvSpPr>
        <p:spPr bwMode="auto">
          <a:xfrm>
            <a:off x="4479925" y="3063875"/>
            <a:ext cx="184150" cy="731838"/>
          </a:xfrm>
          <a:prstGeom prst="rect">
            <a:avLst/>
          </a:prstGeom>
          <a:noFill/>
          <a:ln w="3175">
            <a:noFill/>
            <a:miter lim="800000"/>
            <a:headEnd/>
            <a:tailEnd/>
          </a:ln>
        </p:spPr>
        <p:txBody>
          <a:bodyPr wrap="none" anchor="ctr">
            <a:spAutoFit/>
          </a:bodyPr>
          <a:lstStyle/>
          <a:p>
            <a:endParaRPr lang="it-IT" sz="2400"/>
          </a:p>
          <a:p>
            <a:pPr eaLnBrk="0" hangingPunct="0"/>
            <a:endParaRPr lang="it-IT"/>
          </a:p>
        </p:txBody>
      </p:sp>
      <p:sp>
        <p:nvSpPr>
          <p:cNvPr id="6" name="Slide Number Placeholder 5"/>
          <p:cNvSpPr>
            <a:spLocks noGrp="1"/>
          </p:cNvSpPr>
          <p:nvPr>
            <p:ph type="sldNum" sz="quarter" idx="12"/>
          </p:nvPr>
        </p:nvSpPr>
        <p:spPr/>
        <p:txBody>
          <a:bodyPr/>
          <a:lstStyle/>
          <a:p>
            <a:pPr>
              <a:defRPr/>
            </a:pPr>
            <a:r>
              <a:rPr lang="en-US" smtClean="0"/>
              <a:t>- </a:t>
            </a:r>
            <a:fld id="{DF904DD3-AF68-42E3-AD32-4D5C6CEE63C4}" type="slidenum">
              <a:rPr lang="en-US" smtClean="0"/>
              <a:pPr>
                <a:defRPr/>
              </a:pPr>
              <a:t>23</a:t>
            </a:fld>
            <a:r>
              <a:rPr lang="en-US" smtClean="0"/>
              <a:t> -</a:t>
            </a:r>
            <a:endParaRPr lang="en-US"/>
          </a:p>
        </p:txBody>
      </p:sp>
      <p:pic>
        <p:nvPicPr>
          <p:cNvPr id="207874" name="Picture 2"/>
          <p:cNvPicPr>
            <a:picLocks noChangeAspect="1" noChangeArrowheads="1"/>
          </p:cNvPicPr>
          <p:nvPr/>
        </p:nvPicPr>
        <p:blipFill>
          <a:blip r:embed="rId3" cstate="print"/>
          <a:srcRect/>
          <a:stretch>
            <a:fillRect/>
          </a:stretch>
        </p:blipFill>
        <p:spPr bwMode="auto">
          <a:xfrm>
            <a:off x="566860" y="1447800"/>
            <a:ext cx="8135227" cy="4751387"/>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175107">
                                            <p:txEl>
                                              <p:pRg st="0" end="0"/>
                                            </p:txEl>
                                          </p:spTgt>
                                        </p:tgtEl>
                                        <p:attrNameLst>
                                          <p:attrName>style.visibility</p:attrName>
                                        </p:attrNameLst>
                                      </p:cBhvr>
                                      <p:to>
                                        <p:strVal val="visible"/>
                                      </p:to>
                                    </p:set>
                                    <p:animEffect transition="in" filter="checkerboard(across)">
                                      <p:cBhvr>
                                        <p:cTn id="7" dur="500"/>
                                        <p:tgtEl>
                                          <p:spTgt spid="17510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s-ES_tradnl" dirty="0" smtClean="0"/>
              <a:t>IV. Consideraciones Finales</a:t>
            </a:r>
            <a:endParaRPr lang="en-US" dirty="0" smtClean="0"/>
          </a:p>
        </p:txBody>
      </p:sp>
      <p:sp>
        <p:nvSpPr>
          <p:cNvPr id="36867" name="Rectangle 3"/>
          <p:cNvSpPr>
            <a:spLocks noChangeArrowheads="1"/>
          </p:cNvSpPr>
          <p:nvPr/>
        </p:nvSpPr>
        <p:spPr bwMode="auto">
          <a:xfrm>
            <a:off x="4479925" y="3063875"/>
            <a:ext cx="184150" cy="731838"/>
          </a:xfrm>
          <a:prstGeom prst="rect">
            <a:avLst/>
          </a:prstGeom>
          <a:noFill/>
          <a:ln w="3175">
            <a:noFill/>
            <a:miter lim="800000"/>
            <a:headEnd/>
            <a:tailEnd/>
          </a:ln>
        </p:spPr>
        <p:txBody>
          <a:bodyPr wrap="none" anchor="ctr">
            <a:spAutoFit/>
          </a:bodyPr>
          <a:lstStyle/>
          <a:p>
            <a:endParaRPr lang="it-IT" sz="2400"/>
          </a:p>
          <a:p>
            <a:pPr eaLnBrk="0" hangingPunct="0"/>
            <a:endParaRPr lang="it-IT"/>
          </a:p>
        </p:txBody>
      </p:sp>
      <p:sp>
        <p:nvSpPr>
          <p:cNvPr id="222408" name="Text Box 200"/>
          <p:cNvSpPr txBox="1">
            <a:spLocks noChangeArrowheads="1"/>
          </p:cNvSpPr>
          <p:nvPr/>
        </p:nvSpPr>
        <p:spPr bwMode="auto">
          <a:xfrm>
            <a:off x="275432" y="990600"/>
            <a:ext cx="8776762" cy="5078313"/>
          </a:xfrm>
          <a:prstGeom prst="rect">
            <a:avLst/>
          </a:prstGeom>
          <a:noFill/>
          <a:ln w="9525" algn="ctr">
            <a:noFill/>
            <a:miter lim="800000"/>
            <a:headEnd/>
            <a:tailEnd/>
          </a:ln>
          <a:effectLst/>
        </p:spPr>
        <p:txBody>
          <a:bodyPr wrap="square">
            <a:spAutoFit/>
          </a:bodyPr>
          <a:lstStyle/>
          <a:p>
            <a:pPr algn="just">
              <a:defRPr/>
            </a:pPr>
            <a:r>
              <a:rPr lang="es-ES" b="1" dirty="0" smtClean="0">
                <a:sym typeface="Wingdings" pitchFamily="2" charset="2"/>
              </a:rPr>
              <a:t>(i)</a:t>
            </a:r>
            <a:r>
              <a:rPr lang="es-ES" dirty="0" smtClean="0">
                <a:sym typeface="Wingdings" pitchFamily="2" charset="2"/>
              </a:rPr>
              <a:t>Es posible llevar a cabo evaluaciones de impacto usando datos no experimentales. Es importante establecer los sistemas de recolección de información desde el comienzo del programa y la cooperación institucional para ello (oficinas de estadística, cajas de protección social, </a:t>
            </a:r>
            <a:r>
              <a:rPr lang="es-ES" dirty="0" err="1" smtClean="0">
                <a:sym typeface="Wingdings" pitchFamily="2" charset="2"/>
              </a:rPr>
              <a:t>etc</a:t>
            </a:r>
            <a:r>
              <a:rPr lang="es-ES" dirty="0" smtClean="0">
                <a:sym typeface="Wingdings" pitchFamily="2" charset="2"/>
              </a:rPr>
              <a:t>) </a:t>
            </a:r>
          </a:p>
          <a:p>
            <a:pPr algn="just">
              <a:defRPr/>
            </a:pPr>
            <a:endParaRPr lang="es-ES" dirty="0" smtClean="0">
              <a:sym typeface="Wingdings" pitchFamily="2" charset="2"/>
            </a:endParaRPr>
          </a:p>
          <a:p>
            <a:pPr algn="just">
              <a:defRPr/>
            </a:pPr>
            <a:r>
              <a:rPr lang="es-ES" b="1" dirty="0" smtClean="0">
                <a:sym typeface="Wingdings" pitchFamily="2" charset="2"/>
              </a:rPr>
              <a:t>(</a:t>
            </a:r>
            <a:r>
              <a:rPr lang="es-ES" b="1" dirty="0" err="1" smtClean="0">
                <a:sym typeface="Wingdings" pitchFamily="2" charset="2"/>
              </a:rPr>
              <a:t>ii</a:t>
            </a:r>
            <a:r>
              <a:rPr lang="es-ES" b="1" dirty="0" smtClean="0">
                <a:sym typeface="Wingdings" pitchFamily="2" charset="2"/>
              </a:rPr>
              <a:t>)</a:t>
            </a:r>
            <a:r>
              <a:rPr lang="es-ES" dirty="0" smtClean="0">
                <a:sym typeface="Wingdings" pitchFamily="2" charset="2"/>
              </a:rPr>
              <a:t>La clave de la evaluación es la selección del grupo de control que sirve de contra-factual. Este grupo da la línea base de lo que le hubiera ocurrido a las participantes sin el programa. Para chequear este supuesto debemos revisar la trayectoria de los dos grupos antes de la participación en el programa </a:t>
            </a:r>
            <a:r>
              <a:rPr lang="es-ES" dirty="0" err="1" smtClean="0">
                <a:sym typeface="Wingdings" pitchFamily="2" charset="2"/>
              </a:rPr>
              <a:t>Ej</a:t>
            </a:r>
            <a:r>
              <a:rPr lang="es-ES" dirty="0" smtClean="0">
                <a:sym typeface="Wingdings" pitchFamily="2" charset="2"/>
              </a:rPr>
              <a:t>: MEP usa 1982-1987-2002</a:t>
            </a:r>
            <a:r>
              <a:rPr lang="es-ES" b="1" dirty="0" smtClean="0">
                <a:sym typeface="Wingdings" pitchFamily="2" charset="2"/>
              </a:rPr>
              <a:t>. </a:t>
            </a:r>
          </a:p>
          <a:p>
            <a:pPr algn="just">
              <a:defRPr/>
            </a:pPr>
            <a:endParaRPr lang="es-ES" dirty="0" smtClean="0">
              <a:sym typeface="Wingdings" pitchFamily="2" charset="2"/>
            </a:endParaRPr>
          </a:p>
          <a:p>
            <a:pPr algn="just">
              <a:defRPr/>
            </a:pPr>
            <a:r>
              <a:rPr lang="es-ES" b="1" dirty="0" smtClean="0">
                <a:sym typeface="Wingdings" pitchFamily="2" charset="2"/>
              </a:rPr>
              <a:t>(</a:t>
            </a:r>
            <a:r>
              <a:rPr lang="es-ES" b="1" dirty="0" err="1" smtClean="0">
                <a:sym typeface="Wingdings" pitchFamily="2" charset="2"/>
              </a:rPr>
              <a:t>iii</a:t>
            </a:r>
            <a:r>
              <a:rPr lang="es-ES" b="1" dirty="0" smtClean="0">
                <a:sym typeface="Wingdings" pitchFamily="2" charset="2"/>
              </a:rPr>
              <a:t>) </a:t>
            </a:r>
            <a:r>
              <a:rPr lang="es-ES" dirty="0" smtClean="0">
                <a:sym typeface="Wingdings" pitchFamily="2" charset="2"/>
              </a:rPr>
              <a:t>Otra sugerencia para un buen grupo de control es usar los postulantes no beneficiados (</a:t>
            </a:r>
            <a:r>
              <a:rPr lang="es-ES" dirty="0" err="1" smtClean="0">
                <a:sym typeface="Wingdings" pitchFamily="2" charset="2"/>
              </a:rPr>
              <a:t>Ej</a:t>
            </a:r>
            <a:r>
              <a:rPr lang="es-ES" dirty="0" smtClean="0">
                <a:sym typeface="Wingdings" pitchFamily="2" charset="2"/>
              </a:rPr>
              <a:t>: Fase I y Fase II del SBIR).</a:t>
            </a:r>
          </a:p>
          <a:p>
            <a:pPr algn="just">
              <a:defRPr/>
            </a:pPr>
            <a:endParaRPr lang="es-ES" dirty="0" smtClean="0">
              <a:sym typeface="Wingdings" pitchFamily="2" charset="2"/>
            </a:endParaRPr>
          </a:p>
          <a:p>
            <a:pPr algn="just">
              <a:defRPr/>
            </a:pPr>
            <a:r>
              <a:rPr lang="es-ES" b="1" dirty="0" smtClean="0">
                <a:sym typeface="Wingdings" pitchFamily="2" charset="2"/>
              </a:rPr>
              <a:t>(</a:t>
            </a:r>
            <a:r>
              <a:rPr lang="es-ES" b="1" dirty="0" err="1" smtClean="0">
                <a:sym typeface="Wingdings" pitchFamily="2" charset="2"/>
              </a:rPr>
              <a:t>iv</a:t>
            </a:r>
            <a:r>
              <a:rPr lang="es-ES" b="1" dirty="0" smtClean="0">
                <a:sym typeface="Wingdings" pitchFamily="2" charset="2"/>
              </a:rPr>
              <a:t>) </a:t>
            </a:r>
            <a:r>
              <a:rPr lang="es-ES" dirty="0" smtClean="0">
                <a:sym typeface="Wingdings" pitchFamily="2" charset="2"/>
              </a:rPr>
              <a:t>El método de Diferencia en Diferencia es bastante robusto a los problemas de comparación entre los dos grupos, pero puede ser mejorado mediante condicionar en una serie de variables pre-tratamiento (para asegurar que las empresas de los grupos tienen las mismas tendencias).</a:t>
            </a:r>
          </a:p>
          <a:p>
            <a:pPr algn="just">
              <a:defRPr/>
            </a:pPr>
            <a:endParaRPr lang="es-ES" dirty="0" smtClean="0">
              <a:sym typeface="Wingdings" pitchFamily="2" charset="2"/>
            </a:endParaRPr>
          </a:p>
        </p:txBody>
      </p:sp>
      <p:sp>
        <p:nvSpPr>
          <p:cNvPr id="5" name="Slide Number Placeholder 4"/>
          <p:cNvSpPr>
            <a:spLocks noGrp="1"/>
          </p:cNvSpPr>
          <p:nvPr>
            <p:ph type="sldNum" sz="quarter" idx="12"/>
          </p:nvPr>
        </p:nvSpPr>
        <p:spPr/>
        <p:txBody>
          <a:bodyPr/>
          <a:lstStyle/>
          <a:p>
            <a:pPr>
              <a:defRPr/>
            </a:pPr>
            <a:r>
              <a:rPr lang="en-US" smtClean="0"/>
              <a:t>- </a:t>
            </a:r>
            <a:fld id="{43657610-47D7-4F71-B50A-8FC026877273}" type="slidenum">
              <a:rPr lang="en-US" smtClean="0"/>
              <a:pPr>
                <a:defRPr/>
              </a:pPr>
              <a:t>24</a:t>
            </a:fld>
            <a:r>
              <a:rPr lang="en-US" smtClean="0"/>
              <a:t> -</a:t>
            </a: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s-ES_tradnl" dirty="0" smtClean="0"/>
              <a:t>IV. Consideraciones Finales</a:t>
            </a:r>
            <a:endParaRPr lang="en-US" dirty="0" smtClean="0"/>
          </a:p>
        </p:txBody>
      </p:sp>
      <p:sp>
        <p:nvSpPr>
          <p:cNvPr id="36867" name="Rectangle 3"/>
          <p:cNvSpPr>
            <a:spLocks noChangeArrowheads="1"/>
          </p:cNvSpPr>
          <p:nvPr/>
        </p:nvSpPr>
        <p:spPr bwMode="auto">
          <a:xfrm>
            <a:off x="4479925" y="3063875"/>
            <a:ext cx="184150" cy="731838"/>
          </a:xfrm>
          <a:prstGeom prst="rect">
            <a:avLst/>
          </a:prstGeom>
          <a:noFill/>
          <a:ln w="3175">
            <a:noFill/>
            <a:miter lim="800000"/>
            <a:headEnd/>
            <a:tailEnd/>
          </a:ln>
        </p:spPr>
        <p:txBody>
          <a:bodyPr wrap="none" anchor="ctr">
            <a:spAutoFit/>
          </a:bodyPr>
          <a:lstStyle/>
          <a:p>
            <a:endParaRPr lang="it-IT" sz="2400"/>
          </a:p>
          <a:p>
            <a:pPr eaLnBrk="0" hangingPunct="0"/>
            <a:endParaRPr lang="it-IT"/>
          </a:p>
        </p:txBody>
      </p:sp>
      <p:sp>
        <p:nvSpPr>
          <p:cNvPr id="222408" name="Text Box 200"/>
          <p:cNvSpPr txBox="1">
            <a:spLocks noChangeArrowheads="1"/>
          </p:cNvSpPr>
          <p:nvPr/>
        </p:nvSpPr>
        <p:spPr bwMode="auto">
          <a:xfrm>
            <a:off x="275432" y="990600"/>
            <a:ext cx="8776762" cy="5355312"/>
          </a:xfrm>
          <a:prstGeom prst="rect">
            <a:avLst/>
          </a:prstGeom>
          <a:noFill/>
          <a:ln w="9525" algn="ctr">
            <a:noFill/>
            <a:miter lim="800000"/>
            <a:headEnd/>
            <a:tailEnd/>
          </a:ln>
          <a:effectLst/>
        </p:spPr>
        <p:txBody>
          <a:bodyPr wrap="square">
            <a:spAutoFit/>
          </a:bodyPr>
          <a:lstStyle/>
          <a:p>
            <a:pPr algn="just">
              <a:defRPr/>
            </a:pPr>
            <a:r>
              <a:rPr lang="es-ES" b="1" dirty="0" smtClean="0">
                <a:sym typeface="Wingdings" pitchFamily="2" charset="2"/>
              </a:rPr>
              <a:t>(v) </a:t>
            </a:r>
            <a:r>
              <a:rPr lang="es-ES" dirty="0" smtClean="0">
                <a:sym typeface="Wingdings" pitchFamily="2" charset="2"/>
              </a:rPr>
              <a:t>Los métodos asumen que las empresas de control no son afectadas por el programa (</a:t>
            </a:r>
            <a:r>
              <a:rPr lang="es-ES" dirty="0" err="1" smtClean="0">
                <a:sym typeface="Wingdings" pitchFamily="2" charset="2"/>
              </a:rPr>
              <a:t>ej</a:t>
            </a:r>
            <a:r>
              <a:rPr lang="es-ES" dirty="0" smtClean="0">
                <a:sym typeface="Wingdings" pitchFamily="2" charset="2"/>
              </a:rPr>
              <a:t>: no hay </a:t>
            </a:r>
            <a:r>
              <a:rPr lang="es-ES" dirty="0" err="1" smtClean="0">
                <a:sym typeface="Wingdings" pitchFamily="2" charset="2"/>
              </a:rPr>
              <a:t>spillovers</a:t>
            </a:r>
            <a:r>
              <a:rPr lang="es-ES" dirty="0" smtClean="0">
                <a:sym typeface="Wingdings" pitchFamily="2" charset="2"/>
              </a:rPr>
              <a:t> de los participantes a los no participantes, ni perdidas de mercado por parte de los no participantes). Lo primero subestima el impacto, lo segundo lo sobre-estima. El control por </a:t>
            </a:r>
            <a:r>
              <a:rPr lang="es-ES" dirty="0" err="1" smtClean="0">
                <a:sym typeface="Wingdings" pitchFamily="2" charset="2"/>
              </a:rPr>
              <a:t>spillovers</a:t>
            </a:r>
            <a:r>
              <a:rPr lang="es-ES" dirty="0" smtClean="0">
                <a:sym typeface="Wingdings" pitchFamily="2" charset="2"/>
              </a:rPr>
              <a:t> es tal vez una de las aéreas donde esta la frontera de la investigación en este campo.</a:t>
            </a:r>
          </a:p>
          <a:p>
            <a:pPr algn="just">
              <a:defRPr/>
            </a:pPr>
            <a:endParaRPr lang="es-ES" dirty="0" smtClean="0">
              <a:sym typeface="Wingdings" pitchFamily="2" charset="2"/>
            </a:endParaRPr>
          </a:p>
          <a:p>
            <a:pPr algn="just">
              <a:defRPr/>
            </a:pPr>
            <a:r>
              <a:rPr lang="es-ES" b="1" dirty="0" smtClean="0">
                <a:sym typeface="Wingdings" pitchFamily="2" charset="2"/>
              </a:rPr>
              <a:t>(vi) </a:t>
            </a:r>
            <a:r>
              <a:rPr lang="es-ES" dirty="0" smtClean="0">
                <a:sym typeface="Wingdings" pitchFamily="2" charset="2"/>
              </a:rPr>
              <a:t>Los retornos de los proyectos de innovación tienen una distribución muy sesgada (pocos grandes éxitos). Por ende las tasas de retorno estimadas con los métodos anteriores entregan “promedios”, pero tal vez este no es el parámetro de interés. Además los resultados por naturaleza tienden a ser muy imprecisos.</a:t>
            </a:r>
          </a:p>
          <a:p>
            <a:pPr algn="just">
              <a:defRPr/>
            </a:pPr>
            <a:endParaRPr lang="es-ES" dirty="0" smtClean="0">
              <a:sym typeface="Wingdings" pitchFamily="2" charset="2"/>
            </a:endParaRPr>
          </a:p>
          <a:p>
            <a:pPr algn="just">
              <a:defRPr/>
            </a:pPr>
            <a:r>
              <a:rPr lang="es-ES" b="1" dirty="0" smtClean="0">
                <a:sym typeface="Wingdings" pitchFamily="2" charset="2"/>
              </a:rPr>
              <a:t>(</a:t>
            </a:r>
            <a:r>
              <a:rPr lang="es-ES" b="1" dirty="0" err="1" smtClean="0">
                <a:sym typeface="Wingdings" pitchFamily="2" charset="2"/>
              </a:rPr>
              <a:t>vii</a:t>
            </a:r>
            <a:r>
              <a:rPr lang="es-ES" b="1" dirty="0" smtClean="0">
                <a:sym typeface="Wingdings" pitchFamily="2" charset="2"/>
              </a:rPr>
              <a:t>) </a:t>
            </a:r>
            <a:r>
              <a:rPr lang="es-ES" dirty="0" smtClean="0">
                <a:sym typeface="Wingdings" pitchFamily="2" charset="2"/>
              </a:rPr>
              <a:t>Finalmente las evaluaciones mencionadas indican el efecto del programa sobre los beneficiarios de este programa, sin tener en cuenta que ellos también pueden ser beneficiarios de otros programas o que los miembros mismos del grupo de control pueden también estar recibiendo apoyo de otros programas. Esto implica que no tenemos uno solo tratamiento, sino múltiples tratamientos. La evaluación de impacto en presencia de múltiples tratamientos es otra de las aéreas de frontera de evaluación.</a:t>
            </a:r>
          </a:p>
          <a:p>
            <a:pPr algn="just">
              <a:defRPr/>
            </a:pPr>
            <a:endParaRPr lang="es-ES" dirty="0"/>
          </a:p>
        </p:txBody>
      </p:sp>
      <p:sp>
        <p:nvSpPr>
          <p:cNvPr id="5" name="Slide Number Placeholder 4"/>
          <p:cNvSpPr>
            <a:spLocks noGrp="1"/>
          </p:cNvSpPr>
          <p:nvPr>
            <p:ph type="sldNum" sz="quarter" idx="12"/>
          </p:nvPr>
        </p:nvSpPr>
        <p:spPr/>
        <p:txBody>
          <a:bodyPr/>
          <a:lstStyle/>
          <a:p>
            <a:pPr>
              <a:defRPr/>
            </a:pPr>
            <a:r>
              <a:rPr lang="en-US" smtClean="0"/>
              <a:t>- </a:t>
            </a:r>
            <a:fld id="{43657610-47D7-4F71-B50A-8FC026877273}" type="slidenum">
              <a:rPr lang="en-US" smtClean="0"/>
              <a:pPr>
                <a:defRPr/>
              </a:pPr>
              <a:t>25</a:t>
            </a:fld>
            <a:r>
              <a:rPr lang="en-US" smtClean="0"/>
              <a:t> -</a:t>
            </a: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4" name="Picture 2" descr="fontfinal_SP"/>
          <p:cNvPicPr>
            <a:picLocks noChangeAspect="1" noChangeArrowheads="1"/>
          </p:cNvPicPr>
          <p:nvPr/>
        </p:nvPicPr>
        <p:blipFill>
          <a:blip r:embed="rId3" cstate="print"/>
          <a:srcRect/>
          <a:stretch>
            <a:fillRect/>
          </a:stretch>
        </p:blipFill>
        <p:spPr bwMode="auto">
          <a:xfrm>
            <a:off x="1828800" y="6019800"/>
            <a:ext cx="5562600" cy="387350"/>
          </a:xfrm>
          <a:prstGeom prst="rect">
            <a:avLst/>
          </a:prstGeom>
          <a:noFill/>
          <a:ln w="9525">
            <a:noFill/>
            <a:miter lim="800000"/>
            <a:headEnd/>
            <a:tailEnd/>
          </a:ln>
        </p:spPr>
      </p:pic>
      <p:pic>
        <p:nvPicPr>
          <p:cNvPr id="49155" name="Picture 3" descr="logofinal power point_SP"/>
          <p:cNvPicPr>
            <a:picLocks noChangeAspect="1" noChangeArrowheads="1"/>
          </p:cNvPicPr>
          <p:nvPr/>
        </p:nvPicPr>
        <p:blipFill>
          <a:blip r:embed="rId4" cstate="print"/>
          <a:srcRect/>
          <a:stretch>
            <a:fillRect/>
          </a:stretch>
        </p:blipFill>
        <p:spPr bwMode="auto">
          <a:xfrm>
            <a:off x="2362200" y="2451100"/>
            <a:ext cx="4343400" cy="2425700"/>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pPr>
              <a:defRPr/>
            </a:pPr>
            <a:r>
              <a:rPr lang="en-US" smtClean="0"/>
              <a:t>- </a:t>
            </a:r>
            <a:fld id="{AB4F7EAE-E6AA-4844-97AF-737CE4BDCBC7}" type="slidenum">
              <a:rPr lang="en-US" smtClean="0"/>
              <a:pPr>
                <a:defRPr/>
              </a:pPr>
              <a:t>26</a:t>
            </a:fld>
            <a:r>
              <a:rPr lang="en-US" smtClean="0"/>
              <a:t> -</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152400"/>
            <a:ext cx="8229600" cy="609600"/>
          </a:xfrm>
        </p:spPr>
        <p:txBody>
          <a:bodyPr/>
          <a:lstStyle/>
          <a:p>
            <a:pPr eaLnBrk="1" hangingPunct="1"/>
            <a:r>
              <a:rPr lang="es-ES_tradnl" sz="2600" dirty="0" smtClean="0"/>
              <a:t>I. Racionalidad para los FDT</a:t>
            </a:r>
            <a:endParaRPr lang="en-US" sz="2600" dirty="0" smtClean="0"/>
          </a:p>
        </p:txBody>
      </p:sp>
      <p:sp>
        <p:nvSpPr>
          <p:cNvPr id="175107" name="Rectangle 3"/>
          <p:cNvSpPr>
            <a:spLocks noGrp="1" noChangeArrowheads="1"/>
          </p:cNvSpPr>
          <p:nvPr>
            <p:ph type="body" sz="half" idx="1"/>
          </p:nvPr>
        </p:nvSpPr>
        <p:spPr>
          <a:xfrm>
            <a:off x="457200" y="914400"/>
            <a:ext cx="8305800" cy="4876800"/>
          </a:xfrm>
        </p:spPr>
        <p:txBody>
          <a:bodyPr/>
          <a:lstStyle/>
          <a:p>
            <a:pPr marL="533400" indent="-533400" algn="just" eaLnBrk="1" hangingPunct="1">
              <a:buFont typeface="Wingdings" pitchFamily="2" charset="2"/>
              <a:buNone/>
            </a:pPr>
            <a:r>
              <a:rPr lang="it-IT" b="0" dirty="0" smtClean="0">
                <a:sym typeface="Wingdings" pitchFamily="2" charset="2"/>
              </a:rPr>
              <a:t>	</a:t>
            </a:r>
            <a:r>
              <a:rPr lang="it-IT" u="sng" dirty="0" smtClean="0">
                <a:sym typeface="Wingdings" pitchFamily="2" charset="2"/>
              </a:rPr>
              <a:t>Diagnostico a comienzos de los 90</a:t>
            </a:r>
            <a:r>
              <a:rPr lang="it-IT" b="0" dirty="0" smtClean="0">
                <a:sym typeface="Wingdings" pitchFamily="2" charset="2"/>
              </a:rPr>
              <a:t>:</a:t>
            </a:r>
          </a:p>
          <a:p>
            <a:pPr marL="533400" indent="-533400" algn="just" eaLnBrk="1" hangingPunct="1">
              <a:buFont typeface="Wingdings" pitchFamily="2" charset="2"/>
              <a:buNone/>
            </a:pPr>
            <a:r>
              <a:rPr lang="it-IT" b="0" dirty="0" smtClean="0">
                <a:sym typeface="Wingdings" pitchFamily="2" charset="2"/>
              </a:rPr>
              <a:t>	(1)  Inversion en I+D estancada y baja.</a:t>
            </a:r>
          </a:p>
          <a:p>
            <a:pPr marL="533400" indent="-533400" algn="just" eaLnBrk="1" hangingPunct="1">
              <a:buFont typeface="Wingdings" pitchFamily="2" charset="2"/>
              <a:buNone/>
            </a:pPr>
            <a:r>
              <a:rPr lang="it-IT" b="0" dirty="0" smtClean="0">
                <a:sym typeface="Wingdings" pitchFamily="2" charset="2"/>
              </a:rPr>
              <a:t>	(2) Pobre participacion del sector privado en los esfuerzos de innovacion.</a:t>
            </a:r>
          </a:p>
          <a:p>
            <a:pPr marL="533400" indent="-533400" algn="just" eaLnBrk="1" hangingPunct="1">
              <a:buFont typeface="Wingdings" pitchFamily="2" charset="2"/>
              <a:buNone/>
            </a:pPr>
            <a:r>
              <a:rPr lang="it-IT" b="0" dirty="0" smtClean="0">
                <a:sym typeface="Wingdings" pitchFamily="2" charset="2"/>
              </a:rPr>
              <a:t>	(3) Falta de capital humano.</a:t>
            </a:r>
          </a:p>
          <a:p>
            <a:pPr marL="533400" indent="-533400" algn="just" eaLnBrk="1" hangingPunct="1">
              <a:buFont typeface="Wingdings" pitchFamily="2" charset="2"/>
              <a:buNone/>
            </a:pPr>
            <a:r>
              <a:rPr lang="it-IT" b="0" dirty="0" smtClean="0">
                <a:sym typeface="Wingdings" pitchFamily="2" charset="2"/>
              </a:rPr>
              <a:t>	(4) Pobre resultados en terminos de outputs.</a:t>
            </a:r>
          </a:p>
          <a:p>
            <a:pPr marL="533400" indent="-533400" algn="just" eaLnBrk="1" hangingPunct="1">
              <a:buFont typeface="Wingdings" pitchFamily="2" charset="2"/>
              <a:buNone/>
            </a:pPr>
            <a:r>
              <a:rPr lang="it-IT" b="0" dirty="0" smtClean="0">
                <a:sym typeface="Wingdings" pitchFamily="2" charset="2"/>
              </a:rPr>
              <a:t>	</a:t>
            </a:r>
            <a:endParaRPr lang="es-ES_tradnl" b="0" dirty="0" smtClean="0">
              <a:sym typeface="Wingdings" pitchFamily="2" charset="2"/>
            </a:endParaRPr>
          </a:p>
          <a:p>
            <a:pPr marL="533400" indent="-533400" algn="just" eaLnBrk="1" hangingPunct="1">
              <a:buFont typeface="Wingdings" pitchFamily="2" charset="2"/>
              <a:buNone/>
            </a:pPr>
            <a:r>
              <a:rPr lang="es-ES_tradnl" b="0" dirty="0" smtClean="0">
                <a:sym typeface="Wingdings" pitchFamily="2" charset="2"/>
              </a:rPr>
              <a:t>	</a:t>
            </a:r>
            <a:r>
              <a:rPr lang="es-ES_tradnl" u="sng" dirty="0" smtClean="0">
                <a:sym typeface="Wingdings" pitchFamily="2" charset="2"/>
              </a:rPr>
              <a:t>Respuesta de Política a comienzos de los 90s</a:t>
            </a:r>
            <a:r>
              <a:rPr lang="es-ES_tradnl" b="0" dirty="0" smtClean="0">
                <a:sym typeface="Wingdings" pitchFamily="2" charset="2"/>
              </a:rPr>
              <a:t>:</a:t>
            </a:r>
          </a:p>
          <a:p>
            <a:pPr marL="533400" indent="-533400" algn="just" eaLnBrk="1" hangingPunct="1">
              <a:buFont typeface="Wingdings" pitchFamily="2" charset="2"/>
              <a:buNone/>
            </a:pPr>
            <a:r>
              <a:rPr lang="es-ES_tradnl" b="0" dirty="0" smtClean="0">
                <a:sym typeface="Wingdings" pitchFamily="2" charset="2"/>
              </a:rPr>
              <a:t>	(1) Transición desde un modelo de oferta a uno de demanda (y neutral).</a:t>
            </a:r>
          </a:p>
          <a:p>
            <a:pPr marL="533400" indent="-533400" algn="just" eaLnBrk="1" hangingPunct="1">
              <a:buFont typeface="Wingdings" pitchFamily="2" charset="2"/>
              <a:buNone/>
            </a:pPr>
            <a:r>
              <a:rPr lang="es-ES_tradnl" b="0" dirty="0" smtClean="0">
                <a:sym typeface="Wingdings" pitchFamily="2" charset="2"/>
              </a:rPr>
              <a:t>	(2) FDT se convirtieron en el instrumento de política por excelencia. </a:t>
            </a:r>
          </a:p>
          <a:p>
            <a:pPr marL="533400" indent="-533400" algn="just" eaLnBrk="1" hangingPunct="1">
              <a:buFont typeface="Wingdings" pitchFamily="2" charset="2"/>
              <a:buNone/>
            </a:pPr>
            <a:r>
              <a:rPr lang="es-ES_tradnl" b="0" dirty="0" smtClean="0">
                <a:sym typeface="Wingdings" pitchFamily="2" charset="2"/>
              </a:rPr>
              <a:t>	(3) FDT incluye subsidios públicos (subvenciones), créditos e incentivos fiscales. </a:t>
            </a:r>
          </a:p>
          <a:p>
            <a:pPr marL="533400" indent="-533400" algn="just" eaLnBrk="1" hangingPunct="1">
              <a:buFont typeface="Wingdings" pitchFamily="2" charset="2"/>
              <a:buNone/>
            </a:pPr>
            <a:r>
              <a:rPr lang="es-ES_tradnl" dirty="0" smtClean="0">
                <a:sym typeface="Wingdings" pitchFamily="2" charset="2"/>
              </a:rPr>
              <a:t> </a:t>
            </a:r>
            <a:endParaRPr lang="es-ES_tradnl" dirty="0" smtClean="0"/>
          </a:p>
        </p:txBody>
      </p:sp>
      <p:sp>
        <p:nvSpPr>
          <p:cNvPr id="32772" name="Rectangle 4"/>
          <p:cNvSpPr>
            <a:spLocks noChangeArrowheads="1"/>
          </p:cNvSpPr>
          <p:nvPr/>
        </p:nvSpPr>
        <p:spPr bwMode="auto">
          <a:xfrm>
            <a:off x="4479925" y="3063875"/>
            <a:ext cx="184150" cy="731838"/>
          </a:xfrm>
          <a:prstGeom prst="rect">
            <a:avLst/>
          </a:prstGeom>
          <a:noFill/>
          <a:ln w="3175">
            <a:noFill/>
            <a:miter lim="800000"/>
            <a:headEnd/>
            <a:tailEnd/>
          </a:ln>
        </p:spPr>
        <p:txBody>
          <a:bodyPr wrap="none" anchor="ctr">
            <a:spAutoFit/>
          </a:bodyPr>
          <a:lstStyle/>
          <a:p>
            <a:endParaRPr lang="it-IT" sz="2400"/>
          </a:p>
          <a:p>
            <a:pPr eaLnBrk="0" hangingPunct="0"/>
            <a:endParaRPr lang="it-IT"/>
          </a:p>
        </p:txBody>
      </p:sp>
      <p:sp>
        <p:nvSpPr>
          <p:cNvPr id="5" name="Slide Number Placeholder 4"/>
          <p:cNvSpPr>
            <a:spLocks noGrp="1"/>
          </p:cNvSpPr>
          <p:nvPr>
            <p:ph type="sldNum" sz="quarter" idx="12"/>
          </p:nvPr>
        </p:nvSpPr>
        <p:spPr/>
        <p:txBody>
          <a:bodyPr/>
          <a:lstStyle/>
          <a:p>
            <a:pPr>
              <a:defRPr/>
            </a:pPr>
            <a:r>
              <a:rPr lang="en-US" smtClean="0"/>
              <a:t>- </a:t>
            </a:r>
            <a:fld id="{DF904DD3-AF68-42E3-AD32-4D5C6CEE63C4}" type="slidenum">
              <a:rPr lang="en-US" smtClean="0"/>
              <a:pPr>
                <a:defRPr/>
              </a:pPr>
              <a:t>3</a:t>
            </a:fld>
            <a:r>
              <a:rPr lang="en-US" smtClean="0"/>
              <a:t> -</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175107">
                                            <p:txEl>
                                              <p:pRg st="0" end="0"/>
                                            </p:txEl>
                                          </p:spTgt>
                                        </p:tgtEl>
                                        <p:attrNameLst>
                                          <p:attrName>style.visibility</p:attrName>
                                        </p:attrNameLst>
                                      </p:cBhvr>
                                      <p:to>
                                        <p:strVal val="visible"/>
                                      </p:to>
                                    </p:set>
                                    <p:animEffect transition="in" filter="checkerboard(across)">
                                      <p:cBhvr>
                                        <p:cTn id="7" dur="500"/>
                                        <p:tgtEl>
                                          <p:spTgt spid="175107">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175107">
                                            <p:txEl>
                                              <p:pRg st="1" end="1"/>
                                            </p:txEl>
                                          </p:spTgt>
                                        </p:tgtEl>
                                        <p:attrNameLst>
                                          <p:attrName>style.visibility</p:attrName>
                                        </p:attrNameLst>
                                      </p:cBhvr>
                                      <p:to>
                                        <p:strVal val="visible"/>
                                      </p:to>
                                    </p:set>
                                    <p:animEffect transition="in" filter="checkerboard(across)">
                                      <p:cBhvr>
                                        <p:cTn id="10" dur="500"/>
                                        <p:tgtEl>
                                          <p:spTgt spid="175107">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175107">
                                            <p:txEl>
                                              <p:pRg st="2" end="2"/>
                                            </p:txEl>
                                          </p:spTgt>
                                        </p:tgtEl>
                                        <p:attrNameLst>
                                          <p:attrName>style.visibility</p:attrName>
                                        </p:attrNameLst>
                                      </p:cBhvr>
                                      <p:to>
                                        <p:strVal val="visible"/>
                                      </p:to>
                                    </p:set>
                                    <p:animEffect transition="in" filter="checkerboard(across)">
                                      <p:cBhvr>
                                        <p:cTn id="13" dur="500"/>
                                        <p:tgtEl>
                                          <p:spTgt spid="175107">
                                            <p:txEl>
                                              <p:pRg st="2" end="2"/>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175107">
                                            <p:txEl>
                                              <p:pRg st="3" end="3"/>
                                            </p:txEl>
                                          </p:spTgt>
                                        </p:tgtEl>
                                        <p:attrNameLst>
                                          <p:attrName>style.visibility</p:attrName>
                                        </p:attrNameLst>
                                      </p:cBhvr>
                                      <p:to>
                                        <p:strVal val="visible"/>
                                      </p:to>
                                    </p:set>
                                    <p:animEffect transition="in" filter="checkerboard(across)">
                                      <p:cBhvr>
                                        <p:cTn id="16" dur="500"/>
                                        <p:tgtEl>
                                          <p:spTgt spid="175107">
                                            <p:txEl>
                                              <p:pRg st="3" end="3"/>
                                            </p:txEl>
                                          </p:spTgt>
                                        </p:tgtEl>
                                      </p:cBhvr>
                                    </p:animEffect>
                                  </p:childTnLst>
                                </p:cTn>
                              </p:par>
                              <p:par>
                                <p:cTn id="17" presetID="5" presetClass="entr" presetSubtype="10" fill="hold" nodeType="withEffect">
                                  <p:stCondLst>
                                    <p:cond delay="0"/>
                                  </p:stCondLst>
                                  <p:childTnLst>
                                    <p:set>
                                      <p:cBhvr>
                                        <p:cTn id="18" dur="1" fill="hold">
                                          <p:stCondLst>
                                            <p:cond delay="0"/>
                                          </p:stCondLst>
                                        </p:cTn>
                                        <p:tgtEl>
                                          <p:spTgt spid="175107">
                                            <p:txEl>
                                              <p:pRg st="4" end="4"/>
                                            </p:txEl>
                                          </p:spTgt>
                                        </p:tgtEl>
                                        <p:attrNameLst>
                                          <p:attrName>style.visibility</p:attrName>
                                        </p:attrNameLst>
                                      </p:cBhvr>
                                      <p:to>
                                        <p:strVal val="visible"/>
                                      </p:to>
                                    </p:set>
                                    <p:animEffect transition="in" filter="checkerboard(across)">
                                      <p:cBhvr>
                                        <p:cTn id="19" dur="500"/>
                                        <p:tgtEl>
                                          <p:spTgt spid="175107">
                                            <p:txEl>
                                              <p:pRg st="4" end="4"/>
                                            </p:txEl>
                                          </p:spTgt>
                                        </p:tgtEl>
                                      </p:cBhvr>
                                    </p:animEffect>
                                  </p:childTnLst>
                                </p:cTn>
                              </p:par>
                              <p:par>
                                <p:cTn id="20" presetID="5" presetClass="entr" presetSubtype="10" fill="hold" nodeType="withEffect">
                                  <p:stCondLst>
                                    <p:cond delay="0"/>
                                  </p:stCondLst>
                                  <p:childTnLst>
                                    <p:set>
                                      <p:cBhvr>
                                        <p:cTn id="21" dur="1" fill="hold">
                                          <p:stCondLst>
                                            <p:cond delay="0"/>
                                          </p:stCondLst>
                                        </p:cTn>
                                        <p:tgtEl>
                                          <p:spTgt spid="175107">
                                            <p:txEl>
                                              <p:pRg st="5" end="5"/>
                                            </p:txEl>
                                          </p:spTgt>
                                        </p:tgtEl>
                                        <p:attrNameLst>
                                          <p:attrName>style.visibility</p:attrName>
                                        </p:attrNameLst>
                                      </p:cBhvr>
                                      <p:to>
                                        <p:strVal val="visible"/>
                                      </p:to>
                                    </p:set>
                                    <p:animEffect transition="in" filter="checkerboard(across)">
                                      <p:cBhvr>
                                        <p:cTn id="22" dur="500"/>
                                        <p:tgtEl>
                                          <p:spTgt spid="175107">
                                            <p:txEl>
                                              <p:pRg st="5" end="5"/>
                                            </p:txEl>
                                          </p:spTgt>
                                        </p:tgtEl>
                                      </p:cBhvr>
                                    </p:animEffect>
                                  </p:childTnLst>
                                </p:cTn>
                              </p:par>
                              <p:par>
                                <p:cTn id="23" presetID="5" presetClass="entr" presetSubtype="10" fill="hold" nodeType="withEffect">
                                  <p:stCondLst>
                                    <p:cond delay="0"/>
                                  </p:stCondLst>
                                  <p:childTnLst>
                                    <p:set>
                                      <p:cBhvr>
                                        <p:cTn id="24" dur="1" fill="hold">
                                          <p:stCondLst>
                                            <p:cond delay="0"/>
                                          </p:stCondLst>
                                        </p:cTn>
                                        <p:tgtEl>
                                          <p:spTgt spid="175107">
                                            <p:txEl>
                                              <p:pRg st="6" end="6"/>
                                            </p:txEl>
                                          </p:spTgt>
                                        </p:tgtEl>
                                        <p:attrNameLst>
                                          <p:attrName>style.visibility</p:attrName>
                                        </p:attrNameLst>
                                      </p:cBhvr>
                                      <p:to>
                                        <p:strVal val="visible"/>
                                      </p:to>
                                    </p:set>
                                    <p:animEffect transition="in" filter="checkerboard(across)">
                                      <p:cBhvr>
                                        <p:cTn id="25" dur="500"/>
                                        <p:tgtEl>
                                          <p:spTgt spid="175107">
                                            <p:txEl>
                                              <p:pRg st="6" end="6"/>
                                            </p:txEl>
                                          </p:spTgt>
                                        </p:tgtEl>
                                      </p:cBhvr>
                                    </p:animEffect>
                                  </p:childTnLst>
                                </p:cTn>
                              </p:par>
                              <p:par>
                                <p:cTn id="26" presetID="5" presetClass="entr" presetSubtype="10" fill="hold" nodeType="withEffect">
                                  <p:stCondLst>
                                    <p:cond delay="0"/>
                                  </p:stCondLst>
                                  <p:childTnLst>
                                    <p:set>
                                      <p:cBhvr>
                                        <p:cTn id="27" dur="1" fill="hold">
                                          <p:stCondLst>
                                            <p:cond delay="0"/>
                                          </p:stCondLst>
                                        </p:cTn>
                                        <p:tgtEl>
                                          <p:spTgt spid="175107">
                                            <p:txEl>
                                              <p:pRg st="7" end="7"/>
                                            </p:txEl>
                                          </p:spTgt>
                                        </p:tgtEl>
                                        <p:attrNameLst>
                                          <p:attrName>style.visibility</p:attrName>
                                        </p:attrNameLst>
                                      </p:cBhvr>
                                      <p:to>
                                        <p:strVal val="visible"/>
                                      </p:to>
                                    </p:set>
                                    <p:animEffect transition="in" filter="checkerboard(across)">
                                      <p:cBhvr>
                                        <p:cTn id="28" dur="500"/>
                                        <p:tgtEl>
                                          <p:spTgt spid="175107">
                                            <p:txEl>
                                              <p:pRg st="7" end="7"/>
                                            </p:txEl>
                                          </p:spTgt>
                                        </p:tgtEl>
                                      </p:cBhvr>
                                    </p:animEffect>
                                  </p:childTnLst>
                                </p:cTn>
                              </p:par>
                              <p:par>
                                <p:cTn id="29" presetID="5" presetClass="entr" presetSubtype="10" fill="hold" nodeType="withEffect">
                                  <p:stCondLst>
                                    <p:cond delay="0"/>
                                  </p:stCondLst>
                                  <p:childTnLst>
                                    <p:set>
                                      <p:cBhvr>
                                        <p:cTn id="30" dur="1" fill="hold">
                                          <p:stCondLst>
                                            <p:cond delay="0"/>
                                          </p:stCondLst>
                                        </p:cTn>
                                        <p:tgtEl>
                                          <p:spTgt spid="175107">
                                            <p:txEl>
                                              <p:pRg st="8" end="8"/>
                                            </p:txEl>
                                          </p:spTgt>
                                        </p:tgtEl>
                                        <p:attrNameLst>
                                          <p:attrName>style.visibility</p:attrName>
                                        </p:attrNameLst>
                                      </p:cBhvr>
                                      <p:to>
                                        <p:strVal val="visible"/>
                                      </p:to>
                                    </p:set>
                                    <p:animEffect transition="in" filter="checkerboard(across)">
                                      <p:cBhvr>
                                        <p:cTn id="31" dur="500"/>
                                        <p:tgtEl>
                                          <p:spTgt spid="175107">
                                            <p:txEl>
                                              <p:pRg st="8" end="8"/>
                                            </p:txEl>
                                          </p:spTgt>
                                        </p:tgtEl>
                                      </p:cBhvr>
                                    </p:animEffect>
                                  </p:childTnLst>
                                </p:cTn>
                              </p:par>
                              <p:par>
                                <p:cTn id="32" presetID="5" presetClass="entr" presetSubtype="10" fill="hold" nodeType="withEffect">
                                  <p:stCondLst>
                                    <p:cond delay="0"/>
                                  </p:stCondLst>
                                  <p:childTnLst>
                                    <p:set>
                                      <p:cBhvr>
                                        <p:cTn id="33" dur="1" fill="hold">
                                          <p:stCondLst>
                                            <p:cond delay="0"/>
                                          </p:stCondLst>
                                        </p:cTn>
                                        <p:tgtEl>
                                          <p:spTgt spid="175107">
                                            <p:txEl>
                                              <p:pRg st="9" end="9"/>
                                            </p:txEl>
                                          </p:spTgt>
                                        </p:tgtEl>
                                        <p:attrNameLst>
                                          <p:attrName>style.visibility</p:attrName>
                                        </p:attrNameLst>
                                      </p:cBhvr>
                                      <p:to>
                                        <p:strVal val="visible"/>
                                      </p:to>
                                    </p:set>
                                    <p:animEffect transition="in" filter="checkerboard(across)">
                                      <p:cBhvr>
                                        <p:cTn id="34" dur="500"/>
                                        <p:tgtEl>
                                          <p:spTgt spid="175107">
                                            <p:txEl>
                                              <p:pRg st="9" end="9"/>
                                            </p:txEl>
                                          </p:spTgt>
                                        </p:tgtEl>
                                      </p:cBhvr>
                                    </p:animEffect>
                                  </p:childTnLst>
                                </p:cTn>
                              </p:par>
                              <p:par>
                                <p:cTn id="35" presetID="5" presetClass="entr" presetSubtype="10" fill="hold" nodeType="withEffect">
                                  <p:stCondLst>
                                    <p:cond delay="0"/>
                                  </p:stCondLst>
                                  <p:childTnLst>
                                    <p:set>
                                      <p:cBhvr>
                                        <p:cTn id="36" dur="1" fill="hold">
                                          <p:stCondLst>
                                            <p:cond delay="0"/>
                                          </p:stCondLst>
                                        </p:cTn>
                                        <p:tgtEl>
                                          <p:spTgt spid="175107">
                                            <p:txEl>
                                              <p:pRg st="10" end="10"/>
                                            </p:txEl>
                                          </p:spTgt>
                                        </p:tgtEl>
                                        <p:attrNameLst>
                                          <p:attrName>style.visibility</p:attrName>
                                        </p:attrNameLst>
                                      </p:cBhvr>
                                      <p:to>
                                        <p:strVal val="visible"/>
                                      </p:to>
                                    </p:set>
                                    <p:animEffect transition="in" filter="checkerboard(across)">
                                      <p:cBhvr>
                                        <p:cTn id="37" dur="500"/>
                                        <p:tgtEl>
                                          <p:spTgt spid="17510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152400"/>
            <a:ext cx="8229600" cy="609600"/>
          </a:xfrm>
        </p:spPr>
        <p:txBody>
          <a:bodyPr/>
          <a:lstStyle/>
          <a:p>
            <a:pPr eaLnBrk="1" hangingPunct="1"/>
            <a:r>
              <a:rPr lang="es-ES_tradnl" sz="2600" dirty="0" smtClean="0"/>
              <a:t>I.  Racionalidad para los FDT</a:t>
            </a:r>
            <a:endParaRPr lang="en-US" sz="2600" dirty="0" smtClean="0"/>
          </a:p>
        </p:txBody>
      </p:sp>
      <p:sp>
        <p:nvSpPr>
          <p:cNvPr id="175107" name="Rectangle 3"/>
          <p:cNvSpPr>
            <a:spLocks noGrp="1" noChangeArrowheads="1"/>
          </p:cNvSpPr>
          <p:nvPr>
            <p:ph type="body" sz="half" idx="1"/>
          </p:nvPr>
        </p:nvSpPr>
        <p:spPr>
          <a:xfrm>
            <a:off x="457200" y="914400"/>
            <a:ext cx="8305800" cy="4876800"/>
          </a:xfrm>
        </p:spPr>
        <p:txBody>
          <a:bodyPr/>
          <a:lstStyle/>
          <a:p>
            <a:pPr marL="533400" indent="-533400" algn="just" eaLnBrk="1" hangingPunct="1">
              <a:buFont typeface="Wingdings" pitchFamily="2" charset="2"/>
              <a:buNone/>
            </a:pPr>
            <a:r>
              <a:rPr lang="it-IT" b="0" dirty="0" smtClean="0">
                <a:sym typeface="Wingdings" pitchFamily="2" charset="2"/>
              </a:rPr>
              <a:t>	</a:t>
            </a:r>
          </a:p>
          <a:p>
            <a:pPr marL="533400" indent="-533400" algn="just" eaLnBrk="1" hangingPunct="1">
              <a:buFont typeface="Wingdings" pitchFamily="2" charset="2"/>
              <a:buNone/>
            </a:pPr>
            <a:r>
              <a:rPr lang="it-IT" b="0" dirty="0" smtClean="0">
                <a:sym typeface="Wingdings" pitchFamily="2" charset="2"/>
              </a:rPr>
              <a:t>	Justificaciones para los FDT:</a:t>
            </a:r>
          </a:p>
          <a:p>
            <a:pPr marL="533400" indent="-533400" algn="just" eaLnBrk="1" hangingPunct="1">
              <a:buFont typeface="Wingdings" pitchFamily="2" charset="2"/>
              <a:buNone/>
            </a:pPr>
            <a:r>
              <a:rPr lang="it-IT" b="0" dirty="0" smtClean="0">
                <a:sym typeface="Wingdings" pitchFamily="2" charset="2"/>
              </a:rPr>
              <a:t>	</a:t>
            </a:r>
            <a:r>
              <a:rPr lang="it-IT" dirty="0" smtClean="0">
                <a:sym typeface="Wingdings" pitchFamily="2" charset="2"/>
              </a:rPr>
              <a:t>(A)  El justificativo de la Falla de Mercado.</a:t>
            </a:r>
          </a:p>
          <a:p>
            <a:pPr marL="533400" indent="-533400" algn="just" eaLnBrk="1" hangingPunct="1">
              <a:buFont typeface="Wingdings" pitchFamily="2" charset="2"/>
              <a:buNone/>
            </a:pPr>
            <a:r>
              <a:rPr lang="it-IT" b="0" dirty="0" smtClean="0">
                <a:sym typeface="Wingdings" pitchFamily="2" charset="2"/>
              </a:rPr>
              <a:t>	(A.1) Baja apropiabilidad del conocimiento.</a:t>
            </a:r>
          </a:p>
          <a:p>
            <a:pPr marL="533400" indent="-533400" algn="just" eaLnBrk="1" hangingPunct="1">
              <a:buFont typeface="Wingdings" pitchFamily="2" charset="2"/>
              <a:buNone/>
            </a:pPr>
            <a:r>
              <a:rPr lang="it-IT" b="0" dirty="0" smtClean="0">
                <a:sym typeface="Wingdings" pitchFamily="2" charset="2"/>
              </a:rPr>
              <a:t>	(A.2) Informacion asimetrica en los mercados financieros.</a:t>
            </a:r>
          </a:p>
          <a:p>
            <a:pPr marL="533400" indent="-533400" algn="just" eaLnBrk="1" hangingPunct="1">
              <a:buFont typeface="Wingdings" pitchFamily="2" charset="2"/>
              <a:buNone/>
            </a:pPr>
            <a:r>
              <a:rPr lang="it-IT" b="0" dirty="0" smtClean="0">
                <a:sym typeface="Wingdings" pitchFamily="2" charset="2"/>
              </a:rPr>
              <a:t>	</a:t>
            </a:r>
            <a:r>
              <a:rPr lang="it-IT" dirty="0" smtClean="0">
                <a:sym typeface="Wingdings" pitchFamily="2" charset="2"/>
              </a:rPr>
              <a:t>Solucion</a:t>
            </a:r>
            <a:r>
              <a:rPr lang="it-IT" b="0" dirty="0" smtClean="0">
                <a:sym typeface="Wingdings" pitchFamily="2" charset="2"/>
              </a:rPr>
              <a:t>: Subsidios a la demanda horizontales</a:t>
            </a:r>
          </a:p>
          <a:p>
            <a:pPr marL="533400" indent="-533400" algn="just" eaLnBrk="1" hangingPunct="1">
              <a:buFont typeface="Wingdings" pitchFamily="2" charset="2"/>
              <a:buNone/>
            </a:pPr>
            <a:r>
              <a:rPr lang="it-IT" b="0" dirty="0" smtClean="0">
                <a:sym typeface="Wingdings" pitchFamily="2" charset="2"/>
              </a:rPr>
              <a:t>	</a:t>
            </a:r>
            <a:endParaRPr lang="es-ES_tradnl" b="0" dirty="0" smtClean="0">
              <a:sym typeface="Wingdings" pitchFamily="2" charset="2"/>
            </a:endParaRPr>
          </a:p>
          <a:p>
            <a:pPr marL="533400" indent="-533400" algn="just" eaLnBrk="1" hangingPunct="1">
              <a:buFont typeface="Wingdings" pitchFamily="2" charset="2"/>
              <a:buNone/>
            </a:pPr>
            <a:r>
              <a:rPr lang="es-ES_tradnl" b="0" dirty="0" smtClean="0">
                <a:sym typeface="Wingdings" pitchFamily="2" charset="2"/>
              </a:rPr>
              <a:t>	</a:t>
            </a:r>
            <a:r>
              <a:rPr lang="es-ES_tradnl" dirty="0" smtClean="0">
                <a:sym typeface="Wingdings" pitchFamily="2" charset="2"/>
              </a:rPr>
              <a:t>(B) El justificativo del riesgo y falla de coordinación</a:t>
            </a:r>
            <a:r>
              <a:rPr lang="es-ES_tradnl" b="0" dirty="0" smtClean="0">
                <a:sym typeface="Wingdings" pitchFamily="2" charset="2"/>
              </a:rPr>
              <a:t>:</a:t>
            </a:r>
          </a:p>
          <a:p>
            <a:pPr marL="533400" indent="-533400" algn="just" eaLnBrk="1" hangingPunct="1">
              <a:buFont typeface="Wingdings" pitchFamily="2" charset="2"/>
              <a:buNone/>
            </a:pPr>
            <a:r>
              <a:rPr lang="es-ES_tradnl" b="0" dirty="0" smtClean="0">
                <a:sym typeface="Wingdings" pitchFamily="2" charset="2"/>
              </a:rPr>
              <a:t>	(B.1)Alto riesgo tecnológico.</a:t>
            </a:r>
          </a:p>
          <a:p>
            <a:pPr marL="533400" indent="-533400" algn="just" eaLnBrk="1" hangingPunct="1">
              <a:buFont typeface="Wingdings" pitchFamily="2" charset="2"/>
              <a:buNone/>
            </a:pPr>
            <a:r>
              <a:rPr lang="es-ES_tradnl" b="0" dirty="0" smtClean="0">
                <a:sym typeface="Wingdings" pitchFamily="2" charset="2"/>
              </a:rPr>
              <a:t>	(B.2)Falta de Información. </a:t>
            </a:r>
          </a:p>
          <a:p>
            <a:pPr marL="533400" indent="-533400" algn="just" eaLnBrk="1" hangingPunct="1">
              <a:buFont typeface="Wingdings" pitchFamily="2" charset="2"/>
              <a:buNone/>
            </a:pPr>
            <a:r>
              <a:rPr lang="es-ES_tradnl" b="0" dirty="0" smtClean="0">
                <a:sym typeface="Wingdings" pitchFamily="2" charset="2"/>
              </a:rPr>
              <a:t>	(B.3)Pobre uso de la infraestructura científico - tecnológica.</a:t>
            </a:r>
          </a:p>
          <a:p>
            <a:pPr marL="533400" indent="-533400" algn="just" eaLnBrk="1" hangingPunct="1">
              <a:buFont typeface="Wingdings" pitchFamily="2" charset="2"/>
              <a:buNone/>
            </a:pPr>
            <a:r>
              <a:rPr lang="es-ES_tradnl" b="0" dirty="0" smtClean="0">
                <a:sym typeface="Wingdings" pitchFamily="2" charset="2"/>
              </a:rPr>
              <a:t>	</a:t>
            </a:r>
            <a:r>
              <a:rPr lang="es-ES_tradnl" dirty="0" smtClean="0">
                <a:sym typeface="Wingdings" pitchFamily="2" charset="2"/>
              </a:rPr>
              <a:t>Solución</a:t>
            </a:r>
            <a:r>
              <a:rPr lang="es-ES_tradnl" b="0" dirty="0" smtClean="0">
                <a:sym typeface="Wingdings" pitchFamily="2" charset="2"/>
              </a:rPr>
              <a:t>: Establecimiento de acuerdos de cooperación entre firmas y entre firmas y universidades. </a:t>
            </a:r>
          </a:p>
          <a:p>
            <a:pPr marL="533400" indent="-533400" algn="just" eaLnBrk="1" hangingPunct="1">
              <a:buFont typeface="Wingdings" pitchFamily="2" charset="2"/>
              <a:buNone/>
            </a:pPr>
            <a:r>
              <a:rPr lang="es-ES_tradnl" dirty="0" smtClean="0">
                <a:sym typeface="Wingdings" pitchFamily="2" charset="2"/>
              </a:rPr>
              <a:t> </a:t>
            </a:r>
            <a:endParaRPr lang="es-ES_tradnl" dirty="0" smtClean="0"/>
          </a:p>
        </p:txBody>
      </p:sp>
      <p:sp>
        <p:nvSpPr>
          <p:cNvPr id="32772" name="Rectangle 4"/>
          <p:cNvSpPr>
            <a:spLocks noChangeArrowheads="1"/>
          </p:cNvSpPr>
          <p:nvPr/>
        </p:nvSpPr>
        <p:spPr bwMode="auto">
          <a:xfrm>
            <a:off x="4479925" y="3063875"/>
            <a:ext cx="184150" cy="731838"/>
          </a:xfrm>
          <a:prstGeom prst="rect">
            <a:avLst/>
          </a:prstGeom>
          <a:noFill/>
          <a:ln w="3175">
            <a:noFill/>
            <a:miter lim="800000"/>
            <a:headEnd/>
            <a:tailEnd/>
          </a:ln>
        </p:spPr>
        <p:txBody>
          <a:bodyPr wrap="none" anchor="ctr">
            <a:spAutoFit/>
          </a:bodyPr>
          <a:lstStyle/>
          <a:p>
            <a:endParaRPr lang="it-IT" sz="2400"/>
          </a:p>
          <a:p>
            <a:pPr eaLnBrk="0" hangingPunct="0"/>
            <a:endParaRPr lang="it-IT"/>
          </a:p>
        </p:txBody>
      </p:sp>
      <p:sp>
        <p:nvSpPr>
          <p:cNvPr id="5" name="Slide Number Placeholder 4"/>
          <p:cNvSpPr>
            <a:spLocks noGrp="1"/>
          </p:cNvSpPr>
          <p:nvPr>
            <p:ph type="sldNum" sz="quarter" idx="12"/>
          </p:nvPr>
        </p:nvSpPr>
        <p:spPr/>
        <p:txBody>
          <a:bodyPr/>
          <a:lstStyle/>
          <a:p>
            <a:pPr>
              <a:defRPr/>
            </a:pPr>
            <a:r>
              <a:rPr lang="en-US" smtClean="0"/>
              <a:t>- </a:t>
            </a:r>
            <a:fld id="{DF904DD3-AF68-42E3-AD32-4D5C6CEE63C4}" type="slidenum">
              <a:rPr lang="en-US" smtClean="0"/>
              <a:pPr>
                <a:defRPr/>
              </a:pPr>
              <a:t>4</a:t>
            </a:fld>
            <a:r>
              <a:rPr lang="en-US" smtClean="0"/>
              <a:t> -</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175107">
                                            <p:txEl>
                                              <p:pRg st="0" end="0"/>
                                            </p:txEl>
                                          </p:spTgt>
                                        </p:tgtEl>
                                        <p:attrNameLst>
                                          <p:attrName>style.visibility</p:attrName>
                                        </p:attrNameLst>
                                      </p:cBhvr>
                                      <p:to>
                                        <p:strVal val="visible"/>
                                      </p:to>
                                    </p:set>
                                    <p:animEffect transition="in" filter="checkerboard(across)">
                                      <p:cBhvr>
                                        <p:cTn id="7" dur="500"/>
                                        <p:tgtEl>
                                          <p:spTgt spid="175107">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175107">
                                            <p:txEl>
                                              <p:pRg st="1" end="1"/>
                                            </p:txEl>
                                          </p:spTgt>
                                        </p:tgtEl>
                                        <p:attrNameLst>
                                          <p:attrName>style.visibility</p:attrName>
                                        </p:attrNameLst>
                                      </p:cBhvr>
                                      <p:to>
                                        <p:strVal val="visible"/>
                                      </p:to>
                                    </p:set>
                                    <p:animEffect transition="in" filter="checkerboard(across)">
                                      <p:cBhvr>
                                        <p:cTn id="10" dur="500"/>
                                        <p:tgtEl>
                                          <p:spTgt spid="175107">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175107">
                                            <p:txEl>
                                              <p:pRg st="2" end="2"/>
                                            </p:txEl>
                                          </p:spTgt>
                                        </p:tgtEl>
                                        <p:attrNameLst>
                                          <p:attrName>style.visibility</p:attrName>
                                        </p:attrNameLst>
                                      </p:cBhvr>
                                      <p:to>
                                        <p:strVal val="visible"/>
                                      </p:to>
                                    </p:set>
                                    <p:animEffect transition="in" filter="checkerboard(across)">
                                      <p:cBhvr>
                                        <p:cTn id="13" dur="500"/>
                                        <p:tgtEl>
                                          <p:spTgt spid="175107">
                                            <p:txEl>
                                              <p:pRg st="2" end="2"/>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175107">
                                            <p:txEl>
                                              <p:pRg st="3" end="3"/>
                                            </p:txEl>
                                          </p:spTgt>
                                        </p:tgtEl>
                                        <p:attrNameLst>
                                          <p:attrName>style.visibility</p:attrName>
                                        </p:attrNameLst>
                                      </p:cBhvr>
                                      <p:to>
                                        <p:strVal val="visible"/>
                                      </p:to>
                                    </p:set>
                                    <p:animEffect transition="in" filter="checkerboard(across)">
                                      <p:cBhvr>
                                        <p:cTn id="16" dur="500"/>
                                        <p:tgtEl>
                                          <p:spTgt spid="175107">
                                            <p:txEl>
                                              <p:pRg st="3" end="3"/>
                                            </p:txEl>
                                          </p:spTgt>
                                        </p:tgtEl>
                                      </p:cBhvr>
                                    </p:animEffect>
                                  </p:childTnLst>
                                </p:cTn>
                              </p:par>
                              <p:par>
                                <p:cTn id="17" presetID="5" presetClass="entr" presetSubtype="10" fill="hold" nodeType="withEffect">
                                  <p:stCondLst>
                                    <p:cond delay="0"/>
                                  </p:stCondLst>
                                  <p:childTnLst>
                                    <p:set>
                                      <p:cBhvr>
                                        <p:cTn id="18" dur="1" fill="hold">
                                          <p:stCondLst>
                                            <p:cond delay="0"/>
                                          </p:stCondLst>
                                        </p:cTn>
                                        <p:tgtEl>
                                          <p:spTgt spid="175107">
                                            <p:txEl>
                                              <p:pRg st="4" end="4"/>
                                            </p:txEl>
                                          </p:spTgt>
                                        </p:tgtEl>
                                        <p:attrNameLst>
                                          <p:attrName>style.visibility</p:attrName>
                                        </p:attrNameLst>
                                      </p:cBhvr>
                                      <p:to>
                                        <p:strVal val="visible"/>
                                      </p:to>
                                    </p:set>
                                    <p:animEffect transition="in" filter="checkerboard(across)">
                                      <p:cBhvr>
                                        <p:cTn id="19" dur="500"/>
                                        <p:tgtEl>
                                          <p:spTgt spid="175107">
                                            <p:txEl>
                                              <p:pRg st="4" end="4"/>
                                            </p:txEl>
                                          </p:spTgt>
                                        </p:tgtEl>
                                      </p:cBhvr>
                                    </p:animEffect>
                                  </p:childTnLst>
                                </p:cTn>
                              </p:par>
                              <p:par>
                                <p:cTn id="20" presetID="5" presetClass="entr" presetSubtype="10" fill="hold" nodeType="withEffect">
                                  <p:stCondLst>
                                    <p:cond delay="0"/>
                                  </p:stCondLst>
                                  <p:childTnLst>
                                    <p:set>
                                      <p:cBhvr>
                                        <p:cTn id="21" dur="1" fill="hold">
                                          <p:stCondLst>
                                            <p:cond delay="0"/>
                                          </p:stCondLst>
                                        </p:cTn>
                                        <p:tgtEl>
                                          <p:spTgt spid="175107">
                                            <p:txEl>
                                              <p:pRg st="5" end="5"/>
                                            </p:txEl>
                                          </p:spTgt>
                                        </p:tgtEl>
                                        <p:attrNameLst>
                                          <p:attrName>style.visibility</p:attrName>
                                        </p:attrNameLst>
                                      </p:cBhvr>
                                      <p:to>
                                        <p:strVal val="visible"/>
                                      </p:to>
                                    </p:set>
                                    <p:animEffect transition="in" filter="checkerboard(across)">
                                      <p:cBhvr>
                                        <p:cTn id="22" dur="500"/>
                                        <p:tgtEl>
                                          <p:spTgt spid="175107">
                                            <p:txEl>
                                              <p:pRg st="5" end="5"/>
                                            </p:txEl>
                                          </p:spTgt>
                                        </p:tgtEl>
                                      </p:cBhvr>
                                    </p:animEffect>
                                  </p:childTnLst>
                                </p:cTn>
                              </p:par>
                              <p:par>
                                <p:cTn id="23" presetID="5" presetClass="entr" presetSubtype="10" fill="hold" nodeType="withEffect">
                                  <p:stCondLst>
                                    <p:cond delay="0"/>
                                  </p:stCondLst>
                                  <p:childTnLst>
                                    <p:set>
                                      <p:cBhvr>
                                        <p:cTn id="24" dur="1" fill="hold">
                                          <p:stCondLst>
                                            <p:cond delay="0"/>
                                          </p:stCondLst>
                                        </p:cTn>
                                        <p:tgtEl>
                                          <p:spTgt spid="175107">
                                            <p:txEl>
                                              <p:pRg st="6" end="6"/>
                                            </p:txEl>
                                          </p:spTgt>
                                        </p:tgtEl>
                                        <p:attrNameLst>
                                          <p:attrName>style.visibility</p:attrName>
                                        </p:attrNameLst>
                                      </p:cBhvr>
                                      <p:to>
                                        <p:strVal val="visible"/>
                                      </p:to>
                                    </p:set>
                                    <p:animEffect transition="in" filter="checkerboard(across)">
                                      <p:cBhvr>
                                        <p:cTn id="25" dur="500"/>
                                        <p:tgtEl>
                                          <p:spTgt spid="175107">
                                            <p:txEl>
                                              <p:pRg st="6" end="6"/>
                                            </p:txEl>
                                          </p:spTgt>
                                        </p:tgtEl>
                                      </p:cBhvr>
                                    </p:animEffect>
                                  </p:childTnLst>
                                </p:cTn>
                              </p:par>
                              <p:par>
                                <p:cTn id="26" presetID="5" presetClass="entr" presetSubtype="10" fill="hold" nodeType="withEffect">
                                  <p:stCondLst>
                                    <p:cond delay="0"/>
                                  </p:stCondLst>
                                  <p:childTnLst>
                                    <p:set>
                                      <p:cBhvr>
                                        <p:cTn id="27" dur="1" fill="hold">
                                          <p:stCondLst>
                                            <p:cond delay="0"/>
                                          </p:stCondLst>
                                        </p:cTn>
                                        <p:tgtEl>
                                          <p:spTgt spid="175107">
                                            <p:txEl>
                                              <p:pRg st="7" end="7"/>
                                            </p:txEl>
                                          </p:spTgt>
                                        </p:tgtEl>
                                        <p:attrNameLst>
                                          <p:attrName>style.visibility</p:attrName>
                                        </p:attrNameLst>
                                      </p:cBhvr>
                                      <p:to>
                                        <p:strVal val="visible"/>
                                      </p:to>
                                    </p:set>
                                    <p:animEffect transition="in" filter="checkerboard(across)">
                                      <p:cBhvr>
                                        <p:cTn id="28" dur="500"/>
                                        <p:tgtEl>
                                          <p:spTgt spid="175107">
                                            <p:txEl>
                                              <p:pRg st="7" end="7"/>
                                            </p:txEl>
                                          </p:spTgt>
                                        </p:tgtEl>
                                      </p:cBhvr>
                                    </p:animEffect>
                                  </p:childTnLst>
                                </p:cTn>
                              </p:par>
                              <p:par>
                                <p:cTn id="29" presetID="5" presetClass="entr" presetSubtype="10" fill="hold" nodeType="withEffect">
                                  <p:stCondLst>
                                    <p:cond delay="0"/>
                                  </p:stCondLst>
                                  <p:childTnLst>
                                    <p:set>
                                      <p:cBhvr>
                                        <p:cTn id="30" dur="1" fill="hold">
                                          <p:stCondLst>
                                            <p:cond delay="0"/>
                                          </p:stCondLst>
                                        </p:cTn>
                                        <p:tgtEl>
                                          <p:spTgt spid="175107">
                                            <p:txEl>
                                              <p:pRg st="8" end="8"/>
                                            </p:txEl>
                                          </p:spTgt>
                                        </p:tgtEl>
                                        <p:attrNameLst>
                                          <p:attrName>style.visibility</p:attrName>
                                        </p:attrNameLst>
                                      </p:cBhvr>
                                      <p:to>
                                        <p:strVal val="visible"/>
                                      </p:to>
                                    </p:set>
                                    <p:animEffect transition="in" filter="checkerboard(across)">
                                      <p:cBhvr>
                                        <p:cTn id="31" dur="500"/>
                                        <p:tgtEl>
                                          <p:spTgt spid="175107">
                                            <p:txEl>
                                              <p:pRg st="8" end="8"/>
                                            </p:txEl>
                                          </p:spTgt>
                                        </p:tgtEl>
                                      </p:cBhvr>
                                    </p:animEffect>
                                  </p:childTnLst>
                                </p:cTn>
                              </p:par>
                              <p:par>
                                <p:cTn id="32" presetID="5" presetClass="entr" presetSubtype="10" fill="hold" nodeType="withEffect">
                                  <p:stCondLst>
                                    <p:cond delay="0"/>
                                  </p:stCondLst>
                                  <p:childTnLst>
                                    <p:set>
                                      <p:cBhvr>
                                        <p:cTn id="33" dur="1" fill="hold">
                                          <p:stCondLst>
                                            <p:cond delay="0"/>
                                          </p:stCondLst>
                                        </p:cTn>
                                        <p:tgtEl>
                                          <p:spTgt spid="175107">
                                            <p:txEl>
                                              <p:pRg st="9" end="9"/>
                                            </p:txEl>
                                          </p:spTgt>
                                        </p:tgtEl>
                                        <p:attrNameLst>
                                          <p:attrName>style.visibility</p:attrName>
                                        </p:attrNameLst>
                                      </p:cBhvr>
                                      <p:to>
                                        <p:strVal val="visible"/>
                                      </p:to>
                                    </p:set>
                                    <p:animEffect transition="in" filter="checkerboard(across)">
                                      <p:cBhvr>
                                        <p:cTn id="34" dur="500"/>
                                        <p:tgtEl>
                                          <p:spTgt spid="175107">
                                            <p:txEl>
                                              <p:pRg st="9" end="9"/>
                                            </p:txEl>
                                          </p:spTgt>
                                        </p:tgtEl>
                                      </p:cBhvr>
                                    </p:animEffect>
                                  </p:childTnLst>
                                </p:cTn>
                              </p:par>
                              <p:par>
                                <p:cTn id="35" presetID="5" presetClass="entr" presetSubtype="10" fill="hold" nodeType="withEffect">
                                  <p:stCondLst>
                                    <p:cond delay="0"/>
                                  </p:stCondLst>
                                  <p:childTnLst>
                                    <p:set>
                                      <p:cBhvr>
                                        <p:cTn id="36" dur="1" fill="hold">
                                          <p:stCondLst>
                                            <p:cond delay="0"/>
                                          </p:stCondLst>
                                        </p:cTn>
                                        <p:tgtEl>
                                          <p:spTgt spid="175107">
                                            <p:txEl>
                                              <p:pRg st="10" end="10"/>
                                            </p:txEl>
                                          </p:spTgt>
                                        </p:tgtEl>
                                        <p:attrNameLst>
                                          <p:attrName>style.visibility</p:attrName>
                                        </p:attrNameLst>
                                      </p:cBhvr>
                                      <p:to>
                                        <p:strVal val="visible"/>
                                      </p:to>
                                    </p:set>
                                    <p:animEffect transition="in" filter="checkerboard(across)">
                                      <p:cBhvr>
                                        <p:cTn id="37" dur="500"/>
                                        <p:tgtEl>
                                          <p:spTgt spid="175107">
                                            <p:txEl>
                                              <p:pRg st="10" end="10"/>
                                            </p:txEl>
                                          </p:spTgt>
                                        </p:tgtEl>
                                      </p:cBhvr>
                                    </p:animEffect>
                                  </p:childTnLst>
                                </p:cTn>
                              </p:par>
                              <p:par>
                                <p:cTn id="38" presetID="5" presetClass="entr" presetSubtype="10" fill="hold" nodeType="withEffect">
                                  <p:stCondLst>
                                    <p:cond delay="0"/>
                                  </p:stCondLst>
                                  <p:childTnLst>
                                    <p:set>
                                      <p:cBhvr>
                                        <p:cTn id="39" dur="1" fill="hold">
                                          <p:stCondLst>
                                            <p:cond delay="0"/>
                                          </p:stCondLst>
                                        </p:cTn>
                                        <p:tgtEl>
                                          <p:spTgt spid="175107">
                                            <p:txEl>
                                              <p:pRg st="11" end="11"/>
                                            </p:txEl>
                                          </p:spTgt>
                                        </p:tgtEl>
                                        <p:attrNameLst>
                                          <p:attrName>style.visibility</p:attrName>
                                        </p:attrNameLst>
                                      </p:cBhvr>
                                      <p:to>
                                        <p:strVal val="visible"/>
                                      </p:to>
                                    </p:set>
                                    <p:animEffect transition="in" filter="checkerboard(across)">
                                      <p:cBhvr>
                                        <p:cTn id="40" dur="500"/>
                                        <p:tgtEl>
                                          <p:spTgt spid="175107">
                                            <p:txEl>
                                              <p:pRg st="11" end="11"/>
                                            </p:txEl>
                                          </p:spTgt>
                                        </p:tgtEl>
                                      </p:cBhvr>
                                    </p:animEffect>
                                  </p:childTnLst>
                                </p:cTn>
                              </p:par>
                              <p:par>
                                <p:cTn id="41" presetID="5" presetClass="entr" presetSubtype="10" fill="hold" nodeType="withEffect">
                                  <p:stCondLst>
                                    <p:cond delay="0"/>
                                  </p:stCondLst>
                                  <p:childTnLst>
                                    <p:set>
                                      <p:cBhvr>
                                        <p:cTn id="42" dur="1" fill="hold">
                                          <p:stCondLst>
                                            <p:cond delay="0"/>
                                          </p:stCondLst>
                                        </p:cTn>
                                        <p:tgtEl>
                                          <p:spTgt spid="175107">
                                            <p:txEl>
                                              <p:pRg st="12" end="12"/>
                                            </p:txEl>
                                          </p:spTgt>
                                        </p:tgtEl>
                                        <p:attrNameLst>
                                          <p:attrName>style.visibility</p:attrName>
                                        </p:attrNameLst>
                                      </p:cBhvr>
                                      <p:to>
                                        <p:strVal val="visible"/>
                                      </p:to>
                                    </p:set>
                                    <p:animEffect transition="in" filter="checkerboard(across)">
                                      <p:cBhvr>
                                        <p:cTn id="43" dur="500"/>
                                        <p:tgtEl>
                                          <p:spTgt spid="175107">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152400"/>
            <a:ext cx="8229600" cy="609600"/>
          </a:xfrm>
        </p:spPr>
        <p:txBody>
          <a:bodyPr/>
          <a:lstStyle/>
          <a:p>
            <a:pPr eaLnBrk="1" hangingPunct="1"/>
            <a:r>
              <a:rPr lang="es-ES_tradnl" sz="2600" dirty="0" smtClean="0"/>
              <a:t>I.  Racionalidad para los FDT:</a:t>
            </a:r>
            <a:endParaRPr lang="en-US" sz="2600" dirty="0" smtClean="0"/>
          </a:p>
        </p:txBody>
      </p:sp>
      <p:sp>
        <p:nvSpPr>
          <p:cNvPr id="175107" name="Rectangle 3"/>
          <p:cNvSpPr>
            <a:spLocks noGrp="1" noChangeArrowheads="1"/>
          </p:cNvSpPr>
          <p:nvPr>
            <p:ph type="body" sz="half" idx="1"/>
          </p:nvPr>
        </p:nvSpPr>
        <p:spPr>
          <a:xfrm>
            <a:off x="457200" y="914400"/>
            <a:ext cx="8305800" cy="4876800"/>
          </a:xfrm>
        </p:spPr>
        <p:txBody>
          <a:bodyPr/>
          <a:lstStyle/>
          <a:p>
            <a:pPr marL="533400" indent="-533400" algn="just" eaLnBrk="1" hangingPunct="1">
              <a:buFont typeface="Wingdings" pitchFamily="2" charset="2"/>
              <a:buNone/>
            </a:pPr>
            <a:r>
              <a:rPr lang="it-IT" b="0" dirty="0" smtClean="0">
                <a:sym typeface="Wingdings" pitchFamily="2" charset="2"/>
              </a:rPr>
              <a:t>	Caracteristicas de los FDT:</a:t>
            </a:r>
          </a:p>
          <a:p>
            <a:pPr marL="533400" indent="-533400" algn="just" eaLnBrk="1" hangingPunct="1">
              <a:buFont typeface="Wingdings" pitchFamily="2" charset="2"/>
              <a:buNone/>
            </a:pPr>
            <a:endParaRPr lang="it-IT" b="0" dirty="0" smtClean="0">
              <a:sym typeface="Wingdings" pitchFamily="2" charset="2"/>
            </a:endParaRPr>
          </a:p>
          <a:p>
            <a:pPr marL="533400" indent="-533400" algn="just" eaLnBrk="1" hangingPunct="1">
              <a:buFont typeface="Wingdings" pitchFamily="2" charset="2"/>
              <a:buNone/>
            </a:pPr>
            <a:r>
              <a:rPr lang="it-IT" b="0" dirty="0" smtClean="0">
                <a:sym typeface="Wingdings" pitchFamily="2" charset="2"/>
              </a:rPr>
              <a:t>	(1) Orientados por la demanda (proyectos presentados por los usuarios finales).</a:t>
            </a:r>
          </a:p>
          <a:p>
            <a:pPr marL="533400" indent="-533400" algn="just" eaLnBrk="1" hangingPunct="1">
              <a:buFont typeface="Wingdings" pitchFamily="2" charset="2"/>
              <a:buNone/>
            </a:pPr>
            <a:r>
              <a:rPr lang="it-IT" b="0" dirty="0" smtClean="0">
                <a:sym typeface="Wingdings" pitchFamily="2" charset="2"/>
              </a:rPr>
              <a:t>	(2) Subsidios (subvenciones, prestamos, incentivos fiscales).</a:t>
            </a:r>
          </a:p>
          <a:p>
            <a:pPr marL="533400" indent="-533400" algn="just" eaLnBrk="1" hangingPunct="1">
              <a:buFont typeface="Wingdings" pitchFamily="2" charset="2"/>
              <a:buNone/>
            </a:pPr>
            <a:r>
              <a:rPr lang="it-IT" b="0" dirty="0" smtClean="0">
                <a:sym typeface="Wingdings" pitchFamily="2" charset="2"/>
              </a:rPr>
              <a:t>	(3) Bajo administracion de un agencia especializada.</a:t>
            </a:r>
          </a:p>
          <a:p>
            <a:pPr marL="533400" indent="-533400" algn="just" eaLnBrk="1" hangingPunct="1">
              <a:buFont typeface="Wingdings" pitchFamily="2" charset="2"/>
              <a:buNone/>
            </a:pPr>
            <a:r>
              <a:rPr lang="it-IT" b="0" dirty="0" smtClean="0">
                <a:sym typeface="Wingdings" pitchFamily="2" charset="2"/>
              </a:rPr>
              <a:t>	(4) Fondos asignados por competencia o concurso.</a:t>
            </a:r>
          </a:p>
          <a:p>
            <a:pPr marL="533400" indent="-533400" algn="just" eaLnBrk="1" hangingPunct="1">
              <a:buFont typeface="Wingdings" pitchFamily="2" charset="2"/>
              <a:buNone/>
            </a:pPr>
            <a:r>
              <a:rPr lang="it-IT" b="0" dirty="0" smtClean="0">
                <a:sym typeface="Wingdings" pitchFamily="2" charset="2"/>
              </a:rPr>
              <a:t>	(5) Co-financiamiento.</a:t>
            </a:r>
          </a:p>
          <a:p>
            <a:pPr marL="533400" indent="-533400" algn="just" eaLnBrk="1" hangingPunct="1">
              <a:buFont typeface="Wingdings" pitchFamily="2" charset="2"/>
              <a:buNone/>
            </a:pPr>
            <a:r>
              <a:rPr lang="it-IT" b="0" dirty="0" smtClean="0">
                <a:sym typeface="Wingdings" pitchFamily="2" charset="2"/>
              </a:rPr>
              <a:t>	(6) Incluye al apoyo a la colaboracion (con universidades, otras firmas)</a:t>
            </a:r>
          </a:p>
          <a:p>
            <a:pPr marL="533400" indent="-533400" algn="just" eaLnBrk="1" hangingPunct="1">
              <a:buFont typeface="Wingdings" pitchFamily="2" charset="2"/>
              <a:buNone/>
            </a:pPr>
            <a:r>
              <a:rPr lang="it-IT" b="0" dirty="0" smtClean="0">
                <a:sym typeface="Wingdings" pitchFamily="2" charset="2"/>
              </a:rPr>
              <a:t>	(7) Evolucion desde una etapa neutral hacia una fase mas selectiva.</a:t>
            </a:r>
          </a:p>
          <a:p>
            <a:pPr marL="533400" indent="-533400" algn="just" eaLnBrk="1" hangingPunct="1">
              <a:buFont typeface="Wingdings" pitchFamily="2" charset="2"/>
              <a:buNone/>
            </a:pPr>
            <a:r>
              <a:rPr lang="es-ES_tradnl" dirty="0" smtClean="0">
                <a:sym typeface="Wingdings" pitchFamily="2" charset="2"/>
              </a:rPr>
              <a:t> </a:t>
            </a:r>
            <a:endParaRPr lang="es-ES_tradnl" dirty="0" smtClean="0"/>
          </a:p>
        </p:txBody>
      </p:sp>
      <p:sp>
        <p:nvSpPr>
          <p:cNvPr id="32772" name="Rectangle 4"/>
          <p:cNvSpPr>
            <a:spLocks noChangeArrowheads="1"/>
          </p:cNvSpPr>
          <p:nvPr/>
        </p:nvSpPr>
        <p:spPr bwMode="auto">
          <a:xfrm>
            <a:off x="4479925" y="3063875"/>
            <a:ext cx="184150" cy="731838"/>
          </a:xfrm>
          <a:prstGeom prst="rect">
            <a:avLst/>
          </a:prstGeom>
          <a:noFill/>
          <a:ln w="3175">
            <a:noFill/>
            <a:miter lim="800000"/>
            <a:headEnd/>
            <a:tailEnd/>
          </a:ln>
        </p:spPr>
        <p:txBody>
          <a:bodyPr wrap="none" anchor="ctr">
            <a:spAutoFit/>
          </a:bodyPr>
          <a:lstStyle/>
          <a:p>
            <a:endParaRPr lang="it-IT" sz="2400"/>
          </a:p>
          <a:p>
            <a:pPr eaLnBrk="0" hangingPunct="0"/>
            <a:endParaRPr lang="it-IT"/>
          </a:p>
        </p:txBody>
      </p:sp>
      <p:sp>
        <p:nvSpPr>
          <p:cNvPr id="5" name="Slide Number Placeholder 4"/>
          <p:cNvSpPr>
            <a:spLocks noGrp="1"/>
          </p:cNvSpPr>
          <p:nvPr>
            <p:ph type="sldNum" sz="quarter" idx="12"/>
          </p:nvPr>
        </p:nvSpPr>
        <p:spPr/>
        <p:txBody>
          <a:bodyPr/>
          <a:lstStyle/>
          <a:p>
            <a:pPr>
              <a:defRPr/>
            </a:pPr>
            <a:r>
              <a:rPr lang="en-US" smtClean="0"/>
              <a:t>- </a:t>
            </a:r>
            <a:fld id="{DF904DD3-AF68-42E3-AD32-4D5C6CEE63C4}" type="slidenum">
              <a:rPr lang="en-US" smtClean="0"/>
              <a:pPr>
                <a:defRPr/>
              </a:pPr>
              <a:t>5</a:t>
            </a:fld>
            <a:r>
              <a:rPr lang="en-US" smtClean="0"/>
              <a:t> -</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175107">
                                            <p:txEl>
                                              <p:pRg st="0" end="0"/>
                                            </p:txEl>
                                          </p:spTgt>
                                        </p:tgtEl>
                                        <p:attrNameLst>
                                          <p:attrName>style.visibility</p:attrName>
                                        </p:attrNameLst>
                                      </p:cBhvr>
                                      <p:to>
                                        <p:strVal val="visible"/>
                                      </p:to>
                                    </p:set>
                                    <p:animEffect transition="in" filter="checkerboard(across)">
                                      <p:cBhvr>
                                        <p:cTn id="7" dur="500"/>
                                        <p:tgtEl>
                                          <p:spTgt spid="175107">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175107">
                                            <p:txEl>
                                              <p:pRg st="2" end="2"/>
                                            </p:txEl>
                                          </p:spTgt>
                                        </p:tgtEl>
                                        <p:attrNameLst>
                                          <p:attrName>style.visibility</p:attrName>
                                        </p:attrNameLst>
                                      </p:cBhvr>
                                      <p:to>
                                        <p:strVal val="visible"/>
                                      </p:to>
                                    </p:set>
                                    <p:animEffect transition="in" filter="checkerboard(across)">
                                      <p:cBhvr>
                                        <p:cTn id="10" dur="500"/>
                                        <p:tgtEl>
                                          <p:spTgt spid="175107">
                                            <p:txEl>
                                              <p:pRg st="2" end="2"/>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175107">
                                            <p:txEl>
                                              <p:pRg st="3" end="3"/>
                                            </p:txEl>
                                          </p:spTgt>
                                        </p:tgtEl>
                                        <p:attrNameLst>
                                          <p:attrName>style.visibility</p:attrName>
                                        </p:attrNameLst>
                                      </p:cBhvr>
                                      <p:to>
                                        <p:strVal val="visible"/>
                                      </p:to>
                                    </p:set>
                                    <p:animEffect transition="in" filter="checkerboard(across)">
                                      <p:cBhvr>
                                        <p:cTn id="13" dur="500"/>
                                        <p:tgtEl>
                                          <p:spTgt spid="175107">
                                            <p:txEl>
                                              <p:pRg st="3" end="3"/>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175107">
                                            <p:txEl>
                                              <p:pRg st="4" end="4"/>
                                            </p:txEl>
                                          </p:spTgt>
                                        </p:tgtEl>
                                        <p:attrNameLst>
                                          <p:attrName>style.visibility</p:attrName>
                                        </p:attrNameLst>
                                      </p:cBhvr>
                                      <p:to>
                                        <p:strVal val="visible"/>
                                      </p:to>
                                    </p:set>
                                    <p:animEffect transition="in" filter="checkerboard(across)">
                                      <p:cBhvr>
                                        <p:cTn id="16" dur="500"/>
                                        <p:tgtEl>
                                          <p:spTgt spid="175107">
                                            <p:txEl>
                                              <p:pRg st="4" end="4"/>
                                            </p:txEl>
                                          </p:spTgt>
                                        </p:tgtEl>
                                      </p:cBhvr>
                                    </p:animEffect>
                                  </p:childTnLst>
                                </p:cTn>
                              </p:par>
                              <p:par>
                                <p:cTn id="17" presetID="5" presetClass="entr" presetSubtype="10" fill="hold" nodeType="withEffect">
                                  <p:stCondLst>
                                    <p:cond delay="0"/>
                                  </p:stCondLst>
                                  <p:childTnLst>
                                    <p:set>
                                      <p:cBhvr>
                                        <p:cTn id="18" dur="1" fill="hold">
                                          <p:stCondLst>
                                            <p:cond delay="0"/>
                                          </p:stCondLst>
                                        </p:cTn>
                                        <p:tgtEl>
                                          <p:spTgt spid="175107">
                                            <p:txEl>
                                              <p:pRg st="5" end="5"/>
                                            </p:txEl>
                                          </p:spTgt>
                                        </p:tgtEl>
                                        <p:attrNameLst>
                                          <p:attrName>style.visibility</p:attrName>
                                        </p:attrNameLst>
                                      </p:cBhvr>
                                      <p:to>
                                        <p:strVal val="visible"/>
                                      </p:to>
                                    </p:set>
                                    <p:animEffect transition="in" filter="checkerboard(across)">
                                      <p:cBhvr>
                                        <p:cTn id="19" dur="500"/>
                                        <p:tgtEl>
                                          <p:spTgt spid="175107">
                                            <p:txEl>
                                              <p:pRg st="5" end="5"/>
                                            </p:txEl>
                                          </p:spTgt>
                                        </p:tgtEl>
                                      </p:cBhvr>
                                    </p:animEffect>
                                  </p:childTnLst>
                                </p:cTn>
                              </p:par>
                              <p:par>
                                <p:cTn id="20" presetID="5" presetClass="entr" presetSubtype="10" fill="hold" nodeType="withEffect">
                                  <p:stCondLst>
                                    <p:cond delay="0"/>
                                  </p:stCondLst>
                                  <p:childTnLst>
                                    <p:set>
                                      <p:cBhvr>
                                        <p:cTn id="21" dur="1" fill="hold">
                                          <p:stCondLst>
                                            <p:cond delay="0"/>
                                          </p:stCondLst>
                                        </p:cTn>
                                        <p:tgtEl>
                                          <p:spTgt spid="175107">
                                            <p:txEl>
                                              <p:pRg st="6" end="6"/>
                                            </p:txEl>
                                          </p:spTgt>
                                        </p:tgtEl>
                                        <p:attrNameLst>
                                          <p:attrName>style.visibility</p:attrName>
                                        </p:attrNameLst>
                                      </p:cBhvr>
                                      <p:to>
                                        <p:strVal val="visible"/>
                                      </p:to>
                                    </p:set>
                                    <p:animEffect transition="in" filter="checkerboard(across)">
                                      <p:cBhvr>
                                        <p:cTn id="22" dur="500"/>
                                        <p:tgtEl>
                                          <p:spTgt spid="175107">
                                            <p:txEl>
                                              <p:pRg st="6" end="6"/>
                                            </p:txEl>
                                          </p:spTgt>
                                        </p:tgtEl>
                                      </p:cBhvr>
                                    </p:animEffect>
                                  </p:childTnLst>
                                </p:cTn>
                              </p:par>
                              <p:par>
                                <p:cTn id="23" presetID="5" presetClass="entr" presetSubtype="10" fill="hold" nodeType="withEffect">
                                  <p:stCondLst>
                                    <p:cond delay="0"/>
                                  </p:stCondLst>
                                  <p:childTnLst>
                                    <p:set>
                                      <p:cBhvr>
                                        <p:cTn id="24" dur="1" fill="hold">
                                          <p:stCondLst>
                                            <p:cond delay="0"/>
                                          </p:stCondLst>
                                        </p:cTn>
                                        <p:tgtEl>
                                          <p:spTgt spid="175107">
                                            <p:txEl>
                                              <p:pRg st="7" end="7"/>
                                            </p:txEl>
                                          </p:spTgt>
                                        </p:tgtEl>
                                        <p:attrNameLst>
                                          <p:attrName>style.visibility</p:attrName>
                                        </p:attrNameLst>
                                      </p:cBhvr>
                                      <p:to>
                                        <p:strVal val="visible"/>
                                      </p:to>
                                    </p:set>
                                    <p:animEffect transition="in" filter="checkerboard(across)">
                                      <p:cBhvr>
                                        <p:cTn id="25" dur="500"/>
                                        <p:tgtEl>
                                          <p:spTgt spid="175107">
                                            <p:txEl>
                                              <p:pRg st="7" end="7"/>
                                            </p:txEl>
                                          </p:spTgt>
                                        </p:tgtEl>
                                      </p:cBhvr>
                                    </p:animEffect>
                                  </p:childTnLst>
                                </p:cTn>
                              </p:par>
                              <p:par>
                                <p:cTn id="26" presetID="5" presetClass="entr" presetSubtype="10" fill="hold" nodeType="withEffect">
                                  <p:stCondLst>
                                    <p:cond delay="0"/>
                                  </p:stCondLst>
                                  <p:childTnLst>
                                    <p:set>
                                      <p:cBhvr>
                                        <p:cTn id="27" dur="1" fill="hold">
                                          <p:stCondLst>
                                            <p:cond delay="0"/>
                                          </p:stCondLst>
                                        </p:cTn>
                                        <p:tgtEl>
                                          <p:spTgt spid="175107">
                                            <p:txEl>
                                              <p:pRg st="8" end="8"/>
                                            </p:txEl>
                                          </p:spTgt>
                                        </p:tgtEl>
                                        <p:attrNameLst>
                                          <p:attrName>style.visibility</p:attrName>
                                        </p:attrNameLst>
                                      </p:cBhvr>
                                      <p:to>
                                        <p:strVal val="visible"/>
                                      </p:to>
                                    </p:set>
                                    <p:animEffect transition="in" filter="checkerboard(across)">
                                      <p:cBhvr>
                                        <p:cTn id="28" dur="500"/>
                                        <p:tgtEl>
                                          <p:spTgt spid="175107">
                                            <p:txEl>
                                              <p:pRg st="8" end="8"/>
                                            </p:txEl>
                                          </p:spTgt>
                                        </p:tgtEl>
                                      </p:cBhvr>
                                    </p:animEffect>
                                  </p:childTnLst>
                                </p:cTn>
                              </p:par>
                              <p:par>
                                <p:cTn id="29" presetID="5" presetClass="entr" presetSubtype="10" fill="hold" nodeType="withEffect">
                                  <p:stCondLst>
                                    <p:cond delay="0"/>
                                  </p:stCondLst>
                                  <p:childTnLst>
                                    <p:set>
                                      <p:cBhvr>
                                        <p:cTn id="30" dur="1" fill="hold">
                                          <p:stCondLst>
                                            <p:cond delay="0"/>
                                          </p:stCondLst>
                                        </p:cTn>
                                        <p:tgtEl>
                                          <p:spTgt spid="175107">
                                            <p:txEl>
                                              <p:pRg st="9" end="9"/>
                                            </p:txEl>
                                          </p:spTgt>
                                        </p:tgtEl>
                                        <p:attrNameLst>
                                          <p:attrName>style.visibility</p:attrName>
                                        </p:attrNameLst>
                                      </p:cBhvr>
                                      <p:to>
                                        <p:strVal val="visible"/>
                                      </p:to>
                                    </p:set>
                                    <p:animEffect transition="in" filter="checkerboard(across)">
                                      <p:cBhvr>
                                        <p:cTn id="31" dur="500"/>
                                        <p:tgtEl>
                                          <p:spTgt spid="17510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686800" cy="639762"/>
          </a:xfrm>
        </p:spPr>
        <p:txBody>
          <a:bodyPr/>
          <a:lstStyle/>
          <a:p>
            <a:pPr eaLnBrk="1" hangingPunct="1"/>
            <a:r>
              <a:rPr lang="es-VE" dirty="0" smtClean="0"/>
              <a:t>II. Evaluación Ex Post de programas de CTI.</a:t>
            </a:r>
            <a:endParaRPr lang="en-US" dirty="0" smtClean="0"/>
          </a:p>
        </p:txBody>
      </p:sp>
      <p:sp>
        <p:nvSpPr>
          <p:cNvPr id="186371" name="Rectangle 3"/>
          <p:cNvSpPr>
            <a:spLocks noGrp="1" noChangeArrowheads="1"/>
          </p:cNvSpPr>
          <p:nvPr>
            <p:ph type="body" idx="1"/>
          </p:nvPr>
        </p:nvSpPr>
        <p:spPr>
          <a:xfrm>
            <a:off x="457200" y="838200"/>
            <a:ext cx="8229600" cy="4953000"/>
          </a:xfrm>
        </p:spPr>
        <p:txBody>
          <a:bodyPr/>
          <a:lstStyle/>
          <a:p>
            <a:pPr marL="800100" lvl="1" indent="-342900" algn="just" eaLnBrk="1" hangingPunct="1">
              <a:buNone/>
              <a:defRPr/>
            </a:pPr>
            <a:endParaRPr lang="es-ES_tradnl" dirty="0" smtClean="0"/>
          </a:p>
          <a:p>
            <a:pPr algn="just" eaLnBrk="1" hangingPunct="1">
              <a:buFont typeface="Wingdings" pitchFamily="2" charset="2"/>
              <a:buChar char="Ø"/>
              <a:defRPr/>
            </a:pPr>
            <a:r>
              <a:rPr lang="es-VE" dirty="0" smtClean="0"/>
              <a:t>La evaluación </a:t>
            </a:r>
            <a:r>
              <a:rPr lang="es-VE" i="1" dirty="0" smtClean="0"/>
              <a:t>ex-post</a:t>
            </a:r>
            <a:r>
              <a:rPr lang="es-VE" dirty="0" smtClean="0"/>
              <a:t> busca responder las siguientes preguntas:</a:t>
            </a:r>
          </a:p>
          <a:p>
            <a:pPr lvl="1" algn="just" eaLnBrk="1" hangingPunct="1">
              <a:defRPr/>
            </a:pPr>
            <a:r>
              <a:rPr lang="es-ES" dirty="0" smtClean="0">
                <a:effectLst>
                  <a:outerShdw blurRad="38100" dist="38100" dir="2700000" algn="tl">
                    <a:srgbClr val="C0C0C0"/>
                  </a:outerShdw>
                </a:effectLst>
              </a:rPr>
              <a:t>(1) </a:t>
            </a:r>
            <a:r>
              <a:rPr lang="es-ES_tradnl" dirty="0" smtClean="0"/>
              <a:t>En estricto sentido, busca determinar</a:t>
            </a:r>
            <a:r>
              <a:rPr lang="es-ES_tradnl" b="1" i="1" u="sng" dirty="0" smtClean="0"/>
              <a:t> si el programa funciona</a:t>
            </a:r>
            <a:r>
              <a:rPr lang="es-ES_tradnl" dirty="0" smtClean="0"/>
              <a:t> (¿logro el programa los cambios esperados? Se les puede atribuir?</a:t>
            </a:r>
          </a:p>
          <a:p>
            <a:pPr lvl="1" algn="just" eaLnBrk="1" hangingPunct="1">
              <a:defRPr/>
            </a:pPr>
            <a:r>
              <a:rPr lang="es-ES_tradnl" dirty="0" smtClean="0"/>
              <a:t>(2)</a:t>
            </a:r>
            <a:r>
              <a:rPr lang="es-ES_tradnl" b="1" dirty="0" smtClean="0"/>
              <a:t> En sentido más amplio, los hacedores de políticas quieren saber también </a:t>
            </a:r>
            <a:r>
              <a:rPr lang="es-ES_tradnl" i="1" u="sng" dirty="0" smtClean="0"/>
              <a:t>porqué funciona</a:t>
            </a:r>
            <a:r>
              <a:rPr lang="es-ES_tradnl" b="1" dirty="0" smtClean="0"/>
              <a:t> (o no) el programa, y </a:t>
            </a:r>
            <a:r>
              <a:rPr lang="es-ES_tradnl" i="1" u="sng" dirty="0" smtClean="0"/>
              <a:t>cuál es su efectividad</a:t>
            </a:r>
            <a:r>
              <a:rPr lang="es-ES_tradnl" b="1" dirty="0" smtClean="0"/>
              <a:t>.</a:t>
            </a:r>
          </a:p>
          <a:p>
            <a:pPr eaLnBrk="1" hangingPunct="1">
              <a:buFont typeface="Wingdings" pitchFamily="2" charset="2"/>
              <a:buChar char="Ø"/>
              <a:defRPr/>
            </a:pPr>
            <a:r>
              <a:rPr lang="es-VE" dirty="0" smtClean="0"/>
              <a:t>Por qué importa la evaluación de impacto?</a:t>
            </a:r>
            <a:r>
              <a:rPr lang="es-ES" b="0" dirty="0" smtClean="0">
                <a:effectLst>
                  <a:outerShdw blurRad="38100" dist="38100" dir="2700000" algn="tl">
                    <a:srgbClr val="C0C0C0"/>
                  </a:outerShdw>
                </a:effectLst>
              </a:rPr>
              <a:t>:</a:t>
            </a:r>
          </a:p>
          <a:p>
            <a:pPr marL="800100" lvl="1" indent="-342900" eaLnBrk="1" hangingPunct="1">
              <a:defRPr/>
            </a:pPr>
            <a:r>
              <a:rPr lang="es-ES" dirty="0" smtClean="0"/>
              <a:t>Rendición de cuentas ante la sociedad.</a:t>
            </a:r>
          </a:p>
          <a:p>
            <a:pPr marL="800100" lvl="1" indent="-342900" eaLnBrk="1" hangingPunct="1">
              <a:defRPr/>
            </a:pPr>
            <a:r>
              <a:rPr lang="es-ES" dirty="0" smtClean="0"/>
              <a:t>Como una guía para la asignación de los recursos fiscales.</a:t>
            </a:r>
          </a:p>
          <a:p>
            <a:pPr marL="800100" lvl="1" indent="-342900" eaLnBrk="1" hangingPunct="1">
              <a:defRPr/>
            </a:pPr>
            <a:r>
              <a:rPr lang="es-ES" dirty="0" smtClean="0"/>
              <a:t>Como un instrumento para el aprendizaje de políticas: </a:t>
            </a:r>
          </a:p>
          <a:p>
            <a:pPr marL="1200150" lvl="2" indent="-342900" eaLnBrk="1" hangingPunct="1">
              <a:defRPr/>
            </a:pPr>
            <a:r>
              <a:rPr lang="es-ES" i="1" dirty="0" smtClean="0"/>
              <a:t>Por ejemplo</a:t>
            </a:r>
            <a:r>
              <a:rPr lang="es-ES" dirty="0" smtClean="0"/>
              <a:t>: Las políticas de CTI debe verse como un concepto evolutivo pasando desde una fase inicial neutral (la fase infantil) hacia una fase mas selectiva (</a:t>
            </a:r>
            <a:r>
              <a:rPr lang="es-ES" i="1" dirty="0" err="1" smtClean="0"/>
              <a:t>policy</a:t>
            </a:r>
            <a:r>
              <a:rPr lang="es-ES" i="1" dirty="0" smtClean="0"/>
              <a:t> </a:t>
            </a:r>
            <a:r>
              <a:rPr lang="es-ES" i="1" dirty="0" err="1" smtClean="0"/>
              <a:t>learning</a:t>
            </a:r>
            <a:r>
              <a:rPr lang="es-ES" dirty="0" smtClean="0"/>
              <a:t>) (</a:t>
            </a:r>
            <a:r>
              <a:rPr lang="es-ES" dirty="0" err="1" smtClean="0"/>
              <a:t>Teubal</a:t>
            </a:r>
            <a:r>
              <a:rPr lang="es-ES" dirty="0" smtClean="0"/>
              <a:t>)</a:t>
            </a:r>
            <a:r>
              <a:rPr lang="es-ES" b="1" dirty="0" smtClean="0"/>
              <a:t>.</a:t>
            </a:r>
          </a:p>
          <a:p>
            <a:pPr marL="800100" lvl="1" indent="-342900" eaLnBrk="1" hangingPunct="1">
              <a:defRPr/>
            </a:pPr>
            <a:r>
              <a:rPr lang="es-ES" dirty="0" smtClean="0"/>
              <a:t>Este último concepto es por demás relevante si se tiene en cuenta que la implementación de la política se ha de llevar a cabo en presencia de mercados incompletos, externalidades y otras fallas de mercad</a:t>
            </a:r>
            <a:endParaRPr lang="es-ES_tradnl" b="1" dirty="0" smtClean="0"/>
          </a:p>
          <a:p>
            <a:pPr eaLnBrk="1" hangingPunct="1">
              <a:defRPr/>
            </a:pPr>
            <a:endParaRPr lang="es-ES_tradnl" b="0" dirty="0" smtClean="0"/>
          </a:p>
        </p:txBody>
      </p:sp>
      <p:sp>
        <p:nvSpPr>
          <p:cNvPr id="4" name="Slide Number Placeholder 3"/>
          <p:cNvSpPr>
            <a:spLocks noGrp="1"/>
          </p:cNvSpPr>
          <p:nvPr>
            <p:ph type="sldNum" sz="quarter" idx="12"/>
          </p:nvPr>
        </p:nvSpPr>
        <p:spPr/>
        <p:txBody>
          <a:bodyPr/>
          <a:lstStyle/>
          <a:p>
            <a:pPr>
              <a:defRPr/>
            </a:pPr>
            <a:r>
              <a:rPr lang="en-US" smtClean="0"/>
              <a:t>- </a:t>
            </a:r>
            <a:fld id="{43657610-47D7-4F71-B50A-8FC026877273}" type="slidenum">
              <a:rPr lang="en-US" smtClean="0"/>
              <a:pPr>
                <a:defRPr/>
              </a:pPr>
              <a:t>6</a:t>
            </a:fld>
            <a:r>
              <a:rPr lang="en-US" smtClean="0"/>
              <a:t> -</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s-VE" dirty="0" smtClean="0"/>
              <a:t>II. Evaluación Ex-Post de Programas de CTI</a:t>
            </a:r>
            <a:endParaRPr lang="en-US" dirty="0" smtClean="0"/>
          </a:p>
        </p:txBody>
      </p:sp>
      <p:sp>
        <p:nvSpPr>
          <p:cNvPr id="185347" name="Rectangle 3"/>
          <p:cNvSpPr>
            <a:spLocks noGrp="1" noChangeArrowheads="1"/>
          </p:cNvSpPr>
          <p:nvPr>
            <p:ph type="body" idx="1"/>
          </p:nvPr>
        </p:nvSpPr>
        <p:spPr/>
        <p:txBody>
          <a:bodyPr/>
          <a:lstStyle/>
          <a:p>
            <a:pPr eaLnBrk="1" hangingPunct="1">
              <a:lnSpc>
                <a:spcPct val="90000"/>
              </a:lnSpc>
              <a:buFont typeface="Wingdings" pitchFamily="2" charset="2"/>
              <a:buChar char="Ø"/>
              <a:defRPr/>
            </a:pPr>
            <a:r>
              <a:rPr lang="es-VE" sz="1800" dirty="0" smtClean="0"/>
              <a:t>Por qué un programa de apoyo a la innovación empresarial podría ser efectivo? </a:t>
            </a:r>
          </a:p>
          <a:p>
            <a:pPr lvl="1" eaLnBrk="1" hangingPunct="1">
              <a:lnSpc>
                <a:spcPct val="90000"/>
              </a:lnSpc>
              <a:defRPr/>
            </a:pPr>
            <a:r>
              <a:rPr lang="es-ES" sz="1600" dirty="0" smtClean="0">
                <a:effectLst>
                  <a:outerShdw blurRad="38100" dist="38100" dir="2700000" algn="tl">
                    <a:srgbClr val="C0C0C0"/>
                  </a:outerShdw>
                </a:effectLst>
              </a:rPr>
              <a:t>El subsidio puede reducir el costo privado de un determinado proyecto de innovación que de otra forma no hubiese sido rentable.</a:t>
            </a:r>
          </a:p>
          <a:p>
            <a:pPr lvl="1" eaLnBrk="1" hangingPunct="1">
              <a:lnSpc>
                <a:spcPct val="90000"/>
              </a:lnSpc>
              <a:defRPr/>
            </a:pPr>
            <a:r>
              <a:rPr lang="es-ES" sz="1600" dirty="0" smtClean="0">
                <a:effectLst>
                  <a:outerShdw blurRad="38100" dist="38100" dir="2700000" algn="tl">
                    <a:srgbClr val="C0C0C0"/>
                  </a:outerShdw>
                </a:effectLst>
              </a:rPr>
              <a:t>El subsidio puede involucrar inversión en infraestructura tecnológica lo cual puede reducir los costos fijos de otros proyectos de innovación tanto corrientes como futuros.</a:t>
            </a:r>
          </a:p>
          <a:p>
            <a:pPr lvl="1" eaLnBrk="1" hangingPunct="1">
              <a:lnSpc>
                <a:spcPct val="90000"/>
              </a:lnSpc>
              <a:defRPr/>
            </a:pPr>
            <a:r>
              <a:rPr lang="es-ES" sz="1600" dirty="0" smtClean="0">
                <a:effectLst>
                  <a:outerShdw blurRad="38100" dist="38100" dir="2700000" algn="tl">
                    <a:srgbClr val="C0C0C0"/>
                  </a:outerShdw>
                </a:effectLst>
              </a:rPr>
              <a:t>Finalmente el aprendizaje ganado durante la ejecución del proyecto de innovación puede generar externalidades sobre otros proyectos corrientes y futuros</a:t>
            </a:r>
            <a:r>
              <a:rPr lang="es-ES" sz="1600" dirty="0" smtClean="0"/>
              <a:t>.</a:t>
            </a:r>
          </a:p>
          <a:p>
            <a:pPr lvl="1" eaLnBrk="1" hangingPunct="1">
              <a:lnSpc>
                <a:spcPct val="90000"/>
              </a:lnSpc>
              <a:defRPr/>
            </a:pPr>
            <a:endParaRPr lang="es-ES" sz="1600" dirty="0" smtClean="0"/>
          </a:p>
          <a:p>
            <a:pPr eaLnBrk="1" hangingPunct="1">
              <a:lnSpc>
                <a:spcPct val="90000"/>
              </a:lnSpc>
              <a:buFont typeface="Wingdings" pitchFamily="2" charset="2"/>
              <a:buChar char="Ø"/>
              <a:defRPr/>
            </a:pPr>
            <a:r>
              <a:rPr lang="es-VE" sz="1800" dirty="0" smtClean="0"/>
              <a:t>Por qué un programa de apoyo a la innovación empresarial puede salir mal? </a:t>
            </a:r>
            <a:endParaRPr lang="es-VE" sz="1800" b="0" dirty="0" smtClean="0"/>
          </a:p>
          <a:p>
            <a:pPr lvl="1" eaLnBrk="1" hangingPunct="1">
              <a:lnSpc>
                <a:spcPct val="90000"/>
              </a:lnSpc>
              <a:defRPr/>
            </a:pPr>
            <a:r>
              <a:rPr lang="es-ES" sz="1600" dirty="0" smtClean="0">
                <a:effectLst>
                  <a:outerShdw blurRad="38100" dist="38100" dir="2700000" algn="tl">
                    <a:srgbClr val="C0C0C0"/>
                  </a:outerShdw>
                </a:effectLst>
              </a:rPr>
              <a:t>Buenas firmas tienen a “auto seleccionarse” para el apoyo, pero buenas firmas puede que no sean las que necesiten apoyo </a:t>
            </a:r>
          </a:p>
          <a:p>
            <a:pPr lvl="1" eaLnBrk="1" hangingPunct="1">
              <a:lnSpc>
                <a:spcPct val="90000"/>
              </a:lnSpc>
              <a:defRPr/>
            </a:pPr>
            <a:r>
              <a:rPr lang="es-ES" sz="1600" dirty="0" smtClean="0">
                <a:effectLst>
                  <a:outerShdw blurRad="38100" dist="38100" dir="2700000" algn="tl">
                    <a:srgbClr val="C0C0C0"/>
                  </a:outerShdw>
                </a:effectLst>
              </a:rPr>
              <a:t>Los oficiales de programas tienden a seleccionar para financiamiento proyectos seguros y de bajo riesgo. Es decir proyectos que se hubiesen llevado a cabo de todas formas por el sector privado</a:t>
            </a:r>
          </a:p>
          <a:p>
            <a:pPr lvl="1" eaLnBrk="1" hangingPunct="1">
              <a:lnSpc>
                <a:spcPct val="90000"/>
              </a:lnSpc>
              <a:defRPr/>
            </a:pPr>
            <a:r>
              <a:rPr lang="es-ES" sz="1600" dirty="0" smtClean="0">
                <a:effectLst>
                  <a:outerShdw blurRad="38100" dist="38100" dir="2700000" algn="tl">
                    <a:srgbClr val="C0C0C0"/>
                  </a:outerShdw>
                </a:effectLst>
              </a:rPr>
              <a:t>Los proyectos subsidiados puede terminar afectando el precio de los insumos (y a veces de los productos) lo cual puede inducir a la empresa a discontinuar proyectos que de otra forma podrían haber sido rentables</a:t>
            </a:r>
            <a:endParaRPr lang="en-US" sz="1600" dirty="0" smtClean="0">
              <a:effectLst>
                <a:outerShdw blurRad="38100" dist="38100" dir="2700000" algn="tl">
                  <a:srgbClr val="C0C0C0"/>
                </a:outerShdw>
              </a:effectLst>
            </a:endParaRPr>
          </a:p>
        </p:txBody>
      </p:sp>
      <p:sp>
        <p:nvSpPr>
          <p:cNvPr id="4" name="Slide Number Placeholder 3"/>
          <p:cNvSpPr>
            <a:spLocks noGrp="1"/>
          </p:cNvSpPr>
          <p:nvPr>
            <p:ph type="sldNum" sz="quarter" idx="12"/>
          </p:nvPr>
        </p:nvSpPr>
        <p:spPr/>
        <p:txBody>
          <a:bodyPr/>
          <a:lstStyle/>
          <a:p>
            <a:pPr>
              <a:defRPr/>
            </a:pPr>
            <a:r>
              <a:rPr lang="en-US" smtClean="0"/>
              <a:t>- </a:t>
            </a:r>
            <a:fld id="{43657610-47D7-4F71-B50A-8FC026877273}" type="slidenum">
              <a:rPr lang="en-US" smtClean="0"/>
              <a:pPr>
                <a:defRPr/>
              </a:pPr>
              <a:t>7</a:t>
            </a:fld>
            <a:r>
              <a:rPr lang="en-US" smtClean="0"/>
              <a:t> -</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s-VE" dirty="0" smtClean="0"/>
              <a:t>II. Evaluación Ex-Post de programas de CTI</a:t>
            </a:r>
            <a:endParaRPr lang="en-US" dirty="0" smtClean="0"/>
          </a:p>
        </p:txBody>
      </p:sp>
      <p:sp>
        <p:nvSpPr>
          <p:cNvPr id="185347" name="Rectangle 3"/>
          <p:cNvSpPr>
            <a:spLocks noGrp="1" noChangeArrowheads="1"/>
          </p:cNvSpPr>
          <p:nvPr>
            <p:ph type="body" idx="1"/>
          </p:nvPr>
        </p:nvSpPr>
        <p:spPr/>
        <p:txBody>
          <a:bodyPr/>
          <a:lstStyle/>
          <a:p>
            <a:pPr eaLnBrk="1" hangingPunct="1">
              <a:lnSpc>
                <a:spcPct val="90000"/>
              </a:lnSpc>
              <a:buFont typeface="Wingdings" pitchFamily="2" charset="2"/>
              <a:buChar char="Ø"/>
              <a:defRPr/>
            </a:pPr>
            <a:r>
              <a:rPr lang="es-ES" sz="1600" dirty="0" smtClean="0">
                <a:effectLst>
                  <a:outerShdw blurRad="38100" dist="38100" dir="2700000" algn="tl">
                    <a:srgbClr val="C0C0C0"/>
                  </a:outerShdw>
                </a:effectLst>
              </a:rPr>
              <a:t>Ejemplo: El caso de un subsidio del tipo “</a:t>
            </a:r>
            <a:r>
              <a:rPr lang="es-ES" sz="1600" dirty="0" err="1" smtClean="0">
                <a:effectLst>
                  <a:outerShdw blurRad="38100" dist="38100" dir="2700000" algn="tl">
                    <a:srgbClr val="C0C0C0"/>
                  </a:outerShdw>
                </a:effectLst>
              </a:rPr>
              <a:t>matching</a:t>
            </a:r>
            <a:r>
              <a:rPr lang="es-ES" sz="1600" dirty="0" smtClean="0">
                <a:effectLst>
                  <a:outerShdw blurRad="38100" dist="38100" dir="2700000" algn="tl">
                    <a:srgbClr val="C0C0C0"/>
                  </a:outerShdw>
                </a:effectLst>
              </a:rPr>
              <a:t> </a:t>
            </a:r>
            <a:r>
              <a:rPr lang="es-ES" sz="1600" dirty="0" err="1" smtClean="0">
                <a:effectLst>
                  <a:outerShdw blurRad="38100" dist="38100" dir="2700000" algn="tl">
                    <a:srgbClr val="C0C0C0"/>
                  </a:outerShdw>
                </a:effectLst>
              </a:rPr>
              <a:t>grant</a:t>
            </a:r>
            <a:r>
              <a:rPr lang="es-ES" sz="1600" dirty="0" smtClean="0">
                <a:effectLst>
                  <a:outerShdw blurRad="38100" dist="38100" dir="2700000" algn="tl">
                    <a:srgbClr val="C0C0C0"/>
                  </a:outerShdw>
                </a:effectLst>
              </a:rPr>
              <a:t>”</a:t>
            </a:r>
          </a:p>
          <a:p>
            <a:pPr eaLnBrk="1" hangingPunct="1">
              <a:lnSpc>
                <a:spcPct val="90000"/>
              </a:lnSpc>
              <a:buFont typeface="Wingdings" pitchFamily="2" charset="2"/>
              <a:buChar char="Ø"/>
              <a:defRPr/>
            </a:pPr>
            <a:endParaRPr lang="es-ES" sz="1600" dirty="0" smtClean="0">
              <a:effectLst>
                <a:outerShdw blurRad="38100" dist="38100" dir="2700000" algn="tl">
                  <a:srgbClr val="C0C0C0"/>
                </a:outerShdw>
              </a:effectLst>
            </a:endParaRPr>
          </a:p>
          <a:p>
            <a:pPr eaLnBrk="1" hangingPunct="1">
              <a:lnSpc>
                <a:spcPct val="90000"/>
              </a:lnSpc>
              <a:buFont typeface="Wingdings" pitchFamily="2" charset="2"/>
              <a:buChar char="Ø"/>
              <a:defRPr/>
            </a:pPr>
            <a:endParaRPr lang="es-ES" sz="1600" dirty="0" smtClean="0">
              <a:effectLst>
                <a:outerShdw blurRad="38100" dist="38100" dir="2700000" algn="tl">
                  <a:srgbClr val="C0C0C0"/>
                </a:outerShdw>
              </a:effectLst>
            </a:endParaRPr>
          </a:p>
          <a:p>
            <a:pPr eaLnBrk="1" hangingPunct="1">
              <a:lnSpc>
                <a:spcPct val="90000"/>
              </a:lnSpc>
              <a:buFont typeface="Wingdings" pitchFamily="2" charset="2"/>
              <a:buChar char="Ø"/>
              <a:defRPr/>
            </a:pPr>
            <a:endParaRPr lang="es-ES" sz="1600" dirty="0" smtClean="0">
              <a:effectLst>
                <a:outerShdw blurRad="38100" dist="38100" dir="2700000" algn="tl">
                  <a:srgbClr val="C0C0C0"/>
                </a:outerShdw>
              </a:effectLst>
            </a:endParaRPr>
          </a:p>
          <a:p>
            <a:pPr eaLnBrk="1" hangingPunct="1">
              <a:lnSpc>
                <a:spcPct val="90000"/>
              </a:lnSpc>
              <a:buFont typeface="Wingdings" pitchFamily="2" charset="2"/>
              <a:buChar char="Ø"/>
              <a:defRPr/>
            </a:pPr>
            <a:endParaRPr lang="es-ES" sz="1600" dirty="0" smtClean="0">
              <a:effectLst>
                <a:outerShdw blurRad="38100" dist="38100" dir="2700000" algn="tl">
                  <a:srgbClr val="C0C0C0"/>
                </a:outerShdw>
              </a:effectLst>
            </a:endParaRPr>
          </a:p>
          <a:p>
            <a:pPr eaLnBrk="1" hangingPunct="1">
              <a:lnSpc>
                <a:spcPct val="90000"/>
              </a:lnSpc>
              <a:buFont typeface="Wingdings" pitchFamily="2" charset="2"/>
              <a:buChar char="Ø"/>
              <a:defRPr/>
            </a:pPr>
            <a:endParaRPr lang="es-ES" sz="1600" dirty="0" smtClean="0">
              <a:effectLst>
                <a:outerShdw blurRad="38100" dist="38100" dir="2700000" algn="tl">
                  <a:srgbClr val="C0C0C0"/>
                </a:outerShdw>
              </a:effectLst>
            </a:endParaRPr>
          </a:p>
          <a:p>
            <a:pPr eaLnBrk="1" hangingPunct="1">
              <a:lnSpc>
                <a:spcPct val="90000"/>
              </a:lnSpc>
              <a:buFont typeface="Wingdings" pitchFamily="2" charset="2"/>
              <a:buChar char="Ø"/>
              <a:defRPr/>
            </a:pPr>
            <a:endParaRPr lang="es-ES" sz="1600" dirty="0" smtClean="0">
              <a:effectLst>
                <a:outerShdw blurRad="38100" dist="38100" dir="2700000" algn="tl">
                  <a:srgbClr val="C0C0C0"/>
                </a:outerShdw>
              </a:effectLst>
            </a:endParaRPr>
          </a:p>
          <a:p>
            <a:pPr eaLnBrk="1" hangingPunct="1">
              <a:lnSpc>
                <a:spcPct val="90000"/>
              </a:lnSpc>
              <a:buFont typeface="Wingdings" pitchFamily="2" charset="2"/>
              <a:buChar char="Ø"/>
              <a:defRPr/>
            </a:pPr>
            <a:endParaRPr lang="es-ES" sz="1600" dirty="0" smtClean="0">
              <a:effectLst>
                <a:outerShdw blurRad="38100" dist="38100" dir="2700000" algn="tl">
                  <a:srgbClr val="C0C0C0"/>
                </a:outerShdw>
              </a:effectLst>
            </a:endParaRPr>
          </a:p>
          <a:p>
            <a:pPr eaLnBrk="1" hangingPunct="1">
              <a:lnSpc>
                <a:spcPct val="90000"/>
              </a:lnSpc>
              <a:buFont typeface="Wingdings" pitchFamily="2" charset="2"/>
              <a:buChar char="Ø"/>
              <a:defRPr/>
            </a:pPr>
            <a:endParaRPr lang="es-ES" sz="1600" dirty="0" smtClean="0">
              <a:effectLst>
                <a:outerShdw blurRad="38100" dist="38100" dir="2700000" algn="tl">
                  <a:srgbClr val="C0C0C0"/>
                </a:outerShdw>
              </a:effectLst>
            </a:endParaRPr>
          </a:p>
          <a:p>
            <a:pPr eaLnBrk="1" hangingPunct="1">
              <a:lnSpc>
                <a:spcPct val="90000"/>
              </a:lnSpc>
              <a:buFont typeface="Wingdings" pitchFamily="2" charset="2"/>
              <a:buChar char="Ø"/>
              <a:defRPr/>
            </a:pPr>
            <a:endParaRPr lang="es-ES" sz="1600" dirty="0" smtClean="0">
              <a:effectLst>
                <a:outerShdw blurRad="38100" dist="38100" dir="2700000" algn="tl">
                  <a:srgbClr val="C0C0C0"/>
                </a:outerShdw>
              </a:effectLst>
            </a:endParaRPr>
          </a:p>
          <a:p>
            <a:pPr eaLnBrk="1" hangingPunct="1">
              <a:lnSpc>
                <a:spcPct val="90000"/>
              </a:lnSpc>
              <a:buFont typeface="Wingdings" pitchFamily="2" charset="2"/>
              <a:buChar char="Ø"/>
              <a:defRPr/>
            </a:pPr>
            <a:endParaRPr lang="es-ES" sz="1600" dirty="0" smtClean="0">
              <a:effectLst>
                <a:outerShdw blurRad="38100" dist="38100" dir="2700000" algn="tl">
                  <a:srgbClr val="C0C0C0"/>
                </a:outerShdw>
              </a:effectLst>
            </a:endParaRPr>
          </a:p>
          <a:p>
            <a:pPr eaLnBrk="1" hangingPunct="1">
              <a:lnSpc>
                <a:spcPct val="90000"/>
              </a:lnSpc>
              <a:buFont typeface="Wingdings" pitchFamily="2" charset="2"/>
              <a:buChar char="Ø"/>
              <a:defRPr/>
            </a:pPr>
            <a:endParaRPr lang="es-ES" sz="1600" dirty="0" smtClean="0">
              <a:effectLst>
                <a:outerShdw blurRad="38100" dist="38100" dir="2700000" algn="tl">
                  <a:srgbClr val="C0C0C0"/>
                </a:outerShdw>
              </a:effectLst>
            </a:endParaRPr>
          </a:p>
          <a:p>
            <a:pPr eaLnBrk="1" hangingPunct="1">
              <a:lnSpc>
                <a:spcPct val="90000"/>
              </a:lnSpc>
              <a:buFont typeface="Wingdings" pitchFamily="2" charset="2"/>
              <a:buChar char="Ø"/>
              <a:defRPr/>
            </a:pPr>
            <a:endParaRPr lang="es-ES" sz="1600" dirty="0" smtClean="0">
              <a:effectLst>
                <a:outerShdw blurRad="38100" dist="38100" dir="2700000" algn="tl">
                  <a:srgbClr val="C0C0C0"/>
                </a:outerShdw>
              </a:effectLst>
            </a:endParaRPr>
          </a:p>
          <a:p>
            <a:pPr eaLnBrk="1" hangingPunct="1">
              <a:lnSpc>
                <a:spcPct val="90000"/>
              </a:lnSpc>
              <a:buFont typeface="Wingdings" pitchFamily="2" charset="2"/>
              <a:buChar char="Ø"/>
              <a:defRPr/>
            </a:pPr>
            <a:endParaRPr lang="es-ES" sz="1600" dirty="0" smtClean="0">
              <a:effectLst>
                <a:outerShdw blurRad="38100" dist="38100" dir="2700000" algn="tl">
                  <a:srgbClr val="C0C0C0"/>
                </a:outerShdw>
              </a:effectLst>
            </a:endParaRPr>
          </a:p>
          <a:p>
            <a:pPr eaLnBrk="1" hangingPunct="1">
              <a:lnSpc>
                <a:spcPct val="90000"/>
              </a:lnSpc>
              <a:buFont typeface="Wingdings" pitchFamily="2" charset="2"/>
              <a:buChar char="Ø"/>
              <a:defRPr/>
            </a:pPr>
            <a:endParaRPr lang="es-ES" sz="1600" dirty="0" smtClean="0">
              <a:effectLst>
                <a:outerShdw blurRad="38100" dist="38100" dir="2700000" algn="tl">
                  <a:srgbClr val="C0C0C0"/>
                </a:outerShdw>
              </a:effectLst>
            </a:endParaRPr>
          </a:p>
          <a:p>
            <a:pPr eaLnBrk="1" hangingPunct="1">
              <a:lnSpc>
                <a:spcPct val="90000"/>
              </a:lnSpc>
              <a:buFont typeface="Wingdings" pitchFamily="2" charset="2"/>
              <a:buChar char="Ø"/>
              <a:defRPr/>
            </a:pPr>
            <a:endParaRPr lang="es-ES" sz="1600" b="0" dirty="0" smtClean="0">
              <a:effectLst>
                <a:outerShdw blurRad="38100" dist="38100" dir="2700000" algn="tl">
                  <a:srgbClr val="C0C0C0"/>
                </a:outerShdw>
              </a:effectLst>
            </a:endParaRPr>
          </a:p>
          <a:p>
            <a:pPr eaLnBrk="1" hangingPunct="1">
              <a:lnSpc>
                <a:spcPct val="90000"/>
              </a:lnSpc>
              <a:buFont typeface="Wingdings" pitchFamily="2" charset="2"/>
              <a:buChar char="Ø"/>
              <a:defRPr/>
            </a:pPr>
            <a:r>
              <a:rPr lang="es-ES" sz="1600" b="0" dirty="0" smtClean="0">
                <a:effectLst>
                  <a:outerShdw blurRad="38100" dist="38100" dir="2700000" algn="tl">
                    <a:srgbClr val="C0C0C0"/>
                  </a:outerShdw>
                </a:effectLst>
              </a:rPr>
              <a:t>Como consecuencia del subsidio: D1 empieza a invertir, D3 y D4 (firmas restringidas por liquidez invierten mas), D2 es la firma no restringida y asignando el subsidio a ella genera </a:t>
            </a:r>
            <a:r>
              <a:rPr lang="es-ES" sz="1600" b="0" dirty="0" err="1" smtClean="0">
                <a:effectLst>
                  <a:outerShdw blurRad="38100" dist="38100" dir="2700000" algn="tl">
                    <a:srgbClr val="C0C0C0"/>
                  </a:outerShdw>
                </a:effectLst>
              </a:rPr>
              <a:t>crowding</a:t>
            </a:r>
            <a:r>
              <a:rPr lang="es-ES" sz="1600" b="0" dirty="0" smtClean="0">
                <a:effectLst>
                  <a:outerShdw blurRad="38100" dist="38100" dir="2700000" algn="tl">
                    <a:srgbClr val="C0C0C0"/>
                  </a:outerShdw>
                </a:effectLst>
              </a:rPr>
              <a:t> </a:t>
            </a:r>
            <a:r>
              <a:rPr lang="es-ES" sz="1600" b="0" dirty="0" err="1" smtClean="0">
                <a:effectLst>
                  <a:outerShdw blurRad="38100" dist="38100" dir="2700000" algn="tl">
                    <a:srgbClr val="C0C0C0"/>
                  </a:outerShdw>
                </a:effectLst>
              </a:rPr>
              <a:t>out</a:t>
            </a:r>
            <a:r>
              <a:rPr lang="es-ES" sz="1600" b="0" dirty="0" smtClean="0">
                <a:effectLst>
                  <a:outerShdw blurRad="38100" dist="38100" dir="2700000" algn="tl">
                    <a:srgbClr val="C0C0C0"/>
                  </a:outerShdw>
                </a:effectLst>
              </a:rPr>
              <a:t> (ver Hall y </a:t>
            </a:r>
            <a:r>
              <a:rPr lang="es-ES" sz="1600" b="0" dirty="0" err="1" smtClean="0">
                <a:effectLst>
                  <a:outerShdw blurRad="38100" dist="38100" dir="2700000" algn="tl">
                    <a:srgbClr val="C0C0C0"/>
                  </a:outerShdw>
                </a:effectLst>
              </a:rPr>
              <a:t>Maffioli</a:t>
            </a:r>
            <a:r>
              <a:rPr lang="es-ES" sz="1600" b="0" dirty="0" smtClean="0">
                <a:effectLst>
                  <a:outerShdw blurRad="38100" dist="38100" dir="2700000" algn="tl">
                    <a:srgbClr val="C0C0C0"/>
                  </a:outerShdw>
                </a:effectLst>
              </a:rPr>
              <a:t>, 2008). </a:t>
            </a:r>
          </a:p>
          <a:p>
            <a:pPr eaLnBrk="1" hangingPunct="1">
              <a:lnSpc>
                <a:spcPct val="90000"/>
              </a:lnSpc>
              <a:buFont typeface="Wingdings" pitchFamily="2" charset="2"/>
              <a:buChar char="Ø"/>
              <a:defRPr/>
            </a:pPr>
            <a:r>
              <a:rPr lang="es-ES" sz="1600" b="0" dirty="0" smtClean="0">
                <a:effectLst>
                  <a:outerShdw blurRad="38100" dist="38100" dir="2700000" algn="tl">
                    <a:srgbClr val="C0C0C0"/>
                  </a:outerShdw>
                </a:effectLst>
              </a:rPr>
              <a:t>Uno quiere en su programa firmas D1, D3 y D4. No D2.</a:t>
            </a:r>
          </a:p>
        </p:txBody>
      </p:sp>
      <p:pic>
        <p:nvPicPr>
          <p:cNvPr id="160770" name="Picture 2"/>
          <p:cNvPicPr>
            <a:picLocks noChangeAspect="1" noChangeArrowheads="1"/>
          </p:cNvPicPr>
          <p:nvPr/>
        </p:nvPicPr>
        <p:blipFill>
          <a:blip r:embed="rId3" cstate="print"/>
          <a:srcRect/>
          <a:stretch>
            <a:fillRect/>
          </a:stretch>
        </p:blipFill>
        <p:spPr bwMode="auto">
          <a:xfrm>
            <a:off x="1781175" y="1423988"/>
            <a:ext cx="5581650" cy="4010025"/>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pPr>
              <a:defRPr/>
            </a:pPr>
            <a:r>
              <a:rPr lang="en-US" smtClean="0"/>
              <a:t>- </a:t>
            </a:r>
            <a:fld id="{43657610-47D7-4F71-B50A-8FC026877273}" type="slidenum">
              <a:rPr lang="en-US" smtClean="0"/>
              <a:pPr>
                <a:defRPr/>
              </a:pPr>
              <a:t>8</a:t>
            </a:fld>
            <a:r>
              <a:rPr lang="en-US" smtClean="0"/>
              <a:t> -</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04800" y="76200"/>
            <a:ext cx="8229600" cy="1143000"/>
          </a:xfrm>
        </p:spPr>
        <p:txBody>
          <a:bodyPr/>
          <a:lstStyle/>
          <a:p>
            <a:pPr eaLnBrk="1" hangingPunct="1"/>
            <a:r>
              <a:rPr lang="es-ES_tradnl" dirty="0" smtClean="0"/>
              <a:t>II. </a:t>
            </a:r>
            <a:r>
              <a:rPr lang="es-VE" dirty="0" smtClean="0"/>
              <a:t>Evaluación Ex-Post de programas de CTI</a:t>
            </a:r>
            <a:endParaRPr lang="es-ES_tradnl" dirty="0" smtClean="0"/>
          </a:p>
        </p:txBody>
      </p:sp>
      <p:sp>
        <p:nvSpPr>
          <p:cNvPr id="196611" name="Text Box 3"/>
          <p:cNvSpPr txBox="1">
            <a:spLocks noChangeArrowheads="1"/>
          </p:cNvSpPr>
          <p:nvPr/>
        </p:nvSpPr>
        <p:spPr bwMode="auto">
          <a:xfrm>
            <a:off x="381000" y="1066800"/>
            <a:ext cx="8229600" cy="5170646"/>
          </a:xfrm>
          <a:prstGeom prst="rect">
            <a:avLst/>
          </a:prstGeom>
          <a:noFill/>
          <a:ln w="9525">
            <a:noFill/>
            <a:miter lim="800000"/>
            <a:headEnd/>
            <a:tailEnd/>
          </a:ln>
        </p:spPr>
        <p:txBody>
          <a:bodyPr>
            <a:spAutoFit/>
          </a:bodyPr>
          <a:lstStyle/>
          <a:p>
            <a:pPr algn="just">
              <a:spcBef>
                <a:spcPct val="50000"/>
              </a:spcBef>
            </a:pPr>
            <a:r>
              <a:rPr lang="es-ES" sz="2000" dirty="0"/>
              <a:t> </a:t>
            </a:r>
            <a:endParaRPr lang="es-ES" sz="2000" dirty="0" smtClean="0"/>
          </a:p>
          <a:p>
            <a:pPr algn="just">
              <a:spcBef>
                <a:spcPct val="50000"/>
              </a:spcBef>
              <a:buFont typeface="Wingdings" pitchFamily="2" charset="2"/>
              <a:buChar char="Ø"/>
            </a:pPr>
            <a:r>
              <a:rPr lang="es-ES" sz="2000" dirty="0" smtClean="0"/>
              <a:t>Conceptualmente, la evaluación busca medir no solamente si es que existió un cambio sino también determinar si la causa del cambio es atribuible a la intervención del programa. En otras palabras la evaluación consiste en buena parte es descartar explicación alternativas para el cambio.</a:t>
            </a:r>
            <a:endParaRPr lang="es-ES" sz="2000" dirty="0"/>
          </a:p>
          <a:p>
            <a:pPr algn="l">
              <a:spcBef>
                <a:spcPct val="50000"/>
              </a:spcBef>
              <a:buFont typeface="Wingdings" pitchFamily="2" charset="2"/>
              <a:buChar char="Ø"/>
            </a:pPr>
            <a:endParaRPr lang="es-ES" sz="2000" dirty="0"/>
          </a:p>
          <a:p>
            <a:pPr algn="l">
              <a:spcBef>
                <a:spcPct val="50000"/>
              </a:spcBef>
              <a:buFont typeface="Wingdings" pitchFamily="2" charset="2"/>
              <a:buChar char="Ø"/>
            </a:pPr>
            <a:r>
              <a:rPr lang="es-ES" sz="2000" dirty="0" smtClean="0"/>
              <a:t>Ejemplo: Una política dada podría haber empezado en el marco de una recesión que luego se revierte. </a:t>
            </a:r>
          </a:p>
          <a:p>
            <a:pPr algn="l">
              <a:spcBef>
                <a:spcPct val="50000"/>
              </a:spcBef>
              <a:buFont typeface="Wingdings" pitchFamily="2" charset="2"/>
              <a:buChar char="Ø"/>
            </a:pPr>
            <a:endParaRPr lang="es-ES" sz="2000" dirty="0" smtClean="0"/>
          </a:p>
          <a:p>
            <a:pPr algn="l">
              <a:spcBef>
                <a:spcPct val="50000"/>
              </a:spcBef>
              <a:buFont typeface="Wingdings" pitchFamily="2" charset="2"/>
              <a:buChar char="Ø"/>
            </a:pPr>
            <a:r>
              <a:rPr lang="es-ES" sz="2000" dirty="0" smtClean="0"/>
              <a:t>El aspecto crucial es determinar una línea de base que descarte estas explicaciones alternativas. Conceptualmente</a:t>
            </a:r>
            <a:r>
              <a:rPr lang="es-ES" sz="2000" dirty="0"/>
              <a:t>, se busca generar un </a:t>
            </a:r>
            <a:r>
              <a:rPr lang="es-ES" sz="2000" b="1" i="1" u="sng" dirty="0" err="1"/>
              <a:t>contrafactual</a:t>
            </a:r>
            <a:r>
              <a:rPr lang="es-ES" sz="2000" dirty="0"/>
              <a:t>, es decir determinar qué </a:t>
            </a:r>
            <a:r>
              <a:rPr lang="es-ES" sz="2000" dirty="0" smtClean="0"/>
              <a:t>les hubiera </a:t>
            </a:r>
            <a:r>
              <a:rPr lang="es-ES" sz="2000" dirty="0"/>
              <a:t>pasado </a:t>
            </a:r>
            <a:r>
              <a:rPr lang="es-ES" sz="2000" dirty="0" smtClean="0"/>
              <a:t>a los beneficiarios sin </a:t>
            </a:r>
            <a:r>
              <a:rPr lang="es-ES" sz="2000" dirty="0"/>
              <a:t>el programa. </a:t>
            </a:r>
            <a:r>
              <a:rPr lang="es-ES" sz="2000" dirty="0" smtClean="0"/>
              <a:t> </a:t>
            </a:r>
            <a:endParaRPr lang="es-ES" sz="2000" dirty="0"/>
          </a:p>
        </p:txBody>
      </p:sp>
      <p:sp>
        <p:nvSpPr>
          <p:cNvPr id="4" name="Slide Number Placeholder 3"/>
          <p:cNvSpPr>
            <a:spLocks noGrp="1"/>
          </p:cNvSpPr>
          <p:nvPr>
            <p:ph type="sldNum" sz="quarter" idx="12"/>
          </p:nvPr>
        </p:nvSpPr>
        <p:spPr/>
        <p:txBody>
          <a:bodyPr/>
          <a:lstStyle/>
          <a:p>
            <a:pPr>
              <a:defRPr/>
            </a:pPr>
            <a:r>
              <a:rPr lang="en-US" smtClean="0"/>
              <a:t>- </a:t>
            </a:r>
            <a:fld id="{43657610-47D7-4F71-B50A-8FC026877273}" type="slidenum">
              <a:rPr lang="en-US" smtClean="0"/>
              <a:pPr>
                <a:defRPr/>
              </a:pPr>
              <a:t>9</a:t>
            </a:fld>
            <a:r>
              <a:rPr lang="en-US" smtClean="0"/>
              <a:t> -</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96611">
                                            <p:txEl>
                                              <p:pRg st="0" end="0"/>
                                            </p:txEl>
                                          </p:spTgt>
                                        </p:tgtEl>
                                        <p:attrNameLst>
                                          <p:attrName>style.visibility</p:attrName>
                                        </p:attrNameLst>
                                      </p:cBhvr>
                                      <p:to>
                                        <p:strVal val="visible"/>
                                      </p:to>
                                    </p:set>
                                    <p:animEffect transition="in" filter="blinds(horizontal)">
                                      <p:cBhvr>
                                        <p:cTn id="7" dur="500"/>
                                        <p:tgtEl>
                                          <p:spTgt spid="1966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96611">
                                            <p:txEl>
                                              <p:pRg st="1" end="1"/>
                                            </p:txEl>
                                          </p:spTgt>
                                        </p:tgtEl>
                                        <p:attrNameLst>
                                          <p:attrName>style.visibility</p:attrName>
                                        </p:attrNameLst>
                                      </p:cBhvr>
                                      <p:to>
                                        <p:strVal val="visible"/>
                                      </p:to>
                                    </p:set>
                                    <p:animEffect transition="in" filter="blinds(horizontal)">
                                      <p:cBhvr>
                                        <p:cTn id="12" dur="500"/>
                                        <p:tgtEl>
                                          <p:spTgt spid="1966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96611">
                                            <p:txEl>
                                              <p:pRg st="3" end="3"/>
                                            </p:txEl>
                                          </p:spTgt>
                                        </p:tgtEl>
                                        <p:attrNameLst>
                                          <p:attrName>style.visibility</p:attrName>
                                        </p:attrNameLst>
                                      </p:cBhvr>
                                      <p:to>
                                        <p:strVal val="visible"/>
                                      </p:to>
                                    </p:set>
                                    <p:animEffect transition="in" filter="blinds(horizontal)">
                                      <p:cBhvr>
                                        <p:cTn id="17" dur="500"/>
                                        <p:tgtEl>
                                          <p:spTgt spid="19661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96611">
                                            <p:txEl>
                                              <p:pRg st="5" end="5"/>
                                            </p:txEl>
                                          </p:spTgt>
                                        </p:tgtEl>
                                        <p:attrNameLst>
                                          <p:attrName>style.visibility</p:attrName>
                                        </p:attrNameLst>
                                      </p:cBhvr>
                                      <p:to>
                                        <p:strVal val="visible"/>
                                      </p:to>
                                    </p:set>
                                    <p:animEffect transition="in" filter="blinds(horizontal)">
                                      <p:cBhvr>
                                        <p:cTn id="22" dur="500"/>
                                        <p:tgtEl>
                                          <p:spTgt spid="1966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plate_es">
  <a:themeElements>
    <a:clrScheme name="template_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mplate_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template_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plate_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plate_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plate_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plate_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plate_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plate_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plate_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plate_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plate_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plate_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plate_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EMPLATE_ENGLIS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MPLATE_ENGLISH">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ct:contentTypeSchema xmlns:ct="http://schemas.microsoft.com/office/2006/metadata/contentType" xmlns:ma="http://schemas.microsoft.com/office/2006/metadata/properties/metaAttributes" ct:_="" ma:_="" ma:contentTypeName="ez-Disclosure Corporate" ma:contentTypeID="0x01010066B06E59AB175241BBFB297522263BEB00F45778D44748314D9B155A7C854368D7" ma:contentTypeVersion="5" ma:contentTypeDescription="A content type to manage public (corporate) IDB documents" ma:contentTypeScope="" ma:versionID="0a25953ea2c9f3613eb833bc5dc36eeb">
  <xsd:schema xmlns:xsd="http://www.w3.org/2001/XMLSchema" xmlns:xs="http://www.w3.org/2001/XMLSchema" xmlns:p="http://schemas.microsoft.com/office/2006/metadata/properties" xmlns:ns2="cdc7663a-08f0-4737-9e8c-148ce897a09c" targetNamespace="http://schemas.microsoft.com/office/2006/metadata/properties" ma:root="true" ma:fieldsID="5c9be795631bfedbbf6c259904c30130" ns2:_="">
    <xsd:import namespace="cdc7663a-08f0-4737-9e8c-148ce897a09c"/>
    <xsd:element name="properties">
      <xsd:complexType>
        <xsd:sequence>
          <xsd:element name="documentManagement">
            <xsd:complexType>
              <xsd:all>
                <xsd:element ref="ns2:_dlc_DocId" minOccurs="0"/>
                <xsd:element ref="ns2:_dlc_DocIdUrl" minOccurs="0"/>
                <xsd:element ref="ns2:_dlc_DocIdPersistId" minOccurs="0"/>
                <xsd:element ref="ns2:cf0f1ca6d90e4583ad80995bcde0e58a" minOccurs="0"/>
                <xsd:element ref="ns2:TaxCatchAll" minOccurs="0"/>
                <xsd:element ref="ns2:TaxCatchAllLabel" minOccurs="0"/>
                <xsd:element ref="ns2:Access_x0020_to_x0020_Information_x00a0_Policy"/>
                <xsd:element ref="ns2:j65ec2e3a7e44c39a1acebfd2a19200a" minOccurs="0"/>
                <xsd:element ref="ns2:Webtopic" minOccurs="0"/>
                <xsd:element ref="ns2:Disclosure_x0020_Activity"/>
                <xsd:element ref="ns2:Document_x0020_Language_x0020_IDB"/>
                <xsd:element ref="ns2:Division_x0020_or_x0020_Unit" minOccurs="0"/>
                <xsd:element ref="ns2:Document_x0020_Author" minOccurs="0"/>
                <xsd:element ref="ns2:Other_x0020_Author" minOccurs="0"/>
                <xsd:element ref="ns2:ic46d7e087fd4a108fb86518ca413cc6" minOccurs="0"/>
                <xsd:element ref="ns2:Identifier" minOccurs="0"/>
                <xsd:element ref="ns2:IDBDocs_x0020_Number" minOccurs="0"/>
                <xsd:element ref="ns2:Migration_x0020_Info" minOccurs="0"/>
                <xsd:element ref="ns2:Abstract" minOccurs="0"/>
                <xsd:element ref="ns2:Editor1" minOccurs="0"/>
                <xsd:element ref="ns2:Issue_x0020_Date" minOccurs="0"/>
                <xsd:element ref="ns2:Publishing_x0020_House" minOccurs="0"/>
                <xsd:element ref="ns2:KP_x0020_Topics" minOccurs="0"/>
                <xsd:element ref="ns2:Region" minOccurs="0"/>
                <xsd:element ref="ns2:Publication_x0020_Type" minOccurs="0"/>
                <xsd:element ref="ns2:SISCOR_x0020_Number" minOccurs="0"/>
                <xsd:element ref="ns2:Fiscal_x0020_Year_x0020_IDB" minOccurs="0"/>
                <xsd:element ref="ns2:Disclose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dc7663a-08f0-4737-9e8c-148ce897a09c"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cf0f1ca6d90e4583ad80995bcde0e58a" ma:index="11" ma:taxonomy="true" ma:internalName="cf0f1ca6d90e4583ad80995bcde0e58a" ma:taxonomyFieldName="Function_x0020_Corporate_x0020_IDB" ma:displayName="Function Corporate IDB" ma:readOnly="false" ma:default="" ma:fieldId="{cf0f1ca6-d90e-4583-ad80-995bcde0e58a}" ma:sspId="ae61f9b1-e23d-4f49-b3d7-56b991556c4b" ma:termSetId="87c2acd2-4473-4e75-9749-843c35148602" ma:anchorId="00000000-0000-0000-0000-000000000000" ma:open="false" ma:isKeyword="false">
      <xsd:complexType>
        <xsd:sequence>
          <xsd:element ref="pc:Terms" minOccurs="0" maxOccurs="1"/>
        </xsd:sequence>
      </xsd:complexType>
    </xsd:element>
    <xsd:element name="TaxCatchAll" ma:index="12" nillable="true" ma:displayName="Taxonomy Catch All Column" ma:description="" ma:hidden="true" ma:list="{3c588f23-1e2d-45ba-a9b1-ef249f9a459b}" ma:internalName="TaxCatchAll" ma:showField="CatchAllData" ma:web="4efbec97-fde3-4879-8f16-c9b0dfc21485">
      <xsd:complexType>
        <xsd:complexContent>
          <xsd:extension base="dms:MultiChoiceLookup">
            <xsd:sequence>
              <xsd:element name="Value" type="dms:Lookup" maxOccurs="unbounded" minOccurs="0" nillable="true"/>
            </xsd:sequence>
          </xsd:extension>
        </xsd:complexContent>
      </xsd:complexType>
    </xsd:element>
    <xsd:element name="TaxCatchAllLabel" ma:index="13" nillable="true" ma:displayName="Taxonomy Catch All Column1" ma:description="" ma:hidden="true" ma:list="{3c588f23-1e2d-45ba-a9b1-ef249f9a459b}" ma:internalName="TaxCatchAllLabel" ma:readOnly="true" ma:showField="CatchAllDataLabel" ma:web="4efbec97-fde3-4879-8f16-c9b0dfc21485">
      <xsd:complexType>
        <xsd:complexContent>
          <xsd:extension base="dms:MultiChoiceLookup">
            <xsd:sequence>
              <xsd:element name="Value" type="dms:Lookup" maxOccurs="unbounded" minOccurs="0" nillable="true"/>
            </xsd:sequence>
          </xsd:extension>
        </xsd:complexContent>
      </xsd:complexType>
    </xsd:element>
    <xsd:element name="Access_x0020_to_x0020_Information_x00a0_Policy" ma:index="15" ma:displayName="Access to Information Policy" ma:default="Confidential" ma:format="Dropdown" ma:internalName="Access_x0020_to_x0020_Information_x00A0_Policy">
      <xsd:simpleType>
        <xsd:restriction base="dms:Choice">
          <xsd:enumeration value="Confidential"/>
          <xsd:enumeration value="Disclosed Over Time - 5 years"/>
          <xsd:enumeration value="Disclosed Over Time - 10 years"/>
          <xsd:enumeration value="Disclosed Over Time - 20 years"/>
          <xsd:enumeration value="Public"/>
          <xsd:enumeration value="Public - Simultaneous Disclosure"/>
        </xsd:restriction>
      </xsd:simpleType>
    </xsd:element>
    <xsd:element name="j65ec2e3a7e44c39a1acebfd2a19200a" ma:index="16" ma:taxonomy="true" ma:internalName="j65ec2e3a7e44c39a1acebfd2a19200a" ma:taxonomyFieldName="Series_x0020_Corporate_x0020_IDB" ma:displayName="Series Corporate IDB" ma:readOnly="false" ma:default="" ma:fieldId="{365ec2e3-a7e4-4c39-a1ac-ebfd2a19200a}" ma:sspId="ae61f9b1-e23d-4f49-b3d7-56b991556c4b" ma:termSetId="309dd783-e737-4304-818f-f24bd2ff36bb" ma:anchorId="00000000-0000-0000-0000-000000000000" ma:open="false" ma:isKeyword="false">
      <xsd:complexType>
        <xsd:sequence>
          <xsd:element ref="pc:Terms" minOccurs="0" maxOccurs="1"/>
        </xsd:sequence>
      </xsd:complexType>
    </xsd:element>
    <xsd:element name="Webtopic" ma:index="18" nillable="true" ma:displayName="Webtopic" ma:internalName="Webtopic">
      <xsd:simpleType>
        <xsd:restriction base="dms:Text">
          <xsd:maxLength value="255"/>
        </xsd:restriction>
      </xsd:simpleType>
    </xsd:element>
    <xsd:element name="Disclosure_x0020_Activity" ma:index="19" ma:displayName="Disclosure Activity" ma:internalName="Disclosure_x0020_Activity" ma:readOnly="false">
      <xsd:simpleType>
        <xsd:restriction base="dms:Text">
          <xsd:maxLength value="255"/>
        </xsd:restriction>
      </xsd:simpleType>
    </xsd:element>
    <xsd:element name="Document_x0020_Language_x0020_IDB" ma:index="20" ma:displayName="Document Language IDB" ma:format="Dropdown" ma:internalName="Document_x0020_Language_x0020_IDB" ma:readOnly="false">
      <xsd:simpleType>
        <xsd:restriction base="dms:Choice">
          <xsd:enumeration value="English"/>
          <xsd:enumeration value="French"/>
          <xsd:enumeration value="Italian"/>
          <xsd:enumeration value="Japanese"/>
          <xsd:enumeration value="Korean"/>
          <xsd:enumeration value="Other"/>
          <xsd:enumeration value="Portuguese"/>
          <xsd:enumeration value="Spanish"/>
        </xsd:restriction>
      </xsd:simpleType>
    </xsd:element>
    <xsd:element name="Division_x0020_or_x0020_Unit" ma:index="21" nillable="true" ma:displayName="Division or Unit" ma:internalName="Division_x0020_or_x0020_Unit">
      <xsd:simpleType>
        <xsd:restriction base="dms:Text">
          <xsd:maxLength value="255"/>
        </xsd:restriction>
      </xsd:simpleType>
    </xsd:element>
    <xsd:element name="Document_x0020_Author" ma:index="22" nillable="true" ma:displayName="Document Author" ma:internalName="Document_x0020_Author">
      <xsd:simpleType>
        <xsd:restriction base="dms:Text">
          <xsd:maxLength value="255"/>
        </xsd:restriction>
      </xsd:simpleType>
    </xsd:element>
    <xsd:element name="Other_x0020_Author" ma:index="23" nillable="true" ma:displayName="Other Author" ma:internalName="Other_x0020_Author">
      <xsd:simpleType>
        <xsd:restriction base="dms:Text">
          <xsd:maxLength value="255"/>
        </xsd:restriction>
      </xsd:simpleType>
    </xsd:element>
    <xsd:element name="ic46d7e087fd4a108fb86518ca413cc6" ma:index="24" nillable="true" ma:taxonomy="true" ma:internalName="ic46d7e087fd4a108fb86518ca413cc6" ma:taxonomyFieldName="Country" ma:displayName="Country" ma:default="" ma:fieldId="{2c46d7e0-87fd-4a10-8fb8-6518ca413cc6}" ma:taxonomyMulti="true" ma:sspId="ae61f9b1-e23d-4f49-b3d7-56b991556c4b" ma:termSetId="e1cf2cf4-6e0f-476b-b38c-a4927f870e86" ma:anchorId="00000000-0000-0000-0000-000000000000" ma:open="false" ma:isKeyword="false">
      <xsd:complexType>
        <xsd:sequence>
          <xsd:element ref="pc:Terms" minOccurs="0" maxOccurs="1"/>
        </xsd:sequence>
      </xsd:complexType>
    </xsd:element>
    <xsd:element name="Identifier" ma:index="26" nillable="true" ma:displayName="Identifier" ma:internalName="Identifier">
      <xsd:simpleType>
        <xsd:restriction base="dms:Text">
          <xsd:maxLength value="255"/>
        </xsd:restriction>
      </xsd:simpleType>
    </xsd:element>
    <xsd:element name="IDBDocs_x0020_Number" ma:index="27" nillable="true" ma:displayName="IDBDocs Number" ma:internalName="IDBDocs_x0020_Number" ma:readOnly="false">
      <xsd:simpleType>
        <xsd:restriction base="dms:Text">
          <xsd:maxLength value="255"/>
        </xsd:restriction>
      </xsd:simpleType>
    </xsd:element>
    <xsd:element name="Migration_x0020_Info" ma:index="28" nillable="true" ma:displayName="Migration Info" ma:internalName="Migration_x0020_Info" ma:readOnly="false">
      <xsd:simpleType>
        <xsd:restriction base="dms:Note"/>
      </xsd:simpleType>
    </xsd:element>
    <xsd:element name="Abstract" ma:index="29" nillable="true" ma:displayName="Abstract" ma:internalName="Abstract">
      <xsd:simpleType>
        <xsd:restriction base="dms:Note">
          <xsd:maxLength value="255"/>
        </xsd:restriction>
      </xsd:simpleType>
    </xsd:element>
    <xsd:element name="Editor1" ma:index="30" nillable="true" ma:displayName="Editor" ma:internalName="Editor1">
      <xsd:simpleType>
        <xsd:restriction base="dms:Text">
          <xsd:maxLength value="255"/>
        </xsd:restriction>
      </xsd:simpleType>
    </xsd:element>
    <xsd:element name="Issue_x0020_Date" ma:index="31" nillable="true" ma:displayName="Issue Date" ma:format="DateOnly" ma:internalName="Issue_x0020_Date">
      <xsd:simpleType>
        <xsd:restriction base="dms:DateTime"/>
      </xsd:simpleType>
    </xsd:element>
    <xsd:element name="Publishing_x0020_House" ma:index="32" nillable="true" ma:displayName="Publishing House" ma:internalName="Publishing_x0020_House">
      <xsd:simpleType>
        <xsd:restriction base="dms:Text">
          <xsd:maxLength value="255"/>
        </xsd:restriction>
      </xsd:simpleType>
    </xsd:element>
    <xsd:element name="KP_x0020_Topics" ma:index="33" nillable="true" ma:displayName="KP Topics" ma:internalName="KP_x0020_Topics">
      <xsd:simpleType>
        <xsd:restriction base="dms:Text">
          <xsd:maxLength value="255"/>
        </xsd:restriction>
      </xsd:simpleType>
    </xsd:element>
    <xsd:element name="Region" ma:index="34" nillable="true" ma:displayName="Region" ma:internalName="Region">
      <xsd:simpleType>
        <xsd:restriction base="dms:Text">
          <xsd:maxLength value="255"/>
        </xsd:restriction>
      </xsd:simpleType>
    </xsd:element>
    <xsd:element name="Publication_x0020_Type" ma:index="35" nillable="true" ma:displayName="Publication Type" ma:internalName="Publication_x0020_Type">
      <xsd:simpleType>
        <xsd:restriction base="dms:Text">
          <xsd:maxLength value="255"/>
        </xsd:restriction>
      </xsd:simpleType>
    </xsd:element>
    <xsd:element name="SISCOR_x0020_Number" ma:index="36" nillable="true" ma:displayName="SISCOR Number" ma:internalName="SISCOR_x0020_Number" ma:readOnly="false">
      <xsd:simpleType>
        <xsd:restriction base="dms:Text">
          <xsd:maxLength value="255"/>
        </xsd:restriction>
      </xsd:simpleType>
    </xsd:element>
    <xsd:element name="Fiscal_x0020_Year_x0020_IDB" ma:index="37" nillable="true" ma:displayName="Fiscal Year IDB" ma:internalName="Fiscal_x0020_Year_x0020_IDB" ma:readOnly="false">
      <xsd:simpleType>
        <xsd:restriction base="dms:Text">
          <xsd:maxLength value="255"/>
        </xsd:restriction>
      </xsd:simpleType>
    </xsd:element>
    <xsd:element name="Disclosed" ma:index="38" nillable="true" ma:displayName="Disclosed" ma:default="0" ma:internalName="Disclosed">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Urls xmlns="http://schemas.microsoft.com/sharepoint/v3/contenttype/forms/url">
  <Display>_catalogs/masterpage/ECMForms/DisclosureCorporateCT/View.aspx</Display>
  <Edit>_catalogs/masterpage/ECMForms/DisclosureCorporateCT/Edit.aspx</Edit>
</FormUrl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mso-contentType ?>
<SharedContentType xmlns="Microsoft.SharePoint.Taxonomy.ContentTypeSync" SourceId="ae61f9b1-e23d-4f49-b3d7-56b991556c4b" ContentTypeId="0x01010066B06E59AB175241BBFB297522263BEB" PreviousValue="false"/>
</file>

<file path=customXml/item5.xml><?xml version="1.0" encoding="utf-8"?>
<?mso-contentType ?>
<FormTemplates xmlns="http://schemas.microsoft.com/sharepoint/v3/contenttype/forms">
  <Display>DocumentLibraryForm</Display>
  <Edit>DocumentLibraryForm</Edit>
  <New>DocumentLibraryForm</New>
</FormTemplates>
</file>

<file path=customXml/item6.xml><?xml version="1.0" encoding="utf-8"?>
<p:properties xmlns:p="http://schemas.microsoft.com/office/2006/metadata/properties" xmlns:xsi="http://www.w3.org/2001/XMLSchema-instance" xmlns:pc="http://schemas.microsoft.com/office/infopath/2007/PartnerControls">
  <documentManagement>
    <IDBDocs_x0020_Number xmlns="cdc7663a-08f0-4737-9e8c-148ce897a09c">35672637</IDBDocs_x0020_Number>
    <TaxCatchAll xmlns="cdc7663a-08f0-4737-9e8c-148ce897a09c">
      <Value>20</Value>
      <Value>21</Value>
    </TaxCatchAll>
    <SISCOR_x0020_Number xmlns="cdc7663a-08f0-4737-9e8c-148ce897a09c" xsi:nil="true"/>
    <Division_x0020_or_x0020_Unit xmlns="cdc7663a-08f0-4737-9e8c-148ce897a09c">SCL/SCT</Division_x0020_or_x0020_Unit>
    <Document_x0020_Author xmlns="cdc7663a-08f0-4737-9e8c-148ce897a09c">Crespi, Gustavo Atilio</Document_x0020_Author>
    <Fiscal_x0020_Year_x0020_IDB xmlns="cdc7663a-08f0-4737-9e8c-148ce897a09c">2011</Fiscal_x0020_Year_x0020_IDB>
    <Other_x0020_Author xmlns="cdc7663a-08f0-4737-9e8c-148ce897a09c" xsi:nil="true"/>
    <Migration_x0020_Info xmlns="cdc7663a-08f0-4737-9e8c-148ce897a09c">&lt;Data&gt;&lt;APPLICATION&gt;MS POWERPOINT&lt;/APPLICATION&gt;&lt;STAGE_CODE&gt;MIS&lt;/STAGE_CODE&gt;&lt;USER_STAGE&gt;General Mission&lt;/USER_STAGE&gt;&lt;PD_OBJ_TYPE&gt;0&lt;/PD_OBJ_TYPE&gt;&lt;MAKERECORD&gt;Y&lt;/MAKERECORD&gt;&lt;/Data&gt;</Migration_x0020_Info>
    <Document_x0020_Language_x0020_IDB xmlns="cdc7663a-08f0-4737-9e8c-148ce897a09c">Spanish</Document_x0020_Language_x0020_IDB>
    <Identifier xmlns="cdc7663a-08f0-4737-9e8c-148ce897a09c"> PRESENTA</Identifier>
    <Access_x0020_to_x0020_Information_x00a0_Policy xmlns="cdc7663a-08f0-4737-9e8c-148ce897a09c">Public</Access_x0020_to_x0020_Information_x00a0_Policy>
    <ic46d7e087fd4a108fb86518ca413cc6 xmlns="cdc7663a-08f0-4737-9e8c-148ce897a09c">
      <Terms xmlns="http://schemas.microsoft.com/office/infopath/2007/PartnerControls"/>
    </ic46d7e087fd4a108fb86518ca413cc6>
    <j65ec2e3a7e44c39a1acebfd2a19200a xmlns="cdc7663a-08f0-4737-9e8c-148ce897a09c">
      <Terms xmlns="http://schemas.microsoft.com/office/infopath/2007/PartnerControls">
        <TermInfo xmlns="http://schemas.microsoft.com/office/infopath/2007/PartnerControls">
          <TermName xmlns="http://schemas.microsoft.com/office/infopath/2007/PartnerControls">Unclassified</TermName>
          <TermId xmlns="http://schemas.microsoft.com/office/infopath/2007/PartnerControls">a6dff32e-d477-44cd-a56b-85efe9e0a56c</TermId>
        </TermInfo>
      </Terms>
    </j65ec2e3a7e44c39a1acebfd2a19200a>
    <cf0f1ca6d90e4583ad80995bcde0e58a xmlns="cdc7663a-08f0-4737-9e8c-148ce897a09c">
      <Terms xmlns="http://schemas.microsoft.com/office/infopath/2007/PartnerControls">
        <TermInfo xmlns="http://schemas.microsoft.com/office/infopath/2007/PartnerControls">
          <TermName xmlns="http://schemas.microsoft.com/office/infopath/2007/PartnerControls">IDBDocs</TermName>
          <TermId xmlns="http://schemas.microsoft.com/office/infopath/2007/PartnerControls">cca77002-e150-4b2d-ab1f-1d7a7cdcae16</TermId>
        </TermInfo>
      </Terms>
    </cf0f1ca6d90e4583ad80995bcde0e58a>
    <Issue_x0020_Date xmlns="cdc7663a-08f0-4737-9e8c-148ce897a09c" xsi:nil="true"/>
    <KP_x0020_Topics xmlns="cdc7663a-08f0-4737-9e8c-148ce897a09c" xsi:nil="true"/>
    <Publication_x0020_Type xmlns="cdc7663a-08f0-4737-9e8c-148ce897a09c" xsi:nil="true"/>
    <Publishing_x0020_House xmlns="cdc7663a-08f0-4737-9e8c-148ce897a09c" xsi:nil="true"/>
    <Abstract xmlns="cdc7663a-08f0-4737-9e8c-148ce897a09c" xsi:nil="true"/>
    <Editor1 xmlns="cdc7663a-08f0-4737-9e8c-148ce897a09c" xsi:nil="true"/>
    <Disclosure_x0020_Activity xmlns="cdc7663a-08f0-4737-9e8c-148ce897a09c">General Mission</Disclosure_x0020_Activity>
    <Region xmlns="cdc7663a-08f0-4737-9e8c-148ce897a09c" xsi:nil="true"/>
    <Webtopic xmlns="cdc7663a-08f0-4737-9e8c-148ce897a09c">Science and Technology;E-business;Information Technology and Communications;Internet and Knowledge Management;Internet and Knowledge Management</Webtopic>
    <Disclosed xmlns="cdc7663a-08f0-4737-9e8c-148ce897a09c">false</Disclosed>
  </documentManagement>
</p:properties>
</file>

<file path=customXml/itemProps1.xml><?xml version="1.0" encoding="utf-8"?>
<ds:datastoreItem xmlns:ds="http://schemas.openxmlformats.org/officeDocument/2006/customXml" ds:itemID="{F9B366F9-7B11-4B3E-B313-7B22A4B687C4}"/>
</file>

<file path=customXml/itemProps2.xml><?xml version="1.0" encoding="utf-8"?>
<ds:datastoreItem xmlns:ds="http://schemas.openxmlformats.org/officeDocument/2006/customXml" ds:itemID="{76CF67AB-3B62-46E3-B4F6-D3A02D3861B3}"/>
</file>

<file path=customXml/itemProps3.xml><?xml version="1.0" encoding="utf-8"?>
<ds:datastoreItem xmlns:ds="http://schemas.openxmlformats.org/officeDocument/2006/customXml" ds:itemID="{F695C082-EF3B-40DE-9B43-7DE971038B50}"/>
</file>

<file path=customXml/itemProps4.xml><?xml version="1.0" encoding="utf-8"?>
<ds:datastoreItem xmlns:ds="http://schemas.openxmlformats.org/officeDocument/2006/customXml" ds:itemID="{43068131-8316-4EC7-A8FC-AACA7E9609D6}"/>
</file>

<file path=customXml/itemProps5.xml><?xml version="1.0" encoding="utf-8"?>
<ds:datastoreItem xmlns:ds="http://schemas.openxmlformats.org/officeDocument/2006/customXml" ds:itemID="{A8752FA2-5687-4AF3-AD10-E86DC002CACA}"/>
</file>

<file path=customXml/itemProps6.xml><?xml version="1.0" encoding="utf-8"?>
<ds:datastoreItem xmlns:ds="http://schemas.openxmlformats.org/officeDocument/2006/customXml" ds:itemID="{D5F2ECE2-7980-43FC-B3ED-53B3CA3541B1}"/>
</file>

<file path=docProps/app.xml><?xml version="1.0" encoding="utf-8"?>
<Properties xmlns="http://schemas.openxmlformats.org/officeDocument/2006/extended-properties" xmlns:vt="http://schemas.openxmlformats.org/officeDocument/2006/docPropsVTypes">
  <Template/>
  <TotalTime>2717</TotalTime>
  <Words>1927</Words>
  <Application>Microsoft Office PowerPoint</Application>
  <PresentationFormat>On-screen Show (4:3)</PresentationFormat>
  <Paragraphs>393</Paragraphs>
  <Slides>26</Slides>
  <Notes>23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28" baseType="lpstr">
      <vt:lpstr>template_es</vt:lpstr>
      <vt:lpstr>Equation</vt:lpstr>
      <vt:lpstr>Evaluación del Impacto de los Fondos de Desarrollo Tecnológico (FDT): El caso de COLCIENCIAS.</vt:lpstr>
      <vt:lpstr>Contenidos</vt:lpstr>
      <vt:lpstr>I. Racionalidad para los FDT</vt:lpstr>
      <vt:lpstr>I.  Racionalidad para los FDT</vt:lpstr>
      <vt:lpstr>I.  Racionalidad para los FDT:</vt:lpstr>
      <vt:lpstr>II. Evaluación Ex Post de programas de CTI.</vt:lpstr>
      <vt:lpstr>II. Evaluación Ex-Post de Programas de CTI</vt:lpstr>
      <vt:lpstr>II. Evaluación Ex-Post de programas de CTI</vt:lpstr>
      <vt:lpstr>II. Evaluación Ex-Post de programas de CTI</vt:lpstr>
      <vt:lpstr>II. Evaluación Ex-Post de programas de CTI</vt:lpstr>
      <vt:lpstr>II. Evaluación Ex-Post de programas de CTI. Estudios de Caso</vt:lpstr>
      <vt:lpstr>II. Evaluación Ex-Post de programas de CTI.  Experimentos controlados</vt:lpstr>
      <vt:lpstr>II. Evaluación Ex-Post de programas de CTI. Beneficiarios Antes-  Después.</vt:lpstr>
      <vt:lpstr>II. Evaluación Ex-Post de programas de CTI.  Beneficiarios menos comparación luego del programa.</vt:lpstr>
      <vt:lpstr>II. Evaluación Ex-Post de programas de CTI. Método de Diferencia en Diferencia</vt:lpstr>
      <vt:lpstr>II. Evaluación Ex-Post de programas de CTI. Emparejamiento Estadísticos (PSM)</vt:lpstr>
      <vt:lpstr>III.  Programa Co-Financiacion de COLCIENCIAS</vt:lpstr>
      <vt:lpstr>III.  Programa de Co-Financiacion de COLCIENCIAS</vt:lpstr>
      <vt:lpstr>III. Programa de Co-Financiacion de COLCIENCIAS.</vt:lpstr>
      <vt:lpstr>III. Programa de Co-Financiacion de COLCIENCIAS</vt:lpstr>
      <vt:lpstr>III. Programa de Co-Financiacion de COLCIENCIAS</vt:lpstr>
      <vt:lpstr>III. Programa de Co-Financiacion de COLCIENCIAS</vt:lpstr>
      <vt:lpstr>III.  Programa de Co-Financiacion de COLCIENCIAS</vt:lpstr>
      <vt:lpstr>IV. Consideraciones Finales</vt:lpstr>
      <vt:lpstr>IV. Consideraciones Finales</vt:lpstr>
      <vt:lpstr>Slide 26</vt:lpstr>
    </vt:vector>
  </TitlesOfParts>
  <Company>Inter-American Development Bank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Evaluación del Impacto de los Fondos de Desarrollo Tecnológico (FDT)_ El caso de COLCIENCIAS </dc:title>
  <dc:creator>David Javier Vega</dc:creator>
  <cp:lastModifiedBy>Federica Bizzocchi</cp:lastModifiedBy>
  <cp:revision>255</cp:revision>
  <dcterms:created xsi:type="dcterms:W3CDTF">2009-07-28T21:07:24Z</dcterms:created>
  <dcterms:modified xsi:type="dcterms:W3CDTF">2011-02-10T20:49:05Z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0x01010066B06E59AB175241BBFB297522263BEB00F45778D44748314D9B155A7C854368D7</vt:lpwstr>
  </property>
  <property fmtid="{D5CDD505-2E9C-101B-9397-08002B2CF9AE}" pid="3" name="TaxKeyword">
    <vt:lpwstr/>
  </property>
  <property fmtid="{D5CDD505-2E9C-101B-9397-08002B2CF9AE}" pid="4" name="Series Corporate IDB">
    <vt:lpwstr>-1;#Unclassified|a6dff32e-d477-44cd-a56b-85efe9e0a56c</vt:lpwstr>
  </property>
  <property fmtid="{D5CDD505-2E9C-101B-9397-08002B2CF9AE}" pid="5" name="Function Corporate IDB">
    <vt:lpwstr>-1;#IDBDocs|cca77002-e150-4b2d-ab1f-1d7a7cdcae16</vt:lpwstr>
  </property>
  <property fmtid="{D5CDD505-2E9C-101B-9397-08002B2CF9AE}" pid="6" name="TaxKeywordTaxHTField">
    <vt:lpwstr/>
  </property>
  <property fmtid="{D5CDD505-2E9C-101B-9397-08002B2CF9AE}" pid="7" name="Series_x0020_Corporate_x0020_IDB">
    <vt:lpwstr>-1;#Unclassified|a6dff32e-d477-44cd-a56b-85efe9e0a56c</vt:lpwstr>
  </property>
  <property fmtid="{D5CDD505-2E9C-101B-9397-08002B2CF9AE}" pid="8" name="Country">
    <vt:lpwstr/>
  </property>
  <property fmtid="{D5CDD505-2E9C-101B-9397-08002B2CF9AE}" pid="11" name="URL">
    <vt:lpwstr/>
  </property>
  <property fmtid="{D5CDD505-2E9C-101B-9397-08002B2CF9AE}" pid="12" name="To_x003A_">
    <vt:lpwstr/>
  </property>
  <property fmtid="{D5CDD505-2E9C-101B-9397-08002B2CF9AE}" pid="13" name="Function_x0020_Corporate_x0020_IDB">
    <vt:lpwstr>-1;#IDBDocs|cca77002-e150-4b2d-ab1f-1d7a7cdcae16</vt:lpwstr>
  </property>
  <property fmtid="{D5CDD505-2E9C-101B-9397-08002B2CF9AE}" pid="14" name="From_x003A_">
    <vt:lpwstr/>
  </property>
  <property fmtid="{D5CDD505-2E9C-101B-9397-08002B2CF9AE}" pid="15" name="To:">
    <vt:lpwstr/>
  </property>
  <property fmtid="{D5CDD505-2E9C-101B-9397-08002B2CF9AE}" pid="16" name="From:">
    <vt:lpwstr/>
  </property>
</Properties>
</file>