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9.xml" ContentType="application/vnd.openxmlformats-officedocument.presentationml.slide+xml"/>
  <Override PartName="/ppt/slides/slide2.xml" ContentType="application/vnd.openxmlformats-officedocument.presentationml.slide+xml"/>
  <Override PartName="/ppt/slides/slide2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28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6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docProps/custom.xml" ContentType="application/vnd.openxmlformats-officedocument.custom-properties+xml"/>
  <Override PartName="/customXml/itemProps7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1" r:id="rId1"/>
    <p:sldMasterId id="2147483673" r:id="rId2"/>
  </p:sldMasterIdLst>
  <p:notesMasterIdLst>
    <p:notesMasterId r:id="rId43"/>
  </p:notesMasterIdLst>
  <p:sldIdLst>
    <p:sldId id="475" r:id="rId3"/>
    <p:sldId id="301" r:id="rId4"/>
    <p:sldId id="485" r:id="rId5"/>
    <p:sldId id="477" r:id="rId6"/>
    <p:sldId id="476" r:id="rId7"/>
    <p:sldId id="478" r:id="rId8"/>
    <p:sldId id="486" r:id="rId9"/>
    <p:sldId id="479" r:id="rId10"/>
    <p:sldId id="481" r:id="rId11"/>
    <p:sldId id="482" r:id="rId12"/>
    <p:sldId id="483" r:id="rId13"/>
    <p:sldId id="487" r:id="rId14"/>
    <p:sldId id="484" r:id="rId15"/>
    <p:sldId id="488" r:id="rId16"/>
    <p:sldId id="489" r:id="rId17"/>
    <p:sldId id="490" r:id="rId18"/>
    <p:sldId id="492" r:id="rId19"/>
    <p:sldId id="493" r:id="rId20"/>
    <p:sldId id="505" r:id="rId21"/>
    <p:sldId id="494" r:id="rId22"/>
    <p:sldId id="495" r:id="rId23"/>
    <p:sldId id="497" r:id="rId24"/>
    <p:sldId id="506" r:id="rId25"/>
    <p:sldId id="498" r:id="rId26"/>
    <p:sldId id="499" r:id="rId27"/>
    <p:sldId id="507" r:id="rId28"/>
    <p:sldId id="500" r:id="rId29"/>
    <p:sldId id="501" r:id="rId30"/>
    <p:sldId id="502" r:id="rId31"/>
    <p:sldId id="508" r:id="rId32"/>
    <p:sldId id="503" r:id="rId33"/>
    <p:sldId id="510" r:id="rId34"/>
    <p:sldId id="504" r:id="rId35"/>
    <p:sldId id="511" r:id="rId36"/>
    <p:sldId id="509" r:id="rId37"/>
    <p:sldId id="512" r:id="rId38"/>
    <p:sldId id="513" r:id="rId39"/>
    <p:sldId id="514" r:id="rId40"/>
    <p:sldId id="516" r:id="rId41"/>
    <p:sldId id="515" r:id="rId4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80E43C"/>
    <a:srgbClr val="00DE64"/>
    <a:srgbClr val="3E5238"/>
    <a:srgbClr val="FFFF99"/>
    <a:srgbClr val="7030A0"/>
    <a:srgbClr val="FF7C80"/>
    <a:srgbClr val="FFFF66"/>
    <a:srgbClr val="FFFF00"/>
    <a:srgbClr val="8D42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8164" autoAdjust="0"/>
  </p:normalViewPr>
  <p:slideViewPr>
    <p:cSldViewPr snapToGrid="0" showGuides="1">
      <p:cViewPr>
        <p:scale>
          <a:sx n="107" d="100"/>
          <a:sy n="107" d="100"/>
        </p:scale>
        <p:origin x="-84" y="-96"/>
      </p:cViewPr>
      <p:guideLst>
        <p:guide orient="horz" pos="3067"/>
        <p:guide pos="2880"/>
      </p:guideLst>
    </p:cSldViewPr>
  </p:slideViewPr>
  <p:outlineViewPr>
    <p:cViewPr>
      <p:scale>
        <a:sx n="33" d="100"/>
        <a:sy n="33" d="100"/>
      </p:scale>
      <p:origin x="0" y="27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50" Type="http://schemas.openxmlformats.org/officeDocument/2006/relationships/customXml" Target="../customXml/item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3" Type="http://schemas.openxmlformats.org/officeDocument/2006/relationships/customXml" Target="../customXml/item6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52" Type="http://schemas.openxmlformats.org/officeDocument/2006/relationships/customXml" Target="../customXml/item5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customXml" Target="../customXml/item1.xml"/><Relationship Id="rId8" Type="http://schemas.openxmlformats.org/officeDocument/2006/relationships/slide" Target="slides/slide6.xml"/><Relationship Id="rId51" Type="http://schemas.openxmlformats.org/officeDocument/2006/relationships/customXml" Target="../customXml/item4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customXml" Target="../customXml/item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1C7F3-A104-4E0C-A010-7FED1F500A2B}" type="datetimeFigureOut">
              <a:rPr lang="es-CO" smtClean="0"/>
              <a:pPr/>
              <a:t>23/09/2015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392AE-8B56-4E44-B97C-D92260DE10FD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5071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B0FFEE-39AB-4A9C-B56A-8A0FF656AF0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10</a:t>
            </a:fld>
            <a:endParaRPr lang="es-C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11</a:t>
            </a:fld>
            <a:endParaRPr lang="es-C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12</a:t>
            </a:fld>
            <a:endParaRPr lang="es-C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13</a:t>
            </a:fld>
            <a:endParaRPr lang="es-C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16</a:t>
            </a:fld>
            <a:endParaRPr lang="es-C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17</a:t>
            </a:fld>
            <a:endParaRPr lang="es-CO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18</a:t>
            </a:fld>
            <a:endParaRPr lang="es-CO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19</a:t>
            </a:fld>
            <a:endParaRPr lang="es-CO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20</a:t>
            </a:fld>
            <a:endParaRPr lang="es-CO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21</a:t>
            </a:fld>
            <a:endParaRPr lang="es-C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21337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22</a:t>
            </a:fld>
            <a:endParaRPr lang="es-CO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23</a:t>
            </a:fld>
            <a:endParaRPr lang="es-CO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24</a:t>
            </a:fld>
            <a:endParaRPr lang="es-CO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25</a:t>
            </a:fld>
            <a:endParaRPr lang="es-CO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26</a:t>
            </a:fld>
            <a:endParaRPr lang="es-CO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27</a:t>
            </a:fld>
            <a:endParaRPr lang="es-CO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28</a:t>
            </a:fld>
            <a:endParaRPr lang="es-CO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29</a:t>
            </a:fld>
            <a:endParaRPr lang="es-CO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30</a:t>
            </a:fld>
            <a:endParaRPr lang="es-CO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31</a:t>
            </a:fld>
            <a:endParaRPr lang="es-C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3</a:t>
            </a:fld>
            <a:endParaRPr lang="es-CO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32</a:t>
            </a:fld>
            <a:endParaRPr lang="es-CO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33</a:t>
            </a:fld>
            <a:endParaRPr lang="es-CO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34</a:t>
            </a:fld>
            <a:endParaRPr lang="es-CO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35</a:t>
            </a:fld>
            <a:endParaRPr lang="es-CO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36</a:t>
            </a:fld>
            <a:endParaRPr lang="es-CO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37</a:t>
            </a:fld>
            <a:endParaRPr lang="es-CO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38</a:t>
            </a:fld>
            <a:endParaRPr lang="es-CO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39</a:t>
            </a:fld>
            <a:endParaRPr lang="es-CO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40</a:t>
            </a:fld>
            <a:endParaRPr lang="es-C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4</a:t>
            </a:fld>
            <a:endParaRPr lang="es-C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5</a:t>
            </a:fld>
            <a:endParaRPr lang="es-C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6</a:t>
            </a:fld>
            <a:endParaRPr lang="es-C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7</a:t>
            </a:fld>
            <a:endParaRPr lang="es-C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8</a:t>
            </a:fld>
            <a:endParaRPr lang="es-C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92AE-8B56-4E44-B97C-D92260DE10FD}" type="slidenum">
              <a:rPr lang="es-CO" smtClean="0"/>
              <a:pPr/>
              <a:t>9</a:t>
            </a:fld>
            <a:endParaRPr lang="es-C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3003-9184-44AF-BC58-D1404BBA8E27}" type="datetimeFigureOut">
              <a:rPr lang="es-CO" smtClean="0"/>
              <a:pPr/>
              <a:t>23/09/2015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CB16-EBB9-497E-89D2-99460BD1853B}" type="slidenum">
              <a:rPr lang="es-CO" smtClean="0"/>
              <a:pPr/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3003-9184-44AF-BC58-D1404BBA8E27}" type="datetimeFigureOut">
              <a:rPr lang="es-CO" smtClean="0"/>
              <a:pPr/>
              <a:t>23/09/2015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CB16-EBB9-497E-89D2-99460BD1853B}" type="slidenum">
              <a:rPr lang="es-CO" smtClean="0"/>
              <a:pPr/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3003-9184-44AF-BC58-D1404BBA8E27}" type="datetimeFigureOut">
              <a:rPr lang="es-CO" smtClean="0"/>
              <a:pPr/>
              <a:t>23/09/2015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CB16-EBB9-497E-89D2-99460BD1853B}" type="slidenum">
              <a:rPr lang="es-CO" smtClean="0"/>
              <a:pPr/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3003-9184-44AF-BC58-D1404BBA8E27}" type="datetimeFigureOut">
              <a:rPr lang="es-CO" smtClean="0"/>
              <a:pPr/>
              <a:t>23/09/2015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CB16-EBB9-497E-89D2-99460BD1853B}" type="slidenum">
              <a:rPr lang="es-CO" smtClean="0"/>
              <a:pPr/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3003-9184-44AF-BC58-D1404BBA8E27}" type="datetimeFigureOut">
              <a:rPr lang="es-CO" smtClean="0"/>
              <a:pPr/>
              <a:t>23/09/2015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CB16-EBB9-497E-89D2-99460BD1853B}" type="slidenum">
              <a:rPr lang="es-CO" smtClean="0"/>
              <a:pPr/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3003-9184-44AF-BC58-D1404BBA8E27}" type="datetimeFigureOut">
              <a:rPr lang="es-CO" smtClean="0"/>
              <a:pPr/>
              <a:t>23/09/2015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CB16-EBB9-497E-89D2-99460BD1853B}" type="slidenum">
              <a:rPr lang="es-CO" smtClean="0"/>
              <a:pPr/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3003-9184-44AF-BC58-D1404BBA8E27}" type="datetimeFigureOut">
              <a:rPr lang="es-CO" smtClean="0"/>
              <a:pPr/>
              <a:t>23/09/2015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CB16-EBB9-497E-89D2-99460BD1853B}" type="slidenum">
              <a:rPr lang="es-CO" smtClean="0"/>
              <a:pPr/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3003-9184-44AF-BC58-D1404BBA8E27}" type="datetimeFigureOut">
              <a:rPr lang="es-CO" smtClean="0"/>
              <a:pPr/>
              <a:t>23/09/2015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CB16-EBB9-497E-89D2-99460BD1853B}" type="slidenum">
              <a:rPr lang="es-CO" smtClean="0"/>
              <a:pPr/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3003-9184-44AF-BC58-D1404BBA8E27}" type="datetimeFigureOut">
              <a:rPr lang="es-CO" smtClean="0"/>
              <a:pPr/>
              <a:t>23/09/2015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CB16-EBB9-497E-89D2-99460BD1853B}" type="slidenum">
              <a:rPr lang="es-CO" smtClean="0"/>
              <a:pPr/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3003-9184-44AF-BC58-D1404BBA8E27}" type="datetimeFigureOut">
              <a:rPr lang="es-CO" smtClean="0"/>
              <a:pPr/>
              <a:t>23/09/2015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CB16-EBB9-497E-89D2-99460BD1853B}" type="slidenum">
              <a:rPr lang="es-CO" smtClean="0"/>
              <a:pPr/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3003-9184-44AF-BC58-D1404BBA8E27}" type="datetimeFigureOut">
              <a:rPr lang="es-CO" smtClean="0"/>
              <a:pPr/>
              <a:t>23/09/2015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CB16-EBB9-497E-89D2-99460BD1853B}" type="slidenum">
              <a:rPr lang="es-CO" smtClean="0"/>
              <a:pPr/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36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6" charset="0"/>
          <a:ea typeface="MS PGothic" pitchFamily="34" charset="-128"/>
          <a:cs typeface="ＭＳ Ｐゴシック" pitchFamily="36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6" charset="0"/>
          <a:ea typeface="MS PGothic" pitchFamily="34" charset="-128"/>
          <a:cs typeface="ＭＳ Ｐゴシック" pitchFamily="36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6" charset="0"/>
          <a:ea typeface="MS PGothic" pitchFamily="34" charset="-128"/>
          <a:cs typeface="ＭＳ Ｐゴシック" pitchFamily="36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6" charset="0"/>
          <a:ea typeface="MS PGothic" pitchFamily="34" charset="-128"/>
          <a:cs typeface="ＭＳ Ｐゴシック" pitchFamily="36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6" charset="0"/>
          <a:ea typeface="ＭＳ Ｐゴシック" pitchFamily="36" charset="-128"/>
          <a:cs typeface="ＭＳ Ｐゴシック" pitchFamily="3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6" charset="0"/>
          <a:ea typeface="ＭＳ Ｐゴシック" pitchFamily="36" charset="-128"/>
          <a:cs typeface="ＭＳ Ｐゴシック" pitchFamily="3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6" charset="0"/>
          <a:ea typeface="ＭＳ Ｐゴシック" pitchFamily="36" charset="-128"/>
          <a:cs typeface="ＭＳ Ｐゴシック" pitchFamily="3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6" charset="0"/>
          <a:ea typeface="ＭＳ Ｐゴシック" pitchFamily="36" charset="-128"/>
          <a:cs typeface="ＭＳ Ｐゴシック" pitchFamily="3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36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D3003-9184-44AF-BC58-D1404BBA8E27}" type="datetimeFigureOut">
              <a:rPr lang="es-CO" smtClean="0"/>
              <a:pPr/>
              <a:t>23/09/2015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ECB16-EBB9-497E-89D2-99460BD1853B}" type="slidenum">
              <a:rPr lang="es-CO" smtClean="0"/>
              <a:pPr/>
              <a:t>‹#›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3.pn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javendaño\Desktop\INDICADORES_DE_GESTIÓN_2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099560" y="2427936"/>
            <a:ext cx="5044440" cy="2433623"/>
          </a:xfrm>
          <a:prstGeom prst="rect">
            <a:avLst/>
          </a:prstGeom>
          <a:solidFill>
            <a:srgbClr val="003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3 CuadroTexto"/>
          <p:cNvSpPr txBox="1"/>
          <p:nvPr/>
        </p:nvSpPr>
        <p:spPr>
          <a:xfrm>
            <a:off x="4462818" y="2493673"/>
            <a:ext cx="46811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schemeClr val="bg1"/>
                </a:solidFill>
                <a:latin typeface="+mj-lt"/>
              </a:rPr>
              <a:t>Aprendizaje en las Escuelas del Siglo XXI</a:t>
            </a:r>
            <a:endParaRPr lang="es-CO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460317" y="3628711"/>
            <a:ext cx="4465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Proceso de Digitación </a:t>
            </a:r>
            <a:endParaRPr lang="es-CO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79489" y="6270346"/>
            <a:ext cx="6498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Barranquilla, Abril de 2014</a:t>
            </a:r>
            <a:endParaRPr lang="es-MX" dirty="0"/>
          </a:p>
        </p:txBody>
      </p:sp>
      <p:pic>
        <p:nvPicPr>
          <p:cNvPr id="8" name="1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05" b="27099"/>
          <a:stretch/>
        </p:blipFill>
        <p:spPr>
          <a:xfrm>
            <a:off x="5854890" y="6271608"/>
            <a:ext cx="1343424" cy="58639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16303" y="2753507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48565" y="2726212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3157" y="3176588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6112" y="3231179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21521" y="3558725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75862" y="3858976"/>
            <a:ext cx="45840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5343" y="3217532"/>
            <a:ext cx="1714003" cy="153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“APRENDIZAJE EN LAS ESCUELAS DEL SIGLO XXI”</a:t>
            </a:r>
            <a:endParaRPr lang="es-CO" sz="2400" b="1" dirty="0">
              <a:solidFill>
                <a:schemeClr val="bg1"/>
              </a:solidFill>
            </a:endParaRPr>
          </a:p>
        </p:txBody>
      </p:sp>
      <p:grpSp>
        <p:nvGrpSpPr>
          <p:cNvPr id="2" name="33 Grupo"/>
          <p:cNvGrpSpPr/>
          <p:nvPr/>
        </p:nvGrpSpPr>
        <p:grpSpPr>
          <a:xfrm>
            <a:off x="0" y="0"/>
            <a:ext cx="9144000" cy="1037230"/>
            <a:chOff x="0" y="0"/>
            <a:chExt cx="9144000" cy="1037230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103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35 CuadroTexto"/>
            <p:cNvSpPr txBox="1"/>
            <p:nvPr/>
          </p:nvSpPr>
          <p:spPr>
            <a:xfrm>
              <a:off x="1132764" y="436727"/>
              <a:ext cx="28796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pic>
        <p:nvPicPr>
          <p:cNvPr id="6165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6470" y="1020081"/>
            <a:ext cx="7432764" cy="58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29 CuadroTexto"/>
          <p:cNvSpPr txBox="1"/>
          <p:nvPr/>
        </p:nvSpPr>
        <p:spPr>
          <a:xfrm>
            <a:off x="1152563" y="409680"/>
            <a:ext cx="70509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rgbClr val="002060"/>
                </a:solidFill>
              </a:rPr>
              <a:t>Menú Principal: </a:t>
            </a:r>
            <a:r>
              <a:rPr lang="es-CO" sz="2400" b="1" dirty="0" smtClean="0">
                <a:solidFill>
                  <a:schemeClr val="accent1">
                    <a:lumMod val="50000"/>
                  </a:schemeClr>
                </a:solidFill>
              </a:rPr>
              <a:t>Convenciones y Estándares</a:t>
            </a:r>
            <a:endParaRPr lang="es-ES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CO" sz="2400" b="1" dirty="0" smtClean="0">
                <a:solidFill>
                  <a:srgbClr val="002060"/>
                </a:solidFill>
              </a:rPr>
              <a:t> </a:t>
            </a:r>
            <a:endParaRPr lang="es-ES" sz="2400" b="1" dirty="0">
              <a:solidFill>
                <a:srgbClr val="002060"/>
              </a:solidFill>
            </a:endParaRPr>
          </a:p>
        </p:txBody>
      </p:sp>
      <p:pic>
        <p:nvPicPr>
          <p:cNvPr id="8" name="Imagen 285"/>
          <p:cNvPicPr>
            <a:picLocks noChangeAspect="1" noChangeArrowheads="1"/>
          </p:cNvPicPr>
          <p:nvPr/>
        </p:nvPicPr>
        <p:blipFill>
          <a:blip r:embed="rId5" cstate="print"/>
          <a:srcRect l="92237" t="44247"/>
          <a:stretch>
            <a:fillRect/>
          </a:stretch>
        </p:blipFill>
        <p:spPr bwMode="auto">
          <a:xfrm>
            <a:off x="1502229" y="6100355"/>
            <a:ext cx="427446" cy="477340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3122022" y="6178731"/>
            <a:ext cx="4859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ea typeface="Arial Unicode MS" pitchFamily="34" charset="-128"/>
                <a:cs typeface="Arial Unicode MS" pitchFamily="34" charset="-128"/>
              </a:rPr>
              <a:t>Adjuntar archivo anexo</a:t>
            </a:r>
            <a:endParaRPr lang="es-ES" sz="1600" dirty="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906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“APRENDIZAJE EN LAS ESCUELAS DEL SIGLO XXI”</a:t>
            </a:r>
            <a:endParaRPr lang="es-CO" sz="2400" b="1" dirty="0">
              <a:solidFill>
                <a:schemeClr val="bg1"/>
              </a:solidFill>
            </a:endParaRPr>
          </a:p>
        </p:txBody>
      </p:sp>
      <p:grpSp>
        <p:nvGrpSpPr>
          <p:cNvPr id="2" name="33 Grupo"/>
          <p:cNvGrpSpPr/>
          <p:nvPr/>
        </p:nvGrpSpPr>
        <p:grpSpPr>
          <a:xfrm>
            <a:off x="0" y="0"/>
            <a:ext cx="9144000" cy="1037230"/>
            <a:chOff x="0" y="0"/>
            <a:chExt cx="9144000" cy="1037230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103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35 CuadroTexto"/>
            <p:cNvSpPr txBox="1"/>
            <p:nvPr/>
          </p:nvSpPr>
          <p:spPr>
            <a:xfrm>
              <a:off x="1132764" y="436727"/>
              <a:ext cx="28796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sp>
        <p:nvSpPr>
          <p:cNvPr id="11" name="10 CuadroTexto"/>
          <p:cNvSpPr txBox="1"/>
          <p:nvPr/>
        </p:nvSpPr>
        <p:spPr>
          <a:xfrm>
            <a:off x="1126438" y="331304"/>
            <a:ext cx="5420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rgbClr val="002060"/>
                </a:solidFill>
              </a:rPr>
              <a:t>Menú Principal</a:t>
            </a:r>
            <a:endParaRPr lang="es-ES" sz="2800" b="1" dirty="0">
              <a:solidFill>
                <a:srgbClr val="00206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27017" y="1358538"/>
            <a:ext cx="82426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rgbClr val="002060"/>
                </a:solidFill>
              </a:rPr>
              <a:t>Notación Numérica:</a:t>
            </a:r>
          </a:p>
          <a:p>
            <a:endParaRPr lang="es-CO" dirty="0" smtClean="0"/>
          </a:p>
          <a:p>
            <a:r>
              <a:rPr lang="es-CO" dirty="0" smtClean="0"/>
              <a:t>Los números decimales son manejados en el sistema con punto y sin separadores de miles.  </a:t>
            </a:r>
          </a:p>
          <a:p>
            <a:endParaRPr lang="es-CO" dirty="0" smtClean="0"/>
          </a:p>
          <a:p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622661" y="2751909"/>
            <a:ext cx="82426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rgbClr val="002060"/>
                </a:solidFill>
              </a:rPr>
              <a:t>Mensajes: </a:t>
            </a:r>
          </a:p>
          <a:p>
            <a:endParaRPr lang="es-CO" dirty="0" smtClean="0"/>
          </a:p>
          <a:p>
            <a:r>
              <a:rPr lang="es-CO" b="1" dirty="0" smtClean="0">
                <a:solidFill>
                  <a:srgbClr val="002060"/>
                </a:solidFill>
              </a:rPr>
              <a:t>Error: </a:t>
            </a:r>
            <a:r>
              <a:rPr lang="es-CO" dirty="0" smtClean="0"/>
              <a:t>Ha digitado algún valor incorrecto de acuerdo a las tipologías o ha ocurrido algún error en el sistema. </a:t>
            </a:r>
          </a:p>
          <a:p>
            <a:endParaRPr lang="es-CO" dirty="0" smtClean="0"/>
          </a:p>
          <a:p>
            <a:r>
              <a:rPr lang="es-CO" b="1" dirty="0" smtClean="0">
                <a:solidFill>
                  <a:srgbClr val="002060"/>
                </a:solidFill>
              </a:rPr>
              <a:t>Éxito: </a:t>
            </a:r>
            <a:r>
              <a:rPr lang="es-CO" dirty="0" smtClean="0"/>
              <a:t>Ha realizado las modificaciones de manera exitosa.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906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“APRENDIZAJE EN LAS ESCUELAS DEL SIGLO XXI”</a:t>
            </a:r>
            <a:endParaRPr lang="es-CO" sz="2400" b="1" dirty="0">
              <a:solidFill>
                <a:schemeClr val="bg1"/>
              </a:solidFill>
            </a:endParaRPr>
          </a:p>
        </p:txBody>
      </p:sp>
      <p:grpSp>
        <p:nvGrpSpPr>
          <p:cNvPr id="2" name="33 Grupo"/>
          <p:cNvGrpSpPr/>
          <p:nvPr/>
        </p:nvGrpSpPr>
        <p:grpSpPr>
          <a:xfrm>
            <a:off x="0" y="0"/>
            <a:ext cx="9144000" cy="1037230"/>
            <a:chOff x="0" y="0"/>
            <a:chExt cx="9144000" cy="1037230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103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35 CuadroTexto"/>
            <p:cNvSpPr txBox="1"/>
            <p:nvPr/>
          </p:nvSpPr>
          <p:spPr>
            <a:xfrm>
              <a:off x="1132764" y="436727"/>
              <a:ext cx="28796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grpSp>
        <p:nvGrpSpPr>
          <p:cNvPr id="3" name="67 Grupo"/>
          <p:cNvGrpSpPr/>
          <p:nvPr/>
        </p:nvGrpSpPr>
        <p:grpSpPr>
          <a:xfrm>
            <a:off x="840032" y="982048"/>
            <a:ext cx="7755091" cy="5460816"/>
            <a:chOff x="840032" y="982048"/>
            <a:chExt cx="7755091" cy="5460816"/>
          </a:xfrm>
        </p:grpSpPr>
        <p:grpSp>
          <p:nvGrpSpPr>
            <p:cNvPr id="4" name="3 Grupo"/>
            <p:cNvGrpSpPr/>
            <p:nvPr/>
          </p:nvGrpSpPr>
          <p:grpSpPr>
            <a:xfrm>
              <a:off x="917850" y="985624"/>
              <a:ext cx="7677273" cy="2598821"/>
              <a:chOff x="1603204" y="3510571"/>
              <a:chExt cx="7677273" cy="1944855"/>
            </a:xfrm>
          </p:grpSpPr>
          <p:cxnSp>
            <p:nvCxnSpPr>
              <p:cNvPr id="6" name="5 Conector recto"/>
              <p:cNvCxnSpPr/>
              <p:nvPr/>
            </p:nvCxnSpPr>
            <p:spPr>
              <a:xfrm>
                <a:off x="1604206" y="3609472"/>
                <a:ext cx="0" cy="1656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6 CuadroTexto"/>
              <p:cNvSpPr txBox="1"/>
              <p:nvPr/>
            </p:nvSpPr>
            <p:spPr>
              <a:xfrm>
                <a:off x="2055173" y="3510571"/>
                <a:ext cx="7085067" cy="345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Requerimientos Técnicos</a:t>
                </a:r>
              </a:p>
            </p:txBody>
          </p:sp>
          <p:sp>
            <p:nvSpPr>
              <p:cNvPr id="8" name="7 Rectángulo"/>
              <p:cNvSpPr/>
              <p:nvPr/>
            </p:nvSpPr>
            <p:spPr>
              <a:xfrm>
                <a:off x="2078888" y="4056702"/>
                <a:ext cx="5583655" cy="345492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>
                <a:spAutoFit/>
              </a:bodyPr>
              <a:lstStyle/>
              <a:p>
                <a:r>
                  <a:rPr lang="es-CO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Ingreso al Sistema</a:t>
                </a:r>
              </a:p>
            </p:txBody>
          </p:sp>
          <p:sp>
            <p:nvSpPr>
              <p:cNvPr id="9" name="8 Rectángulo"/>
              <p:cNvSpPr/>
              <p:nvPr/>
            </p:nvSpPr>
            <p:spPr>
              <a:xfrm>
                <a:off x="2052383" y="4560087"/>
                <a:ext cx="7228094" cy="345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CO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Menú Principal</a:t>
                </a:r>
              </a:p>
            </p:txBody>
          </p:sp>
          <p:sp>
            <p:nvSpPr>
              <p:cNvPr id="11" name="10 Pentágono"/>
              <p:cNvSpPr/>
              <p:nvPr/>
            </p:nvSpPr>
            <p:spPr>
              <a:xfrm>
                <a:off x="1603204" y="3597213"/>
                <a:ext cx="432000" cy="216000"/>
              </a:xfrm>
              <a:prstGeom prst="homePlate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" name="11 Pentágono"/>
              <p:cNvSpPr/>
              <p:nvPr/>
            </p:nvSpPr>
            <p:spPr>
              <a:xfrm>
                <a:off x="1611226" y="4135450"/>
                <a:ext cx="432000" cy="216000"/>
              </a:xfrm>
              <a:prstGeom prst="homePlate">
                <a:avLst/>
              </a:prstGeom>
              <a:solidFill>
                <a:schemeClr val="bg1"/>
              </a:solidFill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" name="12 Pentágono"/>
              <p:cNvSpPr/>
              <p:nvPr/>
            </p:nvSpPr>
            <p:spPr>
              <a:xfrm>
                <a:off x="1611225" y="4647971"/>
                <a:ext cx="432000" cy="216000"/>
              </a:xfrm>
              <a:prstGeom prst="homePlate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" name="13 Rectángulo"/>
              <p:cNvSpPr/>
              <p:nvPr/>
            </p:nvSpPr>
            <p:spPr>
              <a:xfrm>
                <a:off x="2038737" y="5109934"/>
                <a:ext cx="6137144" cy="345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CO" sz="2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Módulo I: Información General</a:t>
                </a:r>
              </a:p>
            </p:txBody>
          </p:sp>
          <p:sp>
            <p:nvSpPr>
              <p:cNvPr id="15" name="14 Pentágono"/>
              <p:cNvSpPr/>
              <p:nvPr/>
            </p:nvSpPr>
            <p:spPr>
              <a:xfrm>
                <a:off x="1611225" y="5196931"/>
                <a:ext cx="432000" cy="216000"/>
              </a:xfrm>
              <a:prstGeom prst="homePlate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38" name="37 CuadroTexto"/>
            <p:cNvSpPr txBox="1"/>
            <p:nvPr/>
          </p:nvSpPr>
          <p:spPr>
            <a:xfrm>
              <a:off x="840032" y="982048"/>
              <a:ext cx="206892" cy="523220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O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bg1">
                      <a:lumMod val="65000"/>
                    </a:schemeClr>
                  </a:solidFill>
                </a:rPr>
                <a:t>1</a:t>
              </a:r>
              <a:endPara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0" name="39 CuadroTexto"/>
            <p:cNvSpPr txBox="1"/>
            <p:nvPr/>
          </p:nvSpPr>
          <p:spPr>
            <a:xfrm>
              <a:off x="868812" y="1695595"/>
              <a:ext cx="177420" cy="523220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O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bg1">
                      <a:lumMod val="65000"/>
                    </a:schemeClr>
                  </a:solidFill>
                </a:rPr>
                <a:t>2</a:t>
              </a:r>
              <a:endPara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1" name="40 CuadroTexto"/>
            <p:cNvSpPr txBox="1"/>
            <p:nvPr/>
          </p:nvSpPr>
          <p:spPr>
            <a:xfrm>
              <a:off x="882855" y="2378372"/>
              <a:ext cx="177420" cy="523220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O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bg1">
                      <a:lumMod val="65000"/>
                    </a:schemeClr>
                  </a:solidFill>
                </a:rPr>
                <a:t>3</a:t>
              </a:r>
              <a:endPara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2" name="41 CuadroTexto"/>
            <p:cNvSpPr txBox="1"/>
            <p:nvPr/>
          </p:nvSpPr>
          <p:spPr>
            <a:xfrm>
              <a:off x="870691" y="3116840"/>
              <a:ext cx="177420" cy="523220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O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</a:rPr>
                <a:t>4</a:t>
              </a:r>
              <a:endPara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grpSp>
          <p:nvGrpSpPr>
            <p:cNvPr id="5" name="3 Grupo"/>
            <p:cNvGrpSpPr/>
            <p:nvPr/>
          </p:nvGrpSpPr>
          <p:grpSpPr>
            <a:xfrm>
              <a:off x="917850" y="3829878"/>
              <a:ext cx="7677273" cy="2559066"/>
              <a:chOff x="1603204" y="3540323"/>
              <a:chExt cx="7677273" cy="1915103"/>
            </a:xfrm>
          </p:grpSpPr>
          <p:cxnSp>
            <p:nvCxnSpPr>
              <p:cNvPr id="28" name="27 Conector recto"/>
              <p:cNvCxnSpPr/>
              <p:nvPr/>
            </p:nvCxnSpPr>
            <p:spPr>
              <a:xfrm>
                <a:off x="1604206" y="3609472"/>
                <a:ext cx="0" cy="1656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28 CuadroTexto"/>
              <p:cNvSpPr txBox="1"/>
              <p:nvPr/>
            </p:nvSpPr>
            <p:spPr>
              <a:xfrm>
                <a:off x="2041921" y="3540323"/>
                <a:ext cx="6121102" cy="345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Módulo II: Información Lote o Predio</a:t>
                </a:r>
              </a:p>
            </p:txBody>
          </p:sp>
          <p:sp>
            <p:nvSpPr>
              <p:cNvPr id="30" name="29 Rectángulo"/>
              <p:cNvSpPr/>
              <p:nvPr/>
            </p:nvSpPr>
            <p:spPr>
              <a:xfrm>
                <a:off x="2052384" y="4046784"/>
                <a:ext cx="5583655" cy="345492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>
                <a:spAutoFit/>
              </a:bodyPr>
              <a:lstStyle/>
              <a:p>
                <a:r>
                  <a:rPr lang="es-CO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Módulo III: Información del Edificio Escolar</a:t>
                </a:r>
              </a:p>
            </p:txBody>
          </p:sp>
          <p:sp>
            <p:nvSpPr>
              <p:cNvPr id="31" name="30 Rectángulo"/>
              <p:cNvSpPr/>
              <p:nvPr/>
            </p:nvSpPr>
            <p:spPr>
              <a:xfrm>
                <a:off x="2052383" y="4579920"/>
                <a:ext cx="7228094" cy="345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CO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Módulo IV: Espacios Escolares</a:t>
                </a:r>
              </a:p>
            </p:txBody>
          </p:sp>
          <p:sp>
            <p:nvSpPr>
              <p:cNvPr id="34" name="33 Pentágono"/>
              <p:cNvSpPr/>
              <p:nvPr/>
            </p:nvSpPr>
            <p:spPr>
              <a:xfrm>
                <a:off x="1603204" y="3597213"/>
                <a:ext cx="432000" cy="216000"/>
              </a:xfrm>
              <a:prstGeom prst="homePlate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7" name="36 Pentágono"/>
              <p:cNvSpPr/>
              <p:nvPr/>
            </p:nvSpPr>
            <p:spPr>
              <a:xfrm>
                <a:off x="1611226" y="4135450"/>
                <a:ext cx="432000" cy="216000"/>
              </a:xfrm>
              <a:prstGeom prst="homePlate">
                <a:avLst/>
              </a:prstGeom>
              <a:solidFill>
                <a:schemeClr val="bg1"/>
              </a:solidFill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9" name="38 Pentágono"/>
              <p:cNvSpPr/>
              <p:nvPr/>
            </p:nvSpPr>
            <p:spPr>
              <a:xfrm>
                <a:off x="1611225" y="4647971"/>
                <a:ext cx="432000" cy="216000"/>
              </a:xfrm>
              <a:prstGeom prst="homePlate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5" name="44 Rectángulo"/>
              <p:cNvSpPr/>
              <p:nvPr/>
            </p:nvSpPr>
            <p:spPr>
              <a:xfrm>
                <a:off x="2038737" y="5109934"/>
                <a:ext cx="6137144" cy="345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CO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Anexos A1, B1, C1 </a:t>
                </a:r>
              </a:p>
            </p:txBody>
          </p:sp>
          <p:sp>
            <p:nvSpPr>
              <p:cNvPr id="46" name="45 Pentágono"/>
              <p:cNvSpPr/>
              <p:nvPr/>
            </p:nvSpPr>
            <p:spPr>
              <a:xfrm>
                <a:off x="1611225" y="5196931"/>
                <a:ext cx="432000" cy="216000"/>
              </a:xfrm>
              <a:prstGeom prst="homePlate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57" name="56 CuadroTexto"/>
            <p:cNvSpPr txBox="1"/>
            <p:nvPr/>
          </p:nvSpPr>
          <p:spPr>
            <a:xfrm>
              <a:off x="864067" y="3786068"/>
              <a:ext cx="177420" cy="523220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O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bg1">
                      <a:lumMod val="65000"/>
                    </a:schemeClr>
                  </a:solidFill>
                </a:rPr>
                <a:t>5</a:t>
              </a:r>
              <a:endPara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62" name="61 Conector recto"/>
            <p:cNvCxnSpPr/>
            <p:nvPr/>
          </p:nvCxnSpPr>
          <p:spPr>
            <a:xfrm>
              <a:off x="910447" y="3378450"/>
              <a:ext cx="3953" cy="504437"/>
            </a:xfrm>
            <a:prstGeom prst="line">
              <a:avLst/>
            </a:prstGeom>
            <a:ln w="12700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62 CuadroTexto"/>
            <p:cNvSpPr txBox="1"/>
            <p:nvPr/>
          </p:nvSpPr>
          <p:spPr>
            <a:xfrm>
              <a:off x="864067" y="4488424"/>
              <a:ext cx="177420" cy="523220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O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bg1">
                      <a:lumMod val="65000"/>
                    </a:schemeClr>
                  </a:solidFill>
                </a:rPr>
                <a:t>6</a:t>
              </a:r>
              <a:endPara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64" name="63 CuadroTexto"/>
            <p:cNvSpPr txBox="1"/>
            <p:nvPr/>
          </p:nvSpPr>
          <p:spPr>
            <a:xfrm>
              <a:off x="870695" y="5184156"/>
              <a:ext cx="177420" cy="523220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O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bg1">
                      <a:lumMod val="65000"/>
                    </a:schemeClr>
                  </a:solidFill>
                </a:rPr>
                <a:t>7</a:t>
              </a:r>
              <a:endPara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65" name="64 CuadroTexto"/>
            <p:cNvSpPr txBox="1"/>
            <p:nvPr/>
          </p:nvSpPr>
          <p:spPr>
            <a:xfrm>
              <a:off x="864071" y="5919644"/>
              <a:ext cx="177420" cy="523220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O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bg1">
                      <a:lumMod val="65000"/>
                    </a:schemeClr>
                  </a:solidFill>
                </a:rPr>
                <a:t>8</a:t>
              </a:r>
              <a:endPara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906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“APRENDIZAJE EN LAS ESCUELAS DEL SIGLO XXI”</a:t>
            </a:r>
            <a:endParaRPr lang="es-CO" sz="2400" b="1" dirty="0">
              <a:solidFill>
                <a:schemeClr val="bg1"/>
              </a:solidFill>
            </a:endParaRPr>
          </a:p>
        </p:txBody>
      </p:sp>
      <p:grpSp>
        <p:nvGrpSpPr>
          <p:cNvPr id="2" name="33 Grupo"/>
          <p:cNvGrpSpPr/>
          <p:nvPr/>
        </p:nvGrpSpPr>
        <p:grpSpPr>
          <a:xfrm>
            <a:off x="0" y="0"/>
            <a:ext cx="9144000" cy="1037230"/>
            <a:chOff x="0" y="0"/>
            <a:chExt cx="9144000" cy="1037230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103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35 CuadroTexto"/>
            <p:cNvSpPr txBox="1"/>
            <p:nvPr/>
          </p:nvSpPr>
          <p:spPr>
            <a:xfrm>
              <a:off x="1132764" y="436727"/>
              <a:ext cx="28796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sp>
        <p:nvSpPr>
          <p:cNvPr id="9" name="8 CuadroTexto"/>
          <p:cNvSpPr txBox="1"/>
          <p:nvPr/>
        </p:nvSpPr>
        <p:spPr>
          <a:xfrm>
            <a:off x="1126438" y="331304"/>
            <a:ext cx="5420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rgbClr val="002060"/>
                </a:solidFill>
              </a:rPr>
              <a:t>Módulo I: Información General</a:t>
            </a:r>
            <a:endParaRPr lang="es-ES" sz="2800" b="1" dirty="0">
              <a:solidFill>
                <a:srgbClr val="00206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38313" y="2534574"/>
            <a:ext cx="5420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rgbClr val="002060"/>
                </a:solidFill>
              </a:rPr>
              <a:t>Datos Generales</a:t>
            </a:r>
            <a:endParaRPr lang="es-ES" sz="2400" b="1" dirty="0">
              <a:solidFill>
                <a:srgbClr val="002060"/>
              </a:solidFill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 cstate="print"/>
          <a:srcRect l="1916" r="4983"/>
          <a:stretch>
            <a:fillRect/>
          </a:stretch>
        </p:blipFill>
        <p:spPr bwMode="auto">
          <a:xfrm>
            <a:off x="431074" y="3047593"/>
            <a:ext cx="8543109" cy="174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CuadroTexto"/>
          <p:cNvSpPr txBox="1"/>
          <p:nvPr/>
        </p:nvSpPr>
        <p:spPr>
          <a:xfrm>
            <a:off x="4480560" y="3383280"/>
            <a:ext cx="2599509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7210697" y="3291840"/>
            <a:ext cx="1306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/>
              <a:t>Campo Obligatorio</a:t>
            </a:r>
            <a:endParaRPr lang="es-ES" sz="1600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361406" y="3013165"/>
            <a:ext cx="2669177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3013166" y="2934788"/>
            <a:ext cx="1306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/>
              <a:t>Campo</a:t>
            </a:r>
          </a:p>
          <a:p>
            <a:r>
              <a:rPr lang="es-CO" sz="1600" b="1" dirty="0" smtClean="0"/>
              <a:t>Obligatorio</a:t>
            </a:r>
            <a:endParaRPr lang="es-ES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75636"/>
            <a:ext cx="9144000" cy="80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20 Rectángulo redondeado"/>
          <p:cNvSpPr/>
          <p:nvPr/>
        </p:nvSpPr>
        <p:spPr>
          <a:xfrm>
            <a:off x="13448" y="1208569"/>
            <a:ext cx="1290918" cy="741255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Modulo I: </a:t>
            </a:r>
            <a:r>
              <a:rPr lang="es-CO" sz="1600" dirty="0" smtClean="0"/>
              <a:t>Información General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85906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/>
          <a:srcRect b="1589"/>
          <a:stretch>
            <a:fillRect/>
          </a:stretch>
        </p:blipFill>
        <p:spPr>
          <a:xfrm>
            <a:off x="452574" y="1567678"/>
            <a:ext cx="5464900" cy="5042128"/>
          </a:xfrm>
          <a:prstGeom prst="rect">
            <a:avLst/>
          </a:prstGeom>
        </p:spPr>
      </p:pic>
      <p:grpSp>
        <p:nvGrpSpPr>
          <p:cNvPr id="3" name="33 Grupo"/>
          <p:cNvGrpSpPr/>
          <p:nvPr/>
        </p:nvGrpSpPr>
        <p:grpSpPr>
          <a:xfrm>
            <a:off x="0" y="0"/>
            <a:ext cx="9144000" cy="1037230"/>
            <a:chOff x="0" y="0"/>
            <a:chExt cx="9144000" cy="103723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103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4 CuadroTexto"/>
            <p:cNvSpPr txBox="1"/>
            <p:nvPr/>
          </p:nvSpPr>
          <p:spPr>
            <a:xfrm>
              <a:off x="1132764" y="436727"/>
              <a:ext cx="28796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sp>
        <p:nvSpPr>
          <p:cNvPr id="6" name="5 CuadroTexto"/>
          <p:cNvSpPr txBox="1"/>
          <p:nvPr/>
        </p:nvSpPr>
        <p:spPr>
          <a:xfrm>
            <a:off x="1048061" y="331304"/>
            <a:ext cx="5420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rgbClr val="002060"/>
                </a:solidFill>
              </a:rPr>
              <a:t>Módulo I: Información General</a:t>
            </a:r>
            <a:endParaRPr lang="es-ES" sz="2800" b="1" dirty="0">
              <a:solidFill>
                <a:srgbClr val="00206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21192" y="1084596"/>
            <a:ext cx="5420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rgbClr val="002060"/>
                </a:solidFill>
              </a:rPr>
              <a:t>Datos del Establecimiento</a:t>
            </a:r>
            <a:endParaRPr lang="es-ES" sz="2400" b="1" dirty="0">
              <a:solidFill>
                <a:srgbClr val="00206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264331" y="1733005"/>
            <a:ext cx="3683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/>
              <a:t>Si no se digitaron códigos se puede buscar un predio</a:t>
            </a:r>
            <a:endParaRPr lang="es-ES" sz="1600" b="1" dirty="0"/>
          </a:p>
        </p:txBody>
      </p:sp>
      <p:pic>
        <p:nvPicPr>
          <p:cNvPr id="11" name="10 Imagen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98757" y="2330903"/>
            <a:ext cx="3667125" cy="3371850"/>
          </a:xfrm>
          <a:prstGeom prst="rect">
            <a:avLst/>
          </a:prstGeom>
        </p:spPr>
      </p:pic>
      <p:sp>
        <p:nvSpPr>
          <p:cNvPr id="12" name="11 Elipse"/>
          <p:cNvSpPr/>
          <p:nvPr/>
        </p:nvSpPr>
        <p:spPr>
          <a:xfrm>
            <a:off x="2939143" y="1476103"/>
            <a:ext cx="404948" cy="457200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4136570" y="1545772"/>
            <a:ext cx="3513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/>
              <a:t>Campo Obligatorio</a:t>
            </a:r>
            <a:endParaRPr lang="es-E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705394" y="1267732"/>
            <a:ext cx="750647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Si no logramos encontrar el predio, es necesario crearlo, para esto utilizamos el botón </a:t>
            </a:r>
            <a:endParaRPr kumimoji="0" lang="es-E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53249" name="Imagen 2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1" y="1606730"/>
            <a:ext cx="1660616" cy="470263"/>
          </a:xfrm>
          <a:prstGeom prst="rect">
            <a:avLst/>
          </a:prstGeom>
          <a:noFill/>
        </p:spPr>
      </p:pic>
      <p:grpSp>
        <p:nvGrpSpPr>
          <p:cNvPr id="6" name="33 Grupo"/>
          <p:cNvGrpSpPr/>
          <p:nvPr/>
        </p:nvGrpSpPr>
        <p:grpSpPr>
          <a:xfrm>
            <a:off x="0" y="0"/>
            <a:ext cx="9144000" cy="1037230"/>
            <a:chOff x="0" y="0"/>
            <a:chExt cx="9144000" cy="103723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103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7 CuadroTexto"/>
            <p:cNvSpPr txBox="1"/>
            <p:nvPr/>
          </p:nvSpPr>
          <p:spPr>
            <a:xfrm>
              <a:off x="1132764" y="436727"/>
              <a:ext cx="28796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sp>
        <p:nvSpPr>
          <p:cNvPr id="9" name="8 CuadroTexto"/>
          <p:cNvSpPr txBox="1"/>
          <p:nvPr/>
        </p:nvSpPr>
        <p:spPr>
          <a:xfrm>
            <a:off x="1048061" y="331304"/>
            <a:ext cx="5420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rgbClr val="002060"/>
                </a:solidFill>
              </a:rPr>
              <a:t>Módulo I: Información General</a:t>
            </a:r>
            <a:endParaRPr lang="es-ES" sz="2800" b="1" dirty="0">
              <a:solidFill>
                <a:srgbClr val="002060"/>
              </a:solidFill>
            </a:endParaRPr>
          </a:p>
        </p:txBody>
      </p:sp>
      <p:pic>
        <p:nvPicPr>
          <p:cNvPr id="10" name="9 Imagen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8276" y="2181203"/>
            <a:ext cx="2808514" cy="3357447"/>
          </a:xfrm>
          <a:prstGeom prst="rect">
            <a:avLst/>
          </a:prstGeom>
        </p:spPr>
      </p:pic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2181498" y="1515927"/>
            <a:ext cx="68038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el cual abrirá  una ventana emergente que permitirá la creación de un predio. </a:t>
            </a:r>
            <a:endParaRPr kumimoji="0" lang="es-E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“APRENDIZAJE EN LAS ESCUELAS DEL SIGLO XXI”</a:t>
            </a:r>
            <a:endParaRPr lang="es-CO" sz="2400" b="1" dirty="0">
              <a:solidFill>
                <a:schemeClr val="bg1"/>
              </a:solidFill>
            </a:endParaRPr>
          </a:p>
        </p:txBody>
      </p:sp>
      <p:grpSp>
        <p:nvGrpSpPr>
          <p:cNvPr id="2" name="33 Grupo"/>
          <p:cNvGrpSpPr/>
          <p:nvPr/>
        </p:nvGrpSpPr>
        <p:grpSpPr>
          <a:xfrm>
            <a:off x="0" y="0"/>
            <a:ext cx="9144000" cy="1037230"/>
            <a:chOff x="0" y="0"/>
            <a:chExt cx="9144000" cy="1037230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103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35 CuadroTexto"/>
            <p:cNvSpPr txBox="1"/>
            <p:nvPr/>
          </p:nvSpPr>
          <p:spPr>
            <a:xfrm>
              <a:off x="1132764" y="436727"/>
              <a:ext cx="28796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sp>
        <p:nvSpPr>
          <p:cNvPr id="9" name="8 CuadroTexto"/>
          <p:cNvSpPr txBox="1"/>
          <p:nvPr/>
        </p:nvSpPr>
        <p:spPr>
          <a:xfrm>
            <a:off x="1126438" y="331304"/>
            <a:ext cx="5420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rgbClr val="002060"/>
                </a:solidFill>
              </a:rPr>
              <a:t>Módulo I: Información General</a:t>
            </a:r>
            <a:endParaRPr lang="es-ES" sz="2800" b="1" dirty="0">
              <a:solidFill>
                <a:srgbClr val="00206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135157" y="1176037"/>
            <a:ext cx="5420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rgbClr val="002060"/>
                </a:solidFill>
              </a:rPr>
              <a:t>Ubicación Geográfica</a:t>
            </a:r>
            <a:endParaRPr lang="es-ES" sz="2400" b="1" dirty="0">
              <a:solidFill>
                <a:srgbClr val="002060"/>
              </a:solidFill>
            </a:endParaRPr>
          </a:p>
        </p:txBody>
      </p:sp>
      <p:pic>
        <p:nvPicPr>
          <p:cNvPr id="20" name="19 Imagen"/>
          <p:cNvPicPr/>
          <p:nvPr/>
        </p:nvPicPr>
        <p:blipFill>
          <a:blip r:embed="rId4" cstate="print"/>
          <a:srcRect l="1722"/>
          <a:stretch>
            <a:fillRect/>
          </a:stretch>
        </p:blipFill>
        <p:spPr>
          <a:xfrm>
            <a:off x="1214845" y="1737950"/>
            <a:ext cx="7040880" cy="4153399"/>
          </a:xfrm>
          <a:prstGeom prst="rect">
            <a:avLst/>
          </a:prstGeom>
        </p:spPr>
      </p:pic>
      <p:grpSp>
        <p:nvGrpSpPr>
          <p:cNvPr id="1026" name="Grupo 24"/>
          <p:cNvGrpSpPr>
            <a:grpSpLocks/>
          </p:cNvGrpSpPr>
          <p:nvPr/>
        </p:nvGrpSpPr>
        <p:grpSpPr bwMode="auto">
          <a:xfrm>
            <a:off x="3953721" y="1297421"/>
            <a:ext cx="3962370" cy="1302087"/>
            <a:chOff x="2326" y="-13168"/>
            <a:chExt cx="36093" cy="8329"/>
          </a:xfrm>
        </p:grpSpPr>
        <p:sp>
          <p:nvSpPr>
            <p:cNvPr id="223" name="CuadroTexto 4"/>
            <p:cNvSpPr txBox="1">
              <a:spLocks noChangeArrowheads="1"/>
            </p:cNvSpPr>
            <p:nvPr/>
          </p:nvSpPr>
          <p:spPr bwMode="auto">
            <a:xfrm>
              <a:off x="2326" y="-13048"/>
              <a:ext cx="5998" cy="2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Grados</a:t>
              </a: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224" name="Grupo 224"/>
            <p:cNvGrpSpPr>
              <a:grpSpLocks/>
            </p:cNvGrpSpPr>
            <p:nvPr/>
          </p:nvGrpSpPr>
          <p:grpSpPr bwMode="auto">
            <a:xfrm>
              <a:off x="5194" y="-13168"/>
              <a:ext cx="33225" cy="8329"/>
              <a:chOff x="5194" y="-13168"/>
              <a:chExt cx="33225" cy="8329"/>
            </a:xfrm>
          </p:grpSpPr>
          <p:cxnSp>
            <p:nvCxnSpPr>
              <p:cNvPr id="226" name="Conector recto de flecha 226"/>
              <p:cNvCxnSpPr>
                <a:cxnSpLocks noChangeShapeType="1"/>
              </p:cNvCxnSpPr>
              <p:nvPr/>
            </p:nvCxnSpPr>
            <p:spPr bwMode="auto">
              <a:xfrm>
                <a:off x="5194" y="-9678"/>
                <a:ext cx="0" cy="278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227" name="CuadroTexto 10"/>
              <p:cNvSpPr txBox="1">
                <a:spLocks noChangeArrowheads="1"/>
              </p:cNvSpPr>
              <p:nvPr/>
            </p:nvSpPr>
            <p:spPr bwMode="auto">
              <a:xfrm>
                <a:off x="8917" y="-13168"/>
                <a:ext cx="6687" cy="2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Minutos</a:t>
                </a:r>
                <a:endParaRPr kumimoji="0" lang="es-E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228" name="Conector recto de flecha 228"/>
              <p:cNvCxnSpPr>
                <a:cxnSpLocks noChangeShapeType="1"/>
              </p:cNvCxnSpPr>
              <p:nvPr/>
            </p:nvCxnSpPr>
            <p:spPr bwMode="auto">
              <a:xfrm>
                <a:off x="12035" y="-9474"/>
                <a:ext cx="27" cy="2479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229" name="CuadroTexto 17"/>
              <p:cNvSpPr txBox="1">
                <a:spLocks noChangeArrowheads="1"/>
              </p:cNvSpPr>
              <p:nvPr/>
            </p:nvSpPr>
            <p:spPr bwMode="auto">
              <a:xfrm>
                <a:off x="15684" y="-13116"/>
                <a:ext cx="7416" cy="2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Segundos</a:t>
                </a:r>
                <a:endParaRPr kumimoji="0" lang="es-E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230" name="Conector recto de flecha 230"/>
              <p:cNvCxnSpPr>
                <a:cxnSpLocks noChangeShapeType="1"/>
              </p:cNvCxnSpPr>
              <p:nvPr/>
            </p:nvCxnSpPr>
            <p:spPr bwMode="auto">
              <a:xfrm>
                <a:off x="18379" y="-9530"/>
                <a:ext cx="16" cy="248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231" name="CuadroTexto 20"/>
              <p:cNvSpPr txBox="1">
                <a:spLocks noChangeArrowheads="1"/>
              </p:cNvSpPr>
              <p:nvPr/>
            </p:nvSpPr>
            <p:spPr bwMode="auto">
              <a:xfrm>
                <a:off x="30063" y="-7462"/>
                <a:ext cx="8356" cy="26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Zona: N o S</a:t>
                </a:r>
                <a:endParaRPr kumimoji="0" lang="es-E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232" name="Conector recto de flecha 232"/>
              <p:cNvCxnSpPr>
                <a:cxnSpLocks noChangeShapeType="1"/>
              </p:cNvCxnSpPr>
              <p:nvPr/>
            </p:nvCxnSpPr>
            <p:spPr bwMode="auto">
              <a:xfrm flipH="1" flipV="1">
                <a:off x="25626" y="-6630"/>
                <a:ext cx="3750" cy="36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</p:cxnSp>
        </p:grpSp>
      </p:grpSp>
      <p:cxnSp>
        <p:nvCxnSpPr>
          <p:cNvPr id="30" name="Conector recto de flecha 232"/>
          <p:cNvCxnSpPr>
            <a:cxnSpLocks noChangeShapeType="1"/>
          </p:cNvCxnSpPr>
          <p:nvPr/>
        </p:nvCxnSpPr>
        <p:spPr bwMode="auto">
          <a:xfrm flipH="1" flipV="1">
            <a:off x="6533417" y="2589517"/>
            <a:ext cx="411667" cy="5638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</p:spPr>
      </p:cxnSp>
      <p:sp>
        <p:nvSpPr>
          <p:cNvPr id="31" name="CuadroTexto 20"/>
          <p:cNvSpPr txBox="1">
            <a:spLocks noChangeArrowheads="1"/>
          </p:cNvSpPr>
          <p:nvPr/>
        </p:nvSpPr>
        <p:spPr bwMode="auto">
          <a:xfrm>
            <a:off x="7007458" y="2433291"/>
            <a:ext cx="917340" cy="41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E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Zona: E u O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06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“APRENDIZAJE EN LAS ESCUELAS DEL SIGLO XXI”</a:t>
            </a:r>
            <a:endParaRPr lang="es-CO" sz="2400" b="1" dirty="0">
              <a:solidFill>
                <a:schemeClr val="bg1"/>
              </a:solidFill>
            </a:endParaRPr>
          </a:p>
        </p:txBody>
      </p:sp>
      <p:grpSp>
        <p:nvGrpSpPr>
          <p:cNvPr id="2" name="33 Grupo"/>
          <p:cNvGrpSpPr/>
          <p:nvPr/>
        </p:nvGrpSpPr>
        <p:grpSpPr>
          <a:xfrm>
            <a:off x="0" y="0"/>
            <a:ext cx="9144000" cy="1037230"/>
            <a:chOff x="0" y="0"/>
            <a:chExt cx="9144000" cy="1037230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103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35 CuadroTexto"/>
            <p:cNvSpPr txBox="1"/>
            <p:nvPr/>
          </p:nvSpPr>
          <p:spPr>
            <a:xfrm>
              <a:off x="1132764" y="436727"/>
              <a:ext cx="28796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sp>
        <p:nvSpPr>
          <p:cNvPr id="9" name="8 CuadroTexto"/>
          <p:cNvSpPr txBox="1"/>
          <p:nvPr/>
        </p:nvSpPr>
        <p:spPr>
          <a:xfrm>
            <a:off x="1126438" y="331304"/>
            <a:ext cx="5420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rgbClr val="002060"/>
                </a:solidFill>
              </a:rPr>
              <a:t>Módulo I: Información General</a:t>
            </a:r>
            <a:endParaRPr lang="es-ES" sz="2800" b="1" dirty="0">
              <a:solidFill>
                <a:srgbClr val="00206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135157" y="1176037"/>
            <a:ext cx="5420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rgbClr val="002060"/>
                </a:solidFill>
              </a:rPr>
              <a:t>Cobertura y Usuarios</a:t>
            </a:r>
            <a:endParaRPr lang="es-ES" sz="2400" b="1" dirty="0">
              <a:solidFill>
                <a:srgbClr val="002060"/>
              </a:solidFill>
            </a:endParaRPr>
          </a:p>
        </p:txBody>
      </p:sp>
      <p:pic>
        <p:nvPicPr>
          <p:cNvPr id="267" name="Imagen 2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2353" y="2612571"/>
            <a:ext cx="5050609" cy="3984218"/>
          </a:xfrm>
          <a:prstGeom prst="rect">
            <a:avLst/>
          </a:prstGeom>
          <a:noFill/>
        </p:spPr>
      </p:pic>
      <p:sp>
        <p:nvSpPr>
          <p:cNvPr id="268" name="CuadroTexto 4"/>
          <p:cNvSpPr txBox="1">
            <a:spLocks noChangeArrowheads="1"/>
          </p:cNvSpPr>
          <p:nvPr/>
        </p:nvSpPr>
        <p:spPr bwMode="auto">
          <a:xfrm>
            <a:off x="2225402" y="1714817"/>
            <a:ext cx="13547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Tipología </a:t>
            </a:r>
            <a:r>
              <a:rPr kumimoji="0" lang="es-ES" sz="11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Jornada</a:t>
            </a:r>
            <a:r>
              <a:rPr kumimoji="0" lang="es-E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 de Estudiantes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9" name="CuadroTexto 7"/>
          <p:cNvSpPr txBox="1">
            <a:spLocks noChangeArrowheads="1"/>
          </p:cNvSpPr>
          <p:nvPr/>
        </p:nvSpPr>
        <p:spPr bwMode="auto">
          <a:xfrm>
            <a:off x="3553982" y="1723636"/>
            <a:ext cx="12917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Tipología Niveles de Enseñanza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70" name="Conector recto de flecha 270"/>
          <p:cNvCxnSpPr>
            <a:cxnSpLocks noChangeShapeType="1"/>
          </p:cNvCxnSpPr>
          <p:nvPr/>
        </p:nvCxnSpPr>
        <p:spPr bwMode="auto">
          <a:xfrm>
            <a:off x="4049391" y="2217349"/>
            <a:ext cx="0" cy="429310"/>
          </a:xfrm>
          <a:prstGeom prst="straightConnector1">
            <a:avLst/>
          </a:prstGeom>
          <a:noFill/>
          <a:ln w="6350">
            <a:solidFill>
              <a:srgbClr val="000000"/>
            </a:solidFill>
            <a:miter lim="800000"/>
            <a:headEnd/>
            <a:tailEnd type="triangle" w="med" len="med"/>
          </a:ln>
        </p:spPr>
      </p:cxnSp>
      <p:cxnSp>
        <p:nvCxnSpPr>
          <p:cNvPr id="271" name="Conector recto de flecha 271"/>
          <p:cNvCxnSpPr>
            <a:cxnSpLocks noChangeShapeType="1"/>
          </p:cNvCxnSpPr>
          <p:nvPr/>
        </p:nvCxnSpPr>
        <p:spPr bwMode="auto">
          <a:xfrm>
            <a:off x="2720692" y="2246273"/>
            <a:ext cx="0" cy="368377"/>
          </a:xfrm>
          <a:prstGeom prst="straightConnector1">
            <a:avLst/>
          </a:prstGeom>
          <a:noFill/>
          <a:ln w="6350">
            <a:solidFill>
              <a:srgbClr val="000000"/>
            </a:solidFill>
            <a:miter lim="800000"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85906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" grpId="0"/>
      <p:bldP spid="26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“APRENDIZAJE EN LAS ESCUELAS DEL SIGLO XXI”</a:t>
            </a:r>
            <a:endParaRPr lang="es-CO" sz="2400" b="1" dirty="0">
              <a:solidFill>
                <a:schemeClr val="bg1"/>
              </a:solidFill>
            </a:endParaRPr>
          </a:p>
        </p:txBody>
      </p:sp>
      <p:grpSp>
        <p:nvGrpSpPr>
          <p:cNvPr id="2" name="33 Grupo"/>
          <p:cNvGrpSpPr/>
          <p:nvPr/>
        </p:nvGrpSpPr>
        <p:grpSpPr>
          <a:xfrm>
            <a:off x="0" y="0"/>
            <a:ext cx="9144000" cy="1037230"/>
            <a:chOff x="0" y="0"/>
            <a:chExt cx="9144000" cy="1037230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103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35 CuadroTexto"/>
            <p:cNvSpPr txBox="1"/>
            <p:nvPr/>
          </p:nvSpPr>
          <p:spPr>
            <a:xfrm>
              <a:off x="1132764" y="436727"/>
              <a:ext cx="28796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sp>
        <p:nvSpPr>
          <p:cNvPr id="9" name="8 CuadroTexto"/>
          <p:cNvSpPr txBox="1"/>
          <p:nvPr/>
        </p:nvSpPr>
        <p:spPr>
          <a:xfrm>
            <a:off x="1126438" y="331304"/>
            <a:ext cx="5420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rgbClr val="002060"/>
                </a:solidFill>
              </a:rPr>
              <a:t>Módulo I: Información General</a:t>
            </a:r>
            <a:endParaRPr lang="es-ES" sz="2800" b="1" dirty="0">
              <a:solidFill>
                <a:srgbClr val="00206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135157" y="1176037"/>
            <a:ext cx="5420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rgbClr val="002060"/>
                </a:solidFill>
              </a:rPr>
              <a:t>Cobertura y Usuarios</a:t>
            </a:r>
            <a:endParaRPr lang="es-ES" sz="2400" b="1" dirty="0">
              <a:solidFill>
                <a:srgbClr val="002060"/>
              </a:solidFill>
            </a:endParaRPr>
          </a:p>
        </p:txBody>
      </p:sp>
      <p:pic>
        <p:nvPicPr>
          <p:cNvPr id="275" name="Imagen 27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6780" y="2782389"/>
            <a:ext cx="4219575" cy="3635465"/>
          </a:xfrm>
          <a:prstGeom prst="rect">
            <a:avLst/>
          </a:prstGeom>
          <a:noFill/>
        </p:spPr>
      </p:pic>
      <p:sp>
        <p:nvSpPr>
          <p:cNvPr id="276" name="CuadroTexto 23"/>
          <p:cNvSpPr txBox="1">
            <a:spLocks noChangeArrowheads="1"/>
          </p:cNvSpPr>
          <p:nvPr/>
        </p:nvSpPr>
        <p:spPr bwMode="auto">
          <a:xfrm>
            <a:off x="2306743" y="1807841"/>
            <a:ext cx="1142120" cy="646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Tipología </a:t>
            </a:r>
            <a:r>
              <a:rPr kumimoji="0" lang="es-E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Jornada</a:t>
            </a: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 de Estudiantes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77" name="Conector recto de flecha 277"/>
          <p:cNvCxnSpPr>
            <a:cxnSpLocks noChangeShapeType="1"/>
          </p:cNvCxnSpPr>
          <p:nvPr/>
        </p:nvCxnSpPr>
        <p:spPr bwMode="auto">
          <a:xfrm>
            <a:off x="2702350" y="2418138"/>
            <a:ext cx="0" cy="332007"/>
          </a:xfrm>
          <a:prstGeom prst="straightConnector1">
            <a:avLst/>
          </a:prstGeom>
          <a:noFill/>
          <a:ln w="6350">
            <a:solidFill>
              <a:srgbClr val="000000"/>
            </a:solidFill>
            <a:miter lim="800000"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85906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“APRENDIZAJE EN LAS ESCUELAS DEL SIGLO XXI”</a:t>
            </a:r>
            <a:endParaRPr lang="es-CO" sz="2400" b="1" dirty="0">
              <a:solidFill>
                <a:schemeClr val="bg1"/>
              </a:solidFill>
            </a:endParaRPr>
          </a:p>
        </p:txBody>
      </p:sp>
      <p:grpSp>
        <p:nvGrpSpPr>
          <p:cNvPr id="2" name="33 Grupo"/>
          <p:cNvGrpSpPr/>
          <p:nvPr/>
        </p:nvGrpSpPr>
        <p:grpSpPr>
          <a:xfrm>
            <a:off x="0" y="0"/>
            <a:ext cx="9144000" cy="1037230"/>
            <a:chOff x="0" y="0"/>
            <a:chExt cx="9144000" cy="1037230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103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35 CuadroTexto"/>
            <p:cNvSpPr txBox="1"/>
            <p:nvPr/>
          </p:nvSpPr>
          <p:spPr>
            <a:xfrm>
              <a:off x="1132764" y="436727"/>
              <a:ext cx="28796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grpSp>
        <p:nvGrpSpPr>
          <p:cNvPr id="3" name="67 Grupo"/>
          <p:cNvGrpSpPr/>
          <p:nvPr/>
        </p:nvGrpSpPr>
        <p:grpSpPr>
          <a:xfrm>
            <a:off x="840032" y="982048"/>
            <a:ext cx="7755091" cy="5460816"/>
            <a:chOff x="840032" y="982048"/>
            <a:chExt cx="7755091" cy="5460816"/>
          </a:xfrm>
        </p:grpSpPr>
        <p:grpSp>
          <p:nvGrpSpPr>
            <p:cNvPr id="4" name="3 Grupo"/>
            <p:cNvGrpSpPr/>
            <p:nvPr/>
          </p:nvGrpSpPr>
          <p:grpSpPr>
            <a:xfrm>
              <a:off x="917850" y="985624"/>
              <a:ext cx="7677273" cy="2598821"/>
              <a:chOff x="1603204" y="3510571"/>
              <a:chExt cx="7677273" cy="1944855"/>
            </a:xfrm>
          </p:grpSpPr>
          <p:cxnSp>
            <p:nvCxnSpPr>
              <p:cNvPr id="6" name="5 Conector recto"/>
              <p:cNvCxnSpPr/>
              <p:nvPr/>
            </p:nvCxnSpPr>
            <p:spPr>
              <a:xfrm>
                <a:off x="1604206" y="3609472"/>
                <a:ext cx="0" cy="1656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6 CuadroTexto"/>
              <p:cNvSpPr txBox="1"/>
              <p:nvPr/>
            </p:nvSpPr>
            <p:spPr>
              <a:xfrm>
                <a:off x="2055173" y="3510571"/>
                <a:ext cx="7085067" cy="345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Requerimientos Técnicos</a:t>
                </a:r>
              </a:p>
            </p:txBody>
          </p:sp>
          <p:sp>
            <p:nvSpPr>
              <p:cNvPr id="8" name="7 Rectángulo"/>
              <p:cNvSpPr/>
              <p:nvPr/>
            </p:nvSpPr>
            <p:spPr>
              <a:xfrm>
                <a:off x="2078888" y="4056702"/>
                <a:ext cx="5583655" cy="345492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>
                <a:spAutoFit/>
              </a:bodyPr>
              <a:lstStyle/>
              <a:p>
                <a:r>
                  <a:rPr lang="es-CO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Ingreso al Sistema</a:t>
                </a:r>
              </a:p>
            </p:txBody>
          </p:sp>
          <p:sp>
            <p:nvSpPr>
              <p:cNvPr id="9" name="8 Rectángulo"/>
              <p:cNvSpPr/>
              <p:nvPr/>
            </p:nvSpPr>
            <p:spPr>
              <a:xfrm>
                <a:off x="2052383" y="4560087"/>
                <a:ext cx="7228094" cy="345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CO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Menú Principal</a:t>
                </a:r>
              </a:p>
            </p:txBody>
          </p:sp>
          <p:sp>
            <p:nvSpPr>
              <p:cNvPr id="11" name="10 Pentágono"/>
              <p:cNvSpPr/>
              <p:nvPr/>
            </p:nvSpPr>
            <p:spPr>
              <a:xfrm>
                <a:off x="1603204" y="3597213"/>
                <a:ext cx="432000" cy="216000"/>
              </a:xfrm>
              <a:prstGeom prst="homePlate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" name="11 Pentágono"/>
              <p:cNvSpPr/>
              <p:nvPr/>
            </p:nvSpPr>
            <p:spPr>
              <a:xfrm>
                <a:off x="1611226" y="4135450"/>
                <a:ext cx="432000" cy="216000"/>
              </a:xfrm>
              <a:prstGeom prst="homePlate">
                <a:avLst/>
              </a:prstGeom>
              <a:solidFill>
                <a:schemeClr val="bg1"/>
              </a:solidFill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" name="12 Pentágono"/>
              <p:cNvSpPr/>
              <p:nvPr/>
            </p:nvSpPr>
            <p:spPr>
              <a:xfrm>
                <a:off x="1611225" y="4647971"/>
                <a:ext cx="432000" cy="216000"/>
              </a:xfrm>
              <a:prstGeom prst="homePlate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" name="13 Rectángulo"/>
              <p:cNvSpPr/>
              <p:nvPr/>
            </p:nvSpPr>
            <p:spPr>
              <a:xfrm>
                <a:off x="2038737" y="5109934"/>
                <a:ext cx="6137144" cy="345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CO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Módulo I: Información General</a:t>
                </a:r>
              </a:p>
            </p:txBody>
          </p:sp>
          <p:sp>
            <p:nvSpPr>
              <p:cNvPr id="15" name="14 Pentágono"/>
              <p:cNvSpPr/>
              <p:nvPr/>
            </p:nvSpPr>
            <p:spPr>
              <a:xfrm>
                <a:off x="1611225" y="5196931"/>
                <a:ext cx="432000" cy="216000"/>
              </a:xfrm>
              <a:prstGeom prst="homePlate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38" name="37 CuadroTexto"/>
            <p:cNvSpPr txBox="1"/>
            <p:nvPr/>
          </p:nvSpPr>
          <p:spPr>
            <a:xfrm>
              <a:off x="840032" y="982048"/>
              <a:ext cx="206892" cy="523220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O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bg1">
                      <a:lumMod val="65000"/>
                    </a:schemeClr>
                  </a:solidFill>
                </a:rPr>
                <a:t>1</a:t>
              </a:r>
              <a:endPara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0" name="39 CuadroTexto"/>
            <p:cNvSpPr txBox="1"/>
            <p:nvPr/>
          </p:nvSpPr>
          <p:spPr>
            <a:xfrm>
              <a:off x="868812" y="1695595"/>
              <a:ext cx="177420" cy="523220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O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bg1">
                      <a:lumMod val="65000"/>
                    </a:schemeClr>
                  </a:solidFill>
                </a:rPr>
                <a:t>2</a:t>
              </a:r>
              <a:endPara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1" name="40 CuadroTexto"/>
            <p:cNvSpPr txBox="1"/>
            <p:nvPr/>
          </p:nvSpPr>
          <p:spPr>
            <a:xfrm>
              <a:off x="882855" y="2378372"/>
              <a:ext cx="177420" cy="523220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O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bg1">
                      <a:lumMod val="65000"/>
                    </a:schemeClr>
                  </a:solidFill>
                </a:rPr>
                <a:t>3</a:t>
              </a:r>
              <a:endPara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2" name="41 CuadroTexto"/>
            <p:cNvSpPr txBox="1"/>
            <p:nvPr/>
          </p:nvSpPr>
          <p:spPr>
            <a:xfrm>
              <a:off x="870691" y="3116840"/>
              <a:ext cx="177420" cy="523220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O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bg1">
                      <a:lumMod val="65000"/>
                    </a:schemeClr>
                  </a:solidFill>
                </a:rPr>
                <a:t>4</a:t>
              </a:r>
              <a:endPara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grpSp>
          <p:nvGrpSpPr>
            <p:cNvPr id="5" name="3 Grupo"/>
            <p:cNvGrpSpPr/>
            <p:nvPr/>
          </p:nvGrpSpPr>
          <p:grpSpPr>
            <a:xfrm>
              <a:off x="917850" y="3829878"/>
              <a:ext cx="7677273" cy="2559066"/>
              <a:chOff x="1603204" y="3540323"/>
              <a:chExt cx="7677273" cy="1915103"/>
            </a:xfrm>
          </p:grpSpPr>
          <p:cxnSp>
            <p:nvCxnSpPr>
              <p:cNvPr id="28" name="27 Conector recto"/>
              <p:cNvCxnSpPr/>
              <p:nvPr/>
            </p:nvCxnSpPr>
            <p:spPr>
              <a:xfrm>
                <a:off x="1604206" y="3609472"/>
                <a:ext cx="0" cy="1656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28 CuadroTexto"/>
              <p:cNvSpPr txBox="1"/>
              <p:nvPr/>
            </p:nvSpPr>
            <p:spPr>
              <a:xfrm>
                <a:off x="2041921" y="3540323"/>
                <a:ext cx="6121102" cy="345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2400" b="1" dirty="0" smtClean="0">
                    <a:solidFill>
                      <a:srgbClr val="002060"/>
                    </a:solidFill>
                  </a:rPr>
                  <a:t>Módulo II: Información Lote o Predio</a:t>
                </a:r>
              </a:p>
            </p:txBody>
          </p:sp>
          <p:sp>
            <p:nvSpPr>
              <p:cNvPr id="30" name="29 Rectángulo"/>
              <p:cNvSpPr/>
              <p:nvPr/>
            </p:nvSpPr>
            <p:spPr>
              <a:xfrm>
                <a:off x="2052384" y="4046784"/>
                <a:ext cx="5583655" cy="345492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>
                <a:spAutoFit/>
              </a:bodyPr>
              <a:lstStyle/>
              <a:p>
                <a:r>
                  <a:rPr lang="es-CO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Módulo III: Información del Edificio Escolar</a:t>
                </a:r>
              </a:p>
            </p:txBody>
          </p:sp>
          <p:sp>
            <p:nvSpPr>
              <p:cNvPr id="31" name="30 Rectángulo"/>
              <p:cNvSpPr/>
              <p:nvPr/>
            </p:nvSpPr>
            <p:spPr>
              <a:xfrm>
                <a:off x="2052383" y="4579920"/>
                <a:ext cx="7228094" cy="345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CO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Módulo IV: Espacios Escolares</a:t>
                </a:r>
              </a:p>
            </p:txBody>
          </p:sp>
          <p:sp>
            <p:nvSpPr>
              <p:cNvPr id="34" name="33 Pentágono"/>
              <p:cNvSpPr/>
              <p:nvPr/>
            </p:nvSpPr>
            <p:spPr>
              <a:xfrm>
                <a:off x="1603204" y="3597213"/>
                <a:ext cx="432000" cy="216000"/>
              </a:xfrm>
              <a:prstGeom prst="homePlate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7" name="36 Pentágono"/>
              <p:cNvSpPr/>
              <p:nvPr/>
            </p:nvSpPr>
            <p:spPr>
              <a:xfrm>
                <a:off x="1611226" y="4135450"/>
                <a:ext cx="432000" cy="216000"/>
              </a:xfrm>
              <a:prstGeom prst="homePlate">
                <a:avLst/>
              </a:prstGeom>
              <a:solidFill>
                <a:schemeClr val="bg1"/>
              </a:solidFill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9" name="38 Pentágono"/>
              <p:cNvSpPr/>
              <p:nvPr/>
            </p:nvSpPr>
            <p:spPr>
              <a:xfrm>
                <a:off x="1611225" y="4647971"/>
                <a:ext cx="432000" cy="216000"/>
              </a:xfrm>
              <a:prstGeom prst="homePlate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5" name="44 Rectángulo"/>
              <p:cNvSpPr/>
              <p:nvPr/>
            </p:nvSpPr>
            <p:spPr>
              <a:xfrm>
                <a:off x="2038737" y="5109934"/>
                <a:ext cx="6137144" cy="345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CO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Anexos A1, B1, C1 </a:t>
                </a:r>
              </a:p>
            </p:txBody>
          </p:sp>
          <p:sp>
            <p:nvSpPr>
              <p:cNvPr id="46" name="45 Pentágono"/>
              <p:cNvSpPr/>
              <p:nvPr/>
            </p:nvSpPr>
            <p:spPr>
              <a:xfrm>
                <a:off x="1611225" y="5196931"/>
                <a:ext cx="432000" cy="216000"/>
              </a:xfrm>
              <a:prstGeom prst="homePlate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57" name="56 CuadroTexto"/>
            <p:cNvSpPr txBox="1"/>
            <p:nvPr/>
          </p:nvSpPr>
          <p:spPr>
            <a:xfrm>
              <a:off x="864067" y="3786068"/>
              <a:ext cx="177420" cy="523220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O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2060"/>
                  </a:solidFill>
                </a:rPr>
                <a:t>5</a:t>
              </a:r>
              <a:endPara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endParaRPr>
            </a:p>
          </p:txBody>
        </p:sp>
        <p:cxnSp>
          <p:nvCxnSpPr>
            <p:cNvPr id="62" name="61 Conector recto"/>
            <p:cNvCxnSpPr/>
            <p:nvPr/>
          </p:nvCxnSpPr>
          <p:spPr>
            <a:xfrm>
              <a:off x="910447" y="3378450"/>
              <a:ext cx="3953" cy="504437"/>
            </a:xfrm>
            <a:prstGeom prst="line">
              <a:avLst/>
            </a:prstGeom>
            <a:ln w="12700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62 CuadroTexto"/>
            <p:cNvSpPr txBox="1"/>
            <p:nvPr/>
          </p:nvSpPr>
          <p:spPr>
            <a:xfrm>
              <a:off x="864067" y="4488424"/>
              <a:ext cx="177420" cy="523220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O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bg1">
                      <a:lumMod val="65000"/>
                    </a:schemeClr>
                  </a:solidFill>
                </a:rPr>
                <a:t>6</a:t>
              </a:r>
              <a:endPara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64" name="63 CuadroTexto"/>
            <p:cNvSpPr txBox="1"/>
            <p:nvPr/>
          </p:nvSpPr>
          <p:spPr>
            <a:xfrm>
              <a:off x="870695" y="5184156"/>
              <a:ext cx="177420" cy="523220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O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bg1">
                      <a:lumMod val="65000"/>
                    </a:schemeClr>
                  </a:solidFill>
                </a:rPr>
                <a:t>7</a:t>
              </a:r>
              <a:endPara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65" name="64 CuadroTexto"/>
            <p:cNvSpPr txBox="1"/>
            <p:nvPr/>
          </p:nvSpPr>
          <p:spPr>
            <a:xfrm>
              <a:off x="864071" y="5919644"/>
              <a:ext cx="177420" cy="523220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O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bg1">
                      <a:lumMod val="65000"/>
                    </a:schemeClr>
                  </a:solidFill>
                </a:rPr>
                <a:t>8</a:t>
              </a:r>
              <a:endPara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906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OBJETO DE CIER</a:t>
            </a:r>
            <a:endParaRPr lang="es-CO" sz="3200" b="1" dirty="0">
              <a:solidFill>
                <a:schemeClr val="bg1"/>
              </a:solidFill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0" y="0"/>
            <a:ext cx="9144000" cy="1037230"/>
            <a:chOff x="0" y="0"/>
            <a:chExt cx="9144000" cy="103723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103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6 CuadroTexto"/>
            <p:cNvSpPr txBox="1"/>
            <p:nvPr/>
          </p:nvSpPr>
          <p:spPr>
            <a:xfrm>
              <a:off x="1132764" y="436727"/>
              <a:ext cx="28796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304" y="1372957"/>
            <a:ext cx="7438254" cy="399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/>
        </p:nvSpPr>
        <p:spPr bwMode="auto">
          <a:xfrm>
            <a:off x="1500253" y="2642221"/>
            <a:ext cx="6365875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O" sz="2000" b="1" dirty="0" smtClean="0">
                <a:solidFill>
                  <a:srgbClr val="00B0F0"/>
                </a:solidFill>
              </a:rPr>
              <a:t>Almacenar y verificar </a:t>
            </a:r>
            <a:r>
              <a:rPr lang="es-CO" dirty="0" smtClean="0">
                <a:solidFill>
                  <a:schemeClr val="tx2">
                    <a:lumMod val="50000"/>
                  </a:schemeClr>
                </a:solidFill>
              </a:rPr>
              <a:t>la consistencia de los datos de la infraestructura física de los establecimientos escolares recolectados en los países de la región y </a:t>
            </a:r>
            <a:r>
              <a:rPr lang="es-CO" sz="2000" b="1" dirty="0" smtClean="0">
                <a:solidFill>
                  <a:srgbClr val="00B0F0"/>
                </a:solidFill>
              </a:rPr>
              <a:t>consolidar la información </a:t>
            </a:r>
            <a:r>
              <a:rPr lang="es-CO" dirty="0" smtClean="0"/>
              <a:t>de</a:t>
            </a:r>
            <a:r>
              <a:rPr lang="es-CO" sz="2000" b="1" dirty="0" smtClean="0">
                <a:solidFill>
                  <a:srgbClr val="00B0F0"/>
                </a:solidFill>
              </a:rPr>
              <a:t> </a:t>
            </a:r>
            <a:r>
              <a:rPr lang="es-CO" dirty="0" smtClean="0">
                <a:solidFill>
                  <a:schemeClr val="tx2">
                    <a:lumMod val="50000"/>
                  </a:schemeClr>
                </a:solidFill>
              </a:rPr>
              <a:t>las entidades territoriales asociados a autoridades educativas.</a:t>
            </a:r>
            <a:endParaRPr lang="es-ES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lvl="1" algn="ctr"/>
            <a:endParaRPr lang="es-CO" sz="20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1" name="10 Rectángulo"/>
          <p:cNvSpPr/>
          <p:nvPr/>
        </p:nvSpPr>
        <p:spPr bwMode="auto">
          <a:xfrm>
            <a:off x="3042263" y="1527011"/>
            <a:ext cx="3387584" cy="506506"/>
          </a:xfrm>
          <a:prstGeom prst="rect">
            <a:avLst/>
          </a:prstGeom>
          <a:solidFill>
            <a:srgbClr val="3BB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</a:t>
            </a:r>
          </a:p>
        </p:txBody>
      </p:sp>
    </p:spTree>
    <p:extLst>
      <p:ext uri="{BB962C8B-B14F-4D97-AF65-F5344CB8AC3E}">
        <p14:creationId xmlns:p14="http://schemas.microsoft.com/office/powerpoint/2010/main" val="411136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“APRENDIZAJE EN LAS ESCUELAS DEL SIGLO XXI”</a:t>
            </a:r>
            <a:endParaRPr lang="es-CO" sz="2400" b="1" dirty="0">
              <a:solidFill>
                <a:schemeClr val="bg1"/>
              </a:solidFill>
            </a:endParaRPr>
          </a:p>
        </p:txBody>
      </p:sp>
      <p:grpSp>
        <p:nvGrpSpPr>
          <p:cNvPr id="2" name="33 Grupo"/>
          <p:cNvGrpSpPr/>
          <p:nvPr/>
        </p:nvGrpSpPr>
        <p:grpSpPr>
          <a:xfrm>
            <a:off x="0" y="0"/>
            <a:ext cx="9144000" cy="1037230"/>
            <a:chOff x="0" y="0"/>
            <a:chExt cx="9144000" cy="1037230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103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35 CuadroTexto"/>
            <p:cNvSpPr txBox="1"/>
            <p:nvPr/>
          </p:nvSpPr>
          <p:spPr>
            <a:xfrm>
              <a:off x="1132764" y="436727"/>
              <a:ext cx="28796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sp>
        <p:nvSpPr>
          <p:cNvPr id="9" name="8 CuadroTexto"/>
          <p:cNvSpPr txBox="1"/>
          <p:nvPr/>
        </p:nvSpPr>
        <p:spPr>
          <a:xfrm>
            <a:off x="1126438" y="331304"/>
            <a:ext cx="6685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rgbClr val="002060"/>
                </a:solidFill>
              </a:rPr>
              <a:t>Módulo II: Información del Lote o Predio</a:t>
            </a:r>
            <a:endParaRPr lang="es-ES" sz="2800" b="1" dirty="0">
              <a:solidFill>
                <a:srgbClr val="002060"/>
              </a:solidFill>
            </a:endParaRPr>
          </a:p>
        </p:txBody>
      </p:sp>
      <p:pic>
        <p:nvPicPr>
          <p:cNvPr id="285" name="Imagen 28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876" y="2259866"/>
            <a:ext cx="5506473" cy="856171"/>
          </a:xfrm>
          <a:prstGeom prst="rect">
            <a:avLst/>
          </a:prstGeom>
          <a:noFill/>
        </p:spPr>
      </p:pic>
      <p:sp>
        <p:nvSpPr>
          <p:cNvPr id="286" name="CuadroTexto 4"/>
          <p:cNvSpPr txBox="1">
            <a:spLocks noChangeArrowheads="1"/>
          </p:cNvSpPr>
          <p:nvPr/>
        </p:nvSpPr>
        <p:spPr bwMode="auto">
          <a:xfrm>
            <a:off x="3511695" y="3285473"/>
            <a:ext cx="2301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Tipología Fuente de Información 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87" name="Conector recto de flecha 287"/>
          <p:cNvCxnSpPr>
            <a:cxnSpLocks noChangeShapeType="1"/>
          </p:cNvCxnSpPr>
          <p:nvPr/>
        </p:nvCxnSpPr>
        <p:spPr bwMode="auto">
          <a:xfrm flipH="1" flipV="1">
            <a:off x="3805396" y="3116037"/>
            <a:ext cx="11100" cy="169436"/>
          </a:xfrm>
          <a:prstGeom prst="straightConnector1">
            <a:avLst/>
          </a:prstGeom>
          <a:noFill/>
          <a:ln w="6350">
            <a:solidFill>
              <a:srgbClr val="000000"/>
            </a:solidFill>
            <a:miter lim="800000"/>
            <a:headEnd/>
            <a:tailEnd type="triangle" w="med" len="med"/>
          </a:ln>
        </p:spPr>
      </p:cxnSp>
      <p:pic>
        <p:nvPicPr>
          <p:cNvPr id="4" name="Imagen 28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22408" y="3984175"/>
            <a:ext cx="2277123" cy="2683283"/>
          </a:xfrm>
          <a:prstGeom prst="rect">
            <a:avLst/>
          </a:prstGeom>
          <a:noFill/>
        </p:spPr>
      </p:pic>
      <p:sp>
        <p:nvSpPr>
          <p:cNvPr id="5" name="CuadroTexto 10"/>
          <p:cNvSpPr txBox="1">
            <a:spLocks noChangeArrowheads="1"/>
          </p:cNvSpPr>
          <p:nvPr/>
        </p:nvSpPr>
        <p:spPr bwMode="auto">
          <a:xfrm>
            <a:off x="2188270" y="4546120"/>
            <a:ext cx="1142013" cy="31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Tipología 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" name="Conector recto de flecha 291"/>
          <p:cNvCxnSpPr>
            <a:cxnSpLocks noChangeShapeType="1"/>
          </p:cNvCxnSpPr>
          <p:nvPr/>
        </p:nvCxnSpPr>
        <p:spPr bwMode="auto">
          <a:xfrm flipV="1">
            <a:off x="3004008" y="4715835"/>
            <a:ext cx="307484" cy="0"/>
          </a:xfrm>
          <a:prstGeom prst="straightConnector1">
            <a:avLst/>
          </a:prstGeom>
          <a:noFill/>
          <a:ln w="6350">
            <a:solidFill>
              <a:srgbClr val="000000"/>
            </a:solidFill>
            <a:miter lim="800000"/>
            <a:headEnd/>
            <a:tailEnd type="triangle" w="med" len="med"/>
          </a:ln>
        </p:spPr>
      </p:cxnSp>
      <p:sp>
        <p:nvSpPr>
          <p:cNvPr id="11" name="CuadroTexto 14"/>
          <p:cNvSpPr txBox="1">
            <a:spLocks noChangeArrowheads="1"/>
          </p:cNvSpPr>
          <p:nvPr/>
        </p:nvSpPr>
        <p:spPr bwMode="auto">
          <a:xfrm>
            <a:off x="5172802" y="4559140"/>
            <a:ext cx="1389480" cy="31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Condición de 1 a 4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3" name="Conector recto de flecha 293"/>
          <p:cNvCxnSpPr>
            <a:cxnSpLocks noChangeShapeType="1"/>
          </p:cNvCxnSpPr>
          <p:nvPr/>
        </p:nvCxnSpPr>
        <p:spPr bwMode="auto">
          <a:xfrm flipH="1">
            <a:off x="4710975" y="4755886"/>
            <a:ext cx="461826" cy="5883"/>
          </a:xfrm>
          <a:prstGeom prst="straightConnector1">
            <a:avLst/>
          </a:prstGeom>
          <a:noFill/>
          <a:ln w="6350">
            <a:solidFill>
              <a:srgbClr val="000000"/>
            </a:solidFill>
            <a:miter lim="800000"/>
            <a:headEnd/>
            <a:tailEnd type="triangle" w="med" len="med"/>
          </a:ln>
        </p:spPr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/>
          <a:srcRect l="14429"/>
          <a:stretch>
            <a:fillRect/>
          </a:stretch>
        </p:blipFill>
        <p:spPr bwMode="auto">
          <a:xfrm>
            <a:off x="305551" y="1214824"/>
            <a:ext cx="8838449" cy="91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18 Rectángulo redondeado"/>
          <p:cNvSpPr/>
          <p:nvPr/>
        </p:nvSpPr>
        <p:spPr>
          <a:xfrm>
            <a:off x="113212" y="1280160"/>
            <a:ext cx="1611084" cy="744582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Modulo II:</a:t>
            </a:r>
            <a:r>
              <a:rPr lang="es-CO" sz="1600" dirty="0" smtClean="0"/>
              <a:t> Información del Lote o Predio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85906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" grpId="0"/>
      <p:bldP spid="5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“APRENDIZAJE EN LAS ESCUELAS DEL SIGLO XXI”</a:t>
            </a:r>
            <a:endParaRPr lang="es-CO" sz="2400" b="1" dirty="0">
              <a:solidFill>
                <a:schemeClr val="bg1"/>
              </a:solidFill>
            </a:endParaRPr>
          </a:p>
        </p:txBody>
      </p:sp>
      <p:grpSp>
        <p:nvGrpSpPr>
          <p:cNvPr id="2" name="33 Grupo"/>
          <p:cNvGrpSpPr/>
          <p:nvPr/>
        </p:nvGrpSpPr>
        <p:grpSpPr>
          <a:xfrm>
            <a:off x="0" y="0"/>
            <a:ext cx="9144000" cy="1037230"/>
            <a:chOff x="0" y="0"/>
            <a:chExt cx="9144000" cy="1037230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103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35 CuadroTexto"/>
            <p:cNvSpPr txBox="1"/>
            <p:nvPr/>
          </p:nvSpPr>
          <p:spPr>
            <a:xfrm>
              <a:off x="1132764" y="436727"/>
              <a:ext cx="28796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sp>
        <p:nvSpPr>
          <p:cNvPr id="9" name="8 CuadroTexto"/>
          <p:cNvSpPr txBox="1"/>
          <p:nvPr/>
        </p:nvSpPr>
        <p:spPr>
          <a:xfrm>
            <a:off x="1126438" y="331304"/>
            <a:ext cx="6685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rgbClr val="002060"/>
                </a:solidFill>
              </a:rPr>
              <a:t>Módulo II: Información del Lote o Predio</a:t>
            </a:r>
            <a:endParaRPr lang="es-ES" sz="2800" b="1" dirty="0">
              <a:solidFill>
                <a:srgbClr val="002060"/>
              </a:solidFill>
            </a:endParaRPr>
          </a:p>
        </p:txBody>
      </p:sp>
      <p:pic>
        <p:nvPicPr>
          <p:cNvPr id="313" name="Imagen 313"/>
          <p:cNvPicPr>
            <a:picLocks noChangeAspect="1"/>
          </p:cNvPicPr>
          <p:nvPr/>
        </p:nvPicPr>
        <p:blipFill>
          <a:blip r:embed="rId4" cstate="print"/>
          <a:srcRect l="922" r="17075" b="62431"/>
          <a:stretch>
            <a:fillRect/>
          </a:stretch>
        </p:blipFill>
        <p:spPr bwMode="auto">
          <a:xfrm>
            <a:off x="927462" y="2379468"/>
            <a:ext cx="7393577" cy="2349287"/>
          </a:xfrm>
          <a:prstGeom prst="rect">
            <a:avLst/>
          </a:prstGeom>
          <a:noFill/>
        </p:spPr>
      </p:pic>
      <p:sp>
        <p:nvSpPr>
          <p:cNvPr id="314" name="CuadroTexto 4"/>
          <p:cNvSpPr txBox="1">
            <a:spLocks noChangeArrowheads="1"/>
          </p:cNvSpPr>
          <p:nvPr/>
        </p:nvSpPr>
        <p:spPr bwMode="auto">
          <a:xfrm>
            <a:off x="4941538" y="2783029"/>
            <a:ext cx="2014034" cy="5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Campo No verificable, si es verdadero digitar 1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15" name="Conector recto de flecha 315"/>
          <p:cNvCxnSpPr>
            <a:cxnSpLocks noChangeShapeType="1"/>
          </p:cNvCxnSpPr>
          <p:nvPr/>
        </p:nvCxnSpPr>
        <p:spPr bwMode="auto">
          <a:xfrm flipH="1">
            <a:off x="4647473" y="3041639"/>
            <a:ext cx="374684" cy="0"/>
          </a:xfrm>
          <a:prstGeom prst="straightConnector1">
            <a:avLst/>
          </a:prstGeom>
          <a:noFill/>
          <a:ln w="6350">
            <a:solidFill>
              <a:srgbClr val="000000"/>
            </a:solidFill>
            <a:miter lim="800000"/>
            <a:headEnd/>
            <a:tailEnd type="triangle" w="med" len="med"/>
          </a:ln>
        </p:spPr>
      </p:cxnSp>
      <p:sp>
        <p:nvSpPr>
          <p:cNvPr id="316" name="CuadroTexto 14"/>
          <p:cNvSpPr txBox="1">
            <a:spLocks noChangeArrowheads="1"/>
          </p:cNvSpPr>
          <p:nvPr/>
        </p:nvSpPr>
        <p:spPr bwMode="auto">
          <a:xfrm>
            <a:off x="4111772" y="1604328"/>
            <a:ext cx="2604139" cy="559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Texto con la descripción cuando la tipología corresponda a Otros.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17" name="Conector recto de flecha 317"/>
          <p:cNvCxnSpPr>
            <a:cxnSpLocks noChangeShapeType="1"/>
          </p:cNvCxnSpPr>
          <p:nvPr/>
        </p:nvCxnSpPr>
        <p:spPr bwMode="auto">
          <a:xfrm flipH="1">
            <a:off x="5022157" y="2129420"/>
            <a:ext cx="0" cy="370290"/>
          </a:xfrm>
          <a:prstGeom prst="straightConnector1">
            <a:avLst/>
          </a:prstGeom>
          <a:noFill/>
          <a:ln w="6350">
            <a:solidFill>
              <a:srgbClr val="000000"/>
            </a:solidFill>
            <a:miter lim="800000"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85906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" grpId="0"/>
      <p:bldP spid="3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“APRENDIZAJE EN LAS ESCUELAS DEL SIGLO XXI”</a:t>
            </a:r>
            <a:endParaRPr lang="es-CO" sz="2400" b="1" dirty="0">
              <a:solidFill>
                <a:schemeClr val="bg1"/>
              </a:solidFill>
            </a:endParaRPr>
          </a:p>
        </p:txBody>
      </p:sp>
      <p:grpSp>
        <p:nvGrpSpPr>
          <p:cNvPr id="2" name="33 Grupo"/>
          <p:cNvGrpSpPr/>
          <p:nvPr/>
        </p:nvGrpSpPr>
        <p:grpSpPr>
          <a:xfrm>
            <a:off x="0" y="0"/>
            <a:ext cx="9144000" cy="1037230"/>
            <a:chOff x="0" y="0"/>
            <a:chExt cx="9144000" cy="1037230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103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35 CuadroTexto"/>
            <p:cNvSpPr txBox="1"/>
            <p:nvPr/>
          </p:nvSpPr>
          <p:spPr>
            <a:xfrm>
              <a:off x="1132764" y="436727"/>
              <a:ext cx="28796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sp>
        <p:nvSpPr>
          <p:cNvPr id="9" name="8 CuadroTexto"/>
          <p:cNvSpPr txBox="1"/>
          <p:nvPr/>
        </p:nvSpPr>
        <p:spPr>
          <a:xfrm>
            <a:off x="1126438" y="331304"/>
            <a:ext cx="6685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rgbClr val="002060"/>
                </a:solidFill>
              </a:rPr>
              <a:t>Módulo II: Información del Lote o Predio</a:t>
            </a:r>
            <a:endParaRPr lang="es-ES" sz="2800" b="1" dirty="0">
              <a:solidFill>
                <a:srgbClr val="002060"/>
              </a:solidFill>
            </a:endParaRPr>
          </a:p>
        </p:txBody>
      </p:sp>
      <p:pic>
        <p:nvPicPr>
          <p:cNvPr id="369" name="Imagen 36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395" y="2288842"/>
            <a:ext cx="7602582" cy="3191934"/>
          </a:xfrm>
          <a:prstGeom prst="rect">
            <a:avLst/>
          </a:prstGeom>
          <a:noFill/>
        </p:spPr>
      </p:pic>
      <p:sp>
        <p:nvSpPr>
          <p:cNvPr id="370" name="CuadroTexto 4"/>
          <p:cNvSpPr txBox="1">
            <a:spLocks noChangeArrowheads="1"/>
          </p:cNvSpPr>
          <p:nvPr/>
        </p:nvSpPr>
        <p:spPr bwMode="auto">
          <a:xfrm>
            <a:off x="3558783" y="1449977"/>
            <a:ext cx="1091594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ES" sz="10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Código Tipología Según Servicio  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1" name="Abrir llave 371"/>
          <p:cNvSpPr>
            <a:spLocks/>
          </p:cNvSpPr>
          <p:nvPr/>
        </p:nvSpPr>
        <p:spPr bwMode="auto">
          <a:xfrm rot="5400000">
            <a:off x="3962235" y="1695991"/>
            <a:ext cx="304015" cy="1084290"/>
          </a:xfrm>
          <a:prstGeom prst="leftBrace">
            <a:avLst>
              <a:gd name="adj1" fmla="val 8334"/>
              <a:gd name="adj2" fmla="val 50000"/>
            </a:avLst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72" name="CuadroTexto 11"/>
          <p:cNvSpPr txBox="1">
            <a:spLocks noChangeArrowheads="1"/>
          </p:cNvSpPr>
          <p:nvPr/>
        </p:nvSpPr>
        <p:spPr bwMode="auto">
          <a:xfrm>
            <a:off x="5230749" y="1609628"/>
            <a:ext cx="1055627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ES" sz="10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Condición del servicio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73" name="Conector recto de flecha 373"/>
          <p:cNvCxnSpPr>
            <a:cxnSpLocks noChangeShapeType="1"/>
          </p:cNvCxnSpPr>
          <p:nvPr/>
        </p:nvCxnSpPr>
        <p:spPr bwMode="auto">
          <a:xfrm flipH="1">
            <a:off x="5747898" y="2100585"/>
            <a:ext cx="10665" cy="260537"/>
          </a:xfrm>
          <a:prstGeom prst="straightConnector1">
            <a:avLst/>
          </a:prstGeom>
          <a:noFill/>
          <a:ln w="6350">
            <a:solidFill>
              <a:srgbClr val="000000"/>
            </a:solidFill>
            <a:miter lim="800000"/>
            <a:headEnd/>
            <a:tailEnd type="triangle" w="med" len="med"/>
          </a:ln>
        </p:spPr>
      </p:cxnSp>
      <p:sp>
        <p:nvSpPr>
          <p:cNvPr id="374" name="CuadroTexto 15"/>
          <p:cNvSpPr txBox="1">
            <a:spLocks noChangeArrowheads="1"/>
          </p:cNvSpPr>
          <p:nvPr/>
        </p:nvSpPr>
        <p:spPr bwMode="auto">
          <a:xfrm>
            <a:off x="6286377" y="3574333"/>
            <a:ext cx="1055738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ES" sz="10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Costo Servicio 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75" name="Conector recto de flecha 375"/>
          <p:cNvCxnSpPr>
            <a:cxnSpLocks noChangeShapeType="1"/>
          </p:cNvCxnSpPr>
          <p:nvPr/>
        </p:nvCxnSpPr>
        <p:spPr bwMode="auto">
          <a:xfrm flipH="1" flipV="1">
            <a:off x="6604664" y="3274042"/>
            <a:ext cx="13776" cy="379142"/>
          </a:xfrm>
          <a:prstGeom prst="straightConnector1">
            <a:avLst/>
          </a:prstGeom>
          <a:noFill/>
          <a:ln w="6350">
            <a:solidFill>
              <a:srgbClr val="000000"/>
            </a:solidFill>
            <a:miter lim="800000"/>
            <a:headEnd/>
            <a:tailEnd type="triangle" w="med" len="med"/>
          </a:ln>
        </p:spPr>
      </p:cxnSp>
      <p:sp>
        <p:nvSpPr>
          <p:cNvPr id="376" name="CuadroTexto 18"/>
          <p:cNvSpPr txBox="1">
            <a:spLocks noChangeArrowheads="1"/>
          </p:cNvSpPr>
          <p:nvPr/>
        </p:nvSpPr>
        <p:spPr bwMode="auto">
          <a:xfrm>
            <a:off x="7166584" y="1681908"/>
            <a:ext cx="1055627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ES" sz="10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Consumo Anual 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77" name="Conector recto de flecha 377"/>
          <p:cNvCxnSpPr>
            <a:cxnSpLocks noChangeShapeType="1"/>
          </p:cNvCxnSpPr>
          <p:nvPr/>
        </p:nvCxnSpPr>
        <p:spPr bwMode="auto">
          <a:xfrm flipH="1">
            <a:off x="7694398" y="2114931"/>
            <a:ext cx="0" cy="275212"/>
          </a:xfrm>
          <a:prstGeom prst="straightConnector1">
            <a:avLst/>
          </a:prstGeom>
          <a:noFill/>
          <a:ln w="6350">
            <a:solidFill>
              <a:srgbClr val="000000"/>
            </a:solidFill>
            <a:miter lim="800000"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85906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" grpId="0"/>
      <p:bldP spid="371" grpId="0" animBg="1"/>
      <p:bldP spid="372" grpId="0"/>
      <p:bldP spid="374" grpId="0"/>
      <p:bldP spid="37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“APRENDIZAJE EN LAS ESCUELAS DEL SIGLO XXI”</a:t>
            </a:r>
            <a:endParaRPr lang="es-CO" sz="2400" b="1" dirty="0">
              <a:solidFill>
                <a:schemeClr val="bg1"/>
              </a:solidFill>
            </a:endParaRPr>
          </a:p>
        </p:txBody>
      </p:sp>
      <p:grpSp>
        <p:nvGrpSpPr>
          <p:cNvPr id="2" name="33 Grupo"/>
          <p:cNvGrpSpPr/>
          <p:nvPr/>
        </p:nvGrpSpPr>
        <p:grpSpPr>
          <a:xfrm>
            <a:off x="0" y="0"/>
            <a:ext cx="9144000" cy="1037230"/>
            <a:chOff x="0" y="0"/>
            <a:chExt cx="9144000" cy="1037230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103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35 CuadroTexto"/>
            <p:cNvSpPr txBox="1"/>
            <p:nvPr/>
          </p:nvSpPr>
          <p:spPr>
            <a:xfrm>
              <a:off x="1132764" y="436727"/>
              <a:ext cx="28796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grpSp>
        <p:nvGrpSpPr>
          <p:cNvPr id="3" name="67 Grupo"/>
          <p:cNvGrpSpPr/>
          <p:nvPr/>
        </p:nvGrpSpPr>
        <p:grpSpPr>
          <a:xfrm>
            <a:off x="840032" y="982048"/>
            <a:ext cx="7755091" cy="5460816"/>
            <a:chOff x="840032" y="982048"/>
            <a:chExt cx="7755091" cy="5460816"/>
          </a:xfrm>
        </p:grpSpPr>
        <p:grpSp>
          <p:nvGrpSpPr>
            <p:cNvPr id="4" name="3 Grupo"/>
            <p:cNvGrpSpPr/>
            <p:nvPr/>
          </p:nvGrpSpPr>
          <p:grpSpPr>
            <a:xfrm>
              <a:off x="917850" y="985624"/>
              <a:ext cx="7677273" cy="2598821"/>
              <a:chOff x="1603204" y="3510571"/>
              <a:chExt cx="7677273" cy="1944855"/>
            </a:xfrm>
          </p:grpSpPr>
          <p:cxnSp>
            <p:nvCxnSpPr>
              <p:cNvPr id="6" name="5 Conector recto"/>
              <p:cNvCxnSpPr/>
              <p:nvPr/>
            </p:nvCxnSpPr>
            <p:spPr>
              <a:xfrm>
                <a:off x="1604206" y="3609472"/>
                <a:ext cx="0" cy="1656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6 CuadroTexto"/>
              <p:cNvSpPr txBox="1"/>
              <p:nvPr/>
            </p:nvSpPr>
            <p:spPr>
              <a:xfrm>
                <a:off x="2055173" y="3510571"/>
                <a:ext cx="7085067" cy="345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Requerimientos Técnicos</a:t>
                </a:r>
              </a:p>
            </p:txBody>
          </p:sp>
          <p:sp>
            <p:nvSpPr>
              <p:cNvPr id="8" name="7 Rectángulo"/>
              <p:cNvSpPr/>
              <p:nvPr/>
            </p:nvSpPr>
            <p:spPr>
              <a:xfrm>
                <a:off x="2078888" y="4056702"/>
                <a:ext cx="5583655" cy="345492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>
                <a:spAutoFit/>
              </a:bodyPr>
              <a:lstStyle/>
              <a:p>
                <a:r>
                  <a:rPr lang="es-CO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Ingreso al Sistema</a:t>
                </a:r>
              </a:p>
            </p:txBody>
          </p:sp>
          <p:sp>
            <p:nvSpPr>
              <p:cNvPr id="9" name="8 Rectángulo"/>
              <p:cNvSpPr/>
              <p:nvPr/>
            </p:nvSpPr>
            <p:spPr>
              <a:xfrm>
                <a:off x="2052383" y="4560087"/>
                <a:ext cx="7228094" cy="345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CO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Menú Principal</a:t>
                </a:r>
              </a:p>
            </p:txBody>
          </p:sp>
          <p:sp>
            <p:nvSpPr>
              <p:cNvPr id="11" name="10 Pentágono"/>
              <p:cNvSpPr/>
              <p:nvPr/>
            </p:nvSpPr>
            <p:spPr>
              <a:xfrm>
                <a:off x="1603204" y="3597213"/>
                <a:ext cx="432000" cy="216000"/>
              </a:xfrm>
              <a:prstGeom prst="homePlate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" name="11 Pentágono"/>
              <p:cNvSpPr/>
              <p:nvPr/>
            </p:nvSpPr>
            <p:spPr>
              <a:xfrm>
                <a:off x="1611226" y="4135450"/>
                <a:ext cx="432000" cy="216000"/>
              </a:xfrm>
              <a:prstGeom prst="homePlate">
                <a:avLst/>
              </a:prstGeom>
              <a:solidFill>
                <a:schemeClr val="bg1"/>
              </a:solidFill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" name="12 Pentágono"/>
              <p:cNvSpPr/>
              <p:nvPr/>
            </p:nvSpPr>
            <p:spPr>
              <a:xfrm>
                <a:off x="1611225" y="4647971"/>
                <a:ext cx="432000" cy="216000"/>
              </a:xfrm>
              <a:prstGeom prst="homePlate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" name="13 Rectángulo"/>
              <p:cNvSpPr/>
              <p:nvPr/>
            </p:nvSpPr>
            <p:spPr>
              <a:xfrm>
                <a:off x="2038737" y="5109934"/>
                <a:ext cx="6137144" cy="345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CO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Módulo I: Información General</a:t>
                </a:r>
              </a:p>
            </p:txBody>
          </p:sp>
          <p:sp>
            <p:nvSpPr>
              <p:cNvPr id="15" name="14 Pentágono"/>
              <p:cNvSpPr/>
              <p:nvPr/>
            </p:nvSpPr>
            <p:spPr>
              <a:xfrm>
                <a:off x="1611225" y="5196931"/>
                <a:ext cx="432000" cy="216000"/>
              </a:xfrm>
              <a:prstGeom prst="homePlate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38" name="37 CuadroTexto"/>
            <p:cNvSpPr txBox="1"/>
            <p:nvPr/>
          </p:nvSpPr>
          <p:spPr>
            <a:xfrm>
              <a:off x="840032" y="982048"/>
              <a:ext cx="206892" cy="523220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O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bg1">
                      <a:lumMod val="65000"/>
                    </a:schemeClr>
                  </a:solidFill>
                </a:rPr>
                <a:t>1</a:t>
              </a:r>
              <a:endPara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0" name="39 CuadroTexto"/>
            <p:cNvSpPr txBox="1"/>
            <p:nvPr/>
          </p:nvSpPr>
          <p:spPr>
            <a:xfrm>
              <a:off x="868812" y="1695595"/>
              <a:ext cx="177420" cy="523220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O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bg1">
                      <a:lumMod val="65000"/>
                    </a:schemeClr>
                  </a:solidFill>
                </a:rPr>
                <a:t>2</a:t>
              </a:r>
              <a:endPara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1" name="40 CuadroTexto"/>
            <p:cNvSpPr txBox="1"/>
            <p:nvPr/>
          </p:nvSpPr>
          <p:spPr>
            <a:xfrm>
              <a:off x="882855" y="2378372"/>
              <a:ext cx="177420" cy="523220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O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bg1">
                      <a:lumMod val="65000"/>
                    </a:schemeClr>
                  </a:solidFill>
                </a:rPr>
                <a:t>3</a:t>
              </a:r>
              <a:endPara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2" name="41 CuadroTexto"/>
            <p:cNvSpPr txBox="1"/>
            <p:nvPr/>
          </p:nvSpPr>
          <p:spPr>
            <a:xfrm>
              <a:off x="870691" y="3116840"/>
              <a:ext cx="177420" cy="523220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O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bg1">
                      <a:lumMod val="65000"/>
                    </a:schemeClr>
                  </a:solidFill>
                </a:rPr>
                <a:t>4</a:t>
              </a:r>
              <a:endPara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grpSp>
          <p:nvGrpSpPr>
            <p:cNvPr id="5" name="3 Grupo"/>
            <p:cNvGrpSpPr/>
            <p:nvPr/>
          </p:nvGrpSpPr>
          <p:grpSpPr>
            <a:xfrm>
              <a:off x="917850" y="3829878"/>
              <a:ext cx="7677273" cy="2559066"/>
              <a:chOff x="1603204" y="3540323"/>
              <a:chExt cx="7677273" cy="1915103"/>
            </a:xfrm>
          </p:grpSpPr>
          <p:cxnSp>
            <p:nvCxnSpPr>
              <p:cNvPr id="28" name="27 Conector recto"/>
              <p:cNvCxnSpPr/>
              <p:nvPr/>
            </p:nvCxnSpPr>
            <p:spPr>
              <a:xfrm>
                <a:off x="1604206" y="3609472"/>
                <a:ext cx="0" cy="1656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28 CuadroTexto"/>
              <p:cNvSpPr txBox="1"/>
              <p:nvPr/>
            </p:nvSpPr>
            <p:spPr>
              <a:xfrm>
                <a:off x="2041921" y="3540323"/>
                <a:ext cx="6121102" cy="345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Módulo II: Información Lote o Predio</a:t>
                </a:r>
              </a:p>
            </p:txBody>
          </p:sp>
          <p:sp>
            <p:nvSpPr>
              <p:cNvPr id="30" name="29 Rectángulo"/>
              <p:cNvSpPr/>
              <p:nvPr/>
            </p:nvSpPr>
            <p:spPr>
              <a:xfrm>
                <a:off x="2052384" y="4046784"/>
                <a:ext cx="6287804" cy="345492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>
                <a:spAutoFit/>
              </a:bodyPr>
              <a:lstStyle/>
              <a:p>
                <a:r>
                  <a:rPr lang="es-CO" sz="2400" b="1" dirty="0" smtClean="0">
                    <a:solidFill>
                      <a:srgbClr val="002060"/>
                    </a:solidFill>
                  </a:rPr>
                  <a:t>Módulo III: Información del Edificio Escolar</a:t>
                </a:r>
              </a:p>
            </p:txBody>
          </p:sp>
          <p:sp>
            <p:nvSpPr>
              <p:cNvPr id="31" name="30 Rectángulo"/>
              <p:cNvSpPr/>
              <p:nvPr/>
            </p:nvSpPr>
            <p:spPr>
              <a:xfrm>
                <a:off x="2052383" y="4579920"/>
                <a:ext cx="7228094" cy="345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CO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Módulo IV: Espacios Escolares</a:t>
                </a:r>
              </a:p>
            </p:txBody>
          </p:sp>
          <p:sp>
            <p:nvSpPr>
              <p:cNvPr id="34" name="33 Pentágono"/>
              <p:cNvSpPr/>
              <p:nvPr/>
            </p:nvSpPr>
            <p:spPr>
              <a:xfrm>
                <a:off x="1603204" y="3597213"/>
                <a:ext cx="432000" cy="216000"/>
              </a:xfrm>
              <a:prstGeom prst="homePlate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7" name="36 Pentágono"/>
              <p:cNvSpPr/>
              <p:nvPr/>
            </p:nvSpPr>
            <p:spPr>
              <a:xfrm>
                <a:off x="1611226" y="4135450"/>
                <a:ext cx="432000" cy="216000"/>
              </a:xfrm>
              <a:prstGeom prst="homePlate">
                <a:avLst/>
              </a:prstGeom>
              <a:solidFill>
                <a:schemeClr val="bg1"/>
              </a:solidFill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9" name="38 Pentágono"/>
              <p:cNvSpPr/>
              <p:nvPr/>
            </p:nvSpPr>
            <p:spPr>
              <a:xfrm>
                <a:off x="1611225" y="4647971"/>
                <a:ext cx="432000" cy="216000"/>
              </a:xfrm>
              <a:prstGeom prst="homePlate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5" name="44 Rectángulo"/>
              <p:cNvSpPr/>
              <p:nvPr/>
            </p:nvSpPr>
            <p:spPr>
              <a:xfrm>
                <a:off x="2038737" y="5109934"/>
                <a:ext cx="6137144" cy="345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CO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Anexos A1, B1, C1 </a:t>
                </a:r>
              </a:p>
            </p:txBody>
          </p:sp>
          <p:sp>
            <p:nvSpPr>
              <p:cNvPr id="46" name="45 Pentágono"/>
              <p:cNvSpPr/>
              <p:nvPr/>
            </p:nvSpPr>
            <p:spPr>
              <a:xfrm>
                <a:off x="1611225" y="5196931"/>
                <a:ext cx="432000" cy="216000"/>
              </a:xfrm>
              <a:prstGeom prst="homePlate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57" name="56 CuadroTexto"/>
            <p:cNvSpPr txBox="1"/>
            <p:nvPr/>
          </p:nvSpPr>
          <p:spPr>
            <a:xfrm>
              <a:off x="864067" y="3786068"/>
              <a:ext cx="177420" cy="523220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O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bg1">
                      <a:lumMod val="65000"/>
                    </a:schemeClr>
                  </a:solidFill>
                </a:rPr>
                <a:t>5</a:t>
              </a:r>
              <a:endPara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62" name="61 Conector recto"/>
            <p:cNvCxnSpPr/>
            <p:nvPr/>
          </p:nvCxnSpPr>
          <p:spPr>
            <a:xfrm>
              <a:off x="910447" y="3378450"/>
              <a:ext cx="3953" cy="504437"/>
            </a:xfrm>
            <a:prstGeom prst="line">
              <a:avLst/>
            </a:prstGeom>
            <a:ln w="12700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62 CuadroTexto"/>
            <p:cNvSpPr txBox="1"/>
            <p:nvPr/>
          </p:nvSpPr>
          <p:spPr>
            <a:xfrm>
              <a:off x="864067" y="4488424"/>
              <a:ext cx="177420" cy="523220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O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2060"/>
                  </a:solidFill>
                </a:rPr>
                <a:t>6</a:t>
              </a:r>
              <a:endPara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endParaRPr>
            </a:p>
          </p:txBody>
        </p:sp>
        <p:sp>
          <p:nvSpPr>
            <p:cNvPr id="64" name="63 CuadroTexto"/>
            <p:cNvSpPr txBox="1"/>
            <p:nvPr/>
          </p:nvSpPr>
          <p:spPr>
            <a:xfrm>
              <a:off x="870695" y="5184156"/>
              <a:ext cx="177420" cy="523220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O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bg1">
                      <a:lumMod val="65000"/>
                    </a:schemeClr>
                  </a:solidFill>
                </a:rPr>
                <a:t>7</a:t>
              </a:r>
              <a:endPara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65" name="64 CuadroTexto"/>
            <p:cNvSpPr txBox="1"/>
            <p:nvPr/>
          </p:nvSpPr>
          <p:spPr>
            <a:xfrm>
              <a:off x="864071" y="5919644"/>
              <a:ext cx="177420" cy="523220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O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bg1">
                      <a:lumMod val="65000"/>
                    </a:schemeClr>
                  </a:solidFill>
                </a:rPr>
                <a:t>8</a:t>
              </a:r>
              <a:endPara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906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“APRENDIZAJE EN LAS ESCUELAS DEL SIGLO XXI”</a:t>
            </a:r>
            <a:endParaRPr lang="es-CO" sz="2400" b="1" dirty="0">
              <a:solidFill>
                <a:schemeClr val="bg1"/>
              </a:solidFill>
            </a:endParaRPr>
          </a:p>
        </p:txBody>
      </p:sp>
      <p:grpSp>
        <p:nvGrpSpPr>
          <p:cNvPr id="2" name="33 Grupo"/>
          <p:cNvGrpSpPr/>
          <p:nvPr/>
        </p:nvGrpSpPr>
        <p:grpSpPr>
          <a:xfrm>
            <a:off x="0" y="0"/>
            <a:ext cx="9144000" cy="1037230"/>
            <a:chOff x="0" y="0"/>
            <a:chExt cx="9144000" cy="1037230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103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35 CuadroTexto"/>
            <p:cNvSpPr txBox="1"/>
            <p:nvPr/>
          </p:nvSpPr>
          <p:spPr>
            <a:xfrm>
              <a:off x="1132764" y="436727"/>
              <a:ext cx="28796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sp>
        <p:nvSpPr>
          <p:cNvPr id="9" name="8 CuadroTexto"/>
          <p:cNvSpPr txBox="1"/>
          <p:nvPr/>
        </p:nvSpPr>
        <p:spPr>
          <a:xfrm>
            <a:off x="1126438" y="331304"/>
            <a:ext cx="73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rgbClr val="002060"/>
                </a:solidFill>
              </a:rPr>
              <a:t>Módulo III: Información del Edificio Escolar</a:t>
            </a:r>
            <a:endParaRPr lang="es-ES" sz="2800" b="1" dirty="0">
              <a:solidFill>
                <a:srgbClr val="002060"/>
              </a:solidFill>
            </a:endParaRPr>
          </a:p>
        </p:txBody>
      </p:sp>
      <p:pic>
        <p:nvPicPr>
          <p:cNvPr id="18" name="17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109" y="3029273"/>
            <a:ext cx="3768090" cy="189543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sp>
        <p:nvSpPr>
          <p:cNvPr id="19" name="18 CuadroTexto"/>
          <p:cNvSpPr txBox="1"/>
          <p:nvPr/>
        </p:nvSpPr>
        <p:spPr>
          <a:xfrm>
            <a:off x="2978338" y="3043652"/>
            <a:ext cx="4689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/>
              <a:t>Se utiliza para adicionar  un nuevo edificio</a:t>
            </a:r>
            <a:endParaRPr lang="es-ES" sz="16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4454434" y="3614064"/>
            <a:ext cx="4689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/>
              <a:t>Se utiliza para editar un edificio </a:t>
            </a:r>
            <a:endParaRPr lang="es-ES" sz="1600" dirty="0"/>
          </a:p>
        </p:txBody>
      </p:sp>
      <p:sp>
        <p:nvSpPr>
          <p:cNvPr id="23" name="22 Elipse"/>
          <p:cNvSpPr/>
          <p:nvPr/>
        </p:nvSpPr>
        <p:spPr>
          <a:xfrm>
            <a:off x="3056709" y="3644537"/>
            <a:ext cx="326571" cy="300446"/>
          </a:xfrm>
          <a:prstGeom prst="ellipse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Elipse"/>
          <p:cNvSpPr/>
          <p:nvPr/>
        </p:nvSpPr>
        <p:spPr>
          <a:xfrm>
            <a:off x="1358537" y="2782389"/>
            <a:ext cx="1619794" cy="731520"/>
          </a:xfrm>
          <a:prstGeom prst="ellipse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Elipse"/>
          <p:cNvSpPr/>
          <p:nvPr/>
        </p:nvSpPr>
        <p:spPr>
          <a:xfrm>
            <a:off x="3365865" y="3666307"/>
            <a:ext cx="326571" cy="300446"/>
          </a:xfrm>
          <a:prstGeom prst="ellipse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CuadroTexto"/>
          <p:cNvSpPr txBox="1"/>
          <p:nvPr/>
        </p:nvSpPr>
        <p:spPr>
          <a:xfrm>
            <a:off x="4454434" y="3492144"/>
            <a:ext cx="4689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/>
              <a:t>Se utiliza para eliminar un edificio</a:t>
            </a:r>
            <a:endParaRPr lang="es-ES" sz="1600" dirty="0"/>
          </a:p>
        </p:txBody>
      </p:sp>
      <p:pic>
        <p:nvPicPr>
          <p:cNvPr id="28" name="27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287" y="4292464"/>
            <a:ext cx="3147060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print"/>
          <a:srcRect l="28797"/>
          <a:stretch>
            <a:fillRect/>
          </a:stretch>
        </p:blipFill>
        <p:spPr bwMode="auto">
          <a:xfrm>
            <a:off x="1162594" y="966630"/>
            <a:ext cx="7354389" cy="91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 redondeado"/>
          <p:cNvSpPr/>
          <p:nvPr/>
        </p:nvSpPr>
        <p:spPr>
          <a:xfrm>
            <a:off x="992780" y="979710"/>
            <a:ext cx="1566725" cy="822961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Modulo II:</a:t>
            </a:r>
            <a:r>
              <a:rPr lang="es-CO" sz="1600" dirty="0" smtClean="0"/>
              <a:t> Información del Edificio Escolar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85906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1" grpId="0"/>
      <p:bldP spid="21" grpId="1"/>
      <p:bldP spid="21" grpId="2"/>
      <p:bldP spid="23" grpId="0" animBg="1"/>
      <p:bldP spid="23" grpId="1" animBg="1"/>
      <p:bldP spid="24" grpId="0" animBg="1"/>
      <p:bldP spid="24" grpId="1" animBg="1"/>
      <p:bldP spid="26" grpId="0" animBg="1"/>
      <p:bldP spid="27" grpId="0"/>
      <p:bldP spid="27" grpId="1"/>
      <p:bldP spid="27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“APRENDIZAJE EN LAS ESCUELAS DEL SIGLO XXI”</a:t>
            </a:r>
            <a:endParaRPr lang="es-CO" sz="2400" b="1" dirty="0">
              <a:solidFill>
                <a:schemeClr val="bg1"/>
              </a:solidFill>
            </a:endParaRPr>
          </a:p>
        </p:txBody>
      </p:sp>
      <p:grpSp>
        <p:nvGrpSpPr>
          <p:cNvPr id="2" name="33 Grupo"/>
          <p:cNvGrpSpPr/>
          <p:nvPr/>
        </p:nvGrpSpPr>
        <p:grpSpPr>
          <a:xfrm>
            <a:off x="0" y="0"/>
            <a:ext cx="9144000" cy="1037230"/>
            <a:chOff x="0" y="0"/>
            <a:chExt cx="9144000" cy="1037230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103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35 CuadroTexto"/>
            <p:cNvSpPr txBox="1"/>
            <p:nvPr/>
          </p:nvSpPr>
          <p:spPr>
            <a:xfrm>
              <a:off x="1132764" y="436727"/>
              <a:ext cx="28796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sp>
        <p:nvSpPr>
          <p:cNvPr id="12" name="11 CuadroTexto"/>
          <p:cNvSpPr txBox="1"/>
          <p:nvPr/>
        </p:nvSpPr>
        <p:spPr>
          <a:xfrm>
            <a:off x="1126438" y="331304"/>
            <a:ext cx="73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rgbClr val="002060"/>
                </a:solidFill>
              </a:rPr>
              <a:t>Módulo III: Información del Edificio Escolar</a:t>
            </a:r>
            <a:endParaRPr lang="es-ES" sz="2800" b="1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278" y="1482539"/>
            <a:ext cx="8421003" cy="392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Elipse"/>
          <p:cNvSpPr/>
          <p:nvPr/>
        </p:nvSpPr>
        <p:spPr>
          <a:xfrm>
            <a:off x="7197634" y="4711338"/>
            <a:ext cx="783772" cy="744583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3749040" y="4807131"/>
            <a:ext cx="3239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600" dirty="0" smtClean="0"/>
              <a:t>Una vez se haya digitado la información correspondiente, debe presionar la opción guardar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85906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“APRENDIZAJE EN LAS ESCUELAS DEL SIGLO XXI”</a:t>
            </a:r>
            <a:endParaRPr lang="es-CO" sz="2400" b="1" dirty="0">
              <a:solidFill>
                <a:schemeClr val="bg1"/>
              </a:solidFill>
            </a:endParaRPr>
          </a:p>
        </p:txBody>
      </p:sp>
      <p:grpSp>
        <p:nvGrpSpPr>
          <p:cNvPr id="2" name="33 Grupo"/>
          <p:cNvGrpSpPr/>
          <p:nvPr/>
        </p:nvGrpSpPr>
        <p:grpSpPr>
          <a:xfrm>
            <a:off x="0" y="0"/>
            <a:ext cx="9144000" cy="1037230"/>
            <a:chOff x="0" y="0"/>
            <a:chExt cx="9144000" cy="1037230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103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35 CuadroTexto"/>
            <p:cNvSpPr txBox="1"/>
            <p:nvPr/>
          </p:nvSpPr>
          <p:spPr>
            <a:xfrm>
              <a:off x="1132764" y="436727"/>
              <a:ext cx="28796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grpSp>
        <p:nvGrpSpPr>
          <p:cNvPr id="3" name="67 Grupo"/>
          <p:cNvGrpSpPr/>
          <p:nvPr/>
        </p:nvGrpSpPr>
        <p:grpSpPr>
          <a:xfrm>
            <a:off x="840032" y="982048"/>
            <a:ext cx="7755091" cy="5460816"/>
            <a:chOff x="840032" y="982048"/>
            <a:chExt cx="7755091" cy="5460816"/>
          </a:xfrm>
        </p:grpSpPr>
        <p:grpSp>
          <p:nvGrpSpPr>
            <p:cNvPr id="4" name="3 Grupo"/>
            <p:cNvGrpSpPr/>
            <p:nvPr/>
          </p:nvGrpSpPr>
          <p:grpSpPr>
            <a:xfrm>
              <a:off x="917850" y="985624"/>
              <a:ext cx="7677273" cy="2598821"/>
              <a:chOff x="1603204" y="3510571"/>
              <a:chExt cx="7677273" cy="1944855"/>
            </a:xfrm>
          </p:grpSpPr>
          <p:cxnSp>
            <p:nvCxnSpPr>
              <p:cNvPr id="6" name="5 Conector recto"/>
              <p:cNvCxnSpPr/>
              <p:nvPr/>
            </p:nvCxnSpPr>
            <p:spPr>
              <a:xfrm>
                <a:off x="1604206" y="3609472"/>
                <a:ext cx="0" cy="1656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6 CuadroTexto"/>
              <p:cNvSpPr txBox="1"/>
              <p:nvPr/>
            </p:nvSpPr>
            <p:spPr>
              <a:xfrm>
                <a:off x="2055173" y="3510571"/>
                <a:ext cx="7085067" cy="345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Requerimientos Técnicos</a:t>
                </a:r>
              </a:p>
            </p:txBody>
          </p:sp>
          <p:sp>
            <p:nvSpPr>
              <p:cNvPr id="8" name="7 Rectángulo"/>
              <p:cNvSpPr/>
              <p:nvPr/>
            </p:nvSpPr>
            <p:spPr>
              <a:xfrm>
                <a:off x="2078888" y="4056702"/>
                <a:ext cx="5583655" cy="345492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>
                <a:spAutoFit/>
              </a:bodyPr>
              <a:lstStyle/>
              <a:p>
                <a:r>
                  <a:rPr lang="es-CO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Ingreso al Sistema</a:t>
                </a:r>
              </a:p>
            </p:txBody>
          </p:sp>
          <p:sp>
            <p:nvSpPr>
              <p:cNvPr id="9" name="8 Rectángulo"/>
              <p:cNvSpPr/>
              <p:nvPr/>
            </p:nvSpPr>
            <p:spPr>
              <a:xfrm>
                <a:off x="2052383" y="4560087"/>
                <a:ext cx="7228094" cy="345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CO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Menú Principal</a:t>
                </a:r>
              </a:p>
            </p:txBody>
          </p:sp>
          <p:sp>
            <p:nvSpPr>
              <p:cNvPr id="11" name="10 Pentágono"/>
              <p:cNvSpPr/>
              <p:nvPr/>
            </p:nvSpPr>
            <p:spPr>
              <a:xfrm>
                <a:off x="1603204" y="3597213"/>
                <a:ext cx="432000" cy="216000"/>
              </a:xfrm>
              <a:prstGeom prst="homePlate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" name="11 Pentágono"/>
              <p:cNvSpPr/>
              <p:nvPr/>
            </p:nvSpPr>
            <p:spPr>
              <a:xfrm>
                <a:off x="1611226" y="4135450"/>
                <a:ext cx="432000" cy="216000"/>
              </a:xfrm>
              <a:prstGeom prst="homePlate">
                <a:avLst/>
              </a:prstGeom>
              <a:solidFill>
                <a:schemeClr val="bg1"/>
              </a:solidFill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" name="12 Pentágono"/>
              <p:cNvSpPr/>
              <p:nvPr/>
            </p:nvSpPr>
            <p:spPr>
              <a:xfrm>
                <a:off x="1611225" y="4647971"/>
                <a:ext cx="432000" cy="216000"/>
              </a:xfrm>
              <a:prstGeom prst="homePlate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" name="13 Rectángulo"/>
              <p:cNvSpPr/>
              <p:nvPr/>
            </p:nvSpPr>
            <p:spPr>
              <a:xfrm>
                <a:off x="2038737" y="5109934"/>
                <a:ext cx="6137144" cy="345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CO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Módulo I: Información General</a:t>
                </a:r>
              </a:p>
            </p:txBody>
          </p:sp>
          <p:sp>
            <p:nvSpPr>
              <p:cNvPr id="15" name="14 Pentágono"/>
              <p:cNvSpPr/>
              <p:nvPr/>
            </p:nvSpPr>
            <p:spPr>
              <a:xfrm>
                <a:off x="1611225" y="5196931"/>
                <a:ext cx="432000" cy="216000"/>
              </a:xfrm>
              <a:prstGeom prst="homePlate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38" name="37 CuadroTexto"/>
            <p:cNvSpPr txBox="1"/>
            <p:nvPr/>
          </p:nvSpPr>
          <p:spPr>
            <a:xfrm>
              <a:off x="840032" y="982048"/>
              <a:ext cx="206892" cy="523220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O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bg1">
                      <a:lumMod val="65000"/>
                    </a:schemeClr>
                  </a:solidFill>
                </a:rPr>
                <a:t>1</a:t>
              </a:r>
              <a:endPara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0" name="39 CuadroTexto"/>
            <p:cNvSpPr txBox="1"/>
            <p:nvPr/>
          </p:nvSpPr>
          <p:spPr>
            <a:xfrm>
              <a:off x="868812" y="1695595"/>
              <a:ext cx="177420" cy="523220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O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bg1">
                      <a:lumMod val="65000"/>
                    </a:schemeClr>
                  </a:solidFill>
                </a:rPr>
                <a:t>2</a:t>
              </a:r>
              <a:endPara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1" name="40 CuadroTexto"/>
            <p:cNvSpPr txBox="1"/>
            <p:nvPr/>
          </p:nvSpPr>
          <p:spPr>
            <a:xfrm>
              <a:off x="882855" y="2378372"/>
              <a:ext cx="177420" cy="523220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O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bg1">
                      <a:lumMod val="65000"/>
                    </a:schemeClr>
                  </a:solidFill>
                </a:rPr>
                <a:t>3</a:t>
              </a:r>
              <a:endPara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2" name="41 CuadroTexto"/>
            <p:cNvSpPr txBox="1"/>
            <p:nvPr/>
          </p:nvSpPr>
          <p:spPr>
            <a:xfrm>
              <a:off x="870691" y="3116840"/>
              <a:ext cx="177420" cy="523220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O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bg1">
                      <a:lumMod val="65000"/>
                    </a:schemeClr>
                  </a:solidFill>
                </a:rPr>
                <a:t>4</a:t>
              </a:r>
              <a:endPara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grpSp>
          <p:nvGrpSpPr>
            <p:cNvPr id="5" name="3 Grupo"/>
            <p:cNvGrpSpPr/>
            <p:nvPr/>
          </p:nvGrpSpPr>
          <p:grpSpPr>
            <a:xfrm>
              <a:off x="917850" y="3829878"/>
              <a:ext cx="7677273" cy="2559066"/>
              <a:chOff x="1603204" y="3540323"/>
              <a:chExt cx="7677273" cy="1915103"/>
            </a:xfrm>
          </p:grpSpPr>
          <p:cxnSp>
            <p:nvCxnSpPr>
              <p:cNvPr id="28" name="27 Conector recto"/>
              <p:cNvCxnSpPr/>
              <p:nvPr/>
            </p:nvCxnSpPr>
            <p:spPr>
              <a:xfrm>
                <a:off x="1604206" y="3609472"/>
                <a:ext cx="0" cy="1656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28 CuadroTexto"/>
              <p:cNvSpPr txBox="1"/>
              <p:nvPr/>
            </p:nvSpPr>
            <p:spPr>
              <a:xfrm>
                <a:off x="2041921" y="3540323"/>
                <a:ext cx="6121102" cy="345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Módulo II: Información Lote o Predio</a:t>
                </a:r>
              </a:p>
            </p:txBody>
          </p:sp>
          <p:sp>
            <p:nvSpPr>
              <p:cNvPr id="30" name="29 Rectángulo"/>
              <p:cNvSpPr/>
              <p:nvPr/>
            </p:nvSpPr>
            <p:spPr>
              <a:xfrm>
                <a:off x="2052384" y="4046784"/>
                <a:ext cx="6287804" cy="345492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>
                <a:spAutoFit/>
              </a:bodyPr>
              <a:lstStyle/>
              <a:p>
                <a:r>
                  <a:rPr lang="es-CO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Módulo III: Información del Edificio Escolar</a:t>
                </a:r>
              </a:p>
            </p:txBody>
          </p:sp>
          <p:sp>
            <p:nvSpPr>
              <p:cNvPr id="31" name="30 Rectángulo"/>
              <p:cNvSpPr/>
              <p:nvPr/>
            </p:nvSpPr>
            <p:spPr>
              <a:xfrm>
                <a:off x="2052383" y="4579920"/>
                <a:ext cx="7228094" cy="345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CO" sz="2400" b="1" dirty="0" smtClean="0">
                    <a:solidFill>
                      <a:srgbClr val="002060"/>
                    </a:solidFill>
                  </a:rPr>
                  <a:t>Módulo IV: Espacios Escolares</a:t>
                </a:r>
              </a:p>
            </p:txBody>
          </p:sp>
          <p:sp>
            <p:nvSpPr>
              <p:cNvPr id="34" name="33 Pentágono"/>
              <p:cNvSpPr/>
              <p:nvPr/>
            </p:nvSpPr>
            <p:spPr>
              <a:xfrm>
                <a:off x="1603204" y="3597213"/>
                <a:ext cx="432000" cy="216000"/>
              </a:xfrm>
              <a:prstGeom prst="homePlate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7" name="36 Pentágono"/>
              <p:cNvSpPr/>
              <p:nvPr/>
            </p:nvSpPr>
            <p:spPr>
              <a:xfrm>
                <a:off x="1611226" y="4135450"/>
                <a:ext cx="432000" cy="216000"/>
              </a:xfrm>
              <a:prstGeom prst="homePlate">
                <a:avLst/>
              </a:prstGeom>
              <a:solidFill>
                <a:schemeClr val="bg1"/>
              </a:solidFill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9" name="38 Pentágono"/>
              <p:cNvSpPr/>
              <p:nvPr/>
            </p:nvSpPr>
            <p:spPr>
              <a:xfrm>
                <a:off x="1611225" y="4647971"/>
                <a:ext cx="432000" cy="216000"/>
              </a:xfrm>
              <a:prstGeom prst="homePlate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5" name="44 Rectángulo"/>
              <p:cNvSpPr/>
              <p:nvPr/>
            </p:nvSpPr>
            <p:spPr>
              <a:xfrm>
                <a:off x="2038737" y="5109934"/>
                <a:ext cx="6137144" cy="345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CO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Anexos A1, B1, C1 </a:t>
                </a:r>
              </a:p>
            </p:txBody>
          </p:sp>
          <p:sp>
            <p:nvSpPr>
              <p:cNvPr id="46" name="45 Pentágono"/>
              <p:cNvSpPr/>
              <p:nvPr/>
            </p:nvSpPr>
            <p:spPr>
              <a:xfrm>
                <a:off x="1611225" y="5196931"/>
                <a:ext cx="432000" cy="216000"/>
              </a:xfrm>
              <a:prstGeom prst="homePlate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57" name="56 CuadroTexto"/>
            <p:cNvSpPr txBox="1"/>
            <p:nvPr/>
          </p:nvSpPr>
          <p:spPr>
            <a:xfrm>
              <a:off x="864067" y="3786068"/>
              <a:ext cx="177420" cy="523220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O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bg1">
                      <a:lumMod val="65000"/>
                    </a:schemeClr>
                  </a:solidFill>
                </a:rPr>
                <a:t>5</a:t>
              </a:r>
              <a:endPara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62" name="61 Conector recto"/>
            <p:cNvCxnSpPr/>
            <p:nvPr/>
          </p:nvCxnSpPr>
          <p:spPr>
            <a:xfrm>
              <a:off x="910447" y="3378450"/>
              <a:ext cx="3953" cy="504437"/>
            </a:xfrm>
            <a:prstGeom prst="line">
              <a:avLst/>
            </a:prstGeom>
            <a:ln w="12700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62 CuadroTexto"/>
            <p:cNvSpPr txBox="1"/>
            <p:nvPr/>
          </p:nvSpPr>
          <p:spPr>
            <a:xfrm>
              <a:off x="864067" y="4488424"/>
              <a:ext cx="177420" cy="523220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O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bg1">
                      <a:lumMod val="65000"/>
                    </a:schemeClr>
                  </a:solidFill>
                </a:rPr>
                <a:t>6</a:t>
              </a:r>
              <a:endPara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64" name="63 CuadroTexto"/>
            <p:cNvSpPr txBox="1"/>
            <p:nvPr/>
          </p:nvSpPr>
          <p:spPr>
            <a:xfrm>
              <a:off x="870695" y="5184156"/>
              <a:ext cx="177420" cy="523220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O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2060"/>
                  </a:solidFill>
                </a:rPr>
                <a:t>7</a:t>
              </a:r>
              <a:endPara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endParaRPr>
            </a:p>
          </p:txBody>
        </p:sp>
        <p:sp>
          <p:nvSpPr>
            <p:cNvPr id="65" name="64 CuadroTexto"/>
            <p:cNvSpPr txBox="1"/>
            <p:nvPr/>
          </p:nvSpPr>
          <p:spPr>
            <a:xfrm>
              <a:off x="864071" y="5919644"/>
              <a:ext cx="177420" cy="523220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O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bg1">
                      <a:lumMod val="65000"/>
                    </a:schemeClr>
                  </a:solidFill>
                </a:rPr>
                <a:t>8</a:t>
              </a:r>
              <a:endPara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906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23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8"/>
          <a:stretch>
            <a:fillRect/>
          </a:stretch>
        </p:blipFill>
        <p:spPr>
          <a:xfrm>
            <a:off x="1463039" y="927462"/>
            <a:ext cx="6439990" cy="992778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“APRENDIZAJE EN LAS ESCUELAS DEL SIGLO XXI”</a:t>
            </a:r>
            <a:endParaRPr lang="es-CO" sz="2400" b="1" dirty="0">
              <a:solidFill>
                <a:schemeClr val="bg1"/>
              </a:solidFill>
            </a:endParaRPr>
          </a:p>
        </p:txBody>
      </p:sp>
      <p:grpSp>
        <p:nvGrpSpPr>
          <p:cNvPr id="2" name="33 Grupo"/>
          <p:cNvGrpSpPr/>
          <p:nvPr/>
        </p:nvGrpSpPr>
        <p:grpSpPr>
          <a:xfrm>
            <a:off x="0" y="0"/>
            <a:ext cx="9144000" cy="1037230"/>
            <a:chOff x="0" y="0"/>
            <a:chExt cx="9144000" cy="1037230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9144000" cy="103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35 CuadroTexto"/>
            <p:cNvSpPr txBox="1"/>
            <p:nvPr/>
          </p:nvSpPr>
          <p:spPr>
            <a:xfrm>
              <a:off x="1132764" y="436727"/>
              <a:ext cx="28796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sp>
        <p:nvSpPr>
          <p:cNvPr id="12" name="11 CuadroTexto"/>
          <p:cNvSpPr txBox="1"/>
          <p:nvPr/>
        </p:nvSpPr>
        <p:spPr>
          <a:xfrm>
            <a:off x="1126438" y="331304"/>
            <a:ext cx="73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rgbClr val="002060"/>
                </a:solidFill>
              </a:rPr>
              <a:t>Módulo IV: Espacios Escolares</a:t>
            </a:r>
            <a:endParaRPr lang="es-ES" sz="2800" b="1" dirty="0">
              <a:solidFill>
                <a:srgbClr val="002060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1502228" y="992778"/>
            <a:ext cx="1541418" cy="862146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Modulo IV:</a:t>
            </a:r>
            <a:r>
              <a:rPr lang="es-CO" sz="1600" dirty="0" smtClean="0"/>
              <a:t> Espacios Escolares</a:t>
            </a:r>
            <a:endParaRPr lang="es-ES" sz="1600" dirty="0"/>
          </a:p>
        </p:txBody>
      </p:sp>
      <p:pic>
        <p:nvPicPr>
          <p:cNvPr id="14" name="13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5"/>
          <a:stretch>
            <a:fillRect/>
          </a:stretch>
        </p:blipFill>
        <p:spPr bwMode="auto">
          <a:xfrm>
            <a:off x="1188720" y="2168429"/>
            <a:ext cx="2856028" cy="939934"/>
          </a:xfrm>
          <a:prstGeom prst="rect">
            <a:avLst/>
          </a:prstGeom>
          <a:noFill/>
          <a:ln>
            <a:noFill/>
          </a:ln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CuadroTexto 14"/>
          <p:cNvSpPr txBox="1">
            <a:spLocks noChangeArrowheads="1"/>
          </p:cNvSpPr>
          <p:nvPr/>
        </p:nvSpPr>
        <p:spPr bwMode="auto">
          <a:xfrm>
            <a:off x="2753235" y="3367807"/>
            <a:ext cx="26041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Para editar un espacio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1" name="Conector recto de flecha 317"/>
          <p:cNvCxnSpPr>
            <a:cxnSpLocks noChangeShapeType="1"/>
          </p:cNvCxnSpPr>
          <p:nvPr/>
        </p:nvCxnSpPr>
        <p:spPr bwMode="auto">
          <a:xfrm flipH="1">
            <a:off x="3075789" y="3043814"/>
            <a:ext cx="0" cy="370290"/>
          </a:xfrm>
          <a:prstGeom prst="straightConnector1">
            <a:avLst/>
          </a:prstGeom>
          <a:noFill/>
          <a:ln w="6350">
            <a:solidFill>
              <a:srgbClr val="000000"/>
            </a:solidFill>
            <a:miter lim="800000"/>
            <a:headEnd/>
            <a:tailEnd type="triangle" w="med" len="med"/>
          </a:ln>
        </p:spPr>
      </p:cxnSp>
      <p:pic>
        <p:nvPicPr>
          <p:cNvPr id="22" name="21 Imagen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82065" y="3765776"/>
            <a:ext cx="1276350" cy="371475"/>
          </a:xfrm>
          <a:prstGeom prst="rect">
            <a:avLst/>
          </a:prstGeom>
        </p:spPr>
      </p:pic>
      <p:sp>
        <p:nvSpPr>
          <p:cNvPr id="23" name="22 Rectángulo"/>
          <p:cNvSpPr/>
          <p:nvPr/>
        </p:nvSpPr>
        <p:spPr>
          <a:xfrm>
            <a:off x="2508069" y="373285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400" dirty="0" smtClean="0"/>
              <a:t>Si se desea adicionar un nuevo Plano se debe presionar el botón</a:t>
            </a:r>
            <a:endParaRPr lang="es-ES" sz="1400" dirty="0"/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1353639" y="4299042"/>
            <a:ext cx="3884567" cy="2206262"/>
            <a:chOff x="0" y="0"/>
            <a:chExt cx="42291" cy="26765"/>
          </a:xfrm>
        </p:grpSpPr>
        <p:pic>
          <p:nvPicPr>
            <p:cNvPr id="408" name="Imagen 40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0"/>
              <a:ext cx="42291" cy="26765"/>
            </a:xfrm>
            <a:prstGeom prst="rect">
              <a:avLst/>
            </a:prstGeom>
            <a:noFill/>
          </p:spPr>
        </p:pic>
        <p:sp>
          <p:nvSpPr>
            <p:cNvPr id="409" name="CuadroTexto 4"/>
            <p:cNvSpPr txBox="1">
              <a:spLocks noChangeArrowheads="1"/>
            </p:cNvSpPr>
            <p:nvPr/>
          </p:nvSpPr>
          <p:spPr bwMode="auto">
            <a:xfrm>
              <a:off x="8164" y="20283"/>
              <a:ext cx="8027" cy="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Adjunto Plano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410" name="Conector recto de flecha 410"/>
            <p:cNvCxnSpPr>
              <a:cxnSpLocks noChangeShapeType="1"/>
            </p:cNvCxnSpPr>
            <p:nvPr/>
          </p:nvCxnSpPr>
          <p:spPr bwMode="auto">
            <a:xfrm flipV="1">
              <a:off x="13548" y="20445"/>
              <a:ext cx="3275" cy="183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</p:grpSp>
      <p:pic>
        <p:nvPicPr>
          <p:cNvPr id="27" name="26 Imagen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433" y="2207621"/>
            <a:ext cx="2908209" cy="1301976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27 Elipse"/>
          <p:cNvSpPr/>
          <p:nvPr/>
        </p:nvSpPr>
        <p:spPr>
          <a:xfrm>
            <a:off x="3108960" y="2782388"/>
            <a:ext cx="457200" cy="39188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906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“APRENDIZAJE EN LAS ESCUELAS DEL SIGLO XXI”</a:t>
            </a:r>
            <a:endParaRPr lang="es-CO" sz="2400" b="1" dirty="0">
              <a:solidFill>
                <a:schemeClr val="bg1"/>
              </a:solidFill>
            </a:endParaRPr>
          </a:p>
        </p:txBody>
      </p:sp>
      <p:grpSp>
        <p:nvGrpSpPr>
          <p:cNvPr id="2" name="33 Grupo"/>
          <p:cNvGrpSpPr/>
          <p:nvPr/>
        </p:nvGrpSpPr>
        <p:grpSpPr>
          <a:xfrm>
            <a:off x="0" y="0"/>
            <a:ext cx="9144000" cy="1037230"/>
            <a:chOff x="0" y="0"/>
            <a:chExt cx="9144000" cy="1037230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103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35 CuadroTexto"/>
            <p:cNvSpPr txBox="1"/>
            <p:nvPr/>
          </p:nvSpPr>
          <p:spPr>
            <a:xfrm>
              <a:off x="1132764" y="436727"/>
              <a:ext cx="28796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sp>
        <p:nvSpPr>
          <p:cNvPr id="12" name="11 CuadroTexto"/>
          <p:cNvSpPr txBox="1"/>
          <p:nvPr/>
        </p:nvSpPr>
        <p:spPr>
          <a:xfrm>
            <a:off x="1126438" y="331304"/>
            <a:ext cx="73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rgbClr val="002060"/>
                </a:solidFill>
              </a:rPr>
              <a:t>Módulo IV: Espacios Escolares</a:t>
            </a:r>
            <a:endParaRPr lang="es-ES" sz="2800" b="1" dirty="0">
              <a:solidFill>
                <a:srgbClr val="002060"/>
              </a:solidFill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3" name="22 Imagen"/>
          <p:cNvPicPr/>
          <p:nvPr/>
        </p:nvPicPr>
        <p:blipFill>
          <a:blip r:embed="rId4" cstate="print"/>
          <a:srcRect l="834" r="1420"/>
          <a:stretch>
            <a:fillRect/>
          </a:stretch>
        </p:blipFill>
        <p:spPr>
          <a:xfrm>
            <a:off x="1267097" y="1672046"/>
            <a:ext cx="6518366" cy="335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6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“APRENDIZAJE EN LAS ESCUELAS DEL SIGLO XXI”</a:t>
            </a:r>
            <a:endParaRPr lang="es-CO" sz="2400" b="1" dirty="0">
              <a:solidFill>
                <a:schemeClr val="bg1"/>
              </a:solidFill>
            </a:endParaRPr>
          </a:p>
        </p:txBody>
      </p:sp>
      <p:grpSp>
        <p:nvGrpSpPr>
          <p:cNvPr id="2" name="33 Grupo"/>
          <p:cNvGrpSpPr/>
          <p:nvPr/>
        </p:nvGrpSpPr>
        <p:grpSpPr>
          <a:xfrm>
            <a:off x="0" y="0"/>
            <a:ext cx="9144000" cy="1037230"/>
            <a:chOff x="0" y="0"/>
            <a:chExt cx="9144000" cy="1037230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103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35 CuadroTexto"/>
            <p:cNvSpPr txBox="1"/>
            <p:nvPr/>
          </p:nvSpPr>
          <p:spPr>
            <a:xfrm>
              <a:off x="1132764" y="436727"/>
              <a:ext cx="28796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sp>
        <p:nvSpPr>
          <p:cNvPr id="12" name="11 CuadroTexto"/>
          <p:cNvSpPr txBox="1"/>
          <p:nvPr/>
        </p:nvSpPr>
        <p:spPr>
          <a:xfrm>
            <a:off x="1126438" y="331304"/>
            <a:ext cx="73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rgbClr val="002060"/>
                </a:solidFill>
              </a:rPr>
              <a:t>Módulo IV: Espacios Escolares</a:t>
            </a:r>
            <a:endParaRPr lang="es-ES" sz="2800" b="1" dirty="0">
              <a:solidFill>
                <a:srgbClr val="002060"/>
              </a:solidFill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7" name="16 Imagen"/>
          <p:cNvPicPr/>
          <p:nvPr/>
        </p:nvPicPr>
        <p:blipFill>
          <a:blip r:embed="rId4" cstate="print"/>
          <a:srcRect l="1120" t="15047" r="3234"/>
          <a:stretch>
            <a:fillRect/>
          </a:stretch>
        </p:blipFill>
        <p:spPr>
          <a:xfrm>
            <a:off x="862149" y="992777"/>
            <a:ext cx="5721531" cy="2413531"/>
          </a:xfrm>
          <a:prstGeom prst="rect">
            <a:avLst/>
          </a:prstGeom>
        </p:spPr>
      </p:pic>
      <p:pic>
        <p:nvPicPr>
          <p:cNvPr id="22" name="21 Imagen"/>
          <p:cNvPicPr/>
          <p:nvPr/>
        </p:nvPicPr>
        <p:blipFill>
          <a:blip r:embed="rId5" cstate="print"/>
          <a:srcRect l="655" t="10849" r="1586" b="2324"/>
          <a:stretch>
            <a:fillRect/>
          </a:stretch>
        </p:blipFill>
        <p:spPr>
          <a:xfrm>
            <a:off x="953590" y="3474719"/>
            <a:ext cx="5617028" cy="291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6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“APRENDIZAJE EN LAS ESCUELAS DEL SIGLO XXI”</a:t>
            </a:r>
            <a:endParaRPr lang="es-CO" sz="2400" b="1" dirty="0">
              <a:solidFill>
                <a:schemeClr val="bg1"/>
              </a:solidFill>
            </a:endParaRPr>
          </a:p>
        </p:txBody>
      </p:sp>
      <p:grpSp>
        <p:nvGrpSpPr>
          <p:cNvPr id="2" name="33 Grupo"/>
          <p:cNvGrpSpPr/>
          <p:nvPr/>
        </p:nvGrpSpPr>
        <p:grpSpPr>
          <a:xfrm>
            <a:off x="0" y="0"/>
            <a:ext cx="9144000" cy="1037230"/>
            <a:chOff x="0" y="0"/>
            <a:chExt cx="9144000" cy="1037230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103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35 CuadroTexto"/>
            <p:cNvSpPr txBox="1"/>
            <p:nvPr/>
          </p:nvSpPr>
          <p:spPr>
            <a:xfrm>
              <a:off x="1132764" y="436727"/>
              <a:ext cx="28796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grpSp>
        <p:nvGrpSpPr>
          <p:cNvPr id="3" name="67 Grupo"/>
          <p:cNvGrpSpPr/>
          <p:nvPr/>
        </p:nvGrpSpPr>
        <p:grpSpPr>
          <a:xfrm>
            <a:off x="840032" y="982048"/>
            <a:ext cx="7755091" cy="5460816"/>
            <a:chOff x="840032" y="982048"/>
            <a:chExt cx="7755091" cy="5460816"/>
          </a:xfrm>
        </p:grpSpPr>
        <p:grpSp>
          <p:nvGrpSpPr>
            <p:cNvPr id="4" name="3 Grupo"/>
            <p:cNvGrpSpPr/>
            <p:nvPr/>
          </p:nvGrpSpPr>
          <p:grpSpPr>
            <a:xfrm>
              <a:off x="917850" y="985624"/>
              <a:ext cx="7677273" cy="2598821"/>
              <a:chOff x="1603204" y="3510571"/>
              <a:chExt cx="7677273" cy="1944855"/>
            </a:xfrm>
          </p:grpSpPr>
          <p:cxnSp>
            <p:nvCxnSpPr>
              <p:cNvPr id="6" name="5 Conector recto"/>
              <p:cNvCxnSpPr/>
              <p:nvPr/>
            </p:nvCxnSpPr>
            <p:spPr>
              <a:xfrm>
                <a:off x="1604206" y="3609472"/>
                <a:ext cx="0" cy="1656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6 CuadroTexto"/>
              <p:cNvSpPr txBox="1"/>
              <p:nvPr/>
            </p:nvSpPr>
            <p:spPr>
              <a:xfrm>
                <a:off x="2055173" y="3510571"/>
                <a:ext cx="7085067" cy="345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2400" b="1" dirty="0" smtClean="0">
                    <a:solidFill>
                      <a:srgbClr val="002060"/>
                    </a:solidFill>
                  </a:rPr>
                  <a:t>Requerimientos Técnicos</a:t>
                </a:r>
              </a:p>
            </p:txBody>
          </p:sp>
          <p:sp>
            <p:nvSpPr>
              <p:cNvPr id="8" name="7 Rectángulo"/>
              <p:cNvSpPr/>
              <p:nvPr/>
            </p:nvSpPr>
            <p:spPr>
              <a:xfrm>
                <a:off x="2078888" y="4056702"/>
                <a:ext cx="5583655" cy="345492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>
                <a:spAutoFit/>
              </a:bodyPr>
              <a:lstStyle/>
              <a:p>
                <a:r>
                  <a:rPr lang="es-CO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Ingreso al Sistema</a:t>
                </a:r>
              </a:p>
            </p:txBody>
          </p:sp>
          <p:sp>
            <p:nvSpPr>
              <p:cNvPr id="9" name="8 Rectángulo"/>
              <p:cNvSpPr/>
              <p:nvPr/>
            </p:nvSpPr>
            <p:spPr>
              <a:xfrm>
                <a:off x="2052383" y="4560087"/>
                <a:ext cx="7228094" cy="345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CO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Menú Principal</a:t>
                </a:r>
              </a:p>
            </p:txBody>
          </p:sp>
          <p:sp>
            <p:nvSpPr>
              <p:cNvPr id="11" name="10 Pentágono"/>
              <p:cNvSpPr/>
              <p:nvPr/>
            </p:nvSpPr>
            <p:spPr>
              <a:xfrm>
                <a:off x="1603204" y="3597213"/>
                <a:ext cx="432000" cy="216000"/>
              </a:xfrm>
              <a:prstGeom prst="homePlat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" name="11 Pentágono"/>
              <p:cNvSpPr/>
              <p:nvPr/>
            </p:nvSpPr>
            <p:spPr>
              <a:xfrm>
                <a:off x="1611226" y="4135450"/>
                <a:ext cx="432000" cy="216000"/>
              </a:xfrm>
              <a:prstGeom prst="homePlate">
                <a:avLst/>
              </a:prstGeom>
              <a:solidFill>
                <a:schemeClr val="bg1"/>
              </a:solidFill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" name="12 Pentágono"/>
              <p:cNvSpPr/>
              <p:nvPr/>
            </p:nvSpPr>
            <p:spPr>
              <a:xfrm>
                <a:off x="1611225" y="4647971"/>
                <a:ext cx="432000" cy="216000"/>
              </a:xfrm>
              <a:prstGeom prst="homePlate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" name="13 Rectángulo"/>
              <p:cNvSpPr/>
              <p:nvPr/>
            </p:nvSpPr>
            <p:spPr>
              <a:xfrm>
                <a:off x="2038737" y="5109934"/>
                <a:ext cx="6137144" cy="345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CO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Módulo I: Información General</a:t>
                </a:r>
              </a:p>
            </p:txBody>
          </p:sp>
          <p:sp>
            <p:nvSpPr>
              <p:cNvPr id="15" name="14 Pentágono"/>
              <p:cNvSpPr/>
              <p:nvPr/>
            </p:nvSpPr>
            <p:spPr>
              <a:xfrm>
                <a:off x="1611225" y="5196931"/>
                <a:ext cx="432000" cy="216000"/>
              </a:xfrm>
              <a:prstGeom prst="homePlate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38" name="37 CuadroTexto"/>
            <p:cNvSpPr txBox="1"/>
            <p:nvPr/>
          </p:nvSpPr>
          <p:spPr>
            <a:xfrm>
              <a:off x="840032" y="982048"/>
              <a:ext cx="206892" cy="523220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O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2060"/>
                  </a:solidFill>
                </a:rPr>
                <a:t>1</a:t>
              </a:r>
              <a:endPara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endParaRPr>
            </a:p>
          </p:txBody>
        </p:sp>
        <p:sp>
          <p:nvSpPr>
            <p:cNvPr id="40" name="39 CuadroTexto"/>
            <p:cNvSpPr txBox="1"/>
            <p:nvPr/>
          </p:nvSpPr>
          <p:spPr>
            <a:xfrm>
              <a:off x="868812" y="1695595"/>
              <a:ext cx="177420" cy="523220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O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bg1">
                      <a:lumMod val="65000"/>
                    </a:schemeClr>
                  </a:solidFill>
                </a:rPr>
                <a:t>2</a:t>
              </a:r>
              <a:endPara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1" name="40 CuadroTexto"/>
            <p:cNvSpPr txBox="1"/>
            <p:nvPr/>
          </p:nvSpPr>
          <p:spPr>
            <a:xfrm>
              <a:off x="882855" y="2378372"/>
              <a:ext cx="177420" cy="523220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O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bg1">
                      <a:lumMod val="65000"/>
                    </a:schemeClr>
                  </a:solidFill>
                </a:rPr>
                <a:t>3</a:t>
              </a:r>
              <a:endPara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2" name="41 CuadroTexto"/>
            <p:cNvSpPr txBox="1"/>
            <p:nvPr/>
          </p:nvSpPr>
          <p:spPr>
            <a:xfrm>
              <a:off x="870691" y="3116840"/>
              <a:ext cx="177420" cy="523220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O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bg1">
                      <a:lumMod val="65000"/>
                    </a:schemeClr>
                  </a:solidFill>
                </a:rPr>
                <a:t>4</a:t>
              </a:r>
              <a:endPara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grpSp>
          <p:nvGrpSpPr>
            <p:cNvPr id="5" name="3 Grupo"/>
            <p:cNvGrpSpPr/>
            <p:nvPr/>
          </p:nvGrpSpPr>
          <p:grpSpPr>
            <a:xfrm>
              <a:off x="917850" y="3829878"/>
              <a:ext cx="7677273" cy="2559066"/>
              <a:chOff x="1603204" y="3540323"/>
              <a:chExt cx="7677273" cy="1915103"/>
            </a:xfrm>
          </p:grpSpPr>
          <p:cxnSp>
            <p:nvCxnSpPr>
              <p:cNvPr id="28" name="27 Conector recto"/>
              <p:cNvCxnSpPr/>
              <p:nvPr/>
            </p:nvCxnSpPr>
            <p:spPr>
              <a:xfrm>
                <a:off x="1604206" y="3609472"/>
                <a:ext cx="0" cy="1656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28 CuadroTexto"/>
              <p:cNvSpPr txBox="1"/>
              <p:nvPr/>
            </p:nvSpPr>
            <p:spPr>
              <a:xfrm>
                <a:off x="2041921" y="3540323"/>
                <a:ext cx="6121102" cy="345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Módulo II: Información Lote o Predio</a:t>
                </a:r>
              </a:p>
            </p:txBody>
          </p:sp>
          <p:sp>
            <p:nvSpPr>
              <p:cNvPr id="30" name="29 Rectángulo"/>
              <p:cNvSpPr/>
              <p:nvPr/>
            </p:nvSpPr>
            <p:spPr>
              <a:xfrm>
                <a:off x="2052384" y="4046784"/>
                <a:ext cx="5583655" cy="345492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>
                <a:spAutoFit/>
              </a:bodyPr>
              <a:lstStyle/>
              <a:p>
                <a:r>
                  <a:rPr lang="es-CO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Módulo III: Información del Edificio Escolar</a:t>
                </a:r>
              </a:p>
            </p:txBody>
          </p:sp>
          <p:sp>
            <p:nvSpPr>
              <p:cNvPr id="31" name="30 Rectángulo"/>
              <p:cNvSpPr/>
              <p:nvPr/>
            </p:nvSpPr>
            <p:spPr>
              <a:xfrm>
                <a:off x="2052383" y="4579920"/>
                <a:ext cx="7228094" cy="345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CO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Módulo IV: Espacios Escolares</a:t>
                </a:r>
              </a:p>
            </p:txBody>
          </p:sp>
          <p:sp>
            <p:nvSpPr>
              <p:cNvPr id="34" name="33 Pentágono"/>
              <p:cNvSpPr/>
              <p:nvPr/>
            </p:nvSpPr>
            <p:spPr>
              <a:xfrm>
                <a:off x="1603204" y="3597213"/>
                <a:ext cx="432000" cy="216000"/>
              </a:xfrm>
              <a:prstGeom prst="homePlate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7" name="36 Pentágono"/>
              <p:cNvSpPr/>
              <p:nvPr/>
            </p:nvSpPr>
            <p:spPr>
              <a:xfrm>
                <a:off x="1611226" y="4135450"/>
                <a:ext cx="432000" cy="216000"/>
              </a:xfrm>
              <a:prstGeom prst="homePlate">
                <a:avLst/>
              </a:prstGeom>
              <a:solidFill>
                <a:schemeClr val="bg1"/>
              </a:solidFill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9" name="38 Pentágono"/>
              <p:cNvSpPr/>
              <p:nvPr/>
            </p:nvSpPr>
            <p:spPr>
              <a:xfrm>
                <a:off x="1611225" y="4647971"/>
                <a:ext cx="432000" cy="216000"/>
              </a:xfrm>
              <a:prstGeom prst="homePlate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5" name="44 Rectángulo"/>
              <p:cNvSpPr/>
              <p:nvPr/>
            </p:nvSpPr>
            <p:spPr>
              <a:xfrm>
                <a:off x="2038737" y="5109934"/>
                <a:ext cx="6137144" cy="345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CO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Anexos A1, B1, C1 </a:t>
                </a:r>
              </a:p>
            </p:txBody>
          </p:sp>
          <p:sp>
            <p:nvSpPr>
              <p:cNvPr id="46" name="45 Pentágono"/>
              <p:cNvSpPr/>
              <p:nvPr/>
            </p:nvSpPr>
            <p:spPr>
              <a:xfrm>
                <a:off x="1611225" y="5196931"/>
                <a:ext cx="432000" cy="216000"/>
              </a:xfrm>
              <a:prstGeom prst="homePlate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57" name="56 CuadroTexto"/>
            <p:cNvSpPr txBox="1"/>
            <p:nvPr/>
          </p:nvSpPr>
          <p:spPr>
            <a:xfrm>
              <a:off x="864067" y="3786068"/>
              <a:ext cx="177420" cy="523220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O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bg1">
                      <a:lumMod val="65000"/>
                    </a:schemeClr>
                  </a:solidFill>
                </a:rPr>
                <a:t>5</a:t>
              </a:r>
              <a:endPara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62" name="61 Conector recto"/>
            <p:cNvCxnSpPr/>
            <p:nvPr/>
          </p:nvCxnSpPr>
          <p:spPr>
            <a:xfrm>
              <a:off x="910447" y="3378450"/>
              <a:ext cx="3953" cy="504437"/>
            </a:xfrm>
            <a:prstGeom prst="line">
              <a:avLst/>
            </a:prstGeom>
            <a:ln w="12700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62 CuadroTexto"/>
            <p:cNvSpPr txBox="1"/>
            <p:nvPr/>
          </p:nvSpPr>
          <p:spPr>
            <a:xfrm>
              <a:off x="864067" y="4488424"/>
              <a:ext cx="177420" cy="523220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O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bg1">
                      <a:lumMod val="65000"/>
                    </a:schemeClr>
                  </a:solidFill>
                </a:rPr>
                <a:t>6</a:t>
              </a:r>
              <a:endPara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64" name="63 CuadroTexto"/>
            <p:cNvSpPr txBox="1"/>
            <p:nvPr/>
          </p:nvSpPr>
          <p:spPr>
            <a:xfrm>
              <a:off x="870695" y="5184156"/>
              <a:ext cx="177420" cy="523220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O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bg1">
                      <a:lumMod val="65000"/>
                    </a:schemeClr>
                  </a:solidFill>
                </a:rPr>
                <a:t>7</a:t>
              </a:r>
              <a:endPara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65" name="64 CuadroTexto"/>
            <p:cNvSpPr txBox="1"/>
            <p:nvPr/>
          </p:nvSpPr>
          <p:spPr>
            <a:xfrm>
              <a:off x="864071" y="5919644"/>
              <a:ext cx="177420" cy="523220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O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bg1">
                      <a:lumMod val="65000"/>
                    </a:schemeClr>
                  </a:solidFill>
                </a:rPr>
                <a:t>8</a:t>
              </a:r>
              <a:endPara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906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“APRENDIZAJE EN LAS ESCUELAS DEL SIGLO XXI”</a:t>
            </a:r>
            <a:endParaRPr lang="es-CO" sz="2400" b="1" dirty="0">
              <a:solidFill>
                <a:schemeClr val="bg1"/>
              </a:solidFill>
            </a:endParaRPr>
          </a:p>
        </p:txBody>
      </p:sp>
      <p:grpSp>
        <p:nvGrpSpPr>
          <p:cNvPr id="2" name="33 Grupo"/>
          <p:cNvGrpSpPr/>
          <p:nvPr/>
        </p:nvGrpSpPr>
        <p:grpSpPr>
          <a:xfrm>
            <a:off x="0" y="0"/>
            <a:ext cx="9144000" cy="1037230"/>
            <a:chOff x="0" y="0"/>
            <a:chExt cx="9144000" cy="1037230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103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35 CuadroTexto"/>
            <p:cNvSpPr txBox="1"/>
            <p:nvPr/>
          </p:nvSpPr>
          <p:spPr>
            <a:xfrm>
              <a:off x="1132764" y="436727"/>
              <a:ext cx="28796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grpSp>
        <p:nvGrpSpPr>
          <p:cNvPr id="3" name="67 Grupo"/>
          <p:cNvGrpSpPr/>
          <p:nvPr/>
        </p:nvGrpSpPr>
        <p:grpSpPr>
          <a:xfrm>
            <a:off x="840032" y="982048"/>
            <a:ext cx="7755091" cy="5460816"/>
            <a:chOff x="840032" y="982048"/>
            <a:chExt cx="7755091" cy="5460816"/>
          </a:xfrm>
        </p:grpSpPr>
        <p:grpSp>
          <p:nvGrpSpPr>
            <p:cNvPr id="4" name="3 Grupo"/>
            <p:cNvGrpSpPr/>
            <p:nvPr/>
          </p:nvGrpSpPr>
          <p:grpSpPr>
            <a:xfrm>
              <a:off x="917850" y="985624"/>
              <a:ext cx="7677273" cy="2598821"/>
              <a:chOff x="1603204" y="3510571"/>
              <a:chExt cx="7677273" cy="1944855"/>
            </a:xfrm>
          </p:grpSpPr>
          <p:cxnSp>
            <p:nvCxnSpPr>
              <p:cNvPr id="6" name="5 Conector recto"/>
              <p:cNvCxnSpPr/>
              <p:nvPr/>
            </p:nvCxnSpPr>
            <p:spPr>
              <a:xfrm>
                <a:off x="1604206" y="3609472"/>
                <a:ext cx="0" cy="1656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6 CuadroTexto"/>
              <p:cNvSpPr txBox="1"/>
              <p:nvPr/>
            </p:nvSpPr>
            <p:spPr>
              <a:xfrm>
                <a:off x="2055173" y="3510571"/>
                <a:ext cx="7085067" cy="345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Requerimientos Técnicos</a:t>
                </a:r>
              </a:p>
            </p:txBody>
          </p:sp>
          <p:sp>
            <p:nvSpPr>
              <p:cNvPr id="8" name="7 Rectángulo"/>
              <p:cNvSpPr/>
              <p:nvPr/>
            </p:nvSpPr>
            <p:spPr>
              <a:xfrm>
                <a:off x="2078888" y="4056702"/>
                <a:ext cx="5583655" cy="345492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>
                <a:spAutoFit/>
              </a:bodyPr>
              <a:lstStyle/>
              <a:p>
                <a:r>
                  <a:rPr lang="es-CO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Ingreso al Sistema</a:t>
                </a:r>
              </a:p>
            </p:txBody>
          </p:sp>
          <p:sp>
            <p:nvSpPr>
              <p:cNvPr id="9" name="8 Rectángulo"/>
              <p:cNvSpPr/>
              <p:nvPr/>
            </p:nvSpPr>
            <p:spPr>
              <a:xfrm>
                <a:off x="2052383" y="4560087"/>
                <a:ext cx="7228094" cy="345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CO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Menú Principal</a:t>
                </a:r>
              </a:p>
            </p:txBody>
          </p:sp>
          <p:sp>
            <p:nvSpPr>
              <p:cNvPr id="11" name="10 Pentágono"/>
              <p:cNvSpPr/>
              <p:nvPr/>
            </p:nvSpPr>
            <p:spPr>
              <a:xfrm>
                <a:off x="1603204" y="3597213"/>
                <a:ext cx="432000" cy="216000"/>
              </a:xfrm>
              <a:prstGeom prst="homePlate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" name="11 Pentágono"/>
              <p:cNvSpPr/>
              <p:nvPr/>
            </p:nvSpPr>
            <p:spPr>
              <a:xfrm>
                <a:off x="1611226" y="4135450"/>
                <a:ext cx="432000" cy="216000"/>
              </a:xfrm>
              <a:prstGeom prst="homePlate">
                <a:avLst/>
              </a:prstGeom>
              <a:solidFill>
                <a:schemeClr val="bg1"/>
              </a:solidFill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" name="12 Pentágono"/>
              <p:cNvSpPr/>
              <p:nvPr/>
            </p:nvSpPr>
            <p:spPr>
              <a:xfrm>
                <a:off x="1611225" y="4647971"/>
                <a:ext cx="432000" cy="216000"/>
              </a:xfrm>
              <a:prstGeom prst="homePlate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" name="13 Rectángulo"/>
              <p:cNvSpPr/>
              <p:nvPr/>
            </p:nvSpPr>
            <p:spPr>
              <a:xfrm>
                <a:off x="2038737" y="5109934"/>
                <a:ext cx="6137144" cy="345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CO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Módulo I: Información General</a:t>
                </a:r>
              </a:p>
            </p:txBody>
          </p:sp>
          <p:sp>
            <p:nvSpPr>
              <p:cNvPr id="15" name="14 Pentágono"/>
              <p:cNvSpPr/>
              <p:nvPr/>
            </p:nvSpPr>
            <p:spPr>
              <a:xfrm>
                <a:off x="1611225" y="5196931"/>
                <a:ext cx="432000" cy="216000"/>
              </a:xfrm>
              <a:prstGeom prst="homePlate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38" name="37 CuadroTexto"/>
            <p:cNvSpPr txBox="1"/>
            <p:nvPr/>
          </p:nvSpPr>
          <p:spPr>
            <a:xfrm>
              <a:off x="840032" y="982048"/>
              <a:ext cx="206892" cy="523220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O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bg1">
                      <a:lumMod val="65000"/>
                    </a:schemeClr>
                  </a:solidFill>
                </a:rPr>
                <a:t>1</a:t>
              </a:r>
              <a:endPara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0" name="39 CuadroTexto"/>
            <p:cNvSpPr txBox="1"/>
            <p:nvPr/>
          </p:nvSpPr>
          <p:spPr>
            <a:xfrm>
              <a:off x="868812" y="1695595"/>
              <a:ext cx="177420" cy="523220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O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bg1">
                      <a:lumMod val="65000"/>
                    </a:schemeClr>
                  </a:solidFill>
                </a:rPr>
                <a:t>2</a:t>
              </a:r>
              <a:endPara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1" name="40 CuadroTexto"/>
            <p:cNvSpPr txBox="1"/>
            <p:nvPr/>
          </p:nvSpPr>
          <p:spPr>
            <a:xfrm>
              <a:off x="882855" y="2378372"/>
              <a:ext cx="177420" cy="523220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O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bg1">
                      <a:lumMod val="65000"/>
                    </a:schemeClr>
                  </a:solidFill>
                </a:rPr>
                <a:t>3</a:t>
              </a:r>
              <a:endPara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2" name="41 CuadroTexto"/>
            <p:cNvSpPr txBox="1"/>
            <p:nvPr/>
          </p:nvSpPr>
          <p:spPr>
            <a:xfrm>
              <a:off x="870691" y="3116840"/>
              <a:ext cx="177420" cy="523220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O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bg1">
                      <a:lumMod val="65000"/>
                    </a:schemeClr>
                  </a:solidFill>
                </a:rPr>
                <a:t>4</a:t>
              </a:r>
              <a:endPara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grpSp>
          <p:nvGrpSpPr>
            <p:cNvPr id="5" name="3 Grupo"/>
            <p:cNvGrpSpPr/>
            <p:nvPr/>
          </p:nvGrpSpPr>
          <p:grpSpPr>
            <a:xfrm>
              <a:off x="917850" y="3829878"/>
              <a:ext cx="7677273" cy="2559066"/>
              <a:chOff x="1603204" y="3540323"/>
              <a:chExt cx="7677273" cy="1915103"/>
            </a:xfrm>
          </p:grpSpPr>
          <p:cxnSp>
            <p:nvCxnSpPr>
              <p:cNvPr id="28" name="27 Conector recto"/>
              <p:cNvCxnSpPr/>
              <p:nvPr/>
            </p:nvCxnSpPr>
            <p:spPr>
              <a:xfrm>
                <a:off x="1604206" y="3609472"/>
                <a:ext cx="0" cy="1656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28 CuadroTexto"/>
              <p:cNvSpPr txBox="1"/>
              <p:nvPr/>
            </p:nvSpPr>
            <p:spPr>
              <a:xfrm>
                <a:off x="2041921" y="3540323"/>
                <a:ext cx="6121102" cy="345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Módulo II: Información Lote o Predio</a:t>
                </a:r>
              </a:p>
            </p:txBody>
          </p:sp>
          <p:sp>
            <p:nvSpPr>
              <p:cNvPr id="30" name="29 Rectángulo"/>
              <p:cNvSpPr/>
              <p:nvPr/>
            </p:nvSpPr>
            <p:spPr>
              <a:xfrm>
                <a:off x="2052384" y="4046784"/>
                <a:ext cx="6287804" cy="345492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>
                <a:spAutoFit/>
              </a:bodyPr>
              <a:lstStyle/>
              <a:p>
                <a:r>
                  <a:rPr lang="es-CO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Módulo III: Información del Edificio Escolar</a:t>
                </a:r>
              </a:p>
            </p:txBody>
          </p:sp>
          <p:sp>
            <p:nvSpPr>
              <p:cNvPr id="31" name="30 Rectángulo"/>
              <p:cNvSpPr/>
              <p:nvPr/>
            </p:nvSpPr>
            <p:spPr>
              <a:xfrm>
                <a:off x="2052383" y="4579920"/>
                <a:ext cx="7228094" cy="345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CO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Módulo IV: Espacios Escolares</a:t>
                </a:r>
              </a:p>
            </p:txBody>
          </p:sp>
          <p:sp>
            <p:nvSpPr>
              <p:cNvPr id="34" name="33 Pentágono"/>
              <p:cNvSpPr/>
              <p:nvPr/>
            </p:nvSpPr>
            <p:spPr>
              <a:xfrm>
                <a:off x="1603204" y="3597213"/>
                <a:ext cx="432000" cy="216000"/>
              </a:xfrm>
              <a:prstGeom prst="homePlate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7" name="36 Pentágono"/>
              <p:cNvSpPr/>
              <p:nvPr/>
            </p:nvSpPr>
            <p:spPr>
              <a:xfrm>
                <a:off x="1611226" y="4135450"/>
                <a:ext cx="432000" cy="216000"/>
              </a:xfrm>
              <a:prstGeom prst="homePlate">
                <a:avLst/>
              </a:prstGeom>
              <a:solidFill>
                <a:schemeClr val="bg1"/>
              </a:solidFill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9" name="38 Pentágono"/>
              <p:cNvSpPr/>
              <p:nvPr/>
            </p:nvSpPr>
            <p:spPr>
              <a:xfrm>
                <a:off x="1611225" y="4647971"/>
                <a:ext cx="432000" cy="216000"/>
              </a:xfrm>
              <a:prstGeom prst="homePlate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5" name="44 Rectángulo"/>
              <p:cNvSpPr/>
              <p:nvPr/>
            </p:nvSpPr>
            <p:spPr>
              <a:xfrm>
                <a:off x="2038737" y="5109934"/>
                <a:ext cx="6137144" cy="345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CO" sz="2400" b="1" dirty="0" smtClean="0">
                    <a:solidFill>
                      <a:srgbClr val="002060"/>
                    </a:solidFill>
                  </a:rPr>
                  <a:t>Anexos A1, B1, C1 </a:t>
                </a:r>
              </a:p>
            </p:txBody>
          </p:sp>
          <p:sp>
            <p:nvSpPr>
              <p:cNvPr id="46" name="45 Pentágono"/>
              <p:cNvSpPr/>
              <p:nvPr/>
            </p:nvSpPr>
            <p:spPr>
              <a:xfrm>
                <a:off x="1611225" y="5196931"/>
                <a:ext cx="432000" cy="216000"/>
              </a:xfrm>
              <a:prstGeom prst="homePlate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57" name="56 CuadroTexto"/>
            <p:cNvSpPr txBox="1"/>
            <p:nvPr/>
          </p:nvSpPr>
          <p:spPr>
            <a:xfrm>
              <a:off x="864067" y="3786068"/>
              <a:ext cx="177420" cy="523220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O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bg1">
                      <a:lumMod val="65000"/>
                    </a:schemeClr>
                  </a:solidFill>
                </a:rPr>
                <a:t>5</a:t>
              </a:r>
              <a:endPara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62" name="61 Conector recto"/>
            <p:cNvCxnSpPr/>
            <p:nvPr/>
          </p:nvCxnSpPr>
          <p:spPr>
            <a:xfrm>
              <a:off x="910447" y="3378450"/>
              <a:ext cx="3953" cy="504437"/>
            </a:xfrm>
            <a:prstGeom prst="line">
              <a:avLst/>
            </a:prstGeom>
            <a:ln w="12700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62 CuadroTexto"/>
            <p:cNvSpPr txBox="1"/>
            <p:nvPr/>
          </p:nvSpPr>
          <p:spPr>
            <a:xfrm>
              <a:off x="864067" y="4488424"/>
              <a:ext cx="177420" cy="523220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O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bg1">
                      <a:lumMod val="65000"/>
                    </a:schemeClr>
                  </a:solidFill>
                </a:rPr>
                <a:t>6</a:t>
              </a:r>
              <a:endPara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64" name="63 CuadroTexto"/>
            <p:cNvSpPr txBox="1"/>
            <p:nvPr/>
          </p:nvSpPr>
          <p:spPr>
            <a:xfrm>
              <a:off x="870695" y="5184156"/>
              <a:ext cx="177420" cy="523220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O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bg1">
                      <a:lumMod val="65000"/>
                    </a:schemeClr>
                  </a:solidFill>
                </a:rPr>
                <a:t>7</a:t>
              </a:r>
              <a:endPara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65" name="64 CuadroTexto"/>
            <p:cNvSpPr txBox="1"/>
            <p:nvPr/>
          </p:nvSpPr>
          <p:spPr>
            <a:xfrm>
              <a:off x="864071" y="5919644"/>
              <a:ext cx="177420" cy="523220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O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2060"/>
                  </a:solidFill>
                </a:rPr>
                <a:t>8</a:t>
              </a:r>
              <a:endPara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906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“APRENDIZAJE EN LAS ESCUELAS DEL SIGLO XXI”</a:t>
            </a:r>
            <a:endParaRPr lang="es-CO" sz="2400" b="1" dirty="0">
              <a:solidFill>
                <a:schemeClr val="bg1"/>
              </a:solidFill>
            </a:endParaRPr>
          </a:p>
        </p:txBody>
      </p:sp>
      <p:grpSp>
        <p:nvGrpSpPr>
          <p:cNvPr id="2" name="33 Grupo"/>
          <p:cNvGrpSpPr/>
          <p:nvPr/>
        </p:nvGrpSpPr>
        <p:grpSpPr>
          <a:xfrm>
            <a:off x="0" y="0"/>
            <a:ext cx="9144000" cy="1037230"/>
            <a:chOff x="0" y="0"/>
            <a:chExt cx="9144000" cy="1037230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103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35 CuadroTexto"/>
            <p:cNvSpPr txBox="1"/>
            <p:nvPr/>
          </p:nvSpPr>
          <p:spPr>
            <a:xfrm>
              <a:off x="1132764" y="436727"/>
              <a:ext cx="28796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sp>
        <p:nvSpPr>
          <p:cNvPr id="12" name="11 CuadroTexto"/>
          <p:cNvSpPr txBox="1"/>
          <p:nvPr/>
        </p:nvSpPr>
        <p:spPr>
          <a:xfrm>
            <a:off x="1126438" y="331304"/>
            <a:ext cx="73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rgbClr val="002060"/>
                </a:solidFill>
              </a:rPr>
              <a:t>A1: Anexo Informativo</a:t>
            </a:r>
            <a:endParaRPr lang="es-ES" sz="3200" b="1" dirty="0">
              <a:solidFill>
                <a:srgbClr val="002060"/>
              </a:solidFill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" name="10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05"/>
          <a:stretch>
            <a:fillRect/>
          </a:stretch>
        </p:blipFill>
        <p:spPr>
          <a:xfrm>
            <a:off x="2743200" y="1031964"/>
            <a:ext cx="3122023" cy="1097281"/>
          </a:xfrm>
          <a:prstGeom prst="rect">
            <a:avLst/>
          </a:prstGeom>
        </p:spPr>
      </p:pic>
      <p:sp>
        <p:nvSpPr>
          <p:cNvPr id="16" name="15 Rectángulo redondeado"/>
          <p:cNvSpPr/>
          <p:nvPr/>
        </p:nvSpPr>
        <p:spPr>
          <a:xfrm>
            <a:off x="1175647" y="1123405"/>
            <a:ext cx="1567554" cy="927463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Anexo 1:</a:t>
            </a:r>
            <a:r>
              <a:rPr lang="es-CO" sz="1600" dirty="0" smtClean="0"/>
              <a:t> Anexo Informativo</a:t>
            </a:r>
            <a:endParaRPr lang="es-ES" sz="16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240970" y="2286378"/>
            <a:ext cx="293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rgbClr val="002060"/>
                </a:solidFill>
              </a:rPr>
              <a:t>Ambientes Similares</a:t>
            </a:r>
            <a:endParaRPr lang="es-ES" sz="2400" b="1" dirty="0">
              <a:solidFill>
                <a:srgbClr val="002060"/>
              </a:solidFill>
            </a:endParaRPr>
          </a:p>
        </p:txBody>
      </p:sp>
      <p:pic>
        <p:nvPicPr>
          <p:cNvPr id="14" name="13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08" y="3038203"/>
            <a:ext cx="2975746" cy="1246414"/>
          </a:xfrm>
          <a:prstGeom prst="rect">
            <a:avLst/>
          </a:prstGeom>
        </p:spPr>
      </p:pic>
      <p:sp>
        <p:nvSpPr>
          <p:cNvPr id="17" name="CuadroTexto 14"/>
          <p:cNvSpPr txBox="1">
            <a:spLocks noChangeArrowheads="1"/>
          </p:cNvSpPr>
          <p:nvPr/>
        </p:nvSpPr>
        <p:spPr bwMode="auto">
          <a:xfrm>
            <a:off x="2988368" y="3106550"/>
            <a:ext cx="333405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Hacer click </a:t>
            </a:r>
            <a:r>
              <a:rPr lang="es-ES" sz="1200" b="1" dirty="0" smtClean="0">
                <a:solidFill>
                  <a:srgbClr val="000000"/>
                </a:solidFill>
                <a:latin typeface="Calibri" pitchFamily="34" charset="0"/>
              </a:rPr>
              <a:t> para adicionar un ambiente similar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9" name="18 Conector recto de flecha"/>
          <p:cNvCxnSpPr/>
          <p:nvPr/>
        </p:nvCxnSpPr>
        <p:spPr>
          <a:xfrm>
            <a:off x="2756263" y="3239589"/>
            <a:ext cx="28738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3" name="22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931" y="3456895"/>
            <a:ext cx="2856230" cy="3209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CuadroTexto 14"/>
          <p:cNvSpPr txBox="1">
            <a:spLocks noChangeArrowheads="1"/>
          </p:cNvSpPr>
          <p:nvPr/>
        </p:nvSpPr>
        <p:spPr bwMode="auto">
          <a:xfrm>
            <a:off x="2931762" y="4382356"/>
            <a:ext cx="177086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Hacer click </a:t>
            </a:r>
            <a:r>
              <a:rPr lang="es-ES" sz="1200" b="1" dirty="0" smtClean="0">
                <a:solidFill>
                  <a:srgbClr val="000000"/>
                </a:solidFill>
                <a:latin typeface="Calibri" pitchFamily="34" charset="0"/>
              </a:rPr>
              <a:t> para editar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8" name="27 Conector recto de flecha"/>
          <p:cNvCxnSpPr/>
          <p:nvPr/>
        </p:nvCxnSpPr>
        <p:spPr>
          <a:xfrm>
            <a:off x="3487783" y="4140926"/>
            <a:ext cx="1" cy="2612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2" name="31 Image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692" y="6435498"/>
            <a:ext cx="1524000" cy="257175"/>
          </a:xfrm>
          <a:prstGeom prst="rect">
            <a:avLst/>
          </a:prstGeom>
        </p:spPr>
      </p:pic>
      <p:sp>
        <p:nvSpPr>
          <p:cNvPr id="33" name="32 Elipse"/>
          <p:cNvSpPr/>
          <p:nvPr/>
        </p:nvSpPr>
        <p:spPr>
          <a:xfrm>
            <a:off x="6048103" y="6204856"/>
            <a:ext cx="1933303" cy="653143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7" name="36 Conector recto de flecha"/>
          <p:cNvCxnSpPr/>
          <p:nvPr/>
        </p:nvCxnSpPr>
        <p:spPr>
          <a:xfrm>
            <a:off x="3735977" y="4284617"/>
            <a:ext cx="0" cy="7968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CuadroTexto 14"/>
          <p:cNvSpPr txBox="1">
            <a:spLocks noChangeArrowheads="1"/>
          </p:cNvSpPr>
          <p:nvPr/>
        </p:nvSpPr>
        <p:spPr bwMode="auto">
          <a:xfrm>
            <a:off x="2809842" y="5083396"/>
            <a:ext cx="19189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Hacer click </a:t>
            </a:r>
            <a:r>
              <a:rPr lang="es-ES" sz="1200" b="1" dirty="0" smtClean="0">
                <a:solidFill>
                  <a:srgbClr val="000000"/>
                </a:solidFill>
                <a:latin typeface="Calibri" pitchFamily="34" charset="0"/>
              </a:rPr>
              <a:t>para eliminar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2" name="41 Imagen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12" y="5342708"/>
            <a:ext cx="3788227" cy="151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6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7" grpId="0"/>
      <p:bldP spid="27" grpId="1"/>
      <p:bldP spid="33" grpId="0" animBg="1"/>
      <p:bldP spid="33" grpId="1" animBg="1"/>
      <p:bldP spid="41" grpId="0"/>
      <p:bldP spid="41" grpId="1"/>
      <p:bldP spid="41" grpId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“APRENDIZAJE EN LAS ESCUELAS DEL SIGLO XXI”</a:t>
            </a:r>
            <a:endParaRPr lang="es-CO" sz="2400" b="1" dirty="0">
              <a:solidFill>
                <a:schemeClr val="bg1"/>
              </a:solidFill>
            </a:endParaRPr>
          </a:p>
        </p:txBody>
      </p:sp>
      <p:grpSp>
        <p:nvGrpSpPr>
          <p:cNvPr id="2" name="33 Grupo"/>
          <p:cNvGrpSpPr/>
          <p:nvPr/>
        </p:nvGrpSpPr>
        <p:grpSpPr>
          <a:xfrm>
            <a:off x="0" y="0"/>
            <a:ext cx="9144000" cy="1037230"/>
            <a:chOff x="0" y="0"/>
            <a:chExt cx="9144000" cy="1037230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103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35 CuadroTexto"/>
            <p:cNvSpPr txBox="1"/>
            <p:nvPr/>
          </p:nvSpPr>
          <p:spPr>
            <a:xfrm>
              <a:off x="1132764" y="436727"/>
              <a:ext cx="28796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sp>
        <p:nvSpPr>
          <p:cNvPr id="12" name="11 CuadroTexto"/>
          <p:cNvSpPr txBox="1"/>
          <p:nvPr/>
        </p:nvSpPr>
        <p:spPr>
          <a:xfrm>
            <a:off x="1126438" y="331304"/>
            <a:ext cx="73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rgbClr val="002060"/>
                </a:solidFill>
              </a:rPr>
              <a:t>A1: Anexo Informativo</a:t>
            </a:r>
            <a:endParaRPr lang="es-ES" sz="3200" b="1" dirty="0">
              <a:solidFill>
                <a:srgbClr val="002060"/>
              </a:solidFill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" name="10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05"/>
          <a:stretch>
            <a:fillRect/>
          </a:stretch>
        </p:blipFill>
        <p:spPr>
          <a:xfrm>
            <a:off x="2743200" y="1031964"/>
            <a:ext cx="3122023" cy="1097281"/>
          </a:xfrm>
          <a:prstGeom prst="rect">
            <a:avLst/>
          </a:prstGeom>
        </p:spPr>
      </p:pic>
      <p:sp>
        <p:nvSpPr>
          <p:cNvPr id="16" name="15 Rectángulo redondeado"/>
          <p:cNvSpPr/>
          <p:nvPr/>
        </p:nvSpPr>
        <p:spPr>
          <a:xfrm>
            <a:off x="1175647" y="1123405"/>
            <a:ext cx="1567554" cy="927463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Anexo 1:</a:t>
            </a:r>
            <a:r>
              <a:rPr lang="es-CO" sz="1600" dirty="0" smtClean="0"/>
              <a:t> Anexo Informativo</a:t>
            </a:r>
            <a:endParaRPr lang="es-ES" sz="16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240970" y="2286378"/>
            <a:ext cx="5577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rgbClr val="002060"/>
                </a:solidFill>
              </a:rPr>
              <a:t>Observaciones Complementarias</a:t>
            </a:r>
            <a:endParaRPr lang="es-ES" sz="2400" b="1" dirty="0">
              <a:solidFill>
                <a:srgbClr val="002060"/>
              </a:solidFill>
            </a:endParaRPr>
          </a:p>
        </p:txBody>
      </p:sp>
      <p:pic>
        <p:nvPicPr>
          <p:cNvPr id="22" name="21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348" y="2960913"/>
            <a:ext cx="2892606" cy="1219201"/>
          </a:xfrm>
          <a:prstGeom prst="rect">
            <a:avLst/>
          </a:prstGeom>
        </p:spPr>
      </p:pic>
      <p:pic>
        <p:nvPicPr>
          <p:cNvPr id="24" name="23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092" y="3350350"/>
            <a:ext cx="4067175" cy="2952750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429691" y="4454552"/>
            <a:ext cx="8098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Edición 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6" name="25 Conector recto de flecha"/>
          <p:cNvCxnSpPr>
            <a:endCxn id="3073" idx="0"/>
          </p:cNvCxnSpPr>
          <p:nvPr/>
        </p:nvCxnSpPr>
        <p:spPr>
          <a:xfrm flipH="1">
            <a:off x="2834640" y="4049486"/>
            <a:ext cx="574768" cy="405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 flipH="1">
            <a:off x="3757748" y="4058195"/>
            <a:ext cx="1" cy="4125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3274423" y="4554701"/>
            <a:ext cx="8098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Eliminar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0" name="39 Imagen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"/>
          <a:stretch/>
        </p:blipFill>
        <p:spPr bwMode="auto">
          <a:xfrm>
            <a:off x="664708" y="4714059"/>
            <a:ext cx="4810125" cy="1714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906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3073" grpId="1"/>
      <p:bldP spid="3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“APRENDIZAJE EN LAS ESCUELAS DEL SIGLO XXI”</a:t>
            </a:r>
            <a:endParaRPr lang="es-CO" sz="2400" b="1" dirty="0">
              <a:solidFill>
                <a:schemeClr val="bg1"/>
              </a:solidFill>
            </a:endParaRPr>
          </a:p>
        </p:txBody>
      </p:sp>
      <p:grpSp>
        <p:nvGrpSpPr>
          <p:cNvPr id="2" name="33 Grupo"/>
          <p:cNvGrpSpPr/>
          <p:nvPr/>
        </p:nvGrpSpPr>
        <p:grpSpPr>
          <a:xfrm>
            <a:off x="0" y="0"/>
            <a:ext cx="9144000" cy="1037230"/>
            <a:chOff x="0" y="0"/>
            <a:chExt cx="9144000" cy="1037230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103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35 CuadroTexto"/>
            <p:cNvSpPr txBox="1"/>
            <p:nvPr/>
          </p:nvSpPr>
          <p:spPr>
            <a:xfrm>
              <a:off x="1132764" y="436727"/>
              <a:ext cx="28796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sp>
        <p:nvSpPr>
          <p:cNvPr id="12" name="11 CuadroTexto"/>
          <p:cNvSpPr txBox="1"/>
          <p:nvPr/>
        </p:nvSpPr>
        <p:spPr>
          <a:xfrm>
            <a:off x="1126438" y="331304"/>
            <a:ext cx="73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rgbClr val="002060"/>
                </a:solidFill>
              </a:rPr>
              <a:t>B1: Complementario Información General </a:t>
            </a:r>
            <a:endParaRPr lang="es-ES" sz="2800" b="1" dirty="0">
              <a:solidFill>
                <a:srgbClr val="002060"/>
              </a:solidFill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8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05"/>
          <a:stretch>
            <a:fillRect/>
          </a:stretch>
        </p:blipFill>
        <p:spPr>
          <a:xfrm>
            <a:off x="1489152" y="1031964"/>
            <a:ext cx="3122023" cy="1097281"/>
          </a:xfrm>
          <a:prstGeom prst="rect">
            <a:avLst/>
          </a:prstGeom>
        </p:spPr>
      </p:pic>
      <p:sp>
        <p:nvSpPr>
          <p:cNvPr id="16" name="15 Rectángulo"/>
          <p:cNvSpPr/>
          <p:nvPr/>
        </p:nvSpPr>
        <p:spPr>
          <a:xfrm>
            <a:off x="1319324" y="1097282"/>
            <a:ext cx="1672057" cy="992774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B1:</a:t>
            </a:r>
            <a:r>
              <a:rPr lang="es-CO" sz="1600" dirty="0" smtClean="0"/>
              <a:t> Complementario Información General</a:t>
            </a:r>
            <a:endParaRPr lang="es-ES" sz="1600" dirty="0"/>
          </a:p>
        </p:txBody>
      </p:sp>
      <p:pic>
        <p:nvPicPr>
          <p:cNvPr id="13" name="12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2" y="2348184"/>
            <a:ext cx="2776129" cy="1191849"/>
          </a:xfrm>
          <a:prstGeom prst="rect">
            <a:avLst/>
          </a:prstGeom>
        </p:spPr>
      </p:pic>
      <p:pic>
        <p:nvPicPr>
          <p:cNvPr id="14" name="13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870" y="2181497"/>
            <a:ext cx="5612130" cy="4676503"/>
          </a:xfrm>
          <a:prstGeom prst="rect">
            <a:avLst/>
          </a:prstGeom>
        </p:spPr>
      </p:pic>
      <p:cxnSp>
        <p:nvCxnSpPr>
          <p:cNvPr id="17" name="16 Conector angular"/>
          <p:cNvCxnSpPr/>
          <p:nvPr/>
        </p:nvCxnSpPr>
        <p:spPr>
          <a:xfrm flipV="1">
            <a:off x="2220686" y="2756263"/>
            <a:ext cx="1267097" cy="64007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2495006" y="3409406"/>
            <a:ext cx="0" cy="4833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20 Image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7" y="4075611"/>
            <a:ext cx="4127863" cy="158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6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“APRENDIZAJE EN LAS ESCUELAS DEL SIGLO XXI”</a:t>
            </a:r>
            <a:endParaRPr lang="es-CO" sz="2400" b="1" dirty="0">
              <a:solidFill>
                <a:schemeClr val="bg1"/>
              </a:solidFill>
            </a:endParaRPr>
          </a:p>
        </p:txBody>
      </p:sp>
      <p:grpSp>
        <p:nvGrpSpPr>
          <p:cNvPr id="2" name="33 Grupo"/>
          <p:cNvGrpSpPr/>
          <p:nvPr/>
        </p:nvGrpSpPr>
        <p:grpSpPr>
          <a:xfrm>
            <a:off x="0" y="0"/>
            <a:ext cx="9144000" cy="1037230"/>
            <a:chOff x="0" y="0"/>
            <a:chExt cx="9144000" cy="1037230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103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35 CuadroTexto"/>
            <p:cNvSpPr txBox="1"/>
            <p:nvPr/>
          </p:nvSpPr>
          <p:spPr>
            <a:xfrm>
              <a:off x="1132764" y="436727"/>
              <a:ext cx="28796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sp>
        <p:nvSpPr>
          <p:cNvPr id="12" name="11 CuadroTexto"/>
          <p:cNvSpPr txBox="1"/>
          <p:nvPr/>
        </p:nvSpPr>
        <p:spPr>
          <a:xfrm>
            <a:off x="1126438" y="331304"/>
            <a:ext cx="73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rgbClr val="002060"/>
                </a:solidFill>
              </a:rPr>
              <a:t>B1: Complementario Información General </a:t>
            </a:r>
            <a:endParaRPr lang="es-ES" sz="2800" b="1" dirty="0">
              <a:solidFill>
                <a:srgbClr val="002060"/>
              </a:solidFill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8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05"/>
          <a:stretch>
            <a:fillRect/>
          </a:stretch>
        </p:blipFill>
        <p:spPr>
          <a:xfrm>
            <a:off x="1162577" y="1031964"/>
            <a:ext cx="3122023" cy="1097281"/>
          </a:xfrm>
          <a:prstGeom prst="rect">
            <a:avLst/>
          </a:prstGeom>
        </p:spPr>
      </p:pic>
      <p:sp>
        <p:nvSpPr>
          <p:cNvPr id="16" name="15 Rectángulo"/>
          <p:cNvSpPr/>
          <p:nvPr/>
        </p:nvSpPr>
        <p:spPr>
          <a:xfrm>
            <a:off x="992749" y="1097282"/>
            <a:ext cx="1672057" cy="992774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B1:</a:t>
            </a:r>
            <a:r>
              <a:rPr lang="es-CO" sz="1600" dirty="0" smtClean="0"/>
              <a:t> Complementario Información General</a:t>
            </a:r>
            <a:endParaRPr lang="es-ES" sz="1600" dirty="0"/>
          </a:p>
        </p:txBody>
      </p:sp>
      <p:pic>
        <p:nvPicPr>
          <p:cNvPr id="15" name="14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608" y="1410789"/>
            <a:ext cx="2712992" cy="2717074"/>
          </a:xfrm>
          <a:prstGeom prst="rect">
            <a:avLst/>
          </a:prstGeom>
        </p:spPr>
      </p:pic>
      <p:pic>
        <p:nvPicPr>
          <p:cNvPr id="18" name="17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2" y="4271555"/>
            <a:ext cx="8216537" cy="2113734"/>
          </a:xfrm>
          <a:prstGeom prst="rect">
            <a:avLst/>
          </a:prstGeom>
        </p:spPr>
      </p:pic>
      <p:sp>
        <p:nvSpPr>
          <p:cNvPr id="19" name="18 Rectángulo"/>
          <p:cNvSpPr/>
          <p:nvPr/>
        </p:nvSpPr>
        <p:spPr>
          <a:xfrm>
            <a:off x="901337" y="2635407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2000" b="1" dirty="0" smtClean="0">
                <a:solidFill>
                  <a:srgbClr val="002060"/>
                </a:solidFill>
              </a:rPr>
              <a:t>Riesgo Social en la Infraestructura Educativa</a:t>
            </a:r>
            <a:endParaRPr lang="es-ES" sz="2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06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18" y="2134964"/>
            <a:ext cx="3635012" cy="2097404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“APRENDIZAJE EN LAS ESCUELAS DEL SIGLO XXI”</a:t>
            </a:r>
            <a:endParaRPr lang="es-CO" sz="2400" b="1" dirty="0">
              <a:solidFill>
                <a:schemeClr val="bg1"/>
              </a:solidFill>
            </a:endParaRPr>
          </a:p>
        </p:txBody>
      </p:sp>
      <p:grpSp>
        <p:nvGrpSpPr>
          <p:cNvPr id="2" name="33 Grupo"/>
          <p:cNvGrpSpPr/>
          <p:nvPr/>
        </p:nvGrpSpPr>
        <p:grpSpPr>
          <a:xfrm>
            <a:off x="0" y="0"/>
            <a:ext cx="9144000" cy="1037230"/>
            <a:chOff x="0" y="0"/>
            <a:chExt cx="9144000" cy="1037230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9144000" cy="103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35 CuadroTexto"/>
            <p:cNvSpPr txBox="1"/>
            <p:nvPr/>
          </p:nvSpPr>
          <p:spPr>
            <a:xfrm>
              <a:off x="1132764" y="436727"/>
              <a:ext cx="28796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sp>
        <p:nvSpPr>
          <p:cNvPr id="12" name="11 CuadroTexto"/>
          <p:cNvSpPr txBox="1"/>
          <p:nvPr/>
        </p:nvSpPr>
        <p:spPr>
          <a:xfrm>
            <a:off x="1126438" y="331304"/>
            <a:ext cx="73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rgbClr val="002060"/>
                </a:solidFill>
              </a:rPr>
              <a:t>C1: Complementario Edificios </a:t>
            </a:r>
            <a:endParaRPr lang="es-ES" sz="2800" b="1" dirty="0">
              <a:solidFill>
                <a:srgbClr val="002060"/>
              </a:solidFill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123394" y="1097282"/>
            <a:ext cx="1672057" cy="992774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C1:</a:t>
            </a:r>
            <a:r>
              <a:rPr lang="es-CO" sz="1600" dirty="0" smtClean="0"/>
              <a:t> Complementario Edificios</a:t>
            </a:r>
            <a:endParaRPr lang="es-ES" sz="1600" dirty="0"/>
          </a:p>
        </p:txBody>
      </p:sp>
      <p:pic>
        <p:nvPicPr>
          <p:cNvPr id="11" name="10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42111"/>
            <a:ext cx="4572000" cy="1712323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4193177" y="173942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CO" sz="1600" dirty="0" smtClean="0"/>
              <a:t>En la primera sección correspondiente a los costos de mantenimiento por edificio de encuentran algunas preguntas de tipo SI/No</a:t>
            </a:r>
            <a:endParaRPr lang="es-ES" sz="1600" dirty="0"/>
          </a:p>
        </p:txBody>
      </p:sp>
      <p:pic>
        <p:nvPicPr>
          <p:cNvPr id="15" name="14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837" y="3056709"/>
            <a:ext cx="6032592" cy="3443288"/>
          </a:xfrm>
          <a:prstGeom prst="rect">
            <a:avLst/>
          </a:prstGeom>
        </p:spPr>
      </p:pic>
      <p:pic>
        <p:nvPicPr>
          <p:cNvPr id="18" name="17 Image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422" y="2933971"/>
            <a:ext cx="3346949" cy="1768657"/>
          </a:xfrm>
          <a:prstGeom prst="rect">
            <a:avLst/>
          </a:prstGeom>
        </p:spPr>
      </p:pic>
      <p:sp>
        <p:nvSpPr>
          <p:cNvPr id="19" name="18 CuadroTexto"/>
          <p:cNvSpPr txBox="1"/>
          <p:nvPr/>
        </p:nvSpPr>
        <p:spPr>
          <a:xfrm>
            <a:off x="3056709" y="1227909"/>
            <a:ext cx="5525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solidFill>
                  <a:srgbClr val="002060"/>
                </a:solidFill>
              </a:rPr>
              <a:t>Mantenimiento y Costos por Edificio</a:t>
            </a:r>
            <a:endParaRPr lang="es-ES" sz="2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06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" y="2174152"/>
            <a:ext cx="3635012" cy="2097404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“APRENDIZAJE EN LAS ESCUELAS DEL SIGLO XXI”</a:t>
            </a:r>
            <a:endParaRPr lang="es-CO" sz="2400" b="1" dirty="0">
              <a:solidFill>
                <a:schemeClr val="bg1"/>
              </a:solidFill>
            </a:endParaRPr>
          </a:p>
        </p:txBody>
      </p:sp>
      <p:grpSp>
        <p:nvGrpSpPr>
          <p:cNvPr id="2" name="33 Grupo"/>
          <p:cNvGrpSpPr/>
          <p:nvPr/>
        </p:nvGrpSpPr>
        <p:grpSpPr>
          <a:xfrm>
            <a:off x="0" y="0"/>
            <a:ext cx="9144000" cy="1037230"/>
            <a:chOff x="0" y="0"/>
            <a:chExt cx="9144000" cy="1037230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9144000" cy="103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35 CuadroTexto"/>
            <p:cNvSpPr txBox="1"/>
            <p:nvPr/>
          </p:nvSpPr>
          <p:spPr>
            <a:xfrm>
              <a:off x="1132764" y="436727"/>
              <a:ext cx="28796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sp>
        <p:nvSpPr>
          <p:cNvPr id="12" name="11 CuadroTexto"/>
          <p:cNvSpPr txBox="1"/>
          <p:nvPr/>
        </p:nvSpPr>
        <p:spPr>
          <a:xfrm>
            <a:off x="1126438" y="331304"/>
            <a:ext cx="73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rgbClr val="002060"/>
                </a:solidFill>
              </a:rPr>
              <a:t>C1: Complementario Edificios </a:t>
            </a:r>
            <a:endParaRPr lang="es-ES" sz="2800" b="1" dirty="0">
              <a:solidFill>
                <a:srgbClr val="002060"/>
              </a:solidFill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123394" y="1097282"/>
            <a:ext cx="1672057" cy="992774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C1:</a:t>
            </a:r>
            <a:r>
              <a:rPr lang="es-CO" sz="1600" dirty="0" smtClean="0"/>
              <a:t> Complementario Edificios</a:t>
            </a:r>
            <a:endParaRPr lang="es-ES" sz="16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3056709" y="1227909"/>
            <a:ext cx="6087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solidFill>
                  <a:srgbClr val="002060"/>
                </a:solidFill>
              </a:rPr>
              <a:t>CONDICIÓN ESTRUCTURAL </a:t>
            </a:r>
          </a:p>
          <a:p>
            <a:r>
              <a:rPr lang="es-CO" sz="2000" b="1" dirty="0" smtClean="0">
                <a:solidFill>
                  <a:srgbClr val="002060"/>
                </a:solidFill>
              </a:rPr>
              <a:t>POR EDIFICIO O PABELLON</a:t>
            </a:r>
            <a:endParaRPr lang="es-ES" sz="2000" b="1" dirty="0" smtClean="0">
              <a:solidFill>
                <a:srgbClr val="002060"/>
              </a:solidFill>
            </a:endParaRPr>
          </a:p>
        </p:txBody>
      </p:sp>
      <p:pic>
        <p:nvPicPr>
          <p:cNvPr id="17" name="16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0" y="3096759"/>
            <a:ext cx="5708469" cy="3578361"/>
          </a:xfrm>
          <a:prstGeom prst="rect">
            <a:avLst/>
          </a:prstGeom>
        </p:spPr>
      </p:pic>
      <p:pic>
        <p:nvPicPr>
          <p:cNvPr id="20" name="19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737" y="2816407"/>
            <a:ext cx="3882527" cy="197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6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“APRENDIZAJE EN LAS ESCUELAS DEL SIGLO XXI”</a:t>
            </a:r>
            <a:endParaRPr lang="es-CO" sz="2400" b="1" dirty="0">
              <a:solidFill>
                <a:schemeClr val="bg1"/>
              </a:solidFill>
            </a:endParaRPr>
          </a:p>
        </p:txBody>
      </p:sp>
      <p:grpSp>
        <p:nvGrpSpPr>
          <p:cNvPr id="2" name="33 Grupo"/>
          <p:cNvGrpSpPr/>
          <p:nvPr/>
        </p:nvGrpSpPr>
        <p:grpSpPr>
          <a:xfrm>
            <a:off x="0" y="0"/>
            <a:ext cx="9144000" cy="1037230"/>
            <a:chOff x="0" y="0"/>
            <a:chExt cx="9144000" cy="1037230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103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35 CuadroTexto"/>
            <p:cNvSpPr txBox="1"/>
            <p:nvPr/>
          </p:nvSpPr>
          <p:spPr>
            <a:xfrm>
              <a:off x="1132764" y="436727"/>
              <a:ext cx="28796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sp>
        <p:nvSpPr>
          <p:cNvPr id="12" name="11 CuadroTexto"/>
          <p:cNvSpPr txBox="1"/>
          <p:nvPr/>
        </p:nvSpPr>
        <p:spPr>
          <a:xfrm>
            <a:off x="1126438" y="331304"/>
            <a:ext cx="73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rgbClr val="002060"/>
                </a:solidFill>
              </a:rPr>
              <a:t>Consultar un Instrumento</a:t>
            </a:r>
            <a:endParaRPr lang="es-ES" sz="2800" b="1" dirty="0">
              <a:solidFill>
                <a:srgbClr val="002060"/>
              </a:solidFill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3" name="12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621" y="2798443"/>
            <a:ext cx="1436914" cy="1002848"/>
          </a:xfrm>
          <a:prstGeom prst="rect">
            <a:avLst/>
          </a:prstGeom>
        </p:spPr>
      </p:pic>
      <p:pic>
        <p:nvPicPr>
          <p:cNvPr id="17" name="16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933" y="1371600"/>
            <a:ext cx="2521132" cy="2535417"/>
          </a:xfrm>
          <a:prstGeom prst="rect">
            <a:avLst/>
          </a:prstGeom>
        </p:spPr>
      </p:pic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4598122" y="4278241"/>
            <a:ext cx="259950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Se desplegaran dos secciones, la de filtros de consulta y la de resultados.</a:t>
            </a: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2" name="21 Conector recto de flecha"/>
          <p:cNvCxnSpPr/>
          <p:nvPr/>
        </p:nvCxnSpPr>
        <p:spPr>
          <a:xfrm>
            <a:off x="3958042" y="3735977"/>
            <a:ext cx="49638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>
            <a:off x="5708465" y="3958046"/>
            <a:ext cx="0" cy="3396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06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“APRENDIZAJE EN LAS ESCUELAS DEL SIGLO XXI”</a:t>
            </a:r>
            <a:endParaRPr lang="es-CO" sz="2400" b="1" dirty="0">
              <a:solidFill>
                <a:schemeClr val="bg1"/>
              </a:solidFill>
            </a:endParaRPr>
          </a:p>
        </p:txBody>
      </p:sp>
      <p:grpSp>
        <p:nvGrpSpPr>
          <p:cNvPr id="2" name="33 Grupo"/>
          <p:cNvGrpSpPr/>
          <p:nvPr/>
        </p:nvGrpSpPr>
        <p:grpSpPr>
          <a:xfrm>
            <a:off x="0" y="0"/>
            <a:ext cx="9144000" cy="1037230"/>
            <a:chOff x="0" y="0"/>
            <a:chExt cx="9144000" cy="1037230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103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35 CuadroTexto"/>
            <p:cNvSpPr txBox="1"/>
            <p:nvPr/>
          </p:nvSpPr>
          <p:spPr>
            <a:xfrm>
              <a:off x="1132764" y="436727"/>
              <a:ext cx="28796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sp>
        <p:nvSpPr>
          <p:cNvPr id="12" name="11 CuadroTexto"/>
          <p:cNvSpPr txBox="1"/>
          <p:nvPr/>
        </p:nvSpPr>
        <p:spPr>
          <a:xfrm>
            <a:off x="1126438" y="331304"/>
            <a:ext cx="73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rgbClr val="002060"/>
                </a:solidFill>
              </a:rPr>
              <a:t>Consultar un Instrumento</a:t>
            </a:r>
            <a:endParaRPr lang="es-ES" sz="2800" b="1" dirty="0">
              <a:solidFill>
                <a:srgbClr val="002060"/>
              </a:solidFill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" name="19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5" y="1071154"/>
            <a:ext cx="8425542" cy="2364375"/>
          </a:xfrm>
          <a:prstGeom prst="rect">
            <a:avLst/>
          </a:prstGeom>
        </p:spPr>
      </p:pic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57153"/>
            <a:ext cx="9170126" cy="248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18 CuadroTexto"/>
          <p:cNvSpPr txBox="1"/>
          <p:nvPr/>
        </p:nvSpPr>
        <p:spPr>
          <a:xfrm>
            <a:off x="6583681" y="5812971"/>
            <a:ext cx="1489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/>
              <a:t>Modificación</a:t>
            </a:r>
            <a:endParaRPr lang="es-ES" sz="16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6897191" y="6101435"/>
            <a:ext cx="1968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 smtClean="0"/>
              <a:t>Impresión en </a:t>
            </a:r>
            <a:r>
              <a:rPr lang="es-CO" sz="1600" dirty="0" err="1" smtClean="0"/>
              <a:t>Pdf</a:t>
            </a:r>
            <a:endParaRPr lang="es-ES" sz="1600" dirty="0"/>
          </a:p>
        </p:txBody>
      </p:sp>
      <p:cxnSp>
        <p:nvCxnSpPr>
          <p:cNvPr id="23" name="22 Conector recto de flecha"/>
          <p:cNvCxnSpPr/>
          <p:nvPr/>
        </p:nvCxnSpPr>
        <p:spPr>
          <a:xfrm>
            <a:off x="8490857" y="5852160"/>
            <a:ext cx="0" cy="2743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 flipH="1">
            <a:off x="7785463" y="5782491"/>
            <a:ext cx="374468" cy="2002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 flipH="1">
            <a:off x="8817429" y="5873932"/>
            <a:ext cx="8708" cy="6183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7310853" y="6467194"/>
            <a:ext cx="1968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 smtClean="0"/>
              <a:t>Mapa Predio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85906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“APRENDIZAJE EN LAS ESCUELAS DEL SIGLO XXI”</a:t>
            </a:r>
            <a:endParaRPr lang="es-CO" sz="2400" b="1" dirty="0">
              <a:solidFill>
                <a:schemeClr val="bg1"/>
              </a:solidFill>
            </a:endParaRPr>
          </a:p>
        </p:txBody>
      </p:sp>
      <p:grpSp>
        <p:nvGrpSpPr>
          <p:cNvPr id="2" name="33 Grupo"/>
          <p:cNvGrpSpPr/>
          <p:nvPr/>
        </p:nvGrpSpPr>
        <p:grpSpPr>
          <a:xfrm>
            <a:off x="0" y="0"/>
            <a:ext cx="9144000" cy="1037230"/>
            <a:chOff x="0" y="0"/>
            <a:chExt cx="9144000" cy="1037230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103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35 CuadroTexto"/>
            <p:cNvSpPr txBox="1"/>
            <p:nvPr/>
          </p:nvSpPr>
          <p:spPr>
            <a:xfrm>
              <a:off x="1132764" y="436727"/>
              <a:ext cx="28796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sp>
        <p:nvSpPr>
          <p:cNvPr id="12" name="11 CuadroTexto"/>
          <p:cNvSpPr txBox="1"/>
          <p:nvPr/>
        </p:nvSpPr>
        <p:spPr>
          <a:xfrm>
            <a:off x="1126438" y="331304"/>
            <a:ext cx="73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rgbClr val="002060"/>
                </a:solidFill>
              </a:rPr>
              <a:t>Consultar un Instrumento</a:t>
            </a:r>
            <a:endParaRPr lang="es-ES" sz="2800" b="1" dirty="0">
              <a:solidFill>
                <a:srgbClr val="002060"/>
              </a:solidFill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058092" y="1332412"/>
            <a:ext cx="5525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solidFill>
                  <a:srgbClr val="002060"/>
                </a:solidFill>
              </a:rPr>
              <a:t>Versión en PDF </a:t>
            </a:r>
            <a:endParaRPr lang="es-ES" sz="2000" b="1" dirty="0" smtClean="0">
              <a:solidFill>
                <a:srgbClr val="002060"/>
              </a:solidFill>
            </a:endParaRPr>
          </a:p>
        </p:txBody>
      </p:sp>
      <p:pic>
        <p:nvPicPr>
          <p:cNvPr id="17" name="16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415" y="1554343"/>
            <a:ext cx="561213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6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http://media.smashingmagazine.com/wp-content/uploads/2012/06/chrome-log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360" y="3803374"/>
            <a:ext cx="1236870" cy="742122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“APRENDIZAJE EN LAS ESCUELAS DEL SIGLO XXI”</a:t>
            </a:r>
            <a:endParaRPr lang="es-CO" sz="2400" b="1" dirty="0">
              <a:solidFill>
                <a:schemeClr val="bg1"/>
              </a:solidFill>
            </a:endParaRPr>
          </a:p>
        </p:txBody>
      </p:sp>
      <p:grpSp>
        <p:nvGrpSpPr>
          <p:cNvPr id="2" name="33 Grupo"/>
          <p:cNvGrpSpPr/>
          <p:nvPr/>
        </p:nvGrpSpPr>
        <p:grpSpPr>
          <a:xfrm>
            <a:off x="0" y="0"/>
            <a:ext cx="9144000" cy="1037230"/>
            <a:chOff x="0" y="0"/>
            <a:chExt cx="9144000" cy="1037230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9144000" cy="103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35 CuadroTexto"/>
            <p:cNvSpPr txBox="1"/>
            <p:nvPr/>
          </p:nvSpPr>
          <p:spPr>
            <a:xfrm>
              <a:off x="1132764" y="436727"/>
              <a:ext cx="28796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sp>
        <p:nvSpPr>
          <p:cNvPr id="43" name="42 CuadroTexto"/>
          <p:cNvSpPr txBox="1"/>
          <p:nvPr/>
        </p:nvSpPr>
        <p:spPr>
          <a:xfrm>
            <a:off x="1126438" y="331304"/>
            <a:ext cx="5420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rgbClr val="002060"/>
                </a:solidFill>
              </a:rPr>
              <a:t>Requerimientos Técnicos</a:t>
            </a:r>
            <a:endParaRPr lang="es-ES" sz="2800" b="1" dirty="0">
              <a:solidFill>
                <a:srgbClr val="002060"/>
              </a:solidFill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808383" y="2040979"/>
            <a:ext cx="75139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/>
              <a:t>Para el correcto funcionamiento del sistema requerimos las siguientes versiones de navegadores Web: </a:t>
            </a:r>
          </a:p>
          <a:p>
            <a:endParaRPr lang="es-CO" dirty="0" smtClean="0"/>
          </a:p>
          <a:p>
            <a:endParaRPr lang="es-ES" dirty="0" smtClean="0"/>
          </a:p>
          <a:p>
            <a:pPr lvl="0"/>
            <a:r>
              <a:rPr lang="es-CO" b="1" dirty="0" smtClean="0"/>
              <a:t>                 Internet Explorer versión 10 o superior</a:t>
            </a:r>
          </a:p>
          <a:p>
            <a:pPr lvl="0">
              <a:buFont typeface="Wingdings" pitchFamily="2" charset="2"/>
              <a:buChar char="ü"/>
            </a:pPr>
            <a:endParaRPr lang="es-CO" b="1" dirty="0" smtClean="0"/>
          </a:p>
          <a:p>
            <a:pPr lvl="0"/>
            <a:r>
              <a:rPr lang="es-CO" b="1" dirty="0" smtClean="0"/>
              <a:t> </a:t>
            </a:r>
            <a:endParaRPr lang="es-ES" b="1" dirty="0" smtClean="0"/>
          </a:p>
          <a:p>
            <a:pPr lvl="0"/>
            <a:r>
              <a:rPr lang="es-CO" b="1" dirty="0" smtClean="0"/>
              <a:t>                Google Chrome versión 33 o superior</a:t>
            </a:r>
            <a:endParaRPr lang="es-ES" b="1" dirty="0"/>
          </a:p>
        </p:txBody>
      </p:sp>
      <p:pic>
        <p:nvPicPr>
          <p:cNvPr id="16389" name="Picture 5" descr="http://www.playmycode.com/blog/wp-content/uploads/2011/03/IE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9731" y="2902226"/>
            <a:ext cx="729835" cy="7298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906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“APRENDIZAJE EN LAS ESCUELAS DEL SIGLO XXI”</a:t>
            </a:r>
            <a:endParaRPr lang="es-CO" sz="2400" b="1" dirty="0">
              <a:solidFill>
                <a:schemeClr val="bg1"/>
              </a:solidFill>
            </a:endParaRPr>
          </a:p>
        </p:txBody>
      </p:sp>
      <p:grpSp>
        <p:nvGrpSpPr>
          <p:cNvPr id="2" name="33 Grupo"/>
          <p:cNvGrpSpPr/>
          <p:nvPr/>
        </p:nvGrpSpPr>
        <p:grpSpPr>
          <a:xfrm>
            <a:off x="0" y="0"/>
            <a:ext cx="9144000" cy="1037230"/>
            <a:chOff x="0" y="0"/>
            <a:chExt cx="9144000" cy="1037230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103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35 CuadroTexto"/>
            <p:cNvSpPr txBox="1"/>
            <p:nvPr/>
          </p:nvSpPr>
          <p:spPr>
            <a:xfrm>
              <a:off x="1132764" y="436727"/>
              <a:ext cx="28796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sp>
        <p:nvSpPr>
          <p:cNvPr id="12" name="11 CuadroTexto"/>
          <p:cNvSpPr txBox="1"/>
          <p:nvPr/>
        </p:nvSpPr>
        <p:spPr>
          <a:xfrm>
            <a:off x="1126438" y="331304"/>
            <a:ext cx="73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rgbClr val="002060"/>
                </a:solidFill>
              </a:rPr>
              <a:t>Consultar un Instrumento</a:t>
            </a:r>
            <a:endParaRPr lang="es-ES" sz="2800" b="1" dirty="0">
              <a:solidFill>
                <a:srgbClr val="002060"/>
              </a:solidFill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940525" y="1332412"/>
            <a:ext cx="5525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solidFill>
                  <a:srgbClr val="002060"/>
                </a:solidFill>
              </a:rPr>
              <a:t>Modificar un Instrumento</a:t>
            </a:r>
            <a:endParaRPr lang="es-ES" sz="2000" b="1" dirty="0" smtClean="0">
              <a:solidFill>
                <a:srgbClr val="002060"/>
              </a:solidFill>
            </a:endParaRPr>
          </a:p>
        </p:txBody>
      </p:sp>
      <p:pic>
        <p:nvPicPr>
          <p:cNvPr id="17" name="16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303" y="1724298"/>
            <a:ext cx="1195931" cy="796970"/>
          </a:xfrm>
          <a:prstGeom prst="rect">
            <a:avLst/>
          </a:prstGeom>
        </p:spPr>
      </p:pic>
      <p:sp>
        <p:nvSpPr>
          <p:cNvPr id="18" name="17 Rectángulo"/>
          <p:cNvSpPr/>
          <p:nvPr/>
        </p:nvSpPr>
        <p:spPr>
          <a:xfrm>
            <a:off x="770706" y="1817804"/>
            <a:ext cx="5460274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s-CO" sz="1600" dirty="0" smtClean="0"/>
              <a:t>Para modificar un instrumento solo puede hacerlo en estado nuevo, de otra manera no es posible realizar esta operación.</a:t>
            </a:r>
            <a:endParaRPr lang="es-ES" sz="16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940525" y="2738847"/>
            <a:ext cx="5525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solidFill>
                  <a:srgbClr val="002060"/>
                </a:solidFill>
              </a:rPr>
              <a:t>Cambiar de Estado de un Instrumento</a:t>
            </a:r>
            <a:endParaRPr lang="es-ES" sz="2000" b="1" dirty="0" smtClean="0">
              <a:solidFill>
                <a:srgbClr val="002060"/>
              </a:solidFill>
            </a:endParaRPr>
          </a:p>
        </p:txBody>
      </p:sp>
      <p:pic>
        <p:nvPicPr>
          <p:cNvPr id="25" name="24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993" y="3430904"/>
            <a:ext cx="910590" cy="409575"/>
          </a:xfrm>
          <a:prstGeom prst="rect">
            <a:avLst/>
          </a:prstGeom>
        </p:spPr>
      </p:pic>
      <p:sp>
        <p:nvSpPr>
          <p:cNvPr id="105473" name="Rectangle 1"/>
          <p:cNvSpPr>
            <a:spLocks noChangeArrowheads="1"/>
          </p:cNvSpPr>
          <p:nvPr/>
        </p:nvSpPr>
        <p:spPr bwMode="auto">
          <a:xfrm>
            <a:off x="940525" y="3345265"/>
            <a:ext cx="503611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1600" dirty="0" smtClean="0"/>
              <a:t>Una vez se presiona el botón anular,  se desplegara una ventana en la cual se debe digitar una observación, esta es de tipo obligatorio.</a:t>
            </a:r>
            <a:endParaRPr lang="es-ES" sz="16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7" name="26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989" y="4075611"/>
            <a:ext cx="2704011" cy="1988139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940525" y="4367350"/>
            <a:ext cx="5582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solidFill>
                  <a:srgbClr val="002060"/>
                </a:solidFill>
              </a:rPr>
              <a:t>Emitir  un Instrumento</a:t>
            </a:r>
            <a:endParaRPr lang="es-ES" sz="2000" b="1" dirty="0" smtClean="0">
              <a:solidFill>
                <a:srgbClr val="002060"/>
              </a:solidFill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940525" y="4877136"/>
            <a:ext cx="50361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1600" dirty="0" smtClean="0"/>
              <a:t>Una vez el instrumento se encuentre totalmente diligenciado, se debe pasar al estado emitir con el fin de  que se utilice esa ficha para los cálculos de indicadores. </a:t>
            </a:r>
            <a:endParaRPr lang="es-ES" sz="1600" dirty="0" smtClean="0"/>
          </a:p>
        </p:txBody>
      </p:sp>
    </p:spTree>
    <p:extLst>
      <p:ext uri="{BB962C8B-B14F-4D97-AF65-F5344CB8AC3E}">
        <p14:creationId xmlns:p14="http://schemas.microsoft.com/office/powerpoint/2010/main" val="385906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“APRENDIZAJE EN LAS ESCUELAS DEL SIGLO XXI”</a:t>
            </a:r>
            <a:endParaRPr lang="es-CO" sz="2400" b="1" dirty="0">
              <a:solidFill>
                <a:schemeClr val="bg1"/>
              </a:solidFill>
            </a:endParaRPr>
          </a:p>
        </p:txBody>
      </p:sp>
      <p:grpSp>
        <p:nvGrpSpPr>
          <p:cNvPr id="3" name="33 Grupo"/>
          <p:cNvGrpSpPr/>
          <p:nvPr/>
        </p:nvGrpSpPr>
        <p:grpSpPr>
          <a:xfrm>
            <a:off x="0" y="0"/>
            <a:ext cx="9144000" cy="1037230"/>
            <a:chOff x="0" y="0"/>
            <a:chExt cx="9144000" cy="1037230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103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35 CuadroTexto"/>
            <p:cNvSpPr txBox="1"/>
            <p:nvPr/>
          </p:nvSpPr>
          <p:spPr>
            <a:xfrm>
              <a:off x="1132764" y="436727"/>
              <a:ext cx="28796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grpSp>
        <p:nvGrpSpPr>
          <p:cNvPr id="68" name="67 Grupo"/>
          <p:cNvGrpSpPr/>
          <p:nvPr/>
        </p:nvGrpSpPr>
        <p:grpSpPr>
          <a:xfrm>
            <a:off x="840032" y="982048"/>
            <a:ext cx="7755091" cy="5460816"/>
            <a:chOff x="840032" y="982048"/>
            <a:chExt cx="7755091" cy="5460816"/>
          </a:xfrm>
        </p:grpSpPr>
        <p:grpSp>
          <p:nvGrpSpPr>
            <p:cNvPr id="2" name="3 Grupo"/>
            <p:cNvGrpSpPr/>
            <p:nvPr/>
          </p:nvGrpSpPr>
          <p:grpSpPr>
            <a:xfrm>
              <a:off x="917850" y="985624"/>
              <a:ext cx="7677273" cy="2598821"/>
              <a:chOff x="1603204" y="3510571"/>
              <a:chExt cx="7677273" cy="1944855"/>
            </a:xfrm>
          </p:grpSpPr>
          <p:cxnSp>
            <p:nvCxnSpPr>
              <p:cNvPr id="6" name="5 Conector recto"/>
              <p:cNvCxnSpPr/>
              <p:nvPr/>
            </p:nvCxnSpPr>
            <p:spPr>
              <a:xfrm>
                <a:off x="1604206" y="3609472"/>
                <a:ext cx="0" cy="1656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6 CuadroTexto"/>
              <p:cNvSpPr txBox="1"/>
              <p:nvPr/>
            </p:nvSpPr>
            <p:spPr>
              <a:xfrm>
                <a:off x="2055173" y="3510571"/>
                <a:ext cx="7085067" cy="345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Requerimientos Técnicos</a:t>
                </a:r>
              </a:p>
            </p:txBody>
          </p:sp>
          <p:sp>
            <p:nvSpPr>
              <p:cNvPr id="8" name="7 Rectángulo"/>
              <p:cNvSpPr/>
              <p:nvPr/>
            </p:nvSpPr>
            <p:spPr>
              <a:xfrm>
                <a:off x="2078888" y="4056702"/>
                <a:ext cx="5583655" cy="345492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>
                <a:spAutoFit/>
              </a:bodyPr>
              <a:lstStyle/>
              <a:p>
                <a:r>
                  <a:rPr lang="es-CO" sz="2400" b="1" dirty="0" smtClean="0">
                    <a:solidFill>
                      <a:srgbClr val="002060"/>
                    </a:solidFill>
                  </a:rPr>
                  <a:t>Ingreso al Sistema</a:t>
                </a:r>
              </a:p>
            </p:txBody>
          </p:sp>
          <p:sp>
            <p:nvSpPr>
              <p:cNvPr id="9" name="8 Rectángulo"/>
              <p:cNvSpPr/>
              <p:nvPr/>
            </p:nvSpPr>
            <p:spPr>
              <a:xfrm>
                <a:off x="2052383" y="4560087"/>
                <a:ext cx="7228094" cy="345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CO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Menú Principal</a:t>
                </a:r>
              </a:p>
            </p:txBody>
          </p:sp>
          <p:sp>
            <p:nvSpPr>
              <p:cNvPr id="11" name="10 Pentágono"/>
              <p:cNvSpPr/>
              <p:nvPr/>
            </p:nvSpPr>
            <p:spPr>
              <a:xfrm>
                <a:off x="1603204" y="3597213"/>
                <a:ext cx="432000" cy="216000"/>
              </a:xfrm>
              <a:prstGeom prst="homePlate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" name="11 Pentágono"/>
              <p:cNvSpPr/>
              <p:nvPr/>
            </p:nvSpPr>
            <p:spPr>
              <a:xfrm>
                <a:off x="1611226" y="4135450"/>
                <a:ext cx="432000" cy="216000"/>
              </a:xfrm>
              <a:prstGeom prst="homePlate">
                <a:avLst/>
              </a:prstGeom>
              <a:solidFill>
                <a:schemeClr val="bg1"/>
              </a:solidFill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" name="12 Pentágono"/>
              <p:cNvSpPr/>
              <p:nvPr/>
            </p:nvSpPr>
            <p:spPr>
              <a:xfrm>
                <a:off x="1611225" y="4647971"/>
                <a:ext cx="432000" cy="216000"/>
              </a:xfrm>
              <a:prstGeom prst="homePlate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" name="13 Rectángulo"/>
              <p:cNvSpPr/>
              <p:nvPr/>
            </p:nvSpPr>
            <p:spPr>
              <a:xfrm>
                <a:off x="2038737" y="5109934"/>
                <a:ext cx="6137144" cy="345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CO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Módulo I: Información General</a:t>
                </a:r>
              </a:p>
            </p:txBody>
          </p:sp>
          <p:sp>
            <p:nvSpPr>
              <p:cNvPr id="15" name="14 Pentágono"/>
              <p:cNvSpPr/>
              <p:nvPr/>
            </p:nvSpPr>
            <p:spPr>
              <a:xfrm>
                <a:off x="1611225" y="5196931"/>
                <a:ext cx="432000" cy="216000"/>
              </a:xfrm>
              <a:prstGeom prst="homePlate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38" name="37 CuadroTexto"/>
            <p:cNvSpPr txBox="1"/>
            <p:nvPr/>
          </p:nvSpPr>
          <p:spPr>
            <a:xfrm>
              <a:off x="840032" y="982048"/>
              <a:ext cx="206892" cy="523220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O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bg1">
                      <a:lumMod val="65000"/>
                    </a:schemeClr>
                  </a:solidFill>
                </a:rPr>
                <a:t>1</a:t>
              </a:r>
              <a:endPara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0" name="39 CuadroTexto"/>
            <p:cNvSpPr txBox="1"/>
            <p:nvPr/>
          </p:nvSpPr>
          <p:spPr>
            <a:xfrm>
              <a:off x="868812" y="1695595"/>
              <a:ext cx="177420" cy="523220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O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2060"/>
                  </a:solidFill>
                </a:rPr>
                <a:t>2</a:t>
              </a:r>
              <a:endPara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endParaRPr>
            </a:p>
          </p:txBody>
        </p:sp>
        <p:sp>
          <p:nvSpPr>
            <p:cNvPr id="41" name="40 CuadroTexto"/>
            <p:cNvSpPr txBox="1"/>
            <p:nvPr/>
          </p:nvSpPr>
          <p:spPr>
            <a:xfrm>
              <a:off x="882855" y="2378372"/>
              <a:ext cx="177420" cy="523220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O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bg1">
                      <a:lumMod val="65000"/>
                    </a:schemeClr>
                  </a:solidFill>
                </a:rPr>
                <a:t>3</a:t>
              </a:r>
              <a:endPara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2" name="41 CuadroTexto"/>
            <p:cNvSpPr txBox="1"/>
            <p:nvPr/>
          </p:nvSpPr>
          <p:spPr>
            <a:xfrm>
              <a:off x="870691" y="3116840"/>
              <a:ext cx="177420" cy="523220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O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bg1">
                      <a:lumMod val="65000"/>
                    </a:schemeClr>
                  </a:solidFill>
                </a:rPr>
                <a:t>4</a:t>
              </a:r>
              <a:endPara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grpSp>
          <p:nvGrpSpPr>
            <p:cNvPr id="27" name="3 Grupo"/>
            <p:cNvGrpSpPr/>
            <p:nvPr/>
          </p:nvGrpSpPr>
          <p:grpSpPr>
            <a:xfrm>
              <a:off x="917850" y="3829878"/>
              <a:ext cx="7677273" cy="2559066"/>
              <a:chOff x="1603204" y="3540323"/>
              <a:chExt cx="7677273" cy="1915103"/>
            </a:xfrm>
          </p:grpSpPr>
          <p:cxnSp>
            <p:nvCxnSpPr>
              <p:cNvPr id="28" name="27 Conector recto"/>
              <p:cNvCxnSpPr/>
              <p:nvPr/>
            </p:nvCxnSpPr>
            <p:spPr>
              <a:xfrm>
                <a:off x="1604206" y="3609472"/>
                <a:ext cx="0" cy="1656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28 CuadroTexto"/>
              <p:cNvSpPr txBox="1"/>
              <p:nvPr/>
            </p:nvSpPr>
            <p:spPr>
              <a:xfrm>
                <a:off x="2041921" y="3540323"/>
                <a:ext cx="6121102" cy="345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Módulo II: Información Lote o Predio</a:t>
                </a:r>
              </a:p>
            </p:txBody>
          </p:sp>
          <p:sp>
            <p:nvSpPr>
              <p:cNvPr id="30" name="29 Rectángulo"/>
              <p:cNvSpPr/>
              <p:nvPr/>
            </p:nvSpPr>
            <p:spPr>
              <a:xfrm>
                <a:off x="2052384" y="4046784"/>
                <a:ext cx="5583655" cy="345492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>
                <a:spAutoFit/>
              </a:bodyPr>
              <a:lstStyle/>
              <a:p>
                <a:r>
                  <a:rPr lang="es-CO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Módulo III: Información del Edificio Escolar</a:t>
                </a:r>
              </a:p>
            </p:txBody>
          </p:sp>
          <p:sp>
            <p:nvSpPr>
              <p:cNvPr id="31" name="30 Rectángulo"/>
              <p:cNvSpPr/>
              <p:nvPr/>
            </p:nvSpPr>
            <p:spPr>
              <a:xfrm>
                <a:off x="2052383" y="4579920"/>
                <a:ext cx="7228094" cy="345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CO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Módulo IV: Espacios Escolares</a:t>
                </a:r>
              </a:p>
            </p:txBody>
          </p:sp>
          <p:sp>
            <p:nvSpPr>
              <p:cNvPr id="34" name="33 Pentágono"/>
              <p:cNvSpPr/>
              <p:nvPr/>
            </p:nvSpPr>
            <p:spPr>
              <a:xfrm>
                <a:off x="1603204" y="3597213"/>
                <a:ext cx="432000" cy="216000"/>
              </a:xfrm>
              <a:prstGeom prst="homePlate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7" name="36 Pentágono"/>
              <p:cNvSpPr/>
              <p:nvPr/>
            </p:nvSpPr>
            <p:spPr>
              <a:xfrm>
                <a:off x="1611226" y="4135450"/>
                <a:ext cx="432000" cy="216000"/>
              </a:xfrm>
              <a:prstGeom prst="homePlate">
                <a:avLst/>
              </a:prstGeom>
              <a:solidFill>
                <a:schemeClr val="bg1"/>
              </a:solidFill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9" name="38 Pentágono"/>
              <p:cNvSpPr/>
              <p:nvPr/>
            </p:nvSpPr>
            <p:spPr>
              <a:xfrm>
                <a:off x="1611225" y="4647971"/>
                <a:ext cx="432000" cy="216000"/>
              </a:xfrm>
              <a:prstGeom prst="homePlate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5" name="44 Rectángulo"/>
              <p:cNvSpPr/>
              <p:nvPr/>
            </p:nvSpPr>
            <p:spPr>
              <a:xfrm>
                <a:off x="2038737" y="5109934"/>
                <a:ext cx="6137144" cy="345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CO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Anexos A1, B1, C1 </a:t>
                </a:r>
              </a:p>
            </p:txBody>
          </p:sp>
          <p:sp>
            <p:nvSpPr>
              <p:cNvPr id="46" name="45 Pentágono"/>
              <p:cNvSpPr/>
              <p:nvPr/>
            </p:nvSpPr>
            <p:spPr>
              <a:xfrm>
                <a:off x="1611225" y="5196931"/>
                <a:ext cx="432000" cy="216000"/>
              </a:xfrm>
              <a:prstGeom prst="homePlate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57" name="56 CuadroTexto"/>
            <p:cNvSpPr txBox="1"/>
            <p:nvPr/>
          </p:nvSpPr>
          <p:spPr>
            <a:xfrm>
              <a:off x="864067" y="3786068"/>
              <a:ext cx="177420" cy="523220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O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bg1">
                      <a:lumMod val="65000"/>
                    </a:schemeClr>
                  </a:solidFill>
                </a:rPr>
                <a:t>5</a:t>
              </a:r>
              <a:endPara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62" name="61 Conector recto"/>
            <p:cNvCxnSpPr/>
            <p:nvPr/>
          </p:nvCxnSpPr>
          <p:spPr>
            <a:xfrm>
              <a:off x="910447" y="3378450"/>
              <a:ext cx="3953" cy="504437"/>
            </a:xfrm>
            <a:prstGeom prst="line">
              <a:avLst/>
            </a:prstGeom>
            <a:ln w="12700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62 CuadroTexto"/>
            <p:cNvSpPr txBox="1"/>
            <p:nvPr/>
          </p:nvSpPr>
          <p:spPr>
            <a:xfrm>
              <a:off x="864067" y="4488424"/>
              <a:ext cx="177420" cy="523220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O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bg1">
                      <a:lumMod val="65000"/>
                    </a:schemeClr>
                  </a:solidFill>
                </a:rPr>
                <a:t>6</a:t>
              </a:r>
              <a:endPara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64" name="63 CuadroTexto"/>
            <p:cNvSpPr txBox="1"/>
            <p:nvPr/>
          </p:nvSpPr>
          <p:spPr>
            <a:xfrm>
              <a:off x="870695" y="5184156"/>
              <a:ext cx="177420" cy="523220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O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bg1">
                      <a:lumMod val="65000"/>
                    </a:schemeClr>
                  </a:solidFill>
                </a:rPr>
                <a:t>7</a:t>
              </a:r>
              <a:endPara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65" name="64 CuadroTexto"/>
            <p:cNvSpPr txBox="1"/>
            <p:nvPr/>
          </p:nvSpPr>
          <p:spPr>
            <a:xfrm>
              <a:off x="864071" y="5919644"/>
              <a:ext cx="177420" cy="523220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O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bg1">
                      <a:lumMod val="65000"/>
                    </a:schemeClr>
                  </a:solidFill>
                </a:rPr>
                <a:t>8</a:t>
              </a:r>
              <a:endPara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906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“APRENDIZAJE EN LAS ESCUELAS DEL SIGLO XXI”</a:t>
            </a:r>
            <a:endParaRPr lang="es-CO" sz="2400" b="1" dirty="0">
              <a:solidFill>
                <a:schemeClr val="bg1"/>
              </a:solidFill>
            </a:endParaRPr>
          </a:p>
        </p:txBody>
      </p:sp>
      <p:grpSp>
        <p:nvGrpSpPr>
          <p:cNvPr id="2" name="33 Grupo"/>
          <p:cNvGrpSpPr/>
          <p:nvPr/>
        </p:nvGrpSpPr>
        <p:grpSpPr>
          <a:xfrm>
            <a:off x="0" y="0"/>
            <a:ext cx="9144000" cy="1037230"/>
            <a:chOff x="0" y="0"/>
            <a:chExt cx="9144000" cy="1037230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103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35 CuadroTexto"/>
            <p:cNvSpPr txBox="1"/>
            <p:nvPr/>
          </p:nvSpPr>
          <p:spPr>
            <a:xfrm>
              <a:off x="1132764" y="436727"/>
              <a:ext cx="28796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sp>
        <p:nvSpPr>
          <p:cNvPr id="6" name="5 CuadroTexto"/>
          <p:cNvSpPr txBox="1"/>
          <p:nvPr/>
        </p:nvSpPr>
        <p:spPr>
          <a:xfrm>
            <a:off x="1126438" y="331304"/>
            <a:ext cx="5420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rgbClr val="002060"/>
                </a:solidFill>
              </a:rPr>
              <a:t>Ingreso al Sistema</a:t>
            </a:r>
            <a:endParaRPr lang="es-ES" sz="2800" b="1" dirty="0">
              <a:solidFill>
                <a:srgbClr val="002060"/>
              </a:solidFill>
            </a:endParaRPr>
          </a:p>
        </p:txBody>
      </p:sp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4" cstate="print"/>
          <a:srcRect t="12478" r="15435" b="14913"/>
          <a:stretch>
            <a:fillRect/>
          </a:stretch>
        </p:blipFill>
        <p:spPr bwMode="auto">
          <a:xfrm>
            <a:off x="574767" y="1149531"/>
            <a:ext cx="8307976" cy="5121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7" name="Grupo 16"/>
          <p:cNvGrpSpPr>
            <a:grpSpLocks/>
          </p:cNvGrpSpPr>
          <p:nvPr/>
        </p:nvGrpSpPr>
        <p:grpSpPr bwMode="auto">
          <a:xfrm>
            <a:off x="2319130" y="4534069"/>
            <a:ext cx="1556783" cy="1006216"/>
            <a:chOff x="0" y="23399"/>
            <a:chExt cx="11848" cy="10062"/>
          </a:xfrm>
        </p:grpSpPr>
        <p:grpSp>
          <p:nvGrpSpPr>
            <p:cNvPr id="14" name="Grupo 3"/>
            <p:cNvGrpSpPr>
              <a:grpSpLocks/>
            </p:cNvGrpSpPr>
            <p:nvPr/>
          </p:nvGrpSpPr>
          <p:grpSpPr bwMode="auto">
            <a:xfrm>
              <a:off x="1601" y="23399"/>
              <a:ext cx="10247" cy="6463"/>
              <a:chOff x="1601" y="23399"/>
              <a:chExt cx="10246" cy="6463"/>
            </a:xfrm>
          </p:grpSpPr>
          <p:sp>
            <p:nvSpPr>
              <p:cNvPr id="18" name="CuadroTexto 4"/>
              <p:cNvSpPr txBox="1">
                <a:spLocks noChangeArrowheads="1"/>
              </p:cNvSpPr>
              <p:nvPr/>
            </p:nvSpPr>
            <p:spPr bwMode="auto">
              <a:xfrm>
                <a:off x="1601" y="23399"/>
                <a:ext cx="7817" cy="6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600" b="0" i="0" u="none" strike="noStrike" cap="none" normalizeH="0" baseline="0" dirty="0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Calibri" pitchFamily="34" charset="0"/>
                  </a:rPr>
                  <a:t>Usuario</a:t>
                </a:r>
                <a:r>
                  <a:rPr kumimoji="0" lang="es-ES" sz="2000" b="0" i="0" u="none" strike="noStrike" cap="none" normalizeH="0" baseline="0" dirty="0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es-E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19" name="Conector recto de flecha 8"/>
              <p:cNvCxnSpPr>
                <a:cxnSpLocks noChangeShapeType="1"/>
              </p:cNvCxnSpPr>
              <p:nvPr/>
            </p:nvCxnSpPr>
            <p:spPr bwMode="auto">
              <a:xfrm>
                <a:off x="9419" y="25246"/>
                <a:ext cx="2428" cy="0"/>
              </a:xfrm>
              <a:prstGeom prst="straightConnector1">
                <a:avLst/>
              </a:prstGeom>
              <a:noFill/>
              <a:ln w="6350">
                <a:solidFill>
                  <a:srgbClr val="FFC000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5" name="Grupo 4"/>
            <p:cNvGrpSpPr>
              <a:grpSpLocks/>
            </p:cNvGrpSpPr>
            <p:nvPr/>
          </p:nvGrpSpPr>
          <p:grpSpPr bwMode="auto">
            <a:xfrm>
              <a:off x="0" y="28229"/>
              <a:ext cx="11847" cy="5232"/>
              <a:chOff x="0" y="28228"/>
              <a:chExt cx="11847" cy="5230"/>
            </a:xfrm>
          </p:grpSpPr>
          <p:sp>
            <p:nvSpPr>
              <p:cNvPr id="16" name="CuadroTexto 11"/>
              <p:cNvSpPr txBox="1">
                <a:spLocks noChangeArrowheads="1"/>
              </p:cNvSpPr>
              <p:nvPr/>
            </p:nvSpPr>
            <p:spPr bwMode="auto">
              <a:xfrm>
                <a:off x="0" y="28228"/>
                <a:ext cx="9621" cy="5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400" b="0" i="0" u="none" strike="noStrike" cap="none" normalizeH="0" baseline="0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Calibri" pitchFamily="34" charset="0"/>
                  </a:rPr>
                  <a:t>Contraseña</a:t>
                </a:r>
                <a:endParaRPr kumimoji="0" lang="es-E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17" name="Conector recto de flecha 6"/>
              <p:cNvCxnSpPr>
                <a:cxnSpLocks noChangeShapeType="1"/>
              </p:cNvCxnSpPr>
              <p:nvPr/>
            </p:nvCxnSpPr>
            <p:spPr bwMode="auto">
              <a:xfrm flipV="1">
                <a:off x="9621" y="29613"/>
                <a:ext cx="2226" cy="0"/>
              </a:xfrm>
              <a:prstGeom prst="straightConnector1">
                <a:avLst/>
              </a:prstGeom>
              <a:noFill/>
              <a:ln w="6350">
                <a:solidFill>
                  <a:srgbClr val="FFC000"/>
                </a:solidFill>
                <a:miter lim="800000"/>
                <a:headEnd/>
                <a:tailEnd type="triangl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85906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“APRENDIZAJE EN LAS ESCUELAS DEL SIGLO XXI”</a:t>
            </a:r>
            <a:endParaRPr lang="es-CO" sz="2400" b="1" dirty="0">
              <a:solidFill>
                <a:schemeClr val="bg1"/>
              </a:solidFill>
            </a:endParaRPr>
          </a:p>
        </p:txBody>
      </p:sp>
      <p:grpSp>
        <p:nvGrpSpPr>
          <p:cNvPr id="2" name="33 Grupo"/>
          <p:cNvGrpSpPr/>
          <p:nvPr/>
        </p:nvGrpSpPr>
        <p:grpSpPr>
          <a:xfrm>
            <a:off x="0" y="0"/>
            <a:ext cx="9144000" cy="1037230"/>
            <a:chOff x="0" y="0"/>
            <a:chExt cx="9144000" cy="1037230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103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35 CuadroTexto"/>
            <p:cNvSpPr txBox="1"/>
            <p:nvPr/>
          </p:nvSpPr>
          <p:spPr>
            <a:xfrm>
              <a:off x="1132764" y="436727"/>
              <a:ext cx="28796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grpSp>
        <p:nvGrpSpPr>
          <p:cNvPr id="3" name="67 Grupo"/>
          <p:cNvGrpSpPr/>
          <p:nvPr/>
        </p:nvGrpSpPr>
        <p:grpSpPr>
          <a:xfrm>
            <a:off x="840032" y="982048"/>
            <a:ext cx="7755091" cy="5460816"/>
            <a:chOff x="840032" y="982048"/>
            <a:chExt cx="7755091" cy="5460816"/>
          </a:xfrm>
        </p:grpSpPr>
        <p:grpSp>
          <p:nvGrpSpPr>
            <p:cNvPr id="4" name="3 Grupo"/>
            <p:cNvGrpSpPr/>
            <p:nvPr/>
          </p:nvGrpSpPr>
          <p:grpSpPr>
            <a:xfrm>
              <a:off x="917850" y="985624"/>
              <a:ext cx="7677273" cy="2598821"/>
              <a:chOff x="1603204" y="3510571"/>
              <a:chExt cx="7677273" cy="1944855"/>
            </a:xfrm>
          </p:grpSpPr>
          <p:cxnSp>
            <p:nvCxnSpPr>
              <p:cNvPr id="6" name="5 Conector recto"/>
              <p:cNvCxnSpPr/>
              <p:nvPr/>
            </p:nvCxnSpPr>
            <p:spPr>
              <a:xfrm>
                <a:off x="1604206" y="3609472"/>
                <a:ext cx="0" cy="1656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6 CuadroTexto"/>
              <p:cNvSpPr txBox="1"/>
              <p:nvPr/>
            </p:nvSpPr>
            <p:spPr>
              <a:xfrm>
                <a:off x="2055173" y="3510571"/>
                <a:ext cx="7085067" cy="345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Requerimientos Técnicos</a:t>
                </a:r>
              </a:p>
            </p:txBody>
          </p:sp>
          <p:sp>
            <p:nvSpPr>
              <p:cNvPr id="8" name="7 Rectángulo"/>
              <p:cNvSpPr/>
              <p:nvPr/>
            </p:nvSpPr>
            <p:spPr>
              <a:xfrm>
                <a:off x="2078888" y="4056702"/>
                <a:ext cx="5583655" cy="345492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>
                <a:spAutoFit/>
              </a:bodyPr>
              <a:lstStyle/>
              <a:p>
                <a:r>
                  <a:rPr lang="es-CO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Ingreso al Sistema</a:t>
                </a:r>
              </a:p>
            </p:txBody>
          </p:sp>
          <p:sp>
            <p:nvSpPr>
              <p:cNvPr id="9" name="8 Rectángulo"/>
              <p:cNvSpPr/>
              <p:nvPr/>
            </p:nvSpPr>
            <p:spPr>
              <a:xfrm>
                <a:off x="2052383" y="4560087"/>
                <a:ext cx="7228094" cy="345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CO" sz="2400" b="1" dirty="0" smtClean="0">
                    <a:solidFill>
                      <a:srgbClr val="002060"/>
                    </a:solidFill>
                  </a:rPr>
                  <a:t>Menú Principal</a:t>
                </a:r>
              </a:p>
            </p:txBody>
          </p:sp>
          <p:sp>
            <p:nvSpPr>
              <p:cNvPr id="11" name="10 Pentágono"/>
              <p:cNvSpPr/>
              <p:nvPr/>
            </p:nvSpPr>
            <p:spPr>
              <a:xfrm>
                <a:off x="1603204" y="3597213"/>
                <a:ext cx="432000" cy="216000"/>
              </a:xfrm>
              <a:prstGeom prst="homePlate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" name="11 Pentágono"/>
              <p:cNvSpPr/>
              <p:nvPr/>
            </p:nvSpPr>
            <p:spPr>
              <a:xfrm>
                <a:off x="1611226" y="4135450"/>
                <a:ext cx="432000" cy="216000"/>
              </a:xfrm>
              <a:prstGeom prst="homePlate">
                <a:avLst/>
              </a:prstGeom>
              <a:solidFill>
                <a:schemeClr val="bg1"/>
              </a:solidFill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" name="12 Pentágono"/>
              <p:cNvSpPr/>
              <p:nvPr/>
            </p:nvSpPr>
            <p:spPr>
              <a:xfrm>
                <a:off x="1611225" y="4647971"/>
                <a:ext cx="432000" cy="216000"/>
              </a:xfrm>
              <a:prstGeom prst="homePlate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" name="13 Rectángulo"/>
              <p:cNvSpPr/>
              <p:nvPr/>
            </p:nvSpPr>
            <p:spPr>
              <a:xfrm>
                <a:off x="2038737" y="5109934"/>
                <a:ext cx="6137144" cy="345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CO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Módulo I: Información General</a:t>
                </a:r>
              </a:p>
            </p:txBody>
          </p:sp>
          <p:sp>
            <p:nvSpPr>
              <p:cNvPr id="15" name="14 Pentágono"/>
              <p:cNvSpPr/>
              <p:nvPr/>
            </p:nvSpPr>
            <p:spPr>
              <a:xfrm>
                <a:off x="1611225" y="5196931"/>
                <a:ext cx="432000" cy="216000"/>
              </a:xfrm>
              <a:prstGeom prst="homePlate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38" name="37 CuadroTexto"/>
            <p:cNvSpPr txBox="1"/>
            <p:nvPr/>
          </p:nvSpPr>
          <p:spPr>
            <a:xfrm>
              <a:off x="840032" y="982048"/>
              <a:ext cx="206892" cy="523220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O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bg1">
                      <a:lumMod val="65000"/>
                    </a:schemeClr>
                  </a:solidFill>
                </a:rPr>
                <a:t>1</a:t>
              </a:r>
              <a:endPara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0" name="39 CuadroTexto"/>
            <p:cNvSpPr txBox="1"/>
            <p:nvPr/>
          </p:nvSpPr>
          <p:spPr>
            <a:xfrm>
              <a:off x="868812" y="1695595"/>
              <a:ext cx="177420" cy="523220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O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bg1">
                      <a:lumMod val="65000"/>
                    </a:schemeClr>
                  </a:solidFill>
                </a:rPr>
                <a:t>2</a:t>
              </a:r>
              <a:endPara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1" name="40 CuadroTexto"/>
            <p:cNvSpPr txBox="1"/>
            <p:nvPr/>
          </p:nvSpPr>
          <p:spPr>
            <a:xfrm>
              <a:off x="882855" y="2378372"/>
              <a:ext cx="177420" cy="523220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O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2060"/>
                  </a:solidFill>
                </a:rPr>
                <a:t>3</a:t>
              </a:r>
              <a:endPara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endParaRPr>
            </a:p>
          </p:txBody>
        </p:sp>
        <p:sp>
          <p:nvSpPr>
            <p:cNvPr id="42" name="41 CuadroTexto"/>
            <p:cNvSpPr txBox="1"/>
            <p:nvPr/>
          </p:nvSpPr>
          <p:spPr>
            <a:xfrm>
              <a:off x="870691" y="3116840"/>
              <a:ext cx="177420" cy="523220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O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bg1">
                      <a:lumMod val="65000"/>
                    </a:schemeClr>
                  </a:solidFill>
                </a:rPr>
                <a:t>4</a:t>
              </a:r>
              <a:endPara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grpSp>
          <p:nvGrpSpPr>
            <p:cNvPr id="5" name="3 Grupo"/>
            <p:cNvGrpSpPr/>
            <p:nvPr/>
          </p:nvGrpSpPr>
          <p:grpSpPr>
            <a:xfrm>
              <a:off x="917850" y="3829878"/>
              <a:ext cx="7677273" cy="2559066"/>
              <a:chOff x="1603204" y="3540323"/>
              <a:chExt cx="7677273" cy="1915103"/>
            </a:xfrm>
          </p:grpSpPr>
          <p:cxnSp>
            <p:nvCxnSpPr>
              <p:cNvPr id="28" name="27 Conector recto"/>
              <p:cNvCxnSpPr/>
              <p:nvPr/>
            </p:nvCxnSpPr>
            <p:spPr>
              <a:xfrm>
                <a:off x="1604206" y="3609472"/>
                <a:ext cx="0" cy="1656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28 CuadroTexto"/>
              <p:cNvSpPr txBox="1"/>
              <p:nvPr/>
            </p:nvSpPr>
            <p:spPr>
              <a:xfrm>
                <a:off x="2041921" y="3540323"/>
                <a:ext cx="6121102" cy="345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Módulo II: Información Lote o Predio</a:t>
                </a:r>
              </a:p>
            </p:txBody>
          </p:sp>
          <p:sp>
            <p:nvSpPr>
              <p:cNvPr id="30" name="29 Rectángulo"/>
              <p:cNvSpPr/>
              <p:nvPr/>
            </p:nvSpPr>
            <p:spPr>
              <a:xfrm>
                <a:off x="2052384" y="4046784"/>
                <a:ext cx="5583655" cy="345492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>
                <a:spAutoFit/>
              </a:bodyPr>
              <a:lstStyle/>
              <a:p>
                <a:r>
                  <a:rPr lang="es-CO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Módulo III: Información del Edificio Escolar</a:t>
                </a:r>
              </a:p>
            </p:txBody>
          </p:sp>
          <p:sp>
            <p:nvSpPr>
              <p:cNvPr id="31" name="30 Rectángulo"/>
              <p:cNvSpPr/>
              <p:nvPr/>
            </p:nvSpPr>
            <p:spPr>
              <a:xfrm>
                <a:off x="2052383" y="4579920"/>
                <a:ext cx="7228094" cy="345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CO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Módulo IV: Espacios Escolares</a:t>
                </a:r>
              </a:p>
            </p:txBody>
          </p:sp>
          <p:sp>
            <p:nvSpPr>
              <p:cNvPr id="34" name="33 Pentágono"/>
              <p:cNvSpPr/>
              <p:nvPr/>
            </p:nvSpPr>
            <p:spPr>
              <a:xfrm>
                <a:off x="1603204" y="3597213"/>
                <a:ext cx="432000" cy="216000"/>
              </a:xfrm>
              <a:prstGeom prst="homePlate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7" name="36 Pentágono"/>
              <p:cNvSpPr/>
              <p:nvPr/>
            </p:nvSpPr>
            <p:spPr>
              <a:xfrm>
                <a:off x="1611226" y="4135450"/>
                <a:ext cx="432000" cy="216000"/>
              </a:xfrm>
              <a:prstGeom prst="homePlate">
                <a:avLst/>
              </a:prstGeom>
              <a:solidFill>
                <a:schemeClr val="bg1"/>
              </a:solidFill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9" name="38 Pentágono"/>
              <p:cNvSpPr/>
              <p:nvPr/>
            </p:nvSpPr>
            <p:spPr>
              <a:xfrm>
                <a:off x="1611225" y="4647971"/>
                <a:ext cx="432000" cy="216000"/>
              </a:xfrm>
              <a:prstGeom prst="homePlate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5" name="44 Rectángulo"/>
              <p:cNvSpPr/>
              <p:nvPr/>
            </p:nvSpPr>
            <p:spPr>
              <a:xfrm>
                <a:off x="2038737" y="5109934"/>
                <a:ext cx="6137144" cy="345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CO" sz="2400" dirty="0" smtClean="0">
                    <a:solidFill>
                      <a:schemeClr val="bg1">
                        <a:lumMod val="65000"/>
                      </a:schemeClr>
                    </a:solidFill>
                  </a:rPr>
                  <a:t>Anexos A1, B1, C1 </a:t>
                </a:r>
              </a:p>
            </p:txBody>
          </p:sp>
          <p:sp>
            <p:nvSpPr>
              <p:cNvPr id="46" name="45 Pentágono"/>
              <p:cNvSpPr/>
              <p:nvPr/>
            </p:nvSpPr>
            <p:spPr>
              <a:xfrm>
                <a:off x="1611225" y="5196931"/>
                <a:ext cx="432000" cy="216000"/>
              </a:xfrm>
              <a:prstGeom prst="homePlate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57" name="56 CuadroTexto"/>
            <p:cNvSpPr txBox="1"/>
            <p:nvPr/>
          </p:nvSpPr>
          <p:spPr>
            <a:xfrm>
              <a:off x="864067" y="3786068"/>
              <a:ext cx="177420" cy="523220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O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bg1">
                      <a:lumMod val="65000"/>
                    </a:schemeClr>
                  </a:solidFill>
                </a:rPr>
                <a:t>5</a:t>
              </a:r>
              <a:endPara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62" name="61 Conector recto"/>
            <p:cNvCxnSpPr/>
            <p:nvPr/>
          </p:nvCxnSpPr>
          <p:spPr>
            <a:xfrm>
              <a:off x="910447" y="3378450"/>
              <a:ext cx="3953" cy="504437"/>
            </a:xfrm>
            <a:prstGeom prst="line">
              <a:avLst/>
            </a:prstGeom>
            <a:ln w="12700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62 CuadroTexto"/>
            <p:cNvSpPr txBox="1"/>
            <p:nvPr/>
          </p:nvSpPr>
          <p:spPr>
            <a:xfrm>
              <a:off x="864067" y="4488424"/>
              <a:ext cx="177420" cy="523220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O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bg1">
                      <a:lumMod val="65000"/>
                    </a:schemeClr>
                  </a:solidFill>
                </a:rPr>
                <a:t>6</a:t>
              </a:r>
              <a:endPara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64" name="63 CuadroTexto"/>
            <p:cNvSpPr txBox="1"/>
            <p:nvPr/>
          </p:nvSpPr>
          <p:spPr>
            <a:xfrm>
              <a:off x="870695" y="5184156"/>
              <a:ext cx="177420" cy="523220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O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bg1">
                      <a:lumMod val="65000"/>
                    </a:schemeClr>
                  </a:solidFill>
                </a:rPr>
                <a:t>7</a:t>
              </a:r>
              <a:endPara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65" name="64 CuadroTexto"/>
            <p:cNvSpPr txBox="1"/>
            <p:nvPr/>
          </p:nvSpPr>
          <p:spPr>
            <a:xfrm>
              <a:off x="864071" y="5919644"/>
              <a:ext cx="177420" cy="523220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CO" sz="2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bg1">
                      <a:lumMod val="65000"/>
                    </a:schemeClr>
                  </a:solidFill>
                </a:rPr>
                <a:t>8</a:t>
              </a:r>
              <a:endPara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906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“APRENDIZAJE EN LAS ESCUELAS DEL SIGLO XXI”</a:t>
            </a:r>
            <a:endParaRPr lang="es-CO" sz="2400" b="1" dirty="0">
              <a:solidFill>
                <a:schemeClr val="bg1"/>
              </a:solidFill>
            </a:endParaRPr>
          </a:p>
        </p:txBody>
      </p:sp>
      <p:grpSp>
        <p:nvGrpSpPr>
          <p:cNvPr id="2" name="33 Grupo"/>
          <p:cNvGrpSpPr/>
          <p:nvPr/>
        </p:nvGrpSpPr>
        <p:grpSpPr>
          <a:xfrm>
            <a:off x="0" y="0"/>
            <a:ext cx="9144000" cy="1037230"/>
            <a:chOff x="0" y="0"/>
            <a:chExt cx="9144000" cy="1037230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103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35 CuadroTexto"/>
            <p:cNvSpPr txBox="1"/>
            <p:nvPr/>
          </p:nvSpPr>
          <p:spPr>
            <a:xfrm>
              <a:off x="1132764" y="436727"/>
              <a:ext cx="28796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sp>
        <p:nvSpPr>
          <p:cNvPr id="7" name="6 CuadroTexto"/>
          <p:cNvSpPr txBox="1"/>
          <p:nvPr/>
        </p:nvSpPr>
        <p:spPr>
          <a:xfrm>
            <a:off x="1126438" y="331304"/>
            <a:ext cx="5420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rgbClr val="002060"/>
                </a:solidFill>
              </a:rPr>
              <a:t>Menú Principal</a:t>
            </a:r>
            <a:endParaRPr lang="es-ES" sz="2800" b="1" dirty="0">
              <a:solidFill>
                <a:srgbClr val="002060"/>
              </a:solidFill>
            </a:endParaRPr>
          </a:p>
        </p:txBody>
      </p:sp>
      <p:grpSp>
        <p:nvGrpSpPr>
          <p:cNvPr id="12289" name="Grupo 6"/>
          <p:cNvGrpSpPr>
            <a:grpSpLocks/>
          </p:cNvGrpSpPr>
          <p:nvPr/>
        </p:nvGrpSpPr>
        <p:grpSpPr bwMode="auto">
          <a:xfrm>
            <a:off x="1431994" y="1774757"/>
            <a:ext cx="6088062" cy="3827462"/>
            <a:chOff x="0" y="0"/>
            <a:chExt cx="90773" cy="53911"/>
          </a:xfrm>
        </p:grpSpPr>
        <p:pic>
          <p:nvPicPr>
            <p:cNvPr id="15" name="Imagen 15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90773" cy="53911"/>
            </a:xfrm>
            <a:prstGeom prst="rect">
              <a:avLst/>
            </a:prstGeom>
            <a:noFill/>
          </p:spPr>
        </p:pic>
        <p:sp>
          <p:nvSpPr>
            <p:cNvPr id="16" name="CuadroTexto 4"/>
            <p:cNvSpPr txBox="1">
              <a:spLocks noChangeArrowheads="1"/>
            </p:cNvSpPr>
            <p:nvPr/>
          </p:nvSpPr>
          <p:spPr bwMode="auto">
            <a:xfrm>
              <a:off x="8002" y="30123"/>
              <a:ext cx="16415" cy="16745"/>
            </a:xfrm>
            <a:prstGeom prst="rect">
              <a:avLst/>
            </a:prstGeom>
            <a:noFill/>
            <a:ln w="25400">
              <a:solidFill>
                <a:srgbClr val="FFD96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s-ES"/>
            </a:p>
          </p:txBody>
        </p:sp>
      </p:grp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821635" y="1125500"/>
            <a:ext cx="797780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Una vez ingrese, el sistema lo llevará al menú principal, para realizar la gestión de los instrumentos debemos seleccionar la opción 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Digitación.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06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32735" y="57700"/>
            <a:ext cx="6415549" cy="7829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“APRENDIZAJE EN LAS ESCUELAS DEL SIGLO XXI”</a:t>
            </a:r>
            <a:endParaRPr lang="es-CO" sz="2400" b="1" dirty="0">
              <a:solidFill>
                <a:schemeClr val="bg1"/>
              </a:solidFill>
            </a:endParaRPr>
          </a:p>
        </p:txBody>
      </p:sp>
      <p:grpSp>
        <p:nvGrpSpPr>
          <p:cNvPr id="2" name="33 Grupo"/>
          <p:cNvGrpSpPr/>
          <p:nvPr/>
        </p:nvGrpSpPr>
        <p:grpSpPr>
          <a:xfrm>
            <a:off x="0" y="0"/>
            <a:ext cx="9144000" cy="1037230"/>
            <a:chOff x="0" y="0"/>
            <a:chExt cx="9144000" cy="1037230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103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35 CuadroTexto"/>
            <p:cNvSpPr txBox="1"/>
            <p:nvPr/>
          </p:nvSpPr>
          <p:spPr>
            <a:xfrm>
              <a:off x="1132764" y="436727"/>
              <a:ext cx="28796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sp>
        <p:nvSpPr>
          <p:cNvPr id="9" name="8 Rectángulo"/>
          <p:cNvSpPr/>
          <p:nvPr/>
        </p:nvSpPr>
        <p:spPr>
          <a:xfrm>
            <a:off x="3986903" y="3935154"/>
            <a:ext cx="4668521" cy="369332"/>
          </a:xfrm>
          <a:prstGeom prst="rect">
            <a:avLst/>
          </a:prstGeom>
          <a:ln w="12700">
            <a:solidFill>
              <a:srgbClr val="002060"/>
            </a:solidFill>
            <a:prstDash val="dash"/>
          </a:ln>
        </p:spPr>
        <p:txBody>
          <a:bodyPr wrap="none">
            <a:spAutoFit/>
          </a:bodyPr>
          <a:lstStyle/>
          <a:p>
            <a:pPr algn="r"/>
            <a:r>
              <a:rPr lang="es-CO" dirty="0" smtClean="0">
                <a:solidFill>
                  <a:schemeClr val="accent1">
                    <a:lumMod val="50000"/>
                  </a:schemeClr>
                </a:solidFill>
              </a:rPr>
              <a:t>Permite Crear un nuevo Instrumento el sistema 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126438" y="331304"/>
            <a:ext cx="5420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rgbClr val="002060"/>
                </a:solidFill>
              </a:rPr>
              <a:t>Menú Principal</a:t>
            </a:r>
            <a:endParaRPr lang="es-ES" sz="2800" b="1" dirty="0">
              <a:solidFill>
                <a:srgbClr val="002060"/>
              </a:solidFill>
            </a:endParaRPr>
          </a:p>
        </p:txBody>
      </p:sp>
      <p:pic>
        <p:nvPicPr>
          <p:cNvPr id="12" name="11 Imagen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3771" y="1567543"/>
            <a:ext cx="3187337" cy="4323806"/>
          </a:xfrm>
          <a:prstGeom prst="rect">
            <a:avLst/>
          </a:prstGeom>
        </p:spPr>
      </p:pic>
      <p:sp>
        <p:nvSpPr>
          <p:cNvPr id="15" name="14 Rectángulo"/>
          <p:cNvSpPr/>
          <p:nvPr/>
        </p:nvSpPr>
        <p:spPr>
          <a:xfrm>
            <a:off x="4010294" y="4456503"/>
            <a:ext cx="5133706" cy="646331"/>
          </a:xfrm>
          <a:prstGeom prst="rect">
            <a:avLst/>
          </a:prstGeom>
          <a:ln w="12700"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s-CO" dirty="0" smtClean="0">
                <a:solidFill>
                  <a:schemeClr val="accent1">
                    <a:lumMod val="50000"/>
                  </a:schemeClr>
                </a:solidFill>
              </a:rPr>
              <a:t>Permite realizar búsquedas, visualización de fotos, planos, impresiones de Fichas y </a:t>
            </a:r>
            <a:r>
              <a:rPr lang="es-CO" dirty="0" err="1" smtClean="0">
                <a:solidFill>
                  <a:schemeClr val="accent1">
                    <a:lumMod val="50000"/>
                  </a:schemeClr>
                </a:solidFill>
              </a:rPr>
              <a:t>georeferenciación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997233" y="5261207"/>
            <a:ext cx="4572000" cy="646331"/>
          </a:xfrm>
          <a:prstGeom prst="rect">
            <a:avLst/>
          </a:prstGeom>
          <a:ln w="12700">
            <a:solidFill>
              <a:srgbClr val="002060"/>
            </a:solidFill>
            <a:prstDash val="dash"/>
          </a:ln>
        </p:spPr>
        <p:txBody>
          <a:bodyPr>
            <a:spAutoFit/>
          </a:bodyPr>
          <a:lstStyle/>
          <a:p>
            <a:r>
              <a:rPr lang="es-CO" dirty="0" smtClean="0">
                <a:solidFill>
                  <a:schemeClr val="accent1">
                    <a:lumMod val="50000"/>
                  </a:schemeClr>
                </a:solidFill>
              </a:rPr>
              <a:t>Permite consultar a la ayuda del sistema para el módulo de digitación</a:t>
            </a:r>
            <a:endParaRPr lang="es-E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16 Flecha derecha"/>
          <p:cNvSpPr/>
          <p:nvPr/>
        </p:nvSpPr>
        <p:spPr>
          <a:xfrm>
            <a:off x="3540039" y="4167051"/>
            <a:ext cx="313509" cy="117566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13 Flecha derecha"/>
          <p:cNvSpPr/>
          <p:nvPr/>
        </p:nvSpPr>
        <p:spPr>
          <a:xfrm>
            <a:off x="3574869" y="4763588"/>
            <a:ext cx="313509" cy="117566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19 Flecha derecha"/>
          <p:cNvSpPr/>
          <p:nvPr/>
        </p:nvSpPr>
        <p:spPr>
          <a:xfrm>
            <a:off x="3570513" y="5425445"/>
            <a:ext cx="313509" cy="117566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06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  <p:bldP spid="17" grpId="0" animBg="1"/>
      <p:bldP spid="14" grpId="1" animBg="1"/>
      <p:bldP spid="20" grpId="1" animBg="1"/>
    </p:bld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?mso-contentType ?>
<SharedContentType xmlns="Microsoft.SharePoint.Taxonomy.ContentTypeSync" SourceId="ae61f9b1-e23d-4f49-b3d7-56b991556c4b" ContentTypeId="0x010100ACF722E9F6B0B149B0CD8BE2560A6672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z-Operations" ma:contentTypeID="0x010100ACF722E9F6B0B149B0CD8BE2560A667200A0DA3431A05C9F4F8C80C550C6918F11" ma:contentTypeVersion="17" ma:contentTypeDescription="The base project type from which other project content types inherit their information." ma:contentTypeScope="" ma:versionID="0f5d2e082a794605efde2cadbe97c04a">
  <xsd:schema xmlns:xsd="http://www.w3.org/2001/XMLSchema" xmlns:xs="http://www.w3.org/2001/XMLSchema" xmlns:p="http://schemas.microsoft.com/office/2006/metadata/properties" xmlns:ns2="cdc7663a-08f0-4737-9e8c-148ce897a09c" targetNamespace="http://schemas.microsoft.com/office/2006/metadata/properties" ma:root="true" ma:fieldsID="29213739f919661422df68e4f287f077" ns2:_="">
    <xsd:import namespace="cdc7663a-08f0-4737-9e8c-148ce897a09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b26cdb1da78c4bb4b1c1bac2f6ac5911" minOccurs="0"/>
                <xsd:element ref="ns2:TaxCatchAll" minOccurs="0"/>
                <xsd:element ref="ns2:TaxCatchAllLabel" minOccurs="0"/>
                <xsd:element ref="ns2:Project_x0020_Number"/>
                <xsd:element ref="ns2:Access_x0020_to_x0020_Information_x00a0_Policy"/>
                <xsd:element ref="ns2:Document_x0020_Author" minOccurs="0"/>
                <xsd:element ref="ns2:Other_x0020_Author" minOccurs="0"/>
                <xsd:element ref="ns2:Approval_x0020_Number" minOccurs="0"/>
                <xsd:element ref="ns2:g511464f9e53401d84b16fa9b379a574" minOccurs="0"/>
                <xsd:element ref="ns2:Division_x0020_or_x0020_Unit" minOccurs="0"/>
                <xsd:element ref="ns2:Document_x0020_Language_x0020_IDB" minOccurs="0"/>
                <xsd:element ref="ns2:From_x003a_" minOccurs="0"/>
                <xsd:element ref="ns2:To_x003a_" minOccurs="0"/>
                <xsd:element ref="ns2:Identifier" minOccurs="0"/>
                <xsd:element ref="ns2:Fiscal_x0020_Year_x0020_IDB" minOccurs="0"/>
                <xsd:element ref="ns2:ic46d7e087fd4a108fb86518ca413cc6" minOccurs="0"/>
                <xsd:element ref="ns2:nddeef1749674d76abdbe4b239a70bc6" minOccurs="0"/>
                <xsd:element ref="ns2:b2ec7cfb18674cb8803df6b262e8b107" minOccurs="0"/>
                <xsd:element ref="ns2:Phase" minOccurs="0"/>
                <xsd:element ref="ns2:Key_x0020_Document" minOccurs="0"/>
                <xsd:element ref="ns2:Business_x0020_Area" minOccurs="0"/>
                <xsd:element ref="ns2:Project_x0020_Document_x0020_Type" minOccurs="0"/>
                <xsd:element ref="ns2:Operation_x0020_Type" minOccurs="0"/>
                <xsd:element ref="ns2:Package_x0020_Code" minOccurs="0"/>
                <xsd:element ref="ns2:e46fe2894295491da65140ffd2369f49" minOccurs="0"/>
                <xsd:element ref="ns2:SISCOR_x0020_Number" minOccurs="0"/>
                <xsd:element ref="ns2:IDBDocs_x0020_Number" minOccurs="0"/>
                <xsd:element ref="ns2:Migration_x0020_Info" minOccurs="0"/>
                <xsd:element ref="ns2:Record_x0020_Numb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c7663a-08f0-4737-9e8c-148ce897a09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b26cdb1da78c4bb4b1c1bac2f6ac5911" ma:index="11" nillable="true" ma:taxonomy="true" ma:internalName="b26cdb1da78c4bb4b1c1bac2f6ac5911" ma:taxonomyFieldName="Series_x0020_Operations_x0020_IDB" ma:displayName="Series Operations IDB" ma:default="" ma:fieldId="{b26cdb1d-a78c-4bb4-b1c1-bac2f6ac5911}" ma:sspId="ae61f9b1-e23d-4f49-b3d7-56b991556c4b" ma:termSetId="aa8fb583-e935-416d-8a2e-4b97a8eb068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a21e8572-655e-4c0d-bfdb-c52ee7bb5839}" ma:internalName="TaxCatchAll" ma:showField="CatchAllData" ma:web="0ae48fe9-e043-4151-95b7-4d4bdf090f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a21e8572-655e-4c0d-bfdb-c52ee7bb5839}" ma:internalName="TaxCatchAllLabel" ma:readOnly="true" ma:showField="CatchAllDataLabel" ma:web="0ae48fe9-e043-4151-95b7-4d4bdf090f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roject_x0020_Number" ma:index="15" ma:displayName="Project Number" ma:internalName="Project_x0020_Number">
      <xsd:simpleType>
        <xsd:restriction base="dms:Text">
          <xsd:maxLength value="255"/>
        </xsd:restriction>
      </xsd:simpleType>
    </xsd:element>
    <xsd:element name="Access_x0020_to_x0020_Information_x00a0_Policy" ma:index="16" ma:displayName="Access to Information Policy" ma:default="Confidential" ma:format="Dropdown" ma:internalName="Access_x0020_to_x0020_Information_x00A0_Policy">
      <xsd:simpleType>
        <xsd:restriction base="dms:Choice">
          <xsd:enumeration value="Confidential"/>
          <xsd:enumeration value="Disclosed Over Time - 5 years"/>
          <xsd:enumeration value="Disclosed Over Time - 10 years"/>
          <xsd:enumeration value="Disclosed Over Time - 20 years"/>
          <xsd:enumeration value="Public"/>
          <xsd:enumeration value="Public - Simultaneous Disclosure"/>
        </xsd:restriction>
      </xsd:simpleType>
    </xsd:element>
    <xsd:element name="Document_x0020_Author" ma:index="17" nillable="true" ma:displayName="Document Author" ma:internalName="Document_x0020_Author">
      <xsd:simpleType>
        <xsd:restriction base="dms:Text">
          <xsd:maxLength value="255"/>
        </xsd:restriction>
      </xsd:simpleType>
    </xsd:element>
    <xsd:element name="Other_x0020_Author" ma:index="18" nillable="true" ma:displayName="Other Author" ma:internalName="Other_x0020_Author">
      <xsd:simpleType>
        <xsd:restriction base="dms:Text">
          <xsd:maxLength value="255"/>
        </xsd:restriction>
      </xsd:simpleType>
    </xsd:element>
    <xsd:element name="Approval_x0020_Number" ma:index="19" nillable="true" ma:displayName="Approval Number" ma:internalName="Approval_x0020_Number">
      <xsd:simpleType>
        <xsd:restriction base="dms:Text">
          <xsd:maxLength value="255"/>
        </xsd:restriction>
      </xsd:simpleType>
    </xsd:element>
    <xsd:element name="g511464f9e53401d84b16fa9b379a574" ma:index="20" nillable="true" ma:taxonomy="true" ma:internalName="g511464f9e53401d84b16fa9b379a574" ma:taxonomyFieldName="Fund_x0020_IDB" ma:displayName="Fund IDB" ma:default="" ma:fieldId="{0511464f-9e53-401d-84b1-6fa9b379a574}" ma:taxonomyMulti="true" ma:sspId="ae61f9b1-e23d-4f49-b3d7-56b991556c4b" ma:termSetId="69abb71a-f64f-4893-ac0e-66eb1be268a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ivision_x0020_or_x0020_Unit" ma:index="22" nillable="true" ma:displayName="Division or Unit" ma:internalName="Division_x0020_or_x0020_Unit">
      <xsd:simpleType>
        <xsd:restriction base="dms:Text">
          <xsd:maxLength value="255"/>
        </xsd:restriction>
      </xsd:simpleType>
    </xsd:element>
    <xsd:element name="Document_x0020_Language_x0020_IDB" ma:index="23" nillable="true" ma:displayName="Document Language IDB" ma:format="Dropdown" ma:internalName="Document_x0020_Language_x0020_IDB">
      <xsd:simpleType>
        <xsd:restriction base="dms:Choice">
          <xsd:enumeration value="English"/>
          <xsd:enumeration value="French"/>
          <xsd:enumeration value="Italian"/>
          <xsd:enumeration value="Japanese"/>
          <xsd:enumeration value="Korean"/>
          <xsd:enumeration value="Other"/>
          <xsd:enumeration value="Portuguese"/>
          <xsd:enumeration value="Spanish"/>
        </xsd:restriction>
      </xsd:simpleType>
    </xsd:element>
    <xsd:element name="From_x003a_" ma:index="24" nillable="true" ma:displayName="From:" ma:description="Sender name from email message" ma:internalName="From_x003A_">
      <xsd:simpleType>
        <xsd:restriction base="dms:Text">
          <xsd:maxLength value="255"/>
        </xsd:restriction>
      </xsd:simpleType>
    </xsd:element>
    <xsd:element name="To_x003a_" ma:index="25" nillable="true" ma:displayName="To:" ma:description="Addressee names from email message&#10;" ma:internalName="To_x003A_">
      <xsd:simpleType>
        <xsd:restriction base="dms:Text">
          <xsd:maxLength value="255"/>
        </xsd:restriction>
      </xsd:simpleType>
    </xsd:element>
    <xsd:element name="Identifier" ma:index="26" nillable="true" ma:displayName="Identifier" ma:internalName="Identifier">
      <xsd:simpleType>
        <xsd:restriction base="dms:Text">
          <xsd:maxLength value="255"/>
        </xsd:restriction>
      </xsd:simpleType>
    </xsd:element>
    <xsd:element name="Fiscal_x0020_Year_x0020_IDB" ma:index="27" nillable="true" ma:displayName="Fiscal Year IDB" ma:internalName="Fiscal_x0020_Year_x0020_IDB">
      <xsd:simpleType>
        <xsd:restriction base="dms:Text">
          <xsd:maxLength value="255"/>
        </xsd:restriction>
      </xsd:simpleType>
    </xsd:element>
    <xsd:element name="ic46d7e087fd4a108fb86518ca413cc6" ma:index="28" nillable="true" ma:taxonomy="true" ma:internalName="ic46d7e087fd4a108fb86518ca413cc6" ma:taxonomyFieldName="Country" ma:displayName="Country" ma:default="" ma:fieldId="{2c46d7e0-87fd-4a10-8fb8-6518ca413cc6}" ma:taxonomyMulti="true" ma:sspId="ae61f9b1-e23d-4f49-b3d7-56b991556c4b" ma:termSetId="e1cf2cf4-6e0f-476b-b38c-a4927f870e8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ddeef1749674d76abdbe4b239a70bc6" ma:index="30" nillable="true" ma:taxonomy="true" ma:internalName="nddeef1749674d76abdbe4b239a70bc6" ma:taxonomyFieldName="Sector_x0020_IDB" ma:displayName="Sector IDB" ma:default="" ma:fieldId="{7ddeef17-4967-4d76-abdb-e4b239a70bc6}" ma:taxonomyMulti="true" ma:sspId="ae61f9b1-e23d-4f49-b3d7-56b991556c4b" ma:termSetId="12408410-0417-4253-a5ed-d52c55de15dc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b2ec7cfb18674cb8803df6b262e8b107" ma:index="32" nillable="true" ma:taxonomy="true" ma:internalName="b2ec7cfb18674cb8803df6b262e8b107" ma:taxonomyFieldName="Sub_x002d_Sector" ma:displayName="Sub-Sector" ma:default="" ma:fieldId="{b2ec7cfb-1867-4cb8-803d-f6b262e8b107}" ma:taxonomyMulti="true" ma:sspId="ae61f9b1-e23d-4f49-b3d7-56b991556c4b" ma:termSetId="73c9b9c8-b29b-461e-b5a6-c7e93795fb0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hase" ma:index="34" nillable="true" ma:displayName="Phase" ma:internalName="Phase">
      <xsd:simpleType>
        <xsd:restriction base="dms:Text">
          <xsd:maxLength value="255"/>
        </xsd:restriction>
      </xsd:simpleType>
    </xsd:element>
    <xsd:element name="Key_x0020_Document" ma:index="35" nillable="true" ma:displayName="Key Document" ma:default="0" ma:internalName="Key_x0020_Document">
      <xsd:simpleType>
        <xsd:restriction base="dms:Boolean"/>
      </xsd:simpleType>
    </xsd:element>
    <xsd:element name="Business_x0020_Area" ma:index="36" nillable="true" ma:displayName="Business Area" ma:internalName="Business_x0020_Area">
      <xsd:simpleType>
        <xsd:restriction base="dms:Text">
          <xsd:maxLength value="255"/>
        </xsd:restriction>
      </xsd:simpleType>
    </xsd:element>
    <xsd:element name="Project_x0020_Document_x0020_Type" ma:index="37" nillable="true" ma:displayName="Project Document Type" ma:internalName="Project_x0020_Document_x0020_Type">
      <xsd:simpleType>
        <xsd:restriction base="dms:Text">
          <xsd:maxLength value="255"/>
        </xsd:restriction>
      </xsd:simpleType>
    </xsd:element>
    <xsd:element name="Operation_x0020_Type" ma:index="38" nillable="true" ma:displayName="Operation Type" ma:internalName="Operation_x0020_Type">
      <xsd:simpleType>
        <xsd:restriction base="dms:Text">
          <xsd:maxLength value="255"/>
        </xsd:restriction>
      </xsd:simpleType>
    </xsd:element>
    <xsd:element name="Package_x0020_Code" ma:index="39" nillable="true" ma:displayName="Package Code" ma:internalName="Package_x0020_Code">
      <xsd:simpleType>
        <xsd:restriction base="dms:Text">
          <xsd:maxLength value="255"/>
        </xsd:restriction>
      </xsd:simpleType>
    </xsd:element>
    <xsd:element name="e46fe2894295491da65140ffd2369f49" ma:index="40" nillable="true" ma:taxonomy="true" ma:internalName="e46fe2894295491da65140ffd2369f49" ma:taxonomyFieldName="Function_x0020_Operations_x0020_IDB" ma:displayName="Function Operations IDB" ma:default="" ma:fieldId="{e46fe289-4295-491d-a651-40ffd2369f49}" ma:sspId="ae61f9b1-e23d-4f49-b3d7-56b991556c4b" ma:termSetId="90662247-c2d7-4c02-8f80-a99fdf3aec7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ISCOR_x0020_Number" ma:index="42" nillable="true" ma:displayName="SISCOR Number" ma:internalName="SISCOR_x0020_Number">
      <xsd:simpleType>
        <xsd:restriction base="dms:Text">
          <xsd:maxLength value="255"/>
        </xsd:restriction>
      </xsd:simpleType>
    </xsd:element>
    <xsd:element name="IDBDocs_x0020_Number" ma:index="43" nillable="true" ma:displayName="IDBDocs Number" ma:internalName="IDBDocs_x0020_Number">
      <xsd:simpleType>
        <xsd:restriction base="dms:Text">
          <xsd:maxLength value="255"/>
        </xsd:restriction>
      </xsd:simpleType>
    </xsd:element>
    <xsd:element name="Migration_x0020_Info" ma:index="44" nillable="true" ma:displayName="Migration Info" ma:internalName="Migration_x0020_Info">
      <xsd:simpleType>
        <xsd:restriction base="dms:Note"/>
      </xsd:simpleType>
    </xsd:element>
    <xsd:element name="Record_x0020_Number" ma:index="45" nillable="true" ma:displayName="Record Number" ma:internalName="Record_x0020_Numb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ject_x0020_Document_x0020_Type xmlns="cdc7663a-08f0-4737-9e8c-148ce897a09c" xsi:nil="true"/>
    <Business_x0020_Area xmlns="cdc7663a-08f0-4737-9e8c-148ce897a09c" xsi:nil="true"/>
    <IDBDocs_x0020_Number xmlns="cdc7663a-08f0-4737-9e8c-148ce897a09c">39870002</IDBDocs_x0020_Number>
    <TaxCatchAll xmlns="cdc7663a-08f0-4737-9e8c-148ce897a09c"/>
    <Phase xmlns="cdc7663a-08f0-4737-9e8c-148ce897a09c" xsi:nil="true"/>
    <SISCOR_x0020_Number xmlns="cdc7663a-08f0-4737-9e8c-148ce897a09c" xsi:nil="true"/>
    <Division_x0020_or_x0020_Unit xmlns="cdc7663a-08f0-4737-9e8c-148ce897a09c">SCL/EDU</Division_x0020_or_x0020_Unit>
    <Approval_x0020_Number xmlns="cdc7663a-08f0-4737-9e8c-148ce897a09c" xsi:nil="true"/>
    <Document_x0020_Author xmlns="cdc7663a-08f0-4737-9e8c-148ce897a09c">REPOSITORY</Document_x0020_Author>
    <Fiscal_x0020_Year_x0020_IDB xmlns="cdc7663a-08f0-4737-9e8c-148ce897a09c">2015</Fiscal_x0020_Year_x0020_IDB>
    <Other_x0020_Author xmlns="cdc7663a-08f0-4737-9e8c-148ce897a09c" xsi:nil="true"/>
    <Project_x0020_Number xmlns="cdc7663a-08f0-4737-9e8c-148ce897a09c">RG-T2011</Project_x0020_Number>
    <Package_x0020_Code xmlns="cdc7663a-08f0-4737-9e8c-148ce897a09c" xsi:nil="true"/>
    <Key_x0020_Document xmlns="cdc7663a-08f0-4737-9e8c-148ce897a09c">false</Key_x0020_Document>
    <Migration_x0020_Info xmlns="cdc7663a-08f0-4737-9e8c-148ce897a09c">MS POWERPOINTTC-ANNEXTC Annex for OS operations0N</Migration_x0020_Info>
    <Operation_x0020_Type xmlns="cdc7663a-08f0-4737-9e8c-148ce897a09c" xsi:nil="true"/>
    <Record_x0020_Number xmlns="cdc7663a-08f0-4737-9e8c-148ce897a09c">R0002948942</Record_x0020_Number>
    <Document_x0020_Language_x0020_IDB xmlns="cdc7663a-08f0-4737-9e8c-148ce897a09c">Spanish</Document_x0020_Language_x0020_IDB>
    <Identifier xmlns="cdc7663a-08f0-4737-9e8c-148ce897a09c"> </Identifier>
    <Access_x0020_to_x0020_Information_x00a0_Policy xmlns="cdc7663a-08f0-4737-9e8c-148ce897a09c">Public</Access_x0020_to_x0020_Information_x00a0_Policy>
    <b26cdb1da78c4bb4b1c1bac2f6ac5911 xmlns="cdc7663a-08f0-4737-9e8c-148ce897a09c">
      <Terms xmlns="http://schemas.microsoft.com/office/infopath/2007/PartnerControls"/>
    </b26cdb1da78c4bb4b1c1bac2f6ac5911>
    <ic46d7e087fd4a108fb86518ca413cc6 xmlns="cdc7663a-08f0-4737-9e8c-148ce897a09c">
      <Terms xmlns="http://schemas.microsoft.com/office/infopath/2007/PartnerControls"/>
    </ic46d7e087fd4a108fb86518ca413cc6>
    <e46fe2894295491da65140ffd2369f49 xmlns="cdc7663a-08f0-4737-9e8c-148ce897a09c">
      <Terms xmlns="http://schemas.microsoft.com/office/infopath/2007/PartnerControls"/>
    </e46fe2894295491da65140ffd2369f49>
    <b2ec7cfb18674cb8803df6b262e8b107 xmlns="cdc7663a-08f0-4737-9e8c-148ce897a09c">
      <Terms xmlns="http://schemas.microsoft.com/office/infopath/2007/PartnerControls"/>
    </b2ec7cfb18674cb8803df6b262e8b107>
    <g511464f9e53401d84b16fa9b379a574 xmlns="cdc7663a-08f0-4737-9e8c-148ce897a09c">
      <Terms xmlns="http://schemas.microsoft.com/office/infopath/2007/PartnerControls"/>
    </g511464f9e53401d84b16fa9b379a574>
    <nddeef1749674d76abdbe4b239a70bc6 xmlns="cdc7663a-08f0-4737-9e8c-148ce897a09c">
      <Terms xmlns="http://schemas.microsoft.com/office/infopath/2007/PartnerControls"/>
    </nddeef1749674d76abdbe4b239a70bc6>
    <_dlc_DocId xmlns="cdc7663a-08f0-4737-9e8c-148ce897a09c">EZSHARE-1126666611-258</_dlc_DocId>
    <From_x003a_ xmlns="cdc7663a-08f0-4737-9e8c-148ce897a09c" xsi:nil="true"/>
    <To_x003a_ xmlns="cdc7663a-08f0-4737-9e8c-148ce897a09c" xsi:nil="true"/>
    <_dlc_DocIdUrl xmlns="cdc7663a-08f0-4737-9e8c-148ce897a09c">
      <Url>https://idbg.sharepoint.com/teams/EZ-RG-TCP/RG-T2011/_layouts/15/DocIdRedir.aspx?ID=EZSHARE-1126666611-258</Url>
      <Description>EZSHARE-1126666611-258</Description>
    </_dlc_DocIdUrl>
    <Related_x0020_SisCor_x0020_Number xmlns="cdc7663a-08f0-4737-9e8c-148ce897a09c" xsi:nil="true"/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.xml><?xml version="1.0" encoding="utf-8"?>
<ct:contentTypeSchema xmlns:ct="http://schemas.microsoft.com/office/2006/metadata/contentType" xmlns:ma="http://schemas.microsoft.com/office/2006/metadata/properties/metaAttributes" ct:_="" ma:_="" ma:contentTypeName="ez-Operations" ma:contentTypeID="0x010100ACF722E9F6B0B149B0CD8BE2560A667200A0DA3431A05C9F4F8C80C550C6918F11" ma:contentTypeVersion="2086" ma:contentTypeDescription="The base project type from which other project content types inherit their information." ma:contentTypeScope="" ma:versionID="a4700d037786f1923ad98ac555ea0dee">
  <xsd:schema xmlns:xsd="http://www.w3.org/2001/XMLSchema" xmlns:xs="http://www.w3.org/2001/XMLSchema" xmlns:p="http://schemas.microsoft.com/office/2006/metadata/properties" xmlns:ns2="cdc7663a-08f0-4737-9e8c-148ce897a09c" targetNamespace="http://schemas.microsoft.com/office/2006/metadata/properties" ma:root="true" ma:fieldsID="faebc758a21597468301a5ee68de65a2" ns2:_="">
    <xsd:import namespace="cdc7663a-08f0-4737-9e8c-148ce897a09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b26cdb1da78c4bb4b1c1bac2f6ac5911" minOccurs="0"/>
                <xsd:element ref="ns2:TaxCatchAll" minOccurs="0"/>
                <xsd:element ref="ns2:TaxCatchAllLabel" minOccurs="0"/>
                <xsd:element ref="ns2:Project_x0020_Number"/>
                <xsd:element ref="ns2:Access_x0020_to_x0020_Information_x00a0_Policy"/>
                <xsd:element ref="ns2:Document_x0020_Author" minOccurs="0"/>
                <xsd:element ref="ns2:Other_x0020_Author" minOccurs="0"/>
                <xsd:element ref="ns2:Approval_x0020_Number" minOccurs="0"/>
                <xsd:element ref="ns2:g511464f9e53401d84b16fa9b379a574" minOccurs="0"/>
                <xsd:element ref="ns2:Division_x0020_or_x0020_Unit" minOccurs="0"/>
                <xsd:element ref="ns2:Document_x0020_Language_x0020_IDB" minOccurs="0"/>
                <xsd:element ref="ns2:From_x003a_" minOccurs="0"/>
                <xsd:element ref="ns2:To_x003a_" minOccurs="0"/>
                <xsd:element ref="ns2:Identifier" minOccurs="0"/>
                <xsd:element ref="ns2:Fiscal_x0020_Year_x0020_IDB" minOccurs="0"/>
                <xsd:element ref="ns2:ic46d7e087fd4a108fb86518ca413cc6" minOccurs="0"/>
                <xsd:element ref="ns2:nddeef1749674d76abdbe4b239a70bc6" minOccurs="0"/>
                <xsd:element ref="ns2:b2ec7cfb18674cb8803df6b262e8b107" minOccurs="0"/>
                <xsd:element ref="ns2:Phase" minOccurs="0"/>
                <xsd:element ref="ns2:Key_x0020_Document" minOccurs="0"/>
                <xsd:element ref="ns2:Business_x0020_Area" minOccurs="0"/>
                <xsd:element ref="ns2:Project_x0020_Document_x0020_Type" minOccurs="0"/>
                <xsd:element ref="ns2:Operation_x0020_Type" minOccurs="0"/>
                <xsd:element ref="ns2:Package_x0020_Code" minOccurs="0"/>
                <xsd:element ref="ns2:e46fe2894295491da65140ffd2369f49" minOccurs="0"/>
                <xsd:element ref="ns2:SISCOR_x0020_Number" minOccurs="0"/>
                <xsd:element ref="ns2:IDBDocs_x0020_Number" minOccurs="0"/>
                <xsd:element ref="ns2:Migration_x0020_Info" minOccurs="0"/>
                <xsd:element ref="ns2:Record_x0020_Number" minOccurs="0"/>
                <xsd:element ref="ns2:Related_x0020_SisCor_x0020_Numb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c7663a-08f0-4737-9e8c-148ce897a09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b26cdb1da78c4bb4b1c1bac2f6ac5911" ma:index="11" nillable="true" ma:taxonomy="true" ma:internalName="b26cdb1da78c4bb4b1c1bac2f6ac5911" ma:taxonomyFieldName="Series_x0020_Operations_x0020_IDB" ma:displayName="Series Operations IDB" ma:default="" ma:fieldId="{b26cdb1d-a78c-4bb4-b1c1-bac2f6ac5911}" ma:sspId="ae61f9b1-e23d-4f49-b3d7-56b991556c4b" ma:termSetId="aa8fb583-e935-416d-8a2e-4b97a8eb068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a21e8572-655e-4c0d-bfdb-c52ee7bb5839}" ma:internalName="TaxCatchAll" ma:showField="CatchAllData" ma:web="0ae48fe9-e043-4151-95b7-4d4bdf090f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a21e8572-655e-4c0d-bfdb-c52ee7bb5839}" ma:internalName="TaxCatchAllLabel" ma:readOnly="true" ma:showField="CatchAllDataLabel" ma:web="0ae48fe9-e043-4151-95b7-4d4bdf090f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roject_x0020_Number" ma:index="15" ma:displayName="Project Number" ma:default="RG-T2011" ma:internalName="Project_x0020_Number">
      <xsd:simpleType>
        <xsd:restriction base="dms:Text">
          <xsd:maxLength value="255"/>
        </xsd:restriction>
      </xsd:simpleType>
    </xsd:element>
    <xsd:element name="Access_x0020_to_x0020_Information_x00a0_Policy" ma:index="16" ma:displayName="Access to Information Policy" ma:default="Confidential" ma:format="Dropdown" ma:internalName="Access_x0020_to_x0020_Information_x00A0_Policy">
      <xsd:simpleType>
        <xsd:restriction base="dms:Choice">
          <xsd:enumeration value="Confidential"/>
          <xsd:enumeration value="Disclosed Over Time - 5 years"/>
          <xsd:enumeration value="Disclosed Over Time - 10 years"/>
          <xsd:enumeration value="Disclosed Over Time - 20 years"/>
          <xsd:enumeration value="Public"/>
          <xsd:enumeration value="Public - Simultaneous Disclosure"/>
        </xsd:restriction>
      </xsd:simpleType>
    </xsd:element>
    <xsd:element name="Document_x0020_Author" ma:index="17" nillable="true" ma:displayName="Document Author" ma:internalName="Document_x0020_Author">
      <xsd:simpleType>
        <xsd:restriction base="dms:Text">
          <xsd:maxLength value="255"/>
        </xsd:restriction>
      </xsd:simpleType>
    </xsd:element>
    <xsd:element name="Other_x0020_Author" ma:index="18" nillable="true" ma:displayName="Other Author" ma:internalName="Other_x0020_Author">
      <xsd:simpleType>
        <xsd:restriction base="dms:Text">
          <xsd:maxLength value="255"/>
        </xsd:restriction>
      </xsd:simpleType>
    </xsd:element>
    <xsd:element name="Approval_x0020_Number" ma:index="19" nillable="true" ma:displayName="Approval Number" ma:internalName="Approval_x0020_Number">
      <xsd:simpleType>
        <xsd:restriction base="dms:Text">
          <xsd:maxLength value="255"/>
        </xsd:restriction>
      </xsd:simpleType>
    </xsd:element>
    <xsd:element name="g511464f9e53401d84b16fa9b379a574" ma:index="20" nillable="true" ma:taxonomy="true" ma:internalName="g511464f9e53401d84b16fa9b379a574" ma:taxonomyFieldName="Fund_x0020_IDB" ma:displayName="Fund IDB" ma:default="" ma:fieldId="{0511464f-9e53-401d-84b1-6fa9b379a574}" ma:taxonomyMulti="true" ma:sspId="ae61f9b1-e23d-4f49-b3d7-56b991556c4b" ma:termSetId="69abb71a-f64f-4893-ac0e-66eb1be268a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ivision_x0020_or_x0020_Unit" ma:index="22" nillable="true" ma:displayName="Division or Unit" ma:internalName="Division_x0020_or_x0020_Unit">
      <xsd:simpleType>
        <xsd:restriction base="dms:Text">
          <xsd:maxLength value="255"/>
        </xsd:restriction>
      </xsd:simpleType>
    </xsd:element>
    <xsd:element name="Document_x0020_Language_x0020_IDB" ma:index="23" nillable="true" ma:displayName="Document Language IDB" ma:format="Dropdown" ma:internalName="Document_x0020_Language_x0020_IDB">
      <xsd:simpleType>
        <xsd:restriction base="dms:Choice">
          <xsd:enumeration value="English"/>
          <xsd:enumeration value="French"/>
          <xsd:enumeration value="Italian"/>
          <xsd:enumeration value="Japanese"/>
          <xsd:enumeration value="Korean"/>
          <xsd:enumeration value="Other"/>
          <xsd:enumeration value="Portuguese"/>
          <xsd:enumeration value="Spanish"/>
        </xsd:restriction>
      </xsd:simpleType>
    </xsd:element>
    <xsd:element name="From_x003a_" ma:index="24" nillable="true" ma:displayName="From:" ma:description="Sender name from email message" ma:internalName="From_x003A_">
      <xsd:simpleType>
        <xsd:restriction base="dms:Text">
          <xsd:maxLength value="255"/>
        </xsd:restriction>
      </xsd:simpleType>
    </xsd:element>
    <xsd:element name="To_x003a_" ma:index="25" nillable="true" ma:displayName="To:" ma:description="Addressee names from email message&#10;" ma:internalName="To_x003A_">
      <xsd:simpleType>
        <xsd:restriction base="dms:Text">
          <xsd:maxLength value="255"/>
        </xsd:restriction>
      </xsd:simpleType>
    </xsd:element>
    <xsd:element name="Identifier" ma:index="26" nillable="true" ma:displayName="Identifier" ma:internalName="Identifier">
      <xsd:simpleType>
        <xsd:restriction base="dms:Text">
          <xsd:maxLength value="255"/>
        </xsd:restriction>
      </xsd:simpleType>
    </xsd:element>
    <xsd:element name="Fiscal_x0020_Year_x0020_IDB" ma:index="27" nillable="true" ma:displayName="Fiscal Year IDB" ma:internalName="Fiscal_x0020_Year_x0020_IDB">
      <xsd:simpleType>
        <xsd:restriction base="dms:Text">
          <xsd:maxLength value="255"/>
        </xsd:restriction>
      </xsd:simpleType>
    </xsd:element>
    <xsd:element name="ic46d7e087fd4a108fb86518ca413cc6" ma:index="28" nillable="true" ma:taxonomy="true" ma:internalName="ic46d7e087fd4a108fb86518ca413cc6" ma:taxonomyFieldName="Country" ma:displayName="Country" ma:default="" ma:fieldId="{2c46d7e0-87fd-4a10-8fb8-6518ca413cc6}" ma:taxonomyMulti="true" ma:sspId="ae61f9b1-e23d-4f49-b3d7-56b991556c4b" ma:termSetId="e1cf2cf4-6e0f-476b-b38c-a4927f870e8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ddeef1749674d76abdbe4b239a70bc6" ma:index="30" nillable="true" ma:taxonomy="true" ma:internalName="nddeef1749674d76abdbe4b239a70bc6" ma:taxonomyFieldName="Sector_x0020_IDB" ma:displayName="Sector IDB" ma:default="" ma:fieldId="{7ddeef17-4967-4d76-abdb-e4b239a70bc6}" ma:taxonomyMulti="true" ma:sspId="ae61f9b1-e23d-4f49-b3d7-56b991556c4b" ma:termSetId="12408410-0417-4253-a5ed-d52c55de15dc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b2ec7cfb18674cb8803df6b262e8b107" ma:index="32" nillable="true" ma:taxonomy="true" ma:internalName="b2ec7cfb18674cb8803df6b262e8b107" ma:taxonomyFieldName="Sub_x002d_Sector" ma:displayName="Sub-Sector" ma:default="" ma:fieldId="{b2ec7cfb-1867-4cb8-803d-f6b262e8b107}" ma:taxonomyMulti="true" ma:sspId="ae61f9b1-e23d-4f49-b3d7-56b991556c4b" ma:termSetId="73c9b9c8-b29b-461e-b5a6-c7e93795fb0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hase" ma:index="34" nillable="true" ma:displayName="Phase" ma:internalName="Phase">
      <xsd:simpleType>
        <xsd:restriction base="dms:Text">
          <xsd:maxLength value="255"/>
        </xsd:restriction>
      </xsd:simpleType>
    </xsd:element>
    <xsd:element name="Key_x0020_Document" ma:index="35" nillable="true" ma:displayName="Key Document" ma:default="0" ma:internalName="Key_x0020_Document">
      <xsd:simpleType>
        <xsd:restriction base="dms:Boolean"/>
      </xsd:simpleType>
    </xsd:element>
    <xsd:element name="Business_x0020_Area" ma:index="36" nillable="true" ma:displayName="Business Area" ma:internalName="Business_x0020_Area">
      <xsd:simpleType>
        <xsd:restriction base="dms:Text">
          <xsd:maxLength value="255"/>
        </xsd:restriction>
      </xsd:simpleType>
    </xsd:element>
    <xsd:element name="Project_x0020_Document_x0020_Type" ma:index="37" nillable="true" ma:displayName="Project Document Type" ma:internalName="Project_x0020_Document_x0020_Type">
      <xsd:simpleType>
        <xsd:restriction base="dms:Text">
          <xsd:maxLength value="255"/>
        </xsd:restriction>
      </xsd:simpleType>
    </xsd:element>
    <xsd:element name="Operation_x0020_Type" ma:index="38" nillable="true" ma:displayName="Operation Type" ma:internalName="Operation_x0020_Type">
      <xsd:simpleType>
        <xsd:restriction base="dms:Text">
          <xsd:maxLength value="255"/>
        </xsd:restriction>
      </xsd:simpleType>
    </xsd:element>
    <xsd:element name="Package_x0020_Code" ma:index="39" nillable="true" ma:displayName="Package Code" ma:internalName="Package_x0020_Code">
      <xsd:simpleType>
        <xsd:restriction base="dms:Text">
          <xsd:maxLength value="255"/>
        </xsd:restriction>
      </xsd:simpleType>
    </xsd:element>
    <xsd:element name="e46fe2894295491da65140ffd2369f49" ma:index="40" nillable="true" ma:taxonomy="true" ma:internalName="e46fe2894295491da65140ffd2369f49" ma:taxonomyFieldName="Function_x0020_Operations_x0020_IDB" ma:displayName="Function Operations IDB" ma:default="" ma:fieldId="{e46fe289-4295-491d-a651-40ffd2369f49}" ma:sspId="ae61f9b1-e23d-4f49-b3d7-56b991556c4b" ma:termSetId="90662247-c2d7-4c02-8f80-a99fdf3aec7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ISCOR_x0020_Number" ma:index="42" nillable="true" ma:displayName="SISCOR Number" ma:internalName="SISCOR_x0020_Number">
      <xsd:simpleType>
        <xsd:restriction base="dms:Text">
          <xsd:maxLength value="255"/>
        </xsd:restriction>
      </xsd:simpleType>
    </xsd:element>
    <xsd:element name="IDBDocs_x0020_Number" ma:index="43" nillable="true" ma:displayName="IDBDocs Number" ma:internalName="IDBDocs_x0020_Number">
      <xsd:simpleType>
        <xsd:restriction base="dms:Text">
          <xsd:maxLength value="255"/>
        </xsd:restriction>
      </xsd:simpleType>
    </xsd:element>
    <xsd:element name="Migration_x0020_Info" ma:index="44" nillable="true" ma:displayName="Migration Info" ma:internalName="Migration_x0020_Info">
      <xsd:simpleType>
        <xsd:restriction base="dms:Note"/>
      </xsd:simpleType>
    </xsd:element>
    <xsd:element name="Record_x0020_Number" ma:index="45" nillable="true" ma:displayName="Record Number" ma:internalName="Record_x0020_Number">
      <xsd:simpleType>
        <xsd:restriction base="dms:Text">
          <xsd:maxLength value="255"/>
        </xsd:restriction>
      </xsd:simpleType>
    </xsd:element>
    <xsd:element name="Related_x0020_SisCor_x0020_Number" ma:index="46" nillable="true" ma:displayName="Related SisCor Number" ma:internalName="Related_x0020_SisCor_x0020_Numb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7.xml><?xml version="1.0" encoding="utf-8"?>
<?mso-contentType ?>
<FormUrls xmlns="http://schemas.microsoft.com/sharepoint/v3/contenttype/forms/url">
  <Display>_catalogs/masterpage/ECMForms/OperationsCT/View.aspx</Display>
  <Edit>_catalogs/masterpage/ECMForms/OperationsCT/Edit.aspx</Edit>
</FormUrls>
</file>

<file path=customXml/itemProps1.xml><?xml version="1.0" encoding="utf-8"?>
<ds:datastoreItem xmlns:ds="http://schemas.openxmlformats.org/officeDocument/2006/customXml" ds:itemID="{C01471AF-26E0-4F33-8591-36D2043C4C3B}"/>
</file>

<file path=customXml/itemProps2.xml><?xml version="1.0" encoding="utf-8"?>
<ds:datastoreItem xmlns:ds="http://schemas.openxmlformats.org/officeDocument/2006/customXml" ds:itemID="{75C1D06F-F47F-48D5-9A97-C543C6C80D17}"/>
</file>

<file path=customXml/itemProps3.xml><?xml version="1.0" encoding="utf-8"?>
<ds:datastoreItem xmlns:ds="http://schemas.openxmlformats.org/officeDocument/2006/customXml" ds:itemID="{BB2190B7-7D20-450F-93B5-683FA7BA8989}"/>
</file>

<file path=customXml/itemProps4.xml><?xml version="1.0" encoding="utf-8"?>
<ds:datastoreItem xmlns:ds="http://schemas.openxmlformats.org/officeDocument/2006/customXml" ds:itemID="{01A1CAA3-94D8-4846-BB7A-9D2093F7CA58}"/>
</file>

<file path=customXml/itemProps5.xml><?xml version="1.0" encoding="utf-8"?>
<ds:datastoreItem xmlns:ds="http://schemas.openxmlformats.org/officeDocument/2006/customXml" ds:itemID="{0D4C3450-D5D1-4C1B-9164-5BDD89BC42A9}"/>
</file>

<file path=customXml/itemProps6.xml><?xml version="1.0" encoding="utf-8"?>
<ds:datastoreItem xmlns:ds="http://schemas.openxmlformats.org/officeDocument/2006/customXml" ds:itemID="{C473BE49-351C-4EBF-A2D6-5CD472C7AF35}"/>
</file>

<file path=customXml/itemProps7.xml><?xml version="1.0" encoding="utf-8"?>
<ds:datastoreItem xmlns:ds="http://schemas.openxmlformats.org/officeDocument/2006/customXml" ds:itemID="{EA5F6D58-87F5-495E-9371-14DD502A751E}"/>
</file>

<file path=docProps/app.xml><?xml version="1.0" encoding="utf-8"?>
<Properties xmlns="http://schemas.openxmlformats.org/officeDocument/2006/extended-properties" xmlns:vt="http://schemas.openxmlformats.org/officeDocument/2006/docPropsVTypes">
  <TotalTime>16977</TotalTime>
  <Words>1474</Words>
  <Application>Microsoft Office PowerPoint</Application>
  <PresentationFormat>On-screen Show (4:3)</PresentationFormat>
  <Paragraphs>343</Paragraphs>
  <Slides>40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1_Tema de Office</vt:lpstr>
      <vt:lpstr>Diseño personalizado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1f_ Proceso de digitación</dc:title>
  <dc:creator>MABEL</dc:creator>
  <cp:lastModifiedBy>IADB</cp:lastModifiedBy>
  <cp:revision>946</cp:revision>
  <dcterms:created xsi:type="dcterms:W3CDTF">2013-09-20T04:12:47Z</dcterms:created>
  <dcterms:modified xsi:type="dcterms:W3CDTF">2015-09-23T19:50:21Z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0x010100ACF722E9F6B0B149B0CD8BE2560A667200A0DA3431A05C9F4F8C80C550C6918F11</vt:lpwstr>
  </property>
  <property fmtid="{D5CDD505-2E9C-101B-9397-08002B2CF9AE}" pid="3" name="TaxKeyword">
    <vt:lpwstr/>
  </property>
  <property fmtid="{D5CDD505-2E9C-101B-9397-08002B2CF9AE}" pid="4" name="Sub_x002d_Sector">
    <vt:lpwstr/>
  </property>
  <property fmtid="{D5CDD505-2E9C-101B-9397-08002B2CF9AE}" pid="5" name="TaxKeywordTaxHTField">
    <vt:lpwstr/>
  </property>
  <property fmtid="{D5CDD505-2E9C-101B-9397-08002B2CF9AE}" pid="6" name="Series Operations IDB">
    <vt:lpwstr>2;#Unclassified|a6dff32e-d477-44cd-a56b-85efe9e0a56c</vt:lpwstr>
  </property>
  <property fmtid="{D5CDD505-2E9C-101B-9397-08002B2CF9AE}" pid="8" name="Country">
    <vt:lpwstr/>
  </property>
  <property fmtid="{D5CDD505-2E9C-101B-9397-08002B2CF9AE}" pid="9" name="Fund IDB">
    <vt:lpwstr/>
  </property>
  <property fmtid="{D5CDD505-2E9C-101B-9397-08002B2CF9AE}" pid="10" name="Series_x0020_Operations_x0020_IDB">
    <vt:lpwstr>2;#Unclassified|a6dff32e-d477-44cd-a56b-85efe9e0a56c</vt:lpwstr>
  </property>
  <property fmtid="{D5CDD505-2E9C-101B-9397-08002B2CF9AE}" pid="11" name="To:">
    <vt:lpwstr/>
  </property>
  <property fmtid="{D5CDD505-2E9C-101B-9397-08002B2CF9AE}" pid="12" name="From:">
    <vt:lpwstr/>
  </property>
  <property fmtid="{D5CDD505-2E9C-101B-9397-08002B2CF9AE}" pid="13" name="Sector IDB">
    <vt:lpwstr/>
  </property>
  <property fmtid="{D5CDD505-2E9C-101B-9397-08002B2CF9AE}" pid="14" name="Function Operations IDB">
    <vt:lpwstr/>
  </property>
  <property fmtid="{D5CDD505-2E9C-101B-9397-08002B2CF9AE}" pid="15" name="Sub-Sector">
    <vt:lpwstr/>
  </property>
  <property fmtid="{D5CDD505-2E9C-101B-9397-08002B2CF9AE}" pid="16" name="Order">
    <vt:r8>25800</vt:r8>
  </property>
  <property fmtid="{D5CDD505-2E9C-101B-9397-08002B2CF9AE}" pid="17" name="ATI Undisclose Document Workflow">
    <vt:lpwstr/>
  </property>
  <property fmtid="{D5CDD505-2E9C-101B-9397-08002B2CF9AE}" pid="18" name="ATI Disclose Document Workflow v5">
    <vt:lpwstr/>
  </property>
  <property fmtid="{D5CDD505-2E9C-101B-9397-08002B2CF9AE}" pid="20" name="Disclosure Activity">
    <vt:lpwstr>TC Annex for OS operations</vt:lpwstr>
  </property>
  <property fmtid="{D5CDD505-2E9C-101B-9397-08002B2CF9AE}" pid="24" name="Webtopic">
    <vt:lpwstr>Education</vt:lpwstr>
  </property>
  <property fmtid="{D5CDD505-2E9C-101B-9397-08002B2CF9AE}" pid="26" name="Disclosed">
    <vt:bool>true</vt:bool>
  </property>
  <property fmtid="{D5CDD505-2E9C-101B-9397-08002B2CF9AE}" pid="27" name="_dlc_DocIdItemGuid">
    <vt:lpwstr>79a246e8-8f50-4cbe-8a67-2c9fdf5dca25</vt:lpwstr>
  </property>
</Properties>
</file>