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3.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87" r:id="rId1"/>
  </p:sldMasterIdLst>
  <p:notesMasterIdLst>
    <p:notesMasterId r:id="rId13"/>
  </p:notesMasterIdLst>
  <p:sldIdLst>
    <p:sldId id="267" r:id="rId2"/>
    <p:sldId id="257" r:id="rId3"/>
    <p:sldId id="259" r:id="rId4"/>
    <p:sldId id="258" r:id="rId5"/>
    <p:sldId id="260" r:id="rId6"/>
    <p:sldId id="261" r:id="rId7"/>
    <p:sldId id="262" r:id="rId8"/>
    <p:sldId id="263" r:id="rId9"/>
    <p:sldId id="264" r:id="rId10"/>
    <p:sldId id="268" r:id="rId11"/>
    <p:sldId id="266" r:id="rId1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F0D"/>
    <a:srgbClr val="A94D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114" d="100"/>
          <a:sy n="114" d="100"/>
        </p:scale>
        <p:origin x="2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3" Type="http://schemas.openxmlformats.org/officeDocument/2006/relationships/customXml" Target="../customXml/item6.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600" b="1" dirty="0">
                <a:solidFill>
                  <a:schemeClr val="tx1"/>
                </a:solidFill>
                <a:latin typeface="Gotham Bold" pitchFamily="50" charset="0"/>
                <a:cs typeface="Gotham Bold" pitchFamily="50" charset="0"/>
              </a:rPr>
              <a:t>出資比率</a:t>
            </a:r>
            <a:endParaRPr lang="en-US" sz="1600" b="1" dirty="0">
              <a:solidFill>
                <a:schemeClr val="tx1"/>
              </a:solidFill>
              <a:latin typeface="Gotham Bold" pitchFamily="50" charset="0"/>
              <a:cs typeface="Gotham Bold" pitchFamily="50" charset="0"/>
            </a:endParaRPr>
          </a:p>
        </c:rich>
      </c:tx>
      <c:layout>
        <c:manualLayout>
          <c:xMode val="edge"/>
          <c:yMode val="edge"/>
          <c:x val="0.25013521965572583"/>
          <c:y val="4.29630112172958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126434953206606E-2"/>
          <c:y val="0.14696368183771005"/>
          <c:w val="0.84005817898050783"/>
          <c:h val="0.72624075593035364"/>
        </c:manualLayout>
      </c:layout>
      <c:pie3DChart>
        <c:varyColors val="1"/>
        <c:ser>
          <c:idx val="0"/>
          <c:order val="0"/>
          <c:dPt>
            <c:idx val="0"/>
            <c:bubble3D val="0"/>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F8E-4517-AE17-A58CF4B2B401}"/>
              </c:ext>
            </c:extLst>
          </c:dPt>
          <c:dPt>
            <c:idx val="1"/>
            <c:bubble3D val="0"/>
            <c:spPr>
              <a:solidFill>
                <a:schemeClr val="accent1">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F8E-4517-AE17-A58CF4B2B401}"/>
              </c:ext>
            </c:extLst>
          </c:dPt>
          <c:dPt>
            <c:idx val="2"/>
            <c:bubble3D val="0"/>
            <c:spPr>
              <a:solidFill>
                <a:schemeClr val="accent6">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F8E-4517-AE17-A58CF4B2B401}"/>
              </c:ext>
            </c:extLst>
          </c:dPt>
          <c:dPt>
            <c:idx val="3"/>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CF8E-4517-AE17-A58CF4B2B401}"/>
              </c:ext>
            </c:extLst>
          </c:dPt>
          <c:dPt>
            <c:idx val="4"/>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9-CF8E-4517-AE17-A58CF4B2B401}"/>
              </c:ext>
            </c:extLst>
          </c:dPt>
          <c:dLbls>
            <c:dLbl>
              <c:idx val="0"/>
              <c:layout>
                <c:manualLayout>
                  <c:x val="-0.17324912626019076"/>
                  <c:y val="0.11043547842928689"/>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ja-JP" altLang="en-US" sz="1400" b="1" baseline="0" dirty="0">
                        <a:solidFill>
                          <a:schemeClr val="bg1"/>
                        </a:solidFill>
                      </a:rPr>
                      <a:t>米国
</a:t>
                    </a:r>
                    <a:fld id="{F17404E2-A612-4FC7-912E-34C0351818CC}" type="PERCENTAGE">
                      <a:rPr lang="en-US" altLang="ja-JP" sz="1400" b="1" baseline="0">
                        <a:solidFill>
                          <a:schemeClr val="bg1"/>
                        </a:solidFill>
                      </a:rPr>
                      <a:pPr>
                        <a:defRPr sz="1400" b="1">
                          <a:solidFill>
                            <a:schemeClr val="bg1"/>
                          </a:solidFill>
                        </a:defRPr>
                      </a:pPr>
                      <a:t>[PERCENTAGE]</a:t>
                    </a:fld>
                    <a:endParaRPr lang="ja-JP" altLang="en-US" sz="1400" b="1"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968556910031337"/>
                      <c:h val="0.21520278091203557"/>
                    </c:manualLayout>
                  </c15:layout>
                  <c15:dlblFieldTable/>
                  <c15:showDataLabelsRange val="0"/>
                </c:ext>
                <c:ext xmlns:c16="http://schemas.microsoft.com/office/drawing/2014/chart" uri="{C3380CC4-5D6E-409C-BE32-E72D297353CC}">
                  <c16:uniqueId val="{00000001-CF8E-4517-AE17-A58CF4B2B401}"/>
                </c:ext>
              </c:extLst>
            </c:dLbl>
            <c:dLbl>
              <c:idx val="1"/>
              <c:layout>
                <c:manualLayout>
                  <c:x val="-0.13979048271448608"/>
                  <c:y val="-0.2245751341029323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ja-JP" altLang="en-US" sz="1400" b="1" baseline="0" dirty="0">
                        <a:solidFill>
                          <a:schemeClr val="tx1"/>
                        </a:solidFill>
                      </a:rPr>
                      <a:t>ﾖｰﾛｯﾊﾟ</a:t>
                    </a:r>
                    <a:r>
                      <a:rPr lang="en-US" altLang="ja-JP" sz="1400" b="1" baseline="0" dirty="0">
                        <a:solidFill>
                          <a:schemeClr val="tx1"/>
                        </a:solidFill>
                      </a:rPr>
                      <a:t>&amp; </a:t>
                    </a:r>
                    <a:r>
                      <a:rPr lang="ja-JP" altLang="en-US" sz="1400" b="1" baseline="0" dirty="0">
                        <a:solidFill>
                          <a:schemeClr val="tx1"/>
                        </a:solidFill>
                      </a:rPr>
                      <a:t>ｲｽﾗｴﾙ</a:t>
                    </a:r>
                  </a:p>
                  <a:p>
                    <a:pPr>
                      <a:defRPr sz="1400" b="1">
                        <a:solidFill>
                          <a:schemeClr val="tx1"/>
                        </a:solidFill>
                      </a:defRPr>
                    </a:pPr>
                    <a:fld id="{AEB4F86B-D382-4DBD-8803-8EAEA885CC5A}" type="PERCENTAGE">
                      <a:rPr lang="en-US" altLang="ja-JP" sz="1400" b="1" baseline="0" smtClean="0">
                        <a:solidFill>
                          <a:schemeClr val="tx1"/>
                        </a:solidFill>
                      </a:rPr>
                      <a:pPr>
                        <a:defRPr sz="14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02596192756459"/>
                      <c:h val="0.18694864828139074"/>
                    </c:manualLayout>
                  </c15:layout>
                  <c15:dlblFieldTable/>
                  <c15:showDataLabelsRange val="0"/>
                </c:ext>
                <c:ext xmlns:c16="http://schemas.microsoft.com/office/drawing/2014/chart" uri="{C3380CC4-5D6E-409C-BE32-E72D297353CC}">
                  <c16:uniqueId val="{00000003-CF8E-4517-AE17-A58CF4B2B401}"/>
                </c:ext>
              </c:extLst>
            </c:dLbl>
            <c:dLbl>
              <c:idx val="2"/>
              <c:layout>
                <c:manualLayout>
                  <c:x val="-3.0698208805224253E-2"/>
                  <c:y val="-2.3570964229430178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ja-JP" altLang="en-US" sz="1400" b="1" baseline="0" dirty="0">
                        <a:solidFill>
                          <a:schemeClr val="tx1"/>
                        </a:solidFill>
                      </a:rPr>
                      <a:t>アジア </a:t>
                    </a:r>
                    <a:r>
                      <a:rPr lang="en-US" altLang="ja-JP" sz="1400" b="1" baseline="0" dirty="0">
                        <a:solidFill>
                          <a:schemeClr val="tx1"/>
                        </a:solidFill>
                      </a:rPr>
                      <a:t>(</a:t>
                    </a:r>
                    <a:r>
                      <a:rPr lang="ja-JP" altLang="en-US" sz="1400" b="1" baseline="0" dirty="0">
                        <a:solidFill>
                          <a:schemeClr val="tx1"/>
                        </a:solidFill>
                      </a:rPr>
                      <a:t>日・韓・中</a:t>
                    </a:r>
                    <a:r>
                      <a:rPr lang="en-US" altLang="ja-JP" sz="1400" b="1" baseline="0" dirty="0">
                        <a:solidFill>
                          <a:schemeClr val="tx1"/>
                        </a:solidFill>
                      </a:rPr>
                      <a:t>)*
</a:t>
                    </a:r>
                    <a:fld id="{B9F615E3-FA59-4F14-8A19-42D2E2A083E2}" type="PERCENTAGE">
                      <a:rPr lang="en-US" altLang="ja-JP" sz="1400" b="1" baseline="0" dirty="0">
                        <a:solidFill>
                          <a:schemeClr val="tx1"/>
                        </a:solidFill>
                      </a:rPr>
                      <a:pPr>
                        <a:defRPr sz="1400" b="1">
                          <a:solidFill>
                            <a:schemeClr val="tx1"/>
                          </a:solidFill>
                        </a:defRPr>
                      </a:pPr>
                      <a:t>[PERCENTAGE]</a:t>
                    </a:fld>
                    <a:endParaRPr lang="en-US" altLang="ja-JP" sz="140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3399898486193672"/>
                      <c:h val="0.18951002478364143"/>
                    </c:manualLayout>
                  </c15:layout>
                  <c15:dlblFieldTable/>
                  <c15:showDataLabelsRange val="0"/>
                </c:ext>
                <c:ext xmlns:c16="http://schemas.microsoft.com/office/drawing/2014/chart" uri="{C3380CC4-5D6E-409C-BE32-E72D297353CC}">
                  <c16:uniqueId val="{00000005-CF8E-4517-AE17-A58CF4B2B401}"/>
                </c:ext>
              </c:extLst>
            </c:dLbl>
            <c:dLbl>
              <c:idx val="3"/>
              <c:layout>
                <c:manualLayout>
                  <c:x val="-0.10769145943278456"/>
                  <c:y val="-0.2623620443733162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ja-JP" altLang="en-US" sz="1400" b="1" baseline="0" dirty="0">
                        <a:solidFill>
                          <a:schemeClr val="tx1"/>
                        </a:solidFill>
                      </a:rPr>
                      <a:t>カナダ
</a:t>
                    </a:r>
                    <a:fld id="{28CD71A5-9029-4A9E-ABE0-C782DC31FEDE}" type="PERCENTAGE">
                      <a:rPr lang="en-US" altLang="ja-JP" sz="1400" b="1" baseline="0">
                        <a:solidFill>
                          <a:schemeClr val="tx1"/>
                        </a:solidFill>
                      </a:rPr>
                      <a:pPr>
                        <a:defRPr sz="1400" b="1">
                          <a:solidFill>
                            <a:schemeClr val="tx1"/>
                          </a:solidFill>
                        </a:defRPr>
                      </a:pPr>
                      <a:t>[PERCENTAGE]</a:t>
                    </a:fld>
                    <a:endParaRPr lang="ja-JP" altLang="en-US" sz="140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58573764290004"/>
                      <c:h val="0.17250732322633916"/>
                    </c:manualLayout>
                  </c15:layout>
                  <c15:dlblFieldTable/>
                  <c15:showDataLabelsRange val="0"/>
                </c:ext>
                <c:ext xmlns:c16="http://schemas.microsoft.com/office/drawing/2014/chart" uri="{C3380CC4-5D6E-409C-BE32-E72D297353CC}">
                  <c16:uniqueId val="{00000007-CF8E-4517-AE17-A58CF4B2B401}"/>
                </c:ext>
              </c:extLst>
            </c:dLbl>
            <c:dLbl>
              <c:idx val="4"/>
              <c:layout>
                <c:manualLayout>
                  <c:x val="0.15998543485314862"/>
                  <c:y val="-8.565961530421457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ja-JP" altLang="en-US" sz="1400" b="1" baseline="0" dirty="0">
                        <a:solidFill>
                          <a:schemeClr val="tx1"/>
                        </a:solidFill>
                      </a:rPr>
                      <a:t>中南米カリブ海 
</a:t>
                    </a:r>
                    <a:fld id="{626CC7B2-AF7F-4903-ACF8-C8EE8AEB9164}" type="PERCENTAGE">
                      <a:rPr lang="en-US" altLang="ja-JP" sz="1400" b="1" baseline="0">
                        <a:solidFill>
                          <a:schemeClr val="tx1"/>
                        </a:solidFill>
                      </a:rPr>
                      <a:pPr>
                        <a:defRPr sz="1400" b="1">
                          <a:solidFill>
                            <a:schemeClr val="tx1"/>
                          </a:solidFill>
                        </a:defRPr>
                      </a:pPr>
                      <a:t>[PERCENTAGE]</a:t>
                    </a:fld>
                    <a:endParaRPr lang="ja-JP" altLang="en-US" sz="140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94806255370802"/>
                      <c:h val="0.18668676642416929"/>
                    </c:manualLayout>
                  </c15:layout>
                  <c15:dlblFieldTable/>
                  <c15:showDataLabelsRange val="0"/>
                </c:ext>
                <c:ext xmlns:c16="http://schemas.microsoft.com/office/drawing/2014/chart" uri="{C3380CC4-5D6E-409C-BE32-E72D297353CC}">
                  <c16:uniqueId val="{00000009-CF8E-4517-AE17-A58CF4B2B4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Sheet1!$A$41:$A$45</c:f>
              <c:strCache>
                <c:ptCount val="5"/>
                <c:pt idx="0">
                  <c:v>米国</c:v>
                </c:pt>
                <c:pt idx="1">
                  <c:v>ﾖｰﾛｯﾊﾟ&amp;ｲｽﾗｴﾙ</c:v>
                </c:pt>
                <c:pt idx="2">
                  <c:v>ｱｼﾞｱ（日・中・韓）*</c:v>
                </c:pt>
                <c:pt idx="3">
                  <c:v>カナダ</c:v>
                </c:pt>
                <c:pt idx="4">
                  <c:v>中南米カリブ海</c:v>
                </c:pt>
              </c:strCache>
            </c:strRef>
          </c:cat>
          <c:val>
            <c:numRef>
              <c:f>Sheet1!$B$41:$B$45</c:f>
              <c:numCache>
                <c:formatCode>0%</c:formatCode>
                <c:ptCount val="5"/>
                <c:pt idx="0">
                  <c:v>0.3</c:v>
                </c:pt>
                <c:pt idx="1">
                  <c:v>0.11</c:v>
                </c:pt>
                <c:pt idx="2">
                  <c:v>0.05</c:v>
                </c:pt>
                <c:pt idx="3">
                  <c:v>0.04</c:v>
                </c:pt>
                <c:pt idx="4">
                  <c:v>0.5</c:v>
                </c:pt>
              </c:numCache>
            </c:numRef>
          </c:val>
          <c:extLst>
            <c:ext xmlns:c16="http://schemas.microsoft.com/office/drawing/2014/chart" uri="{C3380CC4-5D6E-409C-BE32-E72D297353CC}">
              <c16:uniqueId val="{0000000A-CF8E-4517-AE17-A58CF4B2B401}"/>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4903847616873966"/>
          <c:y val="1.7887305048621429E-2"/>
          <c:w val="0.25470225189242651"/>
          <c:h val="0.96794451555919214"/>
        </c:manualLayout>
      </c:layout>
      <c:pieChart>
        <c:varyColors val="1"/>
        <c:ser>
          <c:idx val="0"/>
          <c:order val="0"/>
          <c:dPt>
            <c:idx val="0"/>
            <c:bubble3D val="0"/>
            <c:spPr>
              <a:solidFill>
                <a:srgbClr val="00206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A23-41D7-80F1-DC3709EB8587}"/>
              </c:ext>
            </c:extLst>
          </c:dPt>
          <c:dPt>
            <c:idx val="1"/>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A23-41D7-80F1-DC3709EB8587}"/>
              </c:ext>
            </c:extLst>
          </c:dPt>
          <c:dPt>
            <c:idx val="2"/>
            <c:bubble3D val="0"/>
            <c:spPr>
              <a:solidFill>
                <a:schemeClr val="accent4">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A23-41D7-80F1-DC3709EB8587}"/>
              </c:ext>
            </c:extLst>
          </c:dPt>
          <c:dPt>
            <c:idx val="3"/>
            <c:bubble3D val="0"/>
            <c:spPr>
              <a:solidFill>
                <a:schemeClr val="accent6">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A23-41D7-80F1-DC3709EB8587}"/>
              </c:ext>
            </c:extLst>
          </c:dPt>
          <c:dPt>
            <c:idx val="4"/>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A23-41D7-80F1-DC3709EB8587}"/>
              </c:ext>
            </c:extLst>
          </c:dPt>
          <c:dPt>
            <c:idx val="5"/>
            <c:bubble3D val="0"/>
            <c:spPr>
              <a:solidFill>
                <a:schemeClr val="accent6">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BA23-41D7-80F1-DC3709EB8587}"/>
              </c:ext>
            </c:extLst>
          </c:dPt>
          <c:dPt>
            <c:idx val="6"/>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BA23-41D7-80F1-DC3709EB8587}"/>
              </c:ext>
            </c:extLst>
          </c:dPt>
          <c:dPt>
            <c:idx val="7"/>
            <c:bubble3D val="0"/>
            <c:spPr>
              <a:solidFill>
                <a:schemeClr val="accent1">
                  <a:lumMod val="20000"/>
                  <a:lumOff val="8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BA23-41D7-80F1-DC3709EB8587}"/>
              </c:ext>
            </c:extLst>
          </c:dPt>
          <c:dPt>
            <c:idx val="8"/>
            <c:bubble3D val="0"/>
            <c:spPr>
              <a:solidFill>
                <a:schemeClr val="accent1">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BA23-41D7-80F1-DC3709EB8587}"/>
              </c:ext>
            </c:extLst>
          </c:dPt>
          <c:dPt>
            <c:idx val="9"/>
            <c:bubble3D val="0"/>
            <c:spPr>
              <a:solidFill>
                <a:schemeClr val="accent5">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BA23-41D7-80F1-DC3709EB8587}"/>
              </c:ext>
            </c:extLst>
          </c:dPt>
          <c:dPt>
            <c:idx val="10"/>
            <c:bubble3D val="0"/>
            <c:spPr>
              <a:solidFill>
                <a:schemeClr val="accent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BA23-41D7-80F1-DC3709EB8587}"/>
              </c:ext>
            </c:extLst>
          </c:dPt>
          <c:dLbls>
            <c:dLbl>
              <c:idx val="0"/>
              <c:layout>
                <c:manualLayout>
                  <c:x val="-6.1606327741640904E-2"/>
                  <c:y val="0.1639741442679305"/>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ja-JP" altLang="en-US" baseline="0" dirty="0">
                        <a:solidFill>
                          <a:schemeClr val="bg1"/>
                        </a:solidFill>
                      </a:rPr>
                      <a:t>ブラジル</a:t>
                    </a:r>
                  </a:p>
                  <a:p>
                    <a:pPr>
                      <a:defRPr>
                        <a:solidFill>
                          <a:schemeClr val="bg1"/>
                        </a:solidFill>
                      </a:defRPr>
                    </a:pPr>
                    <a:r>
                      <a:rPr lang="en-US" altLang="ja-JP" baseline="0" dirty="0">
                        <a:solidFill>
                          <a:schemeClr val="bg1"/>
                        </a:solidFill>
                      </a:rPr>
                      <a:t>20%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5549564456616827E-2"/>
                      <c:h val="0.14104536028674622"/>
                    </c:manualLayout>
                  </c15:layout>
                </c:ext>
                <c:ext xmlns:c16="http://schemas.microsoft.com/office/drawing/2014/chart" uri="{C3380CC4-5D6E-409C-BE32-E72D297353CC}">
                  <c16:uniqueId val="{00000001-BA23-41D7-80F1-DC3709EB8587}"/>
                </c:ext>
              </c:extLst>
            </c:dLbl>
            <c:dLbl>
              <c:idx val="1"/>
              <c:layout>
                <c:manualLayout>
                  <c:x val="-8.9969141085625162E-2"/>
                  <c:y val="-5.160243971532106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アルゼンチン</a:t>
                    </a:r>
                  </a:p>
                  <a:p>
                    <a:pPr>
                      <a:defRPr>
                        <a:solidFill>
                          <a:schemeClr val="tx1"/>
                        </a:solidFill>
                      </a:defRPr>
                    </a:pPr>
                    <a:r>
                      <a:rPr lang="en-US" altLang="ja-JP" dirty="0"/>
                      <a:t>16%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7965023393814892E-2"/>
                      <c:h val="0.16046649568508201"/>
                    </c:manualLayout>
                  </c15:layout>
                </c:ext>
                <c:ext xmlns:c16="http://schemas.microsoft.com/office/drawing/2014/chart" uri="{C3380CC4-5D6E-409C-BE32-E72D297353CC}">
                  <c16:uniqueId val="{00000003-BA23-41D7-80F1-DC3709EB8587}"/>
                </c:ext>
              </c:extLst>
            </c:dLbl>
            <c:dLbl>
              <c:idx val="2"/>
              <c:layout>
                <c:manualLayout>
                  <c:x val="-4.9428896116246339E-2"/>
                  <c:y val="-0.1282959966158102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メキシコ</a:t>
                    </a:r>
                  </a:p>
                  <a:p>
                    <a:pPr>
                      <a:defRPr>
                        <a:solidFill>
                          <a:schemeClr val="tx1"/>
                        </a:solidFill>
                      </a:defRPr>
                    </a:pPr>
                    <a:r>
                      <a:rPr lang="en-US" altLang="ja-JP" baseline="0" dirty="0">
                        <a:solidFill>
                          <a:schemeClr val="tx1"/>
                        </a:solidFill>
                      </a:rPr>
                      <a:t>11%</a:t>
                    </a:r>
                    <a:endParaRPr lang="ja-JP" alt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6.1124900148351008E-2"/>
                      <c:h val="0.16065633936354043"/>
                    </c:manualLayout>
                  </c15:layout>
                </c:ext>
                <c:ext xmlns:c16="http://schemas.microsoft.com/office/drawing/2014/chart" uri="{C3380CC4-5D6E-409C-BE32-E72D297353CC}">
                  <c16:uniqueId val="{00000005-BA23-41D7-80F1-DC3709EB8587}"/>
                </c:ext>
              </c:extLst>
            </c:dLbl>
            <c:dLbl>
              <c:idx val="3"/>
              <c:layout>
                <c:manualLayout>
                  <c:x val="4.8063258397048107E-2"/>
                  <c:y val="-3.666560087976784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ja-JP" altLang="en-US" baseline="0" dirty="0">
                        <a:solidFill>
                          <a:schemeClr val="bg1"/>
                        </a:solidFill>
                      </a:rPr>
                      <a:t>コロンビア
</a:t>
                    </a:r>
                    <a:fld id="{B870681C-0209-48BC-B60C-CE430B65DA6F}" type="PERCENTAGE">
                      <a:rPr lang="en-US" altLang="ja-JP" baseline="0">
                        <a:solidFill>
                          <a:schemeClr val="bg1"/>
                        </a:solidFill>
                      </a:rPr>
                      <a:pPr>
                        <a:defRPr>
                          <a:solidFill>
                            <a:schemeClr val="bg1"/>
                          </a:solidFill>
                        </a:defRPr>
                      </a:pPr>
                      <a:t>[PERCENTAGE]</a:t>
                    </a:fld>
                    <a:endParaRPr lang="ja-JP" alt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A23-41D7-80F1-DC3709EB8587}"/>
                </c:ext>
              </c:extLst>
            </c:dLbl>
            <c:dLbl>
              <c:idx val="4"/>
              <c:layout>
                <c:manualLayout>
                  <c:x val="7.0700102704553236E-2"/>
                  <c:y val="-0.13729512398696458"/>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zh-CN" altLang="en-US" baseline="0" dirty="0">
                        <a:solidFill>
                          <a:schemeClr val="bg1"/>
                        </a:solidFill>
                      </a:rPr>
                      <a:t>ﾄﾞﾐﾆｶ共和国
５</a:t>
                    </a:r>
                    <a:r>
                      <a:rPr lang="en-US" altLang="zh-CN" baseline="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A23-41D7-80F1-DC3709EB8587}"/>
                </c:ext>
              </c:extLst>
            </c:dLbl>
            <c:dLbl>
              <c:idx val="5"/>
              <c:layout>
                <c:manualLayout>
                  <c:x val="-1.8357773213130969E-2"/>
                  <c:y val="0.10742296525205607"/>
                </c:manualLayout>
              </c:layout>
              <c:tx>
                <c:rich>
                  <a:bodyPr/>
                  <a:lstStyle/>
                  <a:p>
                    <a:r>
                      <a:rPr lang="ja-JP" altLang="en-US" baseline="0" dirty="0"/>
                      <a:t>パナマ
</a:t>
                    </a:r>
                    <a:r>
                      <a:rPr lang="en-US" altLang="ja-JP" baseline="0" dirty="0"/>
                      <a:t>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A23-41D7-80F1-DC3709EB8587}"/>
                </c:ext>
              </c:extLst>
            </c:dLbl>
            <c:dLbl>
              <c:idx val="6"/>
              <c:layout>
                <c:manualLayout>
                  <c:x val="-2.258945756780403E-2"/>
                  <c:y val="6.1287911927675708E-2"/>
                </c:manualLayout>
              </c:layout>
              <c:tx>
                <c:rich>
                  <a:bodyPr/>
                  <a:lstStyle/>
                  <a:p>
                    <a:r>
                      <a:rPr lang="ja-JP" altLang="en-US" baseline="0" dirty="0"/>
                      <a:t>パラグアイ
</a:t>
                    </a:r>
                    <a:r>
                      <a:rPr lang="en-US" altLang="ja-JP" baseline="0" dirty="0"/>
                      <a:t>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A23-41D7-80F1-DC3709EB8587}"/>
                </c:ext>
              </c:extLst>
            </c:dLbl>
            <c:dLbl>
              <c:idx val="7"/>
              <c:layout>
                <c:manualLayout>
                  <c:x val="-1.2421354939328236E-2"/>
                  <c:y val="-1.480981779600843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ボリビア
</a:t>
                    </a:r>
                    <a:r>
                      <a:rPr lang="en-US" altLang="ja-JP" baseline="0" dirty="0">
                        <a:solidFill>
                          <a:schemeClr val="tx1"/>
                        </a:solidFill>
                      </a:rPr>
                      <a:t>5%</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2608695652173908E-2"/>
                      <c:h val="0.14375009557597909"/>
                    </c:manualLayout>
                  </c15:layout>
                </c:ext>
                <c:ext xmlns:c16="http://schemas.microsoft.com/office/drawing/2014/chart" uri="{C3380CC4-5D6E-409C-BE32-E72D297353CC}">
                  <c16:uniqueId val="{0000000F-BA23-41D7-80F1-DC3709EB8587}"/>
                </c:ext>
              </c:extLst>
            </c:dLbl>
            <c:dLbl>
              <c:idx val="8"/>
              <c:layout>
                <c:manualLayout>
                  <c:x val="-2.4681378142949524E-2"/>
                  <c:y val="-7.751852912294345E-2"/>
                </c:manualLayout>
              </c:layout>
              <c:tx>
                <c:rich>
                  <a:bodyPr/>
                  <a:lstStyle/>
                  <a:p>
                    <a:r>
                      <a:rPr lang="ja-JP" altLang="en-US" baseline="0" dirty="0"/>
                      <a:t>ホンジュラス</a:t>
                    </a:r>
                  </a:p>
                  <a:p>
                    <a:r>
                      <a:rPr lang="en-US" altLang="ja-JP" baseline="0" dirty="0"/>
                      <a:t>4%</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7.3671497584541057E-2"/>
                      <c:h val="0.14104537745944251"/>
                    </c:manualLayout>
                  </c15:layout>
                </c:ext>
                <c:ext xmlns:c16="http://schemas.microsoft.com/office/drawing/2014/chart" uri="{C3380CC4-5D6E-409C-BE32-E72D297353CC}">
                  <c16:uniqueId val="{00000011-BA23-41D7-80F1-DC3709EB8587}"/>
                </c:ext>
              </c:extLst>
            </c:dLbl>
            <c:dLbl>
              <c:idx val="9"/>
              <c:layout>
                <c:manualLayout>
                  <c:x val="9.8458005249343825E-3"/>
                  <c:y val="-0.1127215843112118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ペルー
</a:t>
                    </a:r>
                    <a:fld id="{42076AF3-BEBB-45C8-82E4-40CD83191979}" type="PERCENTAGE">
                      <a:rPr lang="en-US" altLang="ja-JP" baseline="0">
                        <a:solidFill>
                          <a:schemeClr val="tx1"/>
                        </a:solidFill>
                      </a:rPr>
                      <a:pPr>
                        <a:defRPr>
                          <a:solidFill>
                            <a:schemeClr val="tx1"/>
                          </a:solidFill>
                        </a:defRPr>
                      </a:pPr>
                      <a:t>[PERCENTAGE]</a:t>
                    </a:fld>
                    <a:endParaRPr lang="ja-JP"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3393719806763272E-2"/>
                      <c:h val="0.14744465566096127"/>
                    </c:manualLayout>
                  </c15:layout>
                  <c15:dlblFieldTable/>
                  <c15:showDataLabelsRange val="0"/>
                </c:ext>
                <c:ext xmlns:c16="http://schemas.microsoft.com/office/drawing/2014/chart" uri="{C3380CC4-5D6E-409C-BE32-E72D297353CC}">
                  <c16:uniqueId val="{00000013-BA23-41D7-80F1-DC3709EB8587}"/>
                </c:ext>
              </c:extLst>
            </c:dLbl>
            <c:dLbl>
              <c:idx val="10"/>
              <c:layout>
                <c:manualLayout>
                  <c:x val="4.8976615694777112E-2"/>
                  <c:y val="0.142951883380634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ja-JP" altLang="en-US" baseline="0" dirty="0">
                        <a:solidFill>
                          <a:schemeClr val="bg1"/>
                        </a:solidFill>
                      </a:rPr>
                      <a:t>その他
</a:t>
                    </a:r>
                    <a:r>
                      <a:rPr lang="en-US" altLang="ja-JP" baseline="0" dirty="0">
                        <a:solidFill>
                          <a:schemeClr val="bg1"/>
                        </a:solidFill>
                      </a:rPr>
                      <a:t>16%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4.7493913804252733E-2"/>
                      <c:h val="0.1761350820339467"/>
                    </c:manualLayout>
                  </c15:layout>
                </c:ext>
                <c:ext xmlns:c16="http://schemas.microsoft.com/office/drawing/2014/chart" uri="{C3380CC4-5D6E-409C-BE32-E72D297353CC}">
                  <c16:uniqueId val="{00000015-BA23-41D7-80F1-DC3709EB8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亜</c:v>
                </c:pt>
                <c:pt idx="1">
                  <c:v>墨</c:v>
                </c:pt>
                <c:pt idx="2">
                  <c:v>伯</c:v>
                </c:pt>
                <c:pt idx="3">
                  <c:v>ｺﾛﾝﾋﾞｱ</c:v>
                </c:pt>
                <c:pt idx="4">
                  <c:v>ﾊﾟﾅﾏ</c:v>
                </c:pt>
                <c:pt idx="5">
                  <c:v>ｴｸｱﾄﾞﾙ</c:v>
                </c:pt>
                <c:pt idx="6">
                  <c:v>ドミニカ共和国</c:v>
                </c:pt>
                <c:pt idx="7">
                  <c:v>ﾎﾞﾘﾋﾞｱ</c:v>
                </c:pt>
                <c:pt idx="8">
                  <c:v>ﾍﾟﾙｰ</c:v>
                </c:pt>
                <c:pt idx="9">
                  <c:v>ﾊﾟﾗｸﾞｱｲ</c:v>
                </c:pt>
                <c:pt idx="10">
                  <c:v>その他</c:v>
                </c:pt>
              </c:strCache>
            </c:strRef>
          </c:cat>
          <c:val>
            <c:numRef>
              <c:f>Sheet1!$B$2:$B$12</c:f>
              <c:numCache>
                <c:formatCode>0%</c:formatCode>
                <c:ptCount val="11"/>
                <c:pt idx="0">
                  <c:v>0.19</c:v>
                </c:pt>
                <c:pt idx="1">
                  <c:v>0.17</c:v>
                </c:pt>
                <c:pt idx="2">
                  <c:v>0.16</c:v>
                </c:pt>
                <c:pt idx="3">
                  <c:v>0.09</c:v>
                </c:pt>
                <c:pt idx="4">
                  <c:v>0.06</c:v>
                </c:pt>
                <c:pt idx="5">
                  <c:v>0.04</c:v>
                </c:pt>
                <c:pt idx="6">
                  <c:v>0.03</c:v>
                </c:pt>
                <c:pt idx="7">
                  <c:v>0.03</c:v>
                </c:pt>
                <c:pt idx="8">
                  <c:v>0.03</c:v>
                </c:pt>
                <c:pt idx="9">
                  <c:v>0.03</c:v>
                </c:pt>
                <c:pt idx="10">
                  <c:v>0.17</c:v>
                </c:pt>
              </c:numCache>
            </c:numRef>
          </c:val>
          <c:extLst>
            <c:ext xmlns:c16="http://schemas.microsoft.com/office/drawing/2014/chart" uri="{C3380CC4-5D6E-409C-BE32-E72D297353CC}">
              <c16:uniqueId val="{00000016-BA23-41D7-80F1-DC3709EB8587}"/>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5314486291624"/>
          <c:y val="0"/>
          <c:w val="0.85493912658508053"/>
          <c:h val="0.93011384336878111"/>
        </c:manualLayout>
      </c:layout>
      <c:pieChart>
        <c:varyColors val="1"/>
        <c:ser>
          <c:idx val="0"/>
          <c:order val="0"/>
          <c:dPt>
            <c:idx val="0"/>
            <c:bubble3D val="0"/>
            <c:spPr>
              <a:solidFill>
                <a:schemeClr val="bg1">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B75-44D3-A67B-3BC909060295}"/>
              </c:ext>
            </c:extLst>
          </c:dPt>
          <c:dPt>
            <c:idx val="1"/>
            <c:bubble3D val="0"/>
            <c:spPr>
              <a:solidFill>
                <a:schemeClr val="bg1">
                  <a:lumMod val="9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B75-44D3-A67B-3BC909060295}"/>
              </c:ext>
            </c:extLst>
          </c:dPt>
          <c:dPt>
            <c:idx val="2"/>
            <c:bubble3D val="0"/>
            <c:spPr>
              <a:solidFill>
                <a:schemeClr val="bg1">
                  <a:lumMod val="8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B75-44D3-A67B-3BC909060295}"/>
              </c:ext>
            </c:extLst>
          </c:dPt>
          <c:dPt>
            <c:idx val="3"/>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B75-44D3-A67B-3BC909060295}"/>
              </c:ext>
            </c:extLst>
          </c:dPt>
          <c:dLbls>
            <c:dLbl>
              <c:idx val="0"/>
              <c:layout>
                <c:manualLayout>
                  <c:x val="-8.0442411285440524E-2"/>
                  <c:y val="6.9793834574751801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ja-JP" altLang="en-US" sz="1050" baseline="0" dirty="0">
                        <a:solidFill>
                          <a:schemeClr val="tx1"/>
                        </a:solidFill>
                      </a:rPr>
                      <a:t>インフラ整備及び環境
</a:t>
                    </a:r>
                    <a:fld id="{30869CAE-F3C5-4238-9C6E-78BE7ADB1A5D}" type="PERCENTAGE">
                      <a:rPr lang="en-US" altLang="ja-JP" sz="1050" baseline="0" smtClean="0">
                        <a:solidFill>
                          <a:schemeClr val="tx1"/>
                        </a:solidFill>
                      </a:rPr>
                      <a:pPr>
                        <a:defRPr sz="1050">
                          <a:solidFill>
                            <a:schemeClr val="tx1"/>
                          </a:solidFill>
                        </a:defRPr>
                      </a:pPr>
                      <a:t>[PERCENTAGE]</a:t>
                    </a:fld>
                    <a:endParaRPr lang="ja-JP" altLang="en-US" sz="105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584479650887015"/>
                      <c:h val="0.29485675301968489"/>
                    </c:manualLayout>
                  </c15:layout>
                  <c15:dlblFieldTable/>
                  <c15:showDataLabelsRange val="0"/>
                </c:ext>
                <c:ext xmlns:c16="http://schemas.microsoft.com/office/drawing/2014/chart" uri="{C3380CC4-5D6E-409C-BE32-E72D297353CC}">
                  <c16:uniqueId val="{00000001-8B75-44D3-A67B-3BC909060295}"/>
                </c:ext>
              </c:extLst>
            </c:dLbl>
            <c:dLbl>
              <c:idx val="1"/>
              <c:layout>
                <c:manualLayout>
                  <c:x val="0.18658444802833382"/>
                  <c:y val="-0.24569368056287438"/>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ja-JP" altLang="en-US" baseline="0" dirty="0"/>
                      <a:t>制度構築</a:t>
                    </a:r>
                  </a:p>
                  <a:p>
                    <a:pPr>
                      <a:defRPr sz="1050">
                        <a:solidFill>
                          <a:schemeClr val="tx1"/>
                        </a:solidFill>
                      </a:defRPr>
                    </a:pPr>
                    <a:fld id="{2FE9C3F2-9489-4FCC-A953-13E99E215F19}" type="PERCENTAGE">
                      <a:rPr lang="en-US" altLang="ja-JP" baseline="0" smtClean="0"/>
                      <a:pPr>
                        <a:defRPr sz="105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259589539259402"/>
                      <c:h val="0.23474132826569968"/>
                    </c:manualLayout>
                  </c15:layout>
                  <c15:dlblFieldTable/>
                  <c15:showDataLabelsRange val="0"/>
                </c:ext>
                <c:ext xmlns:c16="http://schemas.microsoft.com/office/drawing/2014/chart" uri="{C3380CC4-5D6E-409C-BE32-E72D297353CC}">
                  <c16:uniqueId val="{00000003-8B75-44D3-A67B-3BC909060295}"/>
                </c:ext>
              </c:extLst>
            </c:dLbl>
            <c:dLbl>
              <c:idx val="2"/>
              <c:layout>
                <c:manualLayout>
                  <c:x val="0.21464140024665593"/>
                  <c:y val="0.19017307063823394"/>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ja-JP" altLang="en-US" sz="1050" baseline="0" dirty="0">
                        <a:solidFill>
                          <a:schemeClr val="tx1"/>
                        </a:solidFill>
                      </a:rPr>
                      <a:t>社会的サービス
</a:t>
                    </a:r>
                    <a:fld id="{E2C5DDD1-2862-42CD-8D47-1633BCEA8545}" type="PERCENTAGE">
                      <a:rPr lang="en-US" altLang="ja-JP" sz="1050" baseline="0">
                        <a:solidFill>
                          <a:schemeClr val="tx1"/>
                        </a:solidFill>
                      </a:rPr>
                      <a:pPr>
                        <a:defRPr sz="1050">
                          <a:solidFill>
                            <a:schemeClr val="tx1"/>
                          </a:solidFill>
                        </a:defRPr>
                      </a:pPr>
                      <a:t>[PERCENTAGE]</a:t>
                    </a:fld>
                    <a:endParaRPr lang="ja-JP" altLang="en-US" sz="105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998355627233339"/>
                      <c:h val="0.14736720318553434"/>
                    </c:manualLayout>
                  </c15:layout>
                  <c15:dlblFieldTable/>
                  <c15:showDataLabelsRange val="0"/>
                </c:ext>
                <c:ext xmlns:c16="http://schemas.microsoft.com/office/drawing/2014/chart" uri="{C3380CC4-5D6E-409C-BE32-E72D297353CC}">
                  <c16:uniqueId val="{00000005-8B75-44D3-A67B-3BC909060295}"/>
                </c:ext>
              </c:extLst>
            </c:dLbl>
            <c:dLbl>
              <c:idx val="3"/>
              <c:layout>
                <c:manualLayout>
                  <c:x val="4.6948739841254784E-2"/>
                  <c:y val="6.6492743813099532E-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ja-JP" altLang="en-US" sz="1050" baseline="0" dirty="0">
                        <a:solidFill>
                          <a:schemeClr val="tx1"/>
                        </a:solidFill>
                      </a:rPr>
                      <a:t>貿易及び地域統合</a:t>
                    </a:r>
                    <a:r>
                      <a:rPr lang="en-US" altLang="ja-JP" sz="1050" baseline="0" dirty="0">
                        <a:solidFill>
                          <a:schemeClr val="tx1"/>
                        </a:solidFill>
                      </a:rPr>
                      <a:t>0.5%</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394744331657336"/>
                      <c:h val="0.16883239074327916"/>
                    </c:manualLayout>
                  </c15:layout>
                </c:ext>
                <c:ext xmlns:c16="http://schemas.microsoft.com/office/drawing/2014/chart" uri="{C3380CC4-5D6E-409C-BE32-E72D297353CC}">
                  <c16:uniqueId val="{00000007-8B75-44D3-A67B-3BC90906029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Sheet1!$A$22:$A$25</c:f>
              <c:strCache>
                <c:ptCount val="4"/>
                <c:pt idx="0">
                  <c:v>インフラ整備及び環境</c:v>
                </c:pt>
                <c:pt idx="1">
                  <c:v>制度構築</c:v>
                </c:pt>
                <c:pt idx="2">
                  <c:v>社会的サービス</c:v>
                </c:pt>
                <c:pt idx="3">
                  <c:v>貿易及び地域統合</c:v>
                </c:pt>
              </c:strCache>
            </c:strRef>
          </c:cat>
          <c:val>
            <c:numRef>
              <c:f>Sheet1!$B$22:$B$25</c:f>
              <c:numCache>
                <c:formatCode>0%</c:formatCode>
                <c:ptCount val="4"/>
                <c:pt idx="0">
                  <c:v>0.47</c:v>
                </c:pt>
                <c:pt idx="1">
                  <c:v>0.32</c:v>
                </c:pt>
                <c:pt idx="2">
                  <c:v>0.21</c:v>
                </c:pt>
                <c:pt idx="3" formatCode="0.0%">
                  <c:v>5.0000000000000001E-3</c:v>
                </c:pt>
              </c:numCache>
            </c:numRef>
          </c:val>
          <c:extLst>
            <c:ext xmlns:c16="http://schemas.microsoft.com/office/drawing/2014/chart" uri="{C3380CC4-5D6E-409C-BE32-E72D297353CC}">
              <c16:uniqueId val="{00000008-8B75-44D3-A67B-3BC9090602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97653081254"/>
          <c:y val="4.6728817854551637E-2"/>
          <c:w val="0.85387807139095162"/>
          <c:h val="0.95327118214544837"/>
        </c:manualLayout>
      </c:layout>
      <c:pieChart>
        <c:varyColors val="1"/>
        <c:ser>
          <c:idx val="0"/>
          <c:order val="0"/>
          <c:dPt>
            <c:idx val="0"/>
            <c:bubble3D val="0"/>
            <c:spPr>
              <a:solidFill>
                <a:srgbClr val="009900"/>
              </a:solidFill>
              <a:ln>
                <a:noFill/>
              </a:ln>
              <a:effectLst/>
            </c:spPr>
            <c:extLst>
              <c:ext xmlns:c16="http://schemas.microsoft.com/office/drawing/2014/chart" uri="{C3380CC4-5D6E-409C-BE32-E72D297353CC}">
                <c16:uniqueId val="{00000001-8B3B-4DBF-B258-E2F4680C1034}"/>
              </c:ext>
            </c:extLst>
          </c:dPt>
          <c:dPt>
            <c:idx val="1"/>
            <c:bubble3D val="0"/>
            <c:spPr>
              <a:solidFill>
                <a:srgbClr val="33CC33"/>
              </a:solidFill>
              <a:ln>
                <a:noFill/>
              </a:ln>
              <a:effectLst/>
            </c:spPr>
            <c:extLst>
              <c:ext xmlns:c16="http://schemas.microsoft.com/office/drawing/2014/chart" uri="{C3380CC4-5D6E-409C-BE32-E72D297353CC}">
                <c16:uniqueId val="{00000003-8B3B-4DBF-B258-E2F4680C1034}"/>
              </c:ext>
            </c:extLst>
          </c:dPt>
          <c:dPt>
            <c:idx val="2"/>
            <c:bubble3D val="0"/>
            <c:spPr>
              <a:solidFill>
                <a:schemeClr val="accent6">
                  <a:lumMod val="60000"/>
                  <a:lumOff val="40000"/>
                </a:schemeClr>
              </a:solidFill>
              <a:ln>
                <a:noFill/>
              </a:ln>
              <a:effectLst/>
            </c:spPr>
            <c:extLst>
              <c:ext xmlns:c16="http://schemas.microsoft.com/office/drawing/2014/chart" uri="{C3380CC4-5D6E-409C-BE32-E72D297353CC}">
                <c16:uniqueId val="{00000005-8B3B-4DBF-B258-E2F4680C1034}"/>
              </c:ext>
            </c:extLst>
          </c:dPt>
          <c:dPt>
            <c:idx val="3"/>
            <c:bubble3D val="0"/>
            <c:spPr>
              <a:solidFill>
                <a:srgbClr val="00FF00"/>
              </a:solidFill>
              <a:ln>
                <a:noFill/>
              </a:ln>
              <a:effectLst/>
            </c:spPr>
            <c:extLst>
              <c:ext xmlns:c16="http://schemas.microsoft.com/office/drawing/2014/chart" uri="{C3380CC4-5D6E-409C-BE32-E72D297353CC}">
                <c16:uniqueId val="{00000007-8B3B-4DBF-B258-E2F4680C1034}"/>
              </c:ext>
            </c:extLst>
          </c:dPt>
          <c:dPt>
            <c:idx val="4"/>
            <c:bubble3D val="0"/>
            <c:spPr>
              <a:solidFill>
                <a:srgbClr val="00CC66"/>
              </a:solidFill>
              <a:ln>
                <a:noFill/>
              </a:ln>
              <a:effectLst/>
            </c:spPr>
            <c:extLst>
              <c:ext xmlns:c16="http://schemas.microsoft.com/office/drawing/2014/chart" uri="{C3380CC4-5D6E-409C-BE32-E72D297353CC}">
                <c16:uniqueId val="{00000009-8B3B-4DBF-B258-E2F4680C1034}"/>
              </c:ext>
            </c:extLst>
          </c:dPt>
          <c:dPt>
            <c:idx val="5"/>
            <c:bubble3D val="0"/>
            <c:spPr>
              <a:solidFill>
                <a:srgbClr val="00FF99"/>
              </a:solidFill>
              <a:ln>
                <a:noFill/>
              </a:ln>
              <a:effectLst/>
            </c:spPr>
            <c:extLst>
              <c:ext xmlns:c16="http://schemas.microsoft.com/office/drawing/2014/chart" uri="{C3380CC4-5D6E-409C-BE32-E72D297353CC}">
                <c16:uniqueId val="{0000000B-8B3B-4DBF-B258-E2F4680C1034}"/>
              </c:ext>
            </c:extLst>
          </c:dPt>
          <c:dLbls>
            <c:dLbl>
              <c:idx val="0"/>
              <c:layout>
                <c:manualLayout>
                  <c:x val="-4.6043801635224771E-2"/>
                  <c:y val="0.307813709596231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963832264108037"/>
                      <c:h val="0.19814770135492135"/>
                    </c:manualLayout>
                  </c15:layout>
                </c:ext>
                <c:ext xmlns:c16="http://schemas.microsoft.com/office/drawing/2014/chart" uri="{C3380CC4-5D6E-409C-BE32-E72D297353CC}">
                  <c16:uniqueId val="{00000001-8B3B-4DBF-B258-E2F4680C1034}"/>
                </c:ext>
              </c:extLst>
            </c:dLbl>
            <c:dLbl>
              <c:idx val="1"/>
              <c:layout>
                <c:manualLayout>
                  <c:x val="-0.13343659568513663"/>
                  <c:y val="-6.988255091803471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交通
</a:t>
                    </a:r>
                    <a:fld id="{36BA016D-9E9C-430C-B4F0-640497676011}"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41051959968418583"/>
                      <c:h val="0.2222644074071852"/>
                    </c:manualLayout>
                  </c15:layout>
                  <c15:dlblFieldTable/>
                  <c15:showDataLabelsRange val="0"/>
                </c:ext>
                <c:ext xmlns:c16="http://schemas.microsoft.com/office/drawing/2014/chart" uri="{C3380CC4-5D6E-409C-BE32-E72D297353CC}">
                  <c16:uniqueId val="{00000003-8B3B-4DBF-B258-E2F4680C1034}"/>
                </c:ext>
              </c:extLst>
            </c:dLbl>
            <c:dLbl>
              <c:idx val="2"/>
              <c:layout>
                <c:manualLayout>
                  <c:x val="0.10464136415137976"/>
                  <c:y val="-6.832623992834850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a:solidFill>
                          <a:schemeClr val="tx1"/>
                        </a:solidFill>
                      </a:rPr>
                      <a:t>水・公衆衛生</a:t>
                    </a:r>
                    <a:r>
                      <a:rPr lang="ja-JP" altLang="en-US" sz="1000" baseline="0" dirty="0">
                        <a:solidFill>
                          <a:schemeClr val="tx1"/>
                        </a:solidFill>
                      </a:rPr>
                      <a:t>
</a:t>
                    </a:r>
                    <a:fld id="{FFF103BC-647F-495D-963C-C5EA0527F879}"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33594559874996838"/>
                      <c:h val="0.1982301491697939"/>
                    </c:manualLayout>
                  </c15:layout>
                  <c15:dlblFieldTable/>
                  <c15:showDataLabelsRange val="0"/>
                </c:ext>
                <c:ext xmlns:c16="http://schemas.microsoft.com/office/drawing/2014/chart" uri="{C3380CC4-5D6E-409C-BE32-E72D297353CC}">
                  <c16:uniqueId val="{00000005-8B3B-4DBF-B258-E2F4680C1034}"/>
                </c:ext>
              </c:extLst>
            </c:dLbl>
            <c:dLbl>
              <c:idx val="3"/>
              <c:layout>
                <c:manualLayout>
                  <c:x val="0.16783714607217612"/>
                  <c:y val="0.20265716289258179"/>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住宅・</a:t>
                    </a:r>
                  </a:p>
                  <a:p>
                    <a:pPr>
                      <a:defRPr sz="1000" b="0" i="0" u="none" strike="noStrike" kern="1200" baseline="0">
                        <a:solidFill>
                          <a:schemeClr val="tx1"/>
                        </a:solidFill>
                        <a:latin typeface="+mn-lt"/>
                        <a:ea typeface="+mn-ea"/>
                        <a:cs typeface="+mn-cs"/>
                      </a:defRPr>
                    </a:pPr>
                    <a:r>
                      <a:rPr lang="ja-JP" altLang="en-US" sz="1000" baseline="0" dirty="0">
                        <a:solidFill>
                          <a:schemeClr val="tx1"/>
                        </a:solidFill>
                      </a:rPr>
                      <a:t>都市開発
</a:t>
                    </a:r>
                    <a:fld id="{F50615B9-DDBF-462C-857E-2D69C4827A65}"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6989254625913661"/>
                      <c:h val="0.30976121377069438"/>
                    </c:manualLayout>
                  </c15:layout>
                  <c15:dlblFieldTable/>
                  <c15:showDataLabelsRange val="0"/>
                </c:ext>
                <c:ext xmlns:c16="http://schemas.microsoft.com/office/drawing/2014/chart" uri="{C3380CC4-5D6E-409C-BE32-E72D297353CC}">
                  <c16:uniqueId val="{00000007-8B3B-4DBF-B258-E2F4680C1034}"/>
                </c:ext>
              </c:extLst>
            </c:dLbl>
            <c:dLbl>
              <c:idx val="4"/>
              <c:layout>
                <c:manualLayout>
                  <c:x val="0.11106837664975207"/>
                  <c:y val="0"/>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農業・農村開発</a:t>
                    </a:r>
                    <a:fld id="{F9C9C27C-285C-427B-8C0F-7A733FB97EFB}" type="PERCENTAGE">
                      <a:rPr lang="en-US" altLang="ja-JP" sz="1000" baseline="0" smtClean="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9773179126493787"/>
                      <c:h val="0.23851068002957707"/>
                    </c:manualLayout>
                  </c15:layout>
                  <c15:dlblFieldTable/>
                  <c15:showDataLabelsRange val="0"/>
                </c:ext>
                <c:ext xmlns:c16="http://schemas.microsoft.com/office/drawing/2014/chart" uri="{C3380CC4-5D6E-409C-BE32-E72D297353CC}">
                  <c16:uniqueId val="{00000009-8B3B-4DBF-B258-E2F4680C1034}"/>
                </c:ext>
              </c:extLst>
            </c:dLbl>
            <c:dLbl>
              <c:idx val="5"/>
              <c:layout>
                <c:manualLayout>
                  <c:x val="8.7445073044833607E-2"/>
                  <c:y val="0.12610393284755658"/>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環境・</a:t>
                    </a:r>
                  </a:p>
                  <a:p>
                    <a:pPr>
                      <a:defRPr sz="1000" b="0" i="0" u="none" strike="noStrike" kern="1200" baseline="0">
                        <a:solidFill>
                          <a:schemeClr val="tx1"/>
                        </a:solidFill>
                        <a:latin typeface="+mn-lt"/>
                        <a:ea typeface="+mn-ea"/>
                        <a:cs typeface="+mn-cs"/>
                      </a:defRPr>
                    </a:pPr>
                    <a:r>
                      <a:rPr lang="ja-JP" altLang="en-US" sz="1000" baseline="0" dirty="0">
                        <a:solidFill>
                          <a:schemeClr val="tx1"/>
                        </a:solidFill>
                      </a:rPr>
                      <a:t>自然災害
</a:t>
                    </a:r>
                    <a:fld id="{3DAF9E68-8584-4646-AD1E-4595ABB59FB1}"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3119637273174268"/>
                      <c:h val="0.27685368723985543"/>
                    </c:manualLayout>
                  </c15:layout>
                  <c15:dlblFieldTable/>
                  <c15:showDataLabelsRange val="0"/>
                </c:ext>
                <c:ext xmlns:c16="http://schemas.microsoft.com/office/drawing/2014/chart" uri="{C3380CC4-5D6E-409C-BE32-E72D297353CC}">
                  <c16:uniqueId val="{0000000B-8B3B-4DBF-B258-E2F4680C10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Sheet1!$M$19:$M$24</c:f>
              <c:strCache>
                <c:ptCount val="6"/>
                <c:pt idx="0">
                  <c:v>エネルギー</c:v>
                </c:pt>
                <c:pt idx="1">
                  <c:v>交通</c:v>
                </c:pt>
                <c:pt idx="2">
                  <c:v>水・公衆衛生</c:v>
                </c:pt>
                <c:pt idx="3">
                  <c:v>住宅・都市開発</c:v>
                </c:pt>
                <c:pt idx="4">
                  <c:v>農業・農村開発</c:v>
                </c:pt>
                <c:pt idx="5">
                  <c:v>環境・自然災害</c:v>
                </c:pt>
              </c:strCache>
            </c:strRef>
          </c:cat>
          <c:val>
            <c:numRef>
              <c:f>Sheet1!$N$19:$N$24</c:f>
              <c:numCache>
                <c:formatCode>0%</c:formatCode>
                <c:ptCount val="6"/>
                <c:pt idx="0">
                  <c:v>0.3</c:v>
                </c:pt>
                <c:pt idx="1">
                  <c:v>0.28999999999999998</c:v>
                </c:pt>
                <c:pt idx="2">
                  <c:v>0.21</c:v>
                </c:pt>
                <c:pt idx="3">
                  <c:v>0.12</c:v>
                </c:pt>
                <c:pt idx="4">
                  <c:v>0.04</c:v>
                </c:pt>
                <c:pt idx="5">
                  <c:v>0.03</c:v>
                </c:pt>
              </c:numCache>
            </c:numRef>
          </c:val>
          <c:extLst>
            <c:ext xmlns:c16="http://schemas.microsoft.com/office/drawing/2014/chart" uri="{C3380CC4-5D6E-409C-BE32-E72D297353CC}">
              <c16:uniqueId val="{0000000C-8B3B-4DBF-B258-E2F4680C103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2046840891272"/>
          <c:y val="4.3079851142639923E-2"/>
          <c:w val="0.85609796962076357"/>
          <c:h val="0.91351571368564277"/>
        </c:manualLayout>
      </c:layout>
      <c:pieChart>
        <c:varyColors val="1"/>
        <c:ser>
          <c:idx val="0"/>
          <c:order val="0"/>
          <c:dPt>
            <c:idx val="0"/>
            <c:bubble3D val="0"/>
            <c:spPr>
              <a:solidFill>
                <a:srgbClr val="33CCFF"/>
              </a:solidFill>
              <a:ln>
                <a:noFill/>
              </a:ln>
              <a:effectLst/>
            </c:spPr>
            <c:extLst>
              <c:ext xmlns:c16="http://schemas.microsoft.com/office/drawing/2014/chart" uri="{C3380CC4-5D6E-409C-BE32-E72D297353CC}">
                <c16:uniqueId val="{00000001-A7CB-4580-981B-78D47D52A5CF}"/>
              </c:ext>
            </c:extLst>
          </c:dPt>
          <c:dPt>
            <c:idx val="1"/>
            <c:bubble3D val="0"/>
            <c:spPr>
              <a:solidFill>
                <a:srgbClr val="0099FF"/>
              </a:solidFill>
              <a:ln>
                <a:noFill/>
              </a:ln>
              <a:effectLst/>
            </c:spPr>
            <c:extLst>
              <c:ext xmlns:c16="http://schemas.microsoft.com/office/drawing/2014/chart" uri="{C3380CC4-5D6E-409C-BE32-E72D297353CC}">
                <c16:uniqueId val="{00000003-A7CB-4580-981B-78D47D52A5CF}"/>
              </c:ext>
            </c:extLst>
          </c:dPt>
          <c:dPt>
            <c:idx val="2"/>
            <c:bubble3D val="0"/>
            <c:spPr>
              <a:solidFill>
                <a:srgbClr val="0066FF"/>
              </a:solidFill>
              <a:ln>
                <a:noFill/>
              </a:ln>
              <a:effectLst/>
            </c:spPr>
            <c:extLst>
              <c:ext xmlns:c16="http://schemas.microsoft.com/office/drawing/2014/chart" uri="{C3380CC4-5D6E-409C-BE32-E72D297353CC}">
                <c16:uniqueId val="{00000005-A7CB-4580-981B-78D47D52A5CF}"/>
              </c:ext>
            </c:extLst>
          </c:dPt>
          <c:dPt>
            <c:idx val="3"/>
            <c:bubble3D val="0"/>
            <c:spPr>
              <a:solidFill>
                <a:srgbClr val="6699FF"/>
              </a:solidFill>
              <a:ln>
                <a:noFill/>
              </a:ln>
              <a:effectLst/>
            </c:spPr>
            <c:extLst>
              <c:ext xmlns:c16="http://schemas.microsoft.com/office/drawing/2014/chart" uri="{C3380CC4-5D6E-409C-BE32-E72D297353CC}">
                <c16:uniqueId val="{00000007-A7CB-4580-981B-78D47D52A5CF}"/>
              </c:ext>
            </c:extLst>
          </c:dPt>
          <c:dLbls>
            <c:dLbl>
              <c:idx val="0"/>
              <c:layout>
                <c:manualLayout>
                  <c:x val="-2.4204285560916257E-2"/>
                  <c:y val="-1.03061938270019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制度改革</a:t>
                    </a:r>
                    <a:r>
                      <a:rPr lang="en-US" altLang="ja-JP" sz="1000" baseline="0" dirty="0">
                        <a:solidFill>
                          <a:schemeClr val="tx1"/>
                        </a:solidFill>
                      </a:rPr>
                      <a:t>/</a:t>
                    </a:r>
                  </a:p>
                  <a:p>
                    <a:pPr>
                      <a:defRPr sz="1000" b="0" i="0" u="none" strike="noStrike" kern="1200" baseline="0">
                        <a:solidFill>
                          <a:schemeClr val="tx1"/>
                        </a:solidFill>
                        <a:latin typeface="+mn-lt"/>
                        <a:ea typeface="+mn-ea"/>
                        <a:cs typeface="+mn-cs"/>
                      </a:defRPr>
                    </a:pPr>
                    <a:r>
                      <a:rPr lang="ja-JP" altLang="en-US" sz="1000" baseline="0" dirty="0">
                        <a:solidFill>
                          <a:schemeClr val="tx1"/>
                        </a:solidFill>
                      </a:rPr>
                      <a:t>近代化
</a:t>
                    </a:r>
                    <a:fld id="{39B115D3-2388-4F63-944F-99FEECF1F651}"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42512834235037295"/>
                      <c:h val="0.36460680203151413"/>
                    </c:manualLayout>
                  </c15:layout>
                  <c15:dlblFieldTable/>
                  <c15:showDataLabelsRange val="0"/>
                </c:ext>
                <c:ext xmlns:c16="http://schemas.microsoft.com/office/drawing/2014/chart" uri="{C3380CC4-5D6E-409C-BE32-E72D297353CC}">
                  <c16:uniqueId val="{00000001-A7CB-4580-981B-78D47D52A5CF}"/>
                </c:ext>
              </c:extLst>
            </c:dLbl>
            <c:dLbl>
              <c:idx val="1"/>
              <c:layout>
                <c:manualLayout>
                  <c:x val="0.21969599617412919"/>
                  <c:y val="-3.677432904836128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金融市場</a:t>
                    </a:r>
                    <a:fld id="{B99B5C7E-743A-4A86-8254-E0A4FEADD12F}" type="PERCENTAGE">
                      <a:rPr lang="en-US" altLang="ja-JP" sz="1000" baseline="0" smtClean="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4289416578833153"/>
                      <c:h val="0.23574702840162937"/>
                    </c:manualLayout>
                  </c15:layout>
                  <c15:dlblFieldTable/>
                  <c15:showDataLabelsRange val="0"/>
                </c:ext>
                <c:ext xmlns:c16="http://schemas.microsoft.com/office/drawing/2014/chart" uri="{C3380CC4-5D6E-409C-BE32-E72D297353CC}">
                  <c16:uniqueId val="{00000003-A7CB-4580-981B-78D47D52A5CF}"/>
                </c:ext>
              </c:extLst>
            </c:dLbl>
            <c:dLbl>
              <c:idx val="2"/>
              <c:layout>
                <c:manualLayout>
                  <c:x val="0.17588473262823662"/>
                  <c:y val="7.973050846869238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科学技術
</a:t>
                    </a:r>
                    <a:fld id="{423549C6-5EFA-491D-BB4F-0766A9568076}"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33053441819761142"/>
                      <c:h val="0.24311734320161354"/>
                    </c:manualLayout>
                  </c15:layout>
                  <c15:dlblFieldTable/>
                  <c15:showDataLabelsRange val="0"/>
                </c:ext>
                <c:ext xmlns:c16="http://schemas.microsoft.com/office/drawing/2014/chart" uri="{C3380CC4-5D6E-409C-BE32-E72D297353CC}">
                  <c16:uniqueId val="{00000005-A7CB-4580-981B-78D47D52A5CF}"/>
                </c:ext>
              </c:extLst>
            </c:dLbl>
            <c:dLbl>
              <c:idx val="3"/>
              <c:layout>
                <c:manualLayout>
                  <c:x val="0.10101592160868759"/>
                  <c:y val="4.427534445829182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民間・中小企業支援
</a:t>
                    </a:r>
                    <a:fld id="{116D14D1-3B07-4532-8697-4FF5CCFD2FA6}" type="PERCENTAGE">
                      <a:rPr lang="en-US" altLang="ja-JP" sz="1000" baseline="0">
                        <a:solidFill>
                          <a:schemeClr val="tx1"/>
                        </a:solidFill>
                      </a:rPr>
                      <a:pPr>
                        <a:defRPr sz="1000" b="0" i="0" u="none" strike="noStrike" kern="1200" baseline="0">
                          <a:solidFill>
                            <a:schemeClr val="tx1"/>
                          </a:solidFill>
                          <a:latin typeface="+mn-lt"/>
                          <a:ea typeface="+mn-ea"/>
                          <a:cs typeface="+mn-cs"/>
                        </a:defRPr>
                      </a:pPr>
                      <a:t>[PERCENTAGE]</a:t>
                    </a:fld>
                    <a:endParaRPr lang="ja-JP" altLang="en-US" sz="10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68764700811045576"/>
                      <c:h val="0.27833297461301598"/>
                    </c:manualLayout>
                  </c15:layout>
                  <c15:dlblFieldTable/>
                  <c15:showDataLabelsRange val="0"/>
                </c:ext>
                <c:ext xmlns:c16="http://schemas.microsoft.com/office/drawing/2014/chart" uri="{C3380CC4-5D6E-409C-BE32-E72D297353CC}">
                  <c16:uniqueId val="{00000007-A7CB-4580-981B-78D47D52A5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Sheet1!$M$26:$M$29</c:f>
              <c:strCache>
                <c:ptCount val="3"/>
                <c:pt idx="0">
                  <c:v>制度改革／近代化</c:v>
                </c:pt>
                <c:pt idx="1">
                  <c:v>金融市場</c:v>
                </c:pt>
                <c:pt idx="2">
                  <c:v>科学技術</c:v>
                </c:pt>
              </c:strCache>
            </c:strRef>
          </c:cat>
          <c:val>
            <c:numRef>
              <c:f>Sheet1!$N$26:$N$29</c:f>
              <c:numCache>
                <c:formatCode>0%</c:formatCode>
                <c:ptCount val="4"/>
                <c:pt idx="0">
                  <c:v>0.55000000000000004</c:v>
                </c:pt>
                <c:pt idx="1">
                  <c:v>0.37</c:v>
                </c:pt>
                <c:pt idx="2">
                  <c:v>0.08</c:v>
                </c:pt>
              </c:numCache>
            </c:numRef>
          </c:val>
          <c:extLst>
            <c:ext xmlns:c16="http://schemas.microsoft.com/office/drawing/2014/chart" uri="{C3380CC4-5D6E-409C-BE32-E72D297353CC}">
              <c16:uniqueId val="{00000008-A7CB-4580-981B-78D47D52A5CF}"/>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5089696356764"/>
          <c:y val="7.5835891131598304E-5"/>
          <c:w val="0.83442942146716936"/>
          <c:h val="0.98174686562822355"/>
        </c:manualLayout>
      </c:layout>
      <c:pieChart>
        <c:varyColors val="1"/>
        <c:ser>
          <c:idx val="0"/>
          <c:order val="0"/>
          <c:dPt>
            <c:idx val="0"/>
            <c:bubble3D val="0"/>
            <c:spPr>
              <a:solidFill>
                <a:srgbClr val="A94D0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5EE-4E1C-A9A0-246F489A1E7A}"/>
              </c:ext>
            </c:extLst>
          </c:dPt>
          <c:dPt>
            <c:idx val="1"/>
            <c:bubble3D val="0"/>
            <c:spPr>
              <a:solidFill>
                <a:schemeClr val="accent2">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5EE-4E1C-A9A0-246F489A1E7A}"/>
              </c:ext>
            </c:extLst>
          </c:dPt>
          <c:dPt>
            <c:idx val="2"/>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5EE-4E1C-A9A0-246F489A1E7A}"/>
              </c:ext>
            </c:extLst>
          </c:dPt>
          <c:dLbls>
            <c:dLbl>
              <c:idx val="0"/>
              <c:layout>
                <c:manualLayout>
                  <c:x val="-0.10355674228400584"/>
                  <c:y val="-0.1512031758061523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ja-JP" altLang="en-US" sz="1000" baseline="0" dirty="0">
                        <a:solidFill>
                          <a:schemeClr val="bg1"/>
                        </a:solidFill>
                      </a:rPr>
                      <a:t>社会的投資
</a:t>
                    </a:r>
                    <a:fld id="{4E4AB40E-11A0-46F5-8CD8-6C9C93A0A88B}" type="PERCENTAGE">
                      <a:rPr lang="en-US" altLang="ja-JP" sz="1000" baseline="0">
                        <a:solidFill>
                          <a:schemeClr val="bg1"/>
                        </a:solidFill>
                      </a:rPr>
                      <a:pPr>
                        <a:defRPr sz="1000">
                          <a:solidFill>
                            <a:schemeClr val="bg1"/>
                          </a:solidFill>
                        </a:defRPr>
                      </a:pPr>
                      <a:t>[PERCENTAGE]</a:t>
                    </a:fld>
                    <a:endParaRPr lang="ja-JP" altLang="en-US" sz="1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662215621655208"/>
                      <c:h val="0.24375517929697441"/>
                    </c:manualLayout>
                  </c15:layout>
                  <c15:dlblFieldTable/>
                  <c15:showDataLabelsRange val="0"/>
                </c:ext>
                <c:ext xmlns:c16="http://schemas.microsoft.com/office/drawing/2014/chart" uri="{C3380CC4-5D6E-409C-BE32-E72D297353CC}">
                  <c16:uniqueId val="{00000001-35EE-4E1C-A9A0-246F489A1E7A}"/>
                </c:ext>
              </c:extLst>
            </c:dLbl>
            <c:dLbl>
              <c:idx val="1"/>
              <c:layout>
                <c:manualLayout>
                  <c:x val="0.14322107579843907"/>
                  <c:y val="0.18798527500751178"/>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教育</a:t>
                    </a:r>
                  </a:p>
                  <a:p>
                    <a:pPr>
                      <a:defRPr sz="1000">
                        <a:solidFill>
                          <a:schemeClr val="tx1"/>
                        </a:solidFill>
                      </a:defRPr>
                    </a:pPr>
                    <a:fld id="{C17801A4-A117-4415-8780-8EB472BC06B6}" type="PERCENTAGE">
                      <a:rPr lang="en-US" altLang="ja-JP" sz="1000" baseline="0" smtClean="0">
                        <a:solidFill>
                          <a:schemeClr val="tx1"/>
                        </a:solidFill>
                      </a:rPr>
                      <a:pPr>
                        <a:defRPr sz="100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80762311268421"/>
                      <c:h val="0.27052006361564213"/>
                    </c:manualLayout>
                  </c15:layout>
                  <c15:dlblFieldTable/>
                  <c15:showDataLabelsRange val="0"/>
                </c:ext>
                <c:ext xmlns:c16="http://schemas.microsoft.com/office/drawing/2014/chart" uri="{C3380CC4-5D6E-409C-BE32-E72D297353CC}">
                  <c16:uniqueId val="{00000003-35EE-4E1C-A9A0-246F489A1E7A}"/>
                </c:ext>
              </c:extLst>
            </c:dLbl>
            <c:dLbl>
              <c:idx val="2"/>
              <c:layout>
                <c:manualLayout>
                  <c:x val="0.14690319180430797"/>
                  <c:y val="7.608207834063457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ja-JP" altLang="en-US" sz="1000" baseline="0" dirty="0">
                        <a:solidFill>
                          <a:schemeClr val="tx1"/>
                        </a:solidFill>
                      </a:rPr>
                      <a:t>保健・衛生
</a:t>
                    </a:r>
                    <a:fld id="{A983970E-4FA0-410C-BD8E-A7B2C687566D}" type="PERCENTAGE">
                      <a:rPr lang="en-US" altLang="ja-JP" sz="1000" baseline="0">
                        <a:solidFill>
                          <a:schemeClr val="tx1"/>
                        </a:solidFill>
                      </a:rPr>
                      <a:pPr>
                        <a:defRPr sz="1000">
                          <a:solidFill>
                            <a:schemeClr val="tx1"/>
                          </a:solidFill>
                        </a:defRPr>
                      </a:pPr>
                      <a:t>[PERCENTAGE]</a:t>
                    </a:fld>
                    <a:endParaRPr lang="ja-JP" altLang="en-US" sz="10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207490053061184"/>
                      <c:h val="0.22248680894063877"/>
                    </c:manualLayout>
                  </c15:layout>
                  <c15:dlblFieldTable/>
                  <c15:showDataLabelsRange val="0"/>
                </c:ext>
                <c:ext xmlns:c16="http://schemas.microsoft.com/office/drawing/2014/chart" uri="{C3380CC4-5D6E-409C-BE32-E72D297353CC}">
                  <c16:uniqueId val="{00000005-35EE-4E1C-A9A0-246F489A1E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Sheet1!$M$32:$M$34</c:f>
              <c:strCache>
                <c:ptCount val="3"/>
                <c:pt idx="0">
                  <c:v>社会的投資</c:v>
                </c:pt>
                <c:pt idx="1">
                  <c:v>保健・衛生</c:v>
                </c:pt>
                <c:pt idx="2">
                  <c:v>教育</c:v>
                </c:pt>
              </c:strCache>
            </c:strRef>
          </c:cat>
          <c:val>
            <c:numRef>
              <c:f>Sheet1!$N$32:$N$34</c:f>
              <c:numCache>
                <c:formatCode>0%</c:formatCode>
                <c:ptCount val="3"/>
                <c:pt idx="0">
                  <c:v>0.66</c:v>
                </c:pt>
                <c:pt idx="1">
                  <c:v>0.28999999999999998</c:v>
                </c:pt>
                <c:pt idx="2">
                  <c:v>0.05</c:v>
                </c:pt>
              </c:numCache>
            </c:numRef>
          </c:val>
          <c:extLst>
            <c:ext xmlns:c16="http://schemas.microsoft.com/office/drawing/2014/chart" uri="{C3380CC4-5D6E-409C-BE32-E72D297353CC}">
              <c16:uniqueId val="{00000006-35EE-4E1C-A9A0-246F489A1E7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r>
              <a:rPr lang="en-US" dirty="0">
                <a:solidFill>
                  <a:schemeClr val="tx1"/>
                </a:solidFill>
                <a:latin typeface="Gotham Bold" pitchFamily="50" charset="0"/>
                <a:cs typeface="Gotham Bold" pitchFamily="50" charset="0"/>
              </a:rPr>
              <a:t>IDB Lab</a:t>
            </a:r>
          </a:p>
        </c:rich>
      </c:tx>
      <c:layout>
        <c:manualLayout>
          <c:xMode val="edge"/>
          <c:yMode val="edge"/>
          <c:x val="0.38865038592223572"/>
          <c:y val="1.416096294548029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endParaRPr lang="en-US"/>
        </a:p>
      </c:txPr>
    </c:title>
    <c:autoTitleDeleted val="0"/>
    <c:plotArea>
      <c:layout>
        <c:manualLayout>
          <c:layoutTarget val="inner"/>
          <c:xMode val="edge"/>
          <c:yMode val="edge"/>
          <c:x val="0.12175590197610571"/>
          <c:y val="0.11893090304943886"/>
          <c:w val="0.80139200718455317"/>
          <c:h val="0.84243568562662263"/>
        </c:manualLayout>
      </c:layout>
      <c:pieChart>
        <c:varyColors val="1"/>
        <c:ser>
          <c:idx val="0"/>
          <c:order val="0"/>
          <c:dPt>
            <c:idx val="0"/>
            <c:bubble3D val="0"/>
            <c:spPr>
              <a:gradFill rotWithShape="1">
                <a:gsLst>
                  <a:gs pos="0">
                    <a:schemeClr val="accent4">
                      <a:tint val="50000"/>
                      <a:satMod val="103000"/>
                      <a:lumMod val="102000"/>
                      <a:tint val="94000"/>
                    </a:schemeClr>
                  </a:gs>
                  <a:gs pos="50000">
                    <a:schemeClr val="accent4">
                      <a:tint val="50000"/>
                      <a:satMod val="110000"/>
                      <a:lumMod val="100000"/>
                      <a:shade val="100000"/>
                    </a:schemeClr>
                  </a:gs>
                  <a:gs pos="100000">
                    <a:schemeClr val="accent4">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395-4513-87A5-1C0ADA2DE62B}"/>
              </c:ext>
            </c:extLst>
          </c:dPt>
          <c:dPt>
            <c:idx val="1"/>
            <c:bubble3D val="0"/>
            <c:spPr>
              <a:gradFill rotWithShape="1">
                <a:gsLst>
                  <a:gs pos="0">
                    <a:schemeClr val="accent4">
                      <a:tint val="70000"/>
                      <a:satMod val="103000"/>
                      <a:lumMod val="102000"/>
                      <a:tint val="94000"/>
                    </a:schemeClr>
                  </a:gs>
                  <a:gs pos="50000">
                    <a:schemeClr val="accent4">
                      <a:tint val="70000"/>
                      <a:satMod val="110000"/>
                      <a:lumMod val="100000"/>
                      <a:shade val="100000"/>
                    </a:schemeClr>
                  </a:gs>
                  <a:gs pos="100000">
                    <a:schemeClr val="accent4">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395-4513-87A5-1C0ADA2DE62B}"/>
              </c:ext>
            </c:extLst>
          </c:dPt>
          <c:dPt>
            <c:idx val="2"/>
            <c:bubble3D val="0"/>
            <c:spPr>
              <a:gradFill rotWithShape="1">
                <a:gsLst>
                  <a:gs pos="0">
                    <a:schemeClr val="accent4">
                      <a:tint val="90000"/>
                      <a:satMod val="103000"/>
                      <a:lumMod val="102000"/>
                      <a:tint val="94000"/>
                    </a:schemeClr>
                  </a:gs>
                  <a:gs pos="50000">
                    <a:schemeClr val="accent4">
                      <a:tint val="90000"/>
                      <a:satMod val="110000"/>
                      <a:lumMod val="100000"/>
                      <a:shade val="100000"/>
                    </a:schemeClr>
                  </a:gs>
                  <a:gs pos="100000">
                    <a:schemeClr val="accent4">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395-4513-87A5-1C0ADA2DE62B}"/>
              </c:ext>
            </c:extLst>
          </c:dPt>
          <c:dPt>
            <c:idx val="3"/>
            <c:bubble3D val="0"/>
            <c:spPr>
              <a:gradFill rotWithShape="1">
                <a:gsLst>
                  <a:gs pos="0">
                    <a:schemeClr val="accent4">
                      <a:shade val="90000"/>
                      <a:satMod val="103000"/>
                      <a:lumMod val="102000"/>
                      <a:tint val="94000"/>
                    </a:schemeClr>
                  </a:gs>
                  <a:gs pos="50000">
                    <a:schemeClr val="accent4">
                      <a:shade val="90000"/>
                      <a:satMod val="110000"/>
                      <a:lumMod val="100000"/>
                      <a:shade val="100000"/>
                    </a:schemeClr>
                  </a:gs>
                  <a:gs pos="100000">
                    <a:schemeClr val="accent4">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395-4513-87A5-1C0ADA2DE62B}"/>
              </c:ext>
            </c:extLst>
          </c:dPt>
          <c:dPt>
            <c:idx val="4"/>
            <c:bubble3D val="0"/>
            <c:spPr>
              <a:gradFill rotWithShape="1">
                <a:gsLst>
                  <a:gs pos="0">
                    <a:schemeClr val="accent4">
                      <a:shade val="70000"/>
                      <a:satMod val="103000"/>
                      <a:lumMod val="102000"/>
                      <a:tint val="94000"/>
                    </a:schemeClr>
                  </a:gs>
                  <a:gs pos="50000">
                    <a:schemeClr val="accent4">
                      <a:shade val="70000"/>
                      <a:satMod val="110000"/>
                      <a:lumMod val="100000"/>
                      <a:shade val="100000"/>
                    </a:schemeClr>
                  </a:gs>
                  <a:gs pos="100000">
                    <a:schemeClr val="accent4">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395-4513-87A5-1C0ADA2DE62B}"/>
              </c:ext>
            </c:extLst>
          </c:dPt>
          <c:dPt>
            <c:idx val="5"/>
            <c:bubble3D val="0"/>
            <c:spPr>
              <a:gradFill rotWithShape="1">
                <a:gsLst>
                  <a:gs pos="0">
                    <a:schemeClr val="accent4">
                      <a:shade val="50000"/>
                      <a:satMod val="103000"/>
                      <a:lumMod val="102000"/>
                      <a:tint val="94000"/>
                    </a:schemeClr>
                  </a:gs>
                  <a:gs pos="50000">
                    <a:schemeClr val="accent4">
                      <a:shade val="50000"/>
                      <a:satMod val="110000"/>
                      <a:lumMod val="100000"/>
                      <a:shade val="100000"/>
                    </a:schemeClr>
                  </a:gs>
                  <a:gs pos="100000">
                    <a:schemeClr val="accent4">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395-4513-87A5-1C0ADA2DE62B}"/>
              </c:ext>
            </c:extLst>
          </c:dPt>
          <c:dLbls>
            <c:dLbl>
              <c:idx val="0"/>
              <c:layout>
                <c:manualLayout>
                  <c:x val="-0.19124630076830876"/>
                  <c:y val="0.17406926978121126"/>
                </c:manualLayout>
              </c:layout>
              <c:tx>
                <c:rich>
                  <a:bodyPr/>
                  <a:lstStyle/>
                  <a:p>
                    <a:r>
                      <a:rPr lang="ja-JP" altLang="en-US" baseline="0" dirty="0"/>
                      <a:t>日本
</a:t>
                    </a:r>
                    <a:fld id="{379BBF7F-35BF-4573-A06F-374BA5FE08A8}" type="PERCENTAGE">
                      <a:rPr lang="en-US" altLang="ja-JP" baseline="0"/>
                      <a:pPr/>
                      <a:t>[PERCENTAGE]</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557718621499209"/>
                      <c:h val="0.13712532452206747"/>
                    </c:manualLayout>
                  </c15:layout>
                  <c15:dlblFieldTable/>
                  <c15:showDataLabelsRange val="0"/>
                </c:ext>
                <c:ext xmlns:c16="http://schemas.microsoft.com/office/drawing/2014/chart" uri="{C3380CC4-5D6E-409C-BE32-E72D297353CC}">
                  <c16:uniqueId val="{00000001-4395-4513-87A5-1C0ADA2DE62B}"/>
                </c:ext>
              </c:extLst>
            </c:dLbl>
            <c:dLbl>
              <c:idx val="1"/>
              <c:tx>
                <c:rich>
                  <a:bodyPr/>
                  <a:lstStyle/>
                  <a:p>
                    <a:r>
                      <a:rPr lang="ja-JP" altLang="en-US" dirty="0"/>
                      <a:t>ｱﾙｾﾞﾝﾁﾝ</a:t>
                    </a:r>
                  </a:p>
                  <a:p>
                    <a:fld id="{5785029D-58C9-4B71-8B19-D3B8A455D8F2}" type="PERCENTAGE">
                      <a:rPr lang="en-US" altLang="ja-JP" baseline="0" smtClean="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95-4513-87A5-1C0ADA2DE62B}"/>
                </c:ext>
              </c:extLst>
            </c:dLbl>
            <c:dLbl>
              <c:idx val="2"/>
              <c:layout>
                <c:manualLayout>
                  <c:x val="-0.14683271517418653"/>
                  <c:y val="-0.1129236441621338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ﾌﾞﾗｼﾞﾙ</a:t>
                    </a:r>
                  </a:p>
                  <a:p>
                    <a:pPr>
                      <a:defRPr>
                        <a:solidFill>
                          <a:schemeClr val="tx1"/>
                        </a:solidFill>
                      </a:defRPr>
                    </a:pPr>
                    <a:fld id="{CD516E6F-E04C-463D-A4CD-3D25207D13E9}" type="PERCENTAGE">
                      <a:rPr lang="en-US" altLang="ja-JP" baseline="0" smtClean="0">
                        <a:solidFill>
                          <a:schemeClr val="tx1"/>
                        </a:solidFill>
                      </a:rPr>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061086380816673"/>
                      <c:h val="0.13712532452206747"/>
                    </c:manualLayout>
                  </c15:layout>
                  <c15:dlblFieldTable/>
                  <c15:showDataLabelsRange val="0"/>
                </c:ext>
                <c:ext xmlns:c16="http://schemas.microsoft.com/office/drawing/2014/chart" uri="{C3380CC4-5D6E-409C-BE32-E72D297353CC}">
                  <c16:uniqueId val="{00000005-4395-4513-87A5-1C0ADA2DE62B}"/>
                </c:ext>
              </c:extLst>
            </c:dLbl>
            <c:dLbl>
              <c:idx val="3"/>
              <c:layout>
                <c:manualLayout>
                  <c:x val="-0.10282679640348064"/>
                  <c:y val="-9.4449534379361419E-2"/>
                </c:manualLayout>
              </c:layout>
              <c:tx>
                <c:rich>
                  <a:bodyPr/>
                  <a:lstStyle/>
                  <a:p>
                    <a:r>
                      <a:rPr lang="ja-JP" altLang="en-US" baseline="0" dirty="0"/>
                      <a:t>ﾒｷｼｺ</a:t>
                    </a:r>
                    <a:br>
                      <a:rPr lang="ja-JP" altLang="en-US" baseline="0" dirty="0"/>
                    </a:br>
                    <a:fld id="{FBE3C00B-003D-4839-9264-67924CD5913C}" type="PERCENTAGE">
                      <a:rPr lang="en-US" altLang="ja-JP" baseline="0" smtClean="0"/>
                      <a:pPr/>
                      <a:t>[PERCENTAGE]</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95-4513-87A5-1C0ADA2DE62B}"/>
                </c:ext>
              </c:extLst>
            </c:dLbl>
            <c:dLbl>
              <c:idx val="4"/>
              <c:layout>
                <c:manualLayout>
                  <c:x val="-7.0995194976469875E-2"/>
                  <c:y val="-5.4507999457348924E-2"/>
                </c:manualLayout>
              </c:layout>
              <c:tx>
                <c:rich>
                  <a:bodyPr/>
                  <a:lstStyle/>
                  <a:p>
                    <a:r>
                      <a:rPr lang="ja-JP" altLang="en-US" baseline="0" dirty="0"/>
                      <a:t>ｽﾍﾟｲﾝ
</a:t>
                    </a:r>
                    <a:fld id="{FFE9B419-23E5-41C3-A434-190E7F9AEF1D}" type="PERCENTAGE">
                      <a:rPr lang="en-US" altLang="ja-JP" baseline="0"/>
                      <a:pPr/>
                      <a:t>[PERCENTAGE]</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57139826538297"/>
                      <c:h val="0.13712532452206747"/>
                    </c:manualLayout>
                  </c15:layout>
                  <c15:dlblFieldTable/>
                  <c15:showDataLabelsRange val="0"/>
                </c:ext>
                <c:ext xmlns:c16="http://schemas.microsoft.com/office/drawing/2014/chart" uri="{C3380CC4-5D6E-409C-BE32-E72D297353CC}">
                  <c16:uniqueId val="{00000009-4395-4513-87A5-1C0ADA2DE62B}"/>
                </c:ext>
              </c:extLst>
            </c:dLbl>
            <c:dLbl>
              <c:idx val="5"/>
              <c:layout>
                <c:manualLayout>
                  <c:x val="0.21901392199076314"/>
                  <c:y val="0"/>
                </c:manualLayout>
              </c:layout>
              <c:tx>
                <c:rich>
                  <a:bodyPr/>
                  <a:lstStyle/>
                  <a:p>
                    <a:r>
                      <a:rPr lang="ja-JP" altLang="en-US" baseline="0" dirty="0"/>
                      <a:t>その他
</a:t>
                    </a:r>
                    <a:fld id="{E9C42B1D-FC9D-42A4-93B7-1789F103CC3A}" type="PERCENTAGE">
                      <a:rPr lang="en-US" baseline="0" dirty="0"/>
                      <a:pPr/>
                      <a:t>[PERCENTAGE]</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395-4513-87A5-1C0ADA2DE6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Sheet1!$D$3:$D$8</c:f>
              <c:strCache>
                <c:ptCount val="6"/>
                <c:pt idx="0">
                  <c:v>日</c:v>
                </c:pt>
                <c:pt idx="1">
                  <c:v>亜</c:v>
                </c:pt>
                <c:pt idx="2">
                  <c:v>伯</c:v>
                </c:pt>
                <c:pt idx="3">
                  <c:v>墨</c:v>
                </c:pt>
                <c:pt idx="4">
                  <c:v>西</c:v>
                </c:pt>
                <c:pt idx="5">
                  <c:v>その他</c:v>
                </c:pt>
              </c:strCache>
            </c:strRef>
          </c:cat>
          <c:val>
            <c:numRef>
              <c:f>Sheet1!$E$3:$E$8</c:f>
              <c:numCache>
                <c:formatCode>0%</c:formatCode>
                <c:ptCount val="6"/>
                <c:pt idx="0">
                  <c:v>0.27</c:v>
                </c:pt>
                <c:pt idx="1">
                  <c:v>0.06</c:v>
                </c:pt>
                <c:pt idx="2">
                  <c:v>0.06</c:v>
                </c:pt>
                <c:pt idx="3">
                  <c:v>0.06</c:v>
                </c:pt>
                <c:pt idx="4">
                  <c:v>0.05</c:v>
                </c:pt>
                <c:pt idx="5">
                  <c:v>0.5</c:v>
                </c:pt>
              </c:numCache>
            </c:numRef>
          </c:val>
          <c:extLst>
            <c:ext xmlns:c16="http://schemas.microsoft.com/office/drawing/2014/chart" uri="{C3380CC4-5D6E-409C-BE32-E72D297353CC}">
              <c16:uniqueId val="{0000000C-4395-4513-87A5-1C0ADA2DE62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r>
              <a:rPr lang="en-US">
                <a:solidFill>
                  <a:schemeClr val="tx1"/>
                </a:solidFill>
                <a:latin typeface="Gotham Bold" pitchFamily="50" charset="0"/>
                <a:cs typeface="Gotham Bold" pitchFamily="50" charset="0"/>
              </a:rPr>
              <a:t>IDB</a:t>
            </a:r>
          </a:p>
        </c:rich>
      </c:tx>
      <c:layout>
        <c:manualLayout>
          <c:xMode val="edge"/>
          <c:yMode val="edge"/>
          <c:x val="0.4644132898021893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endParaRPr lang="en-US"/>
        </a:p>
      </c:txPr>
    </c:title>
    <c:autoTitleDeleted val="0"/>
    <c:plotArea>
      <c:layout>
        <c:manualLayout>
          <c:layoutTarget val="inner"/>
          <c:xMode val="edge"/>
          <c:yMode val="edge"/>
          <c:x val="0.12695693526114113"/>
          <c:y val="0.12092360089628566"/>
          <c:w val="0.81112677988422177"/>
          <c:h val="0.82697457341397118"/>
        </c:manualLayout>
      </c:layout>
      <c:pieChart>
        <c:varyColors val="1"/>
        <c:ser>
          <c:idx val="0"/>
          <c:order val="0"/>
          <c:dPt>
            <c:idx val="0"/>
            <c:bubble3D val="0"/>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c:spPr>
            <c:extLst>
              <c:ext xmlns:c16="http://schemas.microsoft.com/office/drawing/2014/chart" uri="{C3380CC4-5D6E-409C-BE32-E72D297353CC}">
                <c16:uniqueId val="{00000001-01A3-4989-A01D-66B0A77B3939}"/>
              </c:ext>
            </c:extLst>
          </c:dPt>
          <c:dPt>
            <c:idx val="1"/>
            <c:bubble3D val="0"/>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c:spPr>
            <c:extLst>
              <c:ext xmlns:c16="http://schemas.microsoft.com/office/drawing/2014/chart" uri="{C3380CC4-5D6E-409C-BE32-E72D297353CC}">
                <c16:uniqueId val="{00000003-01A3-4989-A01D-66B0A77B3939}"/>
              </c:ext>
            </c:extLst>
          </c:dPt>
          <c:dPt>
            <c:idx val="2"/>
            <c:bubble3D val="0"/>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c:spPr>
            <c:extLst>
              <c:ext xmlns:c16="http://schemas.microsoft.com/office/drawing/2014/chart" uri="{C3380CC4-5D6E-409C-BE32-E72D297353CC}">
                <c16:uniqueId val="{00000005-01A3-4989-A01D-66B0A77B3939}"/>
              </c:ext>
            </c:extLst>
          </c:dPt>
          <c:dPt>
            <c:idx val="3"/>
            <c:bubble3D val="0"/>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c:spPr>
            <c:extLst>
              <c:ext xmlns:c16="http://schemas.microsoft.com/office/drawing/2014/chart" uri="{C3380CC4-5D6E-409C-BE32-E72D297353CC}">
                <c16:uniqueId val="{00000007-01A3-4989-A01D-66B0A77B3939}"/>
              </c:ext>
            </c:extLst>
          </c:dPt>
          <c:dPt>
            <c:idx val="4"/>
            <c:bubble3D val="0"/>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c:spPr>
            <c:extLst>
              <c:ext xmlns:c16="http://schemas.microsoft.com/office/drawing/2014/chart" uri="{C3380CC4-5D6E-409C-BE32-E72D297353CC}">
                <c16:uniqueId val="{00000009-01A3-4989-A01D-66B0A77B3939}"/>
              </c:ext>
            </c:extLst>
          </c:dPt>
          <c:dPt>
            <c:idx val="5"/>
            <c:bubble3D val="0"/>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c:spPr>
            <c:extLst>
              <c:ext xmlns:c16="http://schemas.microsoft.com/office/drawing/2014/chart" uri="{C3380CC4-5D6E-409C-BE32-E72D297353CC}">
                <c16:uniqueId val="{0000000B-01A3-4989-A01D-66B0A77B3939}"/>
              </c:ext>
            </c:extLst>
          </c:dPt>
          <c:dLbls>
            <c:dLbl>
              <c:idx val="0"/>
              <c:layout>
                <c:manualLayout>
                  <c:x val="-0.14868117095119207"/>
                  <c:y val="0.1653554187390537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米国
</a:t>
                    </a:r>
                    <a:fld id="{4BFC3346-969F-4EBB-A64C-DB29979DE794}" type="PERCENTAGE">
                      <a:rPr lang="en-US" altLang="ja-JP" baseline="0">
                        <a:solidFill>
                          <a:schemeClr val="tx1"/>
                        </a:solidFill>
                      </a:rPr>
                      <a:pPr>
                        <a:defRPr>
                          <a:solidFill>
                            <a:schemeClr val="tx1"/>
                          </a:solidFill>
                        </a:defRPr>
                      </a:pPr>
                      <a:t>[PERCENTAGE]</a:t>
                    </a:fld>
                    <a:endParaRPr lang="ja-JP"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667809816455868"/>
                      <c:h val="0.14706924433332039"/>
                    </c:manualLayout>
                  </c15:layout>
                  <c15:dlblFieldTable/>
                  <c15:showDataLabelsRange val="0"/>
                </c:ext>
                <c:ext xmlns:c16="http://schemas.microsoft.com/office/drawing/2014/chart" uri="{C3380CC4-5D6E-409C-BE32-E72D297353CC}">
                  <c16:uniqueId val="{00000001-01A3-4989-A01D-66B0A77B3939}"/>
                </c:ext>
              </c:extLst>
            </c:dLbl>
            <c:dLbl>
              <c:idx val="1"/>
              <c:layout>
                <c:manualLayout>
                  <c:x val="-0.14449395045131552"/>
                  <c:y val="-0.17184558316749274"/>
                </c:manualLayout>
              </c:layout>
              <c:tx>
                <c:rich>
                  <a:bodyPr/>
                  <a:lstStyle/>
                  <a:p>
                    <a:r>
                      <a:rPr lang="ja-JP" altLang="en-US" baseline="0" dirty="0"/>
                      <a:t>ﾌﾞﾗｼﾞﾙ</a:t>
                    </a:r>
                  </a:p>
                  <a:p>
                    <a:fld id="{29ED3332-7E11-40A9-A0AB-091A11642601}" type="PERCENTAGE">
                      <a:rPr lang="en-US" altLang="ja-JP"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2557472998801978"/>
                      <c:h val="0.13759618511700344"/>
                    </c:manualLayout>
                  </c15:layout>
                  <c15:dlblFieldTable/>
                  <c15:showDataLabelsRange val="0"/>
                </c:ext>
                <c:ext xmlns:c16="http://schemas.microsoft.com/office/drawing/2014/chart" uri="{C3380CC4-5D6E-409C-BE32-E72D297353CC}">
                  <c16:uniqueId val="{00000003-01A3-4989-A01D-66B0A77B3939}"/>
                </c:ext>
              </c:extLst>
            </c:dLbl>
            <c:dLbl>
              <c:idx val="2"/>
              <c:layout>
                <c:manualLayout>
                  <c:x val="-5.0067034303638874E-2"/>
                  <c:y val="-8.652856388422289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dirty="0">
                        <a:solidFill>
                          <a:schemeClr val="tx1"/>
                        </a:solidFill>
                      </a:rPr>
                      <a:t>ｱﾙｾﾞﾝﾁﾝ</a:t>
                    </a:r>
                  </a:p>
                  <a:p>
                    <a:pPr>
                      <a:defRPr>
                        <a:solidFill>
                          <a:schemeClr val="tx1"/>
                        </a:solidFill>
                      </a:defRPr>
                    </a:pPr>
                    <a:fld id="{D3090244-6965-4C10-AD44-4812F75EC7E9}" type="PERCENTAGE">
                      <a:rPr lang="en-US" altLang="ja-JP" baseline="0" smtClean="0">
                        <a:solidFill>
                          <a:schemeClr val="tx1"/>
                        </a:solidFill>
                      </a:rPr>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63744775805463"/>
                      <c:h val="0.15180577394147887"/>
                    </c:manualLayout>
                  </c15:layout>
                  <c15:dlblFieldTable/>
                  <c15:showDataLabelsRange val="0"/>
                </c:ext>
                <c:ext xmlns:c16="http://schemas.microsoft.com/office/drawing/2014/chart" uri="{C3380CC4-5D6E-409C-BE32-E72D297353CC}">
                  <c16:uniqueId val="{00000005-01A3-4989-A01D-66B0A77B3939}"/>
                </c:ext>
              </c:extLst>
            </c:dLbl>
            <c:dLbl>
              <c:idx val="3"/>
              <c:layout>
                <c:manualLayout>
                  <c:x val="0.13472706155632985"/>
                  <c:y val="-8.087642953684945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ﾒｷｼｺ</a:t>
                    </a:r>
                  </a:p>
                  <a:p>
                    <a:pPr>
                      <a:defRPr>
                        <a:solidFill>
                          <a:schemeClr val="tx1"/>
                        </a:solidFill>
                      </a:defRPr>
                    </a:pPr>
                    <a:fld id="{806B61EF-B053-45A0-AF73-A999B401269E}" type="PERCENTAGE">
                      <a:rPr lang="en-US" altLang="ja-JP" baseline="0" smtClean="0">
                        <a:solidFill>
                          <a:schemeClr val="tx1"/>
                        </a:solidFill>
                      </a:rPr>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39006099847276"/>
                      <c:h val="0.15654230354963733"/>
                    </c:manualLayout>
                  </c15:layout>
                  <c15:dlblFieldTable/>
                  <c15:showDataLabelsRange val="0"/>
                </c:ext>
                <c:ext xmlns:c16="http://schemas.microsoft.com/office/drawing/2014/chart" uri="{C3380CC4-5D6E-409C-BE32-E72D297353CC}">
                  <c16:uniqueId val="{00000007-01A3-4989-A01D-66B0A77B3939}"/>
                </c:ext>
              </c:extLst>
            </c:dLbl>
            <c:dLbl>
              <c:idx val="4"/>
              <c:layout>
                <c:manualLayout>
                  <c:x val="1.4527330425160261E-2"/>
                  <c:y val="-8.8941769776316543E-2"/>
                </c:manualLayout>
              </c:layout>
              <c:tx>
                <c:rich>
                  <a:bodyPr/>
                  <a:lstStyle/>
                  <a:p>
                    <a:r>
                      <a:rPr lang="ja-JP" altLang="en-US" dirty="0"/>
                      <a:t>日本</a:t>
                    </a:r>
                  </a:p>
                  <a:p>
                    <a:fld id="{901F8097-8873-4417-A865-41E9C128C9FC}" type="PERCENTAGE">
                      <a:rPr lang="en-US" altLang="ja-JP"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17651549653854243"/>
                      <c:h val="0.13759618511700344"/>
                    </c:manualLayout>
                  </c15:layout>
                  <c15:dlblFieldTable/>
                  <c15:showDataLabelsRange val="0"/>
                </c:ext>
                <c:ext xmlns:c16="http://schemas.microsoft.com/office/drawing/2014/chart" uri="{C3380CC4-5D6E-409C-BE32-E72D297353CC}">
                  <c16:uniqueId val="{00000009-01A3-4989-A01D-66B0A77B3939}"/>
                </c:ext>
              </c:extLst>
            </c:dLbl>
            <c:dLbl>
              <c:idx val="5"/>
              <c:layout>
                <c:manualLayout>
                  <c:x val="0.23698318198030124"/>
                  <c:y val="0.1293482833623243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r>
                      <a:rPr lang="ja-JP" altLang="en-US" baseline="0" dirty="0">
                        <a:solidFill>
                          <a:schemeClr val="tx1"/>
                        </a:solidFill>
                      </a:rPr>
                      <a:t>その他
</a:t>
                    </a:r>
                    <a:fld id="{1ED402B8-5ED4-4AC0-8BCA-E0CC63A47899}" type="PERCENTAGE">
                      <a:rPr lang="en-US" baseline="0">
                        <a:solidFill>
                          <a:schemeClr val="tx1"/>
                        </a:solidFill>
                      </a:rPr>
                      <a:pPr>
                        <a:defRPr>
                          <a:solidFill>
                            <a:schemeClr val="tx1"/>
                          </a:solidFill>
                        </a:defRPr>
                      </a:pPr>
                      <a:t>[PERCENTAGE]</a:t>
                    </a:fld>
                    <a:endParaRPr lang="ja-JP"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98508418155049"/>
                      <c:h val="0.17037297000546006"/>
                    </c:manualLayout>
                  </c15:layout>
                  <c15:dlblFieldTable/>
                  <c15:showDataLabelsRange val="0"/>
                </c:ext>
                <c:ext xmlns:c16="http://schemas.microsoft.com/office/drawing/2014/chart" uri="{C3380CC4-5D6E-409C-BE32-E72D297353CC}">
                  <c16:uniqueId val="{0000000B-01A3-4989-A01D-66B0A77B39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'IIC／IDB Invest'!$A$21:$A$26</c:f>
              <c:strCache>
                <c:ptCount val="6"/>
                <c:pt idx="0">
                  <c:v>米</c:v>
                </c:pt>
                <c:pt idx="1">
                  <c:v>伯</c:v>
                </c:pt>
                <c:pt idx="2">
                  <c:v>亜</c:v>
                </c:pt>
                <c:pt idx="3">
                  <c:v>墨</c:v>
                </c:pt>
                <c:pt idx="4">
                  <c:v>日</c:v>
                </c:pt>
                <c:pt idx="5">
                  <c:v>その他</c:v>
                </c:pt>
              </c:strCache>
            </c:strRef>
          </c:cat>
          <c:val>
            <c:numRef>
              <c:f>'IIC／IDB Invest'!$B$21:$B$26</c:f>
              <c:numCache>
                <c:formatCode>0%</c:formatCode>
                <c:ptCount val="6"/>
                <c:pt idx="0">
                  <c:v>0.31</c:v>
                </c:pt>
                <c:pt idx="1">
                  <c:v>0.11</c:v>
                </c:pt>
                <c:pt idx="2">
                  <c:v>0.11</c:v>
                </c:pt>
                <c:pt idx="3">
                  <c:v>7.0000000000000007E-2</c:v>
                </c:pt>
                <c:pt idx="4">
                  <c:v>0.05</c:v>
                </c:pt>
                <c:pt idx="5">
                  <c:v>0.35</c:v>
                </c:pt>
              </c:numCache>
            </c:numRef>
          </c:val>
          <c:extLst>
            <c:ext xmlns:c16="http://schemas.microsoft.com/office/drawing/2014/chart" uri="{C3380CC4-5D6E-409C-BE32-E72D297353CC}">
              <c16:uniqueId val="{0000000C-01A3-4989-A01D-66B0A77B393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r>
              <a:rPr lang="en-US" sz="1600">
                <a:latin typeface="Gotham Bold" pitchFamily="50" charset="0"/>
                <a:cs typeface="Gotham Bold" pitchFamily="50" charset="0"/>
              </a:rPr>
              <a:t>IDB Invest</a:t>
            </a:r>
          </a:p>
        </c:rich>
      </c:tx>
      <c:layout>
        <c:manualLayout>
          <c:xMode val="edge"/>
          <c:yMode val="edge"/>
          <c:x val="0.31808477914216715"/>
          <c:y val="2.338900407410667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otham Bold" pitchFamily="50" charset="0"/>
              <a:ea typeface="+mn-ea"/>
              <a:cs typeface="Gotham Bold" pitchFamily="50" charset="0"/>
            </a:defRPr>
          </a:pPr>
          <a:endParaRPr lang="en-US"/>
        </a:p>
      </c:txPr>
    </c:title>
    <c:autoTitleDeleted val="0"/>
    <c:plotArea>
      <c:layout>
        <c:manualLayout>
          <c:layoutTarget val="inner"/>
          <c:xMode val="edge"/>
          <c:yMode val="edge"/>
          <c:x val="0.11763185529065266"/>
          <c:y val="0.12828260988872359"/>
          <c:w val="0.82331373374017502"/>
          <c:h val="0.8576839876668122"/>
        </c:manualLayout>
      </c:layout>
      <c:pieChart>
        <c:varyColors val="1"/>
        <c:ser>
          <c:idx val="0"/>
          <c:order val="0"/>
          <c:dPt>
            <c:idx val="0"/>
            <c:bubble3D val="0"/>
            <c:spPr>
              <a:solidFill>
                <a:schemeClr val="accent6">
                  <a:tint val="43000"/>
                </a:schemeClr>
              </a:solidFill>
              <a:ln>
                <a:noFill/>
              </a:ln>
              <a:effectLst/>
            </c:spPr>
            <c:extLst>
              <c:ext xmlns:c16="http://schemas.microsoft.com/office/drawing/2014/chart" uri="{C3380CC4-5D6E-409C-BE32-E72D297353CC}">
                <c16:uniqueId val="{00000001-0183-4F7C-B5F3-7D05B4A0E842}"/>
              </c:ext>
            </c:extLst>
          </c:dPt>
          <c:dPt>
            <c:idx val="1"/>
            <c:bubble3D val="0"/>
            <c:spPr>
              <a:solidFill>
                <a:schemeClr val="accent6">
                  <a:tint val="56000"/>
                </a:schemeClr>
              </a:solidFill>
              <a:ln>
                <a:noFill/>
              </a:ln>
              <a:effectLst/>
            </c:spPr>
            <c:extLst>
              <c:ext xmlns:c16="http://schemas.microsoft.com/office/drawing/2014/chart" uri="{C3380CC4-5D6E-409C-BE32-E72D297353CC}">
                <c16:uniqueId val="{00000003-0183-4F7C-B5F3-7D05B4A0E842}"/>
              </c:ext>
            </c:extLst>
          </c:dPt>
          <c:dPt>
            <c:idx val="2"/>
            <c:bubble3D val="0"/>
            <c:spPr>
              <a:solidFill>
                <a:schemeClr val="accent6">
                  <a:tint val="69000"/>
                </a:schemeClr>
              </a:solidFill>
              <a:ln>
                <a:noFill/>
              </a:ln>
              <a:effectLst/>
            </c:spPr>
            <c:extLst>
              <c:ext xmlns:c16="http://schemas.microsoft.com/office/drawing/2014/chart" uri="{C3380CC4-5D6E-409C-BE32-E72D297353CC}">
                <c16:uniqueId val="{00000005-0183-4F7C-B5F3-7D05B4A0E842}"/>
              </c:ext>
            </c:extLst>
          </c:dPt>
          <c:dPt>
            <c:idx val="3"/>
            <c:bubble3D val="0"/>
            <c:spPr>
              <a:solidFill>
                <a:schemeClr val="accent6">
                  <a:tint val="81000"/>
                </a:schemeClr>
              </a:solidFill>
              <a:ln>
                <a:noFill/>
              </a:ln>
              <a:effectLst/>
            </c:spPr>
            <c:extLst>
              <c:ext xmlns:c16="http://schemas.microsoft.com/office/drawing/2014/chart" uri="{C3380CC4-5D6E-409C-BE32-E72D297353CC}">
                <c16:uniqueId val="{00000007-0183-4F7C-B5F3-7D05B4A0E842}"/>
              </c:ext>
            </c:extLst>
          </c:dPt>
          <c:dPt>
            <c:idx val="4"/>
            <c:bubble3D val="0"/>
            <c:spPr>
              <a:solidFill>
                <a:schemeClr val="accent6">
                  <a:tint val="94000"/>
                </a:schemeClr>
              </a:solidFill>
              <a:ln>
                <a:noFill/>
              </a:ln>
              <a:effectLst/>
            </c:spPr>
            <c:extLst>
              <c:ext xmlns:c16="http://schemas.microsoft.com/office/drawing/2014/chart" uri="{C3380CC4-5D6E-409C-BE32-E72D297353CC}">
                <c16:uniqueId val="{00000009-0183-4F7C-B5F3-7D05B4A0E842}"/>
              </c:ext>
            </c:extLst>
          </c:dPt>
          <c:dPt>
            <c:idx val="5"/>
            <c:bubble3D val="0"/>
            <c:spPr>
              <a:solidFill>
                <a:schemeClr val="accent6">
                  <a:shade val="93000"/>
                </a:schemeClr>
              </a:solidFill>
              <a:ln>
                <a:noFill/>
              </a:ln>
              <a:effectLst/>
            </c:spPr>
            <c:extLst>
              <c:ext xmlns:c16="http://schemas.microsoft.com/office/drawing/2014/chart" uri="{C3380CC4-5D6E-409C-BE32-E72D297353CC}">
                <c16:uniqueId val="{0000000B-0183-4F7C-B5F3-7D05B4A0E842}"/>
              </c:ext>
            </c:extLst>
          </c:dPt>
          <c:dPt>
            <c:idx val="6"/>
            <c:bubble3D val="0"/>
            <c:spPr>
              <a:solidFill>
                <a:schemeClr val="accent6">
                  <a:shade val="80000"/>
                </a:schemeClr>
              </a:solidFill>
              <a:ln>
                <a:noFill/>
              </a:ln>
              <a:effectLst/>
            </c:spPr>
            <c:extLst>
              <c:ext xmlns:c16="http://schemas.microsoft.com/office/drawing/2014/chart" uri="{C3380CC4-5D6E-409C-BE32-E72D297353CC}">
                <c16:uniqueId val="{0000000D-0183-4F7C-B5F3-7D05B4A0E842}"/>
              </c:ext>
            </c:extLst>
          </c:dPt>
          <c:dPt>
            <c:idx val="7"/>
            <c:bubble3D val="0"/>
            <c:spPr>
              <a:solidFill>
                <a:schemeClr val="accent6">
                  <a:shade val="68000"/>
                </a:schemeClr>
              </a:solidFill>
              <a:ln>
                <a:noFill/>
              </a:ln>
              <a:effectLst/>
            </c:spPr>
            <c:extLst>
              <c:ext xmlns:c16="http://schemas.microsoft.com/office/drawing/2014/chart" uri="{C3380CC4-5D6E-409C-BE32-E72D297353CC}">
                <c16:uniqueId val="{0000000F-0183-4F7C-B5F3-7D05B4A0E842}"/>
              </c:ext>
            </c:extLst>
          </c:dPt>
          <c:dPt>
            <c:idx val="8"/>
            <c:bubble3D val="0"/>
            <c:spPr>
              <a:solidFill>
                <a:schemeClr val="accent6">
                  <a:shade val="55000"/>
                </a:schemeClr>
              </a:solidFill>
              <a:ln>
                <a:noFill/>
              </a:ln>
              <a:effectLst/>
            </c:spPr>
            <c:extLst>
              <c:ext xmlns:c16="http://schemas.microsoft.com/office/drawing/2014/chart" uri="{C3380CC4-5D6E-409C-BE32-E72D297353CC}">
                <c16:uniqueId val="{00000011-0183-4F7C-B5F3-7D05B4A0E842}"/>
              </c:ext>
            </c:extLst>
          </c:dPt>
          <c:dPt>
            <c:idx val="9"/>
            <c:bubble3D val="0"/>
            <c:spPr>
              <a:solidFill>
                <a:schemeClr val="accent6">
                  <a:shade val="42000"/>
                </a:schemeClr>
              </a:solidFill>
              <a:ln>
                <a:noFill/>
              </a:ln>
              <a:effectLst/>
            </c:spPr>
            <c:extLst>
              <c:ext xmlns:c16="http://schemas.microsoft.com/office/drawing/2014/chart" uri="{C3380CC4-5D6E-409C-BE32-E72D297353CC}">
                <c16:uniqueId val="{00000013-0183-4F7C-B5F3-7D05B4A0E842}"/>
              </c:ext>
            </c:extLst>
          </c:dPt>
          <c:dLbls>
            <c:dLbl>
              <c:idx val="0"/>
              <c:layout>
                <c:manualLayout>
                  <c:x val="-0.13020063900730033"/>
                  <c:y val="0.1846407725153758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83-4F7C-B5F3-7D05B4A0E842}"/>
                </c:ext>
              </c:extLst>
            </c:dLbl>
            <c:dLbl>
              <c:idx val="4"/>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94868F42-4488-4565-A73E-E320EF7F4458}" type="CATEGORYNAME">
                      <a:rPr lang="ja-JP" altLang="en-US"/>
                      <a:pPr>
                        <a:defRPr sz="900">
                          <a:solidFill>
                            <a:schemeClr val="tx1"/>
                          </a:solidFill>
                        </a:defRPr>
                      </a:pPr>
                      <a:t>[CATEGORY NAME]</a:t>
                    </a:fld>
                    <a:r>
                      <a:rPr lang="ja-JP" altLang="en-US" baseline="0"/>
                      <a:t>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9-0183-4F7C-B5F3-7D05B4A0E842}"/>
                </c:ext>
              </c:extLst>
            </c:dLbl>
            <c:dLbl>
              <c:idx val="5"/>
              <c:layout>
                <c:manualLayout>
                  <c:x val="8.9819643671617835E-2"/>
                  <c:y val="-6.034072526697326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E4DD3347-29DD-4CD5-BBC8-C467FC6AB90B}" type="CATEGORYNAME">
                      <a:rPr lang="ja-JP" altLang="en-US" sz="900" b="0">
                        <a:solidFill>
                          <a:schemeClr val="tx1"/>
                        </a:solidFill>
                        <a:latin typeface="+mn-lt"/>
                      </a:rPr>
                      <a:pPr>
                        <a:defRPr sz="900">
                          <a:solidFill>
                            <a:schemeClr val="tx1"/>
                          </a:solidFill>
                        </a:defRPr>
                      </a:pPr>
                      <a:t>[CATEGORY NAME]</a:t>
                    </a:fld>
                    <a:r>
                      <a:rPr lang="ja-JP" altLang="en-US" sz="900" b="0" baseline="0">
                        <a:solidFill>
                          <a:schemeClr val="tx1"/>
                        </a:solidFill>
                        <a:latin typeface="+mn-lt"/>
                      </a:rPr>
                      <a:t>
</a:t>
                    </a:r>
                  </a:p>
                  <a:p>
                    <a:pPr>
                      <a:defRPr sz="900">
                        <a:solidFill>
                          <a:schemeClr val="tx1"/>
                        </a:solidFill>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7435623645382898"/>
                      <c:h val="0.13928253241382663"/>
                    </c:manualLayout>
                  </c15:layout>
                  <c15:dlblFieldTable/>
                  <c15:showDataLabelsRange val="0"/>
                </c:ext>
                <c:ext xmlns:c16="http://schemas.microsoft.com/office/drawing/2014/chart" uri="{C3380CC4-5D6E-409C-BE32-E72D297353CC}">
                  <c16:uniqueId val="{0000000B-0183-4F7C-B5F3-7D05B4A0E842}"/>
                </c:ext>
              </c:extLst>
            </c:dLbl>
            <c:dLbl>
              <c:idx val="6"/>
              <c:tx>
                <c:rich>
                  <a:bodyPr/>
                  <a:lstStyle/>
                  <a:p>
                    <a:fld id="{48D0A76D-C297-4CFF-835A-5C6309893143}" type="CATEGORYNAME">
                      <a:rPr lang="ja-JP" altLang="en-US"/>
                      <a:pPr/>
                      <a:t>[CATEGORY NAME]</a:t>
                    </a:fld>
                    <a:r>
                      <a:rPr lang="ja-JP" altLang="en-US" baseline="0"/>
                      <a:t>
</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183-4F7C-B5F3-7D05B4A0E842}"/>
                </c:ext>
              </c:extLst>
            </c:dLbl>
            <c:dLbl>
              <c:idx val="7"/>
              <c:layout>
                <c:manualLayout>
                  <c:x val="0.17320745519570632"/>
                  <c:y val="-0.1718841814549300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297B2CCB-446E-4721-95A8-B0FC936F865B}" type="CATEGORYNAME">
                      <a:rPr lang="ja-JP" altLang="en-US" sz="900" b="0">
                        <a:solidFill>
                          <a:schemeClr val="tx1"/>
                        </a:solidFill>
                        <a:latin typeface="+mn-lt"/>
                      </a:rPr>
                      <a:pPr>
                        <a:defRPr sz="900">
                          <a:solidFill>
                            <a:schemeClr val="tx1"/>
                          </a:solidFill>
                        </a:defRPr>
                      </a:pPr>
                      <a:t>[CATEGORY NAME]</a:t>
                    </a:fld>
                    <a:endParaRPr lang="ja-JP" altLang="en-US" sz="900" b="0" baseline="0">
                      <a:solidFill>
                        <a:schemeClr val="tx1"/>
                      </a:solidFill>
                      <a:latin typeface="+mn-lt"/>
                    </a:endParaRPr>
                  </a:p>
                  <a:p>
                    <a:pPr>
                      <a:defRPr sz="900">
                        <a:solidFill>
                          <a:schemeClr val="tx1"/>
                        </a:solidFill>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5900189513581806"/>
                      <c:h val="9.5501821600658107E-2"/>
                    </c:manualLayout>
                  </c15:layout>
                  <c15:dlblFieldTable/>
                  <c15:showDataLabelsRange val="0"/>
                </c:ext>
                <c:ext xmlns:c16="http://schemas.microsoft.com/office/drawing/2014/chart" uri="{C3380CC4-5D6E-409C-BE32-E72D297353CC}">
                  <c16:uniqueId val="{0000000F-0183-4F7C-B5F3-7D05B4A0E842}"/>
                </c:ext>
              </c:extLst>
            </c:dLbl>
            <c:dLbl>
              <c:idx val="8"/>
              <c:layout>
                <c:manualLayout>
                  <c:x val="-8.5526638314474719E-3"/>
                  <c:y val="-2.2180114034396664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FFBEF3DC-A75A-4CF2-80F2-A75A155B6AAC}" type="CATEGORYNAME">
                      <a:rPr lang="ja-JP" altLang="en-US" sz="900" b="0">
                        <a:solidFill>
                          <a:schemeClr val="tx1"/>
                        </a:solidFill>
                        <a:latin typeface="+mn-lt"/>
                      </a:rPr>
                      <a:pPr>
                        <a:defRPr sz="900"/>
                      </a:pPr>
                      <a:t>[CATEGORY NAME]</a:t>
                    </a:fld>
                    <a:r>
                      <a:rPr lang="ja-JP" altLang="en-US" sz="900" b="0" baseline="0">
                        <a:solidFill>
                          <a:schemeClr val="tx1"/>
                        </a:solidFill>
                        <a:latin typeface="+mn-lt"/>
                      </a:rPr>
                      <a:t>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161034134299104"/>
                      <c:h val="0.12368538977557202"/>
                    </c:manualLayout>
                  </c15:layout>
                  <c15:dlblFieldTable/>
                  <c15:showDataLabelsRange val="0"/>
                </c:ext>
                <c:ext xmlns:c16="http://schemas.microsoft.com/office/drawing/2014/chart" uri="{C3380CC4-5D6E-409C-BE32-E72D297353CC}">
                  <c16:uniqueId val="{00000011-0183-4F7C-B5F3-7D05B4A0E8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2">
                      <a:lumMod val="35000"/>
                      <a:lumOff val="65000"/>
                    </a:schemeClr>
                  </a:solidFill>
                  <a:prstDash val="solid"/>
                  <a:round/>
                </a:ln>
                <a:effectLst/>
              </c:spPr>
            </c:leaderLines>
            <c:extLst>
              <c:ext xmlns:c15="http://schemas.microsoft.com/office/drawing/2012/chart" uri="{CE6537A1-D6FC-4f65-9D91-7224C49458BB}"/>
            </c:extLst>
          </c:dLbls>
          <c:cat>
            <c:strRef>
              <c:f>'IDB,IIC,MIF'!$A$2:$A$11</c:f>
              <c:strCache>
                <c:ptCount val="10"/>
                <c:pt idx="0">
                  <c:v>米国</c:v>
                </c:pt>
                <c:pt idx="1">
                  <c:v>ｱﾙｾﾞﾝﾁﾝ</c:v>
                </c:pt>
                <c:pt idx="2">
                  <c:v>ﾌﾞﾗｼﾞﾙ</c:v>
                </c:pt>
                <c:pt idx="3">
                  <c:v>ﾒｷｼｺ</c:v>
                </c:pt>
                <c:pt idx="4">
                  <c:v>中国</c:v>
                </c:pt>
                <c:pt idx="5">
                  <c:v>ｽﾍﾟｲﾝ</c:v>
                </c:pt>
                <c:pt idx="6">
                  <c:v>韓国</c:v>
                </c:pt>
                <c:pt idx="7">
                  <c:v>ﾍﾞﾈｽﾞｴﾗ</c:v>
                </c:pt>
                <c:pt idx="8">
                  <c:v>日本</c:v>
                </c:pt>
                <c:pt idx="9">
                  <c:v>その他</c:v>
                </c:pt>
              </c:strCache>
            </c:strRef>
          </c:cat>
          <c:val>
            <c:numRef>
              <c:f>'IDB,IIC,MIF'!$B$2:$B$11</c:f>
              <c:numCache>
                <c:formatCode>0%</c:formatCode>
                <c:ptCount val="10"/>
                <c:pt idx="0">
                  <c:v>0.14000000000000001</c:v>
                </c:pt>
                <c:pt idx="1">
                  <c:v>0.12</c:v>
                </c:pt>
                <c:pt idx="2">
                  <c:v>0.11</c:v>
                </c:pt>
                <c:pt idx="3">
                  <c:v>0.08</c:v>
                </c:pt>
                <c:pt idx="4">
                  <c:v>0.05</c:v>
                </c:pt>
                <c:pt idx="5" formatCode="0.0%">
                  <c:v>4.5400000000000003E-2</c:v>
                </c:pt>
                <c:pt idx="6" formatCode="0.0%">
                  <c:v>4.4600000000000001E-2</c:v>
                </c:pt>
                <c:pt idx="7" formatCode="0.0%">
                  <c:v>3.7400000000000003E-2</c:v>
                </c:pt>
                <c:pt idx="8" formatCode="0.0%">
                  <c:v>3.5499999999999997E-2</c:v>
                </c:pt>
                <c:pt idx="9">
                  <c:v>0.34</c:v>
                </c:pt>
              </c:numCache>
            </c:numRef>
          </c:val>
          <c:extLst>
            <c:ext xmlns:c16="http://schemas.microsoft.com/office/drawing/2014/chart" uri="{C3380CC4-5D6E-409C-BE32-E72D297353CC}">
              <c16:uniqueId val="{00000014-0183-4F7C-B5F3-7D05B4A0E84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2CF0952-D78E-474F-B21C-0542C67A7EE2}" type="datetimeFigureOut">
              <a:rPr lang="en-US" smtClean="0"/>
              <a:t>9/18/2019</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F794C79-7988-41FD-BADD-F02DF8D93D2C}" type="slidenum">
              <a:rPr lang="en-US" smtClean="0"/>
              <a:t>‹#›</a:t>
            </a:fld>
            <a:endParaRPr lang="en-US"/>
          </a:p>
        </p:txBody>
      </p:sp>
    </p:spTree>
    <p:extLst>
      <p:ext uri="{BB962C8B-B14F-4D97-AF65-F5344CB8AC3E}">
        <p14:creationId xmlns:p14="http://schemas.microsoft.com/office/powerpoint/2010/main" val="77381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C75F-03EA-4726-8EC5-611C93E6A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C61B4-1D88-47D2-910F-67A83CFFC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C2D10-AE99-4E45-9E9A-F6F8BE9716B4}"/>
              </a:ext>
            </a:extLst>
          </p:cNvPr>
          <p:cNvSpPr>
            <a:spLocks noGrp="1"/>
          </p:cNvSpPr>
          <p:nvPr>
            <p:ph type="dt" sz="half" idx="10"/>
          </p:nvPr>
        </p:nvSpPr>
        <p:spPr/>
        <p:txBody>
          <a:bodyPr/>
          <a:lstStyle/>
          <a:p>
            <a:fld id="{F0104BC3-9DFA-4ACE-B62C-0B8909BDFD5F}" type="datetime1">
              <a:rPr lang="en-US" smtClean="0"/>
              <a:t>9/18/2019</a:t>
            </a:fld>
            <a:endParaRPr lang="en-US" dirty="0"/>
          </a:p>
        </p:txBody>
      </p:sp>
      <p:sp>
        <p:nvSpPr>
          <p:cNvPr id="5" name="Footer Placeholder 4">
            <a:extLst>
              <a:ext uri="{FF2B5EF4-FFF2-40B4-BE49-F238E27FC236}">
                <a16:creationId xmlns:a16="http://schemas.microsoft.com/office/drawing/2014/main" id="{EF3B5FBD-79A3-4AFC-9A88-ED7CE707D9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3652AB-1A5F-45D4-B83D-E7134AD7003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209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CBC-CEB1-4421-96EA-1BA21B5B7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68F4F-99C6-4A94-BC43-94E49FDDD4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DD2DF-B9CF-4CDE-B67D-47318D61815B}"/>
              </a:ext>
            </a:extLst>
          </p:cNvPr>
          <p:cNvSpPr>
            <a:spLocks noGrp="1"/>
          </p:cNvSpPr>
          <p:nvPr>
            <p:ph type="dt" sz="half" idx="10"/>
          </p:nvPr>
        </p:nvSpPr>
        <p:spPr/>
        <p:txBody>
          <a:bodyPr/>
          <a:lstStyle/>
          <a:p>
            <a:fld id="{951DDCE4-2CC9-4314-8283-386A6EEEBC1F}" type="datetime1">
              <a:rPr lang="en-US" smtClean="0"/>
              <a:t>9/18/2019</a:t>
            </a:fld>
            <a:endParaRPr lang="en-US" dirty="0"/>
          </a:p>
        </p:txBody>
      </p:sp>
      <p:sp>
        <p:nvSpPr>
          <p:cNvPr id="5" name="Footer Placeholder 4">
            <a:extLst>
              <a:ext uri="{FF2B5EF4-FFF2-40B4-BE49-F238E27FC236}">
                <a16:creationId xmlns:a16="http://schemas.microsoft.com/office/drawing/2014/main" id="{AB6551F3-EF65-4091-93B7-26CA18241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D88F8-B595-494F-8A52-FA765EF7439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469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32DC5-1818-40A2-A4A0-BE59D5C59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00ACD-9F10-4705-ABFC-7C41E2892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6591-53CB-434E-AE5F-C815D5CC84F1}"/>
              </a:ext>
            </a:extLst>
          </p:cNvPr>
          <p:cNvSpPr>
            <a:spLocks noGrp="1"/>
          </p:cNvSpPr>
          <p:nvPr>
            <p:ph type="dt" sz="half" idx="10"/>
          </p:nvPr>
        </p:nvSpPr>
        <p:spPr/>
        <p:txBody>
          <a:bodyPr/>
          <a:lstStyle/>
          <a:p>
            <a:fld id="{6CC83E00-EA44-408E-8EBA-9726A0DF298E}" type="datetime1">
              <a:rPr lang="en-US" smtClean="0"/>
              <a:t>9/18/2019</a:t>
            </a:fld>
            <a:endParaRPr lang="en-US" dirty="0"/>
          </a:p>
        </p:txBody>
      </p:sp>
      <p:sp>
        <p:nvSpPr>
          <p:cNvPr id="5" name="Footer Placeholder 4">
            <a:extLst>
              <a:ext uri="{FF2B5EF4-FFF2-40B4-BE49-F238E27FC236}">
                <a16:creationId xmlns:a16="http://schemas.microsoft.com/office/drawing/2014/main" id="{6341626C-5AE5-44B8-9A09-985C3F220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F56642-4833-483E-B42F-35E0BA3B2E8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217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11B7-3459-4902-926D-DA75D434B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F79E7-77BC-4F86-A640-171485D626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0BAC6-1535-4FD6-934F-670F3F1DF5BD}"/>
              </a:ext>
            </a:extLst>
          </p:cNvPr>
          <p:cNvSpPr>
            <a:spLocks noGrp="1"/>
          </p:cNvSpPr>
          <p:nvPr>
            <p:ph type="dt" sz="half" idx="10"/>
          </p:nvPr>
        </p:nvSpPr>
        <p:spPr/>
        <p:txBody>
          <a:bodyPr/>
          <a:lstStyle/>
          <a:p>
            <a:fld id="{9965296A-1553-4E3C-9391-47947BB46D28}" type="datetime1">
              <a:rPr lang="en-US" smtClean="0"/>
              <a:t>9/18/2019</a:t>
            </a:fld>
            <a:endParaRPr lang="en-US" dirty="0"/>
          </a:p>
        </p:txBody>
      </p:sp>
      <p:sp>
        <p:nvSpPr>
          <p:cNvPr id="5" name="Footer Placeholder 4">
            <a:extLst>
              <a:ext uri="{FF2B5EF4-FFF2-40B4-BE49-F238E27FC236}">
                <a16:creationId xmlns:a16="http://schemas.microsoft.com/office/drawing/2014/main" id="{15EB9464-80A4-45CD-8699-3ED06E2181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8790D-E646-4B71-9A52-BA26994B3DD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33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65A1-464D-4FFE-8BC6-5767053705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9EC2D-333D-4EA0-8D0C-278EDCB4A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81B75-A6E1-497A-B978-243DEDB03F08}"/>
              </a:ext>
            </a:extLst>
          </p:cNvPr>
          <p:cNvSpPr>
            <a:spLocks noGrp="1"/>
          </p:cNvSpPr>
          <p:nvPr>
            <p:ph type="dt" sz="half" idx="10"/>
          </p:nvPr>
        </p:nvSpPr>
        <p:spPr/>
        <p:txBody>
          <a:bodyPr/>
          <a:lstStyle/>
          <a:p>
            <a:fld id="{FABDA19C-3E07-4E3E-93E7-3902457B3A00}" type="datetime1">
              <a:rPr lang="en-US" smtClean="0"/>
              <a:t>9/18/2019</a:t>
            </a:fld>
            <a:endParaRPr lang="en-US" dirty="0"/>
          </a:p>
        </p:txBody>
      </p:sp>
      <p:sp>
        <p:nvSpPr>
          <p:cNvPr id="5" name="Footer Placeholder 4">
            <a:extLst>
              <a:ext uri="{FF2B5EF4-FFF2-40B4-BE49-F238E27FC236}">
                <a16:creationId xmlns:a16="http://schemas.microsoft.com/office/drawing/2014/main" id="{8A7D25C8-25B3-4D48-BD06-B707ABECF8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F2BBD3-F928-46FB-B35E-5B8D8586804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92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EBED-0352-4A62-91A8-75DE1CEE8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2BCB2-A103-409E-8D42-2B4077A175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F5EB08-2B37-4063-8B5F-DC81C590C6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3F75CB-8D78-4DCE-9B8D-DD5D6397BD96}"/>
              </a:ext>
            </a:extLst>
          </p:cNvPr>
          <p:cNvSpPr>
            <a:spLocks noGrp="1"/>
          </p:cNvSpPr>
          <p:nvPr>
            <p:ph type="dt" sz="half" idx="10"/>
          </p:nvPr>
        </p:nvSpPr>
        <p:spPr/>
        <p:txBody>
          <a:bodyPr/>
          <a:lstStyle/>
          <a:p>
            <a:fld id="{227DA5C2-A368-42F8-BF3A-02058F41CDE8}" type="datetime1">
              <a:rPr lang="en-US" smtClean="0"/>
              <a:t>9/18/2019</a:t>
            </a:fld>
            <a:endParaRPr lang="en-US" dirty="0"/>
          </a:p>
        </p:txBody>
      </p:sp>
      <p:sp>
        <p:nvSpPr>
          <p:cNvPr id="6" name="Footer Placeholder 5">
            <a:extLst>
              <a:ext uri="{FF2B5EF4-FFF2-40B4-BE49-F238E27FC236}">
                <a16:creationId xmlns:a16="http://schemas.microsoft.com/office/drawing/2014/main" id="{8513EB0B-5308-44FD-92F1-3C4C40E033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D944A7-986A-46EE-83D1-5F19AFB8C41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34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8216-01E0-46FA-B33E-6D3B59189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3512DB-D3AB-4446-B0F9-E216CB1BC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6AE864-6C60-488E-B9FC-4572CE7F8D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B79C5-0518-47FD-8D34-6683A8351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0875DE-4CC4-4C73-8EFA-3B02B4A4AA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34D4A-B9B6-49C9-AD9D-9B4F72369D86}"/>
              </a:ext>
            </a:extLst>
          </p:cNvPr>
          <p:cNvSpPr>
            <a:spLocks noGrp="1"/>
          </p:cNvSpPr>
          <p:nvPr>
            <p:ph type="dt" sz="half" idx="10"/>
          </p:nvPr>
        </p:nvSpPr>
        <p:spPr/>
        <p:txBody>
          <a:bodyPr/>
          <a:lstStyle/>
          <a:p>
            <a:fld id="{AECC30B6-0A12-4370-BD6F-DC154AB4A8E8}" type="datetime1">
              <a:rPr lang="en-US" smtClean="0"/>
              <a:t>9/18/2019</a:t>
            </a:fld>
            <a:endParaRPr lang="en-US" dirty="0"/>
          </a:p>
        </p:txBody>
      </p:sp>
      <p:sp>
        <p:nvSpPr>
          <p:cNvPr id="8" name="Footer Placeholder 7">
            <a:extLst>
              <a:ext uri="{FF2B5EF4-FFF2-40B4-BE49-F238E27FC236}">
                <a16:creationId xmlns:a16="http://schemas.microsoft.com/office/drawing/2014/main" id="{92F883B5-E43C-4D80-928C-7952E7B209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0D04DD-50E8-4E2C-BFC1-DDBDECC6B23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957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7A32-FD49-4502-A275-BD8BA573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7E074-9766-41EB-8683-E947DC15A837}"/>
              </a:ext>
            </a:extLst>
          </p:cNvPr>
          <p:cNvSpPr>
            <a:spLocks noGrp="1"/>
          </p:cNvSpPr>
          <p:nvPr>
            <p:ph type="dt" sz="half" idx="10"/>
          </p:nvPr>
        </p:nvSpPr>
        <p:spPr/>
        <p:txBody>
          <a:bodyPr/>
          <a:lstStyle/>
          <a:p>
            <a:fld id="{5F6C3A22-01A3-4728-AA7A-6F44121109AF}" type="datetime1">
              <a:rPr lang="en-US" smtClean="0"/>
              <a:t>9/18/2019</a:t>
            </a:fld>
            <a:endParaRPr lang="en-US" dirty="0"/>
          </a:p>
        </p:txBody>
      </p:sp>
      <p:sp>
        <p:nvSpPr>
          <p:cNvPr id="4" name="Footer Placeholder 3">
            <a:extLst>
              <a:ext uri="{FF2B5EF4-FFF2-40B4-BE49-F238E27FC236}">
                <a16:creationId xmlns:a16="http://schemas.microsoft.com/office/drawing/2014/main" id="{82E49001-6014-405F-9EA6-E83202999A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11FC8A-C1A4-479A-886D-F9C85159CE5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146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CE56B-E0EA-4C9E-98F5-B1BEFFD5D6A9}"/>
              </a:ext>
            </a:extLst>
          </p:cNvPr>
          <p:cNvSpPr>
            <a:spLocks noGrp="1"/>
          </p:cNvSpPr>
          <p:nvPr>
            <p:ph type="dt" sz="half" idx="10"/>
          </p:nvPr>
        </p:nvSpPr>
        <p:spPr/>
        <p:txBody>
          <a:bodyPr/>
          <a:lstStyle/>
          <a:p>
            <a:fld id="{E19699A1-322A-4937-9425-4BDA85B04FB8}" type="datetime1">
              <a:rPr lang="en-US" smtClean="0"/>
              <a:t>9/18/2019</a:t>
            </a:fld>
            <a:endParaRPr lang="en-US" dirty="0"/>
          </a:p>
        </p:txBody>
      </p:sp>
      <p:sp>
        <p:nvSpPr>
          <p:cNvPr id="3" name="Footer Placeholder 2">
            <a:extLst>
              <a:ext uri="{FF2B5EF4-FFF2-40B4-BE49-F238E27FC236}">
                <a16:creationId xmlns:a16="http://schemas.microsoft.com/office/drawing/2014/main" id="{DBC34DDF-407F-4888-B698-30B51C2AF5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9F20A8-B163-427A-91A7-549DAB90A9F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447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64E6-70A9-49A7-9418-9F8AF4698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C794F3-7DBF-4F5B-9466-8E63CF8A7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B017F-8901-4542-BB64-FD24A5CA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751A89-D738-4CCF-8699-8BB6752CEA8F}"/>
              </a:ext>
            </a:extLst>
          </p:cNvPr>
          <p:cNvSpPr>
            <a:spLocks noGrp="1"/>
          </p:cNvSpPr>
          <p:nvPr>
            <p:ph type="dt" sz="half" idx="10"/>
          </p:nvPr>
        </p:nvSpPr>
        <p:spPr/>
        <p:txBody>
          <a:bodyPr/>
          <a:lstStyle/>
          <a:p>
            <a:fld id="{BBA40717-C055-4DAA-A96E-5D673CF1A336}" type="datetime1">
              <a:rPr lang="en-US" smtClean="0"/>
              <a:t>9/18/2019</a:t>
            </a:fld>
            <a:endParaRPr lang="en-US" dirty="0"/>
          </a:p>
        </p:txBody>
      </p:sp>
      <p:sp>
        <p:nvSpPr>
          <p:cNvPr id="6" name="Footer Placeholder 5">
            <a:extLst>
              <a:ext uri="{FF2B5EF4-FFF2-40B4-BE49-F238E27FC236}">
                <a16:creationId xmlns:a16="http://schemas.microsoft.com/office/drawing/2014/main" id="{C6AE7B85-ACFE-4C43-BCB8-5E7054F7FD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326463-986C-4A51-B527-9AD65BD0463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526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42B3-8035-4F8D-8DF6-71A3BBD61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24F714-3F76-4F8C-B3F8-E1FBE9399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98FB95-DDF5-4C39-9602-9C8032351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9BDC33-1136-4C23-BFC3-87F7B9F52482}"/>
              </a:ext>
            </a:extLst>
          </p:cNvPr>
          <p:cNvSpPr>
            <a:spLocks noGrp="1"/>
          </p:cNvSpPr>
          <p:nvPr>
            <p:ph type="dt" sz="half" idx="10"/>
          </p:nvPr>
        </p:nvSpPr>
        <p:spPr/>
        <p:txBody>
          <a:bodyPr/>
          <a:lstStyle/>
          <a:p>
            <a:fld id="{42838204-2F7D-41C2-B29D-1C888EA0C69D}" type="datetime1">
              <a:rPr lang="en-US" smtClean="0"/>
              <a:t>9/18/2019</a:t>
            </a:fld>
            <a:endParaRPr lang="en-US" dirty="0"/>
          </a:p>
        </p:txBody>
      </p:sp>
      <p:sp>
        <p:nvSpPr>
          <p:cNvPr id="6" name="Footer Placeholder 5">
            <a:extLst>
              <a:ext uri="{FF2B5EF4-FFF2-40B4-BE49-F238E27FC236}">
                <a16:creationId xmlns:a16="http://schemas.microsoft.com/office/drawing/2014/main" id="{9F94DEC6-3A45-4AB3-AAE9-A5DB57A473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00D865-C10F-414F-BFDB-E6CC6DFE8BB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466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87AF8-7E08-4092-8161-A211A8C87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C6ACC-E848-4A32-BE1D-87DEB1813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D171D-10A8-4444-9BA3-88995FC52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2C17-7D95-44BE-9387-43110C036DA1}" type="datetime1">
              <a:rPr lang="en-US" smtClean="0"/>
              <a:t>9/18/2019</a:t>
            </a:fld>
            <a:endParaRPr lang="en-US" dirty="0"/>
          </a:p>
        </p:txBody>
      </p:sp>
      <p:sp>
        <p:nvSpPr>
          <p:cNvPr id="5" name="Footer Placeholder 4">
            <a:extLst>
              <a:ext uri="{FF2B5EF4-FFF2-40B4-BE49-F238E27FC236}">
                <a16:creationId xmlns:a16="http://schemas.microsoft.com/office/drawing/2014/main" id="{A4BA4D63-4A60-454E-94C3-CDE28913C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981698-173F-42D5-BB86-0919446BF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489643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ulioA@iadb.org" TargetMode="External"/><Relationship Id="rId2" Type="http://schemas.openxmlformats.org/officeDocument/2006/relationships/hyperlink" Target="mailto:KEISUKEN@iadb.org" TargetMode="External"/><Relationship Id="rId1" Type="http://schemas.openxmlformats.org/officeDocument/2006/relationships/slideLayout" Target="../slideLayouts/slideLayout2.xml"/><Relationship Id="rId4" Type="http://schemas.openxmlformats.org/officeDocument/2006/relationships/hyperlink" Target="mailto:SUNGKYUC@IADB.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1" name="Rectangle 3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7FE5FC-9481-4F05-BAE8-A25EB7980068}"/>
              </a:ext>
            </a:extLst>
          </p:cNvPr>
          <p:cNvSpPr/>
          <p:nvPr/>
        </p:nvSpPr>
        <p:spPr>
          <a:xfrm>
            <a:off x="0" y="-419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Rectangle 1">
            <a:extLst>
              <a:ext uri="{FF2B5EF4-FFF2-40B4-BE49-F238E27FC236}">
                <a16:creationId xmlns:a16="http://schemas.microsoft.com/office/drawing/2014/main" id="{532CD384-7294-4385-9A43-B1583AB2495D}"/>
              </a:ext>
            </a:extLst>
          </p:cNvPr>
          <p:cNvSpPr/>
          <p:nvPr/>
        </p:nvSpPr>
        <p:spPr>
          <a:xfrm>
            <a:off x="0" y="1389483"/>
            <a:ext cx="12192000" cy="30958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55EBE5-6351-42B8-8B67-3EC046908DD6}"/>
              </a:ext>
            </a:extLst>
          </p:cNvPr>
          <p:cNvSpPr txBox="1"/>
          <p:nvPr/>
        </p:nvSpPr>
        <p:spPr>
          <a:xfrm>
            <a:off x="4152319" y="5950814"/>
            <a:ext cx="3887362" cy="568479"/>
          </a:xfrm>
          <a:prstGeom prst="ellipse">
            <a:avLst/>
          </a:prstGeom>
          <a:solidFill>
            <a:srgbClr val="002060"/>
          </a:solidFill>
          <a:ln w="174625" cmpd="thinThick">
            <a:noFill/>
          </a:ln>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altLang="ja-JP" sz="1600" dirty="0">
                <a:solidFill>
                  <a:srgbClr val="FFFFFF"/>
                </a:solidFill>
                <a:latin typeface="+mj-lt"/>
                <a:ea typeface="+mj-ea"/>
                <a:cs typeface="Gotham Book" pitchFamily="50" charset="0"/>
              </a:rPr>
              <a:t> 2019</a:t>
            </a:r>
            <a:r>
              <a:rPr lang="ja-JP" altLang="en-US" sz="1600" dirty="0">
                <a:solidFill>
                  <a:srgbClr val="FFFFFF"/>
                </a:solidFill>
                <a:latin typeface="+mj-lt"/>
                <a:ea typeface="+mj-ea"/>
                <a:cs typeface="Gotham Book" pitchFamily="50" charset="0"/>
              </a:rPr>
              <a:t>年</a:t>
            </a:r>
            <a:r>
              <a:rPr lang="en-US" altLang="ja-JP" sz="1600" dirty="0">
                <a:solidFill>
                  <a:schemeClr val="bg1"/>
                </a:solidFill>
                <a:latin typeface="+mj-lt"/>
                <a:ea typeface="+mj-ea"/>
                <a:cs typeface="Gotham Book" pitchFamily="50" charset="0"/>
              </a:rPr>
              <a:t>7</a:t>
            </a:r>
            <a:r>
              <a:rPr lang="ja-JP" altLang="en-US" sz="1600" dirty="0">
                <a:solidFill>
                  <a:srgbClr val="FFFFFF"/>
                </a:solidFill>
                <a:latin typeface="+mj-lt"/>
                <a:ea typeface="+mj-ea"/>
                <a:cs typeface="Gotham Book" pitchFamily="50" charset="0"/>
              </a:rPr>
              <a:t>月現在</a:t>
            </a:r>
            <a:r>
              <a:rPr lang="ja-JP" altLang="en-US" sz="1600" kern="1200" dirty="0">
                <a:solidFill>
                  <a:srgbClr val="FFFFFF"/>
                </a:solidFill>
                <a:latin typeface="+mj-lt"/>
                <a:ea typeface="+mj-ea"/>
                <a:cs typeface="Gotham Book" pitchFamily="50" charset="0"/>
              </a:rPr>
              <a:t>　</a:t>
            </a:r>
            <a:r>
              <a:rPr lang="ja-JP" altLang="en-US" sz="2600" b="1" kern="1200" dirty="0">
                <a:solidFill>
                  <a:srgbClr val="FFFFFF"/>
                </a:solidFill>
                <a:latin typeface="+mj-lt"/>
                <a:ea typeface="+mj-ea"/>
                <a:cs typeface="Gotham Book" pitchFamily="50" charset="0"/>
              </a:rPr>
              <a:t>　</a:t>
            </a:r>
            <a:endParaRPr lang="en-US" sz="2600" b="1" kern="1200" dirty="0">
              <a:solidFill>
                <a:srgbClr val="FFFFFF"/>
              </a:solidFill>
              <a:latin typeface="+mj-lt"/>
              <a:ea typeface="+mj-ea"/>
              <a:cs typeface="Gotham Book" pitchFamily="50" charset="0"/>
            </a:endParaRPr>
          </a:p>
        </p:txBody>
      </p:sp>
      <p:pic>
        <p:nvPicPr>
          <p:cNvPr id="7" name="Picture 6">
            <a:extLst>
              <a:ext uri="{FF2B5EF4-FFF2-40B4-BE49-F238E27FC236}">
                <a16:creationId xmlns:a16="http://schemas.microsoft.com/office/drawing/2014/main" id="{612B6415-3E54-42B2-990C-D7E1C3B8C80B}"/>
              </a:ext>
            </a:extLst>
          </p:cNvPr>
          <p:cNvPicPr>
            <a:picLocks noChangeAspect="1"/>
          </p:cNvPicPr>
          <p:nvPr/>
        </p:nvPicPr>
        <p:blipFill>
          <a:blip r:embed="rId2"/>
          <a:stretch>
            <a:fillRect/>
          </a:stretch>
        </p:blipFill>
        <p:spPr>
          <a:xfrm>
            <a:off x="4389196" y="3216185"/>
            <a:ext cx="1559556" cy="103970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8E18848-5C5A-463C-A40F-D9794359438E}"/>
              </a:ext>
            </a:extLst>
          </p:cNvPr>
          <p:cNvPicPr>
            <a:picLocks noChangeAspect="1"/>
          </p:cNvPicPr>
          <p:nvPr/>
        </p:nvPicPr>
        <p:blipFill>
          <a:blip r:embed="rId3"/>
          <a:stretch>
            <a:fillRect/>
          </a:stretch>
        </p:blipFill>
        <p:spPr>
          <a:xfrm>
            <a:off x="5811875" y="2816520"/>
            <a:ext cx="2601342" cy="1839033"/>
          </a:xfrm>
          <a:prstGeom prst="rect">
            <a:avLst/>
          </a:prstGeom>
        </p:spPr>
      </p:pic>
      <p:sp>
        <p:nvSpPr>
          <p:cNvPr id="13" name="Title 3">
            <a:extLst>
              <a:ext uri="{FF2B5EF4-FFF2-40B4-BE49-F238E27FC236}">
                <a16:creationId xmlns:a16="http://schemas.microsoft.com/office/drawing/2014/main" id="{D4F9DC25-2698-499A-8042-D88F1ABF4159}"/>
              </a:ext>
            </a:extLst>
          </p:cNvPr>
          <p:cNvSpPr txBox="1">
            <a:spLocks/>
          </p:cNvSpPr>
          <p:nvPr/>
        </p:nvSpPr>
        <p:spPr>
          <a:xfrm>
            <a:off x="523653" y="1750739"/>
            <a:ext cx="11144693" cy="1346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ja-JP" altLang="en-US" sz="3200" b="1" dirty="0">
                <a:solidFill>
                  <a:schemeClr val="bg1"/>
                </a:solidFill>
                <a:latin typeface="Gotham Bold" pitchFamily="50" charset="0"/>
                <a:ea typeface="+mn-ea"/>
                <a:cs typeface="Gotham Bold" pitchFamily="50" charset="0"/>
              </a:rPr>
              <a:t>米州開発銀行と日本</a:t>
            </a:r>
            <a:endParaRPr lang="en-US" sz="3200" b="1" dirty="0">
              <a:solidFill>
                <a:schemeClr val="bg1"/>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385229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3A5CB-35F9-4E3B-AECE-4FF3C8287399}"/>
              </a:ext>
            </a:extLst>
          </p:cNvPr>
          <p:cNvSpPr>
            <a:spLocks noGrp="1"/>
          </p:cNvSpPr>
          <p:nvPr>
            <p:ph idx="1"/>
          </p:nvPr>
        </p:nvSpPr>
        <p:spPr>
          <a:xfrm>
            <a:off x="457200" y="885824"/>
            <a:ext cx="11150600" cy="5789613"/>
          </a:xfrm>
        </p:spPr>
        <p:txBody>
          <a:bodyPr>
            <a:normAutofit/>
          </a:bodyPr>
          <a:lstStyle/>
          <a:p>
            <a:r>
              <a:rPr lang="en-US" altLang="zh-TW" sz="1600" dirty="0">
                <a:ea typeface="Yu Gothic" panose="020B0400000000000000" pitchFamily="34" charset="-128"/>
              </a:rPr>
              <a:t> JBIC</a:t>
            </a:r>
            <a:r>
              <a:rPr lang="ja-JP" altLang="en-US" sz="1600" dirty="0">
                <a:ea typeface="Yu Gothic" panose="020B0400000000000000" pitchFamily="34" charset="-128"/>
              </a:rPr>
              <a:t>との最近の主なパートナーシップ</a:t>
            </a:r>
            <a:endParaRPr lang="en-US" altLang="zh-TW" sz="1600" dirty="0">
              <a:ea typeface="Yu Gothic" panose="020B0400000000000000" pitchFamily="34" charset="-128"/>
            </a:endParaRPr>
          </a:p>
          <a:p>
            <a:pPr lvl="1"/>
            <a:r>
              <a:rPr lang="en-US" altLang="ja-JP" sz="1600" dirty="0">
                <a:ea typeface="Yu Gothic" panose="020B0400000000000000" pitchFamily="34" charset="-128"/>
              </a:rPr>
              <a:t>2016</a:t>
            </a:r>
            <a:r>
              <a:rPr lang="ja-JP" altLang="en-US" sz="1600" dirty="0">
                <a:ea typeface="Yu Gothic" panose="020B0400000000000000" pitchFamily="34" charset="-128"/>
              </a:rPr>
              <a:t>年</a:t>
            </a:r>
            <a:r>
              <a:rPr lang="en-US" altLang="ja-JP" sz="1600" dirty="0">
                <a:ea typeface="Yu Gothic" panose="020B0400000000000000" pitchFamily="34" charset="-128"/>
              </a:rPr>
              <a:t>11</a:t>
            </a:r>
            <a:r>
              <a:rPr lang="ja-JP" altLang="en-US" sz="1600" dirty="0">
                <a:ea typeface="Yu Gothic" panose="020B0400000000000000" pitchFamily="34" charset="-128"/>
              </a:rPr>
              <a:t>月に東京で開催された「日本－中南米カリブ地域ビジネスフォーラム」の機に、</a:t>
            </a:r>
            <a:r>
              <a:rPr lang="en-US" altLang="ja-JP" sz="1600" dirty="0">
                <a:ea typeface="Yu Gothic" panose="020B0400000000000000" pitchFamily="34" charset="-128"/>
              </a:rPr>
              <a:t>IDB</a:t>
            </a:r>
            <a:r>
              <a:rPr lang="ja-JP" altLang="en-US" sz="1600" dirty="0">
                <a:ea typeface="Yu Gothic" panose="020B0400000000000000" pitchFamily="34" charset="-128"/>
              </a:rPr>
              <a:t>及び</a:t>
            </a:r>
            <a:r>
              <a:rPr lang="en-US" altLang="ja-JP" sz="1600" dirty="0">
                <a:ea typeface="Yu Gothic" panose="020B0400000000000000" pitchFamily="34" charset="-128"/>
              </a:rPr>
              <a:t>IDB</a:t>
            </a:r>
            <a:r>
              <a:rPr lang="ja-JP" altLang="en-US" sz="1600" dirty="0">
                <a:ea typeface="Yu Gothic" panose="020B0400000000000000" pitchFamily="34" charset="-128"/>
              </a:rPr>
              <a:t> </a:t>
            </a:r>
            <a:r>
              <a:rPr lang="en-US" altLang="ja-JP" sz="1600" dirty="0">
                <a:ea typeface="Yu Gothic" panose="020B0400000000000000" pitchFamily="34" charset="-128"/>
              </a:rPr>
              <a:t>Invest</a:t>
            </a:r>
            <a:r>
              <a:rPr lang="ja-JP" altLang="en-US" sz="1600" dirty="0">
                <a:ea typeface="Yu Gothic" panose="020B0400000000000000" pitchFamily="34" charset="-128"/>
              </a:rPr>
              <a:t>との間で、</a:t>
            </a:r>
            <a:r>
              <a:rPr lang="en-US" altLang="ja-JP" sz="1600" dirty="0">
                <a:ea typeface="Yu Gothic" panose="020B0400000000000000" pitchFamily="34" charset="-128"/>
              </a:rPr>
              <a:t>LAC</a:t>
            </a:r>
            <a:r>
              <a:rPr lang="ja-JP" altLang="en-US" sz="1600" dirty="0">
                <a:ea typeface="Yu Gothic" panose="020B0400000000000000" pitchFamily="34" charset="-128"/>
              </a:rPr>
              <a:t>地域における質の高いインフラ案件及び環境案件の推進に係る業務協力協定を締結。</a:t>
            </a:r>
            <a:endParaRPr lang="en-US" altLang="zh-TW" sz="1600" dirty="0">
              <a:ea typeface="Yu Gothic" panose="020B0400000000000000" pitchFamily="34" charset="-128"/>
            </a:endParaRPr>
          </a:p>
          <a:p>
            <a:pPr lvl="1"/>
            <a:r>
              <a:rPr lang="en-US" altLang="ja-JP" sz="1600" dirty="0">
                <a:ea typeface="Yu Gothic" panose="020B0400000000000000" pitchFamily="34" charset="-128"/>
              </a:rPr>
              <a:t>2017</a:t>
            </a:r>
            <a:r>
              <a:rPr lang="ja-JP" altLang="en-US" sz="1600" dirty="0">
                <a:ea typeface="Yu Gothic" panose="020B0400000000000000" pitchFamily="34" charset="-128"/>
              </a:rPr>
              <a:t>年、エクアドル共和国におけるエネルギー効率化事業に対し、</a:t>
            </a:r>
            <a:r>
              <a:rPr lang="en-US" altLang="ja-JP" sz="1600" dirty="0">
                <a:ea typeface="Yu Gothic" panose="020B0400000000000000" pitchFamily="34" charset="-128"/>
              </a:rPr>
              <a:t>50</a:t>
            </a:r>
            <a:r>
              <a:rPr lang="ja-JP" altLang="en-US" sz="1600" dirty="0">
                <a:ea typeface="Yu Gothic" panose="020B0400000000000000" pitchFamily="34" charset="-128"/>
              </a:rPr>
              <a:t>百万ドルを限度とする融資契約を締結。本件は、地球環境保全業務（通称</a:t>
            </a:r>
            <a:r>
              <a:rPr lang="en-US" altLang="ja-JP" sz="1600" dirty="0">
                <a:ea typeface="Yu Gothic" panose="020B0400000000000000" pitchFamily="34" charset="-128"/>
              </a:rPr>
              <a:t>GREEN</a:t>
            </a:r>
            <a:r>
              <a:rPr lang="ja-JP" altLang="en-US" sz="1600" dirty="0">
                <a:ea typeface="Yu Gothic" panose="020B0400000000000000" pitchFamily="34" charset="-128"/>
              </a:rPr>
              <a:t>）の下でのエクアドルに対する初の融資かつ</a:t>
            </a:r>
            <a:r>
              <a:rPr lang="en-US" altLang="ja-JP" sz="1600" dirty="0">
                <a:ea typeface="Yu Gothic" panose="020B0400000000000000" pitchFamily="34" charset="-128"/>
              </a:rPr>
              <a:t>GREEN</a:t>
            </a:r>
            <a:r>
              <a:rPr lang="ja-JP" altLang="en-US" sz="1600" dirty="0">
                <a:ea typeface="Yu Gothic" panose="020B0400000000000000" pitchFamily="34" charset="-128"/>
              </a:rPr>
              <a:t>の下での</a:t>
            </a:r>
            <a:r>
              <a:rPr lang="en-US" altLang="ja-JP" sz="1600" dirty="0">
                <a:ea typeface="Yu Gothic" panose="020B0400000000000000" pitchFamily="34" charset="-128"/>
              </a:rPr>
              <a:t>JBIC</a:t>
            </a:r>
            <a:r>
              <a:rPr lang="ja-JP" altLang="en-US" sz="1600" dirty="0">
                <a:ea typeface="Yu Gothic" panose="020B0400000000000000" pitchFamily="34" charset="-128"/>
              </a:rPr>
              <a:t>と</a:t>
            </a:r>
            <a:r>
              <a:rPr lang="en-US" altLang="ja-JP" sz="1600" dirty="0">
                <a:ea typeface="Yu Gothic" panose="020B0400000000000000" pitchFamily="34" charset="-128"/>
              </a:rPr>
              <a:t>IDB</a:t>
            </a:r>
            <a:r>
              <a:rPr lang="ja-JP" altLang="en-US" sz="1600" dirty="0">
                <a:ea typeface="Yu Gothic" panose="020B0400000000000000" pitchFamily="34" charset="-128"/>
              </a:rPr>
              <a:t>の協調融資第一号案件。</a:t>
            </a:r>
            <a:endParaRPr lang="en-US" altLang="zh-TW" sz="1600" dirty="0">
              <a:ea typeface="Yu Gothic" panose="020B0400000000000000" pitchFamily="34" charset="-128"/>
            </a:endParaRPr>
          </a:p>
          <a:p>
            <a:r>
              <a:rPr lang="ja-JP" altLang="en-US" sz="1600" dirty="0">
                <a:ea typeface="Yu Gothic" panose="020B0400000000000000" pitchFamily="34" charset="-128"/>
              </a:rPr>
              <a:t>大学との最近の主なパートナーシップ</a:t>
            </a:r>
            <a:endParaRPr lang="en-US" altLang="zh-TW" sz="1600" dirty="0">
              <a:ea typeface="Yu Gothic" panose="020B0400000000000000" pitchFamily="34" charset="-128"/>
            </a:endParaRPr>
          </a:p>
          <a:p>
            <a:pPr lvl="1"/>
            <a:r>
              <a:rPr lang="en-US" altLang="ja-JP" sz="1600" dirty="0">
                <a:ea typeface="Yu Gothic" panose="020B0400000000000000" pitchFamily="34" charset="-128"/>
              </a:rPr>
              <a:t>2016</a:t>
            </a:r>
            <a:r>
              <a:rPr lang="ja-JP" altLang="en-US" sz="1600" dirty="0">
                <a:ea typeface="Yu Gothic" panose="020B0400000000000000" pitchFamily="34" charset="-128"/>
              </a:rPr>
              <a:t>年</a:t>
            </a:r>
            <a:r>
              <a:rPr lang="en-US" altLang="ja-JP" sz="1600" dirty="0">
                <a:ea typeface="Yu Gothic" panose="020B0400000000000000" pitchFamily="34" charset="-128"/>
              </a:rPr>
              <a:t>11</a:t>
            </a:r>
            <a:r>
              <a:rPr lang="ja-JP" altLang="en-US" sz="1600" dirty="0">
                <a:ea typeface="Yu Gothic" panose="020B0400000000000000" pitchFamily="34" charset="-128"/>
              </a:rPr>
              <a:t>月、</a:t>
            </a:r>
            <a:r>
              <a:rPr lang="en-US" altLang="ja-JP" sz="1600" dirty="0">
                <a:ea typeface="Yu Gothic" panose="020B0400000000000000" pitchFamily="34" charset="-128"/>
              </a:rPr>
              <a:t>IDB</a:t>
            </a:r>
            <a:r>
              <a:rPr lang="ja-JP" altLang="en-US" sz="1600" dirty="0">
                <a:ea typeface="Yu Gothic" panose="020B0400000000000000" pitchFamily="34" charset="-128"/>
              </a:rPr>
              <a:t>と上智大学は、日本と中南米カリブ諸国との協力関係を促進するための知識共有パートナーシップの</a:t>
            </a:r>
            <a:r>
              <a:rPr lang="en-US" altLang="ja-JP" sz="1600" dirty="0">
                <a:ea typeface="Yu Gothic" panose="020B0400000000000000" pitchFamily="34" charset="-128"/>
              </a:rPr>
              <a:t>MOU</a:t>
            </a:r>
            <a:r>
              <a:rPr lang="ja-JP" altLang="en-US" sz="1600" dirty="0">
                <a:ea typeface="Yu Gothic" panose="020B0400000000000000" pitchFamily="34" charset="-128"/>
              </a:rPr>
              <a:t>を締結。</a:t>
            </a:r>
            <a:endParaRPr lang="en-US" altLang="zh-TW" sz="1600" dirty="0">
              <a:ea typeface="Yu Gothic" panose="020B0400000000000000" pitchFamily="34" charset="-128"/>
            </a:endParaRPr>
          </a:p>
          <a:p>
            <a:pPr lvl="1"/>
            <a:r>
              <a:rPr lang="en-US" altLang="zh-TW" sz="1600" dirty="0">
                <a:ea typeface="Yu Gothic" panose="020B0400000000000000" pitchFamily="34" charset="-128"/>
              </a:rPr>
              <a:t>2018</a:t>
            </a:r>
            <a:r>
              <a:rPr lang="ja-JP" altLang="en-US" sz="1600" dirty="0">
                <a:ea typeface="Yu Gothic" panose="020B0400000000000000" pitchFamily="34" charset="-128"/>
              </a:rPr>
              <a:t>年</a:t>
            </a:r>
            <a:r>
              <a:rPr lang="en-US" altLang="ja-JP" sz="1600" dirty="0">
                <a:ea typeface="Yu Gothic" panose="020B0400000000000000" pitchFamily="34" charset="-128"/>
              </a:rPr>
              <a:t>3</a:t>
            </a:r>
            <a:r>
              <a:rPr lang="ja-JP" altLang="en-US" sz="1600" dirty="0">
                <a:ea typeface="Yu Gothic" panose="020B0400000000000000" pitchFamily="34" charset="-128"/>
              </a:rPr>
              <a:t>月、</a:t>
            </a:r>
            <a:r>
              <a:rPr lang="en-US" altLang="ja-JP" sz="1600" dirty="0">
                <a:ea typeface="Yu Gothic" panose="020B0400000000000000" pitchFamily="34" charset="-128"/>
              </a:rPr>
              <a:t>IDB</a:t>
            </a:r>
            <a:r>
              <a:rPr lang="ja-JP" altLang="en-US" sz="1600" dirty="0">
                <a:ea typeface="Yu Gothic" panose="020B0400000000000000" pitchFamily="34" charset="-128"/>
              </a:rPr>
              <a:t>と早稲田大学は、知識共有とインターンシッププログラムを促進するための</a:t>
            </a:r>
            <a:r>
              <a:rPr lang="en-US" altLang="ja-JP" sz="1600" dirty="0">
                <a:ea typeface="Yu Gothic" panose="020B0400000000000000" pitchFamily="34" charset="-128"/>
              </a:rPr>
              <a:t>MOU</a:t>
            </a:r>
            <a:r>
              <a:rPr lang="ja-JP" altLang="en-US" sz="1600" dirty="0">
                <a:ea typeface="Yu Gothic" panose="020B0400000000000000" pitchFamily="34" charset="-128"/>
              </a:rPr>
              <a:t>を締結。その結果、</a:t>
            </a:r>
            <a:r>
              <a:rPr lang="en-US" altLang="ja-JP" sz="1600" dirty="0">
                <a:ea typeface="Yu Gothic" panose="020B0400000000000000" pitchFamily="34" charset="-128"/>
              </a:rPr>
              <a:t>2018</a:t>
            </a:r>
            <a:r>
              <a:rPr lang="ja-JP" altLang="en-US" sz="1600" dirty="0">
                <a:ea typeface="Yu Gothic" panose="020B0400000000000000" pitchFamily="34" charset="-128"/>
              </a:rPr>
              <a:t>年に</a:t>
            </a:r>
            <a:r>
              <a:rPr lang="en-US" altLang="ja-JP" sz="1600" dirty="0">
                <a:ea typeface="Yu Gothic" panose="020B0400000000000000" pitchFamily="34" charset="-128"/>
              </a:rPr>
              <a:t>2</a:t>
            </a:r>
            <a:r>
              <a:rPr lang="ja-JP" altLang="en-US" sz="1600" dirty="0">
                <a:ea typeface="Yu Gothic" panose="020B0400000000000000" pitchFamily="34" charset="-128"/>
              </a:rPr>
              <a:t>名の学生が</a:t>
            </a:r>
            <a:r>
              <a:rPr lang="en-US" altLang="ja-JP" sz="1600" dirty="0">
                <a:ea typeface="Yu Gothic" panose="020B0400000000000000" pitchFamily="34" charset="-128"/>
              </a:rPr>
              <a:t>IDB</a:t>
            </a:r>
            <a:r>
              <a:rPr lang="ja-JP" altLang="en-US" sz="1600" dirty="0">
                <a:ea typeface="Yu Gothic" panose="020B0400000000000000" pitchFamily="34" charset="-128"/>
              </a:rPr>
              <a:t>本部でインターンとして勤務</a:t>
            </a:r>
            <a:r>
              <a:rPr lang="en-US" altLang="zh-TW" sz="1600" dirty="0">
                <a:ea typeface="Yu Gothic" panose="020B0400000000000000" pitchFamily="34" charset="-128"/>
              </a:rPr>
              <a:t> </a:t>
            </a:r>
            <a:r>
              <a:rPr lang="ja-JP" altLang="en-US" sz="1600" dirty="0">
                <a:ea typeface="Yu Gothic" panose="020B0400000000000000" pitchFamily="34" charset="-128"/>
              </a:rPr>
              <a:t>（</a:t>
            </a:r>
            <a:r>
              <a:rPr lang="en-US" altLang="ja-JP" sz="1600" dirty="0">
                <a:ea typeface="Yu Gothic" panose="020B0400000000000000" pitchFamily="34" charset="-128"/>
              </a:rPr>
              <a:t>10</a:t>
            </a:r>
            <a:r>
              <a:rPr lang="ja-JP" altLang="en-US" sz="1600" dirty="0">
                <a:ea typeface="Yu Gothic" panose="020B0400000000000000" pitchFamily="34" charset="-128"/>
              </a:rPr>
              <a:t>週間）。</a:t>
            </a:r>
            <a:endParaRPr lang="en-US" altLang="zh-TW" sz="1600" dirty="0">
              <a:ea typeface="Yu Gothic" panose="020B0400000000000000" pitchFamily="34" charset="-128"/>
            </a:endParaRPr>
          </a:p>
          <a:p>
            <a:r>
              <a:rPr lang="en-US" altLang="ja-JP" sz="1600" dirty="0">
                <a:ea typeface="Yu Gothic" panose="020B0400000000000000" pitchFamily="34" charset="-128"/>
              </a:rPr>
              <a:t>IDB</a:t>
            </a:r>
            <a:r>
              <a:rPr lang="ja-JP" altLang="en-US" sz="1600" dirty="0">
                <a:ea typeface="Yu Gothic" panose="020B0400000000000000" pitchFamily="34" charset="-128"/>
              </a:rPr>
              <a:t>アジア事務所の最近の主な活動</a:t>
            </a:r>
            <a:endParaRPr lang="en-US" altLang="ja-JP" sz="1600" dirty="0">
              <a:ea typeface="Yu Gothic" panose="020B0400000000000000" pitchFamily="34" charset="-128"/>
            </a:endParaRPr>
          </a:p>
          <a:p>
            <a:endParaRPr lang="en-US" altLang="ja-JP" sz="2000" dirty="0"/>
          </a:p>
          <a:p>
            <a:pPr>
              <a:buFont typeface="Wingdings" panose="05000000000000000000" pitchFamily="2" charset="2"/>
              <a:buChar char="Ø"/>
            </a:pPr>
            <a:endParaRPr lang="en-US" altLang="ja-JP" sz="1600" dirty="0">
              <a:latin typeface="+mn-ea"/>
            </a:endParaRPr>
          </a:p>
          <a:p>
            <a:pPr>
              <a:buFont typeface="Wingdings" panose="05000000000000000000" pitchFamily="2" charset="2"/>
              <a:buChar char="Ø"/>
            </a:pPr>
            <a:endParaRPr lang="en-US" altLang="ja-JP" sz="16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marL="0" indent="0">
              <a:buNone/>
            </a:pPr>
            <a:endParaRPr lang="en-US" altLang="ja-JP" sz="1400" dirty="0">
              <a:latin typeface="+mn-ea"/>
            </a:endParaRPr>
          </a:p>
          <a:p>
            <a:pPr marL="0" indent="0">
              <a:buNone/>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sz="1400" dirty="0">
              <a:latin typeface="+mn-ea"/>
            </a:endParaRPr>
          </a:p>
          <a:p>
            <a:pPr>
              <a:buFont typeface="Wingdings" panose="05000000000000000000" pitchFamily="2" charset="2"/>
              <a:buChar char="Ø"/>
            </a:pPr>
            <a:endParaRPr lang="en-US" sz="1400" dirty="0">
              <a:latin typeface="+mn-ea"/>
            </a:endParaRPr>
          </a:p>
          <a:p>
            <a:pPr>
              <a:buFont typeface="Wingdings" panose="05000000000000000000" pitchFamily="2" charset="2"/>
              <a:buChar char="Ø"/>
            </a:pPr>
            <a:endParaRPr lang="en-US" sz="1400" dirty="0">
              <a:latin typeface="+mn-ea"/>
            </a:endParaRPr>
          </a:p>
          <a:p>
            <a:pPr marL="0" indent="0">
              <a:buNone/>
            </a:pPr>
            <a:endParaRPr lang="en-US" sz="1600" dirty="0">
              <a:latin typeface="+mn-ea"/>
            </a:endParaRPr>
          </a:p>
        </p:txBody>
      </p:sp>
      <p:sp>
        <p:nvSpPr>
          <p:cNvPr id="8" name="Rectangle 7">
            <a:extLst>
              <a:ext uri="{FF2B5EF4-FFF2-40B4-BE49-F238E27FC236}">
                <a16:creationId xmlns:a16="http://schemas.microsoft.com/office/drawing/2014/main" id="{9197CF2F-7188-41BA-AE2B-C5CF0BC31967}"/>
              </a:ext>
            </a:extLst>
          </p:cNvPr>
          <p:cNvSpPr/>
          <p:nvPr/>
        </p:nvSpPr>
        <p:spPr>
          <a:xfrm>
            <a:off x="0" y="408075"/>
            <a:ext cx="4114800"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17F624F6-FCEE-49FB-B778-34077B07801E}"/>
              </a:ext>
            </a:extLst>
          </p:cNvPr>
          <p:cNvSpPr txBox="1">
            <a:spLocks/>
          </p:cNvSpPr>
          <p:nvPr/>
        </p:nvSpPr>
        <p:spPr>
          <a:xfrm>
            <a:off x="-1" y="447183"/>
            <a:ext cx="4114801"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日本との最近の動き</a:t>
            </a:r>
            <a:r>
              <a:rPr lang="en-US" altLang="ja-JP" sz="1800" b="1" dirty="0">
                <a:solidFill>
                  <a:schemeClr val="bg1"/>
                </a:solidFill>
                <a:latin typeface="Gotham Bold" pitchFamily="50" charset="0"/>
                <a:ea typeface="+mn-ea"/>
                <a:cs typeface="Gotham Bold" pitchFamily="50" charset="0"/>
              </a:rPr>
              <a:t> </a:t>
            </a:r>
            <a:endParaRPr lang="en-US" sz="1800" b="1" dirty="0">
              <a:solidFill>
                <a:schemeClr val="bg1"/>
              </a:solidFill>
              <a:latin typeface="Gotham Bold" pitchFamily="50" charset="0"/>
              <a:ea typeface="+mn-ea"/>
              <a:cs typeface="Gotham Bold" pitchFamily="50" charset="0"/>
            </a:endParaRPr>
          </a:p>
        </p:txBody>
      </p:sp>
      <p:sp>
        <p:nvSpPr>
          <p:cNvPr id="11" name="Slide Number Placeholder 2">
            <a:extLst>
              <a:ext uri="{FF2B5EF4-FFF2-40B4-BE49-F238E27FC236}">
                <a16:creationId xmlns:a16="http://schemas.microsoft.com/office/drawing/2014/main" id="{7DA893AA-B1E4-4964-ABD7-2E25A1F3BC45}"/>
              </a:ext>
            </a:extLst>
          </p:cNvPr>
          <p:cNvSpPr>
            <a:spLocks noGrp="1"/>
          </p:cNvSpPr>
          <p:nvPr>
            <p:ph type="sldNum" sz="quarter" idx="12"/>
          </p:nvPr>
        </p:nvSpPr>
        <p:spPr>
          <a:xfrm>
            <a:off x="9113939" y="6310312"/>
            <a:ext cx="2743200" cy="365125"/>
          </a:xfrm>
        </p:spPr>
        <p:txBody>
          <a:bodyPr/>
          <a:lstStyle/>
          <a:p>
            <a:r>
              <a:rPr lang="en-US" sz="1400" dirty="0"/>
              <a:t>-8-</a:t>
            </a:r>
          </a:p>
        </p:txBody>
      </p:sp>
      <p:graphicFrame>
        <p:nvGraphicFramePr>
          <p:cNvPr id="7" name="Table 6">
            <a:extLst>
              <a:ext uri="{FF2B5EF4-FFF2-40B4-BE49-F238E27FC236}">
                <a16:creationId xmlns:a16="http://schemas.microsoft.com/office/drawing/2014/main" id="{53160B48-B6A7-41AE-A492-CFA17C12C2C8}"/>
              </a:ext>
            </a:extLst>
          </p:cNvPr>
          <p:cNvGraphicFramePr>
            <a:graphicFrameLocks noGrp="1"/>
          </p:cNvGraphicFramePr>
          <p:nvPr>
            <p:extLst>
              <p:ext uri="{D42A27DB-BD31-4B8C-83A1-F6EECF244321}">
                <p14:modId xmlns:p14="http://schemas.microsoft.com/office/powerpoint/2010/main" val="945760084"/>
              </p:ext>
            </p:extLst>
          </p:nvPr>
        </p:nvGraphicFramePr>
        <p:xfrm>
          <a:off x="838200" y="4143057"/>
          <a:ext cx="10515599" cy="2001520"/>
        </p:xfrm>
        <a:graphic>
          <a:graphicData uri="http://schemas.openxmlformats.org/drawingml/2006/table">
            <a:tbl>
              <a:tblPr firstRow="1" bandRow="1">
                <a:tableStyleId>{5C22544A-7EE6-4342-B048-85BDC9FD1C3A}</a:tableStyleId>
              </a:tblPr>
              <a:tblGrid>
                <a:gridCol w="1262877">
                  <a:extLst>
                    <a:ext uri="{9D8B030D-6E8A-4147-A177-3AD203B41FA5}">
                      <a16:colId xmlns:a16="http://schemas.microsoft.com/office/drawing/2014/main" val="274063099"/>
                    </a:ext>
                  </a:extLst>
                </a:gridCol>
                <a:gridCol w="9252722">
                  <a:extLst>
                    <a:ext uri="{9D8B030D-6E8A-4147-A177-3AD203B41FA5}">
                      <a16:colId xmlns:a16="http://schemas.microsoft.com/office/drawing/2014/main" val="3483185459"/>
                    </a:ext>
                  </a:extLst>
                </a:gridCol>
              </a:tblGrid>
              <a:tr h="370840">
                <a:tc gridSpan="2">
                  <a:txBody>
                    <a:bodyPr/>
                    <a:lstStyle/>
                    <a:p>
                      <a:pPr algn="ctr"/>
                      <a:r>
                        <a:rPr lang="ja-JP" altLang="en-US" sz="1400" dirty="0">
                          <a:latin typeface="Gotham Bold" pitchFamily="50" charset="0"/>
                          <a:cs typeface="Gotham Bold" pitchFamily="50" charset="0"/>
                        </a:rPr>
                        <a:t>最近の主なパートナーシップ活動（於：東京）</a:t>
                      </a:r>
                      <a:endParaRPr lang="en-US" sz="1400" dirty="0"/>
                    </a:p>
                  </a:txBody>
                  <a:tcPr>
                    <a:solidFill>
                      <a:srgbClr val="002060"/>
                    </a:solidFill>
                  </a:tcPr>
                </a:tc>
                <a:tc hMerge="1">
                  <a:txBody>
                    <a:bodyPr/>
                    <a:lstStyle/>
                    <a:p>
                      <a:endParaRPr lang="en-US" dirty="0"/>
                    </a:p>
                  </a:txBody>
                  <a:tcPr/>
                </a:tc>
                <a:extLst>
                  <a:ext uri="{0D108BD9-81ED-4DB2-BD59-A6C34878D82A}">
                    <a16:rowId xmlns:a16="http://schemas.microsoft.com/office/drawing/2014/main" val="966853822"/>
                  </a:ext>
                </a:extLst>
              </a:tr>
              <a:tr h="370840">
                <a:tc>
                  <a:txBody>
                    <a:bodyPr/>
                    <a:lstStyle/>
                    <a:p>
                      <a:r>
                        <a:rPr lang="en-US" altLang="ja-JP" sz="1400" b="1" dirty="0">
                          <a:solidFill>
                            <a:schemeClr val="tx1"/>
                          </a:solidFill>
                        </a:rPr>
                        <a:t>2019</a:t>
                      </a:r>
                      <a:r>
                        <a:rPr lang="ja-JP" altLang="en-US" sz="1400" b="1" dirty="0">
                          <a:solidFill>
                            <a:schemeClr val="tx1"/>
                          </a:solidFill>
                        </a:rPr>
                        <a:t>年</a:t>
                      </a:r>
                      <a:r>
                        <a:rPr lang="en-US" altLang="ja-JP" sz="1400" b="1" dirty="0">
                          <a:solidFill>
                            <a:schemeClr val="tx1"/>
                          </a:solidFill>
                        </a:rPr>
                        <a:t>5</a:t>
                      </a:r>
                      <a:r>
                        <a:rPr lang="ja-JP" altLang="en-US" sz="1400" b="1" dirty="0">
                          <a:solidFill>
                            <a:schemeClr val="tx1"/>
                          </a:solidFill>
                        </a:rPr>
                        <a:t>月</a:t>
                      </a:r>
                      <a:endParaRPr lang="en-US" sz="1400" b="1" dirty="0">
                        <a:solidFill>
                          <a:schemeClr val="tx1"/>
                        </a:solidFill>
                      </a:endParaRPr>
                    </a:p>
                  </a:txBody>
                  <a:tcPr>
                    <a:solidFill>
                      <a:schemeClr val="accent4"/>
                    </a:solidFill>
                  </a:tcPr>
                </a:tc>
                <a:tc>
                  <a:txBody>
                    <a:bodyPr/>
                    <a:lstStyle/>
                    <a:p>
                      <a:pPr marL="285750" indent="-285750">
                        <a:buFont typeface="Wingdings" panose="05000000000000000000" pitchFamily="2" charset="2"/>
                        <a:buChar char="§"/>
                      </a:pPr>
                      <a:r>
                        <a:rPr lang="ja-JP" altLang="en-US" sz="1400" dirty="0">
                          <a:solidFill>
                            <a:schemeClr val="tx1"/>
                          </a:solidFill>
                        </a:rPr>
                        <a:t>アルゼンチン農産業への投資・融資機会セミナー（駐日アルゼンチン共和国大使館、</a:t>
                      </a:r>
                      <a:r>
                        <a:rPr lang="en-US" altLang="ja-JP" sz="1400" dirty="0">
                          <a:solidFill>
                            <a:schemeClr val="tx1"/>
                          </a:solidFill>
                        </a:rPr>
                        <a:t>IDB</a:t>
                      </a:r>
                      <a:r>
                        <a:rPr lang="ja-JP" altLang="en-US" sz="1400" dirty="0">
                          <a:solidFill>
                            <a:schemeClr val="tx1"/>
                          </a:solidFill>
                        </a:rPr>
                        <a:t>共催）</a:t>
                      </a:r>
                      <a:endParaRPr lang="en-US" altLang="ja-JP" sz="1400" dirty="0">
                        <a:solidFill>
                          <a:schemeClr val="tx1"/>
                        </a:solidFill>
                      </a:endParaRPr>
                    </a:p>
                  </a:txBody>
                  <a:tcPr>
                    <a:solidFill>
                      <a:schemeClr val="accent4"/>
                    </a:solidFill>
                  </a:tcPr>
                </a:tc>
                <a:extLst>
                  <a:ext uri="{0D108BD9-81ED-4DB2-BD59-A6C34878D82A}">
                    <a16:rowId xmlns:a16="http://schemas.microsoft.com/office/drawing/2014/main" val="2129349229"/>
                  </a:ext>
                </a:extLst>
              </a:tr>
              <a:tr h="370840">
                <a:tc>
                  <a:txBody>
                    <a:bodyPr/>
                    <a:lstStyle/>
                    <a:p>
                      <a:r>
                        <a:rPr lang="en-US" sz="1400" b="1" dirty="0"/>
                        <a:t>2019</a:t>
                      </a:r>
                      <a:r>
                        <a:rPr lang="ja-JP" altLang="en-US" sz="1400" b="1" dirty="0"/>
                        <a:t>年</a:t>
                      </a:r>
                      <a:r>
                        <a:rPr lang="en-US" altLang="ja-JP" sz="1400" b="1" dirty="0"/>
                        <a:t>4</a:t>
                      </a:r>
                      <a:r>
                        <a:rPr lang="ja-JP" altLang="en-US" sz="1400" b="1" dirty="0"/>
                        <a:t>月</a:t>
                      </a:r>
                      <a:endParaRPr lang="en-US" sz="1400" b="1" dirty="0"/>
                    </a:p>
                  </a:txBody>
                  <a:tcPr/>
                </a:tc>
                <a:tc>
                  <a:txBody>
                    <a:bodyPr/>
                    <a:lstStyle/>
                    <a:p>
                      <a:pPr marL="285750" indent="-285750">
                        <a:buFont typeface="Wingdings" panose="05000000000000000000" pitchFamily="2" charset="2"/>
                        <a:buChar char="§"/>
                      </a:pPr>
                      <a:r>
                        <a:rPr lang="en-US" altLang="ja-JP" sz="1400" dirty="0"/>
                        <a:t>IDB</a:t>
                      </a:r>
                      <a:r>
                        <a:rPr lang="ja-JP" altLang="en-US" sz="1400" dirty="0"/>
                        <a:t>全ての借入国を代表する</a:t>
                      </a:r>
                      <a:r>
                        <a:rPr lang="en-US" altLang="ja-JP" sz="1400" dirty="0"/>
                        <a:t>9</a:t>
                      </a:r>
                      <a:r>
                        <a:rPr lang="ja-JP" altLang="en-US" sz="1400" dirty="0"/>
                        <a:t>名の理事が来日。自然災害リスクに関する日本の知見を習得。</a:t>
                      </a:r>
                    </a:p>
                  </a:txBody>
                  <a:tcPr/>
                </a:tc>
                <a:extLst>
                  <a:ext uri="{0D108BD9-81ED-4DB2-BD59-A6C34878D82A}">
                    <a16:rowId xmlns:a16="http://schemas.microsoft.com/office/drawing/2014/main" val="4199670323"/>
                  </a:ext>
                </a:extLst>
              </a:tr>
              <a:tr h="370840">
                <a:tc>
                  <a:txBody>
                    <a:bodyPr/>
                    <a:lstStyle/>
                    <a:p>
                      <a:r>
                        <a:rPr lang="en-US" altLang="ja-JP" sz="1400" b="1" dirty="0">
                          <a:solidFill>
                            <a:schemeClr val="tx1"/>
                          </a:solidFill>
                        </a:rPr>
                        <a:t>2019</a:t>
                      </a:r>
                      <a:r>
                        <a:rPr lang="ja-JP" altLang="en-US" sz="1400" b="1" dirty="0">
                          <a:solidFill>
                            <a:schemeClr val="tx1"/>
                          </a:solidFill>
                        </a:rPr>
                        <a:t>年</a:t>
                      </a:r>
                      <a:r>
                        <a:rPr lang="en-US" altLang="ja-JP" sz="1400" b="1" dirty="0">
                          <a:solidFill>
                            <a:schemeClr val="tx1"/>
                          </a:solidFill>
                        </a:rPr>
                        <a:t>3</a:t>
                      </a:r>
                      <a:r>
                        <a:rPr lang="ja-JP" altLang="en-US" sz="1400" b="1" dirty="0">
                          <a:solidFill>
                            <a:schemeClr val="tx1"/>
                          </a:solidFill>
                        </a:rPr>
                        <a:t>月</a:t>
                      </a:r>
                      <a:endParaRPr lang="en-US" sz="1400" b="1" dirty="0">
                        <a:solidFill>
                          <a:schemeClr val="tx1"/>
                        </a:solidFill>
                      </a:endParaRPr>
                    </a:p>
                  </a:txBody>
                  <a:tcPr>
                    <a:solidFill>
                      <a:schemeClr val="accent4"/>
                    </a:solidFill>
                  </a:tcPr>
                </a:tc>
                <a:tc>
                  <a:txBody>
                    <a:bodyPr/>
                    <a:lstStyle/>
                    <a:p>
                      <a:pPr marL="285750" indent="-285750">
                        <a:buFont typeface="Wingdings" panose="05000000000000000000" pitchFamily="2" charset="2"/>
                        <a:buChar char="§"/>
                      </a:pPr>
                      <a:r>
                        <a:rPr lang="ja-JP" altLang="en-US" sz="1400" dirty="0">
                          <a:solidFill>
                            <a:schemeClr val="tx1"/>
                          </a:solidFill>
                        </a:rPr>
                        <a:t>コロンビアビジネスフォーラム（駐日コロンビア共和国大使館、</a:t>
                      </a:r>
                      <a:r>
                        <a:rPr lang="en-US" altLang="ja-JP" sz="1400" dirty="0">
                          <a:solidFill>
                            <a:schemeClr val="tx1"/>
                          </a:solidFill>
                        </a:rPr>
                        <a:t>PRPCOLOMBIA</a:t>
                      </a:r>
                      <a:r>
                        <a:rPr lang="ja-JP" altLang="en-US" sz="1400" dirty="0">
                          <a:solidFill>
                            <a:schemeClr val="tx1"/>
                          </a:solidFill>
                        </a:rPr>
                        <a:t>、</a:t>
                      </a:r>
                      <a:r>
                        <a:rPr lang="en-US" altLang="ja-JP" sz="1400" dirty="0">
                          <a:solidFill>
                            <a:schemeClr val="tx1"/>
                          </a:solidFill>
                        </a:rPr>
                        <a:t>IDB</a:t>
                      </a:r>
                      <a:r>
                        <a:rPr lang="ja-JP" altLang="en-US" sz="1400" dirty="0">
                          <a:solidFill>
                            <a:schemeClr val="tx1"/>
                          </a:solidFill>
                        </a:rPr>
                        <a:t>共催）</a:t>
                      </a:r>
                    </a:p>
                  </a:txBody>
                  <a:tcPr>
                    <a:solidFill>
                      <a:schemeClr val="accent4"/>
                    </a:solidFill>
                  </a:tcPr>
                </a:tc>
                <a:extLst>
                  <a:ext uri="{0D108BD9-81ED-4DB2-BD59-A6C34878D82A}">
                    <a16:rowId xmlns:a16="http://schemas.microsoft.com/office/drawing/2014/main" val="146825138"/>
                  </a:ext>
                </a:extLst>
              </a:tr>
              <a:tr h="364956">
                <a:tc>
                  <a:txBody>
                    <a:bodyPr/>
                    <a:lstStyle/>
                    <a:p>
                      <a:r>
                        <a:rPr lang="en-US" altLang="ja-JP" sz="1400" b="1" dirty="0">
                          <a:solidFill>
                            <a:schemeClr val="tx1"/>
                          </a:solidFill>
                        </a:rPr>
                        <a:t>2018</a:t>
                      </a:r>
                      <a:r>
                        <a:rPr lang="ja-JP" altLang="en-US" sz="1400" b="1" dirty="0">
                          <a:solidFill>
                            <a:schemeClr val="tx1"/>
                          </a:solidFill>
                        </a:rPr>
                        <a:t>年</a:t>
                      </a:r>
                      <a:r>
                        <a:rPr lang="en-US" altLang="ja-JP" sz="1400" b="1" dirty="0">
                          <a:solidFill>
                            <a:schemeClr val="tx1"/>
                          </a:solidFill>
                        </a:rPr>
                        <a:t>12</a:t>
                      </a:r>
                      <a:r>
                        <a:rPr lang="ja-JP" altLang="en-US" sz="1400" b="1" dirty="0">
                          <a:solidFill>
                            <a:schemeClr val="tx1"/>
                          </a:solidFill>
                        </a:rPr>
                        <a:t>月</a:t>
                      </a:r>
                      <a:endParaRPr lang="en-US" sz="1400" b="1" dirty="0">
                        <a:solidFill>
                          <a:schemeClr val="tx1"/>
                        </a:solidFill>
                      </a:endParaRPr>
                    </a:p>
                  </a:txBody>
                  <a:tcPr/>
                </a:tc>
                <a:tc>
                  <a:txBody>
                    <a:bodyPr/>
                    <a:lstStyle/>
                    <a:p>
                      <a:pPr marL="285750" indent="-285750">
                        <a:buFont typeface="Wingdings" panose="05000000000000000000" pitchFamily="2" charset="2"/>
                        <a:buChar char="§"/>
                      </a:pPr>
                      <a:r>
                        <a:rPr lang="ja-JP" altLang="en-US" sz="1400" dirty="0">
                          <a:solidFill>
                            <a:schemeClr val="tx1"/>
                          </a:solidFill>
                        </a:rPr>
                        <a:t>コロンビアセミナー </a:t>
                      </a:r>
                      <a:r>
                        <a:rPr lang="en-US" altLang="ja-JP" sz="1400" dirty="0">
                          <a:solidFill>
                            <a:schemeClr val="tx1"/>
                          </a:solidFill>
                        </a:rPr>
                        <a:t>(</a:t>
                      </a:r>
                      <a:r>
                        <a:rPr lang="ja-JP" altLang="en-US" sz="1400" dirty="0">
                          <a:solidFill>
                            <a:schemeClr val="tx1"/>
                          </a:solidFill>
                        </a:rPr>
                        <a:t>駐日コロンビア共和国大使館、 </a:t>
                      </a:r>
                      <a:r>
                        <a:rPr lang="en-US" altLang="ja-JP" sz="1400" dirty="0">
                          <a:solidFill>
                            <a:schemeClr val="tx1"/>
                          </a:solidFill>
                        </a:rPr>
                        <a:t>PROCOLOMBIA</a:t>
                      </a:r>
                      <a:r>
                        <a:rPr lang="ja-JP" altLang="en-US" sz="1400" dirty="0">
                          <a:solidFill>
                            <a:schemeClr val="tx1"/>
                          </a:solidFill>
                        </a:rPr>
                        <a:t>、ジェトロ</a:t>
                      </a:r>
                      <a:r>
                        <a:rPr lang="en-US" altLang="ja-JP" sz="1400" dirty="0">
                          <a:solidFill>
                            <a:schemeClr val="tx1"/>
                          </a:solidFill>
                        </a:rPr>
                        <a:t>, IDB</a:t>
                      </a:r>
                      <a:r>
                        <a:rPr lang="ja-JP" altLang="en-US" sz="1400" dirty="0">
                          <a:solidFill>
                            <a:schemeClr val="tx1"/>
                          </a:solidFill>
                        </a:rPr>
                        <a:t>、オラルテ・モウレ</a:t>
                      </a:r>
                      <a:r>
                        <a:rPr lang="en-US" altLang="ja-JP" sz="1400" dirty="0">
                          <a:solidFill>
                            <a:schemeClr val="tx1"/>
                          </a:solidFill>
                        </a:rPr>
                        <a:t>&amp;</a:t>
                      </a:r>
                      <a:r>
                        <a:rPr lang="ja-JP" altLang="en-US" sz="1400" dirty="0">
                          <a:solidFill>
                            <a:schemeClr val="tx1"/>
                          </a:solidFill>
                        </a:rPr>
                        <a:t>アソシエーツ法律事務所共催</a:t>
                      </a:r>
                      <a:r>
                        <a:rPr lang="en-US" altLang="ja-JP" sz="1400" dirty="0">
                          <a:solidFill>
                            <a:schemeClr val="tx1"/>
                          </a:solidFill>
                        </a:rPr>
                        <a:t>)</a:t>
                      </a:r>
                    </a:p>
                  </a:txBody>
                  <a:tcPr/>
                </a:tc>
                <a:extLst>
                  <a:ext uri="{0D108BD9-81ED-4DB2-BD59-A6C34878D82A}">
                    <a16:rowId xmlns:a16="http://schemas.microsoft.com/office/drawing/2014/main" val="722843492"/>
                  </a:ext>
                </a:extLst>
              </a:tr>
            </a:tbl>
          </a:graphicData>
        </a:graphic>
      </p:graphicFrame>
    </p:spTree>
    <p:extLst>
      <p:ext uri="{BB962C8B-B14F-4D97-AF65-F5344CB8AC3E}">
        <p14:creationId xmlns:p14="http://schemas.microsoft.com/office/powerpoint/2010/main" val="34798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0D6722-2874-40C9-8085-4B637FF2FFD6}"/>
              </a:ext>
            </a:extLst>
          </p:cNvPr>
          <p:cNvSpPr/>
          <p:nvPr/>
        </p:nvSpPr>
        <p:spPr>
          <a:xfrm>
            <a:off x="0" y="408075"/>
            <a:ext cx="7095724"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CD6517E4-3C6D-4E49-9D72-1EF8B8674A1F}"/>
              </a:ext>
            </a:extLst>
          </p:cNvPr>
          <p:cNvSpPr txBox="1">
            <a:spLocks/>
          </p:cNvSpPr>
          <p:nvPr/>
        </p:nvSpPr>
        <p:spPr>
          <a:xfrm>
            <a:off x="-1" y="447183"/>
            <a:ext cx="7343775"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IDB</a:t>
            </a:r>
            <a:r>
              <a:rPr lang="ja-JP" altLang="en-US" sz="1800" b="1" dirty="0">
                <a:solidFill>
                  <a:schemeClr val="bg1"/>
                </a:solidFill>
                <a:latin typeface="Gotham Bold" pitchFamily="50" charset="0"/>
                <a:ea typeface="+mn-ea"/>
                <a:cs typeface="Gotham Bold" pitchFamily="50" charset="0"/>
              </a:rPr>
              <a:t>アジア事務所</a:t>
            </a:r>
            <a:r>
              <a:rPr lang="en-US" altLang="ja-JP" sz="1800" b="1" dirty="0">
                <a:solidFill>
                  <a:schemeClr val="bg1"/>
                </a:solidFill>
                <a:latin typeface="Gotham Bold" pitchFamily="50" charset="0"/>
                <a:ea typeface="+mn-ea"/>
                <a:cs typeface="Gotham Bold" pitchFamily="50" charset="0"/>
              </a:rPr>
              <a:t>(ASI): Connect With Us! </a:t>
            </a:r>
            <a:endParaRPr lang="en-US" sz="1800" b="1" dirty="0">
              <a:solidFill>
                <a:schemeClr val="bg1"/>
              </a:solidFill>
              <a:latin typeface="Gotham Bold" pitchFamily="50" charset="0"/>
              <a:ea typeface="+mn-ea"/>
              <a:cs typeface="Gotham Bold" pitchFamily="50" charset="0"/>
            </a:endParaRPr>
          </a:p>
        </p:txBody>
      </p:sp>
      <p:sp>
        <p:nvSpPr>
          <p:cNvPr id="10" name="Slide Number Placeholder 2">
            <a:extLst>
              <a:ext uri="{FF2B5EF4-FFF2-40B4-BE49-F238E27FC236}">
                <a16:creationId xmlns:a16="http://schemas.microsoft.com/office/drawing/2014/main" id="{C176975D-8ABB-4E0D-B55C-5465CCFAA25D}"/>
              </a:ext>
            </a:extLst>
          </p:cNvPr>
          <p:cNvSpPr>
            <a:spLocks noGrp="1"/>
          </p:cNvSpPr>
          <p:nvPr>
            <p:ph type="sldNum" sz="quarter" idx="12"/>
          </p:nvPr>
        </p:nvSpPr>
        <p:spPr>
          <a:xfrm>
            <a:off x="9113939" y="6310312"/>
            <a:ext cx="2743200" cy="365125"/>
          </a:xfrm>
        </p:spPr>
        <p:txBody>
          <a:bodyPr/>
          <a:lstStyle/>
          <a:p>
            <a:r>
              <a:rPr lang="en-US" sz="1400" dirty="0"/>
              <a:t>-10-</a:t>
            </a:r>
          </a:p>
        </p:txBody>
      </p:sp>
      <p:sp>
        <p:nvSpPr>
          <p:cNvPr id="11" name="Rectangle 10">
            <a:extLst>
              <a:ext uri="{FF2B5EF4-FFF2-40B4-BE49-F238E27FC236}">
                <a16:creationId xmlns:a16="http://schemas.microsoft.com/office/drawing/2014/main" id="{35B8B7DA-A1B4-43D2-B3DD-66FE662143EC}"/>
              </a:ext>
            </a:extLst>
          </p:cNvPr>
          <p:cNvSpPr/>
          <p:nvPr/>
        </p:nvSpPr>
        <p:spPr>
          <a:xfrm>
            <a:off x="1418084" y="5055978"/>
            <a:ext cx="9355831" cy="1631216"/>
          </a:xfrm>
          <a:prstGeom prst="rect">
            <a:avLst/>
          </a:prstGeom>
          <a:solidFill>
            <a:schemeClr val="accent4"/>
          </a:solidFill>
          <a:ln w="38100">
            <a:solidFill>
              <a:srgbClr val="002060"/>
            </a:solidFill>
          </a:ln>
        </p:spPr>
        <p:txBody>
          <a:bodyPr wrap="square">
            <a:spAutoFit/>
          </a:bodyPr>
          <a:lstStyle/>
          <a:p>
            <a:pPr algn="ctr">
              <a:lnSpc>
                <a:spcPts val="2000"/>
              </a:lnSpc>
            </a:pPr>
            <a:r>
              <a:rPr lang="ja-JP" altLang="en-US" b="1" dirty="0"/>
              <a:t>連絡先</a:t>
            </a:r>
            <a:endParaRPr lang="en-US" altLang="ja-JP" b="1" dirty="0"/>
          </a:p>
          <a:p>
            <a:pPr algn="ctr">
              <a:lnSpc>
                <a:spcPts val="2000"/>
              </a:lnSpc>
            </a:pPr>
            <a:r>
              <a:rPr lang="ja-JP" altLang="en-US" dirty="0"/>
              <a:t>所在地</a:t>
            </a:r>
            <a:r>
              <a:rPr lang="en-US" altLang="ja-JP" dirty="0"/>
              <a:t>:</a:t>
            </a:r>
            <a:r>
              <a:rPr lang="ja-JP" altLang="en-US" dirty="0"/>
              <a:t>〒</a:t>
            </a:r>
            <a:r>
              <a:rPr lang="en-US" altLang="ja-JP" dirty="0"/>
              <a:t>100-0011 </a:t>
            </a:r>
            <a:r>
              <a:rPr lang="ja-JP" altLang="en-US" dirty="0"/>
              <a:t>東京都千代田区内幸町</a:t>
            </a:r>
            <a:r>
              <a:rPr lang="en-US" altLang="ja-JP" dirty="0"/>
              <a:t>2-2-2 </a:t>
            </a:r>
            <a:r>
              <a:rPr lang="ja-JP" altLang="en-US" dirty="0"/>
              <a:t>富国生命ビル</a:t>
            </a:r>
            <a:r>
              <a:rPr lang="en-US" altLang="ja-JP" dirty="0"/>
              <a:t>16</a:t>
            </a:r>
            <a:r>
              <a:rPr lang="ja-JP" altLang="en-US" dirty="0"/>
              <a:t>階</a:t>
            </a:r>
            <a:endParaRPr lang="en-US" altLang="ja-JP" dirty="0"/>
          </a:p>
          <a:p>
            <a:pPr algn="ctr">
              <a:lnSpc>
                <a:spcPts val="2000"/>
              </a:lnSpc>
            </a:pPr>
            <a:r>
              <a:rPr lang="en-US" dirty="0"/>
              <a:t>Tel: </a:t>
            </a:r>
            <a:r>
              <a:rPr lang="en-US" altLang="ja-JP" dirty="0"/>
              <a:t>0</a:t>
            </a:r>
            <a:r>
              <a:rPr lang="en-US" dirty="0"/>
              <a:t>3-3591-0461	 </a:t>
            </a:r>
            <a:r>
              <a:rPr lang="ja-JP" altLang="en-US" dirty="0"/>
              <a:t>　　</a:t>
            </a:r>
            <a:r>
              <a:rPr lang="en-US" dirty="0"/>
              <a:t>	</a:t>
            </a:r>
          </a:p>
          <a:p>
            <a:pPr>
              <a:lnSpc>
                <a:spcPts val="2000"/>
              </a:lnSpc>
            </a:pPr>
            <a:r>
              <a:rPr lang="ja-JP" altLang="en-US" dirty="0"/>
              <a:t>　　　　　   </a:t>
            </a:r>
            <a:r>
              <a:rPr lang="en-US" dirty="0"/>
              <a:t>E-mail: </a:t>
            </a:r>
            <a:r>
              <a:rPr lang="en-US" dirty="0">
                <a:hlinkClick r:id="rId2">
                  <a:extLst>
                    <a:ext uri="{A12FA001-AC4F-418D-AE19-62706E023703}">
                      <ahyp:hlinkClr xmlns:ahyp="http://schemas.microsoft.com/office/drawing/2018/hyperlinkcolor" val="tx"/>
                    </a:ext>
                  </a:extLst>
                </a:hlinkClick>
              </a:rPr>
              <a:t>KEISUKEN@iadb.org</a:t>
            </a:r>
            <a:r>
              <a:rPr lang="en-US" dirty="0"/>
              <a:t> </a:t>
            </a:r>
            <a:r>
              <a:rPr lang="ja-JP" altLang="en-US" dirty="0"/>
              <a:t>（中村圭介</a:t>
            </a:r>
            <a:r>
              <a:rPr lang="en-US" altLang="ja-JP" dirty="0"/>
              <a:t>,</a:t>
            </a:r>
            <a:r>
              <a:rPr lang="ja-JP" altLang="en-US" dirty="0"/>
              <a:t>所長）</a:t>
            </a:r>
            <a:endParaRPr lang="en-US" altLang="ja-JP" dirty="0"/>
          </a:p>
          <a:p>
            <a:pPr>
              <a:lnSpc>
                <a:spcPts val="2000"/>
              </a:lnSpc>
            </a:pPr>
            <a:r>
              <a:rPr lang="ja-JP" altLang="en-US" dirty="0">
                <a:solidFill>
                  <a:srgbClr val="FFC000"/>
                </a:solidFill>
                <a:hlinkClick r:id="rId3">
                  <a:extLst>
                    <a:ext uri="{A12FA001-AC4F-418D-AE19-62706E023703}">
                      <ahyp:hlinkClr xmlns:ahyp="http://schemas.microsoft.com/office/drawing/2018/hyperlinkcolor" val="tx"/>
                    </a:ext>
                  </a:extLst>
                </a:hlinkClick>
              </a:rPr>
              <a:t>　　　　　　　　   </a:t>
            </a:r>
            <a:r>
              <a:rPr lang="en-US" altLang="ja-JP" u="sng" dirty="0">
                <a:hlinkClick r:id="rId3">
                  <a:extLst>
                    <a:ext uri="{A12FA001-AC4F-418D-AE19-62706E023703}">
                      <ahyp:hlinkClr xmlns:ahyp="http://schemas.microsoft.com/office/drawing/2018/hyperlinkcolor" val="tx"/>
                    </a:ext>
                  </a:extLst>
                </a:hlinkClick>
              </a:rPr>
              <a:t>JulioA@iadb.org</a:t>
            </a:r>
            <a:r>
              <a:rPr lang="en-US" altLang="ja-JP" u="sng" dirty="0"/>
              <a:t> </a:t>
            </a:r>
            <a:r>
              <a:rPr lang="ja-JP" altLang="en-US" dirty="0"/>
              <a:t>（</a:t>
            </a:r>
            <a:r>
              <a:rPr lang="en-US" altLang="ja-JP" dirty="0"/>
              <a:t>Julio Angel (Mr. ), Principal Advisor for Asia</a:t>
            </a:r>
            <a:r>
              <a:rPr lang="ja-JP" altLang="en-US" dirty="0"/>
              <a:t>）</a:t>
            </a:r>
            <a:endParaRPr lang="en-US" altLang="ja-JP" dirty="0"/>
          </a:p>
          <a:p>
            <a:pPr>
              <a:lnSpc>
                <a:spcPts val="2000"/>
              </a:lnSpc>
            </a:pPr>
            <a:r>
              <a:rPr lang="en-US" dirty="0">
                <a:solidFill>
                  <a:srgbClr val="FFC000"/>
                </a:solidFill>
                <a:hlinkClick r:id="rId4">
                  <a:extLst>
                    <a:ext uri="{A12FA001-AC4F-418D-AE19-62706E023703}">
                      <ahyp:hlinkClr xmlns:ahyp="http://schemas.microsoft.com/office/drawing/2018/hyperlinkcolor" val="tx"/>
                    </a:ext>
                  </a:extLst>
                </a:hlinkClick>
              </a:rPr>
              <a:t>                                     </a:t>
            </a:r>
            <a:r>
              <a:rPr lang="en-US" dirty="0">
                <a:hlinkClick r:id="rId4">
                  <a:extLst>
                    <a:ext uri="{A12FA001-AC4F-418D-AE19-62706E023703}">
                      <ahyp:hlinkClr xmlns:ahyp="http://schemas.microsoft.com/office/drawing/2018/hyperlinkcolor" val="tx"/>
                    </a:ext>
                  </a:extLst>
                </a:hlinkClick>
              </a:rPr>
              <a:t> SUNGKYUC@IADB.ORG</a:t>
            </a:r>
            <a:r>
              <a:rPr lang="en-US" dirty="0"/>
              <a:t> (Sungkyu Choi (Mr. ), Operations Senior Specialist)</a:t>
            </a:r>
          </a:p>
        </p:txBody>
      </p:sp>
      <p:sp>
        <p:nvSpPr>
          <p:cNvPr id="12" name="Rectangle 11">
            <a:extLst>
              <a:ext uri="{FF2B5EF4-FFF2-40B4-BE49-F238E27FC236}">
                <a16:creationId xmlns:a16="http://schemas.microsoft.com/office/drawing/2014/main" id="{4F0C7F1B-2554-452F-AAEA-3C7F3CDA36FA}"/>
              </a:ext>
            </a:extLst>
          </p:cNvPr>
          <p:cNvSpPr/>
          <p:nvPr/>
        </p:nvSpPr>
        <p:spPr>
          <a:xfrm>
            <a:off x="528838" y="1134248"/>
            <a:ext cx="6443462" cy="3785652"/>
          </a:xfrm>
          <a:prstGeom prst="rect">
            <a:avLst/>
          </a:prstGeom>
          <a:ln w="57150">
            <a:solidFill>
              <a:srgbClr val="002060"/>
            </a:solidFill>
          </a:ln>
        </p:spPr>
        <p:txBody>
          <a:bodyPr wrap="square">
            <a:spAutoFit/>
          </a:bodyPr>
          <a:lstStyle/>
          <a:p>
            <a:r>
              <a:rPr lang="ja-JP" altLang="en-US" sz="2400" b="1" dirty="0">
                <a:solidFill>
                  <a:srgbClr val="FFC000"/>
                </a:solidFill>
                <a:cs typeface="Gotham Bold" pitchFamily="50" charset="0"/>
              </a:rPr>
              <a:t>アジア事務所</a:t>
            </a:r>
            <a:r>
              <a:rPr lang="en-US" altLang="ja-JP" sz="2400" b="1" dirty="0">
                <a:solidFill>
                  <a:srgbClr val="FFC000"/>
                </a:solidFill>
                <a:cs typeface="Gotham Bold" pitchFamily="50" charset="0"/>
              </a:rPr>
              <a:t>(ASI)</a:t>
            </a:r>
            <a:r>
              <a:rPr lang="ja-JP" altLang="en-US" sz="2400" b="1" dirty="0">
                <a:solidFill>
                  <a:srgbClr val="FFC000"/>
                </a:solidFill>
                <a:cs typeface="Gotham Bold" pitchFamily="50" charset="0"/>
              </a:rPr>
              <a:t>について</a:t>
            </a:r>
            <a:r>
              <a:rPr lang="en-US" sz="2400" b="1" dirty="0">
                <a:solidFill>
                  <a:srgbClr val="FFC000"/>
                </a:solidFill>
                <a:cs typeface="Gotham Bold" pitchFamily="50" charset="0"/>
              </a:rPr>
              <a:t> </a:t>
            </a:r>
          </a:p>
          <a:p>
            <a:pPr algn="just"/>
            <a:endParaRPr lang="en-US" dirty="0">
              <a:latin typeface="GothamHTF-Book"/>
            </a:endParaRPr>
          </a:p>
          <a:p>
            <a:pPr algn="just"/>
            <a:r>
              <a:rPr lang="en-US" dirty="0">
                <a:latin typeface="GothamHTF-Book"/>
              </a:rPr>
              <a:t>1995</a:t>
            </a:r>
            <a:r>
              <a:rPr lang="ja-JP" altLang="en-US" dirty="0">
                <a:latin typeface="GothamHTF-Book"/>
              </a:rPr>
              <a:t>年の開設以来、米州開発銀行アジア事務所（</a:t>
            </a:r>
            <a:r>
              <a:rPr lang="en-US" altLang="ja-JP" dirty="0">
                <a:latin typeface="GothamHTF-Book"/>
              </a:rPr>
              <a:t>ASI</a:t>
            </a:r>
            <a:r>
              <a:rPr lang="ja-JP" altLang="en-US" dirty="0">
                <a:latin typeface="GothamHTF-Book"/>
              </a:rPr>
              <a:t>）は、アジアの加盟国政府、企業、学術機関、慈善家、投資家等の関係者にとって、中南米カリブ諸国（</a:t>
            </a:r>
            <a:r>
              <a:rPr lang="en-US" altLang="ja-JP" dirty="0">
                <a:latin typeface="GothamHTF-Book"/>
              </a:rPr>
              <a:t>LAC</a:t>
            </a:r>
            <a:r>
              <a:rPr lang="ja-JP" altLang="en-US" dirty="0">
                <a:latin typeface="GothamHTF-Book"/>
              </a:rPr>
              <a:t>）への支援を行う際の架け橋としての役割を果たしています。</a:t>
            </a:r>
            <a:endParaRPr lang="en-US" dirty="0">
              <a:latin typeface="GothamHTF-Book"/>
            </a:endParaRPr>
          </a:p>
          <a:p>
            <a:pPr algn="just"/>
            <a:endParaRPr lang="en-US" dirty="0">
              <a:latin typeface="GothamHTF-Book"/>
            </a:endParaRPr>
          </a:p>
          <a:p>
            <a:pPr algn="just"/>
            <a:r>
              <a:rPr lang="ja-JP" altLang="en-US" dirty="0">
                <a:latin typeface="GothamHTF-Book"/>
              </a:rPr>
              <a:t>アジア系企業等からの資金動員支援の他、</a:t>
            </a:r>
            <a:r>
              <a:rPr lang="en-US" altLang="ja-JP" dirty="0">
                <a:latin typeface="GothamHTF-Book"/>
              </a:rPr>
              <a:t>LAC</a:t>
            </a:r>
            <a:r>
              <a:rPr lang="ja-JP" altLang="en-US" dirty="0">
                <a:latin typeface="GothamHTF-Book"/>
              </a:rPr>
              <a:t>への投資機会に関する情報提供、アジア諸国の個人や機関等とのパートナーシップ強化にも取り組んでいます。</a:t>
            </a:r>
            <a:endParaRPr lang="en-US" altLang="ja-JP" dirty="0">
              <a:latin typeface="GothamHTF-Book"/>
            </a:endParaRPr>
          </a:p>
          <a:p>
            <a:pPr algn="just"/>
            <a:endParaRPr lang="en-US" altLang="ja-JP" dirty="0">
              <a:latin typeface="GothamHTF-Book"/>
            </a:endParaRPr>
          </a:p>
          <a:p>
            <a:pPr algn="just"/>
            <a:r>
              <a:rPr lang="en-US" altLang="ja-JP" dirty="0">
                <a:latin typeface="GothamHTF-Book"/>
              </a:rPr>
              <a:t>ASI</a:t>
            </a:r>
            <a:r>
              <a:rPr lang="ja-JP" altLang="en-US" dirty="0">
                <a:latin typeface="GothamHTF-Book"/>
              </a:rPr>
              <a:t>は一貫して、</a:t>
            </a:r>
            <a:r>
              <a:rPr lang="en-US" altLang="ja-JP" dirty="0">
                <a:latin typeface="GothamHTF-Book"/>
              </a:rPr>
              <a:t>IDB</a:t>
            </a:r>
            <a:r>
              <a:rPr lang="ja-JP" altLang="en-US" dirty="0">
                <a:latin typeface="GothamHTF-Book"/>
              </a:rPr>
              <a:t>とアジア加盟諸国及びアジア地域の主要パートナーとの関係強化に努めています。</a:t>
            </a:r>
            <a:endParaRPr lang="en-US" dirty="0">
              <a:latin typeface="GothamHTF-Book"/>
            </a:endParaRPr>
          </a:p>
        </p:txBody>
      </p:sp>
      <p:sp>
        <p:nvSpPr>
          <p:cNvPr id="13" name="Rectangle 12">
            <a:extLst>
              <a:ext uri="{FF2B5EF4-FFF2-40B4-BE49-F238E27FC236}">
                <a16:creationId xmlns:a16="http://schemas.microsoft.com/office/drawing/2014/main" id="{AE4BFBEC-B8B4-438B-A80B-B5577BBDC51F}"/>
              </a:ext>
            </a:extLst>
          </p:cNvPr>
          <p:cNvSpPr/>
          <p:nvPr/>
        </p:nvSpPr>
        <p:spPr>
          <a:xfrm>
            <a:off x="7095724" y="1134248"/>
            <a:ext cx="4567438" cy="3785652"/>
          </a:xfrm>
          <a:prstGeom prst="rect">
            <a:avLst/>
          </a:prstGeom>
          <a:ln w="57150">
            <a:solidFill>
              <a:srgbClr val="002060"/>
            </a:solidFill>
          </a:ln>
        </p:spPr>
        <p:txBody>
          <a:bodyPr wrap="square">
            <a:spAutoFit/>
          </a:bodyPr>
          <a:lstStyle/>
          <a:p>
            <a:r>
              <a:rPr lang="ja-JP" altLang="en-US" sz="2400" b="1" dirty="0">
                <a:solidFill>
                  <a:srgbClr val="FFC000"/>
                </a:solidFill>
                <a:cs typeface="Gotham Bold" pitchFamily="50" charset="0"/>
              </a:rPr>
              <a:t>主な機能</a:t>
            </a:r>
            <a:r>
              <a:rPr lang="en-US" sz="2400" b="1" dirty="0">
                <a:solidFill>
                  <a:srgbClr val="FFC000"/>
                </a:solidFill>
                <a:cs typeface="Gotham Bold" pitchFamily="50" charset="0"/>
              </a:rPr>
              <a:t> </a:t>
            </a:r>
          </a:p>
          <a:p>
            <a:pPr algn="just"/>
            <a:endParaRPr lang="en-US" dirty="0">
              <a:latin typeface="GothamHTF-Book"/>
            </a:endParaRPr>
          </a:p>
          <a:p>
            <a:pPr marL="285750" indent="-285750" algn="just">
              <a:buFont typeface="Arial" panose="020B0604020202020204" pitchFamily="34" charset="0"/>
              <a:buChar char="•"/>
            </a:pPr>
            <a:r>
              <a:rPr lang="ja-JP" altLang="en-US" dirty="0">
                <a:latin typeface="GothamHTF-Book"/>
              </a:rPr>
              <a:t>アジアの</a:t>
            </a:r>
            <a:r>
              <a:rPr lang="en-US" altLang="ja-JP" dirty="0">
                <a:latin typeface="GothamHTF-Book"/>
              </a:rPr>
              <a:t>3</a:t>
            </a:r>
            <a:r>
              <a:rPr lang="ja-JP" altLang="en-US" dirty="0">
                <a:latin typeface="GothamHTF-Book"/>
              </a:rPr>
              <a:t>加盟国（日本、韓国、中国）企業とのパートナーシップ強化</a:t>
            </a:r>
            <a:endParaRPr lang="en-US" dirty="0">
              <a:latin typeface="GothamHTF-Book"/>
            </a:endParaRPr>
          </a:p>
          <a:p>
            <a:pPr algn="just"/>
            <a:endParaRPr lang="en-US" dirty="0">
              <a:latin typeface="GothamHTF-Book"/>
            </a:endParaRPr>
          </a:p>
          <a:p>
            <a:pPr marL="285750" indent="-285750" algn="just">
              <a:buFont typeface="Arial" panose="020B0604020202020204" pitchFamily="34" charset="0"/>
              <a:buChar char="•"/>
            </a:pPr>
            <a:r>
              <a:rPr lang="en-US" dirty="0">
                <a:latin typeface="GothamHTF-Book"/>
              </a:rPr>
              <a:t>IDB</a:t>
            </a:r>
            <a:r>
              <a:rPr lang="ja-JP" altLang="en-US" dirty="0">
                <a:latin typeface="GothamHTF-Book"/>
              </a:rPr>
              <a:t>グループの活動を強化するための資源動員</a:t>
            </a:r>
            <a:endParaRPr lang="en-US" dirty="0">
              <a:latin typeface="GothamHTF-Book"/>
            </a:endParaRPr>
          </a:p>
          <a:p>
            <a:pPr algn="just"/>
            <a:endParaRPr lang="en-US" dirty="0">
              <a:latin typeface="GothamHTF-Book"/>
            </a:endParaRPr>
          </a:p>
          <a:p>
            <a:pPr marL="285750" indent="-285750" algn="just">
              <a:buFont typeface="Arial" panose="020B0604020202020204" pitchFamily="34" charset="0"/>
              <a:buChar char="•"/>
            </a:pPr>
            <a:r>
              <a:rPr lang="en-US" dirty="0">
                <a:latin typeface="GothamHTF-Book"/>
              </a:rPr>
              <a:t>IDB</a:t>
            </a:r>
            <a:r>
              <a:rPr lang="ja-JP" altLang="en-US" dirty="0">
                <a:latin typeface="GothamHTF-Book"/>
              </a:rPr>
              <a:t>グループとアジア加盟国とのパートナーシップ強化</a:t>
            </a:r>
            <a:endParaRPr lang="en-US" dirty="0">
              <a:latin typeface="GothamHTF-Book"/>
            </a:endParaRPr>
          </a:p>
          <a:p>
            <a:pPr algn="just"/>
            <a:endParaRPr lang="en-US" dirty="0">
              <a:latin typeface="GothamHTF-Book"/>
            </a:endParaRPr>
          </a:p>
          <a:p>
            <a:pPr marL="285750" indent="-285750" algn="just">
              <a:buFont typeface="Arial" panose="020B0604020202020204" pitchFamily="34" charset="0"/>
              <a:buChar char="•"/>
            </a:pPr>
            <a:r>
              <a:rPr lang="en-US" dirty="0">
                <a:latin typeface="GothamHTF-Book"/>
              </a:rPr>
              <a:t>IDB</a:t>
            </a:r>
            <a:r>
              <a:rPr lang="ja-JP" altLang="en-US" dirty="0">
                <a:latin typeface="GothamHTF-Book"/>
              </a:rPr>
              <a:t>グループやその活動について、アジアの主要関係者への紹介と情報提供</a:t>
            </a:r>
            <a:endParaRPr lang="en-US" dirty="0">
              <a:latin typeface="GothamHTF-Book"/>
            </a:endParaRPr>
          </a:p>
        </p:txBody>
      </p:sp>
    </p:spTree>
    <p:extLst>
      <p:ext uri="{BB962C8B-B14F-4D97-AF65-F5344CB8AC3E}">
        <p14:creationId xmlns:p14="http://schemas.microsoft.com/office/powerpoint/2010/main" val="59570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40E02F-3929-4C24-A705-B1DEEC1E47FF}"/>
              </a:ext>
            </a:extLst>
          </p:cNvPr>
          <p:cNvSpPr>
            <a:spLocks noGrp="1"/>
          </p:cNvSpPr>
          <p:nvPr>
            <p:ph idx="1"/>
          </p:nvPr>
        </p:nvSpPr>
        <p:spPr>
          <a:xfrm>
            <a:off x="12661232" y="-251910"/>
            <a:ext cx="5715886" cy="3915119"/>
          </a:xfrm>
        </p:spPr>
        <p:txBody>
          <a:bodyPr>
            <a:normAutofit/>
          </a:bodyPr>
          <a:lstStyle/>
          <a:p>
            <a:pPr lvl="0"/>
            <a:r>
              <a:rPr lang="en-US" altLang="ja-JP" sz="1200" dirty="0">
                <a:latin typeface="Gotham Book" pitchFamily="50" charset="0"/>
                <a:cs typeface="Gotham Book" pitchFamily="50" charset="0"/>
              </a:rPr>
              <a:t>Established</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in</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1959.  The world’s oldest Regional Multilateral Development Bank.</a:t>
            </a:r>
            <a:endParaRPr lang="en-US" sz="1200" dirty="0">
              <a:latin typeface="Gotham Book" pitchFamily="50" charset="0"/>
              <a:cs typeface="Gotham Book" pitchFamily="50" charset="0"/>
            </a:endParaRPr>
          </a:p>
          <a:p>
            <a:pPr lvl="0"/>
            <a:r>
              <a:rPr lang="en-US" sz="1200" dirty="0">
                <a:latin typeface="Gotham Book" pitchFamily="50" charset="0"/>
                <a:cs typeface="Gotham Book" pitchFamily="50" charset="0"/>
              </a:rPr>
              <a:t>Provide projects or programs that contribute to economic and social development, loans, guarantees and technical cooperation to Latin America and the Caribbean member countries (Regional member countries).</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In addition, IDB supports a program to promote regional integration of regional member countries.</a:t>
            </a:r>
            <a:endParaRPr lang="en-US" sz="1200" dirty="0">
              <a:latin typeface="Gotham Book" pitchFamily="50" charset="0"/>
              <a:cs typeface="Gotham Book" pitchFamily="50" charset="0"/>
            </a:endParaRPr>
          </a:p>
          <a:p>
            <a:pPr lvl="0"/>
            <a:r>
              <a:rPr lang="en-US" sz="1200" dirty="0">
                <a:latin typeface="Gotham Book" pitchFamily="50" charset="0"/>
                <a:cs typeface="Gotham Book" pitchFamily="50" charset="0"/>
              </a:rPr>
              <a:t>48</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member</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countries</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(of</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which</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26</a:t>
            </a:r>
            <a:r>
              <a:rPr lang="ja-JP" altLang="en-US" sz="1200" dirty="0">
                <a:latin typeface="Gotham Book" pitchFamily="50" charset="0"/>
                <a:cs typeface="Gotham Book" pitchFamily="50" charset="0"/>
              </a:rPr>
              <a:t> </a:t>
            </a:r>
            <a:r>
              <a:rPr lang="en-US" altLang="ja-JP" sz="1200" dirty="0">
                <a:latin typeface="Gotham Book" pitchFamily="50" charset="0"/>
                <a:cs typeface="Gotham Book" pitchFamily="50" charset="0"/>
              </a:rPr>
              <a:t>are regional borrowing countries).  Japan became a member in 1976.</a:t>
            </a:r>
            <a:endParaRPr lang="en-US" sz="1200" dirty="0">
              <a:latin typeface="Gotham Book" pitchFamily="50" charset="0"/>
              <a:cs typeface="Gotham Book" pitchFamily="50" charset="0"/>
            </a:endParaRPr>
          </a:p>
          <a:p>
            <a:pPr lvl="0"/>
            <a:r>
              <a:rPr lang="en-US" altLang="ja-JP" sz="1200" dirty="0">
                <a:latin typeface="Gotham Book" pitchFamily="50" charset="0"/>
                <a:cs typeface="Gotham Book" pitchFamily="50" charset="0"/>
              </a:rPr>
              <a:t>Headquarter is in Washington D.C.  In addition to the offices in the 26 borrowing member countries, regional offices in charge of Asia region and Europe region are set up in Tokyo and Madrid respectively. The total number of staff is about 2000 (of which 20 are Japanese).</a:t>
            </a:r>
            <a:endParaRPr lang="en-US" sz="1200" dirty="0">
              <a:latin typeface="Gotham Book" pitchFamily="50" charset="0"/>
              <a:cs typeface="Gotham Book" pitchFamily="50" charset="0"/>
            </a:endParaRPr>
          </a:p>
          <a:p>
            <a:pPr lvl="0"/>
            <a:r>
              <a:rPr lang="en-US" altLang="ja-JP" sz="1200" dirty="0">
                <a:latin typeface="Gotham Book" pitchFamily="50" charset="0"/>
                <a:cs typeface="Gotham Book" pitchFamily="50" charset="0"/>
              </a:rPr>
              <a:t>President</a:t>
            </a:r>
            <a:r>
              <a:rPr lang="ja-JP" altLang="en-US" sz="1200" dirty="0">
                <a:latin typeface="Gotham Book" pitchFamily="50" charset="0"/>
                <a:cs typeface="Gotham Book" pitchFamily="50" charset="0"/>
              </a:rPr>
              <a:t>：</a:t>
            </a:r>
            <a:r>
              <a:rPr lang="en-US" sz="1200" dirty="0">
                <a:latin typeface="Gotham Book" pitchFamily="50" charset="0"/>
                <a:cs typeface="Gotham Book" pitchFamily="50" charset="0"/>
              </a:rPr>
              <a:t>Luis Alberto Moreno</a:t>
            </a:r>
            <a:r>
              <a:rPr lang="ja-JP" altLang="en-US" sz="1200" dirty="0">
                <a:latin typeface="Gotham Book" pitchFamily="50" charset="0"/>
                <a:cs typeface="Gotham Book" pitchFamily="50" charset="0"/>
              </a:rPr>
              <a:t>（</a:t>
            </a:r>
            <a:r>
              <a:rPr lang="en-US" altLang="ja-JP" sz="1200" dirty="0">
                <a:latin typeface="Gotham Book" pitchFamily="50" charset="0"/>
                <a:cs typeface="Gotham Book" pitchFamily="50" charset="0"/>
              </a:rPr>
              <a:t>Colombia</a:t>
            </a:r>
            <a:r>
              <a:rPr lang="ja-JP" altLang="en-US" sz="1200" dirty="0">
                <a:latin typeface="Gotham Book" pitchFamily="50" charset="0"/>
                <a:cs typeface="Gotham Book" pitchFamily="50" charset="0"/>
              </a:rPr>
              <a:t>）</a:t>
            </a:r>
            <a:endParaRPr lang="en-US" sz="1200" dirty="0">
              <a:latin typeface="Gotham Book" pitchFamily="50" charset="0"/>
              <a:cs typeface="Gotham Book" pitchFamily="50" charset="0"/>
            </a:endParaRPr>
          </a:p>
          <a:p>
            <a:pPr marL="0" indent="0">
              <a:buNone/>
            </a:pPr>
            <a:endParaRPr lang="en-US" dirty="0">
              <a:latin typeface="Gotham Book" pitchFamily="50" charset="0"/>
              <a:cs typeface="Gotham Book" pitchFamily="50" charset="0"/>
            </a:endParaRPr>
          </a:p>
          <a:p>
            <a:pPr marL="0" indent="0">
              <a:buNone/>
            </a:pPr>
            <a:endParaRPr lang="en-US" dirty="0">
              <a:latin typeface="Gotham Book" pitchFamily="50" charset="0"/>
              <a:cs typeface="Gotham Book" pitchFamily="50" charset="0"/>
            </a:endParaRPr>
          </a:p>
        </p:txBody>
      </p:sp>
      <p:pic>
        <p:nvPicPr>
          <p:cNvPr id="6" name="Picture 5">
            <a:extLst>
              <a:ext uri="{FF2B5EF4-FFF2-40B4-BE49-F238E27FC236}">
                <a16:creationId xmlns:a16="http://schemas.microsoft.com/office/drawing/2014/main" id="{E391D956-16CA-49AC-97D5-8DCFC91A98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34460" y="3817322"/>
            <a:ext cx="1784715" cy="2235517"/>
          </a:xfrm>
          <a:prstGeom prst="rect">
            <a:avLst/>
          </a:prstGeom>
          <a:noFill/>
          <a:ln>
            <a:noFill/>
          </a:ln>
        </p:spPr>
      </p:pic>
      <p:sp>
        <p:nvSpPr>
          <p:cNvPr id="7" name="Text Box 2">
            <a:extLst>
              <a:ext uri="{FF2B5EF4-FFF2-40B4-BE49-F238E27FC236}">
                <a16:creationId xmlns:a16="http://schemas.microsoft.com/office/drawing/2014/main" id="{ABD3DA2B-7946-4E90-AD00-012418ADB0CA}"/>
              </a:ext>
            </a:extLst>
          </p:cNvPr>
          <p:cNvSpPr txBox="1">
            <a:spLocks noChangeArrowheads="1"/>
          </p:cNvSpPr>
          <p:nvPr/>
        </p:nvSpPr>
        <p:spPr bwMode="auto">
          <a:xfrm>
            <a:off x="13422526" y="6858000"/>
            <a:ext cx="4193298" cy="3620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200" dirty="0">
                <a:effectLst/>
                <a:latin typeface="Calibri" panose="020F0502020204030204" pitchFamily="34" charset="0"/>
                <a:ea typeface="Yu Mincho" panose="02020400000000000000" pitchFamily="18" charset="-128"/>
                <a:cs typeface="Times New Roman" panose="02020603050405020304" pitchFamily="18" charset="0"/>
              </a:rPr>
              <a:t>President Luis Alberto Moreno</a:t>
            </a:r>
          </a:p>
          <a:p>
            <a:pPr marL="0" marR="0" algn="ctr">
              <a:lnSpc>
                <a:spcPct val="107000"/>
              </a:lnSpc>
              <a:spcBef>
                <a:spcPts val="0"/>
              </a:spcBef>
              <a:spcAft>
                <a:spcPts val="800"/>
              </a:spcAft>
            </a:pPr>
            <a:r>
              <a:rPr lang="en-US" sz="1400" dirty="0">
                <a:effectLst/>
                <a:latin typeface="Calibri" panose="020F0502020204030204" pitchFamily="34" charset="0"/>
                <a:ea typeface="Yu Mincho" panose="02020400000000000000" pitchFamily="18" charset="-128"/>
                <a:cs typeface="Times New Roman" panose="02020603050405020304" pitchFamily="18" charset="0"/>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2A549302-8A71-49FD-B4F5-13BB7D0D9787}"/>
              </a:ext>
            </a:extLst>
          </p:cNvPr>
          <p:cNvSpPr>
            <a:spLocks noGrp="1"/>
          </p:cNvSpPr>
          <p:nvPr>
            <p:ph type="sldNum" sz="quarter" idx="12"/>
          </p:nvPr>
        </p:nvSpPr>
        <p:spPr>
          <a:xfrm>
            <a:off x="9113939" y="6310312"/>
            <a:ext cx="2743200" cy="365125"/>
          </a:xfrm>
        </p:spPr>
        <p:txBody>
          <a:bodyPr/>
          <a:lstStyle/>
          <a:p>
            <a:r>
              <a:rPr lang="en-US" sz="1400" dirty="0"/>
              <a:t>-1-</a:t>
            </a:r>
          </a:p>
        </p:txBody>
      </p:sp>
      <p:sp>
        <p:nvSpPr>
          <p:cNvPr id="2" name="Rectangle 1">
            <a:extLst>
              <a:ext uri="{FF2B5EF4-FFF2-40B4-BE49-F238E27FC236}">
                <a16:creationId xmlns:a16="http://schemas.microsoft.com/office/drawing/2014/main" id="{A89B1CE8-7D98-4B2B-BBCB-53D518718301}"/>
              </a:ext>
            </a:extLst>
          </p:cNvPr>
          <p:cNvSpPr/>
          <p:nvPr/>
        </p:nvSpPr>
        <p:spPr>
          <a:xfrm>
            <a:off x="364071" y="1231999"/>
            <a:ext cx="4729221" cy="5170646"/>
          </a:xfrm>
          <a:prstGeom prst="rect">
            <a:avLst/>
          </a:prstGeom>
          <a:ln w="57150">
            <a:solidFill>
              <a:srgbClr val="002060"/>
            </a:solidFill>
          </a:ln>
        </p:spPr>
        <p:txBody>
          <a:bodyPr wrap="square">
            <a:spAutoFit/>
          </a:bodyPr>
          <a:lstStyle/>
          <a:p>
            <a:r>
              <a:rPr lang="en-US" sz="2400" b="1" dirty="0">
                <a:solidFill>
                  <a:srgbClr val="FFC000"/>
                </a:solidFill>
              </a:rPr>
              <a:t>WHO WE ARE</a:t>
            </a:r>
          </a:p>
          <a:p>
            <a:endParaRPr lang="en-US" b="1" dirty="0"/>
          </a:p>
          <a:p>
            <a:r>
              <a:rPr lang="ja-JP" altLang="en-US" dirty="0"/>
              <a:t>米州開発銀行（</a:t>
            </a:r>
            <a:r>
              <a:rPr lang="en-US" altLang="ja-JP" dirty="0"/>
              <a:t>IDB</a:t>
            </a:r>
            <a:r>
              <a:rPr lang="ja-JP" altLang="en-US" dirty="0"/>
              <a:t>）は中南米カリブ地域（</a:t>
            </a:r>
            <a:r>
              <a:rPr lang="en-US" altLang="ja-JP" dirty="0"/>
              <a:t>LAC</a:t>
            </a:r>
            <a:r>
              <a:rPr lang="ja-JP" altLang="en-US" dirty="0"/>
              <a:t>）に住む人々の生活向上を目指しています。貧困と不平等の削減に取り組んでいる国々に対して、資金供与及び技術支援を通じて、医療と教育の改善そしてインフラ整備を支援しています。</a:t>
            </a:r>
            <a:r>
              <a:rPr lang="en-US" altLang="ja-JP" dirty="0"/>
              <a:t>IDB</a:t>
            </a:r>
            <a:r>
              <a:rPr lang="ja-JP" altLang="en-US" dirty="0"/>
              <a:t>の目指すところは、持続的かつ環境に配慮した形で開発を達成していくことです。</a:t>
            </a:r>
            <a:r>
              <a:rPr lang="en-US" altLang="ja-JP" dirty="0"/>
              <a:t>1959</a:t>
            </a:r>
            <a:r>
              <a:rPr lang="ja-JP" altLang="en-US" dirty="0"/>
              <a:t>年の設立以来、</a:t>
            </a:r>
            <a:r>
              <a:rPr lang="en-US" altLang="ja-JP" dirty="0"/>
              <a:t>IDB</a:t>
            </a:r>
            <a:r>
              <a:rPr lang="ja-JP" altLang="en-US" dirty="0"/>
              <a:t>は</a:t>
            </a:r>
            <a:r>
              <a:rPr lang="en-US" altLang="ja-JP" dirty="0"/>
              <a:t>LAC</a:t>
            </a:r>
            <a:r>
              <a:rPr lang="ja-JP" altLang="en-US" dirty="0"/>
              <a:t>地域への開発資金供給に主導的役割を果してきています。融資、無償資金そして技術協力を供与しており、さらに広範囲な分野での調査研究を行っています。</a:t>
            </a:r>
            <a:r>
              <a:rPr lang="en-US" altLang="ja-JP" dirty="0"/>
              <a:t>IDB</a:t>
            </a:r>
            <a:r>
              <a:rPr lang="ja-JP" altLang="en-US" dirty="0"/>
              <a:t>は計測可能な結果、清廉性、透明性そして説明責任において、常に最高のスタンダードを達成していくという強い公約を維持しています。</a:t>
            </a:r>
            <a:endParaRPr lang="en-US" dirty="0"/>
          </a:p>
        </p:txBody>
      </p:sp>
      <p:sp>
        <p:nvSpPr>
          <p:cNvPr id="9" name="Rectangle 8">
            <a:extLst>
              <a:ext uri="{FF2B5EF4-FFF2-40B4-BE49-F238E27FC236}">
                <a16:creationId xmlns:a16="http://schemas.microsoft.com/office/drawing/2014/main" id="{68569637-CDAB-4BD8-9E5B-957BA909BCFA}"/>
              </a:ext>
            </a:extLst>
          </p:cNvPr>
          <p:cNvSpPr/>
          <p:nvPr/>
        </p:nvSpPr>
        <p:spPr>
          <a:xfrm>
            <a:off x="5426579" y="1231999"/>
            <a:ext cx="6212793" cy="5053884"/>
          </a:xfrm>
          <a:prstGeom prst="rect">
            <a:avLst/>
          </a:prstGeom>
          <a:ln w="57150">
            <a:solidFill>
              <a:srgbClr val="002060"/>
            </a:solidFill>
          </a:ln>
        </p:spPr>
        <p:txBody>
          <a:bodyPr wrap="square">
            <a:spAutoFit/>
          </a:bodyPr>
          <a:lstStyle/>
          <a:p>
            <a:r>
              <a:rPr lang="en-US" sz="2400" b="1" dirty="0">
                <a:solidFill>
                  <a:srgbClr val="FFC000"/>
                </a:solidFill>
              </a:rPr>
              <a:t>KEY FACTS: </a:t>
            </a:r>
          </a:p>
          <a:p>
            <a:pPr algn="ctr"/>
            <a:endParaRPr lang="en-US" b="1" dirty="0"/>
          </a:p>
          <a:p>
            <a:pPr marL="342900" indent="-342900" algn="just">
              <a:lnSpc>
                <a:spcPts val="2600"/>
              </a:lnSpc>
              <a:buFontTx/>
              <a:buChar char="-"/>
            </a:pPr>
            <a:r>
              <a:rPr lang="ja-JP" altLang="en-US" dirty="0">
                <a:cs typeface="Gotham Book" pitchFamily="50" charset="0"/>
              </a:rPr>
              <a:t>世界で最初に設立された地域開発金融機関であり、</a:t>
            </a:r>
            <a:r>
              <a:rPr lang="en-US" altLang="ja-JP" dirty="0">
                <a:cs typeface="Gotham Book" pitchFamily="50" charset="0"/>
              </a:rPr>
              <a:t>LAC</a:t>
            </a:r>
            <a:r>
              <a:rPr lang="ja-JP" altLang="en-US" dirty="0">
                <a:cs typeface="Gotham Book" pitchFamily="50" charset="0"/>
              </a:rPr>
              <a:t>地域における最大の資金供給・資金動員源です。</a:t>
            </a:r>
            <a:endParaRPr lang="en-US" altLang="ja-JP" dirty="0">
              <a:cs typeface="Gotham Book" pitchFamily="50" charset="0"/>
            </a:endParaRPr>
          </a:p>
          <a:p>
            <a:pPr marL="342900" indent="-342900" algn="just">
              <a:lnSpc>
                <a:spcPts val="2600"/>
              </a:lnSpc>
              <a:buFontTx/>
              <a:buChar char="-"/>
            </a:pPr>
            <a:r>
              <a:rPr lang="ja-JP" altLang="en-US" dirty="0">
                <a:cs typeface="Gotham Book" pitchFamily="50" charset="0"/>
              </a:rPr>
              <a:t>全加盟国</a:t>
            </a:r>
            <a:r>
              <a:rPr lang="en-US" altLang="ja-JP" dirty="0">
                <a:cs typeface="Gotham Book" pitchFamily="50" charset="0"/>
              </a:rPr>
              <a:t>48</a:t>
            </a:r>
            <a:r>
              <a:rPr lang="ja-JP" altLang="en-US" dirty="0">
                <a:cs typeface="Gotham Book" pitchFamily="50" charset="0"/>
              </a:rPr>
              <a:t>ヵ国のうち、</a:t>
            </a:r>
            <a:r>
              <a:rPr lang="en-US" altLang="ja-JP" dirty="0">
                <a:cs typeface="Gotham Book" pitchFamily="50" charset="0"/>
              </a:rPr>
              <a:t>26</a:t>
            </a:r>
            <a:r>
              <a:rPr lang="ja-JP" altLang="en-US" dirty="0">
                <a:cs typeface="Gotham Book" pitchFamily="50" charset="0"/>
              </a:rPr>
              <a:t>ヵ国は借入国です。</a:t>
            </a:r>
            <a:endParaRPr lang="en-US" altLang="ja-JP" dirty="0">
              <a:cs typeface="Gotham Book" pitchFamily="50" charset="0"/>
            </a:endParaRPr>
          </a:p>
          <a:p>
            <a:pPr marL="342900" indent="-342900" algn="just">
              <a:lnSpc>
                <a:spcPts val="2600"/>
              </a:lnSpc>
              <a:buFontTx/>
              <a:buChar char="-"/>
            </a:pPr>
            <a:r>
              <a:rPr lang="ja-JP" altLang="en-US" dirty="0">
                <a:cs typeface="Gotham Book" pitchFamily="50" charset="0"/>
              </a:rPr>
              <a:t>本部は米国ワシントン</a:t>
            </a:r>
            <a:r>
              <a:rPr lang="en-US" altLang="ja-JP" dirty="0">
                <a:cs typeface="Gotham Book" pitchFamily="50" charset="0"/>
              </a:rPr>
              <a:t>D.C.</a:t>
            </a:r>
            <a:r>
              <a:rPr lang="ja-JP" altLang="en-US" dirty="0">
                <a:cs typeface="Gotham Book" pitchFamily="50" charset="0"/>
              </a:rPr>
              <a:t> で、</a:t>
            </a:r>
            <a:r>
              <a:rPr lang="en-US" altLang="ja-JP" dirty="0">
                <a:cs typeface="Gotham Book" pitchFamily="50" charset="0"/>
              </a:rPr>
              <a:t>26</a:t>
            </a:r>
            <a:r>
              <a:rPr lang="ja-JP" altLang="en-US" dirty="0">
                <a:cs typeface="Gotham Book" pitchFamily="50" charset="0"/>
              </a:rPr>
              <a:t>ある域内借入国の各国に事務所を有し、さらに東京とマドリッドに各々アジア地域と欧州地域を担当する地域事務所を有しています。</a:t>
            </a:r>
            <a:endParaRPr lang="en-US" altLang="ja-JP" dirty="0">
              <a:cs typeface="Gotham Book" pitchFamily="50" charset="0"/>
            </a:endParaRPr>
          </a:p>
          <a:p>
            <a:pPr marL="342900" indent="-342900" algn="just">
              <a:lnSpc>
                <a:spcPts val="2600"/>
              </a:lnSpc>
              <a:buFontTx/>
              <a:buChar char="-"/>
            </a:pPr>
            <a:r>
              <a:rPr lang="en-US" altLang="ja-JP" dirty="0">
                <a:cs typeface="Gotham Book" pitchFamily="50" charset="0"/>
              </a:rPr>
              <a:t>IDB</a:t>
            </a:r>
            <a:r>
              <a:rPr lang="ja-JP" altLang="en-US" dirty="0">
                <a:cs typeface="Gotham Book" pitchFamily="50" charset="0"/>
              </a:rPr>
              <a:t>の平均融資承諾額は年間で約</a:t>
            </a:r>
            <a:r>
              <a:rPr lang="en-US" altLang="ja-JP" dirty="0">
                <a:cs typeface="Gotham Book" pitchFamily="50" charset="0"/>
              </a:rPr>
              <a:t>120</a:t>
            </a:r>
            <a:r>
              <a:rPr lang="ja-JP" altLang="en-US" dirty="0">
                <a:cs typeface="Gotham Book" pitchFamily="50" charset="0"/>
              </a:rPr>
              <a:t>億ドル、応募済通常資本は約</a:t>
            </a:r>
            <a:r>
              <a:rPr lang="en-US" altLang="ja-JP" dirty="0">
                <a:cs typeface="Gotham Book" pitchFamily="50" charset="0"/>
              </a:rPr>
              <a:t>1770</a:t>
            </a:r>
            <a:r>
              <a:rPr lang="ja-JP" altLang="en-US" dirty="0">
                <a:cs typeface="Gotham Book" pitchFamily="50" charset="0"/>
              </a:rPr>
              <a:t>億ドルです。</a:t>
            </a:r>
            <a:endParaRPr lang="en-US" altLang="ja-JP" dirty="0">
              <a:cs typeface="Gotham Book" pitchFamily="50" charset="0"/>
            </a:endParaRPr>
          </a:p>
          <a:p>
            <a:pPr marL="342900" indent="-342900" algn="just">
              <a:lnSpc>
                <a:spcPts val="2600"/>
              </a:lnSpc>
              <a:buFontTx/>
              <a:buChar char="-"/>
            </a:pPr>
            <a:r>
              <a:rPr lang="ja-JP" altLang="en-US" dirty="0">
                <a:cs typeface="Gotham Book" pitchFamily="50" charset="0"/>
              </a:rPr>
              <a:t>現在の重点分野は</a:t>
            </a:r>
            <a:r>
              <a:rPr lang="en-US" altLang="ja-JP" dirty="0">
                <a:cs typeface="Gotham Book" pitchFamily="50" charset="0"/>
              </a:rPr>
              <a:t>3</a:t>
            </a:r>
            <a:r>
              <a:rPr lang="ja-JP" altLang="en-US" dirty="0">
                <a:cs typeface="Gotham Book" pitchFamily="50" charset="0"/>
              </a:rPr>
              <a:t>つの開発課題</a:t>
            </a:r>
            <a:r>
              <a:rPr lang="en-US" altLang="ja-JP" dirty="0">
                <a:cs typeface="Gotham Book" pitchFamily="50" charset="0"/>
              </a:rPr>
              <a:t> </a:t>
            </a:r>
            <a:r>
              <a:rPr lang="ja-JP" altLang="en-US" dirty="0">
                <a:cs typeface="Gotham Book" pitchFamily="50" charset="0"/>
              </a:rPr>
              <a:t>（社会包摂と平等、生産性とイノベーション、経済統合）、そして</a:t>
            </a:r>
            <a:r>
              <a:rPr lang="en-US" altLang="ja-JP" dirty="0">
                <a:cs typeface="Gotham Book" pitchFamily="50" charset="0"/>
              </a:rPr>
              <a:t>3</a:t>
            </a:r>
            <a:r>
              <a:rPr lang="ja-JP" altLang="en-US" dirty="0">
                <a:cs typeface="Gotham Book" pitchFamily="50" charset="0"/>
              </a:rPr>
              <a:t>つの横断的イシュー（ジェンダー平等と多様性、気候変動と環境保護、組織制度能力と法の支配）を含んでいます。</a:t>
            </a:r>
            <a:endParaRPr lang="en-US" altLang="ja-JP" dirty="0">
              <a:cs typeface="Gotham Book" pitchFamily="50" charset="0"/>
            </a:endParaRPr>
          </a:p>
        </p:txBody>
      </p:sp>
      <p:sp>
        <p:nvSpPr>
          <p:cNvPr id="12" name="Rectangle 11">
            <a:extLst>
              <a:ext uri="{FF2B5EF4-FFF2-40B4-BE49-F238E27FC236}">
                <a16:creationId xmlns:a16="http://schemas.microsoft.com/office/drawing/2014/main" id="{083A15AA-55EC-4772-A824-690D0BD191C3}"/>
              </a:ext>
            </a:extLst>
          </p:cNvPr>
          <p:cNvSpPr/>
          <p:nvPr/>
        </p:nvSpPr>
        <p:spPr>
          <a:xfrm>
            <a:off x="0" y="408075"/>
            <a:ext cx="8357787" cy="4806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3">
            <a:extLst>
              <a:ext uri="{FF2B5EF4-FFF2-40B4-BE49-F238E27FC236}">
                <a16:creationId xmlns:a16="http://schemas.microsoft.com/office/drawing/2014/main" id="{7077E20A-A970-415B-8C84-16E20F7E70A7}"/>
              </a:ext>
            </a:extLst>
          </p:cNvPr>
          <p:cNvSpPr txBox="1">
            <a:spLocks/>
          </p:cNvSpPr>
          <p:nvPr/>
        </p:nvSpPr>
        <p:spPr>
          <a:xfrm>
            <a:off x="-1" y="447183"/>
            <a:ext cx="8357788" cy="441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米州開発銀行（</a:t>
            </a:r>
            <a:r>
              <a:rPr lang="en-US" altLang="ja-JP" sz="1800" b="1" dirty="0">
                <a:solidFill>
                  <a:schemeClr val="bg1"/>
                </a:solidFill>
                <a:latin typeface="Gotham Bold" pitchFamily="50" charset="0"/>
                <a:ea typeface="+mn-ea"/>
                <a:cs typeface="Gotham Bold" pitchFamily="50" charset="0"/>
              </a:rPr>
              <a:t> Inter-American Development Bank </a:t>
            </a:r>
            <a:r>
              <a:rPr lang="ja-JP" altLang="en-US" sz="1800" b="1" dirty="0">
                <a:solidFill>
                  <a:schemeClr val="bg1"/>
                </a:solidFill>
                <a:latin typeface="Gotham Bold" pitchFamily="50" charset="0"/>
                <a:ea typeface="+mn-ea"/>
                <a:cs typeface="Gotham Bold" pitchFamily="50" charset="0"/>
              </a:rPr>
              <a:t>：</a:t>
            </a:r>
            <a:r>
              <a:rPr lang="en-US" altLang="ja-JP" sz="1800" b="1" dirty="0">
                <a:solidFill>
                  <a:schemeClr val="bg1"/>
                </a:solidFill>
                <a:latin typeface="Gotham Bold" pitchFamily="50" charset="0"/>
                <a:ea typeface="+mn-ea"/>
                <a:cs typeface="Gotham Bold" pitchFamily="50" charset="0"/>
              </a:rPr>
              <a:t>IDB</a:t>
            </a:r>
            <a:r>
              <a:rPr lang="ja-JP" altLang="en-US" sz="1800" b="1" dirty="0">
                <a:solidFill>
                  <a:schemeClr val="bg1"/>
                </a:solidFill>
                <a:latin typeface="Gotham Bold" pitchFamily="50" charset="0"/>
                <a:ea typeface="+mn-ea"/>
                <a:cs typeface="Gotham Bold" pitchFamily="50" charset="0"/>
              </a:rPr>
              <a:t>）について</a:t>
            </a:r>
            <a:endParaRPr lang="en-US" sz="1800" b="1" dirty="0">
              <a:solidFill>
                <a:schemeClr val="bg1"/>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10247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82D7A3E6-72BE-40B2-A853-F50163C2259A}"/>
              </a:ext>
            </a:extLst>
          </p:cNvPr>
          <p:cNvSpPr txBox="1">
            <a:spLocks/>
          </p:cNvSpPr>
          <p:nvPr/>
        </p:nvSpPr>
        <p:spPr>
          <a:xfrm>
            <a:off x="9113939"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-2-</a:t>
            </a:r>
          </a:p>
        </p:txBody>
      </p:sp>
      <p:sp>
        <p:nvSpPr>
          <p:cNvPr id="3" name="Content Placeholder 2">
            <a:extLst>
              <a:ext uri="{FF2B5EF4-FFF2-40B4-BE49-F238E27FC236}">
                <a16:creationId xmlns:a16="http://schemas.microsoft.com/office/drawing/2014/main" id="{C03A63AF-BF28-4A58-8BD9-0FAF1B916D6C}"/>
              </a:ext>
            </a:extLst>
          </p:cNvPr>
          <p:cNvSpPr>
            <a:spLocks noGrp="1"/>
          </p:cNvSpPr>
          <p:nvPr>
            <p:ph idx="1"/>
          </p:nvPr>
        </p:nvSpPr>
        <p:spPr>
          <a:xfrm>
            <a:off x="752474" y="1132514"/>
            <a:ext cx="10906125" cy="5069615"/>
          </a:xfrm>
        </p:spPr>
        <p:txBody>
          <a:bodyPr>
            <a:normAutofit/>
          </a:bodyPr>
          <a:lstStyle/>
          <a:p>
            <a:pPr marL="0" indent="0" algn="ctr">
              <a:buNone/>
            </a:pPr>
            <a:r>
              <a:rPr lang="en-US" sz="2000" dirty="0">
                <a:latin typeface="Gotham Bold" pitchFamily="50" charset="0"/>
                <a:cs typeface="Gotham Bold" pitchFamily="50" charset="0"/>
              </a:rPr>
              <a:t>IDB</a:t>
            </a:r>
            <a:r>
              <a:rPr lang="ja-JP" altLang="en-US" sz="2000" dirty="0">
                <a:latin typeface="Gotham Bold" pitchFamily="50" charset="0"/>
                <a:cs typeface="Gotham Bold" pitchFamily="50" charset="0"/>
              </a:rPr>
              <a:t>は、民間企業向けに融資、保証等の提供を行う米州投資公社（</a:t>
            </a:r>
            <a:r>
              <a:rPr lang="en-US" altLang="ja-JP" sz="2000" dirty="0">
                <a:latin typeface="Gotham Bold" pitchFamily="50" charset="0"/>
                <a:cs typeface="Gotham Bold" pitchFamily="50" charset="0"/>
              </a:rPr>
              <a:t>IDB</a:t>
            </a:r>
            <a:r>
              <a:rPr lang="ja-JP" altLang="en-US" sz="2000" dirty="0">
                <a:latin typeface="Gotham Bold" pitchFamily="50" charset="0"/>
                <a:cs typeface="Gotham Bold" pitchFamily="50" charset="0"/>
              </a:rPr>
              <a:t> </a:t>
            </a:r>
            <a:r>
              <a:rPr lang="en-US" altLang="ja-JP" sz="2000" dirty="0">
                <a:latin typeface="Gotham Bold" pitchFamily="50" charset="0"/>
                <a:cs typeface="Gotham Bold" pitchFamily="50" charset="0"/>
              </a:rPr>
              <a:t>Invest</a:t>
            </a:r>
            <a:r>
              <a:rPr lang="ja-JP" altLang="en-US" sz="2000" dirty="0">
                <a:latin typeface="Gotham Bold" pitchFamily="50" charset="0"/>
                <a:cs typeface="Gotham Bold" pitchFamily="50" charset="0"/>
              </a:rPr>
              <a:t>）、およびイノベーション研究所である多国間投資基金（</a:t>
            </a:r>
            <a:r>
              <a:rPr lang="en-US" altLang="ja-JP" sz="2000" dirty="0">
                <a:latin typeface="Gotham Bold" pitchFamily="50" charset="0"/>
                <a:cs typeface="Gotham Bold" pitchFamily="50" charset="0"/>
              </a:rPr>
              <a:t>IDB Lab</a:t>
            </a:r>
            <a:r>
              <a:rPr lang="ja-JP" altLang="en-US" sz="2000" dirty="0">
                <a:latin typeface="Gotham Bold" pitchFamily="50" charset="0"/>
                <a:cs typeface="Gotham Bold" pitchFamily="50" charset="0"/>
              </a:rPr>
              <a:t>）とともに、米州開発銀行グループを構成。</a:t>
            </a:r>
            <a:endParaRPr lang="en-US" sz="2000" dirty="0">
              <a:latin typeface="Gotham Bold" pitchFamily="50" charset="0"/>
              <a:cs typeface="Gotham Bold" pitchFamily="50" charset="0"/>
            </a:endParaRPr>
          </a:p>
        </p:txBody>
      </p:sp>
      <p:graphicFrame>
        <p:nvGraphicFramePr>
          <p:cNvPr id="4" name="Table 3">
            <a:extLst>
              <a:ext uri="{FF2B5EF4-FFF2-40B4-BE49-F238E27FC236}">
                <a16:creationId xmlns:a16="http://schemas.microsoft.com/office/drawing/2014/main" id="{71AA7CD5-24FE-4B66-B77B-4950D494EC70}"/>
              </a:ext>
            </a:extLst>
          </p:cNvPr>
          <p:cNvGraphicFramePr>
            <a:graphicFrameLocks noGrp="1"/>
          </p:cNvGraphicFramePr>
          <p:nvPr>
            <p:extLst>
              <p:ext uri="{D42A27DB-BD31-4B8C-83A1-F6EECF244321}">
                <p14:modId xmlns:p14="http://schemas.microsoft.com/office/powerpoint/2010/main" val="1219860198"/>
              </p:ext>
            </p:extLst>
          </p:nvPr>
        </p:nvGraphicFramePr>
        <p:xfrm>
          <a:off x="752474" y="1708485"/>
          <a:ext cx="10906125" cy="4601828"/>
        </p:xfrm>
        <a:graphic>
          <a:graphicData uri="http://schemas.openxmlformats.org/drawingml/2006/table">
            <a:tbl>
              <a:tblPr firstRow="1" firstCol="1" bandRow="1">
                <a:effectLst/>
                <a:tableStyleId>{5C22544A-7EE6-4342-B048-85BDC9FD1C3A}</a:tableStyleId>
              </a:tblPr>
              <a:tblGrid>
                <a:gridCol w="3609976">
                  <a:extLst>
                    <a:ext uri="{9D8B030D-6E8A-4147-A177-3AD203B41FA5}">
                      <a16:colId xmlns:a16="http://schemas.microsoft.com/office/drawing/2014/main" val="2265850935"/>
                    </a:ext>
                  </a:extLst>
                </a:gridCol>
                <a:gridCol w="3634807">
                  <a:extLst>
                    <a:ext uri="{9D8B030D-6E8A-4147-A177-3AD203B41FA5}">
                      <a16:colId xmlns:a16="http://schemas.microsoft.com/office/drawing/2014/main" val="1849548479"/>
                    </a:ext>
                  </a:extLst>
                </a:gridCol>
                <a:gridCol w="3661342">
                  <a:extLst>
                    <a:ext uri="{9D8B030D-6E8A-4147-A177-3AD203B41FA5}">
                      <a16:colId xmlns:a16="http://schemas.microsoft.com/office/drawing/2014/main" val="1112236662"/>
                    </a:ext>
                  </a:extLst>
                </a:gridCol>
              </a:tblGrid>
              <a:tr h="610961">
                <a:tc>
                  <a:txBody>
                    <a:bodyPr/>
                    <a:lstStyle/>
                    <a:p>
                      <a:pPr marL="0" marR="0" algn="ctr">
                        <a:lnSpc>
                          <a:spcPct val="100000"/>
                        </a:lnSpc>
                        <a:spcBef>
                          <a:spcPts val="0"/>
                        </a:spcBef>
                        <a:spcAft>
                          <a:spcPts val="0"/>
                        </a:spcAft>
                      </a:pPr>
                      <a:endParaRPr lang="en-US" sz="1600" b="1" dirty="0">
                        <a:solidFill>
                          <a:schemeClr val="bg1"/>
                        </a:solidFill>
                        <a:effectLst/>
                        <a:latin typeface="Gotham Bold" pitchFamily="50" charset="0"/>
                        <a:cs typeface="Gotham Bold" pitchFamily="50" charset="0"/>
                      </a:endParaRPr>
                    </a:p>
                    <a:p>
                      <a:pPr marL="0" marR="0" algn="ctr">
                        <a:lnSpc>
                          <a:spcPct val="100000"/>
                        </a:lnSpc>
                        <a:spcBef>
                          <a:spcPts val="0"/>
                        </a:spcBef>
                        <a:spcAft>
                          <a:spcPts val="0"/>
                        </a:spcAft>
                      </a:pPr>
                      <a:r>
                        <a:rPr lang="en-US" sz="1600" b="1" dirty="0">
                          <a:solidFill>
                            <a:schemeClr val="bg1"/>
                          </a:solidFill>
                          <a:effectLst/>
                          <a:latin typeface="Gotham Bold" pitchFamily="50" charset="0"/>
                          <a:cs typeface="Gotham Bold" pitchFamily="50" charset="0"/>
                        </a:rPr>
                        <a:t>IDB</a:t>
                      </a:r>
                    </a:p>
                  </a:txBody>
                  <a:tcPr marL="68580" marR="68580" marT="0" marB="0">
                    <a:solidFill>
                      <a:srgbClr val="002060"/>
                    </a:solidFill>
                  </a:tcPr>
                </a:tc>
                <a:tc>
                  <a:txBody>
                    <a:bodyPr/>
                    <a:lstStyle/>
                    <a:p>
                      <a:pPr marL="0" marR="0" algn="ctr">
                        <a:lnSpc>
                          <a:spcPct val="100000"/>
                        </a:lnSpc>
                        <a:spcBef>
                          <a:spcPts val="0"/>
                        </a:spcBef>
                        <a:spcAft>
                          <a:spcPts val="0"/>
                        </a:spcAft>
                      </a:pPr>
                      <a:r>
                        <a:rPr lang="en-US" sz="1600" b="1" dirty="0">
                          <a:solidFill>
                            <a:schemeClr val="bg1"/>
                          </a:solidFill>
                          <a:effectLst/>
                          <a:latin typeface="Gotham Bold" pitchFamily="50" charset="0"/>
                          <a:cs typeface="Gotham Bold" pitchFamily="50" charset="0"/>
                        </a:rPr>
                        <a:t> </a:t>
                      </a:r>
                    </a:p>
                    <a:p>
                      <a:pPr marL="0" marR="0" algn="ctr">
                        <a:lnSpc>
                          <a:spcPct val="100000"/>
                        </a:lnSpc>
                        <a:spcBef>
                          <a:spcPts val="0"/>
                        </a:spcBef>
                        <a:spcAft>
                          <a:spcPts val="0"/>
                        </a:spcAft>
                      </a:pPr>
                      <a:r>
                        <a:rPr lang="en-US" sz="1600" b="1" dirty="0">
                          <a:solidFill>
                            <a:schemeClr val="bg1"/>
                          </a:solidFill>
                          <a:effectLst/>
                          <a:latin typeface="Gotham Bold" pitchFamily="50" charset="0"/>
                          <a:cs typeface="Gotham Bold" pitchFamily="50" charset="0"/>
                        </a:rPr>
                        <a:t>IDB Invest</a:t>
                      </a:r>
                    </a:p>
                  </a:txBody>
                  <a:tcPr marL="68580" marR="68580" marT="0" marB="0">
                    <a:solidFill>
                      <a:srgbClr val="002060"/>
                    </a:solidFill>
                  </a:tcPr>
                </a:tc>
                <a:tc>
                  <a:txBody>
                    <a:bodyPr/>
                    <a:lstStyle/>
                    <a:p>
                      <a:pPr marL="0" marR="0" algn="ctr">
                        <a:lnSpc>
                          <a:spcPct val="100000"/>
                        </a:lnSpc>
                        <a:spcBef>
                          <a:spcPts val="0"/>
                        </a:spcBef>
                        <a:spcAft>
                          <a:spcPts val="0"/>
                        </a:spcAft>
                      </a:pPr>
                      <a:endParaRPr lang="en-US" sz="1600" b="1" dirty="0">
                        <a:solidFill>
                          <a:schemeClr val="bg1"/>
                        </a:solidFill>
                        <a:effectLst/>
                        <a:latin typeface="Gotham Bold" pitchFamily="50" charset="0"/>
                        <a:cs typeface="Gotham Bold" pitchFamily="50" charset="0"/>
                      </a:endParaRPr>
                    </a:p>
                    <a:p>
                      <a:pPr marL="0" marR="0" algn="ctr">
                        <a:lnSpc>
                          <a:spcPct val="100000"/>
                        </a:lnSpc>
                        <a:spcBef>
                          <a:spcPts val="0"/>
                        </a:spcBef>
                        <a:spcAft>
                          <a:spcPts val="0"/>
                        </a:spcAft>
                      </a:pPr>
                      <a:r>
                        <a:rPr lang="en-US" sz="1600" b="1" dirty="0">
                          <a:solidFill>
                            <a:schemeClr val="bg1"/>
                          </a:solidFill>
                          <a:effectLst/>
                          <a:latin typeface="Gotham Bold" pitchFamily="50" charset="0"/>
                          <a:cs typeface="Gotham Bold" pitchFamily="50" charset="0"/>
                        </a:rPr>
                        <a:t>IDB Lab</a:t>
                      </a:r>
                    </a:p>
                  </a:txBody>
                  <a:tcPr marL="68580" marR="68580" marT="0" marB="0">
                    <a:solidFill>
                      <a:srgbClr val="002060"/>
                    </a:solidFill>
                  </a:tcPr>
                </a:tc>
                <a:extLst>
                  <a:ext uri="{0D108BD9-81ED-4DB2-BD59-A6C34878D82A}">
                    <a16:rowId xmlns:a16="http://schemas.microsoft.com/office/drawing/2014/main" val="2293605550"/>
                  </a:ext>
                </a:extLst>
              </a:tr>
              <a:tr h="401197">
                <a:tc>
                  <a:txBody>
                    <a:bodyPr/>
                    <a:lstStyle/>
                    <a:p>
                      <a:pPr marL="0" marR="0">
                        <a:lnSpc>
                          <a:spcPct val="107000"/>
                        </a:lnSpc>
                        <a:spcBef>
                          <a:spcPts val="0"/>
                        </a:spcBef>
                        <a:spcAft>
                          <a:spcPts val="0"/>
                        </a:spcAft>
                      </a:pPr>
                      <a:r>
                        <a:rPr lang="ja-JP" altLang="en-US" sz="1600" b="0" dirty="0">
                          <a:solidFill>
                            <a:schemeClr val="tx1"/>
                          </a:solidFill>
                          <a:effectLst/>
                          <a:latin typeface="+mn-lt"/>
                        </a:rPr>
                        <a:t>設立 </a:t>
                      </a:r>
                      <a:r>
                        <a:rPr lang="en-US" sz="1600" b="0" dirty="0">
                          <a:solidFill>
                            <a:schemeClr val="tx1"/>
                          </a:solidFill>
                          <a:effectLst/>
                          <a:latin typeface="+mn-lt"/>
                        </a:rPr>
                        <a:t>1959</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ja-JP" altLang="en-US" sz="1600" b="0" dirty="0">
                          <a:solidFill>
                            <a:schemeClr val="tx1"/>
                          </a:solidFill>
                          <a:effectLst/>
                          <a:latin typeface="+mn-lt"/>
                        </a:rPr>
                        <a:t>設立 </a:t>
                      </a:r>
                      <a:r>
                        <a:rPr lang="en-US" sz="1600" b="0" dirty="0">
                          <a:solidFill>
                            <a:schemeClr val="tx1"/>
                          </a:solidFill>
                          <a:effectLst/>
                          <a:latin typeface="+mn-lt"/>
                        </a:rPr>
                        <a:t>1984</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ja-JP" altLang="en-US" sz="1600" b="0" dirty="0">
                          <a:solidFill>
                            <a:schemeClr val="tx1"/>
                          </a:solidFill>
                          <a:effectLst/>
                          <a:latin typeface="+mn-lt"/>
                        </a:rPr>
                        <a:t>設立 </a:t>
                      </a:r>
                      <a:r>
                        <a:rPr lang="en-US" sz="1600" b="0" dirty="0">
                          <a:solidFill>
                            <a:schemeClr val="tx1"/>
                          </a:solidFill>
                          <a:effectLst/>
                          <a:latin typeface="+mn-lt"/>
                        </a:rPr>
                        <a:t>1993</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59172617"/>
                  </a:ext>
                </a:extLst>
              </a:tr>
              <a:tr h="374897">
                <a:tc>
                  <a:txBody>
                    <a:bodyPr/>
                    <a:lstStyle/>
                    <a:p>
                      <a:pPr marL="0" marR="0">
                        <a:lnSpc>
                          <a:spcPct val="107000"/>
                        </a:lnSpc>
                        <a:spcBef>
                          <a:spcPts val="0"/>
                        </a:spcBef>
                        <a:spcAft>
                          <a:spcPts val="0"/>
                        </a:spcAft>
                      </a:pPr>
                      <a:r>
                        <a:rPr lang="ja-JP" altLang="en-US" sz="1600" b="0" dirty="0">
                          <a:solidFill>
                            <a:schemeClr val="tx1"/>
                          </a:solidFill>
                          <a:effectLst/>
                          <a:latin typeface="+mn-lt"/>
                          <a:ea typeface="Yu Mincho" panose="02020400000000000000" pitchFamily="18" charset="-128"/>
                          <a:cs typeface="Times New Roman" panose="02020603050405020304" pitchFamily="18" charset="0"/>
                        </a:rPr>
                        <a:t>加盟国数 </a:t>
                      </a:r>
                      <a:r>
                        <a:rPr lang="en-US" altLang="ja-JP" sz="1600" b="0" dirty="0">
                          <a:solidFill>
                            <a:schemeClr val="tx1"/>
                          </a:solidFill>
                          <a:effectLst/>
                          <a:latin typeface="+mn-lt"/>
                          <a:ea typeface="Yu Mincho" panose="02020400000000000000" pitchFamily="18" charset="-128"/>
                          <a:cs typeface="Times New Roman" panose="02020603050405020304" pitchFamily="18" charset="0"/>
                        </a:rPr>
                        <a:t>48</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ja-JP" altLang="en-US" sz="1600" b="0" dirty="0">
                          <a:solidFill>
                            <a:schemeClr val="tx1"/>
                          </a:solidFill>
                          <a:effectLst/>
                          <a:latin typeface="+mn-lt"/>
                          <a:ea typeface="Yu Mincho" panose="02020400000000000000" pitchFamily="18" charset="-128"/>
                          <a:cs typeface="Times New Roman" panose="02020603050405020304" pitchFamily="18" charset="0"/>
                        </a:rPr>
                        <a:t>加盟国数 </a:t>
                      </a:r>
                      <a:r>
                        <a:rPr lang="en-US" altLang="ja-JP" sz="1600" b="0" dirty="0">
                          <a:solidFill>
                            <a:schemeClr val="tx1"/>
                          </a:solidFill>
                          <a:effectLst/>
                          <a:latin typeface="+mn-lt"/>
                          <a:ea typeface="Yu Mincho" panose="02020400000000000000" pitchFamily="18" charset="-128"/>
                          <a:cs typeface="Times New Roman" panose="02020603050405020304" pitchFamily="18" charset="0"/>
                        </a:rPr>
                        <a:t>45</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ja-JP" altLang="en-US" sz="1600" b="0" dirty="0">
                          <a:solidFill>
                            <a:schemeClr val="tx1"/>
                          </a:solidFill>
                          <a:effectLst/>
                          <a:latin typeface="+mn-lt"/>
                        </a:rPr>
                        <a:t>拠出国 </a:t>
                      </a:r>
                      <a:r>
                        <a:rPr lang="en-US" sz="1600" b="0" dirty="0">
                          <a:solidFill>
                            <a:schemeClr val="tx1"/>
                          </a:solidFill>
                          <a:effectLst/>
                          <a:latin typeface="+mn-lt"/>
                        </a:rPr>
                        <a:t>39</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831892164"/>
                  </a:ext>
                </a:extLst>
              </a:tr>
              <a:tr h="846584">
                <a:tc>
                  <a:txBody>
                    <a:bodyPr/>
                    <a:lstStyle/>
                    <a:p>
                      <a:pPr marL="0" marR="0">
                        <a:lnSpc>
                          <a:spcPct val="107000"/>
                        </a:lnSpc>
                        <a:spcBef>
                          <a:spcPts val="0"/>
                        </a:spcBef>
                        <a:spcAft>
                          <a:spcPts val="0"/>
                        </a:spcAft>
                      </a:pPr>
                      <a:r>
                        <a:rPr lang="ja-JP" altLang="en-US" sz="1600" b="0" dirty="0">
                          <a:solidFill>
                            <a:schemeClr val="tx1"/>
                          </a:solidFill>
                          <a:effectLst/>
                          <a:latin typeface="+mn-lt"/>
                        </a:rPr>
                        <a:t>資本金 </a:t>
                      </a:r>
                      <a:r>
                        <a:rPr lang="en-US" altLang="ja-JP" sz="1600" b="0" dirty="0">
                          <a:solidFill>
                            <a:schemeClr val="tx1"/>
                          </a:solidFill>
                          <a:effectLst/>
                          <a:latin typeface="+mn-lt"/>
                        </a:rPr>
                        <a:t>1,768</a:t>
                      </a:r>
                      <a:r>
                        <a:rPr lang="ja-JP" altLang="en-US" sz="1600" b="0" dirty="0">
                          <a:solidFill>
                            <a:schemeClr val="tx1"/>
                          </a:solidFill>
                          <a:effectLst/>
                          <a:latin typeface="+mn-lt"/>
                        </a:rPr>
                        <a:t>億ドル</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ja-JP" altLang="en-US" sz="1600" b="0" dirty="0">
                          <a:solidFill>
                            <a:schemeClr val="tx1"/>
                          </a:solidFill>
                          <a:effectLst/>
                          <a:latin typeface="+mn-lt"/>
                        </a:rPr>
                        <a:t>資本金</a:t>
                      </a:r>
                      <a:r>
                        <a:rPr lang="ja-JP" sz="1600" b="0" dirty="0">
                          <a:solidFill>
                            <a:schemeClr val="tx1"/>
                          </a:solidFill>
                          <a:effectLst/>
                          <a:latin typeface="+mn-lt"/>
                        </a:rPr>
                        <a:t> </a:t>
                      </a:r>
                      <a:r>
                        <a:rPr lang="en-US" altLang="ja-JP" sz="1600" b="0" dirty="0">
                          <a:solidFill>
                            <a:schemeClr val="tx1"/>
                          </a:solidFill>
                          <a:effectLst/>
                          <a:latin typeface="+mn-lt"/>
                        </a:rPr>
                        <a:t>27</a:t>
                      </a:r>
                      <a:r>
                        <a:rPr lang="ja-JP" altLang="en-US" sz="1600" b="0" dirty="0">
                          <a:solidFill>
                            <a:schemeClr val="tx1"/>
                          </a:solidFill>
                          <a:effectLst/>
                          <a:latin typeface="+mn-lt"/>
                        </a:rPr>
                        <a:t>億ドル</a:t>
                      </a:r>
                      <a:r>
                        <a:rPr lang="en-US" altLang="ja-JP" sz="1600" b="0" dirty="0">
                          <a:solidFill>
                            <a:schemeClr val="tx1"/>
                          </a:solidFill>
                          <a:effectLst/>
                          <a:latin typeface="+mn-lt"/>
                        </a:rPr>
                        <a:t> (</a:t>
                      </a:r>
                      <a:r>
                        <a:rPr lang="ja-JP" altLang="en-US" sz="1600" b="0" dirty="0">
                          <a:solidFill>
                            <a:schemeClr val="tx1"/>
                          </a:solidFill>
                          <a:effectLst/>
                          <a:latin typeface="+mn-lt"/>
                        </a:rPr>
                        <a:t>第二次増資完了後</a:t>
                      </a:r>
                      <a:r>
                        <a:rPr lang="en-US" altLang="ja-JP" sz="1600" b="0" dirty="0">
                          <a:solidFill>
                            <a:schemeClr val="tx1"/>
                          </a:solidFill>
                          <a:effectLst/>
                          <a:latin typeface="+mn-lt"/>
                        </a:rPr>
                        <a:t>, 2025</a:t>
                      </a:r>
                      <a:r>
                        <a:rPr lang="ja-JP" altLang="en-US" sz="1600" b="0" dirty="0">
                          <a:solidFill>
                            <a:schemeClr val="tx1"/>
                          </a:solidFill>
                          <a:effectLst/>
                          <a:latin typeface="+mn-lt"/>
                        </a:rPr>
                        <a:t>年</a:t>
                      </a:r>
                      <a:r>
                        <a:rPr lang="en-US" altLang="ja-JP" sz="1600" b="0" dirty="0">
                          <a:solidFill>
                            <a:schemeClr val="tx1"/>
                          </a:solidFill>
                          <a:effectLst/>
                          <a:latin typeface="+mn-lt"/>
                        </a:rPr>
                        <a:t>)</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altLang="ja-JP" sz="1600" b="0" dirty="0">
                          <a:solidFill>
                            <a:schemeClr val="tx1"/>
                          </a:solidFill>
                          <a:effectLst/>
                          <a:latin typeface="+mn-lt"/>
                          <a:ea typeface="Yu Mincho" panose="02020400000000000000" pitchFamily="18" charset="-128"/>
                          <a:cs typeface="Times New Roman" panose="02020603050405020304" pitchFamily="18" charset="0"/>
                        </a:rPr>
                        <a:t>3.2</a:t>
                      </a:r>
                      <a:r>
                        <a:rPr lang="ja-JP" altLang="en-US" sz="1600" b="0" dirty="0">
                          <a:solidFill>
                            <a:schemeClr val="tx1"/>
                          </a:solidFill>
                          <a:effectLst/>
                          <a:latin typeface="+mn-lt"/>
                          <a:ea typeface="Yu Mincho" panose="02020400000000000000" pitchFamily="18" charset="-128"/>
                          <a:cs typeface="Times New Roman" panose="02020603050405020304" pitchFamily="18" charset="0"/>
                        </a:rPr>
                        <a:t>億ドル</a:t>
                      </a:r>
                      <a:r>
                        <a:rPr lang="en-US" sz="1600" b="0" dirty="0">
                          <a:solidFill>
                            <a:schemeClr val="tx1"/>
                          </a:solidFill>
                          <a:effectLst/>
                          <a:latin typeface="+mn-lt"/>
                          <a:ea typeface="Yu Mincho" panose="02020400000000000000" pitchFamily="18" charset="-128"/>
                          <a:cs typeface="Times New Roman" panose="02020603050405020304" pitchFamily="18" charset="0"/>
                        </a:rPr>
                        <a:t>(</a:t>
                      </a:r>
                      <a:r>
                        <a:rPr lang="ja-JP" altLang="en-US" sz="1600" b="0" dirty="0">
                          <a:solidFill>
                            <a:schemeClr val="tx1"/>
                          </a:solidFill>
                          <a:effectLst/>
                          <a:latin typeface="+mn-lt"/>
                          <a:ea typeface="Yu Mincho" panose="02020400000000000000" pitchFamily="18" charset="-128"/>
                          <a:cs typeface="Times New Roman" panose="02020603050405020304" pitchFamily="18" charset="0"/>
                        </a:rPr>
                        <a:t>第三次拠出完了後</a:t>
                      </a:r>
                      <a:r>
                        <a:rPr lang="en-US" sz="1600" b="0" dirty="0">
                          <a:solidFill>
                            <a:schemeClr val="tx1"/>
                          </a:solidFill>
                          <a:effectLst/>
                          <a:latin typeface="+mn-lt"/>
                          <a:ea typeface="Yu Mincho" panose="02020400000000000000" pitchFamily="18" charset="-128"/>
                          <a:cs typeface="Times New Roman" panose="02020603050405020304" pitchFamily="18"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val="1705606825"/>
                  </a:ext>
                </a:extLst>
              </a:tr>
              <a:tr h="2368189">
                <a:tc>
                  <a:txBody>
                    <a:bodyPr/>
                    <a:lstStyle/>
                    <a:p>
                      <a:pPr marL="285750" marR="0" indent="-285750" algn="just">
                        <a:lnSpc>
                          <a:spcPct val="100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借入れ及び資本を財源（</a:t>
                      </a:r>
                      <a:r>
                        <a:rPr lang="en-US" altLang="ja-JP" sz="1600" b="0" dirty="0">
                          <a:solidFill>
                            <a:schemeClr val="tx1"/>
                          </a:solidFill>
                          <a:effectLst/>
                          <a:latin typeface="+mn-lt"/>
                        </a:rPr>
                        <a:t>IDB</a:t>
                      </a:r>
                      <a:r>
                        <a:rPr lang="ja-JP" altLang="en-US" sz="1600" b="0" dirty="0">
                          <a:solidFill>
                            <a:schemeClr val="tx1"/>
                          </a:solidFill>
                          <a:effectLst/>
                          <a:latin typeface="+mn-lt"/>
                        </a:rPr>
                        <a:t>債の発行体）</a:t>
                      </a:r>
                      <a:endParaRPr lang="en-US" altLang="ja-JP" sz="1600" b="0" dirty="0">
                        <a:solidFill>
                          <a:schemeClr val="tx1"/>
                        </a:solidFill>
                        <a:effectLst/>
                        <a:latin typeface="+mn-lt"/>
                      </a:endParaRPr>
                    </a:p>
                    <a:p>
                      <a:pPr marL="285750" marR="0" indent="-285750" algn="just">
                        <a:lnSpc>
                          <a:spcPct val="100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域内加盟国政府に融資、保証及び技術協力を提供</a:t>
                      </a:r>
                      <a:endParaRPr lang="en-US" sz="1600" b="0" dirty="0">
                        <a:solidFill>
                          <a:schemeClr val="tx1"/>
                        </a:solidFill>
                        <a:effectLst/>
                        <a:latin typeface="+mn-lt"/>
                      </a:endParaRPr>
                    </a:p>
                    <a:p>
                      <a:pPr marL="0" marR="0" algn="just">
                        <a:lnSpc>
                          <a:spcPct val="100000"/>
                        </a:lnSpc>
                        <a:spcBef>
                          <a:spcPts val="0"/>
                        </a:spcBef>
                        <a:spcAft>
                          <a:spcPts val="0"/>
                        </a:spcAft>
                      </a:pPr>
                      <a:r>
                        <a:rPr lang="en-US" sz="1600" b="0" dirty="0">
                          <a:solidFill>
                            <a:schemeClr val="tx1"/>
                          </a:solidFill>
                          <a:effectLst/>
                          <a:latin typeface="+mn-lt"/>
                        </a:rPr>
                        <a:t> </a:t>
                      </a:r>
                    </a:p>
                    <a:p>
                      <a:pPr marL="0" marR="0" algn="just">
                        <a:lnSpc>
                          <a:spcPct val="107000"/>
                        </a:lnSpc>
                        <a:spcBef>
                          <a:spcPts val="0"/>
                        </a:spcBef>
                        <a:spcAft>
                          <a:spcPts val="0"/>
                        </a:spcAft>
                      </a:pPr>
                      <a:r>
                        <a:rPr lang="en-US" sz="1600" b="0" dirty="0">
                          <a:solidFill>
                            <a:schemeClr val="tx1"/>
                          </a:solidFill>
                          <a:effectLst/>
                          <a:latin typeface="+mn-lt"/>
                        </a:rPr>
                        <a:t> </a:t>
                      </a:r>
                    </a:p>
                    <a:p>
                      <a:pPr marL="0" marR="0" algn="just">
                        <a:lnSpc>
                          <a:spcPct val="107000"/>
                        </a:lnSpc>
                        <a:spcBef>
                          <a:spcPts val="0"/>
                        </a:spcBef>
                        <a:spcAft>
                          <a:spcPts val="0"/>
                        </a:spcAft>
                      </a:pPr>
                      <a:r>
                        <a:rPr lang="en-US" sz="1600" b="0" dirty="0">
                          <a:solidFill>
                            <a:schemeClr val="tx1"/>
                          </a:solidFill>
                          <a:effectLst/>
                          <a:latin typeface="+mn-lt"/>
                        </a:rPr>
                        <a:t> </a:t>
                      </a:r>
                      <a:endParaRPr lang="en-US" sz="16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rgbClr val="FFC000"/>
                    </a:solidFill>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借入れ及び資本を財源</a:t>
                      </a:r>
                      <a:r>
                        <a:rPr lang="ja-JP" sz="1600" b="0" dirty="0">
                          <a:solidFill>
                            <a:schemeClr val="tx1"/>
                          </a:solidFill>
                          <a:effectLst/>
                          <a:latin typeface="+mn-lt"/>
                        </a:rPr>
                        <a:t>（</a:t>
                      </a:r>
                      <a:r>
                        <a:rPr lang="en-US" altLang="ja-JP" sz="1600" b="0" dirty="0">
                          <a:solidFill>
                            <a:schemeClr val="tx1"/>
                          </a:solidFill>
                          <a:effectLst/>
                          <a:latin typeface="+mn-lt"/>
                        </a:rPr>
                        <a:t>IDB </a:t>
                      </a:r>
                      <a:r>
                        <a:rPr lang="ja-JP" altLang="en-US" sz="1600" b="0" dirty="0">
                          <a:solidFill>
                            <a:schemeClr val="tx1"/>
                          </a:solidFill>
                          <a:effectLst/>
                          <a:latin typeface="+mn-lt"/>
                        </a:rPr>
                        <a:t>債の発行体</a:t>
                      </a:r>
                      <a:r>
                        <a:rPr lang="ja-JP" sz="1600" b="0" dirty="0">
                          <a:solidFill>
                            <a:schemeClr val="tx1"/>
                          </a:solidFill>
                          <a:effectLst/>
                          <a:latin typeface="+mn-lt"/>
                        </a:rPr>
                        <a:t>）</a:t>
                      </a:r>
                      <a:endParaRPr lang="en-US" altLang="ja-JP" sz="1600" b="0" dirty="0">
                        <a:solidFill>
                          <a:schemeClr val="tx1"/>
                        </a:solidFill>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民間企業、インフラスポンサー、金融機関、国営企業への投融資や保証、アドバイザリーサービス、及び資本拠出（出資）を提供。</a:t>
                      </a:r>
                      <a:endParaRPr lang="en-US" sz="1600" b="0" dirty="0">
                        <a:solidFill>
                          <a:schemeClr val="tx1"/>
                        </a:solidFill>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ja-JP" altLang="en-US" sz="1400" b="0" dirty="0">
                          <a:solidFill>
                            <a:schemeClr val="tx1"/>
                          </a:solidFill>
                          <a:effectLst/>
                          <a:latin typeface="+mn-lt"/>
                        </a:rPr>
                        <a:t>プロジェクトファイナンス、コーポレートファイナンスを優先。</a:t>
                      </a:r>
                      <a:r>
                        <a:rPr lang="en-US" sz="1400" b="0" dirty="0">
                          <a:solidFill>
                            <a:schemeClr val="tx1"/>
                          </a:solidFill>
                          <a:effectLst/>
                          <a:latin typeface="+mn-lt"/>
                        </a:rPr>
                        <a:t> </a:t>
                      </a:r>
                      <a:endParaRPr lang="en-US" sz="1100" b="0" dirty="0">
                        <a:solidFill>
                          <a:schemeClr val="tx1"/>
                        </a:solidFill>
                        <a:effectLst/>
                        <a:latin typeface="+mn-lt"/>
                        <a:ea typeface="Yu Mincho" panose="02020400000000000000" pitchFamily="18" charset="-128"/>
                        <a:cs typeface="Times New Roman" panose="02020603050405020304" pitchFamily="18" charset="0"/>
                      </a:endParaRPr>
                    </a:p>
                  </a:txBody>
                  <a:tcPr marL="68580" marR="68580" marT="0" marB="0">
                    <a:solidFill>
                      <a:srgbClr val="FFC000"/>
                    </a:solidFill>
                  </a:tcPr>
                </a:tc>
                <a:tc>
                  <a:txBody>
                    <a:bodyPr/>
                    <a:lstStyle/>
                    <a:p>
                      <a:pPr marL="285750" marR="0" indent="-285750" algn="just">
                        <a:lnSpc>
                          <a:spcPct val="107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ドナーからの拠出金を財源。</a:t>
                      </a:r>
                      <a:endParaRPr lang="en-US" altLang="ja-JP" sz="1600" b="0" dirty="0">
                        <a:solidFill>
                          <a:schemeClr val="tx1"/>
                        </a:solidFill>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民間部門、特に零細・ベンチャー企業を支援するための投融資、無償技術協力を提供。</a:t>
                      </a:r>
                      <a:endParaRPr lang="en-US" altLang="ja-JP" sz="1600" b="0" dirty="0">
                        <a:solidFill>
                          <a:schemeClr val="tx1"/>
                        </a:solidFill>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ja-JP" altLang="en-US" sz="1600" b="0" dirty="0">
                          <a:solidFill>
                            <a:schemeClr val="tx1"/>
                          </a:solidFill>
                          <a:effectLst/>
                          <a:latin typeface="+mn-lt"/>
                        </a:rPr>
                        <a:t>革新的、実験的なプロジェクトを優先的に支援。</a:t>
                      </a:r>
                      <a:endParaRPr lang="en-US" sz="1600" b="0" dirty="0">
                        <a:solidFill>
                          <a:schemeClr val="tx1"/>
                        </a:solidFill>
                        <a:effectLst/>
                        <a:latin typeface="+mn-lt"/>
                      </a:endParaRPr>
                    </a:p>
                    <a:p>
                      <a:pPr marL="0" marR="0" algn="just">
                        <a:lnSpc>
                          <a:spcPct val="107000"/>
                        </a:lnSpc>
                        <a:spcBef>
                          <a:spcPts val="0"/>
                        </a:spcBef>
                        <a:spcAft>
                          <a:spcPts val="0"/>
                        </a:spcAft>
                      </a:pPr>
                      <a:r>
                        <a:rPr lang="en-US" sz="1400" b="0" dirty="0">
                          <a:solidFill>
                            <a:schemeClr val="tx1"/>
                          </a:solidFill>
                          <a:effectLst/>
                          <a:latin typeface="+mn-lt"/>
                        </a:rPr>
                        <a:t> </a:t>
                      </a:r>
                      <a:endParaRPr lang="en-US" sz="1100" b="0" dirty="0">
                        <a:solidFill>
                          <a:schemeClr val="tx1"/>
                        </a:solidFill>
                        <a:effectLst/>
                        <a:latin typeface="+mn-lt"/>
                      </a:endParaRPr>
                    </a:p>
                  </a:txBody>
                  <a:tcPr marL="68580" marR="68580" marT="0" marB="0">
                    <a:solidFill>
                      <a:srgbClr val="FFC000"/>
                    </a:solidFill>
                  </a:tcPr>
                </a:tc>
                <a:extLst>
                  <a:ext uri="{0D108BD9-81ED-4DB2-BD59-A6C34878D82A}">
                    <a16:rowId xmlns:a16="http://schemas.microsoft.com/office/drawing/2014/main" val="591764573"/>
                  </a:ext>
                </a:extLst>
              </a:tr>
            </a:tbl>
          </a:graphicData>
        </a:graphic>
      </p:graphicFrame>
      <p:sp>
        <p:nvSpPr>
          <p:cNvPr id="8" name="Rectangle 7">
            <a:extLst>
              <a:ext uri="{FF2B5EF4-FFF2-40B4-BE49-F238E27FC236}">
                <a16:creationId xmlns:a16="http://schemas.microsoft.com/office/drawing/2014/main" id="{9A299777-C3FD-4FB3-9D63-37016D7D01B4}"/>
              </a:ext>
            </a:extLst>
          </p:cNvPr>
          <p:cNvSpPr/>
          <p:nvPr/>
        </p:nvSpPr>
        <p:spPr>
          <a:xfrm>
            <a:off x="0" y="408075"/>
            <a:ext cx="3867150"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829CF8F0-C3F6-4BCE-95F9-8ABFB184B678}"/>
              </a:ext>
            </a:extLst>
          </p:cNvPr>
          <p:cNvSpPr>
            <a:spLocks noGrp="1"/>
          </p:cNvSpPr>
          <p:nvPr>
            <p:ph type="title"/>
          </p:nvPr>
        </p:nvSpPr>
        <p:spPr>
          <a:xfrm>
            <a:off x="0" y="447183"/>
            <a:ext cx="7122695" cy="391017"/>
          </a:xfrm>
        </p:spPr>
        <p:txBody>
          <a:bodyPr>
            <a:normAutofit/>
          </a:bodyPr>
          <a:lstStyle/>
          <a:p>
            <a:r>
              <a:rPr lang="en-US" altLang="ja-JP" sz="1800" b="1" dirty="0">
                <a:solidFill>
                  <a:schemeClr val="bg1"/>
                </a:solidFill>
                <a:latin typeface="Gotham Bold" pitchFamily="50" charset="0"/>
                <a:ea typeface="+mn-ea"/>
                <a:cs typeface="Gotham Bold" pitchFamily="50" charset="0"/>
              </a:rPr>
              <a:t>  IDB</a:t>
            </a:r>
            <a:r>
              <a:rPr lang="ja-JP" altLang="en-US" sz="1800" b="1" dirty="0">
                <a:solidFill>
                  <a:schemeClr val="bg1"/>
                </a:solidFill>
                <a:latin typeface="Gotham Bold" pitchFamily="50" charset="0"/>
                <a:ea typeface="+mn-ea"/>
                <a:cs typeface="Gotham Bold" pitchFamily="50" charset="0"/>
              </a:rPr>
              <a:t>グループについて</a:t>
            </a:r>
            <a:r>
              <a:rPr lang="en-US" altLang="ja-JP" sz="1800" b="1" dirty="0">
                <a:solidFill>
                  <a:schemeClr val="bg1"/>
                </a:solidFill>
                <a:latin typeface="Gotham Bold" pitchFamily="50" charset="0"/>
                <a:ea typeface="+mn-ea"/>
                <a:cs typeface="Gotham Bold" pitchFamily="50" charset="0"/>
              </a:rPr>
              <a:t> </a:t>
            </a:r>
            <a:endParaRPr lang="en-US" sz="1800" b="1" dirty="0">
              <a:solidFill>
                <a:schemeClr val="bg1"/>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135955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D7D0F5-34BD-4ECE-BB5A-E3DAA63C7E61}"/>
              </a:ext>
            </a:extLst>
          </p:cNvPr>
          <p:cNvGraphicFramePr>
            <a:graphicFrameLocks noGrp="1"/>
          </p:cNvGraphicFramePr>
          <p:nvPr>
            <p:ph idx="1"/>
            <p:extLst>
              <p:ext uri="{D42A27DB-BD31-4B8C-83A1-F6EECF244321}">
                <p14:modId xmlns:p14="http://schemas.microsoft.com/office/powerpoint/2010/main" val="1364796097"/>
              </p:ext>
            </p:extLst>
          </p:nvPr>
        </p:nvGraphicFramePr>
        <p:xfrm>
          <a:off x="7100512" y="234158"/>
          <a:ext cx="4737162" cy="3232955"/>
        </p:xfrm>
        <a:graphic>
          <a:graphicData uri="http://schemas.openxmlformats.org/drawingml/2006/table">
            <a:tbl>
              <a:tblPr>
                <a:tableStyleId>{5C22544A-7EE6-4342-B048-85BDC9FD1C3A}</a:tableStyleId>
              </a:tblPr>
              <a:tblGrid>
                <a:gridCol w="2368581">
                  <a:extLst>
                    <a:ext uri="{9D8B030D-6E8A-4147-A177-3AD203B41FA5}">
                      <a16:colId xmlns:a16="http://schemas.microsoft.com/office/drawing/2014/main" val="2006778780"/>
                    </a:ext>
                  </a:extLst>
                </a:gridCol>
                <a:gridCol w="2368581">
                  <a:extLst>
                    <a:ext uri="{9D8B030D-6E8A-4147-A177-3AD203B41FA5}">
                      <a16:colId xmlns:a16="http://schemas.microsoft.com/office/drawing/2014/main" val="1529897997"/>
                    </a:ext>
                  </a:extLst>
                </a:gridCol>
              </a:tblGrid>
              <a:tr h="335450">
                <a:tc gridSpan="2">
                  <a:txBody>
                    <a:bodyPr/>
                    <a:lstStyle/>
                    <a:p>
                      <a:pPr algn="ctr"/>
                      <a:r>
                        <a:rPr lang="ja-JP" altLang="en-US" sz="1600" b="0" dirty="0">
                          <a:solidFill>
                            <a:schemeClr val="bg1"/>
                          </a:solidFill>
                          <a:latin typeface="Gotham Bold" pitchFamily="50" charset="0"/>
                          <a:cs typeface="Gotham Bold" pitchFamily="50" charset="0"/>
                        </a:rPr>
                        <a:t>域内借入</a:t>
                      </a:r>
                      <a:r>
                        <a:rPr lang="en-US" sz="1600" b="0" dirty="0">
                          <a:solidFill>
                            <a:schemeClr val="bg1"/>
                          </a:solidFill>
                          <a:latin typeface="Gotham Bold" pitchFamily="50" charset="0"/>
                          <a:cs typeface="Gotham Bold" pitchFamily="50" charset="0"/>
                        </a:rPr>
                        <a:t>26</a:t>
                      </a:r>
                      <a:r>
                        <a:rPr lang="ja-JP" altLang="en-US" sz="1600" b="0" dirty="0">
                          <a:solidFill>
                            <a:schemeClr val="bg1"/>
                          </a:solidFill>
                          <a:latin typeface="Gotham Bold" pitchFamily="50" charset="0"/>
                          <a:cs typeface="Gotham Bold" pitchFamily="50" charset="0"/>
                        </a:rPr>
                        <a:t>ヵ国</a:t>
                      </a:r>
                      <a:r>
                        <a:rPr lang="en-US" sz="1600" b="0" dirty="0">
                          <a:solidFill>
                            <a:schemeClr val="bg1"/>
                          </a:solidFill>
                          <a:latin typeface="Gotham Bold" pitchFamily="50" charset="0"/>
                          <a:cs typeface="Gotham Bold" pitchFamily="50" charset="0"/>
                        </a:rPr>
                        <a:t> </a:t>
                      </a:r>
                      <a:r>
                        <a:rPr lang="ja-JP" altLang="en-US" sz="1600" b="0" dirty="0">
                          <a:solidFill>
                            <a:schemeClr val="bg1"/>
                          </a:solidFill>
                          <a:latin typeface="Gotham Bold" pitchFamily="50" charset="0"/>
                          <a:cs typeface="Gotham Bold" pitchFamily="50" charset="0"/>
                        </a:rPr>
                        <a:t>（</a:t>
                      </a:r>
                      <a:r>
                        <a:rPr lang="en-US" altLang="ja-JP" sz="1600" b="0" dirty="0">
                          <a:solidFill>
                            <a:schemeClr val="bg1"/>
                          </a:solidFill>
                          <a:latin typeface="Gotham Bold" pitchFamily="50" charset="0"/>
                          <a:cs typeface="Gotham Bold" pitchFamily="50" charset="0"/>
                        </a:rPr>
                        <a:t>50</a:t>
                      </a:r>
                      <a:r>
                        <a:rPr lang="ja-JP" altLang="en-US" sz="1600" b="0" dirty="0">
                          <a:solidFill>
                            <a:schemeClr val="bg1"/>
                          </a:solidFill>
                          <a:latin typeface="Gotham Bold" pitchFamily="50" charset="0"/>
                          <a:cs typeface="Gotham Bold" pitchFamily="50" charset="0"/>
                        </a:rPr>
                        <a:t>音順）</a:t>
                      </a:r>
                      <a:endParaRPr lang="en-US" sz="1600" b="0" dirty="0">
                        <a:solidFill>
                          <a:schemeClr val="bg1"/>
                        </a:solidFill>
                        <a:latin typeface="Gotham Bold" pitchFamily="50" charset="0"/>
                        <a:cs typeface="Gotham Bold"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2294001925"/>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アルゼンチン</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ベネズエラ</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1497165"/>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ウルグアイ</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ハイチ</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3075106"/>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エクアドル</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パナマ</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75919837"/>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エルサルバドル</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バハマ</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48967691"/>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ガイアナ</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パラグアイ</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83350897"/>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グアテマラ</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バルバドス</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932817660"/>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コスタリカ</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ブラジル</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73306450"/>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コロンビア</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ベネズエラ</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07907316"/>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ジャマイカ</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ベリーズ</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161779"/>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スリナム</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ペルー</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96384531"/>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チリ</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ボリビア</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94216214"/>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ドミニカ共和国</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ホンジュラス</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56605225"/>
                  </a:ext>
                </a:extLst>
              </a:tr>
              <a:tr h="217477">
                <a:tc>
                  <a:txBody>
                    <a:bodyPr/>
                    <a:lstStyle/>
                    <a:p>
                      <a:pPr algn="ctr" fontAlgn="ctr"/>
                      <a:r>
                        <a:rPr lang="ja-JP" altLang="en-US" sz="1400" b="0" i="0" u="none" strike="noStrike" dirty="0">
                          <a:solidFill>
                            <a:srgbClr val="000000"/>
                          </a:solidFill>
                          <a:effectLst/>
                          <a:latin typeface="+mn-lt"/>
                          <a:ea typeface="Yu Gothic" panose="020B0400000000000000" pitchFamily="34" charset="-128"/>
                        </a:rPr>
                        <a:t>トリニダード・トバゴ</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Yu Gothic" panose="020B0400000000000000" pitchFamily="34" charset="-128"/>
                        </a:rPr>
                        <a:t>メキシコ</a:t>
                      </a:r>
                      <a:endParaRPr lang="en-US" sz="1400" b="0" i="0" u="none" strike="noStrike" dirty="0">
                        <a:solidFill>
                          <a:srgbClr val="000000"/>
                        </a:solidFill>
                        <a:effectLst/>
                        <a:latin typeface="+mn-lt"/>
                        <a:ea typeface="Yu Gothic" panose="020B0400000000000000" pitchFamily="34"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62266848"/>
                  </a:ext>
                </a:extLst>
              </a:tr>
            </a:tbl>
          </a:graphicData>
        </a:graphic>
      </p:graphicFrame>
      <p:graphicFrame>
        <p:nvGraphicFramePr>
          <p:cNvPr id="5" name="Table 4">
            <a:extLst>
              <a:ext uri="{FF2B5EF4-FFF2-40B4-BE49-F238E27FC236}">
                <a16:creationId xmlns:a16="http://schemas.microsoft.com/office/drawing/2014/main" id="{DA14B154-CAC1-4935-886A-AAA691BD3FA4}"/>
              </a:ext>
            </a:extLst>
          </p:cNvPr>
          <p:cNvGraphicFramePr>
            <a:graphicFrameLocks noGrp="1"/>
          </p:cNvGraphicFramePr>
          <p:nvPr>
            <p:extLst>
              <p:ext uri="{D42A27DB-BD31-4B8C-83A1-F6EECF244321}">
                <p14:modId xmlns:p14="http://schemas.microsoft.com/office/powerpoint/2010/main" val="1253689323"/>
              </p:ext>
            </p:extLst>
          </p:nvPr>
        </p:nvGraphicFramePr>
        <p:xfrm>
          <a:off x="7100512" y="3576844"/>
          <a:ext cx="4776537" cy="2814786"/>
        </p:xfrm>
        <a:graphic>
          <a:graphicData uri="http://schemas.openxmlformats.org/drawingml/2006/table">
            <a:tbl>
              <a:tblPr>
                <a:tableStyleId>{5C22544A-7EE6-4342-B048-85BDC9FD1C3A}</a:tableStyleId>
              </a:tblPr>
              <a:tblGrid>
                <a:gridCol w="2375478">
                  <a:extLst>
                    <a:ext uri="{9D8B030D-6E8A-4147-A177-3AD203B41FA5}">
                      <a16:colId xmlns:a16="http://schemas.microsoft.com/office/drawing/2014/main" val="4166131666"/>
                    </a:ext>
                  </a:extLst>
                </a:gridCol>
                <a:gridCol w="2401059">
                  <a:extLst>
                    <a:ext uri="{9D8B030D-6E8A-4147-A177-3AD203B41FA5}">
                      <a16:colId xmlns:a16="http://schemas.microsoft.com/office/drawing/2014/main" val="3459223336"/>
                    </a:ext>
                  </a:extLst>
                </a:gridCol>
              </a:tblGrid>
              <a:tr h="363051">
                <a:tc gridSpan="2">
                  <a:txBody>
                    <a:bodyPr/>
                    <a:lstStyle/>
                    <a:p>
                      <a:pPr algn="ctr"/>
                      <a:r>
                        <a:rPr lang="ja-JP" altLang="en-US" sz="1600" b="0" dirty="0">
                          <a:solidFill>
                            <a:schemeClr val="bg1"/>
                          </a:solidFill>
                          <a:latin typeface="Gotham Bold" pitchFamily="50" charset="0"/>
                          <a:cs typeface="Gotham Bold" pitchFamily="50" charset="0"/>
                        </a:rPr>
                        <a:t>非借入</a:t>
                      </a:r>
                      <a:r>
                        <a:rPr lang="en-US" altLang="ja-JP" sz="1600" b="0" dirty="0">
                          <a:solidFill>
                            <a:schemeClr val="bg1"/>
                          </a:solidFill>
                          <a:latin typeface="Gotham Bold" pitchFamily="50" charset="0"/>
                          <a:cs typeface="Gotham Bold" pitchFamily="50" charset="0"/>
                        </a:rPr>
                        <a:t>22</a:t>
                      </a:r>
                      <a:r>
                        <a:rPr lang="ja-JP" altLang="en-US" sz="1600" b="0" dirty="0">
                          <a:solidFill>
                            <a:schemeClr val="bg1"/>
                          </a:solidFill>
                          <a:latin typeface="Gotham Bold" pitchFamily="50" charset="0"/>
                          <a:cs typeface="Gotham Bold" pitchFamily="50" charset="0"/>
                        </a:rPr>
                        <a:t>ヵ国（</a:t>
                      </a:r>
                      <a:r>
                        <a:rPr lang="en-US" altLang="ja-JP" sz="1600" b="0" dirty="0">
                          <a:solidFill>
                            <a:schemeClr val="bg1"/>
                          </a:solidFill>
                          <a:latin typeface="Gotham Bold" pitchFamily="50" charset="0"/>
                          <a:cs typeface="Gotham Bold" pitchFamily="50" charset="0"/>
                        </a:rPr>
                        <a:t>50</a:t>
                      </a:r>
                      <a:r>
                        <a:rPr lang="ja-JP" altLang="en-US" sz="1600" b="0" dirty="0">
                          <a:solidFill>
                            <a:schemeClr val="bg1"/>
                          </a:solidFill>
                          <a:latin typeface="Gotham Bold" pitchFamily="50" charset="0"/>
                          <a:cs typeface="Gotham Bold" pitchFamily="50" charset="0"/>
                        </a:rPr>
                        <a:t>音順）</a:t>
                      </a:r>
                      <a:endParaRPr lang="en-US" sz="1600" b="0" dirty="0">
                        <a:solidFill>
                          <a:schemeClr val="bg1"/>
                        </a:solidFill>
                        <a:latin typeface="Gotham Bold" pitchFamily="50" charset="0"/>
                        <a:cs typeface="Gotham Bold"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extLst>
                  <a:ext uri="{0D108BD9-81ED-4DB2-BD59-A6C34878D82A}">
                    <a16:rowId xmlns:a16="http://schemas.microsoft.com/office/drawing/2014/main" val="539097638"/>
                  </a:ext>
                </a:extLst>
              </a:tr>
              <a:tr h="215354">
                <a:tc>
                  <a:txBody>
                    <a:bodyPr/>
                    <a:lstStyle/>
                    <a:p>
                      <a:pPr algn="ctr" fontAlgn="ctr"/>
                      <a:r>
                        <a:rPr lang="ja-JP" altLang="en-US" sz="1400" b="0" i="0" u="none" strike="noStrike" dirty="0">
                          <a:solidFill>
                            <a:srgbClr val="000000"/>
                          </a:solidFill>
                          <a:effectLst/>
                          <a:latin typeface="+mn-lt"/>
                          <a:ea typeface="+mn-ea"/>
                        </a:rPr>
                        <a:t>アメリカ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スペイン</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677397413"/>
                  </a:ext>
                </a:extLst>
              </a:tr>
              <a:tr h="215354">
                <a:tc>
                  <a:txBody>
                    <a:bodyPr/>
                    <a:lstStyle/>
                    <a:p>
                      <a:pPr algn="ctr" fontAlgn="ctr"/>
                      <a:r>
                        <a:rPr lang="ja-JP" altLang="en-US" sz="1400" b="0" i="0" u="none" strike="noStrike" dirty="0">
                          <a:solidFill>
                            <a:srgbClr val="000000"/>
                          </a:solidFill>
                          <a:effectLst/>
                          <a:latin typeface="+mn-lt"/>
                          <a:ea typeface="+mn-ea"/>
                        </a:rPr>
                        <a:t>イギリス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スロベニア</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265206826"/>
                  </a:ext>
                </a:extLst>
              </a:tr>
              <a:tr h="215354">
                <a:tc>
                  <a:txBody>
                    <a:bodyPr/>
                    <a:lstStyle/>
                    <a:p>
                      <a:pPr algn="ctr" fontAlgn="ctr"/>
                      <a:r>
                        <a:rPr lang="ja-JP" altLang="en-US" sz="1400" b="0" i="0" u="none" strike="noStrike" dirty="0">
                          <a:solidFill>
                            <a:srgbClr val="000000"/>
                          </a:solidFill>
                          <a:effectLst/>
                          <a:latin typeface="+mn-lt"/>
                          <a:ea typeface="+mn-ea"/>
                        </a:rPr>
                        <a:t>イスラエル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中国</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582956007"/>
                  </a:ext>
                </a:extLst>
              </a:tr>
              <a:tr h="215354">
                <a:tc>
                  <a:txBody>
                    <a:bodyPr/>
                    <a:lstStyle/>
                    <a:p>
                      <a:pPr algn="ctr" fontAlgn="ctr"/>
                      <a:r>
                        <a:rPr lang="ja-JP" altLang="en-US" sz="1400" b="0" i="0" u="none" strike="noStrike" dirty="0">
                          <a:solidFill>
                            <a:srgbClr val="000000"/>
                          </a:solidFill>
                          <a:effectLst/>
                          <a:latin typeface="+mn-lt"/>
                          <a:ea typeface="+mn-ea"/>
                        </a:rPr>
                        <a:t>イタリア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デンマーク</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28442535"/>
                  </a:ext>
                </a:extLst>
              </a:tr>
              <a:tr h="215354">
                <a:tc>
                  <a:txBody>
                    <a:bodyPr/>
                    <a:lstStyle/>
                    <a:p>
                      <a:pPr algn="ctr" fontAlgn="ctr"/>
                      <a:r>
                        <a:rPr lang="ja-JP" altLang="en-US" sz="1400" b="0" i="0" u="none" strike="noStrike" dirty="0">
                          <a:solidFill>
                            <a:srgbClr val="000000"/>
                          </a:solidFill>
                          <a:effectLst/>
                          <a:latin typeface="+mn-lt"/>
                          <a:ea typeface="+mn-ea"/>
                        </a:rPr>
                        <a:t>オーストリア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ドイツ</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6222748"/>
                  </a:ext>
                </a:extLst>
              </a:tr>
              <a:tr h="215354">
                <a:tc>
                  <a:txBody>
                    <a:bodyPr/>
                    <a:lstStyle/>
                    <a:p>
                      <a:pPr algn="ctr" fontAlgn="ctr"/>
                      <a:r>
                        <a:rPr lang="ja-JP" altLang="en-US" sz="1400" b="0" i="0" u="none" strike="noStrike" dirty="0">
                          <a:solidFill>
                            <a:srgbClr val="000000"/>
                          </a:solidFill>
                          <a:effectLst/>
                          <a:latin typeface="+mn-lt"/>
                          <a:ea typeface="+mn-ea"/>
                        </a:rPr>
                        <a:t>オランダ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日本</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933339549"/>
                  </a:ext>
                </a:extLst>
              </a:tr>
              <a:tr h="215354">
                <a:tc>
                  <a:txBody>
                    <a:bodyPr/>
                    <a:lstStyle/>
                    <a:p>
                      <a:pPr algn="ctr" fontAlgn="ctr"/>
                      <a:r>
                        <a:rPr lang="ja-JP" altLang="en-US" sz="1400" b="0" i="0" u="none" strike="noStrike" dirty="0">
                          <a:solidFill>
                            <a:srgbClr val="000000"/>
                          </a:solidFill>
                          <a:effectLst/>
                          <a:latin typeface="+mn-lt"/>
                          <a:ea typeface="+mn-ea"/>
                        </a:rPr>
                        <a:t>カナダ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ノルウェー</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5461032"/>
                  </a:ext>
                </a:extLst>
              </a:tr>
              <a:tr h="215354">
                <a:tc>
                  <a:txBody>
                    <a:bodyPr/>
                    <a:lstStyle/>
                    <a:p>
                      <a:pPr algn="ctr" fontAlgn="ctr"/>
                      <a:r>
                        <a:rPr lang="ja-JP" altLang="en-US" sz="1400" b="0" i="0" u="none" strike="noStrike" dirty="0">
                          <a:solidFill>
                            <a:srgbClr val="000000"/>
                          </a:solidFill>
                          <a:effectLst/>
                          <a:latin typeface="+mn-lt"/>
                          <a:ea typeface="+mn-ea"/>
                        </a:rPr>
                        <a:t>韓国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フィンランド</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83178862"/>
                  </a:ext>
                </a:extLst>
              </a:tr>
              <a:tr h="215354">
                <a:tc>
                  <a:txBody>
                    <a:bodyPr/>
                    <a:lstStyle/>
                    <a:p>
                      <a:pPr algn="ctr" fontAlgn="ctr"/>
                      <a:r>
                        <a:rPr lang="ja-JP" altLang="en-US" sz="1400" b="0" i="0" u="none" strike="noStrike" dirty="0">
                          <a:solidFill>
                            <a:srgbClr val="000000"/>
                          </a:solidFill>
                          <a:effectLst/>
                          <a:latin typeface="+mn-lt"/>
                          <a:ea typeface="+mn-ea"/>
                        </a:rPr>
                        <a:t>クロアチア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フランス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878164964"/>
                  </a:ext>
                </a:extLst>
              </a:tr>
              <a:tr h="215354">
                <a:tc>
                  <a:txBody>
                    <a:bodyPr/>
                    <a:lstStyle/>
                    <a:p>
                      <a:pPr algn="ctr" fontAlgn="ctr"/>
                      <a:r>
                        <a:rPr lang="ja-JP" altLang="en-US" sz="1400" b="0" i="0" u="none" strike="noStrike" dirty="0">
                          <a:solidFill>
                            <a:srgbClr val="000000"/>
                          </a:solidFill>
                          <a:effectLst/>
                          <a:latin typeface="+mn-lt"/>
                          <a:ea typeface="+mn-ea"/>
                        </a:rPr>
                        <a:t>スイス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ベルギー</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669533136"/>
                  </a:ext>
                </a:extLst>
              </a:tr>
              <a:tr h="215354">
                <a:tc>
                  <a:txBody>
                    <a:bodyPr/>
                    <a:lstStyle/>
                    <a:p>
                      <a:pPr algn="ctr" fontAlgn="ctr"/>
                      <a:r>
                        <a:rPr lang="ja-JP" altLang="en-US" sz="1400" b="0" i="0" u="none" strike="noStrike" dirty="0">
                          <a:solidFill>
                            <a:srgbClr val="000000"/>
                          </a:solidFill>
                          <a:effectLst/>
                          <a:latin typeface="+mn-lt"/>
                          <a:ea typeface="+mn-ea"/>
                        </a:rPr>
                        <a:t>スウェーデン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ja-JP" altLang="en-US" sz="1400" b="0" i="0" u="none" strike="noStrike" dirty="0">
                          <a:solidFill>
                            <a:srgbClr val="000000"/>
                          </a:solidFill>
                          <a:effectLst/>
                          <a:latin typeface="+mn-lt"/>
                          <a:ea typeface="+mn-ea"/>
                        </a:rPr>
                        <a:t>ポルトガル</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61337699"/>
                  </a:ext>
                </a:extLst>
              </a:tr>
            </a:tbl>
          </a:graphicData>
        </a:graphic>
      </p:graphicFrame>
      <p:graphicFrame>
        <p:nvGraphicFramePr>
          <p:cNvPr id="10" name="Chart 9">
            <a:extLst>
              <a:ext uri="{FF2B5EF4-FFF2-40B4-BE49-F238E27FC236}">
                <a16:creationId xmlns:a16="http://schemas.microsoft.com/office/drawing/2014/main" id="{0F6B1D69-CDE4-4645-8639-93A521643946}"/>
              </a:ext>
            </a:extLst>
          </p:cNvPr>
          <p:cNvGraphicFramePr/>
          <p:nvPr>
            <p:extLst>
              <p:ext uri="{D42A27DB-BD31-4B8C-83A1-F6EECF244321}">
                <p14:modId xmlns:p14="http://schemas.microsoft.com/office/powerpoint/2010/main" val="1314524699"/>
              </p:ext>
            </p:extLst>
          </p:nvPr>
        </p:nvGraphicFramePr>
        <p:xfrm>
          <a:off x="0" y="1339652"/>
          <a:ext cx="7100512" cy="468097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2">
            <a:extLst>
              <a:ext uri="{FF2B5EF4-FFF2-40B4-BE49-F238E27FC236}">
                <a16:creationId xmlns:a16="http://schemas.microsoft.com/office/drawing/2014/main" id="{3A70E01A-2170-4C0A-880B-3ACF39D6C89E}"/>
              </a:ext>
            </a:extLst>
          </p:cNvPr>
          <p:cNvSpPr txBox="1">
            <a:spLocks noChangeArrowheads="1"/>
          </p:cNvSpPr>
          <p:nvPr/>
        </p:nvSpPr>
        <p:spPr bwMode="auto">
          <a:xfrm>
            <a:off x="9094029" y="6472947"/>
            <a:ext cx="2524756" cy="3308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Yu Mincho" panose="02020400000000000000" pitchFamily="18" charset="-128"/>
                <a:cs typeface="Times New Roman" panose="02020603050405020304" pitchFamily="18" charset="0"/>
              </a:rPr>
              <a:t>*</a:t>
            </a:r>
            <a:r>
              <a:rPr lang="ja-JP" altLang="en-US" sz="1100" dirty="0">
                <a:effectLst/>
                <a:latin typeface="Calibri" panose="020F0502020204030204" pitchFamily="34" charset="0"/>
                <a:ea typeface="Yu Mincho" panose="02020400000000000000" pitchFamily="18" charset="-128"/>
                <a:cs typeface="Times New Roman" panose="02020603050405020304" pitchFamily="18" charset="0"/>
              </a:rPr>
              <a:t>日本</a:t>
            </a:r>
            <a:r>
              <a:rPr lang="en-US" sz="1100" dirty="0">
                <a:effectLst/>
                <a:latin typeface="Calibri" panose="020F0502020204030204" pitchFamily="34" charset="0"/>
                <a:ea typeface="Yu Mincho" panose="02020400000000000000" pitchFamily="18" charset="-128"/>
                <a:cs typeface="Times New Roman" panose="02020603050405020304" pitchFamily="18" charset="0"/>
              </a:rPr>
              <a:t> 5%, </a:t>
            </a:r>
            <a:r>
              <a:rPr lang="ja-JP" altLang="en-US" sz="1100" dirty="0">
                <a:effectLst/>
                <a:latin typeface="Calibri" panose="020F0502020204030204" pitchFamily="34" charset="0"/>
                <a:ea typeface="Yu Mincho" panose="02020400000000000000" pitchFamily="18" charset="-128"/>
                <a:cs typeface="Times New Roman" panose="02020603050405020304" pitchFamily="18" charset="0"/>
              </a:rPr>
              <a:t>韓国</a:t>
            </a:r>
            <a:r>
              <a:rPr lang="en-US" sz="1100" dirty="0">
                <a:effectLst/>
                <a:latin typeface="Calibri" panose="020F0502020204030204" pitchFamily="34" charset="0"/>
                <a:ea typeface="Yu Mincho" panose="02020400000000000000" pitchFamily="18" charset="-128"/>
                <a:cs typeface="Times New Roman" panose="02020603050405020304" pitchFamily="18" charset="0"/>
              </a:rPr>
              <a:t> 0.004%,</a:t>
            </a:r>
            <a:r>
              <a:rPr lang="ja-JP" altLang="en-US" sz="1100" dirty="0">
                <a:effectLst/>
                <a:latin typeface="Calibri" panose="020F0502020204030204" pitchFamily="34" charset="0"/>
                <a:ea typeface="Yu Mincho" panose="02020400000000000000" pitchFamily="18" charset="-128"/>
                <a:cs typeface="Times New Roman" panose="02020603050405020304" pitchFamily="18" charset="0"/>
              </a:rPr>
              <a:t>中国</a:t>
            </a:r>
            <a:r>
              <a:rPr lang="en-US" sz="1100" dirty="0">
                <a:effectLst/>
                <a:latin typeface="Calibri" panose="020F0502020204030204" pitchFamily="34" charset="0"/>
                <a:ea typeface="Yu Mincho" panose="02020400000000000000" pitchFamily="18" charset="-128"/>
                <a:cs typeface="Times New Roman" panose="02020603050405020304" pitchFamily="18" charset="0"/>
              </a:rPr>
              <a:t> 0.004%</a:t>
            </a:r>
          </a:p>
        </p:txBody>
      </p:sp>
      <p:sp>
        <p:nvSpPr>
          <p:cNvPr id="14" name="Slide Number Placeholder 2">
            <a:extLst>
              <a:ext uri="{FF2B5EF4-FFF2-40B4-BE49-F238E27FC236}">
                <a16:creationId xmlns:a16="http://schemas.microsoft.com/office/drawing/2014/main" id="{A82808A3-0B51-4800-B947-EB08CD4AF24E}"/>
              </a:ext>
            </a:extLst>
          </p:cNvPr>
          <p:cNvSpPr txBox="1">
            <a:spLocks/>
          </p:cNvSpPr>
          <p:nvPr/>
        </p:nvSpPr>
        <p:spPr>
          <a:xfrm>
            <a:off x="9113939"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-3-</a:t>
            </a:r>
          </a:p>
        </p:txBody>
      </p:sp>
      <p:sp>
        <p:nvSpPr>
          <p:cNvPr id="15" name="Rectangle 14">
            <a:extLst>
              <a:ext uri="{FF2B5EF4-FFF2-40B4-BE49-F238E27FC236}">
                <a16:creationId xmlns:a16="http://schemas.microsoft.com/office/drawing/2014/main" id="{FAACB933-84F3-46C3-B01C-27A97FE69974}"/>
              </a:ext>
            </a:extLst>
          </p:cNvPr>
          <p:cNvSpPr/>
          <p:nvPr/>
        </p:nvSpPr>
        <p:spPr>
          <a:xfrm>
            <a:off x="0" y="408075"/>
            <a:ext cx="4000500"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id="{22860D66-B903-49A6-B864-B5833C93AB72}"/>
              </a:ext>
            </a:extLst>
          </p:cNvPr>
          <p:cNvSpPr txBox="1">
            <a:spLocks/>
          </p:cNvSpPr>
          <p:nvPr/>
        </p:nvSpPr>
        <p:spPr>
          <a:xfrm>
            <a:off x="-1" y="447183"/>
            <a:ext cx="7343775"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ＩＤＢの加盟国</a:t>
            </a:r>
            <a:endParaRPr lang="en-US" sz="1800" b="1" dirty="0">
              <a:solidFill>
                <a:schemeClr val="bg1"/>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114177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C00F71-42EE-404F-B7D1-BA2ADEBF2625}"/>
              </a:ext>
            </a:extLst>
          </p:cNvPr>
          <p:cNvGraphicFramePr>
            <a:graphicFrameLocks noGrp="1"/>
          </p:cNvGraphicFramePr>
          <p:nvPr>
            <p:extLst>
              <p:ext uri="{D42A27DB-BD31-4B8C-83A1-F6EECF244321}">
                <p14:modId xmlns:p14="http://schemas.microsoft.com/office/powerpoint/2010/main" val="3296833074"/>
              </p:ext>
            </p:extLst>
          </p:nvPr>
        </p:nvGraphicFramePr>
        <p:xfrm>
          <a:off x="638175" y="1097549"/>
          <a:ext cx="10839450" cy="5501795"/>
        </p:xfrm>
        <a:graphic>
          <a:graphicData uri="http://schemas.openxmlformats.org/drawingml/2006/table">
            <a:tbl>
              <a:tblPr>
                <a:tableStyleId>{5C22544A-7EE6-4342-B048-85BDC9FD1C3A}</a:tableStyleId>
              </a:tblPr>
              <a:tblGrid>
                <a:gridCol w="4133850">
                  <a:extLst>
                    <a:ext uri="{9D8B030D-6E8A-4147-A177-3AD203B41FA5}">
                      <a16:colId xmlns:a16="http://schemas.microsoft.com/office/drawing/2014/main" val="1126251928"/>
                    </a:ext>
                  </a:extLst>
                </a:gridCol>
                <a:gridCol w="6705600">
                  <a:extLst>
                    <a:ext uri="{9D8B030D-6E8A-4147-A177-3AD203B41FA5}">
                      <a16:colId xmlns:a16="http://schemas.microsoft.com/office/drawing/2014/main" val="563546453"/>
                    </a:ext>
                  </a:extLst>
                </a:gridCol>
              </a:tblGrid>
              <a:tr h="367031">
                <a:tc>
                  <a:txBody>
                    <a:bodyPr/>
                    <a:lstStyle/>
                    <a:p>
                      <a:pPr algn="l" fontAlgn="ctr"/>
                      <a:r>
                        <a:rPr lang="en-US" altLang="ja-JP" sz="1400" b="0" i="0" u="none" strike="noStrike" dirty="0">
                          <a:solidFill>
                            <a:srgbClr val="000000"/>
                          </a:solidFill>
                          <a:effectLst/>
                          <a:latin typeface="Gotham Bold" pitchFamily="50" charset="0"/>
                          <a:ea typeface="Yu Gothic" panose="020B0400000000000000" pitchFamily="34" charset="-128"/>
                          <a:cs typeface="Gotham Bold" pitchFamily="50" charset="0"/>
                        </a:rPr>
                        <a:t>   IDB</a:t>
                      </a:r>
                      <a:r>
                        <a:rPr lang="ja-JP" altLang="en-US" sz="1400" b="0" i="0" u="none" strike="noStrike" dirty="0">
                          <a:solidFill>
                            <a:srgbClr val="000000"/>
                          </a:solidFill>
                          <a:effectLst/>
                          <a:latin typeface="Gotham Bold" pitchFamily="50" charset="0"/>
                          <a:ea typeface="Yu Gothic" panose="020B0400000000000000" pitchFamily="34" charset="-128"/>
                          <a:cs typeface="Gotham Bold" pitchFamily="50" charset="0"/>
                        </a:rPr>
                        <a:t> グループの戦略的優先分野</a:t>
                      </a:r>
                      <a:r>
                        <a:rPr lang="en-US" altLang="ja-JP" sz="1400" b="0" i="0" u="none" strike="noStrike" dirty="0">
                          <a:solidFill>
                            <a:srgbClr val="000000"/>
                          </a:solidFill>
                          <a:effectLst/>
                          <a:latin typeface="Gotham Bold" pitchFamily="50" charset="0"/>
                          <a:ea typeface="Yu Gothic" panose="020B0400000000000000" pitchFamily="34" charset="-128"/>
                          <a:cs typeface="Gotham Bold" pitchFamily="50" charset="0"/>
                        </a:rPr>
                        <a:t> (2016-2019)</a:t>
                      </a:r>
                      <a:endParaRPr lang="en-US" sz="1400" b="0" i="0" u="none" strike="noStrike" dirty="0">
                        <a:solidFill>
                          <a:srgbClr val="000000"/>
                        </a:solidFill>
                        <a:effectLst/>
                        <a:latin typeface="Gotham Bold" pitchFamily="50" charset="0"/>
                        <a:ea typeface="Yu Gothic" panose="020B0400000000000000" pitchFamily="34" charset="-128"/>
                        <a:cs typeface="Gotham Bold" pitchFamily="50" charset="0"/>
                      </a:endParaRPr>
                    </a:p>
                  </a:txBody>
                  <a:tcPr marL="0" marR="0" marT="0" marB="0" anchor="ctr">
                    <a:solidFill>
                      <a:srgbClr val="FFC000"/>
                    </a:solidFill>
                  </a:tcPr>
                </a:tc>
                <a:tc>
                  <a:txBody>
                    <a:bodyPr/>
                    <a:lstStyle/>
                    <a:p>
                      <a:pPr algn="l" fontAlgn="ctr"/>
                      <a:r>
                        <a:rPr lang="en-US" altLang="ja-JP" sz="1400" b="0" i="0" u="none" strike="noStrike" dirty="0">
                          <a:effectLst/>
                          <a:latin typeface="Gotham Bold" pitchFamily="50" charset="0"/>
                          <a:ea typeface="+mn-ea"/>
                          <a:cs typeface="Gotham Bold" pitchFamily="50" charset="0"/>
                        </a:rPr>
                        <a:t>    </a:t>
                      </a:r>
                      <a:r>
                        <a:rPr lang="ja-JP" altLang="en-US" sz="1400" b="0" i="0" u="none" strike="noStrike" dirty="0">
                          <a:effectLst/>
                          <a:latin typeface="Gotham Bold" pitchFamily="50" charset="0"/>
                          <a:ea typeface="+mn-ea"/>
                          <a:cs typeface="Gotham Bold" pitchFamily="50" charset="0"/>
                        </a:rPr>
                        <a:t>持続可能な開発目標</a:t>
                      </a:r>
                      <a:r>
                        <a:rPr lang="en-US" altLang="ja-JP" sz="1400" b="0" i="0" u="none" strike="noStrike" dirty="0">
                          <a:effectLst/>
                          <a:latin typeface="Gotham Bold" pitchFamily="50" charset="0"/>
                          <a:ea typeface="+mn-ea"/>
                          <a:cs typeface="Gotham Bold" pitchFamily="50" charset="0"/>
                        </a:rPr>
                        <a:t> (</a:t>
                      </a:r>
                      <a:r>
                        <a:rPr lang="ja-JP" sz="1400" b="0" i="0" u="none" strike="noStrike" dirty="0">
                          <a:effectLst/>
                          <a:latin typeface="Gotham Bold" pitchFamily="50" charset="0"/>
                          <a:ea typeface="+mn-ea"/>
                          <a:cs typeface="Gotham Bold" pitchFamily="50" charset="0"/>
                        </a:rPr>
                        <a:t>SD</a:t>
                      </a:r>
                      <a:r>
                        <a:rPr lang="en-US" altLang="ja-JP" sz="1400" b="0" i="0" u="none" strike="noStrike" dirty="0">
                          <a:effectLst/>
                          <a:latin typeface="Gotham Bold" pitchFamily="50" charset="0"/>
                          <a:ea typeface="+mn-ea"/>
                          <a:cs typeface="Gotham Bold" pitchFamily="50" charset="0"/>
                        </a:rPr>
                        <a:t>Gs)</a:t>
                      </a:r>
                      <a:endParaRPr lang="en-US" sz="1400" b="0" i="0" u="none" strike="noStrike" dirty="0">
                        <a:solidFill>
                          <a:srgbClr val="000000"/>
                        </a:solidFill>
                        <a:effectLst/>
                        <a:latin typeface="Gotham Bold" pitchFamily="50" charset="0"/>
                        <a:ea typeface="+mn-ea"/>
                        <a:cs typeface="Gotham Bold" pitchFamily="50" charset="0"/>
                      </a:endParaRPr>
                    </a:p>
                  </a:txBody>
                  <a:tcPr marL="0" marR="0" marT="0" marB="0" anchor="ctr">
                    <a:solidFill>
                      <a:srgbClr val="FFC000"/>
                    </a:solidFill>
                  </a:tcPr>
                </a:tc>
                <a:extLst>
                  <a:ext uri="{0D108BD9-81ED-4DB2-BD59-A6C34878D82A}">
                    <a16:rowId xmlns:a16="http://schemas.microsoft.com/office/drawing/2014/main" val="284947209"/>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社会的包摂と平等の推進</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8177459"/>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生産性の向上とイノベーション</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2705082"/>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地域経済統合の推進</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34281256"/>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ジェンダー平等・多様性社会の推進</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0403087"/>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気候変動への対応と環境保護</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9876255"/>
                  </a:ext>
                </a:extLst>
              </a:tr>
              <a:tr h="855794">
                <a:tc>
                  <a:txBody>
                    <a:bodyPr/>
                    <a:lstStyle/>
                    <a:p>
                      <a:pPr algn="l" fontAlgn="ctr"/>
                      <a:r>
                        <a:rPr lang="en-US" sz="1400" b="1" i="0" u="none" strike="noStrike" dirty="0">
                          <a:solidFill>
                            <a:schemeClr val="bg1"/>
                          </a:solidFill>
                          <a:effectLst/>
                          <a:latin typeface="+mn-lt"/>
                          <a:ea typeface="+mn-ea"/>
                        </a:rPr>
                        <a:t>   </a:t>
                      </a:r>
                      <a:r>
                        <a:rPr lang="ja-JP" altLang="en-US" sz="1400" b="1" i="0" u="none" strike="noStrike" dirty="0">
                          <a:solidFill>
                            <a:schemeClr val="bg1"/>
                          </a:solidFill>
                          <a:effectLst/>
                          <a:latin typeface="+mn-lt"/>
                          <a:ea typeface="+mn-ea"/>
                        </a:rPr>
                        <a:t>組織能力強化と法の支配の発展</a:t>
                      </a:r>
                      <a:endParaRPr lang="en-US" sz="1400" b="1" i="0" u="none" strike="noStrike" dirty="0">
                        <a:solidFill>
                          <a:schemeClr val="bg1"/>
                        </a:solidFill>
                        <a:effectLst/>
                        <a:latin typeface="+mn-lt"/>
                        <a:ea typeface="+mn-ea"/>
                      </a:endParaRPr>
                    </a:p>
                  </a:txBody>
                  <a:tcPr marL="0" marR="0" marT="0" marB="0" anchor="ctr">
                    <a:solidFill>
                      <a:srgbClr val="00206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6464705"/>
                  </a:ext>
                </a:extLst>
              </a:tr>
            </a:tbl>
          </a:graphicData>
        </a:graphic>
      </p:graphicFrame>
      <p:sp>
        <p:nvSpPr>
          <p:cNvPr id="25" name="Slide Number Placeholder 2">
            <a:extLst>
              <a:ext uri="{FF2B5EF4-FFF2-40B4-BE49-F238E27FC236}">
                <a16:creationId xmlns:a16="http://schemas.microsoft.com/office/drawing/2014/main" id="{DEF2DF48-7B28-4DC2-8CC5-9DB69B37CCD4}"/>
              </a:ext>
            </a:extLst>
          </p:cNvPr>
          <p:cNvSpPr>
            <a:spLocks noGrp="1"/>
          </p:cNvSpPr>
          <p:nvPr>
            <p:ph type="sldNum" sz="quarter" idx="12"/>
          </p:nvPr>
        </p:nvSpPr>
        <p:spPr>
          <a:xfrm>
            <a:off x="9113939" y="6310312"/>
            <a:ext cx="2743200" cy="365125"/>
          </a:xfrm>
        </p:spPr>
        <p:txBody>
          <a:bodyPr/>
          <a:lstStyle/>
          <a:p>
            <a:r>
              <a:rPr lang="en-US" sz="1400" dirty="0"/>
              <a:t>-4-</a:t>
            </a:r>
          </a:p>
        </p:txBody>
      </p:sp>
      <p:sp>
        <p:nvSpPr>
          <p:cNvPr id="32" name="Rectangle 31">
            <a:extLst>
              <a:ext uri="{FF2B5EF4-FFF2-40B4-BE49-F238E27FC236}">
                <a16:creationId xmlns:a16="http://schemas.microsoft.com/office/drawing/2014/main" id="{B2EB87A2-713E-40CF-B77F-CFF2EC80F2D1}"/>
              </a:ext>
            </a:extLst>
          </p:cNvPr>
          <p:cNvSpPr/>
          <p:nvPr/>
        </p:nvSpPr>
        <p:spPr>
          <a:xfrm>
            <a:off x="0" y="408075"/>
            <a:ext cx="7095724"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3">
            <a:extLst>
              <a:ext uri="{FF2B5EF4-FFF2-40B4-BE49-F238E27FC236}">
                <a16:creationId xmlns:a16="http://schemas.microsoft.com/office/drawing/2014/main" id="{0A1AC1B0-5404-4632-8D85-06986345D6BF}"/>
              </a:ext>
            </a:extLst>
          </p:cNvPr>
          <p:cNvSpPr txBox="1">
            <a:spLocks/>
          </p:cNvSpPr>
          <p:nvPr/>
        </p:nvSpPr>
        <p:spPr>
          <a:xfrm>
            <a:off x="-1" y="447183"/>
            <a:ext cx="7343775"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SDG</a:t>
            </a:r>
            <a:r>
              <a:rPr lang="ja-JP" altLang="en-US" sz="1800" b="1" dirty="0">
                <a:solidFill>
                  <a:schemeClr val="bg1"/>
                </a:solidFill>
                <a:latin typeface="Gotham Bold" pitchFamily="50" charset="0"/>
                <a:ea typeface="+mn-ea"/>
                <a:cs typeface="Gotham Bold" pitchFamily="50" charset="0"/>
              </a:rPr>
              <a:t>ｓと合致した戦略的優先分野</a:t>
            </a:r>
            <a:endParaRPr lang="en-US" sz="1800" b="1" dirty="0">
              <a:solidFill>
                <a:schemeClr val="bg1"/>
              </a:solidFill>
              <a:latin typeface="Gotham Bold" pitchFamily="50" charset="0"/>
              <a:ea typeface="+mn-ea"/>
              <a:cs typeface="Gotham Bold" pitchFamily="50" charset="0"/>
            </a:endParaRPr>
          </a:p>
        </p:txBody>
      </p:sp>
      <p:pic>
        <p:nvPicPr>
          <p:cNvPr id="2" name="Picture 1">
            <a:extLst>
              <a:ext uri="{FF2B5EF4-FFF2-40B4-BE49-F238E27FC236}">
                <a16:creationId xmlns:a16="http://schemas.microsoft.com/office/drawing/2014/main" id="{80FA2ABA-B826-44FE-B25F-8D371BD6B47E}"/>
              </a:ext>
            </a:extLst>
          </p:cNvPr>
          <p:cNvPicPr>
            <a:picLocks noChangeAspect="1"/>
          </p:cNvPicPr>
          <p:nvPr/>
        </p:nvPicPr>
        <p:blipFill>
          <a:blip r:embed="rId2"/>
          <a:stretch>
            <a:fillRect/>
          </a:stretch>
        </p:blipFill>
        <p:spPr>
          <a:xfrm>
            <a:off x="4904754" y="1496842"/>
            <a:ext cx="901244" cy="796967"/>
          </a:xfrm>
          <a:prstGeom prst="rect">
            <a:avLst/>
          </a:prstGeom>
        </p:spPr>
      </p:pic>
      <p:pic>
        <p:nvPicPr>
          <p:cNvPr id="3" name="Picture 2">
            <a:extLst>
              <a:ext uri="{FF2B5EF4-FFF2-40B4-BE49-F238E27FC236}">
                <a16:creationId xmlns:a16="http://schemas.microsoft.com/office/drawing/2014/main" id="{90FB80B0-59AC-48BC-A8C6-541EE8F39D5D}"/>
              </a:ext>
            </a:extLst>
          </p:cNvPr>
          <p:cNvPicPr>
            <a:picLocks noChangeAspect="1"/>
          </p:cNvPicPr>
          <p:nvPr/>
        </p:nvPicPr>
        <p:blipFill>
          <a:blip r:embed="rId3"/>
          <a:stretch>
            <a:fillRect/>
          </a:stretch>
        </p:blipFill>
        <p:spPr>
          <a:xfrm>
            <a:off x="5974696" y="1493639"/>
            <a:ext cx="894613" cy="797137"/>
          </a:xfrm>
          <a:prstGeom prst="rect">
            <a:avLst/>
          </a:prstGeom>
        </p:spPr>
      </p:pic>
      <p:pic>
        <p:nvPicPr>
          <p:cNvPr id="5" name="Picture 4">
            <a:extLst>
              <a:ext uri="{FF2B5EF4-FFF2-40B4-BE49-F238E27FC236}">
                <a16:creationId xmlns:a16="http://schemas.microsoft.com/office/drawing/2014/main" id="{4A166628-442F-4CAA-A1E6-C46C32F20D6D}"/>
              </a:ext>
            </a:extLst>
          </p:cNvPr>
          <p:cNvPicPr>
            <a:picLocks noChangeAspect="1"/>
          </p:cNvPicPr>
          <p:nvPr/>
        </p:nvPicPr>
        <p:blipFill>
          <a:blip r:embed="rId4"/>
          <a:stretch>
            <a:fillRect/>
          </a:stretch>
        </p:blipFill>
        <p:spPr>
          <a:xfrm>
            <a:off x="7029334" y="1502110"/>
            <a:ext cx="895065" cy="781477"/>
          </a:xfrm>
          <a:prstGeom prst="rect">
            <a:avLst/>
          </a:prstGeom>
        </p:spPr>
      </p:pic>
      <p:pic>
        <p:nvPicPr>
          <p:cNvPr id="26" name="Picture 25">
            <a:extLst>
              <a:ext uri="{FF2B5EF4-FFF2-40B4-BE49-F238E27FC236}">
                <a16:creationId xmlns:a16="http://schemas.microsoft.com/office/drawing/2014/main" id="{8FA67486-C846-4ACB-8AFC-7ACA7AD4BA3C}"/>
              </a:ext>
            </a:extLst>
          </p:cNvPr>
          <p:cNvPicPr>
            <a:picLocks noChangeAspect="1"/>
          </p:cNvPicPr>
          <p:nvPr/>
        </p:nvPicPr>
        <p:blipFill>
          <a:blip r:embed="rId5"/>
          <a:stretch>
            <a:fillRect/>
          </a:stretch>
        </p:blipFill>
        <p:spPr>
          <a:xfrm>
            <a:off x="8074794" y="1493639"/>
            <a:ext cx="894612" cy="773335"/>
          </a:xfrm>
          <a:prstGeom prst="rect">
            <a:avLst/>
          </a:prstGeom>
        </p:spPr>
      </p:pic>
      <p:pic>
        <p:nvPicPr>
          <p:cNvPr id="27" name="Picture 26">
            <a:extLst>
              <a:ext uri="{FF2B5EF4-FFF2-40B4-BE49-F238E27FC236}">
                <a16:creationId xmlns:a16="http://schemas.microsoft.com/office/drawing/2014/main" id="{5A1B2D51-B503-40E9-9350-DD4D338E8BB4}"/>
              </a:ext>
            </a:extLst>
          </p:cNvPr>
          <p:cNvPicPr>
            <a:picLocks noChangeAspect="1"/>
          </p:cNvPicPr>
          <p:nvPr/>
        </p:nvPicPr>
        <p:blipFill>
          <a:blip r:embed="rId6"/>
          <a:stretch>
            <a:fillRect/>
          </a:stretch>
        </p:blipFill>
        <p:spPr>
          <a:xfrm>
            <a:off x="9113939" y="1502110"/>
            <a:ext cx="869725" cy="773335"/>
          </a:xfrm>
          <a:prstGeom prst="rect">
            <a:avLst/>
          </a:prstGeom>
        </p:spPr>
      </p:pic>
      <p:pic>
        <p:nvPicPr>
          <p:cNvPr id="28" name="Picture 27">
            <a:extLst>
              <a:ext uri="{FF2B5EF4-FFF2-40B4-BE49-F238E27FC236}">
                <a16:creationId xmlns:a16="http://schemas.microsoft.com/office/drawing/2014/main" id="{6277967C-31FE-46DA-AFFE-1E45F41E0301}"/>
              </a:ext>
            </a:extLst>
          </p:cNvPr>
          <p:cNvPicPr>
            <a:picLocks noChangeAspect="1"/>
          </p:cNvPicPr>
          <p:nvPr/>
        </p:nvPicPr>
        <p:blipFill>
          <a:blip r:embed="rId7"/>
          <a:stretch>
            <a:fillRect/>
          </a:stretch>
        </p:blipFill>
        <p:spPr>
          <a:xfrm>
            <a:off x="4920328" y="2361886"/>
            <a:ext cx="894614" cy="809086"/>
          </a:xfrm>
          <a:prstGeom prst="rect">
            <a:avLst/>
          </a:prstGeom>
        </p:spPr>
      </p:pic>
      <p:pic>
        <p:nvPicPr>
          <p:cNvPr id="29" name="Picture 28">
            <a:extLst>
              <a:ext uri="{FF2B5EF4-FFF2-40B4-BE49-F238E27FC236}">
                <a16:creationId xmlns:a16="http://schemas.microsoft.com/office/drawing/2014/main" id="{C3985122-9125-4D55-AB61-CED00316FBE9}"/>
              </a:ext>
            </a:extLst>
          </p:cNvPr>
          <p:cNvPicPr>
            <a:picLocks noChangeAspect="1"/>
          </p:cNvPicPr>
          <p:nvPr/>
        </p:nvPicPr>
        <p:blipFill>
          <a:blip r:embed="rId8"/>
          <a:stretch>
            <a:fillRect/>
          </a:stretch>
        </p:blipFill>
        <p:spPr>
          <a:xfrm>
            <a:off x="5974697" y="2361886"/>
            <a:ext cx="894613" cy="809086"/>
          </a:xfrm>
          <a:prstGeom prst="rect">
            <a:avLst/>
          </a:prstGeom>
        </p:spPr>
      </p:pic>
      <p:pic>
        <p:nvPicPr>
          <p:cNvPr id="30" name="Picture 29">
            <a:extLst>
              <a:ext uri="{FF2B5EF4-FFF2-40B4-BE49-F238E27FC236}">
                <a16:creationId xmlns:a16="http://schemas.microsoft.com/office/drawing/2014/main" id="{AD3B1FE1-4CE3-46BE-8936-C9FF32F37599}"/>
              </a:ext>
            </a:extLst>
          </p:cNvPr>
          <p:cNvPicPr>
            <a:picLocks noChangeAspect="1"/>
          </p:cNvPicPr>
          <p:nvPr/>
        </p:nvPicPr>
        <p:blipFill>
          <a:blip r:embed="rId9"/>
          <a:stretch>
            <a:fillRect/>
          </a:stretch>
        </p:blipFill>
        <p:spPr>
          <a:xfrm>
            <a:off x="7027234" y="2362776"/>
            <a:ext cx="922772" cy="776612"/>
          </a:xfrm>
          <a:prstGeom prst="rect">
            <a:avLst/>
          </a:prstGeom>
        </p:spPr>
      </p:pic>
      <p:pic>
        <p:nvPicPr>
          <p:cNvPr id="31" name="Picture 30">
            <a:extLst>
              <a:ext uri="{FF2B5EF4-FFF2-40B4-BE49-F238E27FC236}">
                <a16:creationId xmlns:a16="http://schemas.microsoft.com/office/drawing/2014/main" id="{D39CF0F1-2FCD-47CF-B9FA-D8840B25D785}"/>
              </a:ext>
            </a:extLst>
          </p:cNvPr>
          <p:cNvPicPr>
            <a:picLocks noChangeAspect="1"/>
          </p:cNvPicPr>
          <p:nvPr/>
        </p:nvPicPr>
        <p:blipFill>
          <a:blip r:embed="rId10"/>
          <a:stretch>
            <a:fillRect/>
          </a:stretch>
        </p:blipFill>
        <p:spPr>
          <a:xfrm>
            <a:off x="8074792" y="2346539"/>
            <a:ext cx="894613" cy="792849"/>
          </a:xfrm>
          <a:prstGeom prst="rect">
            <a:avLst/>
          </a:prstGeom>
        </p:spPr>
      </p:pic>
      <p:pic>
        <p:nvPicPr>
          <p:cNvPr id="34" name="Picture 33">
            <a:extLst>
              <a:ext uri="{FF2B5EF4-FFF2-40B4-BE49-F238E27FC236}">
                <a16:creationId xmlns:a16="http://schemas.microsoft.com/office/drawing/2014/main" id="{5EA13CE2-EDF6-4D55-92CB-D86311FC2747}"/>
              </a:ext>
            </a:extLst>
          </p:cNvPr>
          <p:cNvPicPr>
            <a:picLocks noChangeAspect="1"/>
          </p:cNvPicPr>
          <p:nvPr/>
        </p:nvPicPr>
        <p:blipFill>
          <a:blip r:embed="rId11"/>
          <a:stretch>
            <a:fillRect/>
          </a:stretch>
        </p:blipFill>
        <p:spPr>
          <a:xfrm>
            <a:off x="4920328" y="3234580"/>
            <a:ext cx="890093" cy="792549"/>
          </a:xfrm>
          <a:prstGeom prst="rect">
            <a:avLst/>
          </a:prstGeom>
        </p:spPr>
      </p:pic>
      <p:pic>
        <p:nvPicPr>
          <p:cNvPr id="35" name="Picture 34">
            <a:extLst>
              <a:ext uri="{FF2B5EF4-FFF2-40B4-BE49-F238E27FC236}">
                <a16:creationId xmlns:a16="http://schemas.microsoft.com/office/drawing/2014/main" id="{FAFED623-6405-4CDF-9495-BA48DC8AB16A}"/>
              </a:ext>
            </a:extLst>
          </p:cNvPr>
          <p:cNvPicPr>
            <a:picLocks noChangeAspect="1"/>
          </p:cNvPicPr>
          <p:nvPr/>
        </p:nvPicPr>
        <p:blipFill>
          <a:blip r:embed="rId12"/>
          <a:stretch>
            <a:fillRect/>
          </a:stretch>
        </p:blipFill>
        <p:spPr>
          <a:xfrm>
            <a:off x="5982056" y="3234580"/>
            <a:ext cx="887253" cy="797137"/>
          </a:xfrm>
          <a:prstGeom prst="rect">
            <a:avLst/>
          </a:prstGeom>
        </p:spPr>
      </p:pic>
      <p:pic>
        <p:nvPicPr>
          <p:cNvPr id="36" name="Picture 35">
            <a:extLst>
              <a:ext uri="{FF2B5EF4-FFF2-40B4-BE49-F238E27FC236}">
                <a16:creationId xmlns:a16="http://schemas.microsoft.com/office/drawing/2014/main" id="{C053D85F-55D8-4EEF-A43B-D715D7D90E9F}"/>
              </a:ext>
            </a:extLst>
          </p:cNvPr>
          <p:cNvPicPr>
            <a:picLocks noChangeAspect="1"/>
          </p:cNvPicPr>
          <p:nvPr/>
        </p:nvPicPr>
        <p:blipFill>
          <a:blip r:embed="rId13"/>
          <a:stretch>
            <a:fillRect/>
          </a:stretch>
        </p:blipFill>
        <p:spPr>
          <a:xfrm>
            <a:off x="4920328" y="4094514"/>
            <a:ext cx="885670" cy="776612"/>
          </a:xfrm>
          <a:prstGeom prst="rect">
            <a:avLst/>
          </a:prstGeom>
        </p:spPr>
      </p:pic>
      <p:pic>
        <p:nvPicPr>
          <p:cNvPr id="37" name="Picture 36">
            <a:extLst>
              <a:ext uri="{FF2B5EF4-FFF2-40B4-BE49-F238E27FC236}">
                <a16:creationId xmlns:a16="http://schemas.microsoft.com/office/drawing/2014/main" id="{463BAD6B-348C-4840-986A-74BAADF406BA}"/>
              </a:ext>
            </a:extLst>
          </p:cNvPr>
          <p:cNvPicPr>
            <a:picLocks noChangeAspect="1"/>
          </p:cNvPicPr>
          <p:nvPr/>
        </p:nvPicPr>
        <p:blipFill>
          <a:blip r:embed="rId14"/>
          <a:stretch>
            <a:fillRect/>
          </a:stretch>
        </p:blipFill>
        <p:spPr>
          <a:xfrm>
            <a:off x="5987110" y="4104381"/>
            <a:ext cx="896190" cy="774259"/>
          </a:xfrm>
          <a:prstGeom prst="rect">
            <a:avLst/>
          </a:prstGeom>
        </p:spPr>
      </p:pic>
      <p:pic>
        <p:nvPicPr>
          <p:cNvPr id="38" name="Picture 37">
            <a:extLst>
              <a:ext uri="{FF2B5EF4-FFF2-40B4-BE49-F238E27FC236}">
                <a16:creationId xmlns:a16="http://schemas.microsoft.com/office/drawing/2014/main" id="{41AD5AFD-0985-4CA6-B0EE-661EAFC9C74D}"/>
              </a:ext>
            </a:extLst>
          </p:cNvPr>
          <p:cNvPicPr>
            <a:picLocks noChangeAspect="1"/>
          </p:cNvPicPr>
          <p:nvPr/>
        </p:nvPicPr>
        <p:blipFill>
          <a:blip r:embed="rId15"/>
          <a:stretch>
            <a:fillRect/>
          </a:stretch>
        </p:blipFill>
        <p:spPr>
          <a:xfrm>
            <a:off x="4920328" y="4938463"/>
            <a:ext cx="885670" cy="754650"/>
          </a:xfrm>
          <a:prstGeom prst="rect">
            <a:avLst/>
          </a:prstGeom>
        </p:spPr>
      </p:pic>
      <p:pic>
        <p:nvPicPr>
          <p:cNvPr id="39" name="Picture 38">
            <a:extLst>
              <a:ext uri="{FF2B5EF4-FFF2-40B4-BE49-F238E27FC236}">
                <a16:creationId xmlns:a16="http://schemas.microsoft.com/office/drawing/2014/main" id="{55770710-590E-4590-B7B6-03B013CC41A0}"/>
              </a:ext>
            </a:extLst>
          </p:cNvPr>
          <p:cNvPicPr>
            <a:picLocks noChangeAspect="1"/>
          </p:cNvPicPr>
          <p:nvPr/>
        </p:nvPicPr>
        <p:blipFill>
          <a:blip r:embed="rId16"/>
          <a:stretch>
            <a:fillRect/>
          </a:stretch>
        </p:blipFill>
        <p:spPr>
          <a:xfrm>
            <a:off x="5987110" y="4938463"/>
            <a:ext cx="896190" cy="754650"/>
          </a:xfrm>
          <a:prstGeom prst="rect">
            <a:avLst/>
          </a:prstGeom>
        </p:spPr>
      </p:pic>
      <p:pic>
        <p:nvPicPr>
          <p:cNvPr id="40" name="Picture 39">
            <a:extLst>
              <a:ext uri="{FF2B5EF4-FFF2-40B4-BE49-F238E27FC236}">
                <a16:creationId xmlns:a16="http://schemas.microsoft.com/office/drawing/2014/main" id="{3AF0F640-1376-4B7C-9FC9-A7C97258DEF4}"/>
              </a:ext>
            </a:extLst>
          </p:cNvPr>
          <p:cNvPicPr>
            <a:picLocks noChangeAspect="1"/>
          </p:cNvPicPr>
          <p:nvPr/>
        </p:nvPicPr>
        <p:blipFill>
          <a:blip r:embed="rId17"/>
          <a:stretch>
            <a:fillRect/>
          </a:stretch>
        </p:blipFill>
        <p:spPr>
          <a:xfrm>
            <a:off x="7064412" y="4938463"/>
            <a:ext cx="885594" cy="754650"/>
          </a:xfrm>
          <a:prstGeom prst="rect">
            <a:avLst/>
          </a:prstGeom>
        </p:spPr>
      </p:pic>
      <p:pic>
        <p:nvPicPr>
          <p:cNvPr id="41" name="Picture 40">
            <a:extLst>
              <a:ext uri="{FF2B5EF4-FFF2-40B4-BE49-F238E27FC236}">
                <a16:creationId xmlns:a16="http://schemas.microsoft.com/office/drawing/2014/main" id="{8626B5DC-69B0-4177-A94D-4A829A0D7448}"/>
              </a:ext>
            </a:extLst>
          </p:cNvPr>
          <p:cNvPicPr>
            <a:picLocks noChangeAspect="1"/>
          </p:cNvPicPr>
          <p:nvPr/>
        </p:nvPicPr>
        <p:blipFill>
          <a:blip r:embed="rId18"/>
          <a:stretch>
            <a:fillRect/>
          </a:stretch>
        </p:blipFill>
        <p:spPr>
          <a:xfrm>
            <a:off x="8084666" y="4926274"/>
            <a:ext cx="894612" cy="760342"/>
          </a:xfrm>
          <a:prstGeom prst="rect">
            <a:avLst/>
          </a:prstGeom>
        </p:spPr>
      </p:pic>
      <p:pic>
        <p:nvPicPr>
          <p:cNvPr id="42" name="Picture 41">
            <a:extLst>
              <a:ext uri="{FF2B5EF4-FFF2-40B4-BE49-F238E27FC236}">
                <a16:creationId xmlns:a16="http://schemas.microsoft.com/office/drawing/2014/main" id="{2CE64920-79FF-4C9E-8A04-1382A8998CF1}"/>
              </a:ext>
            </a:extLst>
          </p:cNvPr>
          <p:cNvPicPr>
            <a:picLocks noChangeAspect="1"/>
          </p:cNvPicPr>
          <p:nvPr/>
        </p:nvPicPr>
        <p:blipFill>
          <a:blip r:embed="rId19"/>
          <a:stretch>
            <a:fillRect/>
          </a:stretch>
        </p:blipFill>
        <p:spPr>
          <a:xfrm>
            <a:off x="9113939" y="4919778"/>
            <a:ext cx="885670" cy="773335"/>
          </a:xfrm>
          <a:prstGeom prst="rect">
            <a:avLst/>
          </a:prstGeom>
        </p:spPr>
      </p:pic>
      <p:pic>
        <p:nvPicPr>
          <p:cNvPr id="43" name="Picture 42">
            <a:extLst>
              <a:ext uri="{FF2B5EF4-FFF2-40B4-BE49-F238E27FC236}">
                <a16:creationId xmlns:a16="http://schemas.microsoft.com/office/drawing/2014/main" id="{6A91903E-C899-40B1-A5D2-64848E2AD4FF}"/>
              </a:ext>
            </a:extLst>
          </p:cNvPr>
          <p:cNvPicPr>
            <a:picLocks noChangeAspect="1"/>
          </p:cNvPicPr>
          <p:nvPr/>
        </p:nvPicPr>
        <p:blipFill>
          <a:blip r:embed="rId20"/>
          <a:stretch>
            <a:fillRect/>
          </a:stretch>
        </p:blipFill>
        <p:spPr>
          <a:xfrm>
            <a:off x="4920328" y="5760450"/>
            <a:ext cx="792549" cy="792549"/>
          </a:xfrm>
          <a:prstGeom prst="rect">
            <a:avLst/>
          </a:prstGeom>
        </p:spPr>
      </p:pic>
    </p:spTree>
    <p:extLst>
      <p:ext uri="{BB962C8B-B14F-4D97-AF65-F5344CB8AC3E}">
        <p14:creationId xmlns:p14="http://schemas.microsoft.com/office/powerpoint/2010/main" val="46606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F477479-B19A-4D20-BB22-84A8502B1831}"/>
              </a:ext>
            </a:extLst>
          </p:cNvPr>
          <p:cNvGraphicFramePr>
            <a:graphicFrameLocks noGrp="1"/>
          </p:cNvGraphicFramePr>
          <p:nvPr>
            <p:ph sz="half" idx="1"/>
            <p:extLst>
              <p:ext uri="{D42A27DB-BD31-4B8C-83A1-F6EECF244321}">
                <p14:modId xmlns:p14="http://schemas.microsoft.com/office/powerpoint/2010/main" val="2759059777"/>
              </p:ext>
            </p:extLst>
          </p:nvPr>
        </p:nvGraphicFramePr>
        <p:xfrm>
          <a:off x="1034991" y="471359"/>
          <a:ext cx="10515600" cy="2633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ontent Placeholder 23">
            <a:extLst>
              <a:ext uri="{FF2B5EF4-FFF2-40B4-BE49-F238E27FC236}">
                <a16:creationId xmlns:a16="http://schemas.microsoft.com/office/drawing/2014/main" id="{1732367C-EBEC-4777-A2BF-BA4DB624BB49}"/>
              </a:ext>
            </a:extLst>
          </p:cNvPr>
          <p:cNvGraphicFramePr>
            <a:graphicFrameLocks noGrp="1"/>
          </p:cNvGraphicFramePr>
          <p:nvPr>
            <p:ph sz="half" idx="2"/>
            <p:extLst>
              <p:ext uri="{D42A27DB-BD31-4B8C-83A1-F6EECF244321}">
                <p14:modId xmlns:p14="http://schemas.microsoft.com/office/powerpoint/2010/main" val="691150263"/>
              </p:ext>
            </p:extLst>
          </p:nvPr>
        </p:nvGraphicFramePr>
        <p:xfrm>
          <a:off x="415906" y="3019425"/>
          <a:ext cx="3162300" cy="3007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7">
            <a:extLst>
              <a:ext uri="{FF2B5EF4-FFF2-40B4-BE49-F238E27FC236}">
                <a16:creationId xmlns:a16="http://schemas.microsoft.com/office/drawing/2014/main" id="{FA61C11A-3C29-4E1A-808A-DA9E91044741}"/>
              </a:ext>
            </a:extLst>
          </p:cNvPr>
          <p:cNvSpPr txBox="1"/>
          <p:nvPr/>
        </p:nvSpPr>
        <p:spPr>
          <a:xfrm>
            <a:off x="838200" y="1270655"/>
            <a:ext cx="5493565" cy="1188974"/>
          </a:xfrm>
          <a:prstGeom prst="rect">
            <a:avLst/>
          </a:prstGeom>
          <a:solidFill>
            <a:srgbClr val="FFC000"/>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algn="ctr">
              <a:lnSpc>
                <a:spcPct val="107000"/>
              </a:lnSpc>
              <a:spcBef>
                <a:spcPts val="0"/>
              </a:spcBef>
              <a:spcAft>
                <a:spcPts val="0"/>
              </a:spcAft>
            </a:pPr>
            <a:r>
              <a:rPr lang="en-US" altLang="ja-JP" sz="1400" dirty="0">
                <a:effectLst/>
                <a:latin typeface="Gotham Bold" pitchFamily="50" charset="0"/>
                <a:cs typeface="Gotham Bold" pitchFamily="50" charset="0"/>
              </a:rPr>
              <a:t>205</a:t>
            </a:r>
            <a:r>
              <a:rPr lang="en-US" sz="1400" dirty="0">
                <a:effectLst/>
                <a:latin typeface="Gotham Bold" pitchFamily="50" charset="0"/>
                <a:cs typeface="Gotham Bold" pitchFamily="50" charset="0"/>
              </a:rPr>
              <a:t> </a:t>
            </a:r>
            <a:r>
              <a:rPr lang="ja-JP" altLang="en-US" sz="1400" dirty="0">
                <a:effectLst/>
                <a:latin typeface="Gotham Bold" pitchFamily="50" charset="0"/>
                <a:cs typeface="Gotham Bold" pitchFamily="50" charset="0"/>
              </a:rPr>
              <a:t>融資案件・合計</a:t>
            </a:r>
            <a:r>
              <a:rPr lang="en-US" altLang="ja-JP" sz="1400" dirty="0">
                <a:effectLst/>
                <a:latin typeface="Gotham Bold" pitchFamily="50" charset="0"/>
                <a:cs typeface="Gotham Bold" pitchFamily="50" charset="0"/>
              </a:rPr>
              <a:t>139</a:t>
            </a:r>
            <a:r>
              <a:rPr lang="ja-JP" altLang="en-US" sz="1400" dirty="0">
                <a:effectLst/>
                <a:latin typeface="Gotham Bold" pitchFamily="50" charset="0"/>
                <a:cs typeface="Gotham Bold" pitchFamily="50" charset="0"/>
              </a:rPr>
              <a:t>億ドルを承認（</a:t>
            </a:r>
            <a:r>
              <a:rPr lang="en-US" altLang="ja-JP" sz="1400" dirty="0">
                <a:effectLst/>
                <a:latin typeface="Gotham Bold" pitchFamily="50" charset="0"/>
                <a:cs typeface="Gotham Bold" pitchFamily="50" charset="0"/>
              </a:rPr>
              <a:t>2018</a:t>
            </a:r>
            <a:r>
              <a:rPr lang="ja-JP" altLang="en-US" sz="1400" dirty="0">
                <a:effectLst/>
                <a:latin typeface="Gotham Bold" pitchFamily="50" charset="0"/>
                <a:cs typeface="Gotham Bold" pitchFamily="50" charset="0"/>
              </a:rPr>
              <a:t>年）</a:t>
            </a:r>
            <a:endParaRPr lang="en-US" sz="1400" dirty="0">
              <a:effectLst/>
              <a:latin typeface="Gotham Bold" pitchFamily="50" charset="0"/>
              <a:cs typeface="Gotham Bold" pitchFamily="50" charset="0"/>
            </a:endParaRPr>
          </a:p>
          <a:p>
            <a:pPr marL="228600" marR="0" algn="ctr">
              <a:lnSpc>
                <a:spcPct val="107000"/>
              </a:lnSpc>
              <a:spcBef>
                <a:spcPts val="0"/>
              </a:spcBef>
              <a:spcAft>
                <a:spcPts val="0"/>
              </a:spcAft>
            </a:pPr>
            <a:endParaRPr lang="en-US" sz="1400" dirty="0">
              <a:latin typeface="Gotham Bold" pitchFamily="50" charset="0"/>
              <a:cs typeface="Gotham Bold" pitchFamily="50" charset="0"/>
            </a:endParaRPr>
          </a:p>
          <a:p>
            <a:pPr marL="228600" marR="0" algn="ctr">
              <a:lnSpc>
                <a:spcPct val="107000"/>
              </a:lnSpc>
              <a:spcBef>
                <a:spcPts val="0"/>
              </a:spcBef>
              <a:spcAft>
                <a:spcPts val="0"/>
              </a:spcAft>
            </a:pPr>
            <a:r>
              <a:rPr lang="en-US" sz="1050" dirty="0">
                <a:effectLst/>
                <a:cs typeface="Gotham Bold" pitchFamily="50" charset="0"/>
              </a:rPr>
              <a:t>*</a:t>
            </a:r>
            <a:r>
              <a:rPr lang="ja-JP" altLang="en-US" sz="1050" dirty="0">
                <a:effectLst/>
                <a:cs typeface="Gotham Bold" pitchFamily="50" charset="0"/>
              </a:rPr>
              <a:t>その他の国々：ウルグアイ、ガイアナ、ジャマイカ、ニカラグア、チリ、スリナム、バハマ、バルバドス、コスタリカ、ベリーズ、エルサルバドル、グアテマラ</a:t>
            </a:r>
            <a:endParaRPr lang="en-US" sz="1050" dirty="0">
              <a:effectLst/>
              <a:cs typeface="Gotham Bold" pitchFamily="50" charset="0"/>
            </a:endParaRPr>
          </a:p>
          <a:p>
            <a:pPr marL="228600" marR="0" algn="ctr">
              <a:lnSpc>
                <a:spcPct val="107000"/>
              </a:lnSpc>
              <a:spcBef>
                <a:spcPts val="0"/>
              </a:spcBef>
              <a:spcAft>
                <a:spcPts val="0"/>
              </a:spcAft>
            </a:pPr>
            <a:endParaRPr lang="en-US" sz="1400" dirty="0">
              <a:effectLst/>
              <a:latin typeface="Gotham Bold" pitchFamily="50" charset="0"/>
              <a:cs typeface="Gotham Bold" pitchFamily="50" charset="0"/>
            </a:endParaRPr>
          </a:p>
        </p:txBody>
      </p:sp>
      <p:pic>
        <p:nvPicPr>
          <p:cNvPr id="13" name="Picture 12">
            <a:extLst>
              <a:ext uri="{FF2B5EF4-FFF2-40B4-BE49-F238E27FC236}">
                <a16:creationId xmlns:a16="http://schemas.microsoft.com/office/drawing/2014/main" id="{929C3797-0573-4E52-ABD3-F9988B291C89}"/>
              </a:ext>
            </a:extLst>
          </p:cNvPr>
          <p:cNvPicPr>
            <a:picLocks noChangeAspect="1"/>
          </p:cNvPicPr>
          <p:nvPr/>
        </p:nvPicPr>
        <p:blipFill>
          <a:blip r:embed="rId4"/>
          <a:stretch>
            <a:fillRect/>
          </a:stretch>
        </p:blipFill>
        <p:spPr>
          <a:xfrm>
            <a:off x="3720056" y="3715538"/>
            <a:ext cx="2572735" cy="2235483"/>
          </a:xfrm>
          <a:prstGeom prst="rect">
            <a:avLst/>
          </a:prstGeom>
        </p:spPr>
      </p:pic>
      <p:graphicFrame>
        <p:nvGraphicFramePr>
          <p:cNvPr id="25" name="Chart 24">
            <a:extLst>
              <a:ext uri="{FF2B5EF4-FFF2-40B4-BE49-F238E27FC236}">
                <a16:creationId xmlns:a16="http://schemas.microsoft.com/office/drawing/2014/main" id="{D9357D37-2010-438F-92E2-EF600581EF52}"/>
              </a:ext>
            </a:extLst>
          </p:cNvPr>
          <p:cNvGraphicFramePr>
            <a:graphicFrameLocks/>
          </p:cNvGraphicFramePr>
          <p:nvPr>
            <p:extLst>
              <p:ext uri="{D42A27DB-BD31-4B8C-83A1-F6EECF244321}">
                <p14:modId xmlns:p14="http://schemas.microsoft.com/office/powerpoint/2010/main" val="1798394871"/>
              </p:ext>
            </p:extLst>
          </p:nvPr>
        </p:nvGraphicFramePr>
        <p:xfrm>
          <a:off x="3879336" y="3422624"/>
          <a:ext cx="2572735" cy="2304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F8B7DEB0-5D0A-4056-9691-67BC895B87C8}"/>
              </a:ext>
            </a:extLst>
          </p:cNvPr>
          <p:cNvGraphicFramePr>
            <a:graphicFrameLocks/>
          </p:cNvGraphicFramePr>
          <p:nvPr>
            <p:extLst>
              <p:ext uri="{D42A27DB-BD31-4B8C-83A1-F6EECF244321}">
                <p14:modId xmlns:p14="http://schemas.microsoft.com/office/powerpoint/2010/main" val="67154577"/>
              </p:ext>
            </p:extLst>
          </p:nvPr>
        </p:nvGraphicFramePr>
        <p:xfrm>
          <a:off x="6517172" y="3468653"/>
          <a:ext cx="2459048" cy="2304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25030DF3-107F-4151-A586-BCFE67AEE414}"/>
              </a:ext>
            </a:extLst>
          </p:cNvPr>
          <p:cNvGraphicFramePr>
            <a:graphicFrameLocks/>
          </p:cNvGraphicFramePr>
          <p:nvPr>
            <p:extLst>
              <p:ext uri="{D42A27DB-BD31-4B8C-83A1-F6EECF244321}">
                <p14:modId xmlns:p14="http://schemas.microsoft.com/office/powerpoint/2010/main" val="813888824"/>
              </p:ext>
            </p:extLst>
          </p:nvPr>
        </p:nvGraphicFramePr>
        <p:xfrm>
          <a:off x="9286875" y="3637060"/>
          <a:ext cx="2459048" cy="2090052"/>
        </p:xfrm>
        <a:graphic>
          <a:graphicData uri="http://schemas.openxmlformats.org/drawingml/2006/chart">
            <c:chart xmlns:c="http://schemas.openxmlformats.org/drawingml/2006/chart" xmlns:r="http://schemas.openxmlformats.org/officeDocument/2006/relationships" r:id="rId7"/>
          </a:graphicData>
        </a:graphic>
      </p:graphicFrame>
      <p:sp>
        <p:nvSpPr>
          <p:cNvPr id="31" name="Arrow: Curved Down 30">
            <a:extLst>
              <a:ext uri="{FF2B5EF4-FFF2-40B4-BE49-F238E27FC236}">
                <a16:creationId xmlns:a16="http://schemas.microsoft.com/office/drawing/2014/main" id="{768A8F7A-6344-4B27-841A-CAE9D217DA26}"/>
              </a:ext>
            </a:extLst>
          </p:cNvPr>
          <p:cNvSpPr/>
          <p:nvPr/>
        </p:nvSpPr>
        <p:spPr>
          <a:xfrm rot="10800000" flipH="1">
            <a:off x="1696649" y="5340231"/>
            <a:ext cx="5828975" cy="432909"/>
          </a:xfrm>
          <a:prstGeom prst="curvedDownArrow">
            <a:avLst>
              <a:gd name="adj1" fmla="val 25000"/>
              <a:gd name="adj2" fmla="val 60457"/>
              <a:gd name="adj3" fmla="val 25000"/>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Arrow: Curved Down 31">
            <a:extLst>
              <a:ext uri="{FF2B5EF4-FFF2-40B4-BE49-F238E27FC236}">
                <a16:creationId xmlns:a16="http://schemas.microsoft.com/office/drawing/2014/main" id="{3DAD2829-1F0B-4538-AE0A-D1134165A386}"/>
              </a:ext>
            </a:extLst>
          </p:cNvPr>
          <p:cNvSpPr/>
          <p:nvPr/>
        </p:nvSpPr>
        <p:spPr>
          <a:xfrm>
            <a:off x="1997056" y="3312033"/>
            <a:ext cx="7998482" cy="608804"/>
          </a:xfrm>
          <a:prstGeom prst="curvedDownArrow">
            <a:avLst>
              <a:gd name="adj1" fmla="val 25000"/>
              <a:gd name="adj2" fmla="val 58498"/>
              <a:gd name="adj3" fmla="val 25000"/>
            </a:avLst>
          </a:prstGeom>
          <a:solidFill>
            <a:srgbClr val="FF99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Arrow: Curved Down 32">
            <a:extLst>
              <a:ext uri="{FF2B5EF4-FFF2-40B4-BE49-F238E27FC236}">
                <a16:creationId xmlns:a16="http://schemas.microsoft.com/office/drawing/2014/main" id="{58497746-45B8-462B-9E9F-7139E0462332}"/>
              </a:ext>
            </a:extLst>
          </p:cNvPr>
          <p:cNvSpPr/>
          <p:nvPr/>
        </p:nvSpPr>
        <p:spPr>
          <a:xfrm>
            <a:off x="3314700" y="3867150"/>
            <a:ext cx="952500" cy="23870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5" name="Slide Number Placeholder 2">
            <a:extLst>
              <a:ext uri="{FF2B5EF4-FFF2-40B4-BE49-F238E27FC236}">
                <a16:creationId xmlns:a16="http://schemas.microsoft.com/office/drawing/2014/main" id="{411E400A-F59A-44D8-B4A8-2CBD1BB6EDDD}"/>
              </a:ext>
            </a:extLst>
          </p:cNvPr>
          <p:cNvSpPr>
            <a:spLocks noGrp="1"/>
          </p:cNvSpPr>
          <p:nvPr>
            <p:ph type="sldNum" sz="quarter" idx="12"/>
          </p:nvPr>
        </p:nvSpPr>
        <p:spPr>
          <a:xfrm>
            <a:off x="9113939" y="6310312"/>
            <a:ext cx="2743200" cy="365125"/>
          </a:xfrm>
        </p:spPr>
        <p:txBody>
          <a:bodyPr/>
          <a:lstStyle/>
          <a:p>
            <a:r>
              <a:rPr lang="en-US" sz="1400" dirty="0"/>
              <a:t>-5-</a:t>
            </a:r>
          </a:p>
        </p:txBody>
      </p:sp>
      <p:sp>
        <p:nvSpPr>
          <p:cNvPr id="18" name="Rectangle 17">
            <a:extLst>
              <a:ext uri="{FF2B5EF4-FFF2-40B4-BE49-F238E27FC236}">
                <a16:creationId xmlns:a16="http://schemas.microsoft.com/office/drawing/2014/main" id="{4F60E7D9-907F-4B44-AB69-EC5D71FA3E21}"/>
              </a:ext>
            </a:extLst>
          </p:cNvPr>
          <p:cNvSpPr/>
          <p:nvPr/>
        </p:nvSpPr>
        <p:spPr>
          <a:xfrm>
            <a:off x="0" y="408075"/>
            <a:ext cx="6292791"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3">
            <a:extLst>
              <a:ext uri="{FF2B5EF4-FFF2-40B4-BE49-F238E27FC236}">
                <a16:creationId xmlns:a16="http://schemas.microsoft.com/office/drawing/2014/main" id="{8E02B8FA-30F7-4450-B53D-3EC4676FF822}"/>
              </a:ext>
            </a:extLst>
          </p:cNvPr>
          <p:cNvSpPr txBox="1">
            <a:spLocks/>
          </p:cNvSpPr>
          <p:nvPr/>
        </p:nvSpPr>
        <p:spPr>
          <a:xfrm>
            <a:off x="-1" y="447183"/>
            <a:ext cx="7343775"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国別及びセクター別融資承認額（</a:t>
            </a:r>
            <a:r>
              <a:rPr lang="en-US" altLang="ja-JP" sz="1800" b="1" dirty="0">
                <a:solidFill>
                  <a:schemeClr val="bg1"/>
                </a:solidFill>
                <a:latin typeface="Gotham Bold" pitchFamily="50" charset="0"/>
                <a:ea typeface="+mn-ea"/>
                <a:cs typeface="Gotham Bold" pitchFamily="50" charset="0"/>
              </a:rPr>
              <a:t>201</a:t>
            </a:r>
            <a:r>
              <a:rPr lang="ja-JP" altLang="en-US" sz="1800" b="1" dirty="0">
                <a:solidFill>
                  <a:schemeClr val="bg1"/>
                </a:solidFill>
                <a:latin typeface="Gotham Bold" pitchFamily="50" charset="0"/>
                <a:ea typeface="+mn-ea"/>
                <a:cs typeface="Gotham Bold" pitchFamily="50" charset="0"/>
              </a:rPr>
              <a:t>８年）</a:t>
            </a:r>
            <a:endParaRPr lang="en-US" sz="1800" b="1" dirty="0">
              <a:solidFill>
                <a:schemeClr val="bg1"/>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367352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E08CD50-5DB8-4CF5-893A-E1BB0A22B433}"/>
              </a:ext>
            </a:extLst>
          </p:cNvPr>
          <p:cNvGraphicFramePr>
            <a:graphicFrameLocks noGrp="1"/>
          </p:cNvGraphicFramePr>
          <p:nvPr>
            <p:ph idx="1"/>
            <p:extLst>
              <p:ext uri="{D42A27DB-BD31-4B8C-83A1-F6EECF244321}">
                <p14:modId xmlns:p14="http://schemas.microsoft.com/office/powerpoint/2010/main" val="2358052782"/>
              </p:ext>
            </p:extLst>
          </p:nvPr>
        </p:nvGraphicFramePr>
        <p:xfrm>
          <a:off x="134225" y="766836"/>
          <a:ext cx="11703356" cy="5790724"/>
        </p:xfrm>
        <a:graphic>
          <a:graphicData uri="http://schemas.openxmlformats.org/drawingml/2006/table">
            <a:tbl>
              <a:tblPr firstRow="1" bandRow="1">
                <a:tableStyleId>{5C22544A-7EE6-4342-B048-85BDC9FD1C3A}</a:tableStyleId>
              </a:tblPr>
              <a:tblGrid>
                <a:gridCol w="2561094">
                  <a:extLst>
                    <a:ext uri="{9D8B030D-6E8A-4147-A177-3AD203B41FA5}">
                      <a16:colId xmlns:a16="http://schemas.microsoft.com/office/drawing/2014/main" val="3706284777"/>
                    </a:ext>
                  </a:extLst>
                </a:gridCol>
                <a:gridCol w="850201">
                  <a:extLst>
                    <a:ext uri="{9D8B030D-6E8A-4147-A177-3AD203B41FA5}">
                      <a16:colId xmlns:a16="http://schemas.microsoft.com/office/drawing/2014/main" val="3383470653"/>
                    </a:ext>
                  </a:extLst>
                </a:gridCol>
                <a:gridCol w="8292061">
                  <a:extLst>
                    <a:ext uri="{9D8B030D-6E8A-4147-A177-3AD203B41FA5}">
                      <a16:colId xmlns:a16="http://schemas.microsoft.com/office/drawing/2014/main" val="2214061507"/>
                    </a:ext>
                  </a:extLst>
                </a:gridCol>
              </a:tblGrid>
              <a:tr h="272818">
                <a:tc>
                  <a:txBody>
                    <a:bodyPr/>
                    <a:lstStyle/>
                    <a:p>
                      <a:r>
                        <a:rPr lang="ja-JP" altLang="en-US" sz="1200" dirty="0">
                          <a:latin typeface="Gotham Bold" pitchFamily="50" charset="0"/>
                          <a:cs typeface="Gotham Bold" pitchFamily="50" charset="0"/>
                        </a:rPr>
                        <a:t>プロジェクト名</a:t>
                      </a:r>
                      <a:endParaRPr lang="en-US" sz="1200" dirty="0">
                        <a:latin typeface="Gotham Bold" pitchFamily="50" charset="0"/>
                        <a:cs typeface="Gotham Bold" pitchFamily="50" charset="0"/>
                      </a:endParaRPr>
                    </a:p>
                  </a:txBody>
                  <a:tcPr>
                    <a:solidFill>
                      <a:srgbClr val="002060"/>
                    </a:solidFill>
                  </a:tcPr>
                </a:tc>
                <a:tc>
                  <a:txBody>
                    <a:bodyPr/>
                    <a:lstStyle/>
                    <a:p>
                      <a:pPr algn="l"/>
                      <a:r>
                        <a:rPr lang="ja-JP" altLang="en-US" sz="1200" dirty="0">
                          <a:latin typeface="Gotham Bold" pitchFamily="50" charset="0"/>
                          <a:cs typeface="Gotham Bold" pitchFamily="50" charset="0"/>
                        </a:rPr>
                        <a:t>金額</a:t>
                      </a:r>
                      <a:endParaRPr lang="en-US" sz="1200" dirty="0">
                        <a:latin typeface="Gotham Bold" pitchFamily="50" charset="0"/>
                        <a:cs typeface="Gotham Bold" pitchFamily="50" charset="0"/>
                      </a:endParaRPr>
                    </a:p>
                  </a:txBody>
                  <a:tcPr>
                    <a:solidFill>
                      <a:srgbClr val="002060"/>
                    </a:solidFill>
                  </a:tcPr>
                </a:tc>
                <a:tc>
                  <a:txBody>
                    <a:bodyPr/>
                    <a:lstStyle/>
                    <a:p>
                      <a:endParaRPr lang="en-US" sz="1200" dirty="0">
                        <a:latin typeface="Gotham Bold" pitchFamily="50" charset="0"/>
                        <a:cs typeface="Gotham Bold" pitchFamily="50" charset="0"/>
                      </a:endParaRPr>
                    </a:p>
                  </a:txBody>
                  <a:tcPr>
                    <a:solidFill>
                      <a:srgbClr val="002060"/>
                    </a:solidFill>
                  </a:tcPr>
                </a:tc>
                <a:extLst>
                  <a:ext uri="{0D108BD9-81ED-4DB2-BD59-A6C34878D82A}">
                    <a16:rowId xmlns:a16="http://schemas.microsoft.com/office/drawing/2014/main" val="1535591010"/>
                  </a:ext>
                </a:extLst>
              </a:tr>
              <a:tr h="939708">
                <a:tc>
                  <a:txBody>
                    <a:bodyPr/>
                    <a:lstStyle/>
                    <a:p>
                      <a:r>
                        <a:rPr lang="en-US" sz="1400" dirty="0">
                          <a:solidFill>
                            <a:schemeClr val="tx1"/>
                          </a:solidFill>
                        </a:rPr>
                        <a:t>Public Infrastructure Management Investment Program for Municipal Efficiency (</a:t>
                      </a:r>
                      <a:r>
                        <a:rPr lang="ja-JP" altLang="en-US" sz="1400" dirty="0">
                          <a:solidFill>
                            <a:schemeClr val="tx1"/>
                          </a:solidFill>
                        </a:rPr>
                        <a:t>ブラジル</a:t>
                      </a:r>
                      <a:r>
                        <a:rPr lang="en-US" sz="1400" dirty="0">
                          <a:solidFill>
                            <a:schemeClr val="tx1"/>
                          </a:solidFill>
                        </a:rPr>
                        <a:t>)</a:t>
                      </a:r>
                    </a:p>
                  </a:txBody>
                  <a:tcPr/>
                </a:tc>
                <a:tc>
                  <a:txBody>
                    <a:bodyPr/>
                    <a:lstStyle/>
                    <a:p>
                      <a:pPr algn="l"/>
                      <a:r>
                        <a:rPr lang="en-US" altLang="ja-JP" sz="1400" dirty="0">
                          <a:solidFill>
                            <a:schemeClr val="tx1"/>
                          </a:solidFill>
                        </a:rPr>
                        <a:t>6</a:t>
                      </a:r>
                      <a:r>
                        <a:rPr lang="ja-JP" altLang="en-US" sz="1400" dirty="0">
                          <a:solidFill>
                            <a:schemeClr val="tx1"/>
                          </a:solidFill>
                        </a:rPr>
                        <a:t>億ドル</a:t>
                      </a:r>
                      <a:endParaRPr lang="en-US" sz="1400" dirty="0">
                        <a:solidFill>
                          <a:schemeClr val="tx1"/>
                        </a:solidFill>
                      </a:endParaRPr>
                    </a:p>
                  </a:txBody>
                  <a:tcPr/>
                </a:tc>
                <a:tc>
                  <a:txBody>
                    <a:bodyPr/>
                    <a:lstStyle/>
                    <a:p>
                      <a:r>
                        <a:rPr lang="ja-JP" altLang="en-US" sz="1400" dirty="0">
                          <a:solidFill>
                            <a:schemeClr val="tx1"/>
                          </a:solidFill>
                        </a:rPr>
                        <a:t>公的資源の管理改善を目指すブラジル地方自治体の取り組みを支援：</a:t>
                      </a:r>
                      <a:r>
                        <a:rPr lang="en-US" altLang="ja-JP" sz="1400" dirty="0">
                          <a:solidFill>
                            <a:schemeClr val="tx1"/>
                          </a:solidFill>
                        </a:rPr>
                        <a:t>(ⅰ)</a:t>
                      </a:r>
                      <a:r>
                        <a:rPr lang="ja-JP" altLang="en-US" sz="1400" dirty="0">
                          <a:solidFill>
                            <a:schemeClr val="tx1"/>
                          </a:solidFill>
                        </a:rPr>
                        <a:t>街路照明の質の向上、</a:t>
                      </a:r>
                      <a:r>
                        <a:rPr lang="en-US" altLang="ja-JP" sz="1400" dirty="0">
                          <a:solidFill>
                            <a:schemeClr val="tx1"/>
                          </a:solidFill>
                        </a:rPr>
                        <a:t>(ⅱ)</a:t>
                      </a:r>
                      <a:r>
                        <a:rPr lang="ja-JP" altLang="en-US" sz="1400" dirty="0">
                          <a:solidFill>
                            <a:schemeClr val="tx1"/>
                          </a:solidFill>
                        </a:rPr>
                        <a:t>公共施設の効率的な利用、</a:t>
                      </a:r>
                      <a:r>
                        <a:rPr lang="en-US" altLang="ja-JP" sz="1400" dirty="0">
                          <a:solidFill>
                            <a:schemeClr val="tx1"/>
                          </a:solidFill>
                        </a:rPr>
                        <a:t>(ⅲ)</a:t>
                      </a:r>
                      <a:r>
                        <a:rPr lang="ja-JP" altLang="en-US" sz="1400" dirty="0">
                          <a:solidFill>
                            <a:schemeClr val="tx1"/>
                          </a:solidFill>
                        </a:rPr>
                        <a:t>基本的な衛生状態の改善等。</a:t>
                      </a:r>
                      <a:endParaRPr lang="en-US" altLang="ja-JP" sz="1400" dirty="0">
                        <a:solidFill>
                          <a:schemeClr val="tx1"/>
                        </a:solidFill>
                      </a:endParaRPr>
                    </a:p>
                  </a:txBody>
                  <a:tcPr/>
                </a:tc>
                <a:extLst>
                  <a:ext uri="{0D108BD9-81ED-4DB2-BD59-A6C34878D82A}">
                    <a16:rowId xmlns:a16="http://schemas.microsoft.com/office/drawing/2014/main" val="4266934398"/>
                  </a:ext>
                </a:extLst>
              </a:tr>
              <a:tr h="939708">
                <a:tc>
                  <a:txBody>
                    <a:bodyPr/>
                    <a:lstStyle/>
                    <a:p>
                      <a:r>
                        <a:rPr lang="en-US" sz="1400" dirty="0">
                          <a:solidFill>
                            <a:schemeClr val="tx1"/>
                          </a:solidFill>
                        </a:rPr>
                        <a:t>Program to support the equity and effectiveness of the social safety net in Argentina(</a:t>
                      </a:r>
                      <a:r>
                        <a:rPr lang="ja-JP" altLang="en-US" sz="1400" dirty="0">
                          <a:solidFill>
                            <a:schemeClr val="tx1"/>
                          </a:solidFill>
                        </a:rPr>
                        <a:t>アルゼンチン</a:t>
                      </a:r>
                      <a:r>
                        <a:rPr lang="en-US" sz="1400" dirty="0">
                          <a:solidFill>
                            <a:schemeClr val="tx1"/>
                          </a:solidFill>
                        </a:rPr>
                        <a:t>)</a:t>
                      </a:r>
                    </a:p>
                  </a:txBody>
                  <a:tcPr>
                    <a:solidFill>
                      <a:schemeClr val="accent4"/>
                    </a:solidFill>
                  </a:tcPr>
                </a:tc>
                <a:tc>
                  <a:txBody>
                    <a:bodyPr/>
                    <a:lstStyle/>
                    <a:p>
                      <a:pPr algn="l"/>
                      <a:r>
                        <a:rPr lang="en-US" sz="1400" dirty="0">
                          <a:solidFill>
                            <a:schemeClr val="tx1"/>
                          </a:solidFill>
                        </a:rPr>
                        <a:t>9</a:t>
                      </a:r>
                      <a:r>
                        <a:rPr lang="ja-JP" altLang="en-US" sz="1400" dirty="0">
                          <a:solidFill>
                            <a:schemeClr val="tx1"/>
                          </a:solidFill>
                        </a:rPr>
                        <a:t>億ドル</a:t>
                      </a:r>
                      <a:endParaRPr lang="en-US" sz="1400" dirty="0">
                        <a:solidFill>
                          <a:schemeClr val="tx1"/>
                        </a:solidFill>
                      </a:endParaRPr>
                    </a:p>
                  </a:txBody>
                  <a:tcPr>
                    <a:solidFill>
                      <a:schemeClr val="accent4"/>
                    </a:solidFill>
                  </a:tcPr>
                </a:tc>
                <a:tc>
                  <a:txBody>
                    <a:bodyPr/>
                    <a:lstStyle/>
                    <a:p>
                      <a:r>
                        <a:rPr lang="en-US" altLang="ja-JP" sz="1400" dirty="0">
                          <a:solidFill>
                            <a:schemeClr val="tx1"/>
                          </a:solidFill>
                        </a:rPr>
                        <a:t>Social Protection </a:t>
                      </a:r>
                      <a:r>
                        <a:rPr lang="ja-JP" altLang="en-US" sz="1400" dirty="0">
                          <a:solidFill>
                            <a:schemeClr val="tx1"/>
                          </a:solidFill>
                        </a:rPr>
                        <a:t>プログラムの持続可能性と有効性の向上を目指すアルゼンチン政府の取り組みを支援：</a:t>
                      </a:r>
                      <a:r>
                        <a:rPr lang="en-US" altLang="ja-JP" sz="1400" dirty="0">
                          <a:solidFill>
                            <a:schemeClr val="tx1"/>
                          </a:solidFill>
                        </a:rPr>
                        <a:t>(ⅰ)</a:t>
                      </a:r>
                      <a:r>
                        <a:rPr lang="ja-JP" altLang="en-US" sz="1400" dirty="0">
                          <a:solidFill>
                            <a:schemeClr val="tx1"/>
                          </a:solidFill>
                        </a:rPr>
                        <a:t>脆弱な人々を対象とした送金プログラムの持続可能性の確保、</a:t>
                      </a:r>
                      <a:r>
                        <a:rPr lang="en-US" altLang="ja-JP" sz="1400" dirty="0">
                          <a:solidFill>
                            <a:schemeClr val="tx1"/>
                          </a:solidFill>
                        </a:rPr>
                        <a:t>(ⅱ)</a:t>
                      </a:r>
                      <a:r>
                        <a:rPr lang="ja-JP" altLang="en-US" sz="1400" dirty="0">
                          <a:solidFill>
                            <a:schemeClr val="tx1"/>
                          </a:solidFill>
                        </a:rPr>
                        <a:t>遠隔教育および総合的な職業訓練の促進、</a:t>
                      </a:r>
                      <a:r>
                        <a:rPr lang="en-US" altLang="ja-JP" sz="1400" dirty="0">
                          <a:solidFill>
                            <a:schemeClr val="tx1"/>
                          </a:solidFill>
                        </a:rPr>
                        <a:t>(ⅲ)</a:t>
                      </a:r>
                      <a:r>
                        <a:rPr lang="ja-JP" altLang="en-US" sz="1400" dirty="0">
                          <a:solidFill>
                            <a:schemeClr val="tx1"/>
                          </a:solidFill>
                        </a:rPr>
                        <a:t>公共サービスに対する補助金の分配効率の改善等。</a:t>
                      </a:r>
                      <a:endParaRPr lang="en-US" altLang="ja-JP" sz="1400" dirty="0">
                        <a:solidFill>
                          <a:schemeClr val="tx1"/>
                        </a:solidFill>
                      </a:endParaRPr>
                    </a:p>
                  </a:txBody>
                  <a:tcPr>
                    <a:solidFill>
                      <a:schemeClr val="accent4"/>
                    </a:solidFill>
                  </a:tcPr>
                </a:tc>
                <a:extLst>
                  <a:ext uri="{0D108BD9-81ED-4DB2-BD59-A6C34878D82A}">
                    <a16:rowId xmlns:a16="http://schemas.microsoft.com/office/drawing/2014/main" val="3273157257"/>
                  </a:ext>
                </a:extLst>
              </a:tr>
              <a:tr h="939708">
                <a:tc>
                  <a:txBody>
                    <a:bodyPr/>
                    <a:lstStyle/>
                    <a:p>
                      <a:r>
                        <a:rPr lang="en-US" sz="1400" kern="1200" dirty="0">
                          <a:solidFill>
                            <a:schemeClr val="tx1"/>
                          </a:solidFill>
                          <a:effectLst/>
                          <a:latin typeface="+mn-lt"/>
                          <a:ea typeface="+mn-ea"/>
                          <a:cs typeface="+mn-cs"/>
                        </a:rPr>
                        <a:t>Program to Support the Implementation and Strengthening of the Energy Reform (</a:t>
                      </a:r>
                      <a:r>
                        <a:rPr lang="ja-JP" altLang="en-US" sz="1400" kern="1200" dirty="0">
                          <a:solidFill>
                            <a:schemeClr val="tx1"/>
                          </a:solidFill>
                          <a:effectLst/>
                          <a:latin typeface="+mn-lt"/>
                          <a:ea typeface="+mn-ea"/>
                          <a:cs typeface="+mn-cs"/>
                        </a:rPr>
                        <a:t>メキシコ</a:t>
                      </a:r>
                      <a:r>
                        <a:rPr lang="en-US" sz="1400" kern="1200" dirty="0">
                          <a:solidFill>
                            <a:schemeClr val="tx1"/>
                          </a:solidFill>
                          <a:effectLst/>
                          <a:latin typeface="+mn-lt"/>
                          <a:ea typeface="+mn-ea"/>
                          <a:cs typeface="+mn-cs"/>
                        </a:rPr>
                        <a:t>) </a:t>
                      </a:r>
                      <a:endParaRPr lang="en-US" sz="1400" dirty="0">
                        <a:solidFill>
                          <a:schemeClr val="tx1"/>
                        </a:solidFill>
                      </a:endParaRPr>
                    </a:p>
                  </a:txBody>
                  <a:tcPr/>
                </a:tc>
                <a:tc>
                  <a:txBody>
                    <a:bodyPr/>
                    <a:lstStyle/>
                    <a:p>
                      <a:pPr algn="l"/>
                      <a:r>
                        <a:rPr lang="en-US" altLang="ja-JP" sz="1400" dirty="0">
                          <a:solidFill>
                            <a:schemeClr val="tx1"/>
                          </a:solidFill>
                        </a:rPr>
                        <a:t>6</a:t>
                      </a:r>
                      <a:r>
                        <a:rPr lang="ja-JP" altLang="en-US" sz="1400" dirty="0">
                          <a:solidFill>
                            <a:schemeClr val="tx1"/>
                          </a:solidFill>
                        </a:rPr>
                        <a:t>億ドル</a:t>
                      </a:r>
                      <a:endParaRPr lang="en-US" sz="1400" dirty="0">
                        <a:solidFill>
                          <a:schemeClr val="tx1"/>
                        </a:solidFill>
                      </a:endParaRPr>
                    </a:p>
                  </a:txBody>
                  <a:tcPr/>
                </a:tc>
                <a:tc>
                  <a:txBody>
                    <a:bodyPr/>
                    <a:lstStyle/>
                    <a:p>
                      <a:r>
                        <a:rPr lang="ja-JP" altLang="en-US" sz="1400" dirty="0">
                          <a:solidFill>
                            <a:schemeClr val="tx1"/>
                          </a:solidFill>
                        </a:rPr>
                        <a:t>エネルギー安定供給の確保とエネルギー部門の持続可能性につながるメキシコ政府の取り組みを支援</a:t>
                      </a:r>
                      <a:r>
                        <a:rPr lang="en-US" altLang="ja-JP" sz="1400" dirty="0">
                          <a:solidFill>
                            <a:schemeClr val="tx1"/>
                          </a:solidFill>
                        </a:rPr>
                        <a:t>(ⅰ)</a:t>
                      </a:r>
                      <a:r>
                        <a:rPr lang="ja-JP" altLang="en-US" sz="1400" dirty="0">
                          <a:solidFill>
                            <a:schemeClr val="tx1"/>
                          </a:solidFill>
                        </a:rPr>
                        <a:t>エネルギー部門の制度強化、</a:t>
                      </a:r>
                      <a:r>
                        <a:rPr lang="en-US" altLang="ja-JP" sz="1400" dirty="0">
                          <a:solidFill>
                            <a:schemeClr val="tx1"/>
                          </a:solidFill>
                        </a:rPr>
                        <a:t>(ⅱ)</a:t>
                      </a:r>
                      <a:r>
                        <a:rPr lang="ja-JP" altLang="en-US" sz="1400" dirty="0">
                          <a:solidFill>
                            <a:schemeClr val="tx1"/>
                          </a:solidFill>
                        </a:rPr>
                        <a:t>天然ガス供給確保と国内ガスパイプラインネットワークの拡大、</a:t>
                      </a:r>
                      <a:r>
                        <a:rPr lang="en-US" altLang="ja-JP" sz="1400" dirty="0">
                          <a:solidFill>
                            <a:schemeClr val="tx1"/>
                          </a:solidFill>
                        </a:rPr>
                        <a:t>(ⅲ)</a:t>
                      </a:r>
                      <a:r>
                        <a:rPr lang="ja-JP" altLang="en-US" sz="1400" dirty="0">
                          <a:solidFill>
                            <a:schemeClr val="tx1"/>
                          </a:solidFill>
                        </a:rPr>
                        <a:t>送配電ロスの削減、</a:t>
                      </a:r>
                      <a:r>
                        <a:rPr lang="en-US" altLang="ja-JP" sz="1400" dirty="0">
                          <a:solidFill>
                            <a:schemeClr val="tx1"/>
                          </a:solidFill>
                        </a:rPr>
                        <a:t>(ⅳ)</a:t>
                      </a:r>
                      <a:r>
                        <a:rPr lang="ja-JP" altLang="en-US" sz="1400" dirty="0">
                          <a:solidFill>
                            <a:schemeClr val="tx1"/>
                          </a:solidFill>
                        </a:rPr>
                        <a:t>エネルギー効率化対策等による温室効果ガス排出量の削減、</a:t>
                      </a:r>
                      <a:r>
                        <a:rPr lang="en-US" altLang="ja-JP" sz="1400" dirty="0">
                          <a:solidFill>
                            <a:schemeClr val="tx1"/>
                          </a:solidFill>
                        </a:rPr>
                        <a:t>(V)</a:t>
                      </a:r>
                      <a:r>
                        <a:rPr lang="ja-JP" altLang="en-US" sz="1400" dirty="0">
                          <a:solidFill>
                            <a:schemeClr val="tx1"/>
                          </a:solidFill>
                        </a:rPr>
                        <a:t>都市部と農村部の間における電気利用格差の是正等。</a:t>
                      </a:r>
                      <a:endParaRPr lang="en-US" altLang="ja-JP" sz="1400" dirty="0">
                        <a:solidFill>
                          <a:schemeClr val="tx1"/>
                        </a:solidFill>
                      </a:endParaRPr>
                    </a:p>
                  </a:txBody>
                  <a:tcPr/>
                </a:tc>
                <a:extLst>
                  <a:ext uri="{0D108BD9-81ED-4DB2-BD59-A6C34878D82A}">
                    <a16:rowId xmlns:a16="http://schemas.microsoft.com/office/drawing/2014/main" val="3593830438"/>
                  </a:ext>
                </a:extLst>
              </a:tr>
              <a:tr h="727516">
                <a:tc>
                  <a:txBody>
                    <a:bodyPr/>
                    <a:lstStyle/>
                    <a:p>
                      <a:r>
                        <a:rPr lang="en-US" sz="1400" dirty="0">
                          <a:solidFill>
                            <a:schemeClr val="tx1"/>
                          </a:solidFill>
                        </a:rPr>
                        <a:t>Program for the Improvement of Connectivity and Digitalization of the Economy (</a:t>
                      </a:r>
                      <a:r>
                        <a:rPr lang="ja-JP" altLang="en-US" sz="1400" dirty="0">
                          <a:solidFill>
                            <a:schemeClr val="tx1"/>
                          </a:solidFill>
                        </a:rPr>
                        <a:t>コロンビア</a:t>
                      </a:r>
                      <a:r>
                        <a:rPr lang="en-US" sz="1400" dirty="0">
                          <a:solidFill>
                            <a:schemeClr val="tx1"/>
                          </a:solidFill>
                        </a:rPr>
                        <a:t>)</a:t>
                      </a:r>
                    </a:p>
                  </a:txBody>
                  <a:tcPr>
                    <a:solidFill>
                      <a:schemeClr val="accent4"/>
                    </a:solidFill>
                  </a:tcPr>
                </a:tc>
                <a:tc>
                  <a:txBody>
                    <a:bodyPr/>
                    <a:lstStyle/>
                    <a:p>
                      <a:pPr algn="l"/>
                      <a:r>
                        <a:rPr lang="en-US" altLang="ja-JP" sz="1400" dirty="0">
                          <a:solidFill>
                            <a:schemeClr val="tx1"/>
                          </a:solidFill>
                        </a:rPr>
                        <a:t>3</a:t>
                      </a:r>
                      <a:r>
                        <a:rPr lang="ja-JP" altLang="en-US" sz="1400" dirty="0">
                          <a:solidFill>
                            <a:schemeClr val="tx1"/>
                          </a:solidFill>
                        </a:rPr>
                        <a:t>億</a:t>
                      </a:r>
                      <a:r>
                        <a:rPr lang="en-US" altLang="ja-JP" sz="1400" dirty="0">
                          <a:solidFill>
                            <a:schemeClr val="tx1"/>
                          </a:solidFill>
                        </a:rPr>
                        <a:t>5</a:t>
                      </a:r>
                      <a:r>
                        <a:rPr lang="ja-JP" altLang="en-US" sz="1400" dirty="0">
                          <a:solidFill>
                            <a:schemeClr val="tx1"/>
                          </a:solidFill>
                        </a:rPr>
                        <a:t>千万ドル</a:t>
                      </a:r>
                      <a:endParaRPr lang="en-US" sz="1400" dirty="0">
                        <a:solidFill>
                          <a:schemeClr val="tx1"/>
                        </a:solidFill>
                      </a:endParaRPr>
                    </a:p>
                  </a:txBody>
                  <a:tcPr>
                    <a:solidFill>
                      <a:schemeClr val="accent4"/>
                    </a:solidFill>
                  </a:tcPr>
                </a:tc>
                <a:tc>
                  <a:txBody>
                    <a:bodyPr/>
                    <a:lstStyle/>
                    <a:p>
                      <a:r>
                        <a:rPr lang="ja-JP" altLang="en-US" sz="1400" dirty="0">
                          <a:solidFill>
                            <a:schemeClr val="tx1"/>
                          </a:solidFill>
                        </a:rPr>
                        <a:t>デジタルエコノミーに関する規制及び制度上の枠組みの改善等を通じて、デジタル開発を進め、経済成長の促進を目指すコロンビア政府の取り組みを支援。</a:t>
                      </a:r>
                      <a:endParaRPr lang="en-US" altLang="ja-JP" sz="1400" dirty="0">
                        <a:solidFill>
                          <a:schemeClr val="tx1"/>
                        </a:solidFill>
                      </a:endParaRPr>
                    </a:p>
                  </a:txBody>
                  <a:tcPr>
                    <a:solidFill>
                      <a:schemeClr val="accent4"/>
                    </a:solidFill>
                  </a:tcPr>
                </a:tc>
                <a:extLst>
                  <a:ext uri="{0D108BD9-81ED-4DB2-BD59-A6C34878D82A}">
                    <a16:rowId xmlns:a16="http://schemas.microsoft.com/office/drawing/2014/main" val="3074592019"/>
                  </a:ext>
                </a:extLst>
              </a:tr>
              <a:tr h="727516">
                <a:tc>
                  <a:txBody>
                    <a:bodyPr/>
                    <a:lstStyle/>
                    <a:p>
                      <a:r>
                        <a:rPr lang="en-US" sz="1400" dirty="0">
                          <a:solidFill>
                            <a:schemeClr val="tx1"/>
                          </a:solidFill>
                        </a:rPr>
                        <a:t>Sustainable Agroforestry Development Program (</a:t>
                      </a:r>
                      <a:r>
                        <a:rPr lang="ja-JP" altLang="en-US" sz="1400" dirty="0">
                          <a:solidFill>
                            <a:schemeClr val="tx1"/>
                          </a:solidFill>
                        </a:rPr>
                        <a:t>ドミニカ共和国</a:t>
                      </a:r>
                      <a:r>
                        <a:rPr lang="en-US" altLang="ja-JP" sz="1400" dirty="0">
                          <a:solidFill>
                            <a:schemeClr val="tx1"/>
                          </a:solidFill>
                        </a:rPr>
                        <a:t>)</a:t>
                      </a:r>
                      <a:endParaRPr lang="en-US" sz="1400" dirty="0">
                        <a:solidFill>
                          <a:schemeClr val="tx1"/>
                        </a:solidFill>
                      </a:endParaRPr>
                    </a:p>
                  </a:txBody>
                  <a:tcPr/>
                </a:tc>
                <a:tc>
                  <a:txBody>
                    <a:bodyPr/>
                    <a:lstStyle/>
                    <a:p>
                      <a:pPr algn="l"/>
                      <a:r>
                        <a:rPr lang="en-US" altLang="ja-JP" sz="1400" dirty="0">
                          <a:solidFill>
                            <a:schemeClr val="tx1"/>
                          </a:solidFill>
                        </a:rPr>
                        <a:t>1</a:t>
                      </a:r>
                      <a:r>
                        <a:rPr lang="ja-JP" altLang="en-US" sz="1400" dirty="0">
                          <a:solidFill>
                            <a:schemeClr val="tx1"/>
                          </a:solidFill>
                        </a:rPr>
                        <a:t>億</a:t>
                      </a:r>
                      <a:r>
                        <a:rPr lang="en-US" altLang="ja-JP" sz="1400" dirty="0">
                          <a:solidFill>
                            <a:schemeClr val="tx1"/>
                          </a:solidFill>
                        </a:rPr>
                        <a:t>6</a:t>
                      </a:r>
                      <a:r>
                        <a:rPr lang="ja-JP" altLang="en-US" sz="1400" dirty="0">
                          <a:solidFill>
                            <a:schemeClr val="tx1"/>
                          </a:solidFill>
                        </a:rPr>
                        <a:t>百万ドル</a:t>
                      </a:r>
                      <a:endParaRPr lang="en-US" sz="1400" dirty="0">
                        <a:solidFill>
                          <a:schemeClr val="tx1"/>
                        </a:solidFill>
                      </a:endParaRPr>
                    </a:p>
                  </a:txBody>
                  <a:tcPr/>
                </a:tc>
                <a:tc>
                  <a:txBody>
                    <a:bodyPr/>
                    <a:lstStyle/>
                    <a:p>
                      <a:r>
                        <a:rPr lang="ja-JP" altLang="en-US" sz="1400" dirty="0">
                          <a:solidFill>
                            <a:schemeClr val="tx1"/>
                          </a:solidFill>
                        </a:rPr>
                        <a:t>農業生産性を向上させることで小規模農家の収入増加を図り、適切な自然資本管理を通じて、環境の持続可能性と気候変動への適応強化を目指すドミニカ共和国政府の取り組みを支援。</a:t>
                      </a:r>
                      <a:endParaRPr lang="en-US" sz="1400" dirty="0">
                        <a:solidFill>
                          <a:schemeClr val="tx1"/>
                        </a:solidFill>
                      </a:endParaRPr>
                    </a:p>
                  </a:txBody>
                  <a:tcPr/>
                </a:tc>
                <a:extLst>
                  <a:ext uri="{0D108BD9-81ED-4DB2-BD59-A6C34878D82A}">
                    <a16:rowId xmlns:a16="http://schemas.microsoft.com/office/drawing/2014/main" val="2203896359"/>
                  </a:ext>
                </a:extLst>
              </a:tr>
              <a:tr h="572537">
                <a:tc>
                  <a:txBody>
                    <a:bodyPr/>
                    <a:lstStyle/>
                    <a:p>
                      <a:r>
                        <a:rPr lang="en-US" sz="1400" dirty="0">
                          <a:solidFill>
                            <a:schemeClr val="tx1"/>
                          </a:solidFill>
                        </a:rPr>
                        <a:t>Resilient Urban Watershed program (</a:t>
                      </a:r>
                      <a:r>
                        <a:rPr lang="ja-JP" altLang="en-US" sz="1400" dirty="0">
                          <a:solidFill>
                            <a:schemeClr val="tx1"/>
                          </a:solidFill>
                        </a:rPr>
                        <a:t>パナマ</a:t>
                      </a:r>
                      <a:r>
                        <a:rPr lang="en-US" altLang="ja-JP" sz="1400" dirty="0">
                          <a:solidFill>
                            <a:schemeClr val="tx1"/>
                          </a:solidFill>
                        </a:rPr>
                        <a:t>)</a:t>
                      </a:r>
                      <a:endParaRPr lang="en-US" sz="1400" dirty="0">
                        <a:solidFill>
                          <a:schemeClr val="tx1"/>
                        </a:solidFill>
                      </a:endParaRPr>
                    </a:p>
                  </a:txBody>
                  <a:tcPr>
                    <a:solidFill>
                      <a:schemeClr val="accent4"/>
                    </a:solidFill>
                  </a:tcPr>
                </a:tc>
                <a:tc>
                  <a:txBody>
                    <a:bodyPr/>
                    <a:lstStyle/>
                    <a:p>
                      <a:pPr algn="l"/>
                      <a:r>
                        <a:rPr lang="en-US" altLang="ja-JP" sz="1400" dirty="0">
                          <a:solidFill>
                            <a:schemeClr val="tx1"/>
                          </a:solidFill>
                        </a:rPr>
                        <a:t>3</a:t>
                      </a:r>
                      <a:r>
                        <a:rPr lang="ja-JP" altLang="en-US" sz="1400" dirty="0">
                          <a:solidFill>
                            <a:schemeClr val="tx1"/>
                          </a:solidFill>
                        </a:rPr>
                        <a:t>億ドル</a:t>
                      </a:r>
                      <a:endParaRPr lang="en-US" sz="1400" dirty="0">
                        <a:solidFill>
                          <a:schemeClr val="tx1"/>
                        </a:solidFill>
                      </a:endParaRPr>
                    </a:p>
                  </a:txBody>
                  <a:tcPr>
                    <a:solidFill>
                      <a:schemeClr val="accent4"/>
                    </a:solidFill>
                  </a:tcPr>
                </a:tc>
                <a:tc>
                  <a:txBody>
                    <a:bodyPr/>
                    <a:lstStyle/>
                    <a:p>
                      <a:r>
                        <a:rPr lang="ja-JP" altLang="en-US" sz="1400" dirty="0">
                          <a:solidFill>
                            <a:schemeClr val="tx1"/>
                          </a:solidFill>
                        </a:rPr>
                        <a:t>気候脆弱性リスクに対する投資、環境資産および都市の成長管理政策の改善等により、パナマ都市部の居住</a:t>
                      </a:r>
                      <a:r>
                        <a:rPr lang="ja-JP" altLang="en-US" sz="1400">
                          <a:solidFill>
                            <a:schemeClr val="tx1"/>
                          </a:solidFill>
                        </a:rPr>
                        <a:t>環境の改</a:t>
                      </a:r>
                      <a:r>
                        <a:rPr lang="ja-JP" altLang="en-US" sz="1400" dirty="0">
                          <a:solidFill>
                            <a:schemeClr val="tx1"/>
                          </a:solidFill>
                        </a:rPr>
                        <a:t>善を目指す。</a:t>
                      </a:r>
                      <a:endParaRPr lang="en-US" sz="1400" dirty="0">
                        <a:solidFill>
                          <a:schemeClr val="tx1"/>
                        </a:solidFill>
                      </a:endParaRPr>
                    </a:p>
                  </a:txBody>
                  <a:tcPr>
                    <a:solidFill>
                      <a:schemeClr val="accent4"/>
                    </a:solidFill>
                  </a:tcPr>
                </a:tc>
                <a:extLst>
                  <a:ext uri="{0D108BD9-81ED-4DB2-BD59-A6C34878D82A}">
                    <a16:rowId xmlns:a16="http://schemas.microsoft.com/office/drawing/2014/main" val="3583392908"/>
                  </a:ext>
                </a:extLst>
              </a:tr>
              <a:tr h="646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Public finance for sustainable development (</a:t>
                      </a:r>
                      <a:r>
                        <a:rPr lang="ja-JP" altLang="en-US" sz="1400" dirty="0">
                          <a:solidFill>
                            <a:schemeClr val="tx1"/>
                          </a:solidFill>
                        </a:rPr>
                        <a:t>パラグアイ</a:t>
                      </a:r>
                      <a:r>
                        <a:rPr lang="en-US" altLang="ja-JP" sz="1400" dirty="0">
                          <a:solidFill>
                            <a:schemeClr val="tx1"/>
                          </a:solidFill>
                        </a:rPr>
                        <a:t>)</a:t>
                      </a:r>
                      <a:endParaRPr lang="en-US" sz="1400" dirty="0">
                        <a:solidFill>
                          <a:schemeClr val="tx1"/>
                        </a:solidFill>
                      </a:endParaRPr>
                    </a:p>
                  </a:txBody>
                  <a:tcPr/>
                </a:tc>
                <a:tc>
                  <a:txBody>
                    <a:bodyPr/>
                    <a:lstStyle/>
                    <a:p>
                      <a:pPr algn="l"/>
                      <a:r>
                        <a:rPr lang="en-US" altLang="ja-JP" sz="1400" dirty="0">
                          <a:solidFill>
                            <a:schemeClr val="tx1"/>
                          </a:solidFill>
                        </a:rPr>
                        <a:t>3</a:t>
                      </a:r>
                      <a:r>
                        <a:rPr lang="ja-JP" altLang="en-US" sz="1400" dirty="0">
                          <a:solidFill>
                            <a:schemeClr val="tx1"/>
                          </a:solidFill>
                        </a:rPr>
                        <a:t>億ドル</a:t>
                      </a:r>
                      <a:endParaRPr lang="en-US" sz="1400" dirty="0">
                        <a:solidFill>
                          <a:schemeClr val="tx1"/>
                        </a:solidFill>
                      </a:endParaRPr>
                    </a:p>
                  </a:txBody>
                  <a:tcPr/>
                </a:tc>
                <a:tc>
                  <a:txBody>
                    <a:bodyPr/>
                    <a:lstStyle/>
                    <a:p>
                      <a:r>
                        <a:rPr lang="ja-JP" altLang="en-US" sz="1400" dirty="0">
                          <a:solidFill>
                            <a:schemeClr val="tx1"/>
                          </a:solidFill>
                        </a:rPr>
                        <a:t>財政規律を改善し、財政的余力の創出を通じた効果的な公共支出の実現等により、持続可能な成長を目指すパラグアイ政府の取り組みを支援。</a:t>
                      </a:r>
                      <a:endParaRPr lang="en-US" sz="1400" dirty="0">
                        <a:solidFill>
                          <a:schemeClr val="tx1"/>
                        </a:solidFill>
                      </a:endParaRPr>
                    </a:p>
                  </a:txBody>
                  <a:tcPr/>
                </a:tc>
                <a:extLst>
                  <a:ext uri="{0D108BD9-81ED-4DB2-BD59-A6C34878D82A}">
                    <a16:rowId xmlns:a16="http://schemas.microsoft.com/office/drawing/2014/main" val="2904613887"/>
                  </a:ext>
                </a:extLst>
              </a:tr>
            </a:tbl>
          </a:graphicData>
        </a:graphic>
      </p:graphicFrame>
      <p:sp>
        <p:nvSpPr>
          <p:cNvPr id="6" name="Title 1">
            <a:extLst>
              <a:ext uri="{FF2B5EF4-FFF2-40B4-BE49-F238E27FC236}">
                <a16:creationId xmlns:a16="http://schemas.microsoft.com/office/drawing/2014/main" id="{C25A7FF7-4B13-4998-809E-99597BF5B0E2}"/>
              </a:ext>
            </a:extLst>
          </p:cNvPr>
          <p:cNvSpPr txBox="1">
            <a:spLocks/>
          </p:cNvSpPr>
          <p:nvPr/>
        </p:nvSpPr>
        <p:spPr>
          <a:xfrm>
            <a:off x="354419" y="6559644"/>
            <a:ext cx="11483161" cy="29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ja-JP" altLang="en-US" sz="1200" dirty="0"/>
              <a:t>＊</a:t>
            </a:r>
            <a:r>
              <a:rPr lang="en-US" altLang="ja-JP" sz="1200" dirty="0"/>
              <a:t> </a:t>
            </a:r>
            <a:r>
              <a:rPr lang="ja-JP" altLang="en-US" sz="1200" dirty="0"/>
              <a:t>プロジェクト詳細（英語）</a:t>
            </a:r>
            <a:r>
              <a:rPr lang="en-US" altLang="ja-JP" sz="1200" dirty="0"/>
              <a:t> </a:t>
            </a:r>
            <a:r>
              <a:rPr lang="en-US" altLang="ja-JP" sz="1200" u="sng" dirty="0"/>
              <a:t>www.iadb.org/en/projects</a:t>
            </a:r>
            <a:endParaRPr lang="en-US" sz="1200" dirty="0"/>
          </a:p>
        </p:txBody>
      </p:sp>
      <p:sp>
        <p:nvSpPr>
          <p:cNvPr id="10" name="Rectangle 9">
            <a:extLst>
              <a:ext uri="{FF2B5EF4-FFF2-40B4-BE49-F238E27FC236}">
                <a16:creationId xmlns:a16="http://schemas.microsoft.com/office/drawing/2014/main" id="{BDFFA33F-666A-475B-A0F1-BC08F5048A23}"/>
              </a:ext>
            </a:extLst>
          </p:cNvPr>
          <p:cNvSpPr/>
          <p:nvPr/>
        </p:nvSpPr>
        <p:spPr>
          <a:xfrm>
            <a:off x="0" y="186229"/>
            <a:ext cx="4976037"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a:extLst>
              <a:ext uri="{FF2B5EF4-FFF2-40B4-BE49-F238E27FC236}">
                <a16:creationId xmlns:a16="http://schemas.microsoft.com/office/drawing/2014/main" id="{DE74F404-3B3B-418F-AADC-E8A64769C255}"/>
              </a:ext>
            </a:extLst>
          </p:cNvPr>
          <p:cNvSpPr txBox="1">
            <a:spLocks/>
          </p:cNvSpPr>
          <p:nvPr/>
        </p:nvSpPr>
        <p:spPr>
          <a:xfrm>
            <a:off x="0" y="281023"/>
            <a:ext cx="5061099"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承諾プロジェクト例　</a:t>
            </a:r>
            <a:r>
              <a:rPr lang="en-US" altLang="ja-JP" sz="1800" b="1" dirty="0">
                <a:solidFill>
                  <a:schemeClr val="bg1"/>
                </a:solidFill>
                <a:latin typeface="Gotham Bold" pitchFamily="50" charset="0"/>
                <a:ea typeface="+mn-ea"/>
                <a:cs typeface="Gotham Bold" pitchFamily="50" charset="0"/>
              </a:rPr>
              <a:t>(2018</a:t>
            </a:r>
            <a:r>
              <a:rPr lang="ja-JP" altLang="en-US" sz="1800" b="1" dirty="0">
                <a:solidFill>
                  <a:schemeClr val="bg1"/>
                </a:solidFill>
                <a:latin typeface="Gotham Bold" pitchFamily="50" charset="0"/>
                <a:ea typeface="+mn-ea"/>
                <a:cs typeface="Gotham Bold" pitchFamily="50" charset="0"/>
              </a:rPr>
              <a:t>年承諾</a:t>
            </a:r>
            <a:r>
              <a:rPr lang="en-US" altLang="ja-JP" sz="1800" b="1" dirty="0">
                <a:solidFill>
                  <a:schemeClr val="bg1"/>
                </a:solidFill>
                <a:latin typeface="Gotham Bold" pitchFamily="50" charset="0"/>
                <a:ea typeface="+mn-ea"/>
                <a:cs typeface="Gotham Bold" pitchFamily="50" charset="0"/>
              </a:rPr>
              <a:t>)</a:t>
            </a:r>
            <a:endParaRPr lang="en-US" sz="1800" b="1" dirty="0">
              <a:solidFill>
                <a:schemeClr val="bg1"/>
              </a:solidFill>
              <a:latin typeface="Gotham Bold" pitchFamily="50" charset="0"/>
              <a:ea typeface="+mn-ea"/>
              <a:cs typeface="Gotham Bold" pitchFamily="50" charset="0"/>
            </a:endParaRPr>
          </a:p>
        </p:txBody>
      </p:sp>
      <p:sp>
        <p:nvSpPr>
          <p:cNvPr id="12" name="Slide Number Placeholder 2">
            <a:extLst>
              <a:ext uri="{FF2B5EF4-FFF2-40B4-BE49-F238E27FC236}">
                <a16:creationId xmlns:a16="http://schemas.microsoft.com/office/drawing/2014/main" id="{79C6C0A1-6B46-469E-9E7A-304FCCE0A6D7}"/>
              </a:ext>
            </a:extLst>
          </p:cNvPr>
          <p:cNvSpPr>
            <a:spLocks noGrp="1"/>
          </p:cNvSpPr>
          <p:nvPr>
            <p:ph type="sldNum" sz="quarter" idx="12"/>
          </p:nvPr>
        </p:nvSpPr>
        <p:spPr>
          <a:xfrm>
            <a:off x="9335201" y="6551049"/>
            <a:ext cx="2743200" cy="365125"/>
          </a:xfrm>
        </p:spPr>
        <p:txBody>
          <a:bodyPr/>
          <a:lstStyle/>
          <a:p>
            <a:r>
              <a:rPr lang="en-US" sz="1400" dirty="0"/>
              <a:t>-6-</a:t>
            </a:r>
          </a:p>
        </p:txBody>
      </p:sp>
    </p:spTree>
    <p:extLst>
      <p:ext uri="{BB962C8B-B14F-4D97-AF65-F5344CB8AC3E}">
        <p14:creationId xmlns:p14="http://schemas.microsoft.com/office/powerpoint/2010/main" val="354730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DCA83-728C-44E9-8533-496A2B6F07DC}"/>
              </a:ext>
            </a:extLst>
          </p:cNvPr>
          <p:cNvSpPr>
            <a:spLocks noGrp="1"/>
          </p:cNvSpPr>
          <p:nvPr>
            <p:ph idx="1"/>
          </p:nvPr>
        </p:nvSpPr>
        <p:spPr>
          <a:xfrm>
            <a:off x="464254" y="866776"/>
            <a:ext cx="11263489" cy="2941546"/>
          </a:xfrm>
        </p:spPr>
        <p:txBody>
          <a:bodyPr>
            <a:normAutofit/>
          </a:bodyPr>
          <a:lstStyle/>
          <a:p>
            <a:r>
              <a:rPr lang="ja-JP" altLang="en-US" sz="1600" dirty="0"/>
              <a:t>日本はアジア最初の加盟国</a:t>
            </a:r>
            <a:endParaRPr lang="en-US" altLang="ja-JP" sz="1600" dirty="0"/>
          </a:p>
          <a:p>
            <a:pPr lvl="1"/>
            <a:r>
              <a:rPr lang="en-US" altLang="ja-JP" sz="1600" dirty="0"/>
              <a:t>1976</a:t>
            </a:r>
            <a:r>
              <a:rPr lang="ja-JP" altLang="en-US" sz="1600" dirty="0"/>
              <a:t>年</a:t>
            </a:r>
            <a:r>
              <a:rPr lang="en-US" altLang="ja-JP" sz="1600" dirty="0"/>
              <a:t>IDB</a:t>
            </a:r>
            <a:r>
              <a:rPr lang="ja-JP" altLang="en-US" sz="1600" dirty="0"/>
              <a:t>加盟</a:t>
            </a:r>
            <a:endParaRPr lang="en-US" altLang="ja-JP" sz="1600" dirty="0"/>
          </a:p>
          <a:p>
            <a:pPr lvl="1"/>
            <a:r>
              <a:rPr lang="en-US" altLang="ja-JP" sz="1600" dirty="0"/>
              <a:t>1986</a:t>
            </a:r>
            <a:r>
              <a:rPr lang="ja-JP" altLang="en-US" sz="1600" dirty="0"/>
              <a:t>年</a:t>
            </a:r>
            <a:r>
              <a:rPr lang="en-US" altLang="ja-JP" sz="1600" dirty="0"/>
              <a:t>IDB Invest </a:t>
            </a:r>
            <a:r>
              <a:rPr lang="ja-JP" altLang="en-US" sz="1600" dirty="0"/>
              <a:t>加盟（原加盟国）</a:t>
            </a:r>
            <a:r>
              <a:rPr lang="en-US" altLang="ja-JP" sz="1600" dirty="0"/>
              <a:t> (</a:t>
            </a:r>
            <a:r>
              <a:rPr lang="ja-JP" altLang="en-US" sz="1600" dirty="0"/>
              <a:t>元</a:t>
            </a:r>
            <a:r>
              <a:rPr lang="en-US" altLang="ja-JP" sz="1600" dirty="0"/>
              <a:t> the Inter-American Investment Corporation: IIC)</a:t>
            </a:r>
          </a:p>
          <a:p>
            <a:pPr lvl="1"/>
            <a:r>
              <a:rPr lang="en-US" altLang="ja-JP" sz="1600" dirty="0"/>
              <a:t>1993</a:t>
            </a:r>
            <a:r>
              <a:rPr lang="ja-JP" altLang="en-US" sz="1600" dirty="0"/>
              <a:t>年</a:t>
            </a:r>
            <a:r>
              <a:rPr lang="en-US" altLang="ja-JP" sz="1600" dirty="0"/>
              <a:t>IDB Lab </a:t>
            </a:r>
            <a:r>
              <a:rPr lang="ja-JP" altLang="en-US" sz="1600" dirty="0"/>
              <a:t>加盟（原加盟国）</a:t>
            </a:r>
            <a:r>
              <a:rPr lang="en-US" altLang="ja-JP" sz="1600" dirty="0"/>
              <a:t> (</a:t>
            </a:r>
            <a:r>
              <a:rPr lang="ja-JP" altLang="en-US" sz="1600" dirty="0"/>
              <a:t>元</a:t>
            </a:r>
            <a:r>
              <a:rPr lang="en-US" altLang="ja-JP" sz="1600" dirty="0"/>
              <a:t> the Multilateral Investment Fund: MIF) </a:t>
            </a:r>
            <a:endParaRPr lang="en-US" altLang="ja-JP" sz="800" dirty="0"/>
          </a:p>
          <a:p>
            <a:r>
              <a:rPr lang="ja-JP" altLang="en-US" sz="1600" dirty="0"/>
              <a:t>日本は域外国で最大の出資国</a:t>
            </a:r>
            <a:endParaRPr lang="en-US" altLang="ja-JP" sz="1600" dirty="0"/>
          </a:p>
          <a:p>
            <a:pPr lvl="1"/>
            <a:r>
              <a:rPr lang="en-US" altLang="ja-JP" sz="1600" dirty="0"/>
              <a:t>IDB: </a:t>
            </a:r>
            <a:r>
              <a:rPr lang="ja-JP" altLang="en-US" sz="1600" dirty="0"/>
              <a:t>資本金の</a:t>
            </a:r>
            <a:r>
              <a:rPr lang="en-US" altLang="ja-JP" sz="1600" dirty="0"/>
              <a:t>5.0%</a:t>
            </a:r>
            <a:r>
              <a:rPr lang="ja-JP" altLang="en-US" sz="1600" dirty="0"/>
              <a:t>を出資</a:t>
            </a:r>
            <a:r>
              <a:rPr lang="en-US" altLang="ja-JP" sz="1600" dirty="0"/>
              <a:t> </a:t>
            </a:r>
            <a:r>
              <a:rPr lang="ja-JP" altLang="en-US" sz="1600" dirty="0"/>
              <a:t>（域外国中第</a:t>
            </a:r>
            <a:r>
              <a:rPr lang="en-US" altLang="ja-JP" sz="1600" dirty="0"/>
              <a:t>1</a:t>
            </a:r>
            <a:r>
              <a:rPr lang="ja-JP" altLang="en-US" sz="1600" dirty="0"/>
              <a:t>位）</a:t>
            </a:r>
            <a:r>
              <a:rPr lang="en-US" altLang="ja-JP" sz="1600" dirty="0"/>
              <a:t> </a:t>
            </a:r>
          </a:p>
          <a:p>
            <a:pPr lvl="1"/>
            <a:r>
              <a:rPr lang="en-US" altLang="ja-JP" sz="1600" dirty="0"/>
              <a:t>IDB Invest: </a:t>
            </a:r>
            <a:r>
              <a:rPr lang="ja-JP" altLang="en-US" sz="1600" dirty="0"/>
              <a:t>資本金の</a:t>
            </a:r>
            <a:r>
              <a:rPr lang="en-US" altLang="ja-JP" sz="1600" dirty="0"/>
              <a:t>3.6</a:t>
            </a:r>
            <a:r>
              <a:rPr lang="ja-JP" altLang="en-US" sz="1600" dirty="0"/>
              <a:t>％を出資</a:t>
            </a:r>
            <a:r>
              <a:rPr lang="en-US" altLang="ja-JP" sz="1600" dirty="0"/>
              <a:t> </a:t>
            </a:r>
            <a:r>
              <a:rPr lang="ja-JP" altLang="en-US" sz="1600" dirty="0"/>
              <a:t>（域外国中第</a:t>
            </a:r>
            <a:r>
              <a:rPr lang="en-US" altLang="ja-JP" sz="1600" dirty="0"/>
              <a:t>5</a:t>
            </a:r>
            <a:r>
              <a:rPr lang="ja-JP" altLang="en-US" sz="1600" dirty="0"/>
              <a:t>位）</a:t>
            </a:r>
            <a:r>
              <a:rPr lang="en-US" altLang="ja-JP" sz="1600" dirty="0"/>
              <a:t> </a:t>
            </a:r>
          </a:p>
          <a:p>
            <a:pPr lvl="1"/>
            <a:r>
              <a:rPr lang="en-US" altLang="ja-JP" sz="1600" dirty="0"/>
              <a:t>IDB Lab: 27%</a:t>
            </a:r>
            <a:r>
              <a:rPr lang="ja-JP" altLang="en-US" sz="1600" dirty="0"/>
              <a:t>を拠出</a:t>
            </a:r>
            <a:r>
              <a:rPr lang="en-US" altLang="ja-JP" sz="1600" dirty="0"/>
              <a:t>,</a:t>
            </a:r>
            <a:r>
              <a:rPr lang="ja-JP" altLang="en-US" sz="1600" dirty="0"/>
              <a:t> </a:t>
            </a:r>
            <a:r>
              <a:rPr lang="en-US" altLang="ja-JP" sz="1600" dirty="0" err="1"/>
              <a:t>MIFⅢ</a:t>
            </a:r>
            <a:r>
              <a:rPr lang="en-US" altLang="ja-JP" sz="1600" dirty="0"/>
              <a:t> (2019-2023) </a:t>
            </a:r>
            <a:r>
              <a:rPr lang="ja-JP" altLang="en-US" sz="1600" dirty="0"/>
              <a:t>において、日本が最大の拠出国</a:t>
            </a:r>
            <a:endParaRPr lang="en-US" altLang="ja-JP" sz="1600" dirty="0"/>
          </a:p>
          <a:p>
            <a:r>
              <a:rPr lang="en-US" altLang="ja-JP" sz="1600" dirty="0"/>
              <a:t>IDB</a:t>
            </a:r>
            <a:r>
              <a:rPr lang="ja-JP" altLang="en-US" sz="1600" dirty="0"/>
              <a:t>が管理する日本の信託基金（</a:t>
            </a:r>
            <a:r>
              <a:rPr lang="en-US" altLang="ja-JP" sz="1600" dirty="0"/>
              <a:t>Japanese</a:t>
            </a:r>
            <a:r>
              <a:rPr lang="ja-JP" altLang="en-US" sz="1600" dirty="0"/>
              <a:t> </a:t>
            </a:r>
            <a:r>
              <a:rPr lang="en-US" altLang="ja-JP" sz="1600" dirty="0"/>
              <a:t>Trust</a:t>
            </a:r>
            <a:r>
              <a:rPr lang="ja-JP" altLang="en-US" sz="1600" dirty="0"/>
              <a:t> </a:t>
            </a:r>
            <a:r>
              <a:rPr lang="en-US" altLang="ja-JP" sz="1600" dirty="0"/>
              <a:t>Fund:</a:t>
            </a:r>
            <a:r>
              <a:rPr lang="ja-JP" altLang="en-US" sz="1600" dirty="0"/>
              <a:t> </a:t>
            </a:r>
            <a:r>
              <a:rPr lang="en-US" altLang="ja-JP" sz="1600" dirty="0"/>
              <a:t>JTF</a:t>
            </a:r>
            <a:r>
              <a:rPr lang="ja-JP" altLang="en-US" sz="1600" dirty="0"/>
              <a:t>）は、毎年補充され、これまでの累計拠出額は、</a:t>
            </a:r>
            <a:r>
              <a:rPr lang="en-US" altLang="ja-JP" sz="1600" dirty="0"/>
              <a:t>640</a:t>
            </a:r>
            <a:r>
              <a:rPr lang="ja-JP" altLang="en-US" sz="1600" dirty="0"/>
              <a:t>のプロジェクトに対し、</a:t>
            </a:r>
            <a:r>
              <a:rPr lang="en-US" altLang="ja-JP" sz="1600" dirty="0"/>
              <a:t>390</a:t>
            </a:r>
            <a:r>
              <a:rPr lang="ja-JP" altLang="en-US" sz="1600" dirty="0"/>
              <a:t>百万ドル。</a:t>
            </a:r>
            <a:endParaRPr lang="en-US" sz="1600" dirty="0">
              <a:latin typeface="+mn-ea"/>
            </a:endParaRPr>
          </a:p>
        </p:txBody>
      </p:sp>
      <p:graphicFrame>
        <p:nvGraphicFramePr>
          <p:cNvPr id="7" name="Chart 6">
            <a:extLst>
              <a:ext uri="{FF2B5EF4-FFF2-40B4-BE49-F238E27FC236}">
                <a16:creationId xmlns:a16="http://schemas.microsoft.com/office/drawing/2014/main" id="{B517783D-1E78-4647-B9A5-B2A4DBB9F481}"/>
              </a:ext>
            </a:extLst>
          </p:cNvPr>
          <p:cNvGraphicFramePr/>
          <p:nvPr>
            <p:extLst>
              <p:ext uri="{D42A27DB-BD31-4B8C-83A1-F6EECF244321}">
                <p14:modId xmlns:p14="http://schemas.microsoft.com/office/powerpoint/2010/main" val="1474996042"/>
              </p:ext>
            </p:extLst>
          </p:nvPr>
        </p:nvGraphicFramePr>
        <p:xfrm>
          <a:off x="8225473" y="4062729"/>
          <a:ext cx="2828290" cy="2690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FE8A7458-DA29-4B77-BB84-171CFDEB3825}"/>
              </a:ext>
            </a:extLst>
          </p:cNvPr>
          <p:cNvGraphicFramePr>
            <a:graphicFrameLocks/>
          </p:cNvGraphicFramePr>
          <p:nvPr>
            <p:extLst>
              <p:ext uri="{D42A27DB-BD31-4B8C-83A1-F6EECF244321}">
                <p14:modId xmlns:p14="http://schemas.microsoft.com/office/powerpoint/2010/main" val="2785210481"/>
              </p:ext>
            </p:extLst>
          </p:nvPr>
        </p:nvGraphicFramePr>
        <p:xfrm>
          <a:off x="1138237" y="4107332"/>
          <a:ext cx="2733675" cy="26812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249449D3-0719-4DCE-A8CC-38F6722D2741}"/>
              </a:ext>
            </a:extLst>
          </p:cNvPr>
          <p:cNvSpPr/>
          <p:nvPr/>
        </p:nvSpPr>
        <p:spPr>
          <a:xfrm>
            <a:off x="0" y="408075"/>
            <a:ext cx="5411972"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a:extLst>
              <a:ext uri="{FF2B5EF4-FFF2-40B4-BE49-F238E27FC236}">
                <a16:creationId xmlns:a16="http://schemas.microsoft.com/office/drawing/2014/main" id="{F90CC0D4-B06E-45B6-BB8B-C9A2F0E2BC3A}"/>
              </a:ext>
            </a:extLst>
          </p:cNvPr>
          <p:cNvSpPr txBox="1">
            <a:spLocks/>
          </p:cNvSpPr>
          <p:nvPr/>
        </p:nvSpPr>
        <p:spPr>
          <a:xfrm>
            <a:off x="-1" y="447183"/>
            <a:ext cx="5411973"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日本と</a:t>
            </a:r>
            <a:r>
              <a:rPr lang="en-US" altLang="ja-JP" sz="1800" b="1" dirty="0">
                <a:solidFill>
                  <a:schemeClr val="bg1"/>
                </a:solidFill>
                <a:latin typeface="Gotham Bold" pitchFamily="50" charset="0"/>
                <a:ea typeface="+mn-ea"/>
                <a:cs typeface="Gotham Bold" pitchFamily="50" charset="0"/>
              </a:rPr>
              <a:t>IDB: </a:t>
            </a:r>
            <a:r>
              <a:rPr lang="ja-JP" altLang="en-US" sz="1800" b="1" dirty="0">
                <a:solidFill>
                  <a:schemeClr val="bg1"/>
                </a:solidFill>
                <a:latin typeface="Gotham Bold" pitchFamily="50" charset="0"/>
                <a:ea typeface="+mn-ea"/>
                <a:cs typeface="Gotham Bold" pitchFamily="50" charset="0"/>
              </a:rPr>
              <a:t>強固なパートナーシップ</a:t>
            </a:r>
            <a:endParaRPr lang="en-US" sz="1800" b="1" dirty="0">
              <a:solidFill>
                <a:schemeClr val="bg1"/>
              </a:solidFill>
              <a:latin typeface="Gotham Bold" pitchFamily="50" charset="0"/>
              <a:ea typeface="+mn-ea"/>
              <a:cs typeface="Gotham Bold" pitchFamily="50" charset="0"/>
            </a:endParaRPr>
          </a:p>
        </p:txBody>
      </p:sp>
      <p:sp>
        <p:nvSpPr>
          <p:cNvPr id="13" name="Slide Number Placeholder 2">
            <a:extLst>
              <a:ext uri="{FF2B5EF4-FFF2-40B4-BE49-F238E27FC236}">
                <a16:creationId xmlns:a16="http://schemas.microsoft.com/office/drawing/2014/main" id="{A77A853D-A652-470D-AD8D-5F6B83E635D8}"/>
              </a:ext>
            </a:extLst>
          </p:cNvPr>
          <p:cNvSpPr>
            <a:spLocks noGrp="1"/>
          </p:cNvSpPr>
          <p:nvPr>
            <p:ph type="sldNum" sz="quarter" idx="12"/>
          </p:nvPr>
        </p:nvSpPr>
        <p:spPr>
          <a:xfrm>
            <a:off x="11053763" y="6310313"/>
            <a:ext cx="803376" cy="358936"/>
          </a:xfrm>
        </p:spPr>
        <p:txBody>
          <a:bodyPr/>
          <a:lstStyle/>
          <a:p>
            <a:r>
              <a:rPr lang="en-US" sz="1400" dirty="0"/>
              <a:t>-7-</a:t>
            </a:r>
          </a:p>
        </p:txBody>
      </p:sp>
      <p:sp>
        <p:nvSpPr>
          <p:cNvPr id="14" name="Title 3">
            <a:extLst>
              <a:ext uri="{FF2B5EF4-FFF2-40B4-BE49-F238E27FC236}">
                <a16:creationId xmlns:a16="http://schemas.microsoft.com/office/drawing/2014/main" id="{A82C5869-5649-4A01-B067-CA7BA05974A8}"/>
              </a:ext>
            </a:extLst>
          </p:cNvPr>
          <p:cNvSpPr txBox="1">
            <a:spLocks/>
          </p:cNvSpPr>
          <p:nvPr/>
        </p:nvSpPr>
        <p:spPr>
          <a:xfrm>
            <a:off x="2705985" y="3779747"/>
            <a:ext cx="6858887"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ja-JP" sz="1600" b="1" dirty="0">
                <a:latin typeface="Gotham Bold" pitchFamily="50" charset="0"/>
                <a:ea typeface="+mn-ea"/>
                <a:cs typeface="Gotham Bold" pitchFamily="50" charset="0"/>
              </a:rPr>
              <a:t>   IDB</a:t>
            </a:r>
            <a:r>
              <a:rPr lang="ja-JP" altLang="en-US" sz="1600" b="1" dirty="0">
                <a:latin typeface="Gotham Bold" pitchFamily="50" charset="0"/>
                <a:ea typeface="+mn-ea"/>
                <a:cs typeface="Gotham Bold" pitchFamily="50" charset="0"/>
              </a:rPr>
              <a:t>グループにおける日本のシェア</a:t>
            </a:r>
            <a:endParaRPr lang="en-US" sz="1600" b="1" dirty="0">
              <a:latin typeface="Gotham Bold" pitchFamily="50" charset="0"/>
              <a:ea typeface="+mn-ea"/>
              <a:cs typeface="Gotham Bold" pitchFamily="50" charset="0"/>
            </a:endParaRPr>
          </a:p>
        </p:txBody>
      </p:sp>
      <p:graphicFrame>
        <p:nvGraphicFramePr>
          <p:cNvPr id="16" name="Chart 15">
            <a:extLst>
              <a:ext uri="{FF2B5EF4-FFF2-40B4-BE49-F238E27FC236}">
                <a16:creationId xmlns:a16="http://schemas.microsoft.com/office/drawing/2014/main" id="{7BCB51D8-575B-4B23-9BFE-BBE086003B40}"/>
              </a:ext>
            </a:extLst>
          </p:cNvPr>
          <p:cNvGraphicFramePr>
            <a:graphicFrameLocks/>
          </p:cNvGraphicFramePr>
          <p:nvPr>
            <p:extLst>
              <p:ext uri="{D42A27DB-BD31-4B8C-83A1-F6EECF244321}">
                <p14:modId xmlns:p14="http://schemas.microsoft.com/office/powerpoint/2010/main" val="3876285759"/>
              </p:ext>
            </p:extLst>
          </p:nvPr>
        </p:nvGraphicFramePr>
        <p:xfrm>
          <a:off x="4858941" y="4038272"/>
          <a:ext cx="2828290" cy="2714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585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3A5CB-35F9-4E3B-AECE-4FF3C8287399}"/>
              </a:ext>
            </a:extLst>
          </p:cNvPr>
          <p:cNvSpPr>
            <a:spLocks noGrp="1"/>
          </p:cNvSpPr>
          <p:nvPr>
            <p:ph idx="1"/>
          </p:nvPr>
        </p:nvSpPr>
        <p:spPr>
          <a:xfrm>
            <a:off x="444617" y="885825"/>
            <a:ext cx="11163183" cy="2754998"/>
          </a:xfrm>
        </p:spPr>
        <p:txBody>
          <a:bodyPr>
            <a:normAutofit/>
          </a:bodyPr>
          <a:lstStyle/>
          <a:p>
            <a:r>
              <a:rPr lang="ja-JP" altLang="en-US" sz="1600" dirty="0">
                <a:ea typeface="Yu Gothic" panose="020B0400000000000000" pitchFamily="34" charset="-128"/>
              </a:rPr>
              <a:t>財務省との最近の主なパートナーシップ</a:t>
            </a:r>
            <a:r>
              <a:rPr lang="en-US" altLang="zh-TW" sz="1600" dirty="0">
                <a:ea typeface="Yu Gothic" panose="020B0400000000000000" pitchFamily="34" charset="-128"/>
              </a:rPr>
              <a:t> </a:t>
            </a:r>
          </a:p>
          <a:p>
            <a:pPr lvl="1"/>
            <a:r>
              <a:rPr lang="ja-JP" altLang="en-US" sz="1600" dirty="0"/>
              <a:t>質の高いインフラ投資を促進するため、</a:t>
            </a:r>
            <a:r>
              <a:rPr lang="en-US" altLang="ja-JP" sz="1600" dirty="0"/>
              <a:t>JTF</a:t>
            </a:r>
            <a:r>
              <a:rPr lang="ja-JP" altLang="en-US" sz="1600" dirty="0"/>
              <a:t>内に</a:t>
            </a:r>
            <a:r>
              <a:rPr lang="en-US" altLang="ja-JP" sz="1600" dirty="0"/>
              <a:t>Japan Quality Infrastructure Initiative (JQI)</a:t>
            </a:r>
            <a:r>
              <a:rPr lang="ja-JP" altLang="en-US" sz="1600" dirty="0"/>
              <a:t>を設置。</a:t>
            </a:r>
            <a:endParaRPr lang="en-US" altLang="ja-JP" sz="1600" dirty="0"/>
          </a:p>
          <a:p>
            <a:pPr lvl="1"/>
            <a:r>
              <a:rPr lang="en-US" altLang="ja-JP" sz="1600" dirty="0"/>
              <a:t>2018</a:t>
            </a:r>
            <a:r>
              <a:rPr lang="ja-JP" altLang="en-US" sz="1600" dirty="0"/>
              <a:t>年、</a:t>
            </a:r>
            <a:r>
              <a:rPr lang="en-US" altLang="ja-JP" sz="1600" dirty="0"/>
              <a:t>JQI</a:t>
            </a:r>
            <a:r>
              <a:rPr lang="ja-JP" altLang="en-US" sz="1600" dirty="0"/>
              <a:t>は総額</a:t>
            </a:r>
            <a:r>
              <a:rPr lang="en-US" altLang="ja-JP" sz="1600" dirty="0"/>
              <a:t>280</a:t>
            </a:r>
            <a:r>
              <a:rPr lang="ja-JP" altLang="en-US" sz="1600" dirty="0"/>
              <a:t>万ドルのプロジェクトを承認。日本は</a:t>
            </a:r>
            <a:r>
              <a:rPr lang="en-US" altLang="ja-JP" sz="1600" dirty="0"/>
              <a:t>500</a:t>
            </a:r>
            <a:r>
              <a:rPr lang="ja-JP" altLang="en-US" sz="1600" dirty="0"/>
              <a:t>万ドルの追加拠出を表明。</a:t>
            </a:r>
            <a:endParaRPr lang="en-US" altLang="ja-JP" sz="1600" dirty="0"/>
          </a:p>
          <a:p>
            <a:pPr lvl="1"/>
            <a:r>
              <a:rPr lang="en-US" altLang="ja-JP" sz="1600" dirty="0"/>
              <a:t>2018</a:t>
            </a:r>
            <a:r>
              <a:rPr lang="ja-JP" altLang="en-US" sz="1600" dirty="0"/>
              <a:t>年</a:t>
            </a:r>
            <a:r>
              <a:rPr lang="en-US" altLang="ja-JP" sz="1600" dirty="0"/>
              <a:t>10</a:t>
            </a:r>
            <a:r>
              <a:rPr lang="ja-JP" altLang="en-US" sz="1600" dirty="0"/>
              <a:t>月、財務省との年次協議を実施。</a:t>
            </a:r>
            <a:endParaRPr lang="en-US" altLang="ja-JP" sz="1600" dirty="0"/>
          </a:p>
          <a:p>
            <a:r>
              <a:rPr lang="en-US" altLang="ja-JP" sz="1600" dirty="0"/>
              <a:t>JICA</a:t>
            </a:r>
            <a:r>
              <a:rPr lang="ja-JP" altLang="en-US" sz="1600" dirty="0"/>
              <a:t>との最近の主なパートナーシップ</a:t>
            </a:r>
            <a:endParaRPr lang="en-US" altLang="ja-JP" sz="1600" dirty="0"/>
          </a:p>
          <a:p>
            <a:pPr lvl="1"/>
            <a:r>
              <a:rPr lang="en-US" altLang="ja-JP" sz="1600" dirty="0"/>
              <a:t>2018</a:t>
            </a:r>
            <a:r>
              <a:rPr lang="ja-JP" altLang="en-US" sz="1600" dirty="0"/>
              <a:t>年</a:t>
            </a:r>
            <a:r>
              <a:rPr lang="en-US" altLang="ja-JP" sz="1600" dirty="0"/>
              <a:t>3</a:t>
            </a:r>
            <a:r>
              <a:rPr lang="ja-JP" altLang="en-US" sz="1600" dirty="0"/>
              <a:t>月の年次総会で、</a:t>
            </a:r>
            <a:r>
              <a:rPr lang="en-US" altLang="ja-JP" sz="1600" dirty="0"/>
              <a:t>IDB Invest </a:t>
            </a:r>
            <a:r>
              <a:rPr lang="ja-JP" altLang="en-US" sz="1600" dirty="0"/>
              <a:t>との初の協力覚書（</a:t>
            </a:r>
            <a:r>
              <a:rPr lang="en-US" altLang="ja-JP" sz="1600" dirty="0"/>
              <a:t>MOC</a:t>
            </a:r>
            <a:r>
              <a:rPr lang="ja-JP" altLang="en-US" sz="1600" dirty="0"/>
              <a:t>）に署名。</a:t>
            </a:r>
            <a:r>
              <a:rPr lang="en-US" altLang="ja-JP" sz="1600" dirty="0"/>
              <a:t> </a:t>
            </a:r>
          </a:p>
          <a:p>
            <a:pPr lvl="1"/>
            <a:r>
              <a:rPr lang="en-US" altLang="ja-JP" sz="1600" dirty="0"/>
              <a:t>2018</a:t>
            </a:r>
            <a:r>
              <a:rPr lang="ja-JP" altLang="en-US" sz="1600" dirty="0"/>
              <a:t>年</a:t>
            </a:r>
            <a:r>
              <a:rPr lang="en-US" altLang="ja-JP" sz="1600" dirty="0"/>
              <a:t>10</a:t>
            </a:r>
            <a:r>
              <a:rPr lang="ja-JP" altLang="en-US" sz="1600" dirty="0"/>
              <a:t>月、</a:t>
            </a:r>
            <a:r>
              <a:rPr lang="en-US" altLang="ja-JP" sz="1600" dirty="0"/>
              <a:t>JICA</a:t>
            </a:r>
            <a:r>
              <a:rPr lang="ja-JP" altLang="en-US" sz="1600" dirty="0"/>
              <a:t>との年次協議を実施。</a:t>
            </a:r>
            <a:endParaRPr lang="en-US" altLang="ja-JP" sz="1600" dirty="0"/>
          </a:p>
          <a:p>
            <a:pPr lvl="1"/>
            <a:r>
              <a:rPr lang="en-US" altLang="ja-JP" sz="1600" dirty="0"/>
              <a:t>2012</a:t>
            </a:r>
            <a:r>
              <a:rPr lang="ja-JP" altLang="en-US" sz="1600" dirty="0"/>
              <a:t>年に創設された省エネ、再生可能エネルギー分野における</a:t>
            </a:r>
            <a:r>
              <a:rPr lang="en-US" altLang="ja-JP" sz="1600" dirty="0"/>
              <a:t>IDB</a:t>
            </a:r>
            <a:r>
              <a:rPr lang="ja-JP" altLang="en-US" sz="1600" dirty="0"/>
              <a:t>と</a:t>
            </a:r>
            <a:r>
              <a:rPr lang="en-US" altLang="ja-JP" sz="1600" dirty="0"/>
              <a:t>JICA</a:t>
            </a:r>
            <a:r>
              <a:rPr lang="ja-JP" altLang="en-US" sz="1600" dirty="0"/>
              <a:t>の共同融資枠組み（</a:t>
            </a:r>
            <a:r>
              <a:rPr lang="en-US" altLang="ja-JP" sz="1600" dirty="0"/>
              <a:t>CORE</a:t>
            </a:r>
            <a:r>
              <a:rPr lang="ja-JP" altLang="en-US" sz="1600" dirty="0"/>
              <a:t>）は、質の高いインフラ投資のグローバルに展開に資するため、</a:t>
            </a:r>
            <a:r>
              <a:rPr lang="en-US" altLang="ja-JP" sz="1600" dirty="0"/>
              <a:t>2016</a:t>
            </a:r>
            <a:r>
              <a:rPr lang="ja-JP" altLang="en-US" sz="1600" dirty="0"/>
              <a:t>年に</a:t>
            </a:r>
            <a:r>
              <a:rPr lang="en-US" altLang="ja-JP" sz="1600" dirty="0"/>
              <a:t>30</a:t>
            </a:r>
            <a:r>
              <a:rPr lang="ja-JP" altLang="en-US" sz="1600" dirty="0"/>
              <a:t>億ドルまで拡大。</a:t>
            </a:r>
            <a:endParaRPr lang="en-US" altLang="ja-JP" sz="1600" dirty="0"/>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marL="0" indent="0">
              <a:buNone/>
            </a:pPr>
            <a:endParaRPr lang="en-US" altLang="ja-JP" sz="1400" dirty="0">
              <a:latin typeface="+mn-ea"/>
            </a:endParaRPr>
          </a:p>
          <a:p>
            <a:pPr marL="0" indent="0">
              <a:buNone/>
            </a:pPr>
            <a:endParaRPr lang="en-US" altLang="ja-JP" sz="1400" dirty="0">
              <a:latin typeface="+mn-ea"/>
            </a:endParaRPr>
          </a:p>
          <a:p>
            <a:pPr>
              <a:buFont typeface="Wingdings" panose="05000000000000000000" pitchFamily="2" charset="2"/>
              <a:buChar char="Ø"/>
            </a:pPr>
            <a:endParaRPr lang="en-US" altLang="ja-JP" sz="1400" dirty="0">
              <a:latin typeface="+mn-ea"/>
            </a:endParaRPr>
          </a:p>
          <a:p>
            <a:pPr>
              <a:buFont typeface="Wingdings" panose="05000000000000000000" pitchFamily="2" charset="2"/>
              <a:buChar char="Ø"/>
            </a:pPr>
            <a:endParaRPr lang="en-US" sz="1400" dirty="0">
              <a:latin typeface="+mn-ea"/>
            </a:endParaRPr>
          </a:p>
          <a:p>
            <a:pPr>
              <a:buFont typeface="Wingdings" panose="05000000000000000000" pitchFamily="2" charset="2"/>
              <a:buChar char="Ø"/>
            </a:pPr>
            <a:endParaRPr lang="en-US" sz="1400" dirty="0">
              <a:latin typeface="+mn-ea"/>
            </a:endParaRPr>
          </a:p>
          <a:p>
            <a:pPr>
              <a:buFont typeface="Wingdings" panose="05000000000000000000" pitchFamily="2" charset="2"/>
              <a:buChar char="Ø"/>
            </a:pPr>
            <a:endParaRPr lang="en-US" sz="1400" dirty="0">
              <a:latin typeface="+mn-ea"/>
            </a:endParaRPr>
          </a:p>
          <a:p>
            <a:pPr marL="0" indent="0">
              <a:buNone/>
            </a:pPr>
            <a:endParaRPr lang="en-US" sz="1600" dirty="0">
              <a:latin typeface="+mn-ea"/>
            </a:endParaRPr>
          </a:p>
        </p:txBody>
      </p:sp>
      <p:graphicFrame>
        <p:nvGraphicFramePr>
          <p:cNvPr id="6" name="Table 5">
            <a:extLst>
              <a:ext uri="{FF2B5EF4-FFF2-40B4-BE49-F238E27FC236}">
                <a16:creationId xmlns:a16="http://schemas.microsoft.com/office/drawing/2014/main" id="{88C1B9B5-CE4A-45BA-80A4-A68460ADB8BE}"/>
              </a:ext>
            </a:extLst>
          </p:cNvPr>
          <p:cNvGraphicFramePr>
            <a:graphicFrameLocks noGrp="1"/>
          </p:cNvGraphicFramePr>
          <p:nvPr>
            <p:extLst>
              <p:ext uri="{D42A27DB-BD31-4B8C-83A1-F6EECF244321}">
                <p14:modId xmlns:p14="http://schemas.microsoft.com/office/powerpoint/2010/main" val="3264013173"/>
              </p:ext>
            </p:extLst>
          </p:nvPr>
        </p:nvGraphicFramePr>
        <p:xfrm>
          <a:off x="158750" y="3792942"/>
          <a:ext cx="11874500" cy="2438400"/>
        </p:xfrm>
        <a:graphic>
          <a:graphicData uri="http://schemas.openxmlformats.org/drawingml/2006/table">
            <a:tbl>
              <a:tblPr firstRow="1" bandRow="1">
                <a:tableStyleId>{5C22544A-7EE6-4342-B048-85BDC9FD1C3A}</a:tableStyleId>
              </a:tblPr>
              <a:tblGrid>
                <a:gridCol w="1612899">
                  <a:extLst>
                    <a:ext uri="{9D8B030D-6E8A-4147-A177-3AD203B41FA5}">
                      <a16:colId xmlns:a16="http://schemas.microsoft.com/office/drawing/2014/main" val="2679467369"/>
                    </a:ext>
                  </a:extLst>
                </a:gridCol>
                <a:gridCol w="3276600">
                  <a:extLst>
                    <a:ext uri="{9D8B030D-6E8A-4147-A177-3AD203B41FA5}">
                      <a16:colId xmlns:a16="http://schemas.microsoft.com/office/drawing/2014/main" val="4006381138"/>
                    </a:ext>
                  </a:extLst>
                </a:gridCol>
                <a:gridCol w="3568700">
                  <a:extLst>
                    <a:ext uri="{9D8B030D-6E8A-4147-A177-3AD203B41FA5}">
                      <a16:colId xmlns:a16="http://schemas.microsoft.com/office/drawing/2014/main" val="272659278"/>
                    </a:ext>
                  </a:extLst>
                </a:gridCol>
                <a:gridCol w="3416301">
                  <a:extLst>
                    <a:ext uri="{9D8B030D-6E8A-4147-A177-3AD203B41FA5}">
                      <a16:colId xmlns:a16="http://schemas.microsoft.com/office/drawing/2014/main" val="972771946"/>
                    </a:ext>
                  </a:extLst>
                </a:gridCol>
              </a:tblGrid>
              <a:tr h="0">
                <a:tc>
                  <a:txBody>
                    <a:bodyPr/>
                    <a:lstStyle/>
                    <a:p>
                      <a:pPr algn="ctr"/>
                      <a:endParaRPr lang="en-US" b="0" dirty="0"/>
                    </a:p>
                  </a:txBody>
                  <a:tcPr>
                    <a:solidFill>
                      <a:srgbClr val="002060"/>
                    </a:solidFill>
                  </a:tcPr>
                </a:tc>
                <a:tc>
                  <a:txBody>
                    <a:bodyPr/>
                    <a:lstStyle/>
                    <a:p>
                      <a:pPr algn="ctr"/>
                      <a:r>
                        <a:rPr lang="en-US" sz="1400" b="0" kern="1200" dirty="0">
                          <a:solidFill>
                            <a:schemeClr val="lt1"/>
                          </a:solidFill>
                          <a:effectLst/>
                          <a:latin typeface="Gotham Bold" pitchFamily="50" charset="0"/>
                          <a:ea typeface="+mn-ea"/>
                          <a:cs typeface="Gotham Bold" pitchFamily="50" charset="0"/>
                        </a:rPr>
                        <a:t>Original CORE – 2012</a:t>
                      </a:r>
                      <a:r>
                        <a:rPr lang="ja-JP" altLang="en-US" sz="1400" b="0" kern="1200" dirty="0">
                          <a:solidFill>
                            <a:schemeClr val="lt1"/>
                          </a:solidFill>
                          <a:effectLst/>
                          <a:latin typeface="Gotham Bold" pitchFamily="50" charset="0"/>
                          <a:ea typeface="+mn-ea"/>
                          <a:cs typeface="Gotham Bold" pitchFamily="50" charset="0"/>
                        </a:rPr>
                        <a:t>年</a:t>
                      </a:r>
                      <a:r>
                        <a:rPr lang="en-US" altLang="ja-JP" sz="1400" b="0" kern="1200" dirty="0">
                          <a:solidFill>
                            <a:schemeClr val="lt1"/>
                          </a:solidFill>
                          <a:effectLst/>
                          <a:latin typeface="Gotham Bold" pitchFamily="50" charset="0"/>
                          <a:ea typeface="+mn-ea"/>
                          <a:cs typeface="Gotham Bold" pitchFamily="50" charset="0"/>
                        </a:rPr>
                        <a:t>3</a:t>
                      </a:r>
                      <a:r>
                        <a:rPr lang="ja-JP" altLang="en-US" sz="1400" b="0" kern="1200" dirty="0">
                          <a:solidFill>
                            <a:schemeClr val="lt1"/>
                          </a:solidFill>
                          <a:effectLst/>
                          <a:latin typeface="Gotham Bold" pitchFamily="50" charset="0"/>
                          <a:ea typeface="+mn-ea"/>
                          <a:cs typeface="Gotham Bold" pitchFamily="50" charset="0"/>
                        </a:rPr>
                        <a:t>月</a:t>
                      </a:r>
                      <a:endParaRPr lang="en-US" sz="1400" b="0" dirty="0">
                        <a:latin typeface="Gotham Bold" pitchFamily="50" charset="0"/>
                        <a:ea typeface="+mn-ea"/>
                        <a:cs typeface="Gotham Bold" pitchFamily="50" charset="0"/>
                      </a:endParaRPr>
                    </a:p>
                  </a:txBody>
                  <a:tcPr>
                    <a:solidFill>
                      <a:srgbClr val="002060"/>
                    </a:solidFill>
                  </a:tcPr>
                </a:tc>
                <a:tc>
                  <a:txBody>
                    <a:bodyPr/>
                    <a:lstStyle/>
                    <a:p>
                      <a:pPr algn="ctr"/>
                      <a:r>
                        <a:rPr lang="ja-JP" altLang="en-US" sz="1400" b="0" kern="1200" dirty="0">
                          <a:solidFill>
                            <a:schemeClr val="lt1"/>
                          </a:solidFill>
                          <a:effectLst/>
                          <a:latin typeface="Gotham Bold" pitchFamily="50" charset="0"/>
                          <a:ea typeface="+mn-ea"/>
                          <a:cs typeface="Gotham Bold" pitchFamily="50" charset="0"/>
                        </a:rPr>
                        <a:t>第一次拡大</a:t>
                      </a:r>
                      <a:r>
                        <a:rPr lang="en-US" sz="1400" b="0" kern="1200" dirty="0">
                          <a:solidFill>
                            <a:schemeClr val="lt1"/>
                          </a:solidFill>
                          <a:effectLst/>
                          <a:latin typeface="Gotham Bold" pitchFamily="50" charset="0"/>
                          <a:ea typeface="+mn-ea"/>
                          <a:cs typeface="Gotham Bold" pitchFamily="50" charset="0"/>
                        </a:rPr>
                        <a:t> – 2014</a:t>
                      </a:r>
                      <a:r>
                        <a:rPr lang="ja-JP" altLang="en-US" sz="1400" b="0" kern="1200" dirty="0">
                          <a:solidFill>
                            <a:schemeClr val="lt1"/>
                          </a:solidFill>
                          <a:effectLst/>
                          <a:latin typeface="Gotham Bold" pitchFamily="50" charset="0"/>
                          <a:ea typeface="+mn-ea"/>
                          <a:cs typeface="Gotham Bold" pitchFamily="50" charset="0"/>
                        </a:rPr>
                        <a:t>年</a:t>
                      </a:r>
                      <a:r>
                        <a:rPr lang="en-US" altLang="ja-JP" sz="1400" b="0" kern="1200" dirty="0">
                          <a:solidFill>
                            <a:schemeClr val="lt1"/>
                          </a:solidFill>
                          <a:effectLst/>
                          <a:latin typeface="Gotham Bold" pitchFamily="50" charset="0"/>
                          <a:ea typeface="+mn-ea"/>
                          <a:cs typeface="Gotham Bold" pitchFamily="50" charset="0"/>
                        </a:rPr>
                        <a:t>3</a:t>
                      </a:r>
                      <a:r>
                        <a:rPr lang="ja-JP" altLang="en-US" sz="1400" b="0" kern="1200" dirty="0">
                          <a:solidFill>
                            <a:schemeClr val="lt1"/>
                          </a:solidFill>
                          <a:effectLst/>
                          <a:latin typeface="Gotham Bold" pitchFamily="50" charset="0"/>
                          <a:ea typeface="+mn-ea"/>
                          <a:cs typeface="Gotham Bold" pitchFamily="50" charset="0"/>
                        </a:rPr>
                        <a:t>月</a:t>
                      </a:r>
                      <a:endParaRPr lang="en-US" sz="1400" b="0" dirty="0">
                        <a:latin typeface="Gotham Bold" pitchFamily="50" charset="0"/>
                        <a:ea typeface="+mn-ea"/>
                        <a:cs typeface="Gotham Bold" pitchFamily="50" charset="0"/>
                      </a:endParaRPr>
                    </a:p>
                  </a:txBody>
                  <a:tcPr>
                    <a:solidFill>
                      <a:srgbClr val="002060"/>
                    </a:solidFill>
                  </a:tcPr>
                </a:tc>
                <a:tc>
                  <a:txBody>
                    <a:bodyPr/>
                    <a:lstStyle/>
                    <a:p>
                      <a:pPr algn="ctr"/>
                      <a:r>
                        <a:rPr lang="ja-JP" altLang="en-US" sz="1400" b="0" kern="1200" dirty="0">
                          <a:solidFill>
                            <a:schemeClr val="lt1"/>
                          </a:solidFill>
                          <a:effectLst/>
                          <a:latin typeface="Gotham Bold" pitchFamily="50" charset="0"/>
                          <a:ea typeface="+mn-ea"/>
                          <a:cs typeface="Gotham Bold" pitchFamily="50" charset="0"/>
                        </a:rPr>
                        <a:t>第二次拡大</a:t>
                      </a:r>
                      <a:r>
                        <a:rPr lang="en-US" sz="1400" b="0" kern="1200" dirty="0">
                          <a:solidFill>
                            <a:schemeClr val="lt1"/>
                          </a:solidFill>
                          <a:effectLst/>
                          <a:latin typeface="Gotham Bold" pitchFamily="50" charset="0"/>
                          <a:ea typeface="+mn-ea"/>
                          <a:cs typeface="Gotham Bold" pitchFamily="50" charset="0"/>
                        </a:rPr>
                        <a:t> – 2016</a:t>
                      </a:r>
                      <a:r>
                        <a:rPr lang="ja-JP" altLang="en-US" sz="1400" b="0" kern="1200" dirty="0">
                          <a:solidFill>
                            <a:schemeClr val="lt1"/>
                          </a:solidFill>
                          <a:effectLst/>
                          <a:latin typeface="Gotham Bold" pitchFamily="50" charset="0"/>
                          <a:ea typeface="+mn-ea"/>
                          <a:cs typeface="Gotham Bold" pitchFamily="50" charset="0"/>
                        </a:rPr>
                        <a:t>年</a:t>
                      </a:r>
                      <a:r>
                        <a:rPr lang="en-US" altLang="ja-JP" sz="1400" b="0" kern="1200" dirty="0">
                          <a:solidFill>
                            <a:schemeClr val="lt1"/>
                          </a:solidFill>
                          <a:effectLst/>
                          <a:latin typeface="Gotham Bold" pitchFamily="50" charset="0"/>
                          <a:ea typeface="+mn-ea"/>
                          <a:cs typeface="Gotham Bold" pitchFamily="50" charset="0"/>
                        </a:rPr>
                        <a:t>4</a:t>
                      </a:r>
                      <a:r>
                        <a:rPr lang="ja-JP" altLang="en-US" sz="1400" b="0" kern="1200" dirty="0">
                          <a:solidFill>
                            <a:schemeClr val="lt1"/>
                          </a:solidFill>
                          <a:effectLst/>
                          <a:latin typeface="Gotham Bold" pitchFamily="50" charset="0"/>
                          <a:ea typeface="+mn-ea"/>
                          <a:cs typeface="Gotham Bold" pitchFamily="50" charset="0"/>
                        </a:rPr>
                        <a:t>月</a:t>
                      </a:r>
                      <a:endParaRPr lang="en-US" sz="1400" b="0" dirty="0">
                        <a:latin typeface="Gotham Bold" pitchFamily="50" charset="0"/>
                        <a:ea typeface="+mn-ea"/>
                        <a:cs typeface="Gotham Bold" pitchFamily="50" charset="0"/>
                      </a:endParaRPr>
                    </a:p>
                  </a:txBody>
                  <a:tcPr>
                    <a:solidFill>
                      <a:srgbClr val="002060"/>
                    </a:solidFill>
                  </a:tcPr>
                </a:tc>
                <a:extLst>
                  <a:ext uri="{0D108BD9-81ED-4DB2-BD59-A6C34878D82A}">
                    <a16:rowId xmlns:a16="http://schemas.microsoft.com/office/drawing/2014/main" val="1098061811"/>
                  </a:ext>
                </a:extLst>
              </a:tr>
              <a:tr h="191422">
                <a:tc>
                  <a:txBody>
                    <a:bodyPr/>
                    <a:lstStyle/>
                    <a:p>
                      <a:pPr algn="ctr"/>
                      <a:r>
                        <a:rPr lang="ja-JP" altLang="en-US" sz="1600" b="1" dirty="0">
                          <a:latin typeface="+mn-lt"/>
                          <a:ea typeface="+mn-ea"/>
                        </a:rPr>
                        <a:t>目標額</a:t>
                      </a:r>
                      <a:endParaRPr lang="en-US" sz="1600" b="1" dirty="0">
                        <a:latin typeface="+mn-lt"/>
                        <a:ea typeface="+mn-ea"/>
                      </a:endParaRPr>
                    </a:p>
                  </a:txBody>
                  <a:tcPr/>
                </a:tc>
                <a:tc>
                  <a:txBody>
                    <a:bodyPr/>
                    <a:lstStyle/>
                    <a:p>
                      <a:pPr algn="ctr"/>
                      <a:r>
                        <a:rPr lang="en-US" altLang="ja-JP" sz="1600" dirty="0">
                          <a:latin typeface="+mn-lt"/>
                          <a:ea typeface="+mn-ea"/>
                        </a:rPr>
                        <a:t>3</a:t>
                      </a:r>
                      <a:r>
                        <a:rPr lang="ja-JP" altLang="en-US" sz="1600" dirty="0">
                          <a:latin typeface="+mn-lt"/>
                          <a:ea typeface="+mn-ea"/>
                        </a:rPr>
                        <a:t>億ドル</a:t>
                      </a:r>
                      <a:endParaRPr lang="en-US" sz="1600" dirty="0">
                        <a:latin typeface="+mn-lt"/>
                        <a:ea typeface="+mn-ea"/>
                      </a:endParaRPr>
                    </a:p>
                  </a:txBody>
                  <a:tcPr/>
                </a:tc>
                <a:tc>
                  <a:txBody>
                    <a:bodyPr/>
                    <a:lstStyle/>
                    <a:p>
                      <a:pPr algn="ctr"/>
                      <a:r>
                        <a:rPr lang="en-US" sz="1600" dirty="0">
                          <a:latin typeface="+mn-lt"/>
                          <a:ea typeface="+mn-ea"/>
                        </a:rPr>
                        <a:t>10</a:t>
                      </a:r>
                      <a:r>
                        <a:rPr lang="ja-JP" altLang="en-US" sz="1600" dirty="0">
                          <a:latin typeface="+mn-lt"/>
                          <a:ea typeface="+mn-ea"/>
                        </a:rPr>
                        <a:t>億ドル</a:t>
                      </a:r>
                      <a:endParaRPr lang="en-US" sz="1600" dirty="0">
                        <a:latin typeface="+mn-lt"/>
                        <a:ea typeface="+mn-ea"/>
                      </a:endParaRPr>
                    </a:p>
                  </a:txBody>
                  <a:tcPr/>
                </a:tc>
                <a:tc>
                  <a:txBody>
                    <a:bodyPr/>
                    <a:lstStyle/>
                    <a:p>
                      <a:pPr algn="ctr"/>
                      <a:r>
                        <a:rPr lang="en-US" sz="1600" dirty="0">
                          <a:latin typeface="+mn-lt"/>
                          <a:ea typeface="+mn-ea"/>
                        </a:rPr>
                        <a:t>30</a:t>
                      </a:r>
                      <a:r>
                        <a:rPr lang="ja-JP" altLang="en-US" sz="1600" dirty="0">
                          <a:latin typeface="+mn-lt"/>
                          <a:ea typeface="+mn-ea"/>
                        </a:rPr>
                        <a:t>億ドル</a:t>
                      </a:r>
                      <a:endParaRPr lang="en-US" sz="1600" dirty="0">
                        <a:latin typeface="+mn-lt"/>
                        <a:ea typeface="+mn-ea"/>
                      </a:endParaRPr>
                    </a:p>
                  </a:txBody>
                  <a:tcPr/>
                </a:tc>
                <a:extLst>
                  <a:ext uri="{0D108BD9-81ED-4DB2-BD59-A6C34878D82A}">
                    <a16:rowId xmlns:a16="http://schemas.microsoft.com/office/drawing/2014/main" val="1501953224"/>
                  </a:ext>
                </a:extLst>
              </a:tr>
              <a:tr h="191422">
                <a:tc>
                  <a:txBody>
                    <a:bodyPr/>
                    <a:lstStyle/>
                    <a:p>
                      <a:pPr algn="ctr"/>
                      <a:r>
                        <a:rPr lang="ja-JP" altLang="en-US" sz="1600" b="1" dirty="0">
                          <a:latin typeface="+mn-lt"/>
                          <a:ea typeface="+mn-ea"/>
                        </a:rPr>
                        <a:t>期間</a:t>
                      </a:r>
                      <a:endParaRPr lang="en-US" sz="1600" b="1" dirty="0">
                        <a:latin typeface="+mn-lt"/>
                        <a:ea typeface="+mn-ea"/>
                      </a:endParaRPr>
                    </a:p>
                  </a:txBody>
                  <a:tcPr>
                    <a:solidFill>
                      <a:schemeClr val="accent4"/>
                    </a:solidFill>
                  </a:tcPr>
                </a:tc>
                <a:tc>
                  <a:txBody>
                    <a:bodyPr/>
                    <a:lstStyle/>
                    <a:p>
                      <a:pPr algn="ctr"/>
                      <a:r>
                        <a:rPr lang="en-US" sz="1600" kern="1200" dirty="0">
                          <a:solidFill>
                            <a:schemeClr val="dk1"/>
                          </a:solidFill>
                          <a:effectLst/>
                          <a:latin typeface="+mn-lt"/>
                          <a:ea typeface="+mn-ea"/>
                          <a:cs typeface="+mn-cs"/>
                        </a:rPr>
                        <a:t> 2012</a:t>
                      </a:r>
                      <a:r>
                        <a:rPr lang="ja-JP" altLang="en-US" sz="1600" kern="1200" dirty="0">
                          <a:solidFill>
                            <a:schemeClr val="dk1"/>
                          </a:solidFill>
                          <a:effectLst/>
                          <a:latin typeface="+mn-lt"/>
                          <a:ea typeface="+mn-ea"/>
                          <a:cs typeface="+mn-cs"/>
                        </a:rPr>
                        <a:t>年度</a:t>
                      </a:r>
                      <a:r>
                        <a:rPr lang="en-US" sz="1600" kern="1200" dirty="0">
                          <a:solidFill>
                            <a:schemeClr val="dk1"/>
                          </a:solidFill>
                          <a:effectLst/>
                          <a:latin typeface="+mn-lt"/>
                          <a:ea typeface="+mn-ea"/>
                          <a:cs typeface="+mn-cs"/>
                        </a:rPr>
                        <a:t>- 2016</a:t>
                      </a:r>
                      <a:r>
                        <a:rPr lang="ja-JP" altLang="en-US" sz="1600" kern="1200" dirty="0">
                          <a:solidFill>
                            <a:schemeClr val="dk1"/>
                          </a:solidFill>
                          <a:effectLst/>
                          <a:latin typeface="+mn-lt"/>
                          <a:ea typeface="+mn-ea"/>
                          <a:cs typeface="+mn-cs"/>
                        </a:rPr>
                        <a:t>年度</a:t>
                      </a:r>
                      <a:endParaRPr lang="en-US" sz="1600" dirty="0">
                        <a:latin typeface="+mn-lt"/>
                        <a:ea typeface="+mn-ea"/>
                      </a:endParaRPr>
                    </a:p>
                  </a:txBody>
                  <a:tcPr>
                    <a:solidFill>
                      <a:schemeClr val="accent4"/>
                    </a:solidFill>
                  </a:tcPr>
                </a:tc>
                <a:tc>
                  <a:txBody>
                    <a:bodyPr/>
                    <a:lstStyle/>
                    <a:p>
                      <a:pPr algn="ctr"/>
                      <a:r>
                        <a:rPr lang="en-US" sz="1600" kern="1200" dirty="0">
                          <a:solidFill>
                            <a:schemeClr val="dk1"/>
                          </a:solidFill>
                          <a:effectLst/>
                          <a:latin typeface="+mn-lt"/>
                          <a:ea typeface="+mn-ea"/>
                          <a:cs typeface="+mn-cs"/>
                        </a:rPr>
                        <a:t>2019</a:t>
                      </a:r>
                      <a:r>
                        <a:rPr lang="ja-JP" altLang="en-US" sz="1600" kern="1200" dirty="0">
                          <a:solidFill>
                            <a:schemeClr val="dk1"/>
                          </a:solidFill>
                          <a:effectLst/>
                          <a:latin typeface="+mn-lt"/>
                          <a:ea typeface="+mn-ea"/>
                          <a:cs typeface="+mn-cs"/>
                        </a:rPr>
                        <a:t>年</a:t>
                      </a:r>
                      <a:r>
                        <a:rPr lang="en-US" altLang="ja-JP" sz="1600" kern="1200" dirty="0">
                          <a:solidFill>
                            <a:schemeClr val="dk1"/>
                          </a:solidFill>
                          <a:effectLst/>
                          <a:latin typeface="+mn-lt"/>
                          <a:ea typeface="+mn-ea"/>
                          <a:cs typeface="+mn-cs"/>
                        </a:rPr>
                        <a:t>3</a:t>
                      </a:r>
                      <a:r>
                        <a:rPr lang="ja-JP" altLang="en-US" sz="1600" kern="1200" dirty="0">
                          <a:solidFill>
                            <a:schemeClr val="dk1"/>
                          </a:solidFill>
                          <a:effectLst/>
                          <a:latin typeface="+mn-lt"/>
                          <a:ea typeface="+mn-ea"/>
                          <a:cs typeface="+mn-cs"/>
                        </a:rPr>
                        <a:t>月まで</a:t>
                      </a:r>
                      <a:endParaRPr lang="en-US" sz="1600" dirty="0">
                        <a:latin typeface="+mn-lt"/>
                        <a:ea typeface="+mn-ea"/>
                      </a:endParaRPr>
                    </a:p>
                  </a:txBody>
                  <a:tcPr>
                    <a:solidFill>
                      <a:schemeClr val="accent4"/>
                    </a:solidFill>
                  </a:tcPr>
                </a:tc>
                <a:tc>
                  <a:txBody>
                    <a:bodyPr/>
                    <a:lstStyle/>
                    <a:p>
                      <a:pPr algn="ctr"/>
                      <a:r>
                        <a:rPr lang="en-US" sz="1600" kern="1200" dirty="0">
                          <a:solidFill>
                            <a:schemeClr val="dk1"/>
                          </a:solidFill>
                          <a:effectLst/>
                          <a:latin typeface="+mn-lt"/>
                          <a:ea typeface="+mn-ea"/>
                          <a:cs typeface="+mn-cs"/>
                        </a:rPr>
                        <a:t>2021</a:t>
                      </a:r>
                      <a:r>
                        <a:rPr lang="ja-JP" altLang="en-US" sz="1600" kern="1200" dirty="0">
                          <a:solidFill>
                            <a:schemeClr val="dk1"/>
                          </a:solidFill>
                          <a:effectLst/>
                          <a:latin typeface="+mn-lt"/>
                          <a:ea typeface="+mn-ea"/>
                          <a:cs typeface="+mn-cs"/>
                        </a:rPr>
                        <a:t>年</a:t>
                      </a:r>
                      <a:r>
                        <a:rPr lang="en-US" altLang="ja-JP" sz="1600" kern="1200" dirty="0">
                          <a:solidFill>
                            <a:schemeClr val="dk1"/>
                          </a:solidFill>
                          <a:effectLst/>
                          <a:latin typeface="+mn-lt"/>
                          <a:ea typeface="+mn-ea"/>
                          <a:cs typeface="+mn-cs"/>
                        </a:rPr>
                        <a:t>4</a:t>
                      </a:r>
                      <a:r>
                        <a:rPr lang="ja-JP" altLang="en-US" sz="1600" kern="1200" dirty="0">
                          <a:solidFill>
                            <a:schemeClr val="dk1"/>
                          </a:solidFill>
                          <a:effectLst/>
                          <a:latin typeface="+mn-lt"/>
                          <a:ea typeface="+mn-ea"/>
                          <a:cs typeface="+mn-cs"/>
                        </a:rPr>
                        <a:t>月まで</a:t>
                      </a:r>
                      <a:endParaRPr lang="en-US" sz="1600" dirty="0">
                        <a:latin typeface="+mn-lt"/>
                        <a:ea typeface="+mn-ea"/>
                      </a:endParaRPr>
                    </a:p>
                  </a:txBody>
                  <a:tcPr>
                    <a:solidFill>
                      <a:schemeClr val="accent4"/>
                    </a:solidFill>
                  </a:tcPr>
                </a:tc>
                <a:extLst>
                  <a:ext uri="{0D108BD9-81ED-4DB2-BD59-A6C34878D82A}">
                    <a16:rowId xmlns:a16="http://schemas.microsoft.com/office/drawing/2014/main" val="1811212917"/>
                  </a:ext>
                </a:extLst>
              </a:tr>
              <a:tr h="191422">
                <a:tc>
                  <a:txBody>
                    <a:bodyPr/>
                    <a:lstStyle/>
                    <a:p>
                      <a:pPr algn="ctr"/>
                      <a:r>
                        <a:rPr lang="ja-JP" altLang="en-US" sz="1600" b="1" dirty="0">
                          <a:latin typeface="+mn-lt"/>
                          <a:ea typeface="+mn-ea"/>
                        </a:rPr>
                        <a:t>対象地域</a:t>
                      </a:r>
                      <a:endParaRPr lang="en-US" sz="1600" b="1" dirty="0">
                        <a:latin typeface="+mn-lt"/>
                        <a:ea typeface="+mn-ea"/>
                      </a:endParaRPr>
                    </a:p>
                  </a:txBody>
                  <a:tcPr/>
                </a:tc>
                <a:tc>
                  <a:txBody>
                    <a:bodyPr/>
                    <a:lstStyle/>
                    <a:p>
                      <a:pPr algn="ctr"/>
                      <a:r>
                        <a:rPr lang="ja-JP" altLang="en-US" sz="1600" dirty="0">
                          <a:latin typeface="+mn-lt"/>
                          <a:ea typeface="+mn-ea"/>
                        </a:rPr>
                        <a:t>中米カリブ地域</a:t>
                      </a:r>
                      <a:endParaRPr lang="en-US" sz="1600" dirty="0">
                        <a:latin typeface="+mn-lt"/>
                        <a:ea typeface="+mn-ea"/>
                      </a:endParaRPr>
                    </a:p>
                  </a:txBody>
                  <a:tcPr/>
                </a:tc>
                <a:tc>
                  <a:txBody>
                    <a:bodyPr/>
                    <a:lstStyle/>
                    <a:p>
                      <a:pPr algn="ctr"/>
                      <a:r>
                        <a:rPr lang="ja-JP" altLang="en-US" sz="1600" dirty="0">
                          <a:latin typeface="+mn-lt"/>
                          <a:ea typeface="+mn-ea"/>
                        </a:rPr>
                        <a:t>中米カリブ地域</a:t>
                      </a:r>
                      <a:endParaRPr lang="en-US" sz="1600" dirty="0">
                        <a:latin typeface="+mn-lt"/>
                        <a:ea typeface="+mn-ea"/>
                      </a:endParaRPr>
                    </a:p>
                  </a:txBody>
                  <a:tcPr/>
                </a:tc>
                <a:tc>
                  <a:txBody>
                    <a:bodyPr/>
                    <a:lstStyle/>
                    <a:p>
                      <a:pPr algn="ctr"/>
                      <a:r>
                        <a:rPr lang="ja-JP" altLang="en-US" sz="1600" dirty="0">
                          <a:latin typeface="+mn-lt"/>
                          <a:ea typeface="+mn-ea"/>
                        </a:rPr>
                        <a:t>中南米カリブ地域</a:t>
                      </a:r>
                      <a:endParaRPr lang="en-US" sz="1600" dirty="0">
                        <a:latin typeface="+mn-lt"/>
                        <a:ea typeface="+mn-ea"/>
                      </a:endParaRPr>
                    </a:p>
                  </a:txBody>
                  <a:tcPr/>
                </a:tc>
                <a:extLst>
                  <a:ext uri="{0D108BD9-81ED-4DB2-BD59-A6C34878D82A}">
                    <a16:rowId xmlns:a16="http://schemas.microsoft.com/office/drawing/2014/main" val="4030779692"/>
                  </a:ext>
                </a:extLst>
              </a:tr>
              <a:tr h="446650">
                <a:tc>
                  <a:txBody>
                    <a:bodyPr/>
                    <a:lstStyle/>
                    <a:p>
                      <a:pPr algn="ctr"/>
                      <a:r>
                        <a:rPr lang="ja-JP" altLang="en-US" sz="1600" b="1" kern="1200" dirty="0">
                          <a:solidFill>
                            <a:schemeClr val="dk1"/>
                          </a:solidFill>
                          <a:effectLst/>
                          <a:latin typeface="+mn-lt"/>
                          <a:ea typeface="+mn-ea"/>
                          <a:cs typeface="+mn-cs"/>
                        </a:rPr>
                        <a:t>対象分野</a:t>
                      </a:r>
                      <a:endParaRPr lang="en-US" sz="1600" b="1" dirty="0">
                        <a:latin typeface="+mn-lt"/>
                        <a:ea typeface="+mn-ea"/>
                      </a:endParaRPr>
                    </a:p>
                  </a:txBody>
                  <a:tcPr>
                    <a:solidFill>
                      <a:schemeClr val="accent4"/>
                    </a:solidFill>
                  </a:tcPr>
                </a:tc>
                <a:tc>
                  <a:txBody>
                    <a:bodyPr/>
                    <a:lstStyle/>
                    <a:p>
                      <a:pPr algn="ctr"/>
                      <a:r>
                        <a:rPr lang="ja-JP" altLang="en-US" sz="1600" kern="1200" dirty="0">
                          <a:solidFill>
                            <a:schemeClr val="dk1"/>
                          </a:solidFill>
                          <a:effectLst/>
                          <a:latin typeface="+mn-lt"/>
                          <a:ea typeface="+mn-ea"/>
                          <a:cs typeface="+mn-cs"/>
                        </a:rPr>
                        <a:t>再生可能エネルギー開発</a:t>
                      </a:r>
                      <a:endParaRPr lang="en-US" altLang="ja-JP" sz="1600" kern="1200" dirty="0">
                        <a:solidFill>
                          <a:schemeClr val="dk1"/>
                        </a:solidFill>
                        <a:effectLst/>
                        <a:latin typeface="+mn-lt"/>
                        <a:ea typeface="+mn-ea"/>
                        <a:cs typeface="+mn-cs"/>
                      </a:endParaRPr>
                    </a:p>
                    <a:p>
                      <a:pPr algn="ctr"/>
                      <a:r>
                        <a:rPr lang="ja-JP" altLang="en-US" sz="1600" kern="1200" dirty="0">
                          <a:solidFill>
                            <a:schemeClr val="dk1"/>
                          </a:solidFill>
                          <a:effectLst/>
                          <a:latin typeface="+mn-lt"/>
                          <a:ea typeface="+mn-ea"/>
                          <a:cs typeface="+mn-cs"/>
                        </a:rPr>
                        <a:t>省エネルギー促進</a:t>
                      </a:r>
                      <a:endParaRPr lang="en-US" sz="1600" kern="1200" dirty="0">
                        <a:solidFill>
                          <a:schemeClr val="dk1"/>
                        </a:solidFill>
                        <a:effectLst/>
                        <a:latin typeface="+mn-lt"/>
                        <a:ea typeface="+mn-ea"/>
                        <a:cs typeface="+mn-cs"/>
                      </a:endParaRPr>
                    </a:p>
                  </a:txBody>
                  <a:tcPr>
                    <a:solidFill>
                      <a:schemeClr val="accent4"/>
                    </a:solidFill>
                  </a:tcPr>
                </a:tc>
                <a:tc>
                  <a:txBody>
                    <a:bodyPr/>
                    <a:lstStyle/>
                    <a:p>
                      <a:pPr algn="ctr"/>
                      <a:r>
                        <a:rPr lang="ja-JP" altLang="en-US" sz="1600" kern="1200" dirty="0">
                          <a:solidFill>
                            <a:schemeClr val="dk1"/>
                          </a:solidFill>
                          <a:effectLst/>
                          <a:latin typeface="+mn-lt"/>
                          <a:ea typeface="+mn-ea"/>
                          <a:cs typeface="+mn-cs"/>
                        </a:rPr>
                        <a:t>再生可能エネルギー開発</a:t>
                      </a:r>
                      <a:endParaRPr lang="en-US" altLang="ja-JP" sz="1600" kern="1200" dirty="0">
                        <a:solidFill>
                          <a:schemeClr val="dk1"/>
                        </a:solidFill>
                        <a:effectLst/>
                        <a:latin typeface="+mn-lt"/>
                        <a:ea typeface="+mn-ea"/>
                        <a:cs typeface="+mn-cs"/>
                      </a:endParaRPr>
                    </a:p>
                    <a:p>
                      <a:pPr algn="ctr"/>
                      <a:r>
                        <a:rPr lang="ja-JP" altLang="en-US" sz="1600" kern="1200" dirty="0">
                          <a:solidFill>
                            <a:schemeClr val="dk1"/>
                          </a:solidFill>
                          <a:effectLst/>
                          <a:latin typeface="+mn-lt"/>
                          <a:ea typeface="+mn-ea"/>
                          <a:cs typeface="+mn-cs"/>
                        </a:rPr>
                        <a:t>省エネルギー促進</a:t>
                      </a:r>
                      <a:endParaRPr lang="en-US" sz="1600" kern="1200" dirty="0">
                        <a:solidFill>
                          <a:schemeClr val="dk1"/>
                        </a:solidFill>
                        <a:effectLst/>
                        <a:latin typeface="+mn-lt"/>
                        <a:ea typeface="+mn-ea"/>
                        <a:cs typeface="+mn-cs"/>
                      </a:endParaRPr>
                    </a:p>
                  </a:txBody>
                  <a:tcPr>
                    <a:solidFill>
                      <a:schemeClr val="accent4"/>
                    </a:solidFill>
                  </a:tcPr>
                </a:tc>
                <a:tc>
                  <a:txBody>
                    <a:bodyPr/>
                    <a:lstStyle/>
                    <a:p>
                      <a:pPr algn="ctr"/>
                      <a:r>
                        <a:rPr lang="ja-JP" altLang="en-US" sz="1600" dirty="0">
                          <a:latin typeface="+mn-lt"/>
                          <a:ea typeface="+mn-ea"/>
                        </a:rPr>
                        <a:t>再生可能エネルギー開発</a:t>
                      </a:r>
                      <a:endParaRPr lang="en-US" altLang="ja-JP" sz="1600" dirty="0">
                        <a:latin typeface="+mn-lt"/>
                        <a:ea typeface="+mn-ea"/>
                      </a:endParaRPr>
                    </a:p>
                    <a:p>
                      <a:pPr algn="ctr"/>
                      <a:r>
                        <a:rPr lang="ja-JP" altLang="en-US" sz="1600" dirty="0">
                          <a:latin typeface="+mn-lt"/>
                          <a:ea typeface="+mn-ea"/>
                        </a:rPr>
                        <a:t>省エネルギー促進</a:t>
                      </a:r>
                      <a:endParaRPr lang="en-US" altLang="ja-JP" sz="1600" dirty="0">
                        <a:latin typeface="+mn-lt"/>
                        <a:ea typeface="+mn-ea"/>
                      </a:endParaRPr>
                    </a:p>
                    <a:p>
                      <a:pPr algn="ctr"/>
                      <a:r>
                        <a:rPr lang="ja-JP" altLang="en-US" sz="1600" dirty="0">
                          <a:latin typeface="+mn-lt"/>
                          <a:ea typeface="+mn-ea"/>
                        </a:rPr>
                        <a:t>エネルギー効率の改善に役立つ運輸や水・衛生</a:t>
                      </a:r>
                      <a:endParaRPr lang="en-US" sz="1600" dirty="0">
                        <a:latin typeface="+mn-lt"/>
                        <a:ea typeface="+mn-ea"/>
                      </a:endParaRPr>
                    </a:p>
                  </a:txBody>
                  <a:tcPr>
                    <a:solidFill>
                      <a:schemeClr val="accent4"/>
                    </a:solidFill>
                  </a:tcPr>
                </a:tc>
                <a:extLst>
                  <a:ext uri="{0D108BD9-81ED-4DB2-BD59-A6C34878D82A}">
                    <a16:rowId xmlns:a16="http://schemas.microsoft.com/office/drawing/2014/main" val="2730485878"/>
                  </a:ext>
                </a:extLst>
              </a:tr>
            </a:tbl>
          </a:graphicData>
        </a:graphic>
      </p:graphicFrame>
      <p:sp>
        <p:nvSpPr>
          <p:cNvPr id="8" name="Rectangle 7">
            <a:extLst>
              <a:ext uri="{FF2B5EF4-FFF2-40B4-BE49-F238E27FC236}">
                <a16:creationId xmlns:a16="http://schemas.microsoft.com/office/drawing/2014/main" id="{9197CF2F-7188-41BA-AE2B-C5CF0BC31967}"/>
              </a:ext>
            </a:extLst>
          </p:cNvPr>
          <p:cNvSpPr/>
          <p:nvPr/>
        </p:nvSpPr>
        <p:spPr>
          <a:xfrm>
            <a:off x="0" y="408075"/>
            <a:ext cx="4114800" cy="45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17F624F6-FCEE-49FB-B778-34077B07801E}"/>
              </a:ext>
            </a:extLst>
          </p:cNvPr>
          <p:cNvSpPr txBox="1">
            <a:spLocks/>
          </p:cNvSpPr>
          <p:nvPr/>
        </p:nvSpPr>
        <p:spPr>
          <a:xfrm>
            <a:off x="-1" y="447183"/>
            <a:ext cx="4114801" cy="3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1800" b="1" dirty="0">
                <a:solidFill>
                  <a:schemeClr val="bg1"/>
                </a:solidFill>
                <a:latin typeface="Gotham Bold" pitchFamily="50" charset="0"/>
                <a:ea typeface="+mn-ea"/>
                <a:cs typeface="Gotham Bold" pitchFamily="50" charset="0"/>
              </a:rPr>
              <a:t>   </a:t>
            </a:r>
            <a:r>
              <a:rPr lang="ja-JP" altLang="en-US" sz="1800" b="1" dirty="0">
                <a:solidFill>
                  <a:schemeClr val="bg1"/>
                </a:solidFill>
                <a:latin typeface="Gotham Bold" pitchFamily="50" charset="0"/>
                <a:ea typeface="+mn-ea"/>
                <a:cs typeface="Gotham Bold" pitchFamily="50" charset="0"/>
              </a:rPr>
              <a:t>日本との最近の動き</a:t>
            </a:r>
            <a:r>
              <a:rPr lang="en-US" altLang="ja-JP" sz="1800" b="1" dirty="0">
                <a:solidFill>
                  <a:schemeClr val="bg1"/>
                </a:solidFill>
                <a:latin typeface="Gotham Bold" pitchFamily="50" charset="0"/>
                <a:ea typeface="+mn-ea"/>
                <a:cs typeface="Gotham Bold" pitchFamily="50" charset="0"/>
              </a:rPr>
              <a:t> </a:t>
            </a:r>
            <a:endParaRPr lang="en-US" sz="1800" b="1" dirty="0">
              <a:solidFill>
                <a:schemeClr val="bg1"/>
              </a:solidFill>
              <a:latin typeface="Gotham Bold" pitchFamily="50" charset="0"/>
              <a:ea typeface="+mn-ea"/>
              <a:cs typeface="Gotham Bold" pitchFamily="50" charset="0"/>
            </a:endParaRPr>
          </a:p>
        </p:txBody>
      </p:sp>
      <p:sp>
        <p:nvSpPr>
          <p:cNvPr id="11" name="Slide Number Placeholder 2">
            <a:extLst>
              <a:ext uri="{FF2B5EF4-FFF2-40B4-BE49-F238E27FC236}">
                <a16:creationId xmlns:a16="http://schemas.microsoft.com/office/drawing/2014/main" id="{7DA893AA-B1E4-4964-ABD7-2E25A1F3BC45}"/>
              </a:ext>
            </a:extLst>
          </p:cNvPr>
          <p:cNvSpPr>
            <a:spLocks noGrp="1"/>
          </p:cNvSpPr>
          <p:nvPr>
            <p:ph type="sldNum" sz="quarter" idx="12"/>
          </p:nvPr>
        </p:nvSpPr>
        <p:spPr>
          <a:xfrm>
            <a:off x="9113939" y="6310312"/>
            <a:ext cx="2743200" cy="365125"/>
          </a:xfrm>
        </p:spPr>
        <p:txBody>
          <a:bodyPr/>
          <a:lstStyle/>
          <a:p>
            <a:r>
              <a:rPr lang="en-US" sz="1400" dirty="0"/>
              <a:t>-8-</a:t>
            </a:r>
          </a:p>
        </p:txBody>
      </p:sp>
    </p:spTree>
    <p:extLst>
      <p:ext uri="{BB962C8B-B14F-4D97-AF65-F5344CB8AC3E}">
        <p14:creationId xmlns:p14="http://schemas.microsoft.com/office/powerpoint/2010/main" val="241223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ez-Disclosure Corporate" ma:contentTypeID="0x01010066B06E59AB175241BBFB297522263BEB00906ACCA083321140942328DBA2E5E789" ma:contentTypeVersion="62" ma:contentTypeDescription="A content type to manage public (corporate) IDB documents" ma:contentTypeScope="" ma:versionID="8e22df55df8aa8fefbbc94dd2b57eeeb">
  <xsd:schema xmlns:xsd="http://www.w3.org/2001/XMLSchema" xmlns:xs="http://www.w3.org/2001/XMLSchema" xmlns:p="http://schemas.microsoft.com/office/2006/metadata/properties" xmlns:ns2="cdc7663a-08f0-4737-9e8c-148ce897a09c" targetNamespace="http://schemas.microsoft.com/office/2006/metadata/properties" ma:root="true" ma:fieldsID="15d134a1ddb9e15fd6dd7669874c3a29" ns2:_="">
    <xsd:import namespace="cdc7663a-08f0-4737-9e8c-148ce897a09c"/>
    <xsd:element name="properties">
      <xsd:complexType>
        <xsd:sequence>
          <xsd:element name="documentManagement">
            <xsd:complexType>
              <xsd:all>
                <xsd:element ref="ns2:_dlc_DocId" minOccurs="0"/>
                <xsd:element ref="ns2:_dlc_DocIdUrl" minOccurs="0"/>
                <xsd:element ref="ns2:_dlc_DocIdPersistId" minOccurs="0"/>
                <xsd:element ref="ns2:cf0f1ca6d90e4583ad80995bcde0e58a" minOccurs="0"/>
                <xsd:element ref="ns2:TaxCatchAll" minOccurs="0"/>
                <xsd:element ref="ns2:TaxCatchAllLabel" minOccurs="0"/>
                <xsd:element ref="ns2:Access_x0020_to_x0020_Information_x00a0_Policy"/>
                <xsd:element ref="ns2:j65ec2e3a7e44c39a1acebfd2a19200a" minOccurs="0"/>
                <xsd:element ref="ns2:Webtopic" minOccurs="0"/>
                <xsd:element ref="ns2:Disclosure_x0020_Activity"/>
                <xsd:element ref="ns2:Document_x0020_Language_x0020_IDB"/>
                <xsd:element ref="ns2:Division_x0020_or_x0020_Unit" minOccurs="0"/>
                <xsd:element ref="ns2:Document_x0020_Author" minOccurs="0"/>
                <xsd:element ref="ns2:Other_x0020_Author" minOccurs="0"/>
                <xsd:element ref="ns2:ic46d7e087fd4a108fb86518ca413cc6" minOccurs="0"/>
                <xsd:element ref="ns2:Identifier" minOccurs="0"/>
                <xsd:element ref="ns2:IDBDocs_x0020_Number" minOccurs="0"/>
                <xsd:element ref="ns2:Migration_x0020_Info" minOccurs="0"/>
                <xsd:element ref="ns2:Abstract" minOccurs="0"/>
                <xsd:element ref="ns2:Editor1" minOccurs="0"/>
                <xsd:element ref="ns2:Issue_x0020_Date" minOccurs="0"/>
                <xsd:element ref="ns2:Publishing_x0020_House" minOccurs="0"/>
                <xsd:element ref="ns2:KP_x0020_Topics" minOccurs="0"/>
                <xsd:element ref="ns2:Region" minOccurs="0"/>
                <xsd:element ref="ns2:Publication_x0020_Type" minOccurs="0"/>
                <xsd:element ref="ns2:SISCOR_x0020_Number" minOccurs="0"/>
                <xsd:element ref="ns2:Fiscal_x0020_Year_x0020_IDB" minOccurs="0"/>
                <xsd:element ref="ns2:Disclosed" minOccurs="0"/>
                <xsd:element ref="ns2:Related_x0020_SisCor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f0f1ca6d90e4583ad80995bcde0e58a" ma:index="11" ma:taxonomy="true" ma:internalName="cf0f1ca6d90e4583ad80995bcde0e58a" ma:taxonomyFieldName="Function_x0020_Corporate_x0020_IDB" ma:displayName="Function Corporate IDB" ma:readOnly="false" ma:default="-1;#7 Public Relations|d23e511c-fa8c-4069-b074-dbe83e1cd122" ma:fieldId="{cf0f1ca6-d90e-4583-ad80-995bcde0e58a}" ma:sspId="ae61f9b1-e23d-4f49-b3d7-56b991556c4b" ma:termSetId="87c2acd2-4473-4e75-9749-843c35148602"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a1dbec81-9460-4d75-9633-2071a3e8aba0}" ma:internalName="TaxCatchAll" ma:showField="CatchAllData" ma:web="7d71e89d-ec34-4548-9d14-7a976027f6d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a1dbec81-9460-4d75-9633-2071a3e8aba0}" ma:internalName="TaxCatchAllLabel" ma:readOnly="true" ma:showField="CatchAllDataLabel" ma:web="7d71e89d-ec34-4548-9d14-7a976027f6d9">
      <xsd:complexType>
        <xsd:complexContent>
          <xsd:extension base="dms:MultiChoiceLookup">
            <xsd:sequence>
              <xsd:element name="Value" type="dms:Lookup" maxOccurs="unbounded" minOccurs="0" nillable="true"/>
            </xsd:sequence>
          </xsd:extension>
        </xsd:complexContent>
      </xsd:complexType>
    </xsd:element>
    <xsd:element name="Access_x0020_to_x0020_Information_x00a0_Policy" ma:index="15" ma:displayName="Access to Information Policy" ma:default="Confidential" ma:format="Dropdown" ma:internalName="Access_x0020_to_x0020_Information_x00A0_Policy">
      <xsd:simpleType>
        <xsd:restriction base="dms:Choice">
          <xsd:enumeration value="Confidential"/>
          <xsd:enumeration value="Disclosed Over Time - 5 years"/>
          <xsd:enumeration value="Disclosed Over Time - 10 years"/>
          <xsd:enumeration value="Disclosed Over Time - 20 years"/>
          <xsd:enumeration value="Public"/>
          <xsd:enumeration value="Public - Simultaneous Disclosure"/>
        </xsd:restriction>
      </xsd:simpleType>
    </xsd:element>
    <xsd:element name="j65ec2e3a7e44c39a1acebfd2a19200a" ma:index="16" ma:taxonomy="true" ma:internalName="j65ec2e3a7e44c39a1acebfd2a19200a" ma:taxonomyFieldName="Series_x0020_Corporate_x0020_IDB" ma:displayName="Series Corporate IDB" ma:readOnly="false" ma:default="-1;#PUB-01 General|7311f4cc-f5ce-4dfe-9eb9-47bb213a6a6d" ma:fieldId="{365ec2e3-a7e4-4c39-a1ac-ebfd2a19200a}" ma:sspId="ae61f9b1-e23d-4f49-b3d7-56b991556c4b" ma:termSetId="309dd783-e737-4304-818f-f24bd2ff36bb" ma:anchorId="00000000-0000-0000-0000-000000000000" ma:open="false" ma:isKeyword="false">
      <xsd:complexType>
        <xsd:sequence>
          <xsd:element ref="pc:Terms" minOccurs="0" maxOccurs="1"/>
        </xsd:sequence>
      </xsd:complexType>
    </xsd:element>
    <xsd:element name="Webtopic" ma:index="18" nillable="true" ma:displayName="Webtopic" ma:internalName="Webtopic">
      <xsd:simpleType>
        <xsd:restriction base="dms:Text">
          <xsd:maxLength value="255"/>
        </xsd:restriction>
      </xsd:simpleType>
    </xsd:element>
    <xsd:element name="Disclosure_x0020_Activity" ma:index="19" ma:displayName="Disclosure Activity" ma:internalName="Disclosure_x0020_Activity" ma:readOnly="false">
      <xsd:simpleType>
        <xsd:restriction base="dms:Text">
          <xsd:maxLength value="255"/>
        </xsd:restriction>
      </xsd:simpleType>
    </xsd:element>
    <xsd:element name="Document_x0020_Language_x0020_IDB" ma:index="20" ma:displayName="Document Language IDB" ma:format="Dropdown" ma:internalName="Document_x0020_Language_x0020_IDB" ma:readOnly="false">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Division_x0020_or_x0020_Unit" ma:index="21" nillable="true" ma:displayName="Division or Unit" ma:internalName="Division_x0020_or_x0020_Unit">
      <xsd:simpleType>
        <xsd:restriction base="dms:Text">
          <xsd:maxLength value="255"/>
        </xsd:restriction>
      </xsd:simpleType>
    </xsd:element>
    <xsd:element name="Document_x0020_Author" ma:index="22" nillable="true" ma:displayName="Document Author" ma:internalName="Document_x0020_Author">
      <xsd:simpleType>
        <xsd:restriction base="dms:Text">
          <xsd:maxLength value="255"/>
        </xsd:restriction>
      </xsd:simpleType>
    </xsd:element>
    <xsd:element name="Other_x0020_Author" ma:index="23" nillable="true" ma:displayName="Other Author" ma:internalName="Other_x0020_Author">
      <xsd:simpleType>
        <xsd:restriction base="dms:Text">
          <xsd:maxLength value="255"/>
        </xsd:restriction>
      </xsd:simpleType>
    </xsd:element>
    <xsd:element name="ic46d7e087fd4a108fb86518ca413cc6" ma:index="24" nillable="true" ma:taxonomy="true" ma:internalName="ic46d7e087fd4a108fb86518ca413cc6" ma:taxonomyFieldName="Country" ma:displayName="Country" ma:default="" ma:fieldId="{2c46d7e0-87fd-4a10-8fb8-6518ca413cc6}" ma:taxonomyMulti="true" ma:sspId="ae61f9b1-e23d-4f49-b3d7-56b991556c4b" ma:termSetId="e1cf2cf4-6e0f-476b-b38c-a4927f870e86" ma:anchorId="00000000-0000-0000-0000-000000000000" ma:open="false" ma:isKeyword="false">
      <xsd:complexType>
        <xsd:sequence>
          <xsd:element ref="pc:Terms" minOccurs="0" maxOccurs="1"/>
        </xsd:sequence>
      </xsd:complexType>
    </xsd:element>
    <xsd:element name="Identifier" ma:index="26" nillable="true" ma:displayName="Identifier" ma:internalName="Identifier">
      <xsd:simpleType>
        <xsd:restriction base="dms:Text">
          <xsd:maxLength value="255"/>
        </xsd:restriction>
      </xsd:simpleType>
    </xsd:element>
    <xsd:element name="IDBDocs_x0020_Number" ma:index="27" nillable="true" ma:displayName="IDBDocs Number" ma:internalName="IDBDocs_x0020_Number" ma:readOnly="false">
      <xsd:simpleType>
        <xsd:restriction base="dms:Text">
          <xsd:maxLength value="255"/>
        </xsd:restriction>
      </xsd:simpleType>
    </xsd:element>
    <xsd:element name="Migration_x0020_Info" ma:index="28" nillable="true" ma:displayName="Migration Info" ma:internalName="Migration_x0020_Info" ma:readOnly="false">
      <xsd:simpleType>
        <xsd:restriction base="dms:Note"/>
      </xsd:simpleType>
    </xsd:element>
    <xsd:element name="Abstract" ma:index="29" nillable="true" ma:displayName="Abstract" ma:internalName="Abstract">
      <xsd:simpleType>
        <xsd:restriction base="dms:Note"/>
      </xsd:simpleType>
    </xsd:element>
    <xsd:element name="Editor1" ma:index="30" nillable="true" ma:displayName="Editor" ma:internalName="Editor1">
      <xsd:simpleType>
        <xsd:restriction base="dms:Text">
          <xsd:maxLength value="255"/>
        </xsd:restriction>
      </xsd:simpleType>
    </xsd:element>
    <xsd:element name="Issue_x0020_Date" ma:index="31" nillable="true" ma:displayName="Issue Date" ma:format="DateOnly" ma:internalName="Issue_x0020_Date">
      <xsd:simpleType>
        <xsd:restriction base="dms:DateTime"/>
      </xsd:simpleType>
    </xsd:element>
    <xsd:element name="Publishing_x0020_House" ma:index="32" nillable="true" ma:displayName="Publishing House" ma:internalName="Publishing_x0020_House">
      <xsd:simpleType>
        <xsd:restriction base="dms:Text">
          <xsd:maxLength value="255"/>
        </xsd:restriction>
      </xsd:simpleType>
    </xsd:element>
    <xsd:element name="KP_x0020_Topics" ma:index="33" nillable="true" ma:displayName="KP Topics" ma:internalName="KP_x0020_Topics">
      <xsd:simpleType>
        <xsd:restriction base="dms:Text">
          <xsd:maxLength value="255"/>
        </xsd:restriction>
      </xsd:simpleType>
    </xsd:element>
    <xsd:element name="Region" ma:index="34" nillable="true" ma:displayName="Region" ma:internalName="Region">
      <xsd:simpleType>
        <xsd:restriction base="dms:Text">
          <xsd:maxLength value="255"/>
        </xsd:restriction>
      </xsd:simpleType>
    </xsd:element>
    <xsd:element name="Publication_x0020_Type" ma:index="35" nillable="true" ma:displayName="Publication Type" ma:internalName="Publication_x0020_Type">
      <xsd:simpleType>
        <xsd:restriction base="dms:Text">
          <xsd:maxLength value="255"/>
        </xsd:restriction>
      </xsd:simpleType>
    </xsd:element>
    <xsd:element name="SISCOR_x0020_Number" ma:index="36" nillable="true" ma:displayName="SISCOR Number" ma:internalName="SISCOR_x0020_Number" ma:readOnly="false">
      <xsd:simpleType>
        <xsd:restriction base="dms:Text">
          <xsd:maxLength value="255"/>
        </xsd:restriction>
      </xsd:simpleType>
    </xsd:element>
    <xsd:element name="Fiscal_x0020_Year_x0020_IDB" ma:index="37" nillable="true" ma:displayName="Fiscal Year IDB" ma:internalName="Fiscal_x0020_Year_x0020_IDB" ma:readOnly="false">
      <xsd:simpleType>
        <xsd:restriction base="dms:Text">
          <xsd:maxLength value="255"/>
        </xsd:restriction>
      </xsd:simpleType>
    </xsd:element>
    <xsd:element name="Disclosed" ma:index="38" nillable="true" ma:displayName="Disclosed" ma:default="0" ma:internalName="Disclosed">
      <xsd:simpleType>
        <xsd:restriction base="dms:Boolean"/>
      </xsd:simpleType>
    </xsd:element>
    <xsd:element name="Related_x0020_SisCor_x0020_Number" ma:index="39" nillable="true" ma:displayName="Related SisCor Number" ma:internalName="Related_x0020_SisCor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e61f9b1-e23d-4f49-b3d7-56b991556c4b" ContentTypeId="0x01010066B06E59AB175241BBFB297522263BEB"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FormUrls xmlns="http://schemas.microsoft.com/sharepoint/v3/contenttype/forms/url">
  <Display>_catalogs/masterpage/ECMForms/DisclosureCorporateCT/View.aspx</Display>
  <Edit>_catalogs/masterpage/ECMForms/DisclosureCorporateCT/Edit.aspx</Edit>
</FormUrls>
</file>

<file path=customXml/item6.xml><?xml version="1.0" encoding="utf-8"?>
<p:properties xmlns:p="http://schemas.microsoft.com/office/2006/metadata/properties" xmlns:xsi="http://www.w3.org/2001/XMLSchema-instance" xmlns:pc="http://schemas.microsoft.com/office/infopath/2007/PartnerControls">
  <documentManagement>
    <Access_x0020_to_x0020_Information_x00a0_Policy xmlns="cdc7663a-08f0-4737-9e8c-148ce897a09c">Public - Simultaneous Disclosure</Access_x0020_to_x0020_Information_x00a0_Policy>
    <SISCOR_x0020_Number xmlns="cdc7663a-08f0-4737-9e8c-148ce897a09c" xsi:nil="true"/>
    <IDBDocs_x0020_Number xmlns="cdc7663a-08f0-4737-9e8c-148ce897a09c" xsi:nil="true"/>
    <ic46d7e087fd4a108fb86518ca413cc6 xmlns="cdc7663a-08f0-4737-9e8c-148ce897a09c">
      <Terms xmlns="http://schemas.microsoft.com/office/infopath/2007/PartnerControls"/>
    </ic46d7e087fd4a108fb86518ca413cc6>
    <Division_x0020_or_x0020_Unit xmlns="cdc7663a-08f0-4737-9e8c-148ce897a09c">ORP/REM</Division_x0020_or_x0020_Unit>
    <Fiscal_x0020_Year_x0020_IDB xmlns="cdc7663a-08f0-4737-9e8c-148ce897a09c">2019</Fiscal_x0020_Year_x0020_IDB>
    <Other_x0020_Author xmlns="cdc7663a-08f0-4737-9e8c-148ce897a09c" xsi:nil="true"/>
    <Migration_x0020_Info xmlns="cdc7663a-08f0-4737-9e8c-148ce897a09c" xsi:nil="true"/>
    <j65ec2e3a7e44c39a1acebfd2a19200a xmlns="cdc7663a-08f0-4737-9e8c-148ce897a09c">
      <Terms xmlns="http://schemas.microsoft.com/office/infopath/2007/PartnerControls">
        <TermInfo xmlns="http://schemas.microsoft.com/office/infopath/2007/PartnerControls">
          <TermName xmlns="http://schemas.microsoft.com/office/infopath/2007/PartnerControls">PUB-01 General</TermName>
          <TermId xmlns="http://schemas.microsoft.com/office/infopath/2007/PartnerControls">7311f4cc-f5ce-4dfe-9eb9-47bb213a6a6d</TermId>
        </TermInfo>
      </Terms>
    </j65ec2e3a7e44c39a1acebfd2a19200a>
    <Document_x0020_Author xmlns="cdc7663a-08f0-4737-9e8c-148ce897a09c">Chicola, Erica Gabriela</Document_x0020_Author>
    <Document_x0020_Language_x0020_IDB xmlns="cdc7663a-08f0-4737-9e8c-148ce897a09c">Japanese</Document_x0020_Language_x0020_IDB>
    <Related_x0020_SisCor_x0020_Number xmlns="cdc7663a-08f0-4737-9e8c-148ce897a09c" xsi:nil="true"/>
    <TaxCatchAll xmlns="cdc7663a-08f0-4737-9e8c-148ce897a09c">
      <Value>11</Value>
      <Value>109</Value>
      <Value>108</Value>
      <Value>107</Value>
      <Value>106</Value>
      <Value>3</Value>
      <Value>18</Value>
    </TaxCatchAll>
    <Identifier xmlns="cdc7663a-08f0-4737-9e8c-148ce897a09c" xsi:nil="true"/>
    <cf0f1ca6d90e4583ad80995bcde0e58a xmlns="cdc7663a-08f0-4737-9e8c-148ce897a09c">
      <Terms xmlns="http://schemas.microsoft.com/office/infopath/2007/PartnerControls">
        <TermInfo xmlns="http://schemas.microsoft.com/office/infopath/2007/PartnerControls">
          <TermName xmlns="http://schemas.microsoft.com/office/infopath/2007/PartnerControls">7 Public Relations</TermName>
          <TermId xmlns="http://schemas.microsoft.com/office/infopath/2007/PartnerControls">d23e511c-fa8c-4069-b074-dbe83e1cd122</TermId>
        </TermInfo>
      </Terms>
    </cf0f1ca6d90e4583ad80995bcde0e58a>
    <_dlc_DocId xmlns="cdc7663a-08f0-4737-9e8c-148ce897a09c">EZSHARE-472735812-1772</_dlc_DocId>
    <_dlc_DocIdUrl xmlns="cdc7663a-08f0-4737-9e8c-148ce897a09c">
      <Url>https://idbg.sharepoint.com/teams/ez-ORP/REM/_layouts/15/DocIdRedir.aspx?ID=EZSHARE-472735812-1772</Url>
      <Description>EZSHARE-472735812-1772</Description>
    </_dlc_DocIdUrl>
    <Disclosure_x0020_Activity xmlns="cdc7663a-08f0-4737-9e8c-148ce897a09c">Access to Information</Disclosure_x0020_Activity>
    <Issue_x0020_Date xmlns="cdc7663a-08f0-4737-9e8c-148ce897a09c" xsi:nil="true"/>
    <KP_x0020_Topics xmlns="cdc7663a-08f0-4737-9e8c-148ce897a09c" xsi:nil="true"/>
    <Disclosed xmlns="cdc7663a-08f0-4737-9e8c-148ce897a09c">false</Disclosed>
    <Publication_x0020_Type xmlns="cdc7663a-08f0-4737-9e8c-148ce897a09c" xsi:nil="true"/>
    <Editor1 xmlns="cdc7663a-08f0-4737-9e8c-148ce897a09c" xsi:nil="true"/>
    <Region xmlns="cdc7663a-08f0-4737-9e8c-148ce897a09c" xsi:nil="true"/>
    <Webtopic xmlns="cdc7663a-08f0-4737-9e8c-148ce897a09c" xsi:nil="true"/>
    <Abstract xmlns="cdc7663a-08f0-4737-9e8c-148ce897a09c" xsi:nil="true"/>
    <Publishing_x0020_House xmlns="cdc7663a-08f0-4737-9e8c-148ce897a09c" xsi:nil="true"/>
  </documentManagement>
</p:properties>
</file>

<file path=customXml/itemProps1.xml><?xml version="1.0" encoding="utf-8"?>
<ds:datastoreItem xmlns:ds="http://schemas.openxmlformats.org/officeDocument/2006/customXml" ds:itemID="{16A78058-45BC-4CCF-892B-54657A2B95BA}"/>
</file>

<file path=customXml/itemProps2.xml><?xml version="1.0" encoding="utf-8"?>
<ds:datastoreItem xmlns:ds="http://schemas.openxmlformats.org/officeDocument/2006/customXml" ds:itemID="{4F259B97-9C42-488B-BBF1-9C2DAF0E14D6}"/>
</file>

<file path=customXml/itemProps3.xml><?xml version="1.0" encoding="utf-8"?>
<ds:datastoreItem xmlns:ds="http://schemas.openxmlformats.org/officeDocument/2006/customXml" ds:itemID="{174A50D2-C347-443F-893D-C6B26890F2D9}"/>
</file>

<file path=customXml/itemProps4.xml><?xml version="1.0" encoding="utf-8"?>
<ds:datastoreItem xmlns:ds="http://schemas.openxmlformats.org/officeDocument/2006/customXml" ds:itemID="{C7AE140A-CD02-4C89-8BC3-2E0BEE0A09AD}"/>
</file>

<file path=customXml/itemProps5.xml><?xml version="1.0" encoding="utf-8"?>
<ds:datastoreItem xmlns:ds="http://schemas.openxmlformats.org/officeDocument/2006/customXml" ds:itemID="{48AB664B-D1E1-4B70-AD2F-60D45F66CDDD}"/>
</file>

<file path=customXml/itemProps6.xml><?xml version="1.0" encoding="utf-8"?>
<ds:datastoreItem xmlns:ds="http://schemas.openxmlformats.org/officeDocument/2006/customXml" ds:itemID="{B340BC85-D6B6-4761-B200-7C69FEA4A46B}"/>
</file>

<file path=docProps/app.xml><?xml version="1.0" encoding="utf-8"?>
<Properties xmlns="http://schemas.openxmlformats.org/officeDocument/2006/extended-properties" xmlns:vt="http://schemas.openxmlformats.org/officeDocument/2006/docPropsVTypes">
  <TotalTime>3573</TotalTime>
  <Words>4366</Words>
  <Application>Microsoft Office PowerPoint</Application>
  <PresentationFormat>Widescreen</PresentationFormat>
  <Paragraphs>326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GothamHTF-Book</vt:lpstr>
      <vt:lpstr>游ゴシック</vt:lpstr>
      <vt:lpstr>Arial</vt:lpstr>
      <vt:lpstr>Calibri</vt:lpstr>
      <vt:lpstr>Calibri Light</vt:lpstr>
      <vt:lpstr>Gotham Bold</vt:lpstr>
      <vt:lpstr>Gotham Book</vt:lpstr>
      <vt:lpstr>Wingdings</vt:lpstr>
      <vt:lpstr>Office Theme</vt:lpstr>
      <vt:lpstr>PowerPoint Presentation</vt:lpstr>
      <vt:lpstr>PowerPoint Presentation</vt:lpstr>
      <vt:lpstr>  IDBグループについて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Kukita, Izumi</dc:creator>
  <cp:keywords>partnership; publications; Presentations; Communication; orp</cp:keywords>
  <cp:lastModifiedBy>Kukita, Izumi</cp:lastModifiedBy>
  <cp:revision>595</cp:revision>
  <cp:lastPrinted>2019-03-26T05:49:21Z</cp:lastPrinted>
  <dcterms:created xsi:type="dcterms:W3CDTF">2018-09-05T06:58:47Z</dcterms:created>
  <dcterms:modified xsi:type="dcterms:W3CDTF">2019-09-18T02:41:02Z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TaxKeyword">
    <vt:lpwstr>18;#orp|c399e513-5971-4b46-b6f4-dcc86ccac5e1;#108;#Presentations|997be486-5e77-428a-8c26-0f4fa317b62a;#107;#Communication|a4103034-8390-46c9-b8fe-fbab3c3d6ecf;#106;#partnership|43457d1b-0c60-41fa-b2fa-4773805cbf07;#109;#publications|6ee58180-0580-4626-8d16-23a6edf2f31f</vt:lpwstr>
  </property>
  <property fmtid="{D5CDD505-2E9C-101B-9397-08002B2CF9AE}" pid="4" name="Series Corporate IDB">
    <vt:lpwstr>11;#PUB-01 General|7311f4cc-f5ce-4dfe-9eb9-47bb213a6a6d</vt:lpwstr>
  </property>
  <property fmtid="{D5CDD505-2E9C-101B-9397-08002B2CF9AE}" pid="5" name="TaxKeywordTaxHTField">
    <vt:lpwstr>orp|c399e513-5971-4b46-b6f4-dcc86ccac5e1;Presentations|997be486-5e77-428a-8c26-0f4fa317b62a;Communication|a4103034-8390-46c9-b8fe-fbab3c3d6ecf;partnership|43457d1b-0c60-41fa-b2fa-4773805cbf07;publications|6ee58180-0580-4626-8d16-23a6edf2f31f</vt:lpwstr>
  </property>
  <property fmtid="{D5CDD505-2E9C-101B-9397-08002B2CF9AE}" pid="6" name="Country">
    <vt:lpwstr/>
  </property>
  <property fmtid="{D5CDD505-2E9C-101B-9397-08002B2CF9AE}" pid="7" name="Function Corporate IDB">
    <vt:lpwstr>3;#7 Public Relations|d23e511c-fa8c-4069-b074-dbe83e1cd122</vt:lpwstr>
  </property>
  <property fmtid="{D5CDD505-2E9C-101B-9397-08002B2CF9AE}" pid="8" name="_dlc_DocIdItemGuid">
    <vt:lpwstr>84fa3ae2-2716-4c17-95b0-65f5c2ce0908</vt:lpwstr>
  </property>
  <property fmtid="{D5CDD505-2E9C-101B-9397-08002B2CF9AE}" pid="10" name="ContentTypeId">
    <vt:lpwstr>0x01010066B06E59AB175241BBFB297522263BEB00906ACCA083321140942328DBA2E5E789</vt:lpwstr>
  </property>
</Properties>
</file>