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32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Override PartName="/ppt/slides/slide31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3" r:id="rId3"/>
    <p:sldId id="257" r:id="rId4"/>
    <p:sldId id="259" r:id="rId5"/>
    <p:sldId id="260" r:id="rId6"/>
    <p:sldId id="261" r:id="rId7"/>
    <p:sldId id="262" r:id="rId8"/>
    <p:sldId id="294" r:id="rId9"/>
    <p:sldId id="298" r:id="rId10"/>
    <p:sldId id="301" r:id="rId11"/>
    <p:sldId id="258" r:id="rId12"/>
    <p:sldId id="284" r:id="rId13"/>
    <p:sldId id="285" r:id="rId14"/>
    <p:sldId id="286" r:id="rId15"/>
    <p:sldId id="287" r:id="rId16"/>
    <p:sldId id="267" r:id="rId17"/>
    <p:sldId id="289" r:id="rId18"/>
    <p:sldId id="290" r:id="rId19"/>
    <p:sldId id="295" r:id="rId20"/>
    <p:sldId id="299" r:id="rId21"/>
    <p:sldId id="302" r:id="rId22"/>
    <p:sldId id="266" r:id="rId23"/>
    <p:sldId id="297" r:id="rId24"/>
    <p:sldId id="277" r:id="rId25"/>
    <p:sldId id="278" r:id="rId26"/>
    <p:sldId id="291" r:id="rId27"/>
    <p:sldId id="292" r:id="rId28"/>
    <p:sldId id="280" r:id="rId29"/>
    <p:sldId id="275" r:id="rId30"/>
    <p:sldId id="276" r:id="rId31"/>
    <p:sldId id="296" r:id="rId32"/>
    <p:sldId id="300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99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830" autoAdjust="0"/>
    <p:restoredTop sz="94660"/>
  </p:normalViewPr>
  <p:slideViewPr>
    <p:cSldViewPr>
      <p:cViewPr varScale="1">
        <p:scale>
          <a:sx n="116" d="100"/>
          <a:sy n="116" d="100"/>
        </p:scale>
        <p:origin x="108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43" Type="http://schemas.openxmlformats.org/officeDocument/2006/relationships/customXml" Target="../customXml/item5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9999-9C78-4033-9842-ACE51725F1D7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4576A-DCD4-4825-AB9C-3893B5462B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27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433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928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328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>
                <a:solidFill>
                  <a:prstClr val="black"/>
                </a:solidFill>
              </a:rPr>
              <a:pPr/>
              <a:t>16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45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>
                <a:solidFill>
                  <a:prstClr val="black"/>
                </a:solidFill>
              </a:rPr>
              <a:pPr/>
              <a:t>17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74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>
                <a:solidFill>
                  <a:prstClr val="black"/>
                </a:solidFill>
              </a:rPr>
              <a:pPr/>
              <a:t>18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87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433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>
                <a:solidFill>
                  <a:prstClr val="black"/>
                </a:solidFill>
              </a:rPr>
              <a:pPr/>
              <a:t>22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27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>
                <a:solidFill>
                  <a:prstClr val="black"/>
                </a:solidFill>
              </a:rPr>
              <a:pPr/>
              <a:t>23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46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981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33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169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9413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9296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5198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8519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87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002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44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110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433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414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568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576A-DCD4-4825-AB9C-3893B5462B5A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52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3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03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37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23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48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07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33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5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06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25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38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7B941-DB2F-4EF2-8B5C-BB6E8242749F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9924-8BF0-479B-A3C4-44B1356B2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24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tranet.sefa.pa.gov.br/webtools/executeMenuMacroArea.do?idMacroArea=221" TargetMode="External"/><Relationship Id="rId5" Type="http://schemas.openxmlformats.org/officeDocument/2006/relationships/hyperlink" Target="http://www.institutoverita.com.br/" TargetMode="Externa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3" y="2780928"/>
            <a:ext cx="9144000" cy="13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3900" b="1" dirty="0" smtClean="0"/>
              <a:t>Assunto: RESULTADOS DO COMPONENTE IV:</a:t>
            </a:r>
            <a:br>
              <a:rPr lang="pt-BR" sz="3900" b="1" dirty="0" smtClean="0"/>
            </a:br>
            <a:r>
              <a:rPr lang="pt-BR" sz="2200" b="1" dirty="0"/>
              <a:t>Resultados: </a:t>
            </a:r>
            <a:r>
              <a:rPr lang="pt-BR" sz="2200" i="1" dirty="0"/>
              <a:t>(1)</a:t>
            </a:r>
            <a:r>
              <a:rPr lang="pt-BR" sz="2200" b="1" i="1" dirty="0"/>
              <a:t> </a:t>
            </a:r>
            <a:r>
              <a:rPr lang="pt-BR" sz="2200" i="1" dirty="0"/>
              <a:t>Aumento do número de serviços conclusivos disponibilizados ao contribuinte, via WEB; (2) Aumento do nível de satisfação dos usuários dos serviços da SEFA no critério: facilidade para conseguir o serviço;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pt-BR" sz="2200" b="1" dirty="0"/>
              <a:t>Produtos: </a:t>
            </a:r>
            <a:r>
              <a:rPr lang="pt-BR" sz="2200" dirty="0"/>
              <a:t>(1)</a:t>
            </a:r>
            <a:r>
              <a:rPr lang="pt-BR" sz="2200" b="1" dirty="0"/>
              <a:t> </a:t>
            </a:r>
            <a:r>
              <a:rPr lang="pt-BR" sz="2200" dirty="0"/>
              <a:t>Modelo de qualidade para o atendimento ao contribuinte implementado</a:t>
            </a:r>
            <a:r>
              <a:rPr lang="pt-BR" sz="3900" b="1" dirty="0" smtClean="0"/>
              <a:t/>
            </a:r>
            <a:br>
              <a:rPr lang="pt-BR" sz="3900" b="1" dirty="0" smtClean="0"/>
            </a:br>
            <a:endParaRPr lang="pt-BR" sz="39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278" y="4581128"/>
            <a:ext cx="8955563" cy="1800200"/>
          </a:xfrm>
        </p:spPr>
        <p:txBody>
          <a:bodyPr>
            <a:normAutofit/>
          </a:bodyPr>
          <a:lstStyle/>
          <a:p>
            <a:pPr algn="l"/>
            <a:r>
              <a:rPr lang="pt-BR" sz="3000" b="1" dirty="0" smtClean="0">
                <a:solidFill>
                  <a:schemeClr val="tx1"/>
                </a:solidFill>
              </a:rPr>
              <a:t>RESPONSÁVEL</a:t>
            </a:r>
            <a:r>
              <a:rPr lang="pt-BR" sz="3000" dirty="0" smtClean="0">
                <a:solidFill>
                  <a:schemeClr val="tx1"/>
                </a:solidFill>
              </a:rPr>
              <a:t>: CAFE/CÉLULA DE ATENDIMENTO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Tânia Pereira Braga – Coordenadora de Atendimento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Marcelo Pedroso Serra – Consultor Individual</a:t>
            </a:r>
            <a:endParaRPr lang="pt-BR" sz="3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268760"/>
            <a:ext cx="1891696" cy="48306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  SECRETARIA </a:t>
            </a:r>
            <a:r>
              <a:rPr lang="pt-BR" smtClean="0"/>
              <a:t>DE ESTADO DA FAZENDA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7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CaixaDeTexto 8"/>
          <p:cNvSpPr txBox="1"/>
          <p:nvPr/>
        </p:nvSpPr>
        <p:spPr>
          <a:xfrm>
            <a:off x="251520" y="1268760"/>
            <a:ext cx="8722056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 IV: GESTÃO DE RECURSOS ESTRATÉGICOS CORPORATIVOS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3448" y="3212976"/>
            <a:ext cx="8880128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AUMENTO DO NÚMERO DE SERVIÇOS CONCLUSIVOS DISPONIBILIZADOS AO CONTRIBUINTE, VIA WEB</a:t>
            </a:r>
          </a:p>
          <a:p>
            <a:pPr algn="ctr"/>
            <a:endParaRPr lang="pt-BR" sz="3200" b="1" dirty="0"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059832" y="623731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Abril/2015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2" name="CaixaDeTexto 1"/>
          <p:cNvSpPr txBox="1"/>
          <p:nvPr/>
        </p:nvSpPr>
        <p:spPr>
          <a:xfrm>
            <a:off x="101044" y="1340768"/>
            <a:ext cx="8943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AUMENTO DO NÚMERO DE SERVIÇOS CONCLUSIVOS DISPONIBILIZADOS AO CONTRIBUINTE, VIA WEB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566124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OBSERVAÇÃO:</a:t>
            </a:r>
          </a:p>
          <a:p>
            <a:r>
              <a:rPr lang="pt-BR" b="1" dirty="0" smtClean="0"/>
              <a:t>No 1º quadrimestre de 2015 foram disponibilizados 02 serviços no portal: Benefício fiscal às entidades assistenciais e sem fins lucrativos e Consulta DIEF. </a:t>
            </a:r>
            <a:endParaRPr lang="pt-BR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02465"/>
              </p:ext>
            </p:extLst>
          </p:nvPr>
        </p:nvGraphicFramePr>
        <p:xfrm>
          <a:off x="683569" y="2636912"/>
          <a:ext cx="7560840" cy="24307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50675"/>
                <a:gridCol w="2852026"/>
                <a:gridCol w="1856788"/>
                <a:gridCol w="1901351"/>
              </a:tblGrid>
              <a:tr h="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QUANTITATIVO DE SERVIÇOS NO PORTAL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ANO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QUANT.NOVOS SERVIÇOS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QUANT.RETIRADOS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QUANT.TOTAL/ANO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2007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2008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2010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2011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2012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2013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2014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9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970558"/>
              </p:ext>
            </p:extLst>
          </p:nvPr>
        </p:nvGraphicFramePr>
        <p:xfrm>
          <a:off x="52912" y="1706835"/>
          <a:ext cx="9073008" cy="496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960440"/>
                <a:gridCol w="316835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Nome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Descrição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Acesso ao serviço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01 - 2ª Via de Protocolo de Cadastro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emissão de 2ª via do protocolo de cadastro ao portal.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https://app.sefa.pa.gov.br/protocoloCad2Via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02 - Antecipação de IPVA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efetuar o pedido de antecipação de recolhimento de IPVA para o exercício corrente.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https://app.sefa.pa.gov.br/AntecipacaoIPVA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 Cadastro de Usuários do portal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Serviço que permite um usuário cadastra-se no Portal de Serviços da SEFA-</a:t>
                      </a:r>
                      <a:r>
                        <a:rPr lang="pt-BR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https://app.sefa.pa.gov.br/Cadastrase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04- Confirmação de </a:t>
                      </a:r>
                      <a:r>
                        <a:rPr lang="pt-BR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Autencidade</a:t>
                      </a:r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Documento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autenticação de documento gerado pelo sistema do Benefício Fiscal.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https://app.sefa.pa.gov.br/beneficio-fiscal-autenticacao-documento/consulta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 Confirmação de Autenticidade das Certidões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autenticidade das certidões negativas emitidas </a:t>
                      </a:r>
                      <a:r>
                        <a:rPr lang="pt-BR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eletrônicamente</a:t>
                      </a:r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pelo portal.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https://app.sefa.pa.gov.br/Autenticidade_certidoes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 Consulta a contadores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dos dados cadastrais do contador e as empresas a ele vinculadas.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https://app.sefa.pa.gov.br/ConsultaContador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07- Consulta a Documentos Avulsos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dos dados de nota fiscal avulsa.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https://app.sefa.pa.gov.br/consdocavulsos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 Consulta a estabelecimentos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dos dados de matriz e filiais existentes  no </a:t>
                      </a:r>
                      <a:r>
                        <a:rPr lang="pt-BR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cadsatro</a:t>
                      </a:r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https://app.sefa.pa.gov.br/consestabelecimento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09- Consulta de AIDF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sintética dos dados de uma AIDF. Digite o número da Inscrição Estadual e da AIDF no campo abaixo.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https://app.sefa.pa.gov.br/ConsultaAidf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 Consulta a Protocolo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das tramitações de um protocolo.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https://app.sefa.pa.gov.br/ConsultaProtocolo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 Consulta de validade NF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da data de validade de um documento fiscal.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https://app.sefa.pa.gov.br/ConsultaValidadeNotaFiscal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 Consulta a valores do IPVA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permite verificar o valor do IPVA (Imposto sobre a Propriedade de Veículos Automotores).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https://app.sefa.pa.gov.br/ConsultaIpva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24538" y="1052736"/>
            <a:ext cx="9144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anose="020F0502020204030204" pitchFamily="34" charset="0"/>
              </a:rPr>
              <a:t>SERVIÇOS PORTAL DE ACESSO PÚBLICO - LIVRE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53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Retângulo 8"/>
          <p:cNvSpPr/>
          <p:nvPr/>
        </p:nvSpPr>
        <p:spPr>
          <a:xfrm>
            <a:off x="26091" y="1187460"/>
            <a:ext cx="9144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anose="020F0502020204030204" pitchFamily="34" charset="0"/>
              </a:rPr>
              <a:t>SERVIÇOS PORTAL DE ACESSO PÚBLICO - LIVRE</a:t>
            </a:r>
            <a:r>
              <a:rPr lang="pt-BR" dirty="0"/>
              <a:t>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892550"/>
              </p:ext>
            </p:extLst>
          </p:nvPr>
        </p:nvGraphicFramePr>
        <p:xfrm>
          <a:off x="26090" y="1916832"/>
          <a:ext cx="9117909" cy="491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638"/>
                <a:gridCol w="3744416"/>
                <a:gridCol w="327585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Nome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Descrição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Acesso ao serviço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13- Consulta ao IPVA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A opção de parcelamento de débitos está temporariamente indisponível.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https://app.sefa.pa.gov.br/servicosipva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14- Consulta de Documentos Extraviados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Permite consultar informações do documento avulso que foi extraviado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https://app.sefa.pa.gov.br/consdocextraviado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15- Consulta Portaria de Isenção do IPVA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Permite consultar a portaria de isenção de IPVA através do Renavan ou do Chassi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https://app.sefa.pa.gov.br/ConsultaPortariaIsencaoIpva/index.action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16- DAE Avulso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Este serviço possibilita a emissão de DAE avulso para recolhimento de tributos.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https://app.sefa.pa.gov.br/DaeAvulso2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17- DAE de IPVA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Este serviço permite a emissão de DAE referente ao parcelamento de IPVA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https://app.sefa.pa.gov.br/servicosipva/debitos/initPesquisaVeiculos.action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18- Emissão da Certidão (Acesso Livre)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Este serviço possibilita a amissão de Certidão Negativa de qualquer interessado.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https://app.sefa.pa.gov.br/EmissaoCertidao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19- Emissäo de FIC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Este serviço possibilita a emissão da Ficha de Inscrição Cadastral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https://app.sefa.pa.gov.br/ConsultaFIC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20- Esqueci minha senha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Permite alterar a senha de acesso ao portal, caso o usuário a tenha esquecido.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https://app.sefa.pa.gov.br/AlteraSenha/InitAction.action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21- Fale Conosco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Permite ao usuário encaminhar formulários com dúvidas, reclamações ou elogios à Ouvidoria ou à Corregedoria fazendária e informa contatos para o usuário do call center.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http://www.sefa.pa.gov.br/site/pagina/fale.suporte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22- Impressão de Procuração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Emissão de procuração para utilização dos serviços do portal SEFA.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https://app.sefa.pa.gov.br/procuracaoContador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23- Licitações (externo)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Permite ao usuário externo consultar informações a respeito das licitações em andamento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https://app.sefa.pa.gov.br/LicitacaoExterno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24- Sintegra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Permite a visualização do cadastro da empresa no SINTEGRA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https://app.sefa.pa.gov.br/Sintegra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6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Retângulo 8"/>
          <p:cNvSpPr/>
          <p:nvPr/>
        </p:nvSpPr>
        <p:spPr>
          <a:xfrm>
            <a:off x="1136" y="620688"/>
            <a:ext cx="9144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anose="020F0502020204030204" pitchFamily="34" charset="0"/>
              </a:rPr>
              <a:t>SERVIÇOS PORTAL DE ACESSO PRIVADO - RESTRITO (Mediante senha ou certificado digital)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625514"/>
              </p:ext>
            </p:extLst>
          </p:nvPr>
        </p:nvGraphicFramePr>
        <p:xfrm>
          <a:off x="24311" y="1109171"/>
          <a:ext cx="9119688" cy="570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401"/>
                <a:gridCol w="3888432"/>
                <a:gridCol w="327585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Nome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Descrição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Acesso ao serviço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 Adesão ao PROREFIS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ao usuário fazer sua adesão ao adesão ao Programa de Regularização Fiscal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https://app.sefa.pa.gov.br/prorefis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02 - Alma via web - Solicitação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solicitar a Autorização de Liberação de Mercadoria Apreendida - ALMA e a  impressão de DAE para pagamento de TAD.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https://app.sefa.pa.gov.br/AlmaWeb/formSolicitarAlma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03 - Alma via web - Emissão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 emissão da Autorização de Liberação de Mercadoria Apreendida - ALMA, quando autorizada.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https://app.sefa.pa.gov.br/AlmaWeb/formEmitirAlma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04 - Alma via web - Impressão ou reimpressão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 impressão/reimpressão da Autorização de Liberação de Mercadoria Apreendida - ALMA.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https://app.sefa.pa.gov.br/AlmaWeb/formImprimirAlma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05 - Alteração de Senha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que um contribuinte recupere sua senha, caso este a tenha esquecido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https://app.sefa.pa.gov.br/AlteraSenha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06 - Ativação de despachante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ativar senhas de despachantes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https://app.sefa.pa.gov.br/manterusuario/login.action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07 - Ativação de funcionários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ativar senhas de servidores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https://app.sefa.pa.gov.br/manterusuario/gerenciarGrid/preparaPesquisa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08 - Ativação de Usuário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ativar senhas de usuários.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http://intranet.sefa.pa.gov.br/AtivarUsuario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09 - Benefício fiscal - solicitação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solicitação de Benefício Fiscal.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https://app.sefa.pa.gov.br/beneficio-fiscal/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 Benefício Fiscal - Consulta de pedido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consultar o pedido de Benefício Fiscal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https://app.sefa.pa.gov.br/beneficio-fiscal/autenticacao/showLoginForm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11-Benefíc.Fiscal - Cancelamento de portaria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revogar a Portaria de isenção de ICMS concedida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app.sefa.pa.gov.br/beneficio-fiscal/</a:t>
                      </a:r>
                    </a:p>
                    <a:p>
                      <a:pPr algn="l" fontAlgn="b"/>
                      <a:r>
                        <a:rPr lang="pt-BR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autenticacao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showLoginForm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12 - Bloqueio de Usuário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bloquear senhas de usuários.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https://app.sefa.pa.gov.br/manterusuario/login.action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 Cadastro de Usuários Revendedora de Veículos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o cadastro de empresas revendedoras de veículos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https://app.sefa.pa.gov.br/manterusuario/gerenciarGrid/preparaPesquisa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 Certidão Baixa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emissão de Certidão de Baixa para Empresas.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https://app.sefa.pa.gov.br/CertidaoBaixa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2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Retângulo 8"/>
          <p:cNvSpPr/>
          <p:nvPr/>
        </p:nvSpPr>
        <p:spPr>
          <a:xfrm>
            <a:off x="1136" y="476672"/>
            <a:ext cx="9144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anose="020F0502020204030204" pitchFamily="34" charset="0"/>
              </a:rPr>
              <a:t>SERVIÇOS PORTAL DE ACESSO PRIVADO - RESTRITO (Mediante senha ou certificado digital)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64083"/>
              </p:ext>
            </p:extLst>
          </p:nvPr>
        </p:nvGraphicFramePr>
        <p:xfrm>
          <a:off x="19115" y="941531"/>
          <a:ext cx="9124884" cy="587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605"/>
                <a:gridCol w="3816424"/>
                <a:gridCol w="327585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Nome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Descrição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Acesso ao serviço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 Cheque moradia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Sistema tem como objetivo garantir o controle fiscal da baixa de Nota Fiscal emitida no processo de compra de materiais de construção, usando para tal Cheque Credicasa como moeda principal.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https://app.sefa.pa.gov.br/Credicasa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 Comprovante de Entrega da DIEF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emissão de recibo de entrega da DIEF por mês consultado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https://app.sefa.pa.gov.br/ComprovEntregaDIEF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 Consulta Cadastro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consultar dados e situações cadastrais de uma empresa.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https://app.sefa.pa.gov.br/consultaCadastro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 Conciliação de DAES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aos órgãos públicos relatório de vários DAEs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https://app.sefa.pa.gov.br/ConcDae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 Consulta a DIEF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serviço permite consultar os dados informados na DIEF emitida.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https://app.sefa.pa.gov.br/ConsultaDief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20-Consulta de obrigações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consultar débitos, com emissão de DAE e relatórios de débitos por CNPJ ou Inscrição Estadual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https://app.sefa.pa.gov.br/consultaObrigacoes/inicio.action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 Consulta a pagamentos efetuados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consulta para a visualização dos pagamentos efetuados pelas empresas, por mês.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https://app.sefa.pa.gov.br/consultaPagamentos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 Consulta a </a:t>
                      </a:r>
                      <a:r>
                        <a:rPr lang="pt-BR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Pgtos</a:t>
                      </a:r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Órgão Público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a visualização dos pagamentos efetuados pelos Órgãos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https://app.sefa.pa.gov.br/ConsultaOrgaosPublicos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23- Consulta ao Pedido de uso de ECF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consultar o pedido de autorização de uso de ECF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https://app.sefa.pa.gov.br/PedidoUsoECF/formConsultarPedidoUso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 Consulta declarações entregues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de NF inclusas pelas concessionárias.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https://app.sefa.pa.gov.br/ConsultaNfVeiculos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 Consulta de NF de Veículos Novos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https://app.sefa.pa.gov.br/ConsultaNfVeiculos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 Consulta Declarações Sintegra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que realize consulta da </a:t>
                      </a:r>
                      <a:r>
                        <a:rPr lang="pt-BR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declaração </a:t>
                      </a:r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Sintegra.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https://app.sefa.pa.gov.br/ConsultaDecSintegra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 Consulta do Quadro Societário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ao usuário consultar a situação de usuários com perfil de Quadro Societário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https://app.sefa.pa.gov.br/ConsultaQuadroSocietario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28- Consulta Empresas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das empresas que estão </a:t>
                      </a:r>
                      <a:r>
                        <a:rPr lang="pt-BR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vinculadoas</a:t>
                      </a:r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ao CPF informado.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https://app.sefa.pa.gov.br/ConsultaEmpresa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                                                                                                         SECRETARIA DE FAZENDA DO ESTADO</a:t>
            </a:r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black"/>
                </a:solidFill>
              </a:endParaRPr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57228"/>
              </p:ext>
            </p:extLst>
          </p:nvPr>
        </p:nvGraphicFramePr>
        <p:xfrm>
          <a:off x="19115" y="825579"/>
          <a:ext cx="9124884" cy="603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605"/>
                <a:gridCol w="3816424"/>
                <a:gridCol w="327585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Nome do serviço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Descrição do serviço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Acesso ao serviço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 Consulta Individual de NF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consulta individual de Nota Fiscal.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https://app.sefa.pa.gov.br/ConsultaIndividualNf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 Consulta NFE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dos dados cruzados entre as Nfe emitidas e a EFD informada.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https://app.sefa.pa.gov.br/ConsultaEfdNfe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 Consulta Recibo DIEF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consultar recibos de entrega da DIEF por um determinado período.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https://app.sefa.pa.gov.br/ReciboDIEF/login.action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32- Consulta usuários do cadastro fácil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consultar os usuários do cadastro fácil vinculados a uma concessionária.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https://app.sefa.pa.gov.br/manterusuariorevendedora/login.action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33- Consulta Usuários Portal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consultar os usuários do portal por perfil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https://app.sefa.pa.gov.br/manterusuario/gerenciarGrid/preparaPesquisa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34- Consulta Veículos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de dados do veículo solicitado.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https://app.sefa.pa.gov.br/consveiculo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35- Credenciamento Revendedora de Veículos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ao Quadro societário credenciar usuário de revendedora de veículo.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https://app.sefa.pa.gov.br/manterusuariorevendedora/login.action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36- Cruzamento EFD/NFE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a visualização dos dados cruzados entre as </a:t>
                      </a:r>
                      <a:r>
                        <a:rPr lang="pt-BR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Nfe</a:t>
                      </a:r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emitidas e a EFD informada.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https://app.sefa.pa.gov.br/ConsultaEfdNfe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37- DAE Conta Corrente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visualização de débitos de um referido período.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https://app.sefa.pa.gov.br/DaeConta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38- Denúncia Espont. Soft. Básico ECF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solicitação de denúncia espontânea por troca de software de ECF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https://app.sefa.pa.gov.br/denuncia-sb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39- Descadastro de Usuários Revendedora Veículos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</a:t>
                      </a:r>
                      <a:r>
                        <a:rPr lang="pt-BR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descadastrar</a:t>
                      </a:r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um usuário Revendedora de veículos.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https://app.sefa.pa.gov.br/manterusuariorevendedora/login.action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40- DIEF - Comércio Exterior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o envio da DIEF </a:t>
                      </a:r>
                      <a:r>
                        <a:rPr lang="pt-BR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Ecomércio</a:t>
                      </a:r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exterior.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https://app.sefa.pa.gov.br/diefcomex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41- Domicílio Eletrônico do Contribuinte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adesão e acesso ao DEC.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https://app.sefa.pa.gov.br/DomEletronico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42- Arquivo Download Contribuinte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que contribuintes e servidores possam solicitar e posteriormente fazer download dos arquivos digitais de Escrituração Fiscal Digital (EFD), Nota Fiscal Eletrônica (NF-e), Conhecimento de Transporte Eletrônico (CT-e) , SINTEGRA e DIEF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https://app.sefa.pa.gov.br/ArquivosDownload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136" y="404664"/>
            <a:ext cx="9144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anose="020F0502020204030204" pitchFamily="34" charset="0"/>
              </a:rPr>
              <a:t>SERVIÇOS PORTAL DE ACESSO PRIVADO - RESTRITO (Mediante senha ou certificado digital)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88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                                                                                                         SECRETARIA DE FAZENDA DO ESTADO</a:t>
            </a:r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black"/>
                </a:solidFill>
              </a:endParaRPr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25780"/>
              </p:ext>
            </p:extLst>
          </p:nvPr>
        </p:nvGraphicFramePr>
        <p:xfrm>
          <a:off x="19115" y="967566"/>
          <a:ext cx="9124884" cy="584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605"/>
                <a:gridCol w="3816424"/>
                <a:gridCol w="327585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Nome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Descrição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Acesso ao serviço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43- GNRE On-line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Servidor Webservice consumido pela SEFAZ-PE.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http://10.2.2.31/app/GnreOnlineWs/GnreRecepcaoService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44- ICMS Antecipado Especial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visualizar as expectativas de receitas, enviar a DEI e fazer as contestações de valores de débitos.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https://app.sefa.pa.gov.br/AntecipacaoIcms/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45- Indicadores do benefício fiscal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Permite aos coordenadores da área de benefício fiscal verificar os índicadores de quantificação de valores da renúncia de receita.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https://app.sefa.pa.gov.br/beneficio-fiscal-indicadores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46- Impressão de Nota Fiscal Avulsa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consulta e impressão da nota fiscal do produtor emitida.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https://app.sefa.pa.gov.br/ConsultaNfa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47- Intervenção Técnica em ECF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inclusão das informações referentes ao atestado de intervenção.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https://app.sefa.pa.gov.br/AtestadoIntervencaoECF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48- IPVA Cadastro Fácil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que a concessionária realize o cadastro de nota fiscal de veículo novo.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https://app.sefa.pa.gov.br/CadastroNotaFiscalVeiculoNovo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49- Manter usuário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desenvolvido para Usuários Internos com objetivo de GERENCIAR USUÁRIOS.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 Manter Usuário revendedora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Serviço para o gerenciamento de Usuário de revendedora de veículo.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https://app.sefa.pa.gov.br/manterusuariorevendedora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51- Nota Fiscal Avulsa - MEI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emissão da nota fiscal avulsa do MEI.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https://app.sefa.pa.gov.br/NfaMei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52- Ordem de Serviço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consulta possibilita visualizar as Ordens de serviços emitidas ao servidor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https://app.sefa.pa.gov.br/OrdemServico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53- Pedido de AIDF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que permite gráficas e contribuintes realizar operações referente ao pedido de Autorização de Documentos Fiscais tipo PAIDF/PAFS/FS-DA.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https://app.sefa.pa.gov.br/AIDF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54- Pedido de Uso de ECF- Exclusão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excluir/alterar a solicitação de autorização de uso de ECF.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https://app.sefa.pa.gov.br/PedidoUsoECF/formEditarExcluirPedidoUso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55- Pedido de Uso de ECF- Solicitação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cadastrar a solicitação de autorização de uso de ECF.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https://app.sefa.pa.gov.br/PedidoUsoECF/formCadastrarPedidoUso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56- Permissões do Contador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sistema permite ao quadro societário de uma empresa disponibilizar permissão de serviço a contador.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https://app.sefa.pa.gov.br/permissaocontador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136" y="539388"/>
            <a:ext cx="9144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anose="020F0502020204030204" pitchFamily="34" charset="0"/>
              </a:rPr>
              <a:t>SERVIÇOS PORTAL DE ACESSO PRIVADO - RESTRITO (Mediante senha ou certificado digital)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28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                                                                                                         SECRETARIA DE FAZENDA DO ESTADO</a:t>
            </a:r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black"/>
                </a:solidFill>
              </a:endParaRPr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525160"/>
              </p:ext>
            </p:extLst>
          </p:nvPr>
        </p:nvGraphicFramePr>
        <p:xfrm>
          <a:off x="19115" y="2132856"/>
          <a:ext cx="912488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605"/>
                <a:gridCol w="3816424"/>
                <a:gridCol w="327585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Nome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Descrição do serviço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Acesso ao serviço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57- Prorrogação de regime especial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solicitação de prorrogação de Regime Tributário Diferenciado concedido.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https://app.sefa.pa.gov.br/RegimeEspecial/solicitacaoAction.do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58- Recibo de entrega da DIEF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emissão de relatório de recibos de entrega da DIEF por período de um ano.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https://app.sefa.pa.gov.br/ReciboDIEF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59- Solicitação de Regime Especial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solicitação de concessão de Regime Tributário Diferenciado.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https://app.sefa.pa.gov.br/RegimeEspecial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 Solicitar NFA Produtor Rural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 emissão da nota fiscal avulsa do produtor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https://app.sefa.pa.gov.br/NFA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61-Benefíc.Fiscal - Revogação de portaria de IPVA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revogar a Portaria de isenção de IPVA concedida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https://app.sefa.pa.gov.br/beneficio-fiscal/autenticacao/showLoginForm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62- Emissão de Certidão Especial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permite a emissão de certidão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https://app.sefa.pa.gov.br/emissaoCertidaoEspecial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63- Licitação (Interno)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serviço possibilita ao usuário interno o acesso a licitação solicitada.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https://app.sefa.pa.gov.br/LicitacaoInterno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136" y="1331476"/>
            <a:ext cx="9144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anose="020F0502020204030204" pitchFamily="34" charset="0"/>
              </a:rPr>
              <a:t>SERVIÇOS PORTAL DE ACESSO PRIVADO - RESTRITO (Mediante senha ou certificado digital)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62332" y="6165304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FONTE: Diretoria de Tecnologia da Informação DTI/SEFA/PA</a:t>
            </a:r>
          </a:p>
          <a:p>
            <a:r>
              <a:rPr lang="pt-BR" sz="1400" b="1" dirty="0"/>
              <a:t>Endereço: http://www.sefa.pa.gov.br/index.php/orientacoes/manual-de-atendimento/4222-servicos-portal</a:t>
            </a:r>
          </a:p>
        </p:txBody>
      </p:sp>
    </p:spTree>
    <p:extLst>
      <p:ext uri="{BB962C8B-B14F-4D97-AF65-F5344CB8AC3E}">
        <p14:creationId xmlns:p14="http://schemas.microsoft.com/office/powerpoint/2010/main" val="12672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  SECRETARIA </a:t>
            </a:r>
            <a:r>
              <a:rPr lang="pt-BR" smtClean="0"/>
              <a:t>DE ESTADO DA FAZENDA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979511"/>
            <a:ext cx="8856984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BENEFÍCIOS</a:t>
            </a:r>
            <a:endParaRPr lang="pt-B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6144" y="2420888"/>
            <a:ext cx="8244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 o aumento de 35% do quantitativo de serviços via WEB, obteve-se: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redução de atendimentos presenciais;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disponibilização de servidores para atuarem nos procedimentos de fiscalização externa;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aior rapidez de acesso aos serviços com comodidade e segurança da informação;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alorização da imagem institucional;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  SECRETARIA </a:t>
            </a:r>
            <a:r>
              <a:rPr lang="pt-BR" smtClean="0"/>
              <a:t>DE ESTADO DA FAZENDA 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77788" y="1821812"/>
            <a:ext cx="8460432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 o objetivo de melhorar o atendimento ao </a:t>
            </a: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contribuinte, 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Secretaria </a:t>
            </a: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Estado da 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Fazenda </a:t>
            </a: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Pará neste 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quadriênio, facilitou o acesso às informações e aos serviços prestados via internet, capacitou e sistematizou o atendimento presencial e modernizou os canais de atendimento, simplificando e reestruturando o atendimento aos contribuintes.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Desde 2011, foram várias as mudanças realizadas com foco na simplificação, comodidade, segurança da informação e conclusividade nos serviços prestados, dentre eles destacamos: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9512" y="979511"/>
            <a:ext cx="8856984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BREVE HISTÓRICO</a:t>
            </a:r>
            <a:endParaRPr lang="pt-B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2567" y="4727241"/>
            <a:ext cx="85856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Implantação de 22 máquinas de autoatendimento;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Disponibilização de 24 novos serviços via web;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 de Pesquisa de satisfação para aferir o grau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satisfação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dos usuários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utilizam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serviço da SEFA, quanto a qualidade dos serviços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prestados.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86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  SECRETARIA </a:t>
            </a:r>
            <a:r>
              <a:rPr lang="pt-BR" smtClean="0"/>
              <a:t>DE ESTADO DA FAZENDA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979511"/>
            <a:ext cx="885698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FATORES CRÍTICOS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36291" y="2348880"/>
            <a:ext cx="8408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 o aumento de 35% do quantitativo de serviços via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WEB: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890519"/>
              </p:ext>
            </p:extLst>
          </p:nvPr>
        </p:nvGraphicFramePr>
        <p:xfrm>
          <a:off x="204055" y="3429000"/>
          <a:ext cx="885698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POSITIVOS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NEGATIVOS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Comodidade e satisfação do usuário que obtêm o serviço com maior facilidade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Dificuldade em razão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das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oscilação das operadoras e constantes quedas em rede local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0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CaixaDeTexto 8"/>
          <p:cNvSpPr txBox="1"/>
          <p:nvPr/>
        </p:nvSpPr>
        <p:spPr>
          <a:xfrm>
            <a:off x="251520" y="1268760"/>
            <a:ext cx="8722056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 IV: GESTÃO DE RECURSOS ESTRATÉGICOS CORPORATIVOS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3448" y="3212976"/>
            <a:ext cx="888012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RESULTADO: AUMENTO DO NÍVEL DE SATISFAÇÃO DOS USUÁRIOS DOS SERVIÇOS DA SEFA NO CRITÉRIO: FACILIDADE PARA CONSEGUIR O SERVIÇO</a:t>
            </a:r>
          </a:p>
          <a:p>
            <a:pPr algn="ctr"/>
            <a:endParaRPr lang="pt-BR" sz="3200" b="1" dirty="0"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059832" y="623731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Abril/2015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                                                                                                         SECRETARIA DE FAZENDA DO ESTADO</a:t>
            </a:r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black"/>
                </a:solidFill>
              </a:endParaRPr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CaixaDeTexto 8"/>
          <p:cNvSpPr txBox="1"/>
          <p:nvPr/>
        </p:nvSpPr>
        <p:spPr>
          <a:xfrm>
            <a:off x="50568" y="836712"/>
            <a:ext cx="8943048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RESULTADO: AUMENTO DO NÍVEL DE SATISFAÇÃO DOS USUÁRIOS DOS SERVIÇOS DA SEFA NO CRITÉRIO: FACILIDADE PARA CONSEGUIR O SERVIÇO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3448" y="2564904"/>
            <a:ext cx="8799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pesquisa de satisfação foi realizada pelo Instituto 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Veritá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Pesquisa, no período de 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10 a 26 de Setembro de </a:t>
            </a:r>
            <a:r>
              <a:rPr lang="pt-BR" alt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2014. Quando se avaliou a 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opinião dos usuários </a:t>
            </a:r>
            <a:r>
              <a:rPr lang="pt-BR" alt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 Secretaria de 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Estado </a:t>
            </a:r>
            <a:r>
              <a:rPr lang="pt-BR" alt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Fazenda </a:t>
            </a:r>
            <a:r>
              <a:rPr lang="pt-BR" alt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Pará, sobre o nível de satisfação </a:t>
            </a:r>
            <a:r>
              <a:rPr lang="pt-BR" alt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destes com 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relação aos serviços que a </a:t>
            </a:r>
            <a:r>
              <a:rPr lang="pt-BR" alt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SEFA executa presencial, remoto e virtualmente. </a:t>
            </a:r>
            <a:endParaRPr lang="pt-BR" alt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03115"/>
              </p:ext>
            </p:extLst>
          </p:nvPr>
        </p:nvGraphicFramePr>
        <p:xfrm>
          <a:off x="1043608" y="44469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r>
                        <a:rPr lang="pt-BR" baseline="0" dirty="0" smtClean="0"/>
                        <a:t> ESTIMADO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 ALCANÇADO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88%</a:t>
                      </a:r>
                      <a:endParaRPr lang="pt-B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smtClean="0"/>
                        <a:t>94,97%</a:t>
                      </a:r>
                      <a:endParaRPr lang="pt-B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2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                                                                                                         SECRETARIA DE FAZENDA DO ESTADO</a:t>
            </a:r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black"/>
                </a:solidFill>
              </a:endParaRPr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123154"/>
              </p:ext>
            </p:extLst>
          </p:nvPr>
        </p:nvGraphicFramePr>
        <p:xfrm>
          <a:off x="1907704" y="3248758"/>
          <a:ext cx="4536000" cy="22680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12000"/>
                <a:gridCol w="1512000"/>
                <a:gridCol w="1512000"/>
              </a:tblGrid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smtClean="0">
                          <a:effectLst/>
                        </a:rPr>
                        <a:t>VÁLIDO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ÓTIMO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76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BOM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292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REGULAR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141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RUIM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40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549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AUSENTE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NS/NR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559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809" y="1484784"/>
            <a:ext cx="8871040" cy="649287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VIA WEB</a:t>
            </a:r>
            <a:b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Pergunta </a:t>
            </a:r>
            <a:r>
              <a:rPr lang="pt-BR" alt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realizada: Como o(a) </a:t>
            </a:r>
            <a:r>
              <a:rPr lang="pt-BR" altLang="pt-BR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r>
              <a:rPr lang="pt-BR" alt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(a) avalia a facilidade de uso do serviço do Portal?  </a:t>
            </a:r>
            <a:endParaRPr lang="pt-BR" alt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pic>
        <p:nvPicPr>
          <p:cNvPr id="9" name="Gráfico 3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56" t="-1254" r="-1141" b="-1125"/>
          <a:stretch>
            <a:fillRect/>
          </a:stretch>
        </p:blipFill>
        <p:spPr bwMode="auto">
          <a:xfrm>
            <a:off x="163144" y="1196752"/>
            <a:ext cx="8945360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2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93448" y="1124744"/>
            <a:ext cx="9145136" cy="1225351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PRESENCIAL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Pergunta </a:t>
            </a:r>
            <a:r>
              <a:rPr lang="pt-BR" alt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realizada: Qual </a:t>
            </a:r>
            <a:r>
              <a:rPr lang="pt-BR" alt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das alternativas é a mais importante para o(a) </a:t>
            </a:r>
            <a:r>
              <a:rPr lang="pt-BR" alt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r>
              <a:rPr lang="pt-BR" alt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(a) ficar satisfeito com os serviços desta Unidade Fazendária?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947230"/>
              </p:ext>
            </p:extLst>
          </p:nvPr>
        </p:nvGraphicFramePr>
        <p:xfrm>
          <a:off x="1403648" y="2709863"/>
          <a:ext cx="6264696" cy="22479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082752"/>
                <a:gridCol w="2181944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SERVIÇO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FREQUÊNCIA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A facilidade para conseguir o serviço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234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O atendimento dos funcionários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204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O serviço a ser concluído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126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A capacidade técnica dos funcionários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93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A conservação e limpeza da Unidade fazendária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664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50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pic>
        <p:nvPicPr>
          <p:cNvPr id="10" name="Gráfico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3" t="-1254" r="-1054" b="-1125"/>
          <a:stretch>
            <a:fillRect/>
          </a:stretch>
        </p:blipFill>
        <p:spPr bwMode="auto">
          <a:xfrm>
            <a:off x="446596" y="1124744"/>
            <a:ext cx="8251944" cy="508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3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3448" y="1196752"/>
            <a:ext cx="8445376" cy="936104"/>
          </a:xfrm>
        </p:spPr>
        <p:txBody>
          <a:bodyPr>
            <a:noAutofit/>
          </a:bodyPr>
          <a:lstStyle/>
          <a:p>
            <a:pPr algn="l"/>
            <a:r>
              <a:rPr lang="pt-BR" altLang="pt-B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Pergunta realizada:</a:t>
            </a:r>
            <a:br>
              <a:rPr lang="pt-BR" altLang="pt-B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Que nota de 0 a 10, o(a) </a:t>
            </a:r>
            <a:r>
              <a:rPr lang="pt-BR" altLang="pt-BR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r>
              <a:rPr lang="pt-BR" alt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(a) atribui para a qualidade quanto a facilidade para conseguir o serviço?</a:t>
            </a:r>
            <a:endParaRPr lang="pt-BR" alt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28212"/>
              </p:ext>
            </p:extLst>
          </p:nvPr>
        </p:nvGraphicFramePr>
        <p:xfrm>
          <a:off x="1763688" y="2428840"/>
          <a:ext cx="4792167" cy="352044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394085"/>
                <a:gridCol w="1394085"/>
                <a:gridCol w="200399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NOTA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FREQUENCIA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VÁLIDO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ZERO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UM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DOIS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TRÊS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QUATRO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CINCO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SEIS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SETE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106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OITO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185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NOVE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92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DEZ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117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AUSENTE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NR/NS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664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9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pic>
        <p:nvPicPr>
          <p:cNvPr id="10" name="Gráfico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25" t="-1254" r="-1154" b="-1125"/>
          <a:stretch>
            <a:fillRect/>
          </a:stretch>
        </p:blipFill>
        <p:spPr bwMode="auto">
          <a:xfrm>
            <a:off x="611560" y="1268760"/>
            <a:ext cx="7632848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0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229600" cy="14401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TELEFÔNICO</a:t>
            </a:r>
            <a:b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Pergunta </a:t>
            </a:r>
            <a:r>
              <a:rPr lang="pt-BR" alt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realizada:</a:t>
            </a:r>
            <a:r>
              <a:rPr lang="pt-BR" altLang="pt-B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Como o(a) </a:t>
            </a:r>
            <a:r>
              <a:rPr lang="pt-BR" altLang="pt-BR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r>
              <a:rPr lang="pt-BR" alt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(a) avalia o atendimento como um todo? </a:t>
            </a:r>
            <a:endParaRPr lang="pt-BR" alt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86351"/>
              </p:ext>
            </p:extLst>
          </p:nvPr>
        </p:nvGraphicFramePr>
        <p:xfrm>
          <a:off x="1475656" y="2789238"/>
          <a:ext cx="4608511" cy="1836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2147"/>
                <a:gridCol w="1629529"/>
                <a:gridCol w="1756835"/>
              </a:tblGrid>
              <a:tr h="262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AVALIAÇÃO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VÁLIDO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ÓTIMO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RUIM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NR/NS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6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CaixaDeTexto 8"/>
          <p:cNvSpPr txBox="1"/>
          <p:nvPr/>
        </p:nvSpPr>
        <p:spPr>
          <a:xfrm>
            <a:off x="251520" y="1268760"/>
            <a:ext cx="8722056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 IV: GESTÃO DE RECURSOS ESTRATÉGICOS CORPORATIVOS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3448" y="3645024"/>
            <a:ext cx="88801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 Black" panose="020B0A04020102020204" pitchFamily="34" charset="0"/>
              </a:rPr>
              <a:t>PRODUTO: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MODELO DE QUALIDADE PARA O ATENDIMENTO AO CONTRIBUINTE IMPLEMENTADO</a:t>
            </a:r>
          </a:p>
          <a:p>
            <a:pPr algn="ctr"/>
            <a:endParaRPr lang="pt-BR" sz="3200" b="1" dirty="0"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059832" y="623731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Abril/2015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4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pic>
        <p:nvPicPr>
          <p:cNvPr id="10" name="Gráfico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56" t="-1254" r="-1141" b="-1125"/>
          <a:stretch>
            <a:fillRect/>
          </a:stretch>
        </p:blipFill>
        <p:spPr bwMode="auto">
          <a:xfrm>
            <a:off x="179512" y="908720"/>
            <a:ext cx="77048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33772" y="6226293"/>
            <a:ext cx="8677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FONTE: Instituto </a:t>
            </a:r>
            <a:r>
              <a:rPr lang="pt-BR" sz="1400" b="1" dirty="0" err="1" smtClean="0"/>
              <a:t>Veritá</a:t>
            </a:r>
            <a:r>
              <a:rPr lang="pt-BR" sz="1400" b="1" dirty="0" smtClean="0"/>
              <a:t> de Pesquisa </a:t>
            </a:r>
            <a:r>
              <a:rPr lang="pt-BR" sz="1400" b="1" dirty="0"/>
              <a:t>- </a:t>
            </a:r>
            <a:r>
              <a:rPr lang="pt-BR" sz="1400" b="1" dirty="0">
                <a:hlinkClick r:id="rId5"/>
              </a:rPr>
              <a:t>http://www.institutoverita.com.br</a:t>
            </a:r>
            <a:r>
              <a:rPr lang="pt-BR" sz="1400" b="1" dirty="0" smtClean="0">
                <a:hlinkClick r:id="rId5"/>
              </a:rPr>
              <a:t>/</a:t>
            </a:r>
            <a:endParaRPr lang="pt-BR" sz="1400" b="1" dirty="0" smtClean="0"/>
          </a:p>
          <a:p>
            <a:r>
              <a:rPr lang="pt-BR" sz="1400" b="1" dirty="0">
                <a:hlinkClick r:id="rId6"/>
              </a:rPr>
              <a:t>http://</a:t>
            </a:r>
            <a:r>
              <a:rPr lang="pt-BR" sz="1400" b="1" dirty="0" smtClean="0">
                <a:hlinkClick r:id="rId6"/>
              </a:rPr>
              <a:t>intranet.sefa.pa.gov.br/webtools/executeMenuMacroArea.do?idMacroArea=221</a:t>
            </a:r>
            <a:endParaRPr lang="pt-B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9881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  SECRETARIA </a:t>
            </a:r>
            <a:r>
              <a:rPr lang="pt-BR" smtClean="0"/>
              <a:t>DE ESTADO DA FAZENDA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979511"/>
            <a:ext cx="8856984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BENEFÍCIOS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75556" y="2420888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Através da pesquisa de satisfação, foi possível: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avaliar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repercussão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dos investimentos realizados no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atendimento ao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cidadão;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aferir o grau de satisfação do usuário externo em relação aos serviços da SEFA;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omparar aos indicadores de desempenhos e análise de falhas com implantação de ações corretivas, quando necessário;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erificar a facilidade de acesso aos serviços da secretaria;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fazer leitura do perfil do usuário da SEFA.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0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  SECRETARIA </a:t>
            </a:r>
            <a:r>
              <a:rPr lang="pt-BR" smtClean="0"/>
              <a:t>DE ESTADO DA FAZENDA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979511"/>
            <a:ext cx="885698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FATORES CRÍTICOS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9469" y="1589690"/>
            <a:ext cx="8408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Através da pesquisa de satisfação, foi possível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562835"/>
              </p:ext>
            </p:extLst>
          </p:nvPr>
        </p:nvGraphicFramePr>
        <p:xfrm>
          <a:off x="171330" y="2276872"/>
          <a:ext cx="8856984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POSITIVOS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NEGATIVOS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Comodidade e satisfação do usuário que obtêm o serviço com maior facilidade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Dificuldade na criação do termo de referência para destacar a forma metodológica da pesquisa a ser aplicada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Conhecimento do perfil do usuário dos serviços SEFA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Dificuldade na obtenção das propostas comerciais das empresas com as atividades fins, por motivo de período eleitoral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Motivação dos colaboradores e servidores da SEFA, com comemoração com as equipes do </a:t>
                      </a: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center e reconhecimento pelo resultado obtido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Dificuldade na comunicação com a contratada, via licitação, localizada em Uberlândia (contatos com estatísticos e pesquisadores da empresa).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9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2" name="CaixaDeTexto 1"/>
          <p:cNvSpPr txBox="1"/>
          <p:nvPr/>
        </p:nvSpPr>
        <p:spPr>
          <a:xfrm>
            <a:off x="93448" y="1196752"/>
            <a:ext cx="865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MODELO DE QUALIDADE PARA O ATENDIMENTO AO CONTRIBUINTE IMPLEMENTADO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4161274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Quantidade Planejada: 22 Máquinas de auto atendimento;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Quantidade Alcançada: 22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Máquinas de auto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adquiridas e 20 instaladas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 Unidade com defeito deverá ser substituída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 Unidade aguardando para ser padronização visual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335" y="3140968"/>
            <a:ext cx="434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POSTOS DE AUTO-ATENDIMENTO:</a:t>
            </a:r>
          </a:p>
        </p:txBody>
      </p:sp>
    </p:spTree>
    <p:extLst>
      <p:ext uri="{BB962C8B-B14F-4D97-AF65-F5344CB8AC3E}">
        <p14:creationId xmlns:p14="http://schemas.microsoft.com/office/powerpoint/2010/main" val="17027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CaixaDeTexto 8"/>
          <p:cNvSpPr txBox="1"/>
          <p:nvPr/>
        </p:nvSpPr>
        <p:spPr>
          <a:xfrm>
            <a:off x="827584" y="389510"/>
            <a:ext cx="690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LOCAIS DOS EQUIPAMENTOS IMPLANTADOS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907604"/>
              </p:ext>
            </p:extLst>
          </p:nvPr>
        </p:nvGraphicFramePr>
        <p:xfrm>
          <a:off x="0" y="1052736"/>
          <a:ext cx="9108504" cy="5562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21"/>
                <a:gridCol w="880083"/>
                <a:gridCol w="57737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UNIDADES 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QUANT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ENDEREÇO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9948">
                <a:tc>
                  <a:txBody>
                    <a:bodyPr/>
                    <a:lstStyle/>
                    <a:p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CENTRAL BELÉM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03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Av. Gentil Bittencourt, 2566 – São Braz - BELÉM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ABAETETUBA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Av. Pedro Rodrigues, Nº 140 – Centro – Abaetetuba/PA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ALTAMIRA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 Otaviano Santos, Nº 2296 – Altamira/PA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CAPANEMA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 João Pessoa, Nº 2303 – Centro – Capanema/PA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CASTANHAL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 Paes de </a:t>
                      </a:r>
                      <a:r>
                        <a:rPr lang="pt-B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Carvalho,Nº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1128 –B – Centro – Castanhal/PA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MARABÁ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Rod.Transamazônica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Km05 – CEP:68.508470 – Folha30,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arabá/PA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MARITUBA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Rod. BR 316, Km 13 – CEP: 67.200.000 –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Marituba/PA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PARAGOMINAS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Av. Presidente Vargas, s/Nº - Centro – Paragominas/PA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REDENÇÃO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Avenida Marechal Rondon - Nº 855 – Centro – Redenção/PA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SANTARÉM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Av. Mendonça Furtado, Nº 2797 – CEP: 68.040.050 - SANTARÉM</a:t>
                      </a:r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CERAT TUCURUI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Av. Gov. Aloysio Chaves nº 155 – Nova Tucuruí.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CENTRAL DE CONCILIAÇÃO DA DÍVIDA ATIVA - CCDA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Avenida Conselheiro Furtado,616 – Batista Campos - BELÉM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ORGÃO CENTRAL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Avenida Visconde de Souza Franco, 110 – Reduto – Belém/PA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 T A L 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07504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latin typeface="AR JULIAN" panose="02000000000000000000" pitchFamily="2" charset="0"/>
              </a:rPr>
              <a:t>UNIDADES FAZENDÁRIAS</a:t>
            </a:r>
            <a:endParaRPr lang="pt-BR" dirty="0">
              <a:latin typeface="AR JULIAN" panose="02000000000000000000" pitchFamily="2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764256" y="6581001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Fonte: http://www.sefa.pa.gov.br/index.php/institucional/estrutura/1354-estrutura</a:t>
            </a:r>
          </a:p>
        </p:txBody>
      </p:sp>
    </p:spTree>
    <p:extLst>
      <p:ext uri="{BB962C8B-B14F-4D97-AF65-F5344CB8AC3E}">
        <p14:creationId xmlns:p14="http://schemas.microsoft.com/office/powerpoint/2010/main" val="40098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sp>
        <p:nvSpPr>
          <p:cNvPr id="9" name="CaixaDeTexto 8"/>
          <p:cNvSpPr txBox="1"/>
          <p:nvPr/>
        </p:nvSpPr>
        <p:spPr>
          <a:xfrm>
            <a:off x="827584" y="389510"/>
            <a:ext cx="690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LOCAIS DOS EQUIPAMENTOS IMPLANTADOS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778255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latin typeface="AR JULIAN" panose="02000000000000000000" pitchFamily="2" charset="0"/>
              </a:rPr>
              <a:t>INSTITUIÇÕES PARCEIRAS</a:t>
            </a:r>
            <a:endParaRPr lang="pt-BR" dirty="0">
              <a:latin typeface="AR JULIAN" panose="02000000000000000000" pitchFamily="2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90524"/>
              </p:ext>
            </p:extLst>
          </p:nvPr>
        </p:nvGraphicFramePr>
        <p:xfrm>
          <a:off x="93448" y="1067544"/>
          <a:ext cx="8943048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833"/>
                <a:gridCol w="943703"/>
                <a:gridCol w="4718512"/>
              </a:tblGrid>
              <a:tr h="24577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INSTITUIÇÃO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QUANT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ENDEREÇO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206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SECRETARIA</a:t>
                      </a:r>
                      <a:r>
                        <a:rPr lang="pt-BR" sz="1600" baseline="0" dirty="0" smtClean="0"/>
                        <a:t> DE FINAÇAS - SEFIN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 15 de Novembro, 355 – Comércio – Belém</a:t>
                      </a:r>
                      <a:endParaRPr lang="pt-BR" sz="1600" dirty="0"/>
                    </a:p>
                  </a:txBody>
                  <a:tcPr/>
                </a:tc>
              </a:tr>
              <a:tr h="52236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DEPARTAMENTO DE TRÂNSITO - DETRAN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Av. </a:t>
                      </a:r>
                      <a:r>
                        <a:rPr lang="pt-BR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Augusto Montenegro km </a:t>
                      </a:r>
                      <a:r>
                        <a:rPr lang="pt-BR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–</a:t>
                      </a:r>
                      <a:r>
                        <a:rPr lang="pt-BR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Mangueirão - BELÉM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PROTEÇÃO</a:t>
                      </a:r>
                      <a:r>
                        <a:rPr lang="pt-BR" sz="1600" baseline="0" dirty="0" smtClean="0"/>
                        <a:t> E DEFESA DO CONSUMIDOR - PROCON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Trav. Castelo Branco, 1029 - São Braz – Belém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JUNTA COMERCIAL DO ESTADO DO PARÁ - JUCEPA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Avenida Magalhães Barata,871 – São Braz – Belém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ESTAÇÃO CIDADANIA</a:t>
                      </a:r>
                      <a:r>
                        <a:rPr lang="pt-BR" sz="1600" baseline="0" dirty="0" smtClean="0"/>
                        <a:t> DE SANTARÉM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Av. Rui Barbosa, n.º 62</a:t>
                      </a:r>
                      <a:r>
                        <a:rPr lang="pt-BR" baseline="0" dirty="0" smtClean="0"/>
                        <a:t> - Prainha</a:t>
                      </a:r>
                      <a:endParaRPr lang="pt-BR" dirty="0"/>
                    </a:p>
                  </a:txBody>
                  <a:tcPr/>
                </a:tc>
              </a:tr>
              <a:tr h="26630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T</a:t>
                      </a:r>
                      <a:r>
                        <a:rPr lang="pt-BR" sz="1600" b="1" baseline="0" dirty="0" smtClean="0"/>
                        <a:t> O T A L</a:t>
                      </a:r>
                      <a:endParaRPr lang="pt-BR" sz="16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05</a:t>
                      </a:r>
                      <a:endParaRPr lang="pt-BR" sz="16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46746" y="4437112"/>
            <a:ext cx="690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LOCAIS DOS EQUIPAMENTOS A SEREM INSTALADOS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65053"/>
              </p:ext>
            </p:extLst>
          </p:nvPr>
        </p:nvGraphicFramePr>
        <p:xfrm>
          <a:off x="104469" y="4941168"/>
          <a:ext cx="893202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342"/>
                <a:gridCol w="924367"/>
                <a:gridCol w="503031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LOCAIS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QUANT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ENDEREÇO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CERAT</a:t>
                      </a:r>
                      <a:r>
                        <a:rPr lang="pt-BR" baseline="0" dirty="0" smtClean="0"/>
                        <a:t> BREVES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Rua Dr. Assis, Nº 348 – Centro – Breves/PA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ESTAÇÃO CIDADANIA</a:t>
                      </a:r>
                      <a:r>
                        <a:rPr lang="pt-BR" baseline="0" dirty="0" smtClean="0"/>
                        <a:t> DE MARABÁ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Shopping Pátio Marabá – Folha 32, Quadra 09 – Lote 02 – Nova Marabá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 O T A L</a:t>
                      </a:r>
                      <a:endParaRPr lang="pt-BR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</a:t>
                      </a:r>
                      <a:endParaRPr lang="pt-BR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6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                                                                                                         SECRETARIA DE FAZENDA DO ESTADO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765"/>
            <a:ext cx="1241296" cy="369332"/>
            <a:chOff x="755576" y="3284984"/>
            <a:chExt cx="1241296" cy="369332"/>
          </a:xfrm>
        </p:grpSpPr>
        <p:sp>
          <p:nvSpPr>
            <p:cNvPr id="7" name="Retângulo com Único Canto Aparado e Arredondado 6"/>
            <p:cNvSpPr/>
            <p:nvPr/>
          </p:nvSpPr>
          <p:spPr>
            <a:xfrm>
              <a:off x="755576" y="3284984"/>
              <a:ext cx="1241296" cy="369332"/>
            </a:xfrm>
            <a:prstGeom prst="snipRoundRect">
              <a:avLst/>
            </a:prstGeom>
            <a:solidFill>
              <a:schemeClr val="lt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24" y="3320037"/>
              <a:ext cx="1054400" cy="299225"/>
            </a:xfrm>
            <a:prstGeom prst="rect">
              <a:avLst/>
            </a:prstGeom>
          </p:spPr>
        </p:pic>
      </p:grp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67" y="2636912"/>
            <a:ext cx="4204911" cy="3888432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2" name="Grupo 1"/>
          <p:cNvGrpSpPr/>
          <p:nvPr/>
        </p:nvGrpSpPr>
        <p:grpSpPr>
          <a:xfrm>
            <a:off x="2150411" y="1268760"/>
            <a:ext cx="4060727" cy="1008112"/>
            <a:chOff x="2150411" y="1268760"/>
            <a:chExt cx="4060727" cy="1008112"/>
          </a:xfrm>
        </p:grpSpPr>
        <p:sp>
          <p:nvSpPr>
            <p:cNvPr id="12" name="Seta para baixo 11"/>
            <p:cNvSpPr/>
            <p:nvPr/>
          </p:nvSpPr>
          <p:spPr>
            <a:xfrm>
              <a:off x="3923928" y="1764634"/>
              <a:ext cx="648639" cy="512238"/>
            </a:xfrm>
            <a:prstGeom prst="down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2150411" y="1268760"/>
              <a:ext cx="4060727" cy="58477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pt-BR" sz="3200" dirty="0">
                  <a:latin typeface="Arial Black" panose="020B0A04020102020204" pitchFamily="34" charset="0"/>
                </a:rPr>
                <a:t>CENTRAL BELÉM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9958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  SECRETARIA </a:t>
            </a:r>
            <a:r>
              <a:rPr lang="pt-BR" smtClean="0"/>
              <a:t>DE ESTADO DA FAZENDA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979511"/>
            <a:ext cx="885698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BENEFÍCIOS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03581" y="2132856"/>
            <a:ext cx="84088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 a implantação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 22 terminais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 autoatendimento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obteve-se: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 maior acessibilidade aos serviços,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constantes no portal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SEFA;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cessibilidade aos usuários dos municípios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expressiva distância 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capital e dificuldades de conexão;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maior comodidade e facilidade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ao usuário para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cumprimento de obrigações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tributárias;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da satisfação dos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 os serviços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SEFA;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criação de parcerias com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órgãos como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Detran-PA, SEFIN, Junta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Comercial, PROCON e Estação Cidadania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Santarém.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0"/>
            <a:ext cx="91451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  SECRETARIA </a:t>
            </a:r>
            <a:r>
              <a:rPr lang="pt-BR" smtClean="0"/>
              <a:t>DE ESTADO DA FAZENDA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979511"/>
            <a:ext cx="885698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FATORES CRÍTICOS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8145" y="1774356"/>
            <a:ext cx="8408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 a implantação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 22 terminais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autoatendimento: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57207"/>
              </p:ext>
            </p:extLst>
          </p:nvPr>
        </p:nvGraphicFramePr>
        <p:xfrm>
          <a:off x="179512" y="2708920"/>
          <a:ext cx="8856984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POSITIVOS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NEGATIVOS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Interatividade de experiência com as instituições parceiras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Dificuldade na elaboração do termo de referência, adequando-o às necessidades do órgão. (sem parâmetro comparativo para customização)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Primeira Instituição no Pará, a disponibilizar serviços de outros Órgãos em máquinas de autoatendimento de sua propriedade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Dificuldade em encontrar empresas voltadas à comercialização do produto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Gerou facilidade aos usuários das instituições parceiras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Dificuldade na adaptação dos terminais a determinados espaços físicos no atendimento presencial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z-Disclosure Operations" ma:contentTypeID="0x0101001A458A224826124E8B45B1D613300CFC00201AB98451CC7B4E9B82280DE617E57C" ma:contentTypeVersion="28" ma:contentTypeDescription="A content type to manage public (operations) IDB documents" ma:contentTypeScope="" ma:versionID="baeafbb0359b4d9c39112be4ef0f0a4f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3a3b7225638c91ccf88b6b83c9c7d26f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e46fe2894295491da65140ffd2369f49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b26cdb1da78c4bb4b1c1bac2f6ac5911" minOccurs="0"/>
                <xsd:element ref="ns2:Project_x0020_Number"/>
                <xsd:element ref="ns2:Webtopic" minOccurs="0"/>
                <xsd:element ref="ns2:Approval_x0020_Number" minOccurs="0"/>
                <xsd:element ref="ns2:Disclosure_x0020_Activity"/>
                <xsd:element ref="ns2:Document_x0020_Author" minOccurs="0"/>
                <xsd:element ref="ns2:Other_x0020_Author" minOccurs="0"/>
                <xsd:element ref="ns2:g511464f9e53401d84b16fa9b379a574" minOccurs="0"/>
                <xsd:element ref="ns2:nddeef1749674d76abdbe4b239a70bc6" minOccurs="0"/>
                <xsd:element ref="ns2:b2ec7cfb18674cb8803df6b262e8b107" minOccurs="0"/>
                <xsd:element ref="ns2:Document_x0020_Language_x0020_IDB"/>
                <xsd:element ref="ns2:Division_x0020_or_x0020_Unit"/>
                <xsd:element ref="ns2:Identifier" minOccurs="0"/>
                <xsd:element ref="ns2:Fiscal_x0020_Year_x0020_IDB" minOccurs="0"/>
                <xsd:element ref="ns2:ic46d7e087fd4a108fb86518ca413cc6" minOccurs="0"/>
                <xsd:element ref="ns2:Operation_x0020_Type" minOccurs="0"/>
                <xsd:element ref="ns2:Package_x0020_Code" minOccurs="0"/>
                <xsd:element ref="ns2:Phase" minOccurs="0"/>
                <xsd:element ref="ns2:Business_x0020_Area" minOccurs="0"/>
                <xsd:element ref="ns2:Key_x0020_Document" minOccurs="0"/>
                <xsd:element ref="ns2:Project_x0020_Document_x0020_Type" minOccurs="0"/>
                <xsd:element ref="ns2:Abstract" minOccurs="0"/>
                <xsd:element ref="ns2:Migration_x0020_Info" minOccurs="0"/>
                <xsd:element ref="ns2:SISCOR_x0020_Number" minOccurs="0"/>
                <xsd:element ref="ns2:IDBDocs_x0020_Number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Disclosed" minOccurs="0"/>
                <xsd:element ref="ns2:Record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46fe2894295491da65140ffd2369f49" ma:index="11" ma:taxonomy="true" ma:internalName="e46fe2894295491da65140ffd2369f49" ma:taxonomyFieldName="Function_x0020_Operations_x0020_IDB" ma:displayName="Function Operations IDB" ma:readOnly="false" ma:default="" ma:fieldId="{e46fe289-4295-491d-a651-40ffd2369f49}" ma:sspId="ae61f9b1-e23d-4f49-b3d7-56b991556c4b" ma:termSetId="90662247-c2d7-4c02-8f80-a99fdf3aec7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a21e8572-655e-4c0d-bfdb-c52ee7bb5839}" ma:internalName="TaxCatchAll" ma:showField="CatchAllData" ma:web="0ae48fe9-e043-4151-95b7-4d4bdf090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a21e8572-655e-4c0d-bfdb-c52ee7bb5839}" ma:internalName="TaxCatchAllLabel" ma:readOnly="true" ma:showField="CatchAllDataLabel" ma:web="0ae48fe9-e043-4151-95b7-4d4bdf090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b26cdb1da78c4bb4b1c1bac2f6ac5911" ma:index="16" nillable="true" ma:taxonomy="true" ma:internalName="b26cdb1da78c4bb4b1c1bac2f6ac5911" ma:taxonomyFieldName="Series_x0020_Operations_x0020_IDB" ma:displayName="Series Operations IDB" ma:default="" ma:fieldId="{b26cdb1d-a78c-4bb4-b1c1-bac2f6ac5911}" ma:sspId="ae61f9b1-e23d-4f49-b3d7-56b991556c4b" ma:termSetId="aa8fb583-e935-416d-8a2e-4b97a8eb06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18" ma:displayName="Project Number" ma:internalName="Project_x0020_Number" ma:readOnly="false">
      <xsd:simpleType>
        <xsd:restriction base="dms:Text">
          <xsd:maxLength value="255"/>
        </xsd:restriction>
      </xsd:simpleType>
    </xsd:element>
    <xsd:element name="Webtopic" ma:index="19" nillable="true" ma:displayName="Webtopic" ma:internalName="Webtopic">
      <xsd:simpleType>
        <xsd:restriction base="dms:Text">
          <xsd:maxLength value="255"/>
        </xsd:restriction>
      </xsd:simpleType>
    </xsd:element>
    <xsd:element name="Approval_x0020_Number" ma:index="20" nillable="true" ma:displayName="Approval Number" ma:internalName="Approval_x0020_Number">
      <xsd:simpleType>
        <xsd:restriction base="dms:Text">
          <xsd:maxLength value="255"/>
        </xsd:restriction>
      </xsd:simpleType>
    </xsd:element>
    <xsd:element name="Disclosure_x0020_Activity" ma:index="21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g511464f9e53401d84b16fa9b379a574" ma:index="24" nillable="true" ma:taxonomy="true" ma:internalName="g511464f9e53401d84b16fa9b379a574" ma:taxonomyFieldName="Fund_x0020_IDB" ma:displayName="Fund IDB" ma:default="" ma:fieldId="{0511464f-9e53-401d-84b1-6fa9b379a574}" ma:taxonomyMulti="true" ma:sspId="ae61f9b1-e23d-4f49-b3d7-56b991556c4b" ma:termSetId="69abb71a-f64f-4893-ac0e-66eb1be268a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ddeef1749674d76abdbe4b239a70bc6" ma:index="26" nillable="true" ma:taxonomy="true" ma:internalName="nddeef1749674d76abdbe4b239a70bc6" ma:taxonomyFieldName="Sector_x0020_IDB" ma:displayName="Sector IDB" ma:default="" ma:fieldId="{7ddeef17-4967-4d76-abdb-e4b239a70bc6}" ma:taxonomyMulti="true" ma:sspId="ae61f9b1-e23d-4f49-b3d7-56b991556c4b" ma:termSetId="12408410-0417-4253-a5ed-d52c55de15d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b2ec7cfb18674cb8803df6b262e8b107" ma:index="28" nillable="true" ma:taxonomy="true" ma:internalName="b2ec7cfb18674cb8803df6b262e8b107" ma:taxonomyFieldName="Sub_x002d_Sector" ma:displayName="Sub-Sector" ma:default="" ma:fieldId="{b2ec7cfb-1867-4cb8-803d-f6b262e8b107}" ma:taxonomyMulti="true" ma:sspId="ae61f9b1-e23d-4f49-b3d7-56b991556c4b" ma:termSetId="73c9b9c8-b29b-461e-b5a6-c7e93795fb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x0020_Language_x0020_IDB" ma:index="3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31" ma:displayName="Division or Unit" ma:internalName="Division_x0020_or_x0020_Unit" ma:readOnly="false">
      <xsd:simpleType>
        <xsd:restriction base="dms:Text">
          <xsd:maxLength value="255"/>
        </xsd:restriction>
      </xsd:simpleType>
    </xsd:element>
    <xsd:element name="Identifier" ma:index="32" nillable="true" ma:displayName="Identifier" ma:internalName="Identifier">
      <xsd:simpleType>
        <xsd:restriction base="dms:Text">
          <xsd:maxLength value="255"/>
        </xsd:restriction>
      </xsd:simpleType>
    </xsd:element>
    <xsd:element name="Fiscal_x0020_Year_x0020_IDB" ma:index="33" nillable="true" ma:displayName="Fiscal Year IDB" ma:internalName="Fiscal_x0020_Year_x0020_IDB">
      <xsd:simpleType>
        <xsd:restriction base="dms:Text">
          <xsd:maxLength value="255"/>
        </xsd:restriction>
      </xsd:simpleType>
    </xsd:element>
    <xsd:element name="ic46d7e087fd4a108fb86518ca413cc6" ma:index="3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peration_x0020_Type" ma:index="36" nillable="true" ma:displayName="Operation Type" ma:internalName="Operation_x0020_Type">
      <xsd:simpleType>
        <xsd:restriction base="dms:Text">
          <xsd:maxLength value="255"/>
        </xsd:restriction>
      </xsd:simpleType>
    </xsd:element>
    <xsd:element name="Package_x0020_Code" ma:index="37" nillable="true" ma:displayName="Package Code" ma:internalName="Package_x0020_Code">
      <xsd:simpleType>
        <xsd:restriction base="dms:Text">
          <xsd:maxLength value="255"/>
        </xsd:restriction>
      </xsd:simpleType>
    </xsd:element>
    <xsd:element name="Phase" ma:index="38" nillable="true" ma:displayName="Phase" ma:internalName="Phase">
      <xsd:simpleType>
        <xsd:restriction base="dms:Text">
          <xsd:maxLength value="255"/>
        </xsd:restriction>
      </xsd:simpleType>
    </xsd:element>
    <xsd:element name="Business_x0020_Area" ma:index="39" nillable="true" ma:displayName="Business Area" ma:internalName="Business_x0020_Area">
      <xsd:simpleType>
        <xsd:restriction base="dms:Text">
          <xsd:maxLength value="255"/>
        </xsd:restriction>
      </xsd:simpleType>
    </xsd:element>
    <xsd:element name="Key_x0020_Document" ma:index="40" nillable="true" ma:displayName="Key Document" ma:default="0" ma:internalName="Key_x0020_Document">
      <xsd:simpleType>
        <xsd:restriction base="dms:Boolean"/>
      </xsd:simpleType>
    </xsd:element>
    <xsd:element name="Project_x0020_Document_x0020_Type" ma:index="41" nillable="true" ma:displayName="Project Document Type" ma:internalName="Project_x0020_Document_x0020_Type">
      <xsd:simpleType>
        <xsd:restriction base="dms:Text">
          <xsd:maxLength value="255"/>
        </xsd:restriction>
      </xsd:simpleType>
    </xsd:element>
    <xsd:element name="Abstract" ma:index="42" nillable="true" ma:displayName="Abstract" ma:internalName="Abstract">
      <xsd:simpleType>
        <xsd:restriction base="dms:Note"/>
      </xsd:simpleType>
    </xsd:element>
    <xsd:element name="Migration_x0020_Info" ma:index="43" nillable="true" ma:displayName="Migration Info" ma:internalName="Migration_x0020_Info">
      <xsd:simpleType>
        <xsd:restriction base="dms:Note"/>
      </xsd:simpleType>
    </xsd:element>
    <xsd:element name="SISCOR_x0020_Number" ma:index="44" nillable="true" ma:displayName="SISCOR Number" ma:internalName="SISCOR_x0020_Number">
      <xsd:simpleType>
        <xsd:restriction base="dms:Text">
          <xsd:maxLength value="255"/>
        </xsd:restriction>
      </xsd:simpleType>
    </xsd:element>
    <xsd:element name="IDBDocs_x0020_Number" ma:index="45" nillable="true" ma:displayName="IDBDocs Number" ma:internalName="IDBDocs_x0020_Number">
      <xsd:simpleType>
        <xsd:restriction base="dms:Text">
          <xsd:maxLength value="255"/>
        </xsd:restriction>
      </xsd:simpleType>
    </xsd:element>
    <xsd:element name="Editor1" ma:index="46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47" nillable="true" ma:displayName="Issue Date" ma:format="DateOnly" ma:internalName="Issue_x0020_Date">
      <xsd:simpleType>
        <xsd:restriction base="dms:DateTime"/>
      </xsd:simpleType>
    </xsd:element>
    <xsd:element name="Publishing_x0020_House" ma:index="48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49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50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51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Disclosed" ma:index="52" nillable="true" ma:displayName="Disclosed" ma:default="0" ma:internalName="Disclosed">
      <xsd:simpleType>
        <xsd:restriction base="dms:Boolean"/>
      </xsd:simpleType>
    </xsd:element>
    <xsd:element name="Record_x0020_Number" ma:index="53" nillable="true" ma:displayName="Record Number" ma:internalName="Record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ae61f9b1-e23d-4f49-b3d7-56b991556c4b" ContentTypeId="0x0101001A458A224826124E8B45B1D613300CFC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Document_x0020_Type xmlns="cdc7663a-08f0-4737-9e8c-148ce897a09c" xsi:nil="true"/>
    <Business_x0020_Area xmlns="cdc7663a-08f0-4737-9e8c-148ce897a09c" xsi:nil="true"/>
    <IDBDocs_x0020_Number xmlns="cdc7663a-08f0-4737-9e8c-148ce897a09c">39845444</IDBDocs_x0020_Number>
    <TaxCatchAll xmlns="cdc7663a-08f0-4737-9e8c-148ce897a09c">
      <Value>12</Value>
      <Value>30</Value>
      <Value>2</Value>
    </TaxCatchAll>
    <Phase xmlns="cdc7663a-08f0-4737-9e8c-148ce897a09c" xsi:nil="true"/>
    <SISCOR_x0020_Number xmlns="cdc7663a-08f0-4737-9e8c-148ce897a09c" xsi:nil="true"/>
    <Division_x0020_or_x0020_Unit xmlns="cdc7663a-08f0-4737-9e8c-148ce897a09c">IFD/FMM</Division_x0020_or_x0020_Unit>
    <Approval_x0020_Number xmlns="cdc7663a-08f0-4737-9e8c-148ce897a09c">2078/OC-BR</Approval_x0020_Number>
    <Document_x0020_Author xmlns="cdc7663a-08f0-4737-9e8c-148ce897a09c">Bakaj, Patricia Goes</Document_x0020_Author>
    <Fiscal_x0020_Year_x0020_IDB xmlns="cdc7663a-08f0-4737-9e8c-148ce897a09c">2015</Fiscal_x0020_Year_x0020_IDB>
    <Other_x0020_Author xmlns="cdc7663a-08f0-4737-9e8c-148ce897a09c" xsi:nil="true"/>
    <Project_x0020_Number xmlns="cdc7663a-08f0-4737-9e8c-148ce897a09c">BR-L1093</Project_x0020_Number>
    <Package_x0020_Code xmlns="cdc7663a-08f0-4737-9e8c-148ce897a09c" xsi:nil="true"/>
    <Key_x0020_Document xmlns="cdc7663a-08f0-4737-9e8c-148ce897a09c">false</Key_x0020_Document>
    <Migration_x0020_Info xmlns="cdc7663a-08f0-4737-9e8c-148ce897a09c">&lt;div class="ExternalClass54CFAE48DDCE42D49B8A646C1B072EFE"&gt;MS POWERPOINTPCRProject Completion Report0NPO-BR-L1093-Rpt-Perm98543070&lt;/div&gt;</Migration_x0020_Info>
    <Operation_x0020_Type xmlns="cdc7663a-08f0-4737-9e8c-148ce897a09c" xsi:nil="true"/>
    <Record_x0020_Number xmlns="cdc7663a-08f0-4737-9e8c-148ce897a09c" xsi:nil="true"/>
    <Document_x0020_Language_x0020_IDB xmlns="cdc7663a-08f0-4737-9e8c-148ce897a09c">Portuguese</Document_x0020_Language_x0020_IDB>
    <Identifier xmlns="cdc7663a-08f0-4737-9e8c-148ce897a09c"> TECFILE</Identifier>
    <Access_x0020_to_x0020_Information_x00a0_Policy xmlns="cdc7663a-08f0-4737-9e8c-148ce897a09c">Confidential</Access_x0020_to_x0020_Information_x00a0_Policy>
    <b26cdb1da78c4bb4b1c1bac2f6ac5911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Report</TermName>
          <TermId xmlns="http://schemas.microsoft.com/office/infopath/2007/PartnerControls">873abde9-d18a-4026-95d4-5687f3b4d845</TermId>
        </TermInfo>
      </Terms>
    </b26cdb1da78c4bb4b1c1bac2f6ac5911>
    <ic46d7e087fd4a108fb86518ca413cc6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Brazil</TermName>
          <TermId xmlns="http://schemas.microsoft.com/office/infopath/2007/PartnerControls">7deb27ec-6837-4974-9aa8-6cfbac841ef8</TermId>
        </TermInfo>
      </Terms>
    </ic46d7e087fd4a108fb86518ca413cc6>
    <e46fe2894295491da65140ffd2369f49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Monitoring and Reporting</TermName>
          <TermId xmlns="http://schemas.microsoft.com/office/infopath/2007/PartnerControls">df3c2aa1-d63e-41aa-b1f5-bb15dee691ca</TermId>
        </TermInfo>
      </Terms>
    </e46fe2894295491da65140ffd2369f49>
    <b2ec7cfb18674cb8803df6b262e8b107 xmlns="cdc7663a-08f0-4737-9e8c-148ce897a09c">
      <Terms xmlns="http://schemas.microsoft.com/office/infopath/2007/PartnerControls"/>
    </b2ec7cfb18674cb8803df6b262e8b107>
    <g511464f9e53401d84b16fa9b379a574 xmlns="cdc7663a-08f0-4737-9e8c-148ce897a09c">
      <Terms xmlns="http://schemas.microsoft.com/office/infopath/2007/PartnerControls"/>
    </g511464f9e53401d84b16fa9b379a574>
    <nddeef1749674d76abdbe4b239a70bc6 xmlns="cdc7663a-08f0-4737-9e8c-148ce897a09c">
      <Terms xmlns="http://schemas.microsoft.com/office/infopath/2007/PartnerControls"/>
    </nddeef1749674d76abdbe4b239a70bc6>
    <Abstract xmlns="cdc7663a-08f0-4737-9e8c-148ce897a09c" xsi:nil="true"/>
    <Editor1 xmlns="cdc7663a-08f0-4737-9e8c-148ce897a09c" xsi:nil="true"/>
    <Disclosure_x0020_Activity xmlns="cdc7663a-08f0-4737-9e8c-148ce897a09c">Project Completion Report</Disclosure_x0020_Activity>
    <Region xmlns="cdc7663a-08f0-4737-9e8c-148ce897a09c" xsi:nil="true"/>
    <_dlc_DocId xmlns="cdc7663a-08f0-4737-9e8c-148ce897a09c">EZSHARE-1190195958-391</_dlc_DocId>
    <Publication_x0020_Type xmlns="cdc7663a-08f0-4737-9e8c-148ce897a09c" xsi:nil="true"/>
    <Issue_x0020_Date xmlns="cdc7663a-08f0-4737-9e8c-148ce897a09c" xsi:nil="true"/>
    <Webtopic xmlns="cdc7663a-08f0-4737-9e8c-148ce897a09c">Urban Development</Webtopic>
    <Publishing_x0020_House xmlns="cdc7663a-08f0-4737-9e8c-148ce897a09c" xsi:nil="true"/>
    <Disclosed xmlns="cdc7663a-08f0-4737-9e8c-148ce897a09c">false</Disclosed>
    <KP_x0020_Topics xmlns="cdc7663a-08f0-4737-9e8c-148ce897a09c" xsi:nil="true"/>
    <_dlc_DocIdUrl xmlns="cdc7663a-08f0-4737-9e8c-148ce897a09c">
      <Url>https://idbg.sharepoint.com/teams/EZ-BR-LON/BR-L1093/_layouts/15/DocIdRedir.aspx?ID=EZSHARE-1190195958-391</Url>
      <Description>EZSHARE-1190195958-391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FormUrls xmlns="http://schemas.microsoft.com/sharepoint/v3/contenttype/forms/url">
  <Display>_catalogs/masterpage/ECMForms/DisclosureOperationsCT/View.aspx</Display>
  <Edit>_catalogs/masterpage/ECMForms/DisclosureOperationsCT/Edit.aspx</Edit>
</FormUrls>
</file>

<file path=customXml/itemProps1.xml><?xml version="1.0" encoding="utf-8"?>
<ds:datastoreItem xmlns:ds="http://schemas.openxmlformats.org/officeDocument/2006/customXml" ds:itemID="{2F919BCC-74D2-4DC6-AE2A-973549FB15B8}"/>
</file>

<file path=customXml/itemProps2.xml><?xml version="1.0" encoding="utf-8"?>
<ds:datastoreItem xmlns:ds="http://schemas.openxmlformats.org/officeDocument/2006/customXml" ds:itemID="{E9AA40DF-87BA-436E-BC40-97CDF6D3E07F}"/>
</file>

<file path=customXml/itemProps3.xml><?xml version="1.0" encoding="utf-8"?>
<ds:datastoreItem xmlns:ds="http://schemas.openxmlformats.org/officeDocument/2006/customXml" ds:itemID="{38895CE2-9170-4DA1-8C7F-D75206B733B8}"/>
</file>

<file path=customXml/itemProps4.xml><?xml version="1.0" encoding="utf-8"?>
<ds:datastoreItem xmlns:ds="http://schemas.openxmlformats.org/officeDocument/2006/customXml" ds:itemID="{30ADE9F1-15DE-4017-8E0C-F864BE2C5C5D}"/>
</file>

<file path=customXml/itemProps5.xml><?xml version="1.0" encoding="utf-8"?>
<ds:datastoreItem xmlns:ds="http://schemas.openxmlformats.org/officeDocument/2006/customXml" ds:itemID="{0BCA8555-94C2-4F36-92B4-F2405AB326D4}"/>
</file>

<file path=customXml/itemProps6.xml><?xml version="1.0" encoding="utf-8"?>
<ds:datastoreItem xmlns:ds="http://schemas.openxmlformats.org/officeDocument/2006/customXml" ds:itemID="{7575DC28-0063-45FE-8D80-2FB46A1C6604}"/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3576</Words>
  <Application>Microsoft Office PowerPoint</Application>
  <PresentationFormat>Apresentação na tela (4:3)</PresentationFormat>
  <Paragraphs>660</Paragraphs>
  <Slides>32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AR JULIAN</vt:lpstr>
      <vt:lpstr>Arial</vt:lpstr>
      <vt:lpstr>Arial Black</vt:lpstr>
      <vt:lpstr>Calibri</vt:lpstr>
      <vt:lpstr>Times New Roman</vt:lpstr>
      <vt:lpstr>Wingdings</vt:lpstr>
      <vt:lpstr>Tema do Office</vt:lpstr>
      <vt:lpstr>Assunto: RESULTADOS DO COMPONENTE IV: Resultados: (1) Aumento do número de serviços conclusivos disponibilizados ao contribuinte, via WEB; (2) Aumento do nível de satisfação dos usuários dos serviços da SEFA no critério: facilidade para conseguir o serviço;  Produtos: (1) Modelo de qualidade para o atendimento ao contribuinte implementado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ATENDIMENTO VIA WEB  Pergunta realizada: Como o(a) sr(a) avalia a facilidade de uso do serviço do Portal?  </vt:lpstr>
      <vt:lpstr>Apresentação do PowerPoint</vt:lpstr>
      <vt:lpstr>ATENDIMENTO PRESENCIAL  Pergunta realizada: Qual das alternativas é a mais importante para o(a) sr(a) ficar satisfeito com os serviços desta Unidade Fazendária? </vt:lpstr>
      <vt:lpstr>Apresentação do PowerPoint</vt:lpstr>
      <vt:lpstr>Pergunta realizada:  Que nota de 0 a 10, o(a) sr(a) atribui para a qualidade quanto a facilidade para conseguir o serviço?</vt:lpstr>
      <vt:lpstr>Apresentação do PowerPoint</vt:lpstr>
      <vt:lpstr>ATENDIMENTO TELEFÔNICO  Pergunta realizada: Como o(a) sr(a) avalia o atendimento como um todo? 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CAFE Serv-Prod Atend Contribuinte</dc:title>
  <dc:creator>fabricia.duarte</dc:creator>
  <cp:lastModifiedBy>LUCIANA PIMENTEL</cp:lastModifiedBy>
  <cp:revision>93</cp:revision>
  <dcterms:created xsi:type="dcterms:W3CDTF">2011-04-19T14:12:36Z</dcterms:created>
  <dcterms:modified xsi:type="dcterms:W3CDTF">2015-06-01T15:34:17Z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0x0101001A458A224826124E8B45B1D613300CFC00201AB98451CC7B4E9B82280DE617E57C</vt:lpwstr>
  </property>
  <property fmtid="{D5CDD505-2E9C-101B-9397-08002B2CF9AE}" pid="3" name="TaxKeyword">
    <vt:lpwstr/>
  </property>
  <property fmtid="{D5CDD505-2E9C-101B-9397-08002B2CF9AE}" pid="4" name="Sub_x002d_Sector">
    <vt:lpwstr/>
  </property>
  <property fmtid="{D5CDD505-2E9C-101B-9397-08002B2CF9AE}" pid="5" name="TaxKeywordTaxHTField">
    <vt:lpwstr/>
  </property>
  <property fmtid="{D5CDD505-2E9C-101B-9397-08002B2CF9AE}" pid="6" name="Series Operations IDB">
    <vt:lpwstr>25;#Report|873abde9-d18a-4026-95d4-5687f3b4d845</vt:lpwstr>
  </property>
  <property fmtid="{D5CDD505-2E9C-101B-9397-08002B2CF9AE}" pid="8" name="Country">
    <vt:lpwstr>30;#Brazil|7deb27ec-6837-4974-9aa8-6cfbac841ef8</vt:lpwstr>
  </property>
  <property fmtid="{D5CDD505-2E9C-101B-9397-08002B2CF9AE}" pid="9" name="Fund IDB">
    <vt:lpwstr/>
  </property>
  <property fmtid="{D5CDD505-2E9C-101B-9397-08002B2CF9AE}" pid="10" name="Series_x0020_Operations_x0020_IDB">
    <vt:lpwstr>25;#Report|873abde9-d18a-4026-95d4-5687f3b4d845</vt:lpwstr>
  </property>
  <property fmtid="{D5CDD505-2E9C-101B-9397-08002B2CF9AE}" pid="13" name="Sector IDB">
    <vt:lpwstr/>
  </property>
  <property fmtid="{D5CDD505-2E9C-101B-9397-08002B2CF9AE}" pid="14" name="Function Operations IDB">
    <vt:lpwstr>2;#Monitoring and Reporting|df3c2aa1-d63e-41aa-b1f5-bb15dee691ca</vt:lpwstr>
  </property>
  <property fmtid="{D5CDD505-2E9C-101B-9397-08002B2CF9AE}" pid="15" name="Sub-Sector">
    <vt:lpwstr/>
  </property>
  <property fmtid="{D5CDD505-2E9C-101B-9397-08002B2CF9AE}" pid="16" name="Order">
    <vt:r8>39100</vt:r8>
  </property>
  <property fmtid="{D5CDD505-2E9C-101B-9397-08002B2CF9AE}" pid="17" name="ATI Undisclose Document Workflow">
    <vt:lpwstr/>
  </property>
  <property fmtid="{D5CDD505-2E9C-101B-9397-08002B2CF9AE}" pid="18" name="ATI Disclose Document Workflow v5">
    <vt:lpwstr/>
  </property>
  <property fmtid="{D5CDD505-2E9C-101B-9397-08002B2CF9AE}" pid="19" name="_dlc_DocIdItemGuid">
    <vt:lpwstr>5ca32d95-4812-4935-8933-2cd01cc58a5f</vt:lpwstr>
  </property>
</Properties>
</file>