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Default Extension="xml" ContentType="application/xml"/>
  <Override PartName="/ppt/presentation.xml" ContentType="application/vnd.openxmlformats-officedocument.presentationml.presentation.main+xml"/>
  <Override PartName="/ppt/slides/slide21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  <Override PartName="/docProps/custom.xml" ContentType="application/vnd.openxmlformats-officedocument.custom-properties+xml"/>
  <Override PartName="/customXml/itemProps6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24"/>
  </p:notesMasterIdLst>
  <p:handoutMasterIdLst>
    <p:handoutMasterId r:id="rId25"/>
  </p:handoutMasterIdLst>
  <p:sldIdLst>
    <p:sldId id="341" r:id="rId2"/>
    <p:sldId id="263" r:id="rId3"/>
    <p:sldId id="448" r:id="rId4"/>
    <p:sldId id="412" r:id="rId5"/>
    <p:sldId id="455" r:id="rId6"/>
    <p:sldId id="428" r:id="rId7"/>
    <p:sldId id="456" r:id="rId8"/>
    <p:sldId id="473" r:id="rId9"/>
    <p:sldId id="491" r:id="rId10"/>
    <p:sldId id="492" r:id="rId11"/>
    <p:sldId id="494" r:id="rId12"/>
    <p:sldId id="495" r:id="rId13"/>
    <p:sldId id="496" r:id="rId14"/>
    <p:sldId id="493" r:id="rId15"/>
    <p:sldId id="498" r:id="rId16"/>
    <p:sldId id="497" r:id="rId17"/>
    <p:sldId id="470" r:id="rId18"/>
    <p:sldId id="487" r:id="rId19"/>
    <p:sldId id="486" r:id="rId20"/>
    <p:sldId id="489" r:id="rId21"/>
    <p:sldId id="490" r:id="rId22"/>
    <p:sldId id="258" r:id="rId23"/>
  </p:sldIdLst>
  <p:sldSz cx="9144000" cy="6858000" type="letter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9BD1"/>
    <a:srgbClr val="2F94FF"/>
    <a:srgbClr val="3596DA"/>
    <a:srgbClr val="FFBA31"/>
    <a:srgbClr val="86D07E"/>
    <a:srgbClr val="87FF20"/>
    <a:srgbClr val="FFD934"/>
    <a:srgbClr val="FF7E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8479" autoAdjust="0"/>
  </p:normalViewPr>
  <p:slideViewPr>
    <p:cSldViewPr>
      <p:cViewPr varScale="1">
        <p:scale>
          <a:sx n="90" d="100"/>
          <a:sy n="90" d="100"/>
        </p:scale>
        <p:origin x="-1304" y="-104"/>
      </p:cViewPr>
      <p:guideLst>
        <p:guide orient="horz" pos="2160"/>
        <p:guide pos="51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464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printerSettings" Target="printerSettings/printerSettings1.bin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1" Type="http://schemas.openxmlformats.org/officeDocument/2006/relationships/slide" Target="slides/slide20.xml"/><Relationship Id="rId3" Type="http://schemas.openxmlformats.org/officeDocument/2006/relationships/slide" Target="slides/slide2.xml"/><Relationship Id="rId34" Type="http://schemas.openxmlformats.org/officeDocument/2006/relationships/customXml" Target="../customXml/item4.xml"/><Relationship Id="rId25" Type="http://schemas.openxmlformats.org/officeDocument/2006/relationships/handoutMaster" Target="handoutMasters/handoutMaster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7" Type="http://schemas.openxmlformats.org/officeDocument/2006/relationships/slide" Target="slides/slide6.xml"/><Relationship Id="rId33" Type="http://schemas.openxmlformats.org/officeDocument/2006/relationships/customXml" Target="../customXml/item3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6" Type="http://schemas.openxmlformats.org/officeDocument/2006/relationships/slide" Target="slides/slide15.xml"/><Relationship Id="rId2" Type="http://schemas.openxmlformats.org/officeDocument/2006/relationships/slide" Target="slides/slide1.xml"/><Relationship Id="rId24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32" Type="http://schemas.openxmlformats.org/officeDocument/2006/relationships/customXml" Target="../customXml/item2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5" Type="http://schemas.openxmlformats.org/officeDocument/2006/relationships/slide" Target="slides/slide14.xml"/><Relationship Id="rId5" Type="http://schemas.openxmlformats.org/officeDocument/2006/relationships/slide" Target="slides/slide4.xml"/><Relationship Id="rId36" Type="http://schemas.openxmlformats.org/officeDocument/2006/relationships/customXml" Target="../customXml/item6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9" Type="http://schemas.openxmlformats.org/officeDocument/2006/relationships/slide" Target="slides/slide8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35" Type="http://schemas.openxmlformats.org/officeDocument/2006/relationships/customXml" Target="../customXml/item5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43DA7722-A5E7-DE44-A75F-3BAFF107B7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5734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9C25D035-4194-2745-B24E-B311A9D50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3406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6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/>
          </a:p>
          <a:p>
            <a:pPr eaLnBrk="1" hangingPunct="1">
              <a:spcBef>
                <a:spcPct val="0"/>
              </a:spcBef>
            </a:pPr>
            <a:r>
              <a:rPr lang="fr-FR"/>
              <a:t>----- Notes de la réunion (23/05/13 17:05) -----</a:t>
            </a:r>
          </a:p>
          <a:p>
            <a:pPr eaLnBrk="1" hangingPunct="1">
              <a:spcBef>
                <a:spcPct val="0"/>
              </a:spcBef>
            </a:pPr>
            <a:r>
              <a:rPr lang="fr-FR"/>
              <a:t>Aspectos discutidos:</a:t>
            </a:r>
          </a:p>
          <a:p>
            <a:pPr eaLnBrk="1" hangingPunct="1">
              <a:spcBef>
                <a:spcPct val="0"/>
              </a:spcBef>
            </a:pPr>
            <a:endParaRPr lang="fr-FR"/>
          </a:p>
        </p:txBody>
      </p:sp>
      <p:sp>
        <p:nvSpPr>
          <p:cNvPr id="16387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F65A2C3-BADA-0A4D-9EC2-FA3183DD0DE4}" type="slidenum">
              <a:rPr lang="fr-FR" sz="1200">
                <a:latin typeface="Calibri" charset="0"/>
              </a:rPr>
              <a:pPr eaLnBrk="1" hangingPunct="1"/>
              <a:t>1</a:t>
            </a:fld>
            <a:endParaRPr lang="fr-FR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2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/>
          </a:p>
        </p:txBody>
      </p:sp>
      <p:sp>
        <p:nvSpPr>
          <p:cNvPr id="71683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95D3705-151B-ED4D-AC11-2010555DBF32}" type="slidenum">
              <a:rPr lang="fr-FR" sz="1200">
                <a:latin typeface="Calibri" charset="0"/>
              </a:rPr>
              <a:pPr eaLnBrk="1" hangingPunct="1"/>
              <a:t>10</a:t>
            </a:fld>
            <a:endParaRPr lang="fr-FR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2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/>
          </a:p>
        </p:txBody>
      </p:sp>
      <p:sp>
        <p:nvSpPr>
          <p:cNvPr id="71683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95D3705-151B-ED4D-AC11-2010555DBF32}" type="slidenum">
              <a:rPr lang="fr-FR" sz="1200">
                <a:latin typeface="Calibri" charset="0"/>
              </a:rPr>
              <a:pPr eaLnBrk="1" hangingPunct="1"/>
              <a:t>11</a:t>
            </a:fld>
            <a:endParaRPr lang="fr-FR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2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/>
          </a:p>
        </p:txBody>
      </p:sp>
      <p:sp>
        <p:nvSpPr>
          <p:cNvPr id="71683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95D3705-151B-ED4D-AC11-2010555DBF32}" type="slidenum">
              <a:rPr lang="fr-FR" sz="1200">
                <a:latin typeface="Calibri" charset="0"/>
              </a:rPr>
              <a:pPr eaLnBrk="1" hangingPunct="1"/>
              <a:t>12</a:t>
            </a:fld>
            <a:endParaRPr lang="fr-FR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2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/>
          </a:p>
        </p:txBody>
      </p:sp>
      <p:sp>
        <p:nvSpPr>
          <p:cNvPr id="71683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95D3705-151B-ED4D-AC11-2010555DBF32}" type="slidenum">
              <a:rPr lang="fr-FR" sz="1200">
                <a:latin typeface="Calibri" charset="0"/>
              </a:rPr>
              <a:pPr eaLnBrk="1" hangingPunct="1"/>
              <a:t>13</a:t>
            </a:fld>
            <a:endParaRPr lang="fr-FR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2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/>
          </a:p>
        </p:txBody>
      </p:sp>
      <p:sp>
        <p:nvSpPr>
          <p:cNvPr id="71683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95D3705-151B-ED4D-AC11-2010555DBF32}" type="slidenum">
              <a:rPr lang="fr-FR" sz="1200">
                <a:latin typeface="Calibri" charset="0"/>
              </a:rPr>
              <a:pPr eaLnBrk="1" hangingPunct="1"/>
              <a:t>14</a:t>
            </a:fld>
            <a:endParaRPr lang="fr-FR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2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/>
          </a:p>
        </p:txBody>
      </p:sp>
      <p:sp>
        <p:nvSpPr>
          <p:cNvPr id="71683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95D3705-151B-ED4D-AC11-2010555DBF32}" type="slidenum">
              <a:rPr lang="fr-FR" sz="1200">
                <a:latin typeface="Calibri" charset="0"/>
              </a:rPr>
              <a:pPr eaLnBrk="1" hangingPunct="1"/>
              <a:t>15</a:t>
            </a:fld>
            <a:endParaRPr lang="fr-FR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2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/>
          </a:p>
        </p:txBody>
      </p:sp>
      <p:sp>
        <p:nvSpPr>
          <p:cNvPr id="71683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95D3705-151B-ED4D-AC11-2010555DBF32}" type="slidenum">
              <a:rPr lang="fr-FR" sz="1200">
                <a:latin typeface="Calibri" charset="0"/>
              </a:rPr>
              <a:pPr eaLnBrk="1" hangingPunct="1"/>
              <a:t>16</a:t>
            </a:fld>
            <a:endParaRPr lang="fr-FR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6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/>
          </a:p>
        </p:txBody>
      </p:sp>
      <p:sp>
        <p:nvSpPr>
          <p:cNvPr id="98307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DE1A408-4F47-444C-9D7B-3E4B22CACFD1}" type="slidenum">
              <a:rPr lang="fr-FR" sz="1200">
                <a:latin typeface="Calibri" charset="0"/>
              </a:rPr>
              <a:pPr eaLnBrk="1" hangingPunct="1"/>
              <a:t>17</a:t>
            </a:fld>
            <a:endParaRPr lang="fr-FR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6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/>
          </a:p>
        </p:txBody>
      </p:sp>
      <p:sp>
        <p:nvSpPr>
          <p:cNvPr id="98307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DE1A408-4F47-444C-9D7B-3E4B22CACFD1}" type="slidenum">
              <a:rPr lang="fr-FR" sz="1200">
                <a:latin typeface="Calibri" charset="0"/>
              </a:rPr>
              <a:pPr eaLnBrk="1" hangingPunct="1"/>
              <a:t>18</a:t>
            </a:fld>
            <a:endParaRPr lang="fr-FR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6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/>
          </a:p>
        </p:txBody>
      </p:sp>
      <p:sp>
        <p:nvSpPr>
          <p:cNvPr id="98307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DE1A408-4F47-444C-9D7B-3E4B22CACFD1}" type="slidenum">
              <a:rPr lang="fr-FR" sz="1200">
                <a:latin typeface="Calibri" charset="0"/>
              </a:rPr>
              <a:pPr eaLnBrk="1" hangingPunct="1"/>
              <a:t>19</a:t>
            </a:fld>
            <a:endParaRPr lang="fr-FR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/>
          </a:p>
        </p:txBody>
      </p:sp>
      <p:sp>
        <p:nvSpPr>
          <p:cNvPr id="18435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09706FE-904D-A943-8845-641BA5987E5B}" type="slidenum">
              <a:rPr lang="fr-FR" sz="1200">
                <a:latin typeface="Calibri" charset="0"/>
              </a:rPr>
              <a:pPr eaLnBrk="1" hangingPunct="1"/>
              <a:t>2</a:t>
            </a:fld>
            <a:endParaRPr lang="fr-FR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6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/>
          </a:p>
        </p:txBody>
      </p:sp>
      <p:sp>
        <p:nvSpPr>
          <p:cNvPr id="98307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DE1A408-4F47-444C-9D7B-3E4B22CACFD1}" type="slidenum">
              <a:rPr lang="fr-FR" sz="1200">
                <a:latin typeface="Calibri" charset="0"/>
              </a:rPr>
              <a:pPr eaLnBrk="1" hangingPunct="1"/>
              <a:t>20</a:t>
            </a:fld>
            <a:endParaRPr lang="fr-FR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6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/>
          </a:p>
        </p:txBody>
      </p:sp>
      <p:sp>
        <p:nvSpPr>
          <p:cNvPr id="98307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DE1A408-4F47-444C-9D7B-3E4B22CACFD1}" type="slidenum">
              <a:rPr lang="fr-FR" sz="1200">
                <a:latin typeface="Calibri" charset="0"/>
              </a:rPr>
              <a:pPr eaLnBrk="1" hangingPunct="1"/>
              <a:t>21</a:t>
            </a:fld>
            <a:endParaRPr lang="fr-FR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2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/>
          </a:p>
        </p:txBody>
      </p:sp>
      <p:sp>
        <p:nvSpPr>
          <p:cNvPr id="30723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26F1B81-0BE6-5341-A01D-DD954A3E28F8}" type="slidenum">
              <a:rPr lang="fr-FR" sz="1200">
                <a:latin typeface="Calibri" charset="0"/>
              </a:rPr>
              <a:pPr eaLnBrk="1" hangingPunct="1"/>
              <a:t>3</a:t>
            </a:fld>
            <a:endParaRPr lang="fr-FR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8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/>
          </a:p>
        </p:txBody>
      </p:sp>
      <p:sp>
        <p:nvSpPr>
          <p:cNvPr id="34819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0C64FAC-35C6-4A47-B7F5-E57523262084}" type="slidenum">
              <a:rPr lang="fr-FR" sz="1200">
                <a:latin typeface="Calibri" charset="0"/>
              </a:rPr>
              <a:pPr eaLnBrk="1" hangingPunct="1"/>
              <a:t>4</a:t>
            </a:fld>
            <a:endParaRPr lang="fr-FR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6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/>
          </a:p>
        </p:txBody>
      </p:sp>
      <p:sp>
        <p:nvSpPr>
          <p:cNvPr id="67587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F7990D3-A664-2946-85AB-060B222F7816}" type="slidenum">
              <a:rPr lang="fr-FR" sz="1200">
                <a:latin typeface="Calibri" charset="0"/>
              </a:rPr>
              <a:pPr eaLnBrk="1" hangingPunct="1"/>
              <a:t>5</a:t>
            </a:fld>
            <a:endParaRPr lang="fr-FR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8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/>
          </a:p>
        </p:txBody>
      </p:sp>
      <p:sp>
        <p:nvSpPr>
          <p:cNvPr id="55299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5B73C5E-DB57-DF45-89C6-5286D9A22DDE}" type="slidenum">
              <a:rPr lang="fr-FR" sz="1200">
                <a:latin typeface="Calibri" charset="0"/>
              </a:rPr>
              <a:pPr eaLnBrk="1" hangingPunct="1"/>
              <a:t>6</a:t>
            </a:fld>
            <a:endParaRPr lang="fr-FR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4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/>
          </a:p>
        </p:txBody>
      </p:sp>
      <p:sp>
        <p:nvSpPr>
          <p:cNvPr id="69635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1DEEE93-CD09-0D4C-8590-D8785CD6F33A}" type="slidenum">
              <a:rPr lang="fr-FR" sz="1200">
                <a:latin typeface="Calibri" charset="0"/>
              </a:rPr>
              <a:pPr eaLnBrk="1" hangingPunct="1"/>
              <a:t>7</a:t>
            </a:fld>
            <a:endParaRPr lang="fr-FR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2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/>
          </a:p>
        </p:txBody>
      </p:sp>
      <p:sp>
        <p:nvSpPr>
          <p:cNvPr id="71683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95D3705-151B-ED4D-AC11-2010555DBF32}" type="slidenum">
              <a:rPr lang="fr-FR" sz="1200">
                <a:latin typeface="Calibri" charset="0"/>
              </a:rPr>
              <a:pPr eaLnBrk="1" hangingPunct="1"/>
              <a:t>8</a:t>
            </a:fld>
            <a:endParaRPr lang="fr-FR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2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/>
          </a:p>
        </p:txBody>
      </p:sp>
      <p:sp>
        <p:nvSpPr>
          <p:cNvPr id="71683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95D3705-151B-ED4D-AC11-2010555DBF32}" type="slidenum">
              <a:rPr lang="fr-FR" sz="1200">
                <a:latin typeface="Calibri" charset="0"/>
              </a:rPr>
              <a:pPr eaLnBrk="1" hangingPunct="1"/>
              <a:t>9</a:t>
            </a:fld>
            <a:endParaRPr lang="fr-FR" sz="120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981200"/>
            <a:ext cx="495300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2282825"/>
            <a:ext cx="301625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67200" y="2133600"/>
            <a:ext cx="4191000" cy="14668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19600"/>
            <a:ext cx="6400800" cy="609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i="0"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143000" y="6591300"/>
            <a:ext cx="6400800" cy="2667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Metodología para la formulación de planes nacionales en Logística de Cargas</a:t>
            </a:r>
          </a:p>
        </p:txBody>
      </p:sp>
    </p:spTree>
    <p:extLst>
      <p:ext uri="{BB962C8B-B14F-4D97-AF65-F5344CB8AC3E}">
        <p14:creationId xmlns:p14="http://schemas.microsoft.com/office/powerpoint/2010/main" val="3758533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17961-EFD8-BD4A-B39A-15B8A02CAA66}" type="datetime7">
              <a:rPr lang="fr-FR"/>
              <a:pPr>
                <a:defRPr/>
              </a:pPr>
              <a:t>02-15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Metodología para la formulación de planes nacionales en Logística de Cargas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 </a:t>
            </a:r>
            <a:fld id="{BC9E602D-8BD8-2B48-833F-8BA22E775321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2884831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16562"/>
          </a:xfrm>
        </p:spPr>
        <p:txBody>
          <a:bodyPr vert="eaVert"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16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7C7F2-C4BF-9B45-A473-1F131E60233E}" type="datetime7">
              <a:rPr lang="fr-FR"/>
              <a:pPr>
                <a:defRPr/>
              </a:pPr>
              <a:t>02-15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Metodología para la formulación de planes nacionales en Logística de Cargas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 </a:t>
            </a:r>
            <a:fld id="{159B5363-6836-C342-8A7C-18A7B3A7BEDA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2589560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FB33E-DCD3-B947-AD58-63FD5837CFB2}" type="datetime7">
              <a:rPr lang="fr-FR"/>
              <a:pPr>
                <a:defRPr/>
              </a:pPr>
              <a:t>02-15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43000" y="6591300"/>
            <a:ext cx="6400800" cy="2667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Metodología para la formulación de planes nacionales en Logística de Cargas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 </a:t>
            </a:r>
            <a:fld id="{7058B0EF-4BA2-5847-BCC4-B8AB445F3B5A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2597060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29125"/>
            <a:ext cx="7772400" cy="1362075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7622A-34DD-864C-9918-179218653670}" type="datetime7">
              <a:rPr lang="fr-FR"/>
              <a:pPr>
                <a:defRPr/>
              </a:pPr>
              <a:t>02-15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Metodología para la formulación de planes nacionales en Logística de Cargas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 </a:t>
            </a:r>
            <a:fld id="{F7016F57-A5FE-5D48-9AAF-53E5F6CD3521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2521899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F6B2A-E498-F340-8B53-C4739948B4FB}" type="datetime7">
              <a:rPr lang="fr-FR"/>
              <a:pPr>
                <a:defRPr/>
              </a:pPr>
              <a:t>02-15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Metodología para la formulación de planes nacionales en Logística de Cargas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 </a:t>
            </a:r>
            <a:fld id="{11F943A0-D901-2647-B8F1-18C93CCA4F3E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419514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E4D0F-24EE-C243-89E8-39A439AC8B19}" type="datetime7">
              <a:rPr lang="fr-FR"/>
              <a:pPr>
                <a:defRPr/>
              </a:pPr>
              <a:t>02-15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Metodología para la formulación de planes nacionales en Logística de Cargas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 </a:t>
            </a:r>
            <a:fld id="{5618781F-FE15-8E4E-A68A-110B8319F404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83851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FE31A-9858-CF40-A1F1-C61B87A97C7A}" type="datetime7">
              <a:rPr lang="fr-FR"/>
              <a:pPr>
                <a:defRPr/>
              </a:pPr>
              <a:t>02-15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Metodología para la formulación de planes nacionales en Logística de Cargas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 </a:t>
            </a:r>
            <a:fld id="{F20BDAC9-4E87-9B4A-86D9-290EF2C59003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065042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C3257-011E-264D-A4DC-2E06D8A715AE}" type="datetime7">
              <a:rPr lang="fr-FR"/>
              <a:pPr>
                <a:defRPr/>
              </a:pPr>
              <a:t>02-15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Metodología para la formulación de planes nacionales en Logística de Cargas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 </a:t>
            </a:r>
            <a:fld id="{69CA9EE9-98AA-0440-A234-34DC3B40A407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4264128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6F78D-80E9-B44F-BA21-95D400F6A543}" type="datetime7">
              <a:rPr lang="fr-FR"/>
              <a:pPr>
                <a:defRPr/>
              </a:pPr>
              <a:t>02-15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Metodología para la formulación de planes nacionales en Logística de Cargas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 </a:t>
            </a:r>
            <a:fld id="{339E5C27-5D22-1244-8466-E63382E0AA56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755913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8E5C4-E152-224A-BDBE-33BF0A232B98}" type="datetime7">
              <a:rPr lang="fr-FR"/>
              <a:pPr>
                <a:defRPr/>
              </a:pPr>
              <a:t>02-15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Metodología para la formulación de planes nacionales en Logística de Cargas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 </a:t>
            </a:r>
            <a:fld id="{9A7ACA6C-2641-3D40-B507-B7E29180FE72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57187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91300"/>
            <a:ext cx="9906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 i="1">
                <a:solidFill>
                  <a:srgbClr val="7F7F7F"/>
                </a:solidFill>
                <a:cs typeface="Arial" charset="0"/>
              </a:defRPr>
            </a:lvl1pPr>
          </a:lstStyle>
          <a:p>
            <a:pPr>
              <a:defRPr/>
            </a:pPr>
            <a:fld id="{CE82B7E8-2A08-CF41-8A9D-3E8311048B0E}" type="datetime7">
              <a:rPr lang="fr-FR"/>
              <a:pPr>
                <a:defRPr/>
              </a:pPr>
              <a:t>02-15</a:t>
            </a:fld>
            <a:endParaRPr lang="en-US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90600" y="6591300"/>
            <a:ext cx="6477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 b="0" i="1">
                <a:solidFill>
                  <a:srgbClr val="7F7F7F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Metodología para la formulación de planes nacionales en Logística de Cargas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0" y="6610350"/>
            <a:ext cx="8382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 i="1">
                <a:solidFill>
                  <a:srgbClr val="7F7F7F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- </a:t>
            </a:r>
            <a:fld id="{879F05FD-A6BE-1840-9186-A89D78EB1AB4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  <a:endParaRPr lang="en-US" dirty="0"/>
          </a:p>
        </p:txBody>
      </p:sp>
      <p:sp>
        <p:nvSpPr>
          <p:cNvPr id="1031" name="Picture 10"/>
          <p:cNvSpPr>
            <a:spLocks noChangeAspect="1" noChangeArrowheads="1"/>
          </p:cNvSpPr>
          <p:nvPr/>
        </p:nvSpPr>
        <p:spPr bwMode="auto">
          <a:xfrm>
            <a:off x="-20638" y="6405563"/>
            <a:ext cx="9164638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32" name="Picture 12"/>
          <p:cNvSpPr>
            <a:spLocks noChangeAspect="1" noChangeArrowheads="1"/>
          </p:cNvSpPr>
          <p:nvPr/>
        </p:nvSpPr>
        <p:spPr bwMode="auto">
          <a:xfrm>
            <a:off x="8229600" y="609600"/>
            <a:ext cx="7429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1033" name="Picture 10"/>
          <p:cNvPicPr>
            <a:picLocks noChangeAspect="1" noChangeArrowheads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64638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20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88900"/>
            <a:ext cx="8382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98" r:id="rId1"/>
    <p:sldLayoutId id="2147484699" r:id="rId2"/>
    <p:sldLayoutId id="2147484700" r:id="rId3"/>
    <p:sldLayoutId id="2147484701" r:id="rId4"/>
    <p:sldLayoutId id="2147484702" r:id="rId5"/>
    <p:sldLayoutId id="2147484703" r:id="rId6"/>
    <p:sldLayoutId id="2147484704" r:id="rId7"/>
    <p:sldLayoutId id="2147484705" r:id="rId8"/>
    <p:sldLayoutId id="2147484706" r:id="rId9"/>
    <p:sldLayoutId id="2147484707" r:id="rId10"/>
    <p:sldLayoutId id="2147484708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399CD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399CD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399CD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399CD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399CD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399CD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399CD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399CD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399CD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399CD"/>
        </a:buClr>
        <a:buFont typeface="Wingdings" charset="0"/>
        <a:buChar char="§"/>
        <a:defRPr sz="2000" b="1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re 1"/>
          <p:cNvSpPr>
            <a:spLocks noGrp="1"/>
          </p:cNvSpPr>
          <p:nvPr>
            <p:ph type="ctrTitle"/>
          </p:nvPr>
        </p:nvSpPr>
        <p:spPr>
          <a:xfrm>
            <a:off x="4267200" y="1828800"/>
            <a:ext cx="4191000" cy="1905000"/>
          </a:xfrm>
        </p:spPr>
        <p:txBody>
          <a:bodyPr/>
          <a:lstStyle/>
          <a:p>
            <a:pPr eaLnBrk="1" hangingPunct="1"/>
            <a:r>
              <a:rPr lang="es-ES_tradnl" sz="2400" dirty="0">
                <a:latin typeface="Arial" charset="0"/>
              </a:rPr>
              <a:t>Plan Estratégico Nacional de Logística de Cargas </a:t>
            </a:r>
            <a:br>
              <a:rPr lang="es-ES_tradnl" sz="2400" dirty="0">
                <a:latin typeface="Arial" charset="0"/>
              </a:rPr>
            </a:br>
            <a:r>
              <a:rPr lang="es-ES_tradnl" sz="2400" dirty="0">
                <a:latin typeface="Arial" charset="0"/>
              </a:rPr>
              <a:t>de Panamá – </a:t>
            </a:r>
            <a:r>
              <a:rPr lang="es-ES_tradnl" sz="2400" dirty="0" err="1">
                <a:latin typeface="Arial" charset="0"/>
              </a:rPr>
              <a:t>PNLog</a:t>
            </a:r>
            <a:r>
              <a:rPr lang="es-ES_tradnl" sz="2400" dirty="0">
                <a:latin typeface="Arial" charset="0"/>
              </a:rPr>
              <a:t> PN</a:t>
            </a:r>
            <a:br>
              <a:rPr lang="es-ES_tradnl" sz="2400" dirty="0">
                <a:latin typeface="Arial" charset="0"/>
              </a:rPr>
            </a:br>
            <a:r>
              <a:rPr lang="es-ES_tradnl" sz="2400" dirty="0">
                <a:latin typeface="Arial" charset="0"/>
              </a:rPr>
              <a:t> </a:t>
            </a:r>
            <a:br>
              <a:rPr lang="es-ES_tradnl" sz="2400" dirty="0">
                <a:latin typeface="Arial" charset="0"/>
              </a:rPr>
            </a:br>
            <a:r>
              <a:rPr lang="es-ES_tradnl" sz="2000" b="0" dirty="0" smtClean="0">
                <a:latin typeface="Arial" charset="0"/>
              </a:rPr>
              <a:t>Síntesis, avances y </a:t>
            </a:r>
            <a:r>
              <a:rPr lang="es-ES_tradnl" sz="2000" b="0" dirty="0" smtClean="0">
                <a:latin typeface="Arial" charset="0"/>
              </a:rPr>
              <a:t>acciones vinculadas al PBL</a:t>
            </a:r>
            <a:endParaRPr lang="fr-FR" sz="2400" b="0" dirty="0">
              <a:latin typeface="Arial" charset="0"/>
            </a:endParaRPr>
          </a:p>
        </p:txBody>
      </p:sp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685800" y="4508500"/>
            <a:ext cx="7924800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_tradnl" sz="1400" dirty="0" smtClean="0">
                <a:solidFill>
                  <a:schemeClr val="bg2"/>
                </a:solidFill>
              </a:rPr>
              <a:t>Misión </a:t>
            </a:r>
            <a:r>
              <a:rPr lang="es-ES_tradnl" sz="1400" dirty="0" smtClean="0">
                <a:solidFill>
                  <a:schemeClr val="bg2"/>
                </a:solidFill>
              </a:rPr>
              <a:t>de Identificación del Préstamo de Reformas de Política (PBL) </a:t>
            </a:r>
            <a:endParaRPr lang="es-ES_tradnl" sz="1400" dirty="0" smtClean="0">
              <a:solidFill>
                <a:schemeClr val="bg2"/>
              </a:solidFill>
            </a:endParaRPr>
          </a:p>
          <a:p>
            <a:pPr algn="ctr"/>
            <a:endParaRPr lang="es-ES_tradnl" sz="1400" dirty="0">
              <a:solidFill>
                <a:schemeClr val="bg2"/>
              </a:solidFill>
            </a:endParaRPr>
          </a:p>
          <a:p>
            <a:pPr algn="ctr"/>
            <a:r>
              <a:rPr lang="es-ES_tradnl" sz="1400" dirty="0" smtClean="0">
                <a:solidFill>
                  <a:schemeClr val="bg2"/>
                </a:solidFill>
              </a:rPr>
              <a:t>Apoyo </a:t>
            </a:r>
            <a:r>
              <a:rPr lang="es-ES_tradnl" sz="1400" dirty="0" smtClean="0">
                <a:solidFill>
                  <a:schemeClr val="bg2"/>
                </a:solidFill>
              </a:rPr>
              <a:t>al Programa de Reformas del Sector Transporte y Logística de Panamá</a:t>
            </a:r>
            <a:endParaRPr lang="es-ES_tradnl" sz="1400" dirty="0">
              <a:solidFill>
                <a:schemeClr val="bg2"/>
              </a:solidFill>
            </a:endParaRPr>
          </a:p>
          <a:p>
            <a:pPr algn="ctr"/>
            <a:endParaRPr lang="es-ES_tradnl" sz="1400" dirty="0">
              <a:solidFill>
                <a:schemeClr val="bg2"/>
              </a:solidFill>
            </a:endParaRPr>
          </a:p>
          <a:p>
            <a:pPr algn="ctr"/>
            <a:endParaRPr lang="es-ES_tradnl" sz="1400" dirty="0">
              <a:solidFill>
                <a:schemeClr val="bg2"/>
              </a:solidFill>
            </a:endParaRPr>
          </a:p>
          <a:p>
            <a:pPr algn="ctr"/>
            <a:endParaRPr lang="es-ES_tradnl" sz="1400" dirty="0">
              <a:solidFill>
                <a:schemeClr val="bg2"/>
              </a:solidFill>
            </a:endParaRPr>
          </a:p>
          <a:p>
            <a:pPr algn="ctr"/>
            <a:r>
              <a:rPr lang="es-ES_tradnl" sz="1400" dirty="0">
                <a:solidFill>
                  <a:schemeClr val="bg2"/>
                </a:solidFill>
              </a:rPr>
              <a:t>Elaborado por Marelia Martínez Rivas</a:t>
            </a:r>
          </a:p>
          <a:p>
            <a:pPr algn="ctr"/>
            <a:endParaRPr lang="es-ES_tradnl" sz="1400" dirty="0">
              <a:solidFill>
                <a:schemeClr val="bg2"/>
              </a:solidFill>
            </a:endParaRPr>
          </a:p>
          <a:p>
            <a:pPr algn="ctr"/>
            <a:r>
              <a:rPr lang="es-ES_tradnl" sz="1200" dirty="0" smtClean="0">
                <a:solidFill>
                  <a:schemeClr val="bg2"/>
                </a:solidFill>
              </a:rPr>
              <a:t>Febrero 2015</a:t>
            </a:r>
            <a:endParaRPr lang="es-ES_tradnl" sz="12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153400" cy="1249363"/>
          </a:xfrm>
        </p:spPr>
        <p:txBody>
          <a:bodyPr/>
          <a:lstStyle/>
          <a:p>
            <a:pPr marL="457200" indent="-457200" eaLnBrk="1" hangingPunct="1">
              <a:buFont typeface="+mj-ea"/>
              <a:buAutoNum type="circleNumDbPlain" startAt="3"/>
            </a:pPr>
            <a:r>
              <a:rPr lang="es-ES" dirty="0">
                <a:latin typeface="Arial" charset="0"/>
              </a:rPr>
              <a:t>Acciones clave del PNLOG para el PBL</a:t>
            </a:r>
            <a:r>
              <a:rPr lang="es-ES" dirty="0">
                <a:latin typeface="Arial" charset="0"/>
              </a:rPr>
              <a:t/>
            </a:r>
            <a:br>
              <a:rPr lang="es-ES" dirty="0">
                <a:latin typeface="Arial" charset="0"/>
              </a:rPr>
            </a:br>
            <a:r>
              <a:rPr lang="es-ES" sz="1800" dirty="0" smtClean="0">
                <a:latin typeface="Arial" charset="0"/>
              </a:rPr>
              <a:t>Plan Nacional de Log</a:t>
            </a:r>
            <a:r>
              <a:rPr lang="es-ES" sz="1800" dirty="0" smtClean="0">
                <a:latin typeface="Arial" charset="0"/>
              </a:rPr>
              <a:t>ística y </a:t>
            </a:r>
            <a:r>
              <a:rPr lang="es-ES" sz="1800" dirty="0" smtClean="0">
                <a:latin typeface="Arial" charset="0"/>
              </a:rPr>
              <a:t>Transporte</a:t>
            </a:r>
            <a:endParaRPr lang="fr-FR" sz="1800" dirty="0">
              <a:latin typeface="Arial" charset="0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9AF453D-CC01-C14D-A6A2-24E6BE75509F}" type="datetime7">
              <a:rPr lang="fr-FR"/>
              <a:pPr>
                <a:defRPr/>
              </a:pPr>
              <a:t>02-15</a:t>
            </a:fld>
            <a:endParaRPr lang="en-US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- </a:t>
            </a:r>
            <a:fld id="{8A9E1ACA-74C4-8A4C-95FB-F9C8001A36F0}" type="slidenum">
              <a:rPr lang="en-US" smtClean="0"/>
              <a:pPr>
                <a:defRPr/>
              </a:pPr>
              <a:t>10</a:t>
            </a:fld>
            <a:r>
              <a:rPr lang="en-US" smtClean="0"/>
              <a:t> -</a:t>
            </a:r>
            <a:endParaRPr lang="en-US"/>
          </a:p>
        </p:txBody>
      </p:sp>
      <p:sp>
        <p:nvSpPr>
          <p:cNvPr id="3" name="ZoneTexte 2"/>
          <p:cNvSpPr txBox="1"/>
          <p:nvPr/>
        </p:nvSpPr>
        <p:spPr>
          <a:xfrm>
            <a:off x="609600" y="1143000"/>
            <a:ext cx="7910689" cy="466794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marL="180975" indent="-180975" algn="just" eaLnBrk="1" hangingPunct="1">
              <a:lnSpc>
                <a:spcPct val="110000"/>
              </a:lnSpc>
              <a:spcBef>
                <a:spcPct val="20000"/>
              </a:spcBef>
              <a:buClr>
                <a:srgbClr val="0399CD"/>
              </a:buClr>
              <a:buFont typeface="Wingdings" charset="0"/>
              <a:buChar char="§"/>
              <a:defRPr sz="1600"/>
            </a:lvl1pPr>
            <a:lvl2pPr marL="638175" lvl="1" indent="-180975" algn="just" eaLnBrk="1" hangingPunct="1">
              <a:lnSpc>
                <a:spcPct val="110000"/>
              </a:lnSpc>
              <a:spcBef>
                <a:spcPct val="20000"/>
              </a:spcBef>
              <a:buClr>
                <a:srgbClr val="0399CD"/>
              </a:buClr>
              <a:buFont typeface="Wingdings" charset="0"/>
              <a:buChar char="§"/>
              <a:defRPr sz="1400"/>
            </a:lvl2pPr>
            <a:lvl3pPr marL="1143000" indent="-228600" eaLnBrk="0" hangingPunct="0">
              <a:defRPr sz="2400"/>
            </a:lvl3pPr>
            <a:lvl4pPr marL="1600200" indent="-228600" eaLnBrk="0" hangingPunct="0">
              <a:defRPr sz="2400"/>
            </a:lvl4pPr>
            <a:lvl5pPr marL="2057400" indent="-228600" eaLnBrk="0" hangingPunct="0">
              <a:defRPr sz="2400"/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9pPr>
          </a:lstStyle>
          <a:p>
            <a:r>
              <a:rPr lang="es-ES" dirty="0" smtClean="0"/>
              <a:t>Objetivos: Generar </a:t>
            </a:r>
            <a:r>
              <a:rPr lang="es-ES" dirty="0"/>
              <a:t>un </a:t>
            </a:r>
            <a:r>
              <a:rPr lang="es-ES" dirty="0" smtClean="0"/>
              <a:t>plan de transporte y log</a:t>
            </a:r>
            <a:r>
              <a:rPr lang="es-ES" dirty="0" smtClean="0"/>
              <a:t>ística que brinde lineamientos para el sistema de transporte a nivel nacional de forma de responder a las necesidades de subsistemas, sectores y cadenas logísticas prioritarias</a:t>
            </a:r>
            <a:endParaRPr lang="es-ES" dirty="0" smtClean="0"/>
          </a:p>
          <a:p>
            <a:r>
              <a:rPr lang="es-ES" dirty="0" smtClean="0"/>
              <a:t>Descripci</a:t>
            </a:r>
            <a:r>
              <a:rPr lang="es-ES" dirty="0" smtClean="0"/>
              <a:t>ón</a:t>
            </a:r>
            <a:r>
              <a:rPr lang="es-ES" dirty="0" smtClean="0"/>
              <a:t>:</a:t>
            </a:r>
          </a:p>
          <a:p>
            <a:pPr lvl="1"/>
            <a:r>
              <a:rPr lang="es-ES" sz="1600" dirty="0" smtClean="0"/>
              <a:t>An</a:t>
            </a:r>
            <a:r>
              <a:rPr lang="es-ES" sz="1600" dirty="0" smtClean="0"/>
              <a:t>álisis d</a:t>
            </a:r>
            <a:r>
              <a:rPr lang="es-ES" sz="1600" dirty="0" smtClean="0"/>
              <a:t>el </a:t>
            </a:r>
            <a:r>
              <a:rPr lang="es-ES" sz="1600" dirty="0"/>
              <a:t>sistema de transporte nacional, conteniendo información de la demanda actual y futura esperada de los diferentes medios de transporte así como la oferta (presente y proyectada) que permita la planificación por escenarios y defina las inversiones prioritarias en vialidad</a:t>
            </a:r>
            <a:r>
              <a:rPr lang="es-ES" sz="1600" dirty="0" smtClean="0"/>
              <a:t>.</a:t>
            </a:r>
          </a:p>
          <a:p>
            <a:pPr lvl="1"/>
            <a:r>
              <a:rPr lang="es-ES" sz="1600" dirty="0" smtClean="0"/>
              <a:t>Inventario de oferta log</a:t>
            </a:r>
            <a:r>
              <a:rPr lang="es-ES" sz="1600" dirty="0" smtClean="0"/>
              <a:t>ística actual y proyectada, cuantificación de la demanda futura, propuesta de plataformas logística de apoyo a los principales subsistemas.</a:t>
            </a:r>
            <a:endParaRPr lang="es-ES" sz="1600" dirty="0" smtClean="0"/>
          </a:p>
          <a:p>
            <a:pPr lvl="1"/>
            <a:r>
              <a:rPr lang="es-ES" sz="1600" dirty="0" smtClean="0"/>
              <a:t>Este </a:t>
            </a:r>
            <a:r>
              <a:rPr lang="es-ES" sz="1600" dirty="0"/>
              <a:t>instrumento deberá estar </a:t>
            </a:r>
            <a:r>
              <a:rPr lang="es-ES" sz="1600" dirty="0" smtClean="0"/>
              <a:t>coordinado con </a:t>
            </a:r>
            <a:r>
              <a:rPr lang="es-ES" sz="1600" dirty="0"/>
              <a:t>los proyectos </a:t>
            </a:r>
            <a:r>
              <a:rPr lang="es-ES" sz="1600" dirty="0" smtClean="0"/>
              <a:t>de </a:t>
            </a:r>
            <a:r>
              <a:rPr lang="es-ES" sz="1600" dirty="0"/>
              <a:t>Vialidad y </a:t>
            </a:r>
            <a:r>
              <a:rPr lang="es-ES" sz="1600" dirty="0" smtClean="0"/>
              <a:t>ordenamiento del suelo </a:t>
            </a:r>
            <a:r>
              <a:rPr lang="es-ES" sz="1600" dirty="0"/>
              <a:t>tanto en el área interoceánica como en el resto del País.   </a:t>
            </a:r>
            <a:endParaRPr lang="es-ES" sz="1600" dirty="0" smtClean="0"/>
          </a:p>
          <a:p>
            <a:pPr lvl="1"/>
            <a:r>
              <a:rPr lang="es-ES" sz="1600" dirty="0" smtClean="0"/>
              <a:t>Debe tener como insumo los planes o estrategias de exportaci</a:t>
            </a:r>
            <a:r>
              <a:rPr lang="es-ES" sz="1600" dirty="0" smtClean="0"/>
              <a:t>ón agrícolas y de manufacturas</a:t>
            </a:r>
            <a:endParaRPr lang="es-ES" sz="1600" dirty="0" smtClean="0"/>
          </a:p>
        </p:txBody>
      </p:sp>
    </p:spTree>
    <p:extLst>
      <p:ext uri="{BB962C8B-B14F-4D97-AF65-F5344CB8AC3E}">
        <p14:creationId xmlns:p14="http://schemas.microsoft.com/office/powerpoint/2010/main" val="2008867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153400" cy="1249363"/>
          </a:xfrm>
        </p:spPr>
        <p:txBody>
          <a:bodyPr/>
          <a:lstStyle/>
          <a:p>
            <a:pPr marL="457200" indent="-457200" eaLnBrk="1" hangingPunct="1">
              <a:buFont typeface="+mj-ea"/>
              <a:buAutoNum type="circleNumDbPlain" startAt="3"/>
            </a:pPr>
            <a:r>
              <a:rPr lang="es-ES" dirty="0">
                <a:latin typeface="Arial" charset="0"/>
              </a:rPr>
              <a:t>Acciones clave del PNLOG para el PBL</a:t>
            </a:r>
            <a:r>
              <a:rPr lang="es-ES" dirty="0">
                <a:latin typeface="Arial" charset="0"/>
              </a:rPr>
              <a:t/>
            </a:r>
            <a:br>
              <a:rPr lang="es-ES" dirty="0">
                <a:latin typeface="Arial" charset="0"/>
              </a:rPr>
            </a:br>
            <a:r>
              <a:rPr lang="es-ES" sz="1800" dirty="0" smtClean="0">
                <a:latin typeface="Arial" charset="0"/>
              </a:rPr>
              <a:t>Plan de Gesti</a:t>
            </a:r>
            <a:r>
              <a:rPr lang="es-ES" sz="1800" dirty="0" smtClean="0">
                <a:latin typeface="Arial" charset="0"/>
              </a:rPr>
              <a:t>ón de tráfico de cargas de Panamá y Colón</a:t>
            </a:r>
            <a:endParaRPr lang="fr-FR" sz="1800" dirty="0">
              <a:latin typeface="Arial" charset="0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9AF453D-CC01-C14D-A6A2-24E6BE75509F}" type="datetime7">
              <a:rPr lang="fr-FR"/>
              <a:pPr>
                <a:defRPr/>
              </a:pPr>
              <a:t>02-15</a:t>
            </a:fld>
            <a:endParaRPr lang="en-US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- </a:t>
            </a:r>
            <a:fld id="{8A9E1ACA-74C4-8A4C-95FB-F9C8001A36F0}" type="slidenum">
              <a:rPr lang="en-US" smtClean="0"/>
              <a:pPr>
                <a:defRPr/>
              </a:pPr>
              <a:t>11</a:t>
            </a:fld>
            <a:r>
              <a:rPr lang="en-US" smtClean="0"/>
              <a:t> -</a:t>
            </a:r>
            <a:endParaRPr lang="en-US"/>
          </a:p>
        </p:txBody>
      </p:sp>
      <p:sp>
        <p:nvSpPr>
          <p:cNvPr id="3" name="ZoneTexte 2"/>
          <p:cNvSpPr txBox="1"/>
          <p:nvPr/>
        </p:nvSpPr>
        <p:spPr>
          <a:xfrm>
            <a:off x="609600" y="1143000"/>
            <a:ext cx="7910689" cy="336297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marL="180975" indent="-180975" algn="just" eaLnBrk="1" hangingPunct="1">
              <a:lnSpc>
                <a:spcPct val="110000"/>
              </a:lnSpc>
              <a:spcBef>
                <a:spcPct val="20000"/>
              </a:spcBef>
              <a:buClr>
                <a:srgbClr val="0399CD"/>
              </a:buClr>
              <a:buFont typeface="Wingdings" charset="0"/>
              <a:buChar char="§"/>
              <a:defRPr sz="1600"/>
            </a:lvl1pPr>
            <a:lvl2pPr marL="638175" lvl="1" indent="-180975" algn="just" eaLnBrk="1" hangingPunct="1">
              <a:lnSpc>
                <a:spcPct val="110000"/>
              </a:lnSpc>
              <a:spcBef>
                <a:spcPct val="20000"/>
              </a:spcBef>
              <a:buClr>
                <a:srgbClr val="0399CD"/>
              </a:buClr>
              <a:buFont typeface="Wingdings" charset="0"/>
              <a:buChar char="§"/>
              <a:defRPr sz="1400"/>
            </a:lvl2pPr>
            <a:lvl3pPr marL="1143000" indent="-228600" eaLnBrk="0" hangingPunct="0">
              <a:defRPr sz="2400"/>
            </a:lvl3pPr>
            <a:lvl4pPr marL="1600200" indent="-228600" eaLnBrk="0" hangingPunct="0">
              <a:defRPr sz="2400"/>
            </a:lvl4pPr>
            <a:lvl5pPr marL="2057400" indent="-228600" eaLnBrk="0" hangingPunct="0">
              <a:defRPr sz="2400"/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9pPr>
          </a:lstStyle>
          <a:p>
            <a:r>
              <a:rPr lang="es-ES" dirty="0" smtClean="0"/>
              <a:t>Objetivos: Mitigar las externalidades actuales derivadas de la falta de segregaci</a:t>
            </a:r>
            <a:r>
              <a:rPr lang="es-ES" dirty="0" smtClean="0"/>
              <a:t>ón de flujos de carga y pasajeros y la atomización de la oferta logística (múltiples generadores de tráfico) en las zonas urbanas y sus áreas de influencia inmediatas en la que se localizan generadores importantes de flujos de carga.</a:t>
            </a:r>
            <a:endParaRPr lang="es-ES" dirty="0" smtClean="0"/>
          </a:p>
          <a:p>
            <a:r>
              <a:rPr lang="es-ES" dirty="0" smtClean="0"/>
              <a:t>Descripci</a:t>
            </a:r>
            <a:r>
              <a:rPr lang="es-ES" dirty="0" smtClean="0"/>
              <a:t>ón</a:t>
            </a:r>
            <a:r>
              <a:rPr lang="es-ES" dirty="0" smtClean="0"/>
              <a:t>:</a:t>
            </a:r>
          </a:p>
          <a:p>
            <a:pPr lvl="1"/>
            <a:r>
              <a:rPr lang="es-ES" sz="1600" dirty="0" smtClean="0"/>
              <a:t>An</a:t>
            </a:r>
            <a:r>
              <a:rPr lang="es-ES" sz="1600" dirty="0" smtClean="0"/>
              <a:t>álisis de flujos actuales y nodos críticos</a:t>
            </a:r>
          </a:p>
          <a:p>
            <a:pPr lvl="1"/>
            <a:r>
              <a:rPr lang="es-ES" sz="1600" dirty="0" smtClean="0"/>
              <a:t>Configurar </a:t>
            </a:r>
            <a:r>
              <a:rPr lang="es-ES" sz="1600" dirty="0"/>
              <a:t>esquemas de rutas para tráfico de equipo pesado a fin de reducir la congestión y optimizar el uso de la </a:t>
            </a:r>
            <a:r>
              <a:rPr lang="es-ES" sz="1600" dirty="0" smtClean="0"/>
              <a:t>infraestructura</a:t>
            </a:r>
          </a:p>
          <a:p>
            <a:pPr lvl="1"/>
            <a:r>
              <a:rPr lang="es-ES" sz="1600" dirty="0" smtClean="0"/>
              <a:t>Optimización </a:t>
            </a:r>
            <a:r>
              <a:rPr lang="es-ES" sz="1600" dirty="0"/>
              <a:t>de movimiento de carga y </a:t>
            </a:r>
            <a:r>
              <a:rPr lang="es-ES" sz="1600" dirty="0" smtClean="0"/>
              <a:t>pasajeros</a:t>
            </a:r>
          </a:p>
          <a:p>
            <a:pPr lvl="1"/>
            <a:r>
              <a:rPr lang="es-ES" sz="1600" dirty="0" smtClean="0"/>
              <a:t>Integraci</a:t>
            </a:r>
            <a:r>
              <a:rPr lang="es-ES" sz="1600" dirty="0" smtClean="0"/>
              <a:t>ón con </a:t>
            </a:r>
            <a:r>
              <a:rPr lang="es-ES" sz="1600" dirty="0" smtClean="0"/>
              <a:t>esquemas </a:t>
            </a:r>
            <a:r>
              <a:rPr lang="es-ES" sz="1600" dirty="0"/>
              <a:t>y acciones del Sistema de Mantenimiento </a:t>
            </a:r>
            <a:r>
              <a:rPr lang="es-ES" sz="1600" dirty="0" smtClean="0"/>
              <a:t>vial</a:t>
            </a:r>
          </a:p>
          <a:p>
            <a:pPr lvl="1"/>
            <a:r>
              <a:rPr lang="es-ES" sz="1600" dirty="0" smtClean="0"/>
              <a:t>Regulaciones </a:t>
            </a:r>
            <a:r>
              <a:rPr lang="es-ES" sz="1600" dirty="0"/>
              <a:t>actualizadas sobre Pesos y </a:t>
            </a:r>
            <a:r>
              <a:rPr lang="es-ES" sz="1600" dirty="0" smtClean="0"/>
              <a:t>dimensiones</a:t>
            </a:r>
          </a:p>
        </p:txBody>
      </p:sp>
    </p:spTree>
    <p:extLst>
      <p:ext uri="{BB962C8B-B14F-4D97-AF65-F5344CB8AC3E}">
        <p14:creationId xmlns:p14="http://schemas.microsoft.com/office/powerpoint/2010/main" val="4195418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153400" cy="1249363"/>
          </a:xfrm>
        </p:spPr>
        <p:txBody>
          <a:bodyPr/>
          <a:lstStyle/>
          <a:p>
            <a:pPr marL="457200" indent="-457200" eaLnBrk="1" hangingPunct="1">
              <a:buFont typeface="+mj-ea"/>
              <a:buAutoNum type="circleNumDbPlain" startAt="3"/>
            </a:pPr>
            <a:r>
              <a:rPr lang="es-ES" dirty="0">
                <a:latin typeface="Arial" charset="0"/>
              </a:rPr>
              <a:t>Acciones clave del PNLOG para el PBL</a:t>
            </a:r>
            <a:r>
              <a:rPr lang="es-ES" dirty="0">
                <a:latin typeface="Arial" charset="0"/>
              </a:rPr>
              <a:t/>
            </a:r>
            <a:br>
              <a:rPr lang="es-ES" dirty="0">
                <a:latin typeface="Arial" charset="0"/>
              </a:rPr>
            </a:br>
            <a:r>
              <a:rPr lang="es-ES" sz="1800" dirty="0" smtClean="0">
                <a:latin typeface="Arial" charset="0"/>
              </a:rPr>
              <a:t>Plan de informatizaci</a:t>
            </a:r>
            <a:r>
              <a:rPr lang="es-ES" sz="1800" dirty="0" smtClean="0">
                <a:latin typeface="Arial" charset="0"/>
              </a:rPr>
              <a:t>ón integral del sistema logístico de Panamá</a:t>
            </a:r>
            <a:endParaRPr lang="fr-FR" sz="1800" dirty="0">
              <a:latin typeface="Arial" charset="0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9AF453D-CC01-C14D-A6A2-24E6BE75509F}" type="datetime7">
              <a:rPr lang="fr-FR"/>
              <a:pPr>
                <a:defRPr/>
              </a:pPr>
              <a:t>02-15</a:t>
            </a:fld>
            <a:endParaRPr lang="en-US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- </a:t>
            </a:r>
            <a:fld id="{8A9E1ACA-74C4-8A4C-95FB-F9C8001A36F0}" type="slidenum">
              <a:rPr lang="en-US" smtClean="0"/>
              <a:pPr>
                <a:defRPr/>
              </a:pPr>
              <a:t>12</a:t>
            </a:fld>
            <a:r>
              <a:rPr lang="en-US" smtClean="0"/>
              <a:t> -</a:t>
            </a:r>
            <a:endParaRPr lang="en-US"/>
          </a:p>
        </p:txBody>
      </p:sp>
      <p:sp>
        <p:nvSpPr>
          <p:cNvPr id="3" name="ZoneTexte 2"/>
          <p:cNvSpPr txBox="1"/>
          <p:nvPr/>
        </p:nvSpPr>
        <p:spPr>
          <a:xfrm>
            <a:off x="609600" y="1143000"/>
            <a:ext cx="7910689" cy="493878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marL="180975" indent="-180975" algn="just" eaLnBrk="1" hangingPunct="1">
              <a:lnSpc>
                <a:spcPct val="110000"/>
              </a:lnSpc>
              <a:spcBef>
                <a:spcPct val="20000"/>
              </a:spcBef>
              <a:buClr>
                <a:srgbClr val="0399CD"/>
              </a:buClr>
              <a:buFont typeface="Wingdings" charset="0"/>
              <a:buChar char="§"/>
              <a:defRPr sz="1600"/>
            </a:lvl1pPr>
            <a:lvl2pPr marL="638175" lvl="1" indent="-180975" algn="just" eaLnBrk="1" hangingPunct="1">
              <a:lnSpc>
                <a:spcPct val="110000"/>
              </a:lnSpc>
              <a:spcBef>
                <a:spcPct val="20000"/>
              </a:spcBef>
              <a:buClr>
                <a:srgbClr val="0399CD"/>
              </a:buClr>
              <a:buFont typeface="Wingdings" charset="0"/>
              <a:buChar char="§"/>
              <a:defRPr sz="1400"/>
            </a:lvl2pPr>
            <a:lvl3pPr marL="1143000" indent="-228600" eaLnBrk="0" hangingPunct="0">
              <a:defRPr sz="2400"/>
            </a:lvl3pPr>
            <a:lvl4pPr marL="1600200" indent="-228600" eaLnBrk="0" hangingPunct="0">
              <a:defRPr sz="2400"/>
            </a:lvl4pPr>
            <a:lvl5pPr marL="2057400" indent="-228600" eaLnBrk="0" hangingPunct="0">
              <a:defRPr sz="2400"/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9pPr>
          </a:lstStyle>
          <a:p>
            <a:r>
              <a:rPr lang="es-ES" dirty="0" smtClean="0"/>
              <a:t>Objetivos: El proyecto tiene como objetivo desarrollar un plan maestro que permita integrar sistemas de control de operaciones COMEX existentes y generar soluciones para la trazabilidad integral de las mercanc</a:t>
            </a:r>
            <a:r>
              <a:rPr lang="es-ES" dirty="0" smtClean="0"/>
              <a:t>ías que hacen uso del </a:t>
            </a:r>
            <a:r>
              <a:rPr lang="es-ES" dirty="0" err="1" smtClean="0"/>
              <a:t>Hub</a:t>
            </a:r>
            <a:r>
              <a:rPr lang="es-ES" dirty="0" smtClean="0"/>
              <a:t> Logístico de Panamá. </a:t>
            </a:r>
            <a:r>
              <a:rPr lang="es-ES" dirty="0"/>
              <a:t>El objetivo final es la informatización total a tiempo real y Panamá sin papel a nivel nacional en lo que respecta a los flujos de información de movimiento de mercancías. </a:t>
            </a:r>
            <a:endParaRPr lang="es-ES" dirty="0" smtClean="0"/>
          </a:p>
          <a:p>
            <a:r>
              <a:rPr lang="es-ES" dirty="0" smtClean="0"/>
              <a:t>Descripci</a:t>
            </a:r>
            <a:r>
              <a:rPr lang="es-ES" dirty="0" smtClean="0"/>
              <a:t>ón</a:t>
            </a:r>
            <a:r>
              <a:rPr lang="es-ES" dirty="0" smtClean="0"/>
              <a:t>:</a:t>
            </a:r>
          </a:p>
          <a:p>
            <a:pPr lvl="1"/>
            <a:r>
              <a:rPr lang="es-ES" sz="1600" dirty="0" smtClean="0"/>
              <a:t>El proyecto responde a la Estrategia del PNLOG de digitalizar el sistema log</a:t>
            </a:r>
            <a:r>
              <a:rPr lang="es-ES" sz="1600" dirty="0" smtClean="0"/>
              <a:t>ístico panameño y consolidar su función de </a:t>
            </a:r>
            <a:r>
              <a:rPr lang="es-ES" sz="1600" dirty="0" err="1" smtClean="0"/>
              <a:t>Hub</a:t>
            </a:r>
            <a:endParaRPr lang="es-ES" sz="1600" dirty="0" smtClean="0"/>
          </a:p>
          <a:p>
            <a:pPr lvl="1"/>
            <a:r>
              <a:rPr lang="es-ES" sz="1600" dirty="0" smtClean="0"/>
              <a:t>En la actualidad Panamá cuenta con 150 zonas primarias aduaneras que bien podrían duplicarse en los próximos años</a:t>
            </a:r>
          </a:p>
          <a:p>
            <a:pPr lvl="1"/>
            <a:r>
              <a:rPr lang="es-ES" sz="1600" dirty="0" smtClean="0"/>
              <a:t>Se contempla realizar un plan que explore alternativas tecnol</a:t>
            </a:r>
            <a:r>
              <a:rPr lang="es-ES" sz="1600" dirty="0" smtClean="0"/>
              <a:t>ógicas que integre las ventanillas únicas, SIGA, TIM, sistemas de trazabilidad de cadenas específicas, y recomiende sistemas para integrar la información de actores y generadores privados relevantes en la cadena logística. </a:t>
            </a:r>
          </a:p>
          <a:p>
            <a:pPr lvl="1"/>
            <a:r>
              <a:rPr lang="es-ES" sz="1600" dirty="0" smtClean="0"/>
              <a:t>El sistema de trazabilidad debe respetar los principios de seguridad inform</a:t>
            </a:r>
            <a:r>
              <a:rPr lang="es-ES" sz="1600" dirty="0" smtClean="0"/>
              <a:t>ática y confidencialidad de la información</a:t>
            </a:r>
          </a:p>
        </p:txBody>
      </p:sp>
    </p:spTree>
    <p:extLst>
      <p:ext uri="{BB962C8B-B14F-4D97-AF65-F5344CB8AC3E}">
        <p14:creationId xmlns:p14="http://schemas.microsoft.com/office/powerpoint/2010/main" val="2669065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153400" cy="1249363"/>
          </a:xfrm>
        </p:spPr>
        <p:txBody>
          <a:bodyPr/>
          <a:lstStyle/>
          <a:p>
            <a:pPr marL="457200" indent="-457200" eaLnBrk="1" hangingPunct="1">
              <a:buFont typeface="+mj-ea"/>
              <a:buAutoNum type="circleNumDbPlain" startAt="3"/>
            </a:pPr>
            <a:r>
              <a:rPr lang="es-ES" dirty="0">
                <a:latin typeface="Arial" charset="0"/>
              </a:rPr>
              <a:t>Acciones clave del PNLOG para el PBL</a:t>
            </a:r>
            <a:r>
              <a:rPr lang="es-ES" dirty="0">
                <a:latin typeface="Arial" charset="0"/>
              </a:rPr>
              <a:t/>
            </a:r>
            <a:br>
              <a:rPr lang="es-ES" dirty="0">
                <a:latin typeface="Arial" charset="0"/>
              </a:rPr>
            </a:br>
            <a:r>
              <a:rPr lang="es-ES" sz="1800" dirty="0" smtClean="0">
                <a:latin typeface="Arial" charset="0"/>
              </a:rPr>
              <a:t>Comisi</a:t>
            </a:r>
            <a:r>
              <a:rPr lang="es-ES" sz="1800" dirty="0" smtClean="0">
                <a:latin typeface="Arial" charset="0"/>
              </a:rPr>
              <a:t>ón de </a:t>
            </a:r>
            <a:r>
              <a:rPr lang="es-ES" sz="1800" dirty="0" smtClean="0">
                <a:latin typeface="Arial" charset="0"/>
              </a:rPr>
              <a:t>negociaci</a:t>
            </a:r>
            <a:r>
              <a:rPr lang="es-ES" sz="1800" dirty="0" smtClean="0">
                <a:latin typeface="Arial" charset="0"/>
              </a:rPr>
              <a:t>ón bilateral transporte terrestre</a:t>
            </a:r>
            <a:endParaRPr lang="fr-FR" sz="1800" dirty="0">
              <a:latin typeface="Arial" charset="0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9AF453D-CC01-C14D-A6A2-24E6BE75509F}" type="datetime7">
              <a:rPr lang="fr-FR"/>
              <a:pPr>
                <a:defRPr/>
              </a:pPr>
              <a:t>02-15</a:t>
            </a:fld>
            <a:endParaRPr lang="en-US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- </a:t>
            </a:r>
            <a:fld id="{8A9E1ACA-74C4-8A4C-95FB-F9C8001A36F0}" type="slidenum">
              <a:rPr lang="en-US" smtClean="0"/>
              <a:pPr>
                <a:defRPr/>
              </a:pPr>
              <a:t>13</a:t>
            </a:fld>
            <a:r>
              <a:rPr lang="en-US" smtClean="0"/>
              <a:t> -</a:t>
            </a:r>
            <a:endParaRPr lang="en-US"/>
          </a:p>
        </p:txBody>
      </p:sp>
      <p:sp>
        <p:nvSpPr>
          <p:cNvPr id="3" name="ZoneTexte 2"/>
          <p:cNvSpPr txBox="1"/>
          <p:nvPr/>
        </p:nvSpPr>
        <p:spPr>
          <a:xfrm>
            <a:off x="609600" y="1143000"/>
            <a:ext cx="7910689" cy="245195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marL="180975" indent="-180975" algn="just" eaLnBrk="1" hangingPunct="1">
              <a:lnSpc>
                <a:spcPct val="110000"/>
              </a:lnSpc>
              <a:spcBef>
                <a:spcPct val="20000"/>
              </a:spcBef>
              <a:buClr>
                <a:srgbClr val="0399CD"/>
              </a:buClr>
              <a:buFont typeface="Wingdings" charset="0"/>
              <a:buChar char="§"/>
              <a:defRPr sz="1600"/>
            </a:lvl1pPr>
            <a:lvl2pPr marL="638175" lvl="1" indent="-180975" algn="just" eaLnBrk="1" hangingPunct="1">
              <a:lnSpc>
                <a:spcPct val="110000"/>
              </a:lnSpc>
              <a:spcBef>
                <a:spcPct val="20000"/>
              </a:spcBef>
              <a:buClr>
                <a:srgbClr val="0399CD"/>
              </a:buClr>
              <a:buFont typeface="Wingdings" charset="0"/>
              <a:buChar char="§"/>
              <a:defRPr sz="1400"/>
            </a:lvl2pPr>
            <a:lvl3pPr marL="1143000" indent="-228600" eaLnBrk="0" hangingPunct="0">
              <a:defRPr sz="2400"/>
            </a:lvl3pPr>
            <a:lvl4pPr marL="1600200" indent="-228600" eaLnBrk="0" hangingPunct="0">
              <a:defRPr sz="2400"/>
            </a:lvl4pPr>
            <a:lvl5pPr marL="2057400" indent="-228600" eaLnBrk="0" hangingPunct="0">
              <a:defRPr sz="2400"/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9pPr>
          </a:lstStyle>
          <a:p>
            <a:r>
              <a:rPr lang="es-ES" dirty="0" smtClean="0"/>
              <a:t>Objetivos</a:t>
            </a:r>
            <a:r>
              <a:rPr lang="es-ES" dirty="0"/>
              <a:t>: </a:t>
            </a:r>
            <a:r>
              <a:rPr lang="es-ES" dirty="0" smtClean="0"/>
              <a:t>Revisar los aspectos que inciden en el libre tránsito</a:t>
            </a:r>
          </a:p>
          <a:p>
            <a:r>
              <a:rPr lang="es-ES" dirty="0" smtClean="0"/>
              <a:t>Descripci</a:t>
            </a:r>
            <a:r>
              <a:rPr lang="es-ES" dirty="0" smtClean="0"/>
              <a:t>ón</a:t>
            </a:r>
            <a:r>
              <a:rPr lang="es-ES" dirty="0" smtClean="0"/>
              <a:t>:</a:t>
            </a:r>
          </a:p>
          <a:p>
            <a:pPr lvl="1"/>
            <a:r>
              <a:rPr lang="es-ES" sz="1600" dirty="0" smtClean="0"/>
              <a:t>Activar o instalar mesas o comisiones de </a:t>
            </a:r>
            <a:r>
              <a:rPr lang="es-ES" sz="1600" dirty="0"/>
              <a:t>n</a:t>
            </a:r>
            <a:r>
              <a:rPr lang="es-ES" sz="1600" dirty="0" smtClean="0"/>
              <a:t>egociaci</a:t>
            </a:r>
            <a:r>
              <a:rPr lang="es-ES" sz="1600" dirty="0" smtClean="0"/>
              <a:t>ón bilateral, en particular con Costa Rica, a fin de revisar los aspectos que inciden en el libre tránsito</a:t>
            </a:r>
          </a:p>
          <a:p>
            <a:pPr lvl="1"/>
            <a:r>
              <a:rPr lang="es-ES" sz="1600" dirty="0" smtClean="0"/>
              <a:t>Revisar el reglamento de ZLC considerado como restrictivo a los acuerdos de libre tránsito</a:t>
            </a:r>
          </a:p>
          <a:p>
            <a:pPr lvl="1"/>
            <a:r>
              <a:rPr lang="es-ES" sz="1600" dirty="0" smtClean="0"/>
              <a:t>Establecer un cronograma de acciones graduales e indicadores de monitoreo del cumplimiento de las acciones y el impacto en el tránsito de carga regional</a:t>
            </a:r>
          </a:p>
        </p:txBody>
      </p:sp>
    </p:spTree>
    <p:extLst>
      <p:ext uri="{BB962C8B-B14F-4D97-AF65-F5344CB8AC3E}">
        <p14:creationId xmlns:p14="http://schemas.microsoft.com/office/powerpoint/2010/main" val="3789523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153400" cy="1249363"/>
          </a:xfrm>
        </p:spPr>
        <p:txBody>
          <a:bodyPr/>
          <a:lstStyle/>
          <a:p>
            <a:pPr marL="457200" indent="-457200" eaLnBrk="1" hangingPunct="1">
              <a:buFont typeface="+mj-ea"/>
              <a:buAutoNum type="circleNumDbPlain" startAt="3"/>
            </a:pPr>
            <a:r>
              <a:rPr lang="es-ES" dirty="0">
                <a:latin typeface="Arial" charset="0"/>
              </a:rPr>
              <a:t>Acciones clave del PNLOG para el PBL</a:t>
            </a:r>
            <a:r>
              <a:rPr lang="es-ES" dirty="0">
                <a:latin typeface="Arial" charset="0"/>
              </a:rPr>
              <a:t/>
            </a:r>
            <a:br>
              <a:rPr lang="es-ES" dirty="0">
                <a:latin typeface="Arial" charset="0"/>
              </a:rPr>
            </a:br>
            <a:r>
              <a:rPr lang="es-ES" sz="1800" dirty="0" smtClean="0">
                <a:latin typeface="Arial" charset="0"/>
              </a:rPr>
              <a:t>Sistemas de apoyo a la implementaci</a:t>
            </a:r>
            <a:r>
              <a:rPr lang="es-ES" sz="1800" dirty="0" smtClean="0">
                <a:latin typeface="Arial" charset="0"/>
              </a:rPr>
              <a:t>ón de la FAL 65</a:t>
            </a:r>
            <a:endParaRPr lang="fr-FR" sz="1800" dirty="0">
              <a:latin typeface="Arial" charset="0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9AF453D-CC01-C14D-A6A2-24E6BE75509F}" type="datetime7">
              <a:rPr lang="fr-FR"/>
              <a:pPr>
                <a:defRPr/>
              </a:pPr>
              <a:t>02-15</a:t>
            </a:fld>
            <a:endParaRPr lang="en-US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- </a:t>
            </a:r>
            <a:fld id="{8A9E1ACA-74C4-8A4C-95FB-F9C8001A36F0}" type="slidenum">
              <a:rPr lang="en-US" smtClean="0"/>
              <a:pPr>
                <a:defRPr/>
              </a:pPr>
              <a:t>14</a:t>
            </a:fld>
            <a:r>
              <a:rPr lang="en-US" smtClean="0"/>
              <a:t> -</a:t>
            </a:r>
            <a:endParaRPr lang="en-US"/>
          </a:p>
        </p:txBody>
      </p:sp>
      <p:sp>
        <p:nvSpPr>
          <p:cNvPr id="3" name="ZoneTexte 2"/>
          <p:cNvSpPr txBox="1"/>
          <p:nvPr/>
        </p:nvSpPr>
        <p:spPr>
          <a:xfrm>
            <a:off x="609600" y="1143000"/>
            <a:ext cx="7910689" cy="208262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marL="180975" indent="-180975" algn="just" eaLnBrk="1" hangingPunct="1">
              <a:lnSpc>
                <a:spcPct val="110000"/>
              </a:lnSpc>
              <a:spcBef>
                <a:spcPct val="20000"/>
              </a:spcBef>
              <a:buClr>
                <a:srgbClr val="0399CD"/>
              </a:buClr>
              <a:buFont typeface="Wingdings" charset="0"/>
              <a:buChar char="§"/>
              <a:defRPr sz="1600"/>
            </a:lvl1pPr>
            <a:lvl2pPr marL="638175" lvl="1" indent="-180975" algn="just" eaLnBrk="1" hangingPunct="1">
              <a:lnSpc>
                <a:spcPct val="110000"/>
              </a:lnSpc>
              <a:spcBef>
                <a:spcPct val="20000"/>
              </a:spcBef>
              <a:buClr>
                <a:srgbClr val="0399CD"/>
              </a:buClr>
              <a:buFont typeface="Wingdings" charset="0"/>
              <a:buChar char="§"/>
              <a:defRPr sz="1400"/>
            </a:lvl2pPr>
            <a:lvl3pPr marL="1143000" indent="-228600" eaLnBrk="0" hangingPunct="0">
              <a:defRPr sz="2400"/>
            </a:lvl3pPr>
            <a:lvl4pPr marL="1600200" indent="-228600" eaLnBrk="0" hangingPunct="0">
              <a:defRPr sz="2400"/>
            </a:lvl4pPr>
            <a:lvl5pPr marL="2057400" indent="-228600" eaLnBrk="0" hangingPunct="0">
              <a:defRPr sz="2400"/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9pPr>
          </a:lstStyle>
          <a:p>
            <a:r>
              <a:rPr lang="es-ES" dirty="0" smtClean="0"/>
              <a:t>Objetivos: Diseñar </a:t>
            </a:r>
            <a:r>
              <a:rPr lang="es-ES" dirty="0"/>
              <a:t>un sistema de gestión electrónica que facilite el cumplimiento de las normas contenidas en el documento FAL-</a:t>
            </a:r>
            <a:r>
              <a:rPr lang="es-ES" dirty="0" smtClean="0"/>
              <a:t>65 y dar cumplimiento a los convenios internacionales en la materia.</a:t>
            </a:r>
          </a:p>
          <a:p>
            <a:r>
              <a:rPr lang="es-ES" dirty="0" smtClean="0"/>
              <a:t>Componentes:</a:t>
            </a:r>
          </a:p>
          <a:p>
            <a:pPr lvl="1"/>
            <a:r>
              <a:rPr lang="es-ES" sz="1600" dirty="0" smtClean="0"/>
              <a:t>Descripción</a:t>
            </a:r>
            <a:r>
              <a:rPr lang="es-ES" sz="1600" dirty="0"/>
              <a:t>: </a:t>
            </a:r>
            <a:r>
              <a:rPr lang="es-ES" sz="1600" dirty="0" smtClean="0"/>
              <a:t>Se </a:t>
            </a:r>
            <a:r>
              <a:rPr lang="es-ES" sz="1600" dirty="0"/>
              <a:t>contempla la transmisión de información entre los diferentes actores que juegan parte en las operaciones de navegación en las costas y la cuenca del Canal de Panamá. </a:t>
            </a:r>
            <a:endParaRPr lang="es-ES" sz="1600" dirty="0" smtClean="0"/>
          </a:p>
        </p:txBody>
      </p:sp>
    </p:spTree>
    <p:extLst>
      <p:ext uri="{BB962C8B-B14F-4D97-AF65-F5344CB8AC3E}">
        <p14:creationId xmlns:p14="http://schemas.microsoft.com/office/powerpoint/2010/main" val="2748451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153400" cy="1249363"/>
          </a:xfrm>
        </p:spPr>
        <p:txBody>
          <a:bodyPr/>
          <a:lstStyle/>
          <a:p>
            <a:pPr marL="457200" indent="-457200" eaLnBrk="1" hangingPunct="1">
              <a:buFont typeface="+mj-ea"/>
              <a:buAutoNum type="circleNumDbPlain" startAt="3"/>
            </a:pPr>
            <a:r>
              <a:rPr lang="es-ES" dirty="0">
                <a:latin typeface="Arial" charset="0"/>
              </a:rPr>
              <a:t>Acciones clave del PNLOG para el PBL</a:t>
            </a:r>
            <a:r>
              <a:rPr lang="es-ES" dirty="0">
                <a:latin typeface="Arial" charset="0"/>
              </a:rPr>
              <a:t/>
            </a:r>
            <a:br>
              <a:rPr lang="es-ES" dirty="0">
                <a:latin typeface="Arial" charset="0"/>
              </a:rPr>
            </a:br>
            <a:r>
              <a:rPr lang="es-ES" sz="1800" dirty="0" smtClean="0">
                <a:latin typeface="Arial" charset="0"/>
              </a:rPr>
              <a:t>Asamblea Constituyente: Cambio EMN por </a:t>
            </a:r>
            <a:r>
              <a:rPr lang="es-ES" sz="1800" dirty="0" err="1" smtClean="0">
                <a:latin typeface="Arial" charset="0"/>
              </a:rPr>
              <a:t>E.Log</a:t>
            </a:r>
            <a:r>
              <a:rPr lang="es-ES" sz="1800" dirty="0" err="1" smtClean="0">
                <a:latin typeface="Arial" charset="0"/>
              </a:rPr>
              <a:t>ística</a:t>
            </a:r>
            <a:r>
              <a:rPr lang="es-ES" sz="1800" dirty="0" smtClean="0">
                <a:latin typeface="Arial" charset="0"/>
              </a:rPr>
              <a:t> Nacional</a:t>
            </a:r>
            <a:endParaRPr lang="fr-FR" sz="1800" dirty="0">
              <a:latin typeface="Arial" charset="0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9AF453D-CC01-C14D-A6A2-24E6BE75509F}" type="datetime7">
              <a:rPr lang="fr-FR"/>
              <a:pPr>
                <a:defRPr/>
              </a:pPr>
              <a:t>02-15</a:t>
            </a:fld>
            <a:endParaRPr lang="en-US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- </a:t>
            </a:r>
            <a:fld id="{8A9E1ACA-74C4-8A4C-95FB-F9C8001A36F0}" type="slidenum">
              <a:rPr lang="en-US" smtClean="0"/>
              <a:pPr>
                <a:defRPr/>
              </a:pPr>
              <a:t>15</a:t>
            </a:fld>
            <a:r>
              <a:rPr lang="en-US" smtClean="0"/>
              <a:t> -</a:t>
            </a:r>
            <a:endParaRPr lang="en-US"/>
          </a:p>
        </p:txBody>
      </p:sp>
      <p:sp>
        <p:nvSpPr>
          <p:cNvPr id="3" name="ZoneTexte 2"/>
          <p:cNvSpPr txBox="1"/>
          <p:nvPr/>
        </p:nvSpPr>
        <p:spPr>
          <a:xfrm>
            <a:off x="609600" y="1143000"/>
            <a:ext cx="7910689" cy="326448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marL="180975" indent="-180975" algn="just" eaLnBrk="1" hangingPunct="1">
              <a:lnSpc>
                <a:spcPct val="110000"/>
              </a:lnSpc>
              <a:spcBef>
                <a:spcPct val="20000"/>
              </a:spcBef>
              <a:buClr>
                <a:srgbClr val="0399CD"/>
              </a:buClr>
              <a:buFont typeface="Wingdings" charset="0"/>
              <a:buChar char="§"/>
              <a:defRPr sz="1600"/>
            </a:lvl1pPr>
            <a:lvl2pPr marL="638175" lvl="1" indent="-180975" algn="just" eaLnBrk="1" hangingPunct="1">
              <a:lnSpc>
                <a:spcPct val="110000"/>
              </a:lnSpc>
              <a:spcBef>
                <a:spcPct val="20000"/>
              </a:spcBef>
              <a:buClr>
                <a:srgbClr val="0399CD"/>
              </a:buClr>
              <a:buFont typeface="Wingdings" charset="0"/>
              <a:buChar char="§"/>
              <a:defRPr sz="1400"/>
            </a:lvl2pPr>
            <a:lvl3pPr marL="1143000" indent="-228600" eaLnBrk="0" hangingPunct="0">
              <a:defRPr sz="2400"/>
            </a:lvl3pPr>
            <a:lvl4pPr marL="1600200" indent="-228600" eaLnBrk="0" hangingPunct="0">
              <a:defRPr sz="2400"/>
            </a:lvl4pPr>
            <a:lvl5pPr marL="2057400" indent="-228600" eaLnBrk="0" hangingPunct="0">
              <a:defRPr sz="2400"/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9pPr>
          </a:lstStyle>
          <a:p>
            <a:r>
              <a:rPr lang="es-ES" dirty="0" smtClean="0"/>
              <a:t>Objetivos: Aprovechar la iniciativa de una eventual Asamblea Constituyente a fin de cambiar la Estrategia Mar</a:t>
            </a:r>
            <a:r>
              <a:rPr lang="es-ES" dirty="0" smtClean="0"/>
              <a:t>ítima Nacional que respondía al objetivo de hacer de Panamá un </a:t>
            </a:r>
            <a:r>
              <a:rPr lang="es-ES" dirty="0" err="1" smtClean="0"/>
              <a:t>Hub</a:t>
            </a:r>
            <a:r>
              <a:rPr lang="es-ES" dirty="0" smtClean="0"/>
              <a:t> de transbordo, por una Estrategia Logística Nacional orientada a satisface la nueva visión de país integrado que sirve a las necesidades de todos los sectores estratégicos, y a una oferta de SLVA</a:t>
            </a:r>
            <a:endParaRPr lang="es-ES" dirty="0" smtClean="0"/>
          </a:p>
          <a:p>
            <a:r>
              <a:rPr lang="es-ES" sz="1600" dirty="0" smtClean="0"/>
              <a:t>Descripción:</a:t>
            </a:r>
          </a:p>
          <a:p>
            <a:pPr lvl="1"/>
            <a:r>
              <a:rPr lang="es-ES_tradnl" sz="1600" dirty="0" smtClean="0"/>
              <a:t>Es necesario que el Gabinete Log</a:t>
            </a:r>
            <a:r>
              <a:rPr lang="es-ES_tradnl" sz="1600" dirty="0" smtClean="0"/>
              <a:t>ístico acuerde los términos en que se haría el cambio de forma de responder a los instrumentos del sector y sea compatible con los planes sectoriales transversales</a:t>
            </a:r>
          </a:p>
          <a:p>
            <a:pPr lvl="1"/>
            <a:r>
              <a:rPr lang="es-ES_tradnl" sz="1600" dirty="0" smtClean="0"/>
              <a:t>Debe estar armonizado con la Ley Marco de Logística</a:t>
            </a:r>
            <a:endParaRPr lang="fr-FR" sz="1400" dirty="0"/>
          </a:p>
          <a:p>
            <a:pPr lvl="1"/>
            <a:endParaRPr lang="es-ES" sz="1600" dirty="0" smtClean="0"/>
          </a:p>
        </p:txBody>
      </p:sp>
    </p:spTree>
    <p:extLst>
      <p:ext uri="{BB962C8B-B14F-4D97-AF65-F5344CB8AC3E}">
        <p14:creationId xmlns:p14="http://schemas.microsoft.com/office/powerpoint/2010/main" val="873317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153400" cy="1249363"/>
          </a:xfrm>
        </p:spPr>
        <p:txBody>
          <a:bodyPr/>
          <a:lstStyle/>
          <a:p>
            <a:pPr marL="457200" indent="-457200" eaLnBrk="1" hangingPunct="1">
              <a:buFont typeface="+mj-ea"/>
              <a:buAutoNum type="circleNumDbPlain" startAt="3"/>
            </a:pPr>
            <a:r>
              <a:rPr lang="es-ES" dirty="0">
                <a:latin typeface="Arial" charset="0"/>
              </a:rPr>
              <a:t>Acciones clave del PNLOG para el PBL</a:t>
            </a:r>
            <a:r>
              <a:rPr lang="es-ES" dirty="0">
                <a:latin typeface="Arial" charset="0"/>
              </a:rPr>
              <a:t/>
            </a:r>
            <a:br>
              <a:rPr lang="es-ES" dirty="0">
                <a:latin typeface="Arial" charset="0"/>
              </a:rPr>
            </a:br>
            <a:r>
              <a:rPr lang="es-ES" sz="1800" dirty="0" smtClean="0">
                <a:latin typeface="Arial" charset="0"/>
              </a:rPr>
              <a:t>Ley Marco del Sistema Log</a:t>
            </a:r>
            <a:r>
              <a:rPr lang="es-ES" sz="1800" dirty="0" smtClean="0">
                <a:latin typeface="Arial" charset="0"/>
              </a:rPr>
              <a:t>ístico Nacional</a:t>
            </a:r>
            <a:endParaRPr lang="fr-FR" sz="1800" dirty="0">
              <a:latin typeface="Arial" charset="0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9AF453D-CC01-C14D-A6A2-24E6BE75509F}" type="datetime7">
              <a:rPr lang="fr-FR"/>
              <a:pPr>
                <a:defRPr/>
              </a:pPr>
              <a:t>02-15</a:t>
            </a:fld>
            <a:endParaRPr lang="en-US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- </a:t>
            </a:r>
            <a:fld id="{8A9E1ACA-74C4-8A4C-95FB-F9C8001A36F0}" type="slidenum">
              <a:rPr lang="en-US" smtClean="0"/>
              <a:pPr>
                <a:defRPr/>
              </a:pPr>
              <a:t>16</a:t>
            </a:fld>
            <a:r>
              <a:rPr lang="en-US" smtClean="0"/>
              <a:t> -</a:t>
            </a:r>
            <a:endParaRPr lang="en-US"/>
          </a:p>
        </p:txBody>
      </p:sp>
      <p:sp>
        <p:nvSpPr>
          <p:cNvPr id="3" name="ZoneTexte 2"/>
          <p:cNvSpPr txBox="1"/>
          <p:nvPr/>
        </p:nvSpPr>
        <p:spPr>
          <a:xfrm>
            <a:off x="609600" y="1143000"/>
            <a:ext cx="7910689" cy="395390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marL="180975" indent="-180975" algn="just" eaLnBrk="1" hangingPunct="1">
              <a:lnSpc>
                <a:spcPct val="110000"/>
              </a:lnSpc>
              <a:spcBef>
                <a:spcPct val="20000"/>
              </a:spcBef>
              <a:buClr>
                <a:srgbClr val="0399CD"/>
              </a:buClr>
              <a:buFont typeface="Wingdings" charset="0"/>
              <a:buChar char="§"/>
              <a:defRPr sz="1600"/>
            </a:lvl1pPr>
            <a:lvl2pPr marL="638175" lvl="1" indent="-180975" algn="just" eaLnBrk="1" hangingPunct="1">
              <a:lnSpc>
                <a:spcPct val="110000"/>
              </a:lnSpc>
              <a:spcBef>
                <a:spcPct val="20000"/>
              </a:spcBef>
              <a:buClr>
                <a:srgbClr val="0399CD"/>
              </a:buClr>
              <a:buFont typeface="Wingdings" charset="0"/>
              <a:buChar char="§"/>
              <a:defRPr sz="1400"/>
            </a:lvl2pPr>
            <a:lvl3pPr marL="1143000" indent="-228600" eaLnBrk="0" hangingPunct="0">
              <a:defRPr sz="2400"/>
            </a:lvl3pPr>
            <a:lvl4pPr marL="1600200" indent="-228600" eaLnBrk="0" hangingPunct="0">
              <a:defRPr sz="2400"/>
            </a:lvl4pPr>
            <a:lvl5pPr marL="2057400" indent="-228600" eaLnBrk="0" hangingPunct="0">
              <a:defRPr sz="2400"/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9pPr>
          </a:lstStyle>
          <a:p>
            <a:r>
              <a:rPr lang="es-ES" dirty="0" smtClean="0"/>
              <a:t>Objetivos</a:t>
            </a:r>
            <a:r>
              <a:rPr lang="es-ES" dirty="0"/>
              <a:t>: </a:t>
            </a:r>
            <a:r>
              <a:rPr lang="es-ES" dirty="0" smtClean="0"/>
              <a:t>La ley marco de log</a:t>
            </a:r>
            <a:r>
              <a:rPr lang="es-ES" dirty="0" smtClean="0"/>
              <a:t>ística es una ley orgánica que ordenaría la actuación en este complejo sector de carácter transversal y sentaría las bases para su definición, la armonización de competencias, consolidar la participación del sector privado y definir las bases de la administración, financiamiento y regulación de los distintos componentes del SLN</a:t>
            </a:r>
            <a:endParaRPr lang="es-ES" dirty="0" smtClean="0"/>
          </a:p>
          <a:p>
            <a:r>
              <a:rPr lang="es-ES" dirty="0" smtClean="0"/>
              <a:t>Descripción</a:t>
            </a:r>
            <a:r>
              <a:rPr lang="es-ES" dirty="0"/>
              <a:t>: </a:t>
            </a:r>
            <a:endParaRPr lang="es-ES" dirty="0" smtClean="0"/>
          </a:p>
          <a:p>
            <a:pPr lvl="1"/>
            <a:r>
              <a:rPr lang="es-ES" sz="1600" dirty="0" smtClean="0"/>
              <a:t>La Ley Marco de Log</a:t>
            </a:r>
            <a:r>
              <a:rPr lang="es-ES" sz="1600" dirty="0" smtClean="0"/>
              <a:t>ística es una de las 10 Estrategia del PNLOG</a:t>
            </a:r>
          </a:p>
          <a:p>
            <a:pPr lvl="1"/>
            <a:r>
              <a:rPr lang="es-ES" sz="1600" dirty="0" smtClean="0"/>
              <a:t>Define el sistema log</a:t>
            </a:r>
            <a:r>
              <a:rPr lang="es-ES" sz="1600" dirty="0" smtClean="0"/>
              <a:t>ístico nacional y sus componentes</a:t>
            </a:r>
          </a:p>
          <a:p>
            <a:pPr lvl="1"/>
            <a:r>
              <a:rPr lang="es-ES" sz="1600" dirty="0" smtClean="0"/>
              <a:t>Establece </a:t>
            </a:r>
            <a:r>
              <a:rPr lang="es-ES" sz="1600" dirty="0" smtClean="0"/>
              <a:t>las </a:t>
            </a:r>
            <a:r>
              <a:rPr lang="es-ES" sz="1600" dirty="0"/>
              <a:t>modalidades de decisión y </a:t>
            </a:r>
            <a:r>
              <a:rPr lang="es-ES" sz="1600" dirty="0" smtClean="0"/>
              <a:t>financiamiento</a:t>
            </a:r>
          </a:p>
          <a:p>
            <a:pPr lvl="1"/>
            <a:r>
              <a:rPr lang="es-ES" sz="1600" dirty="0" smtClean="0"/>
              <a:t>Consolida </a:t>
            </a:r>
            <a:r>
              <a:rPr lang="es-ES" sz="1600" dirty="0"/>
              <a:t>la institucionalidad del sector y </a:t>
            </a:r>
            <a:r>
              <a:rPr lang="es-ES" sz="1600" dirty="0" smtClean="0"/>
              <a:t>apoya </a:t>
            </a:r>
            <a:r>
              <a:rPr lang="es-ES" sz="1600" dirty="0"/>
              <a:t>en general su </a:t>
            </a:r>
            <a:r>
              <a:rPr lang="es-ES" sz="1600" dirty="0" smtClean="0"/>
              <a:t>desarrollo</a:t>
            </a:r>
          </a:p>
          <a:p>
            <a:pPr lvl="1"/>
            <a:r>
              <a:rPr lang="es-ES" sz="1600" dirty="0" smtClean="0"/>
              <a:t>Eventualmente podr</a:t>
            </a:r>
            <a:r>
              <a:rPr lang="es-ES" sz="1600" dirty="0" smtClean="0"/>
              <a:t>ía definir metas de Política </a:t>
            </a:r>
            <a:r>
              <a:rPr lang="es-ES" sz="1600" dirty="0" smtClean="0"/>
              <a:t> </a:t>
            </a:r>
          </a:p>
          <a:p>
            <a:pPr lvl="1"/>
            <a:r>
              <a:rPr lang="es-ES" sz="1600" dirty="0" smtClean="0"/>
              <a:t>Debe plantear </a:t>
            </a:r>
            <a:r>
              <a:rPr lang="es-ES" sz="1600" dirty="0"/>
              <a:t>una estrategia de transición para proyectos logísticos y de transporte gestionados independientemente por otras instituciones del </a:t>
            </a:r>
            <a:r>
              <a:rPr lang="es-ES" sz="1600" dirty="0" smtClean="0"/>
              <a:t>Estado 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975328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153400" cy="1249363"/>
          </a:xfrm>
        </p:spPr>
        <p:txBody>
          <a:bodyPr/>
          <a:lstStyle/>
          <a:p>
            <a:pPr marL="457200" indent="-457200" eaLnBrk="1" hangingPunct="1">
              <a:buFont typeface="+mj-ea"/>
              <a:buAutoNum type="circleNumDbPlain" startAt="4"/>
            </a:pPr>
            <a:r>
              <a:rPr lang="es-ES" dirty="0">
                <a:latin typeface="Arial" charset="0"/>
              </a:rPr>
              <a:t>Elementos de la Matriz del PBL </a:t>
            </a:r>
            <a:r>
              <a:rPr lang="es-ES" dirty="0" smtClean="0">
                <a:latin typeface="Arial" charset="0"/>
              </a:rPr>
              <a:t/>
            </a:r>
            <a:br>
              <a:rPr lang="es-ES" dirty="0" smtClean="0">
                <a:latin typeface="Arial" charset="0"/>
              </a:rPr>
            </a:br>
            <a:r>
              <a:rPr lang="es-ES" sz="1800" dirty="0" smtClean="0">
                <a:latin typeface="Arial" charset="0"/>
              </a:rPr>
              <a:t>Relación </a:t>
            </a:r>
            <a:r>
              <a:rPr lang="es-ES" sz="1800" dirty="0" smtClean="0">
                <a:latin typeface="Arial" charset="0"/>
              </a:rPr>
              <a:t>con el </a:t>
            </a:r>
            <a:r>
              <a:rPr lang="es-ES" sz="1800" dirty="0" smtClean="0">
                <a:latin typeface="Arial" charset="0"/>
              </a:rPr>
              <a:t>mandato del Gabinete Logístico</a:t>
            </a:r>
            <a:endParaRPr lang="fr-FR" dirty="0">
              <a:latin typeface="Arial" charset="0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9AF453D-CC01-C14D-A6A2-24E6BE75509F}" type="datetime7">
              <a:rPr lang="fr-FR"/>
              <a:pPr>
                <a:defRPr/>
              </a:pPr>
              <a:t>02-15</a:t>
            </a:fld>
            <a:endParaRPr lang="en-US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- </a:t>
            </a:r>
            <a:fld id="{D5043815-9CB3-1848-A887-BACEE78F6ED5}" type="slidenum">
              <a:rPr lang="en-US" smtClean="0"/>
              <a:pPr>
                <a:defRPr/>
              </a:pPr>
              <a:t>17</a:t>
            </a:fld>
            <a:r>
              <a:rPr lang="en-US" smtClean="0"/>
              <a:t> -</a:t>
            </a:r>
            <a:endParaRPr lang="en-US"/>
          </a:p>
        </p:txBody>
      </p:sp>
      <p:sp>
        <p:nvSpPr>
          <p:cNvPr id="97284" name="ZoneTexte 2"/>
          <p:cNvSpPr txBox="1">
            <a:spLocks noChangeArrowheads="1"/>
          </p:cNvSpPr>
          <p:nvPr/>
        </p:nvSpPr>
        <p:spPr bwMode="auto">
          <a:xfrm>
            <a:off x="504825" y="1080441"/>
            <a:ext cx="8305800" cy="900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algn="just" eaLnBrk="1" hangingPunct="1">
              <a:lnSpc>
                <a:spcPct val="110000"/>
              </a:lnSpc>
              <a:spcAft>
                <a:spcPts val="600"/>
              </a:spcAft>
              <a:buClr>
                <a:srgbClr val="2F94FF"/>
              </a:buClr>
            </a:pPr>
            <a:r>
              <a:rPr lang="es-ES" sz="1600" dirty="0" smtClean="0"/>
              <a:t>La matriz recoge la mayor parte de los elementos prioritarios establecidos </a:t>
            </a:r>
            <a:r>
              <a:rPr lang="es-ES" sz="1600" dirty="0" smtClean="0"/>
              <a:t>en </a:t>
            </a:r>
            <a:r>
              <a:rPr lang="es-ES" sz="1600" dirty="0" smtClean="0"/>
              <a:t>el D.E. del Gabinete </a:t>
            </a:r>
            <a:r>
              <a:rPr lang="es-ES" sz="1600" dirty="0" smtClean="0"/>
              <a:t>Logístico. La columna de la derecha muestra el mandato de la Coordinaci</a:t>
            </a:r>
            <a:r>
              <a:rPr lang="es-ES" sz="1600" dirty="0" smtClean="0"/>
              <a:t>ón de Logística</a:t>
            </a:r>
            <a:endParaRPr lang="es-ES" sz="14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010329"/>
            <a:ext cx="8153400" cy="47655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153400" cy="1249363"/>
          </a:xfrm>
        </p:spPr>
        <p:txBody>
          <a:bodyPr/>
          <a:lstStyle/>
          <a:p>
            <a:pPr marL="457200" indent="-457200" eaLnBrk="1" hangingPunct="1">
              <a:buFont typeface="+mj-ea"/>
              <a:buAutoNum type="circleNumDbPlain" startAt="4"/>
            </a:pPr>
            <a:r>
              <a:rPr lang="es-ES" dirty="0">
                <a:latin typeface="Arial" charset="0"/>
              </a:rPr>
              <a:t>Elementos de la Matriz del PBL  </a:t>
            </a:r>
            <a:r>
              <a:rPr lang="es-ES" dirty="0" smtClean="0">
                <a:latin typeface="Arial" charset="0"/>
              </a:rPr>
              <a:t/>
            </a:r>
            <a:br>
              <a:rPr lang="es-ES" dirty="0" smtClean="0">
                <a:latin typeface="Arial" charset="0"/>
              </a:rPr>
            </a:br>
            <a:r>
              <a:rPr lang="es-ES" sz="1800" dirty="0" smtClean="0">
                <a:latin typeface="Arial" charset="0"/>
              </a:rPr>
              <a:t>Relación </a:t>
            </a:r>
            <a:r>
              <a:rPr lang="es-ES" sz="1800" dirty="0" smtClean="0">
                <a:latin typeface="Arial" charset="0"/>
              </a:rPr>
              <a:t>con el </a:t>
            </a:r>
            <a:r>
              <a:rPr lang="es-ES" sz="1800" dirty="0" smtClean="0">
                <a:latin typeface="Arial" charset="0"/>
              </a:rPr>
              <a:t>mandato del </a:t>
            </a:r>
            <a:r>
              <a:rPr lang="es-ES" sz="1800" dirty="0">
                <a:latin typeface="Arial" charset="0"/>
              </a:rPr>
              <a:t>Gabinete </a:t>
            </a:r>
            <a:r>
              <a:rPr lang="es-ES" sz="1800" dirty="0" smtClean="0">
                <a:latin typeface="Arial" charset="0"/>
              </a:rPr>
              <a:t>Logístico</a:t>
            </a:r>
            <a:endParaRPr lang="fr-FR" dirty="0">
              <a:latin typeface="Arial" charset="0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9AF453D-CC01-C14D-A6A2-24E6BE75509F}" type="datetime7">
              <a:rPr lang="fr-FR"/>
              <a:pPr>
                <a:defRPr/>
              </a:pPr>
              <a:t>02-15</a:t>
            </a:fld>
            <a:endParaRPr lang="en-US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- </a:t>
            </a:r>
            <a:fld id="{D5043815-9CB3-1848-A887-BACEE78F6ED5}" type="slidenum">
              <a:rPr lang="en-US" smtClean="0"/>
              <a:pPr>
                <a:defRPr/>
              </a:pPr>
              <a:t>18</a:t>
            </a:fld>
            <a:r>
              <a:rPr lang="en-US" smtClean="0"/>
              <a:t> -</a:t>
            </a:r>
            <a:endParaRPr lang="en-US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799" y="1295400"/>
            <a:ext cx="8218648" cy="496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176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153400" cy="1249363"/>
          </a:xfrm>
        </p:spPr>
        <p:txBody>
          <a:bodyPr/>
          <a:lstStyle/>
          <a:p>
            <a:pPr marL="457200" indent="-457200" eaLnBrk="1" hangingPunct="1">
              <a:buFont typeface="+mj-ea"/>
              <a:buAutoNum type="circleNumDbPlain" startAt="4"/>
            </a:pPr>
            <a:r>
              <a:rPr lang="es-ES" dirty="0">
                <a:latin typeface="Arial" charset="0"/>
              </a:rPr>
              <a:t>Elementos de la Matriz del PBL  </a:t>
            </a:r>
            <a:r>
              <a:rPr lang="es-ES" dirty="0" smtClean="0">
                <a:latin typeface="Arial" charset="0"/>
              </a:rPr>
              <a:t/>
            </a:r>
            <a:br>
              <a:rPr lang="es-ES" dirty="0" smtClean="0">
                <a:latin typeface="Arial" charset="0"/>
              </a:rPr>
            </a:br>
            <a:r>
              <a:rPr lang="es-ES" sz="1800" dirty="0" smtClean="0">
                <a:latin typeface="Arial" charset="0"/>
              </a:rPr>
              <a:t>Relación con el Plan </a:t>
            </a:r>
            <a:r>
              <a:rPr lang="es-ES" sz="1800" dirty="0" smtClean="0">
                <a:latin typeface="Arial" charset="0"/>
              </a:rPr>
              <a:t>E</a:t>
            </a:r>
            <a:r>
              <a:rPr lang="es-ES" sz="1800" dirty="0" smtClean="0">
                <a:latin typeface="Arial" charset="0"/>
              </a:rPr>
              <a:t>stratégico de Gobierno  </a:t>
            </a:r>
            <a:endParaRPr lang="es-ES" dirty="0">
              <a:latin typeface="Arial" charset="0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quarter" idx="10"/>
          </p:nvPr>
        </p:nvSpPr>
        <p:spPr>
          <a:xfrm>
            <a:off x="76200" y="6591300"/>
            <a:ext cx="990600" cy="266700"/>
          </a:xfrm>
        </p:spPr>
        <p:txBody>
          <a:bodyPr/>
          <a:lstStyle/>
          <a:p>
            <a:pPr>
              <a:defRPr/>
            </a:pPr>
            <a:fld id="{F9AF453D-CC01-C14D-A6A2-24E6BE75509F}" type="datetime7">
              <a:rPr lang="fr-FR"/>
              <a:pPr>
                <a:defRPr/>
              </a:pPr>
              <a:t>02-15</a:t>
            </a:fld>
            <a:endParaRPr lang="en-US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8077200" y="6610350"/>
            <a:ext cx="838200" cy="247650"/>
          </a:xfrm>
        </p:spPr>
        <p:txBody>
          <a:bodyPr/>
          <a:lstStyle/>
          <a:p>
            <a:pPr>
              <a:defRPr/>
            </a:pPr>
            <a:r>
              <a:rPr lang="en-US" smtClean="0"/>
              <a:t>- </a:t>
            </a:r>
            <a:fld id="{D5043815-9CB3-1848-A887-BACEE78F6ED5}" type="slidenum">
              <a:rPr lang="en-US" smtClean="0"/>
              <a:pPr>
                <a:defRPr/>
              </a:pPr>
              <a:t>19</a:t>
            </a:fld>
            <a:r>
              <a:rPr lang="en-US" smtClean="0"/>
              <a:t> -</a:t>
            </a:r>
            <a:endParaRPr lang="en-US"/>
          </a:p>
        </p:txBody>
      </p:sp>
      <p:sp>
        <p:nvSpPr>
          <p:cNvPr id="2" name="ZoneTexte 1"/>
          <p:cNvSpPr txBox="1"/>
          <p:nvPr/>
        </p:nvSpPr>
        <p:spPr>
          <a:xfrm>
            <a:off x="2421467" y="1600200"/>
            <a:ext cx="4196644" cy="30777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Objetivo Estrategia E&amp;S 2015-2019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16467" y="2971800"/>
            <a:ext cx="4196644" cy="30777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b="1" dirty="0" smtClean="0"/>
              <a:t>Ámbitos de actuaci</a:t>
            </a:r>
            <a:r>
              <a:rPr lang="es-ES" sz="1400" b="1" dirty="0" smtClean="0"/>
              <a:t>ón </a:t>
            </a:r>
            <a:endParaRPr lang="es-ES" sz="1400" b="1" dirty="0" smtClean="0"/>
          </a:p>
        </p:txBody>
      </p:sp>
      <p:sp>
        <p:nvSpPr>
          <p:cNvPr id="8" name="ZoneTexte 7"/>
          <p:cNvSpPr txBox="1"/>
          <p:nvPr/>
        </p:nvSpPr>
        <p:spPr>
          <a:xfrm>
            <a:off x="516467" y="3276600"/>
            <a:ext cx="41966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sz="1400" dirty="0" smtClean="0"/>
              <a:t>Desarrollo Econ</a:t>
            </a:r>
            <a:r>
              <a:rPr lang="es-ES" sz="1400" dirty="0" smtClean="0"/>
              <a:t>ómico: </a:t>
            </a:r>
            <a:r>
              <a:rPr lang="es-ES" sz="1400" b="1" dirty="0" smtClean="0"/>
              <a:t>Logística</a:t>
            </a:r>
            <a:r>
              <a:rPr lang="es-ES" sz="1400" dirty="0" smtClean="0"/>
              <a:t>, </a:t>
            </a:r>
            <a:r>
              <a:rPr lang="es-ES" sz="1400" b="1" dirty="0" smtClean="0"/>
              <a:t>agricultura</a:t>
            </a:r>
            <a:r>
              <a:rPr lang="es-ES" sz="1400" dirty="0" smtClean="0"/>
              <a:t>, </a:t>
            </a:r>
            <a:r>
              <a:rPr lang="es-ES" sz="1400" b="1" dirty="0" smtClean="0"/>
              <a:t>minería</a:t>
            </a:r>
            <a:r>
              <a:rPr lang="es-ES" sz="1400" dirty="0" smtClean="0"/>
              <a:t>, </a:t>
            </a:r>
            <a:r>
              <a:rPr lang="es-ES" sz="1400" b="1" dirty="0" smtClean="0"/>
              <a:t>turismo</a:t>
            </a:r>
          </a:p>
          <a:p>
            <a:pPr marL="285750" indent="-285750">
              <a:buFont typeface="Arial"/>
              <a:buChar char="•"/>
            </a:pPr>
            <a:r>
              <a:rPr lang="es-ES" sz="1400" dirty="0" smtClean="0"/>
              <a:t>Inclusi</a:t>
            </a:r>
            <a:r>
              <a:rPr lang="es-ES" sz="1400" dirty="0" smtClean="0"/>
              <a:t>ón social y calidad de vida: </a:t>
            </a:r>
            <a:r>
              <a:rPr lang="es-ES" sz="1400" b="1" dirty="0" smtClean="0"/>
              <a:t>transporte urbano</a:t>
            </a:r>
          </a:p>
          <a:p>
            <a:pPr marL="285750" indent="-285750">
              <a:buFont typeface="Arial"/>
              <a:buChar char="•"/>
            </a:pPr>
            <a:r>
              <a:rPr lang="es-ES" sz="1400" dirty="0" smtClean="0"/>
              <a:t>Refuerzo de capacidades humanas: </a:t>
            </a:r>
            <a:r>
              <a:rPr lang="es-ES" sz="1400" b="1" dirty="0" smtClean="0"/>
              <a:t>formación técnica</a:t>
            </a:r>
          </a:p>
          <a:p>
            <a:pPr marL="285750" indent="-285750">
              <a:buFont typeface="Arial"/>
              <a:buChar char="•"/>
            </a:pPr>
            <a:r>
              <a:rPr lang="es-ES" sz="1400" dirty="0" smtClean="0"/>
              <a:t>Infraestructuras: </a:t>
            </a:r>
            <a:r>
              <a:rPr lang="es-ES" sz="1400" b="1" dirty="0" smtClean="0"/>
              <a:t>puertos, carreteras, aeropuertos</a:t>
            </a:r>
            <a:r>
              <a:rPr lang="es-ES" sz="1400" dirty="0" smtClean="0"/>
              <a:t>, energía</a:t>
            </a:r>
          </a:p>
          <a:p>
            <a:pPr marL="285750" indent="-285750">
              <a:buFont typeface="Arial"/>
              <a:buChar char="•"/>
            </a:pPr>
            <a:r>
              <a:rPr lang="es-ES" sz="1400" dirty="0" smtClean="0"/>
              <a:t>Ordenamiento, desarrollo territorial y sostenibilidad ambiental:</a:t>
            </a:r>
            <a:r>
              <a:rPr lang="es-ES" sz="1400" b="1" dirty="0" smtClean="0"/>
              <a:t> ordenamiento territorial, gestión ambiental</a:t>
            </a:r>
          </a:p>
          <a:p>
            <a:pPr marL="285750" indent="-285750">
              <a:buFont typeface="Arial"/>
              <a:buChar char="•"/>
            </a:pPr>
            <a:r>
              <a:rPr lang="es-ES" sz="1400" dirty="0" smtClean="0"/>
              <a:t>Fortalecimiento Institucional y Gobernanza</a:t>
            </a:r>
            <a:endParaRPr lang="es-ES" sz="1400" dirty="0"/>
          </a:p>
        </p:txBody>
      </p:sp>
      <p:sp>
        <p:nvSpPr>
          <p:cNvPr id="9" name="ZoneTexte 8"/>
          <p:cNvSpPr txBox="1"/>
          <p:nvPr/>
        </p:nvSpPr>
        <p:spPr>
          <a:xfrm>
            <a:off x="5545667" y="2971800"/>
            <a:ext cx="3008488" cy="30777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b="1" dirty="0" smtClean="0"/>
              <a:t>Instrumentos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545667" y="3276600"/>
            <a:ext cx="30084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sz="1400" b="1" dirty="0" smtClean="0"/>
              <a:t>Cambios organizativos y de gesti</a:t>
            </a:r>
            <a:r>
              <a:rPr lang="es-ES" sz="1400" b="1" dirty="0" smtClean="0"/>
              <a:t>ón en el sector público</a:t>
            </a:r>
          </a:p>
          <a:p>
            <a:pPr marL="285750" indent="-285750">
              <a:buFont typeface="Arial"/>
              <a:buChar char="•"/>
            </a:pPr>
            <a:r>
              <a:rPr lang="es-ES" sz="1400" b="1" dirty="0" smtClean="0"/>
              <a:t>Reformas del marco legal e institucional</a:t>
            </a:r>
          </a:p>
          <a:p>
            <a:pPr marL="285750" indent="-285750">
              <a:buFont typeface="Arial"/>
              <a:buChar char="•"/>
            </a:pPr>
            <a:r>
              <a:rPr lang="es-ES" sz="1400" b="1" dirty="0" smtClean="0"/>
              <a:t>Asignación de recursos </a:t>
            </a:r>
            <a:r>
              <a:rPr lang="es-ES" sz="1400" dirty="0" smtClean="0"/>
              <a:t>de inversión</a:t>
            </a:r>
            <a:endParaRPr lang="es-ES" sz="1400" dirty="0"/>
          </a:p>
        </p:txBody>
      </p:sp>
      <p:sp>
        <p:nvSpPr>
          <p:cNvPr id="11" name="ZoneTexte 10"/>
          <p:cNvSpPr txBox="1"/>
          <p:nvPr/>
        </p:nvSpPr>
        <p:spPr>
          <a:xfrm>
            <a:off x="2421467" y="1981200"/>
            <a:ext cx="4196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/>
              <a:t>Mejorar la competitividad y favorecer la inclusi</a:t>
            </a:r>
            <a:r>
              <a:rPr lang="es-ES" sz="1400" dirty="0" smtClean="0"/>
              <a:t>ón social, en el marco de un modelo de desarrollo sostenible e incluyente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934729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>
                <a:latin typeface="Arial" charset="0"/>
              </a:rPr>
              <a:t>Contenido</a:t>
            </a:r>
          </a:p>
        </p:txBody>
      </p:sp>
      <p:sp>
        <p:nvSpPr>
          <p:cNvPr id="17410" name="Espace réservé du contenu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endParaRPr lang="es-ES" sz="1800" dirty="0">
              <a:latin typeface="Arial" charset="0"/>
            </a:endParaRPr>
          </a:p>
          <a:p>
            <a:pPr marL="457200" indent="-457200" eaLnBrk="1" hangingPunct="1">
              <a:buFont typeface="+mj-ea"/>
              <a:buAutoNum type="circleNumDbPlain"/>
              <a:defRPr/>
            </a:pPr>
            <a:r>
              <a:rPr lang="es-ES" sz="1800" dirty="0" smtClean="0">
                <a:latin typeface="Arial" charset="0"/>
              </a:rPr>
              <a:t>El </a:t>
            </a:r>
            <a:r>
              <a:rPr lang="es-ES" sz="1800" dirty="0" err="1" smtClean="0">
                <a:latin typeface="Arial" charset="0"/>
              </a:rPr>
              <a:t>PNLog</a:t>
            </a:r>
            <a:r>
              <a:rPr lang="es-ES" sz="1800" dirty="0" smtClean="0">
                <a:latin typeface="Arial" charset="0"/>
              </a:rPr>
              <a:t> – Bases </a:t>
            </a:r>
            <a:r>
              <a:rPr lang="es-ES" sz="1800" dirty="0" smtClean="0">
                <a:latin typeface="Arial" charset="0"/>
              </a:rPr>
              <a:t>Conceptuales</a:t>
            </a:r>
            <a:endParaRPr lang="es-ES" sz="1800" dirty="0" smtClean="0">
              <a:latin typeface="Arial" charset="0"/>
            </a:endParaRPr>
          </a:p>
          <a:p>
            <a:pPr marL="457200" indent="-457200" eaLnBrk="1" hangingPunct="1">
              <a:buFont typeface="+mj-ea"/>
              <a:buAutoNum type="circleNumDbPlain"/>
              <a:defRPr/>
            </a:pPr>
            <a:r>
              <a:rPr lang="es-ES" sz="1800" dirty="0" smtClean="0">
                <a:latin typeface="Arial" charset="0"/>
              </a:rPr>
              <a:t>Elementos clave del </a:t>
            </a:r>
            <a:r>
              <a:rPr lang="es-ES" sz="1800" dirty="0" smtClean="0">
                <a:latin typeface="Arial" charset="0"/>
              </a:rPr>
              <a:t>PNLOG de </a:t>
            </a:r>
            <a:r>
              <a:rPr lang="es-ES" sz="1800" dirty="0" smtClean="0">
                <a:latin typeface="Arial" charset="0"/>
              </a:rPr>
              <a:t>Panamá</a:t>
            </a:r>
            <a:endParaRPr lang="es-ES" sz="1600" dirty="0" smtClean="0">
              <a:latin typeface="Arial" charset="0"/>
            </a:endParaRPr>
          </a:p>
          <a:p>
            <a:pPr lvl="1" eaLnBrk="1" hangingPunct="1">
              <a:buClr>
                <a:srgbClr val="2F94FF"/>
              </a:buClr>
              <a:buFont typeface="Arial"/>
              <a:buChar char="•"/>
              <a:defRPr/>
            </a:pPr>
            <a:r>
              <a:rPr lang="es-ES" sz="1600" dirty="0" smtClean="0">
                <a:latin typeface="Arial" charset="0"/>
              </a:rPr>
              <a:t>Imagen Objetivo del SLN</a:t>
            </a:r>
          </a:p>
          <a:p>
            <a:pPr lvl="1" eaLnBrk="1" hangingPunct="1">
              <a:buClr>
                <a:srgbClr val="2F94FF"/>
              </a:buClr>
              <a:buFont typeface="Arial"/>
              <a:buChar char="•"/>
              <a:defRPr/>
            </a:pPr>
            <a:r>
              <a:rPr lang="es-ES" sz="1600" dirty="0" smtClean="0">
                <a:latin typeface="Arial" charset="0"/>
              </a:rPr>
              <a:t>Visi</a:t>
            </a:r>
            <a:r>
              <a:rPr lang="es-ES" sz="1600" dirty="0" smtClean="0">
                <a:latin typeface="Arial" charset="0"/>
              </a:rPr>
              <a:t>ón del SLN y </a:t>
            </a:r>
            <a:r>
              <a:rPr lang="es-ES" sz="1600" dirty="0" smtClean="0">
                <a:latin typeface="Arial" charset="0"/>
              </a:rPr>
              <a:t>Subsistemas prioritarios</a:t>
            </a:r>
            <a:endParaRPr lang="es-ES" sz="1600" dirty="0" smtClean="0">
              <a:latin typeface="Arial" charset="0"/>
            </a:endParaRPr>
          </a:p>
          <a:p>
            <a:pPr lvl="1" eaLnBrk="1" hangingPunct="1">
              <a:buClr>
                <a:srgbClr val="2F94FF"/>
              </a:buClr>
              <a:buFont typeface="Arial"/>
              <a:buChar char="•"/>
              <a:defRPr/>
            </a:pPr>
            <a:r>
              <a:rPr lang="es-ES" sz="1600" dirty="0" smtClean="0">
                <a:latin typeface="Arial" charset="0"/>
              </a:rPr>
              <a:t>Estrategias Nacionales y Acciones</a:t>
            </a:r>
          </a:p>
          <a:p>
            <a:pPr marL="457200" indent="-457200" eaLnBrk="1" hangingPunct="1">
              <a:buFont typeface="+mj-ea"/>
              <a:buAutoNum type="circleNumDbPlain"/>
              <a:defRPr/>
            </a:pPr>
            <a:r>
              <a:rPr lang="es-ES" sz="1800" dirty="0">
                <a:latin typeface="Arial" charset="0"/>
              </a:rPr>
              <a:t>Acciones clave del PNLOG </a:t>
            </a:r>
            <a:r>
              <a:rPr lang="es-ES" sz="1800" dirty="0" smtClean="0">
                <a:latin typeface="Arial" charset="0"/>
              </a:rPr>
              <a:t>para el PBL</a:t>
            </a:r>
            <a:endParaRPr lang="es-ES" sz="1800" dirty="0">
              <a:latin typeface="Arial" charset="0"/>
            </a:endParaRPr>
          </a:p>
          <a:p>
            <a:pPr marL="457200" indent="-457200" eaLnBrk="1" hangingPunct="1">
              <a:buFont typeface="+mj-ea"/>
              <a:buAutoNum type="circleNumDbPlain"/>
              <a:defRPr/>
            </a:pPr>
            <a:r>
              <a:rPr lang="es-ES" sz="1800" dirty="0" smtClean="0">
                <a:latin typeface="Arial" charset="0"/>
              </a:rPr>
              <a:t>Elementos </a:t>
            </a:r>
            <a:r>
              <a:rPr lang="es-ES" sz="1800" dirty="0" smtClean="0">
                <a:latin typeface="Arial" charset="0"/>
              </a:rPr>
              <a:t>de la </a:t>
            </a:r>
            <a:r>
              <a:rPr lang="es-ES" sz="1800" dirty="0" smtClean="0">
                <a:latin typeface="Arial" charset="0"/>
              </a:rPr>
              <a:t>Matriz del PBL e instrumentos de Gobierno</a:t>
            </a:r>
            <a:endParaRPr lang="es-ES" sz="1800" dirty="0" smtClean="0">
              <a:latin typeface="Arial" charset="0"/>
            </a:endParaRPr>
          </a:p>
          <a:p>
            <a:pPr lvl="1" eaLnBrk="1" hangingPunct="1">
              <a:buClr>
                <a:srgbClr val="2F94FF"/>
              </a:buClr>
              <a:buFont typeface="Arial"/>
              <a:buChar char="•"/>
              <a:defRPr/>
            </a:pPr>
            <a:r>
              <a:rPr lang="es-ES" sz="1600" dirty="0" smtClean="0">
                <a:latin typeface="Arial" charset="0"/>
              </a:rPr>
              <a:t>Relaci</a:t>
            </a:r>
            <a:r>
              <a:rPr lang="es-ES" sz="1600" dirty="0" smtClean="0">
                <a:latin typeface="Arial" charset="0"/>
              </a:rPr>
              <a:t>ón con el </a:t>
            </a:r>
            <a:r>
              <a:rPr lang="es-ES" sz="1600" dirty="0">
                <a:latin typeface="Arial" charset="0"/>
              </a:rPr>
              <a:t>m</a:t>
            </a:r>
            <a:r>
              <a:rPr lang="es-ES" sz="1600" dirty="0" smtClean="0">
                <a:latin typeface="Arial" charset="0"/>
              </a:rPr>
              <a:t>andato del Gabinete </a:t>
            </a:r>
            <a:r>
              <a:rPr lang="es-ES" sz="1600" dirty="0">
                <a:latin typeface="Arial" charset="0"/>
              </a:rPr>
              <a:t>Logístico </a:t>
            </a:r>
            <a:endParaRPr lang="es-ES" sz="1600" dirty="0" smtClean="0">
              <a:latin typeface="Arial" charset="0"/>
            </a:endParaRPr>
          </a:p>
          <a:p>
            <a:pPr lvl="1" eaLnBrk="1" hangingPunct="1">
              <a:buClr>
                <a:srgbClr val="2F94FF"/>
              </a:buClr>
              <a:buFont typeface="Arial"/>
              <a:buChar char="•"/>
              <a:defRPr/>
            </a:pPr>
            <a:r>
              <a:rPr lang="es-ES" sz="1600" dirty="0" smtClean="0">
                <a:latin typeface="Arial" charset="0"/>
              </a:rPr>
              <a:t>Relaci</a:t>
            </a:r>
            <a:r>
              <a:rPr lang="es-ES" sz="1600" dirty="0" smtClean="0">
                <a:latin typeface="Arial" charset="0"/>
              </a:rPr>
              <a:t>ón con el </a:t>
            </a:r>
            <a:r>
              <a:rPr lang="es-ES" sz="1600" dirty="0" smtClean="0">
                <a:latin typeface="Arial" charset="0"/>
              </a:rPr>
              <a:t>Plan Estratégico </a:t>
            </a:r>
            <a:r>
              <a:rPr lang="es-ES" sz="1600" dirty="0">
                <a:latin typeface="Arial" charset="0"/>
              </a:rPr>
              <a:t>de Gobierno </a:t>
            </a:r>
            <a:endParaRPr lang="es-ES" sz="1600" dirty="0" smtClean="0">
              <a:latin typeface="Arial" charset="0"/>
            </a:endParaRPr>
          </a:p>
          <a:p>
            <a:pPr marL="400050" lvl="1" indent="0" eaLnBrk="1" hangingPunct="1">
              <a:buFontTx/>
              <a:buNone/>
              <a:defRPr/>
            </a:pPr>
            <a:endParaRPr lang="es-ES" sz="1600" dirty="0">
              <a:latin typeface="Arial" charset="0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35F540E-3646-0A47-B325-E6CA3166D3EB}" type="datetime7">
              <a:rPr lang="fr-FR"/>
              <a:pPr>
                <a:defRPr/>
              </a:pPr>
              <a:t>02-15</a:t>
            </a:fld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- </a:t>
            </a:r>
            <a:fld id="{3E02A539-C910-6349-8B8C-A5B5F25395EC}" type="slidenum">
              <a:rPr lang="en-US" smtClean="0"/>
              <a:pPr>
                <a:defRPr/>
              </a:pPr>
              <a:t>2</a:t>
            </a:fld>
            <a:r>
              <a:rPr lang="en-US" smtClean="0"/>
              <a:t> -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153400" cy="1249363"/>
          </a:xfrm>
        </p:spPr>
        <p:txBody>
          <a:bodyPr/>
          <a:lstStyle/>
          <a:p>
            <a:pPr marL="457200" indent="-457200" eaLnBrk="1" hangingPunct="1">
              <a:buFont typeface="+mj-ea"/>
              <a:buAutoNum type="circleNumDbPlain" startAt="4"/>
            </a:pPr>
            <a:r>
              <a:rPr lang="es-ES" dirty="0">
                <a:latin typeface="Arial" charset="0"/>
              </a:rPr>
              <a:t>Elementos de la Matriz del PBL  </a:t>
            </a:r>
            <a:r>
              <a:rPr lang="es-ES" dirty="0" smtClean="0">
                <a:latin typeface="Arial" charset="0"/>
              </a:rPr>
              <a:t/>
            </a:r>
            <a:br>
              <a:rPr lang="es-ES" dirty="0" smtClean="0">
                <a:latin typeface="Arial" charset="0"/>
              </a:rPr>
            </a:br>
            <a:r>
              <a:rPr lang="es-ES" sz="1800" dirty="0" smtClean="0">
                <a:latin typeface="Arial" charset="0"/>
              </a:rPr>
              <a:t>Relación con el Plan </a:t>
            </a:r>
            <a:r>
              <a:rPr lang="es-ES" sz="1800" dirty="0" smtClean="0">
                <a:latin typeface="Arial" charset="0"/>
              </a:rPr>
              <a:t>E</a:t>
            </a:r>
            <a:r>
              <a:rPr lang="es-ES" sz="1800" dirty="0" smtClean="0">
                <a:latin typeface="Arial" charset="0"/>
              </a:rPr>
              <a:t>stratégico de Gobierno </a:t>
            </a:r>
            <a:endParaRPr lang="es-ES" dirty="0">
              <a:latin typeface="Arial" charset="0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9AF453D-CC01-C14D-A6A2-24E6BE75509F}" type="datetime7">
              <a:rPr lang="fr-FR"/>
              <a:pPr>
                <a:defRPr/>
              </a:pPr>
              <a:t>02-15</a:t>
            </a:fld>
            <a:endParaRPr lang="en-US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- </a:t>
            </a:r>
            <a:fld id="{D5043815-9CB3-1848-A887-BACEE78F6ED5}" type="slidenum">
              <a:rPr lang="en-US" smtClean="0"/>
              <a:pPr>
                <a:defRPr/>
              </a:pPr>
              <a:t>20</a:t>
            </a:fld>
            <a:r>
              <a:rPr lang="en-US" smtClean="0"/>
              <a:t> -</a:t>
            </a:r>
            <a:endParaRPr lang="en-US"/>
          </a:p>
        </p:txBody>
      </p:sp>
      <p:sp>
        <p:nvSpPr>
          <p:cNvPr id="13" name="ZoneTexte 2"/>
          <p:cNvSpPr txBox="1">
            <a:spLocks noChangeArrowheads="1"/>
          </p:cNvSpPr>
          <p:nvPr/>
        </p:nvSpPr>
        <p:spPr bwMode="auto">
          <a:xfrm>
            <a:off x="504825" y="976059"/>
            <a:ext cx="8305800" cy="5179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180975" indent="-180975" algn="just" eaLnBrk="1" hangingPunct="1">
              <a:lnSpc>
                <a:spcPct val="110000"/>
              </a:lnSpc>
              <a:spcBef>
                <a:spcPct val="20000"/>
              </a:spcBef>
              <a:buClr>
                <a:srgbClr val="0399CD"/>
              </a:buClr>
              <a:buFont typeface="Wingdings" charset="0"/>
              <a:buChar char="§"/>
              <a:defRPr/>
            </a:pPr>
            <a:r>
              <a:rPr lang="es-ES" sz="1600" dirty="0" smtClean="0"/>
              <a:t>En l</a:t>
            </a:r>
            <a:r>
              <a:rPr lang="es-ES" sz="1600" dirty="0" smtClean="0"/>
              <a:t>íneas generales no hay conflicto entre la matriz del PBL y los lineamientos del PEG</a:t>
            </a:r>
            <a:endParaRPr lang="es-ES" sz="1600" dirty="0" smtClean="0"/>
          </a:p>
          <a:p>
            <a:pPr marL="180975" indent="-180975" algn="just" eaLnBrk="1" hangingPunct="1">
              <a:lnSpc>
                <a:spcPct val="110000"/>
              </a:lnSpc>
              <a:spcBef>
                <a:spcPct val="20000"/>
              </a:spcBef>
              <a:buClr>
                <a:srgbClr val="0399CD"/>
              </a:buClr>
              <a:buFont typeface="Wingdings" charset="0"/>
              <a:buChar char="§"/>
              <a:defRPr/>
            </a:pPr>
            <a:r>
              <a:rPr lang="es-ES" sz="1600" dirty="0" smtClean="0"/>
              <a:t>El </a:t>
            </a:r>
            <a:r>
              <a:rPr lang="es-ES" sz="1600" dirty="0"/>
              <a:t>P.E. </a:t>
            </a:r>
            <a:r>
              <a:rPr lang="es-ES" sz="1600" dirty="0"/>
              <a:t>d</a:t>
            </a:r>
            <a:r>
              <a:rPr lang="es-ES" sz="1600" dirty="0"/>
              <a:t>e Gobierno 2015-2019 recoge en gran medida los elementos clave del </a:t>
            </a:r>
            <a:r>
              <a:rPr lang="es-ES" sz="1600" dirty="0" smtClean="0"/>
              <a:t>PNLOG y por ende de la matriz</a:t>
            </a:r>
          </a:p>
          <a:p>
            <a:pPr marL="180975" indent="-180975" algn="just" eaLnBrk="1" hangingPunct="1">
              <a:lnSpc>
                <a:spcPct val="110000"/>
              </a:lnSpc>
              <a:spcBef>
                <a:spcPct val="20000"/>
              </a:spcBef>
              <a:buClr>
                <a:srgbClr val="0399CD"/>
              </a:buClr>
              <a:buFont typeface="Wingdings" charset="0"/>
              <a:buChar char="§"/>
              <a:defRPr/>
            </a:pPr>
            <a:r>
              <a:rPr lang="es-ES" sz="1600" dirty="0" smtClean="0"/>
              <a:t>Hay elementos complementarios del PEG que refuerzan elementos definidos en la matriz</a:t>
            </a:r>
          </a:p>
          <a:p>
            <a:pPr marL="638175" lvl="1" indent="-180975" algn="just" eaLnBrk="1" hangingPunct="1">
              <a:lnSpc>
                <a:spcPct val="110000"/>
              </a:lnSpc>
              <a:spcBef>
                <a:spcPct val="20000"/>
              </a:spcBef>
              <a:buClr>
                <a:srgbClr val="0399CD"/>
              </a:buClr>
              <a:buFont typeface="Wingdings" charset="0"/>
              <a:buChar char="§"/>
              <a:defRPr/>
            </a:pPr>
            <a:r>
              <a:rPr lang="es-ES" sz="1400" dirty="0"/>
              <a:t>Necesidad de participación privada en inversiones en infraestructura, implica marco legal PPP</a:t>
            </a:r>
          </a:p>
          <a:p>
            <a:pPr marL="638175" lvl="1" indent="-180975" algn="just" eaLnBrk="1" hangingPunct="1">
              <a:lnSpc>
                <a:spcPct val="110000"/>
              </a:lnSpc>
              <a:spcBef>
                <a:spcPct val="20000"/>
              </a:spcBef>
              <a:buClr>
                <a:srgbClr val="0399CD"/>
              </a:buClr>
              <a:buFont typeface="Wingdings" charset="0"/>
              <a:buChar char="§"/>
              <a:defRPr/>
            </a:pPr>
            <a:r>
              <a:rPr lang="es-ES" sz="1400" dirty="0" smtClean="0"/>
              <a:t>El </a:t>
            </a:r>
            <a:r>
              <a:rPr lang="es-ES" sz="1400" dirty="0" smtClean="0"/>
              <a:t>énfasis en </a:t>
            </a:r>
            <a:r>
              <a:rPr lang="es-ES" sz="1400" dirty="0" smtClean="0"/>
              <a:t>el </a:t>
            </a:r>
            <a:r>
              <a:rPr lang="es-ES" sz="1400" dirty="0"/>
              <a:t>sector </a:t>
            </a:r>
            <a:r>
              <a:rPr lang="es-ES" sz="1400" dirty="0" smtClean="0"/>
              <a:t>agrícola confirma la importancia del subsistema log</a:t>
            </a:r>
            <a:r>
              <a:rPr lang="es-ES" sz="1400" dirty="0" smtClean="0"/>
              <a:t>ístico respectivo</a:t>
            </a:r>
            <a:endParaRPr lang="es-ES" sz="1400" dirty="0"/>
          </a:p>
          <a:p>
            <a:pPr marL="638175" lvl="1" indent="-180975" algn="just" eaLnBrk="1" hangingPunct="1">
              <a:lnSpc>
                <a:spcPct val="110000"/>
              </a:lnSpc>
              <a:spcBef>
                <a:spcPct val="20000"/>
              </a:spcBef>
              <a:buClr>
                <a:srgbClr val="0399CD"/>
              </a:buClr>
              <a:buFont typeface="Wingdings" charset="0"/>
              <a:buChar char="§"/>
              <a:defRPr/>
            </a:pPr>
            <a:r>
              <a:rPr lang="es-ES" sz="1400" dirty="0" smtClean="0"/>
              <a:t>La necesidad de desarrollar SLVA y salir del esquema de trasbordo</a:t>
            </a:r>
          </a:p>
          <a:p>
            <a:pPr marL="638175" lvl="1" indent="-180975" algn="just" eaLnBrk="1" hangingPunct="1">
              <a:lnSpc>
                <a:spcPct val="110000"/>
              </a:lnSpc>
              <a:spcBef>
                <a:spcPct val="20000"/>
              </a:spcBef>
              <a:buClr>
                <a:srgbClr val="0399CD"/>
              </a:buClr>
              <a:buFont typeface="Wingdings" charset="0"/>
              <a:buChar char="§"/>
              <a:defRPr/>
            </a:pPr>
            <a:r>
              <a:rPr lang="es-ES" sz="1400" dirty="0" smtClean="0"/>
              <a:t>La prioridad a la movilidad urbana confirma la necesidad de planes de gesti</a:t>
            </a:r>
            <a:r>
              <a:rPr lang="es-ES" sz="1400" dirty="0" smtClean="0"/>
              <a:t>ón de tráfico</a:t>
            </a:r>
          </a:p>
          <a:p>
            <a:pPr marL="638175" lvl="1" indent="-180975" algn="just" eaLnBrk="1" hangingPunct="1">
              <a:lnSpc>
                <a:spcPct val="110000"/>
              </a:lnSpc>
              <a:spcBef>
                <a:spcPct val="20000"/>
              </a:spcBef>
              <a:buClr>
                <a:srgbClr val="0399CD"/>
              </a:buClr>
              <a:buFont typeface="Wingdings" charset="0"/>
              <a:buChar char="§"/>
              <a:defRPr/>
            </a:pPr>
            <a:r>
              <a:rPr lang="es-ES" sz="1400" dirty="0" smtClean="0"/>
              <a:t>Se ratifica la necesidad de un Plan Maestro de Ordenamiento del Territorio… cuál primero?</a:t>
            </a:r>
          </a:p>
          <a:p>
            <a:pPr marL="638175" lvl="1" indent="-180975" algn="just" eaLnBrk="1" hangingPunct="1">
              <a:lnSpc>
                <a:spcPct val="110000"/>
              </a:lnSpc>
              <a:spcBef>
                <a:spcPct val="20000"/>
              </a:spcBef>
              <a:buClr>
                <a:srgbClr val="0399CD"/>
              </a:buClr>
              <a:buFont typeface="Wingdings" charset="0"/>
              <a:buChar char="§"/>
              <a:defRPr/>
            </a:pPr>
            <a:r>
              <a:rPr lang="es-ES" sz="1400" dirty="0" smtClean="0"/>
              <a:t>La previsión de una Asamblea Constituyente es una oportunidad para la ELN</a:t>
            </a:r>
            <a:endParaRPr lang="es-ES" sz="1400" dirty="0"/>
          </a:p>
          <a:p>
            <a:pPr marL="180975" indent="-180975" algn="just" eaLnBrk="1" hangingPunct="1">
              <a:lnSpc>
                <a:spcPct val="110000"/>
              </a:lnSpc>
              <a:spcBef>
                <a:spcPct val="20000"/>
              </a:spcBef>
              <a:buClr>
                <a:srgbClr val="0399CD"/>
              </a:buClr>
              <a:buFont typeface="Wingdings" charset="0"/>
              <a:buChar char="§"/>
              <a:defRPr/>
            </a:pPr>
            <a:r>
              <a:rPr lang="es-ES" sz="1600" dirty="0"/>
              <a:t>Sin embargo, hay elementos </a:t>
            </a:r>
            <a:r>
              <a:rPr lang="es-ES" sz="1600" dirty="0" smtClean="0"/>
              <a:t>que </a:t>
            </a:r>
            <a:r>
              <a:rPr lang="es-ES" sz="1600" dirty="0"/>
              <a:t>reforzar </a:t>
            </a:r>
            <a:r>
              <a:rPr lang="es-ES" sz="1600" dirty="0" smtClean="0"/>
              <a:t>en el PNLOG que son destacados en el PEG</a:t>
            </a:r>
          </a:p>
          <a:p>
            <a:pPr marL="638175" lvl="1" indent="-180975" algn="just" eaLnBrk="1" hangingPunct="1">
              <a:lnSpc>
                <a:spcPct val="110000"/>
              </a:lnSpc>
              <a:spcBef>
                <a:spcPct val="20000"/>
              </a:spcBef>
              <a:buClr>
                <a:srgbClr val="0399CD"/>
              </a:buClr>
              <a:buFont typeface="Wingdings" charset="0"/>
              <a:buChar char="§"/>
              <a:defRPr/>
            </a:pPr>
            <a:r>
              <a:rPr lang="es-ES" sz="1400" dirty="0" smtClean="0"/>
              <a:t>Acento a los sectores turismo y minero (s</a:t>
            </a:r>
            <a:r>
              <a:rPr lang="es-ES" sz="1400" dirty="0" smtClean="0"/>
              <a:t>ólo reflejados en la imagen objetivo) en el </a:t>
            </a:r>
            <a:r>
              <a:rPr lang="es-ES" sz="1400" dirty="0" err="1" smtClean="0"/>
              <a:t>futuroplan</a:t>
            </a:r>
            <a:r>
              <a:rPr lang="es-ES" sz="1400" dirty="0" smtClean="0"/>
              <a:t> nacional de infraestructura</a:t>
            </a:r>
          </a:p>
          <a:p>
            <a:pPr marL="638175" lvl="1" indent="-180975" algn="just" eaLnBrk="1" hangingPunct="1">
              <a:lnSpc>
                <a:spcPct val="110000"/>
              </a:lnSpc>
              <a:spcBef>
                <a:spcPct val="20000"/>
              </a:spcBef>
              <a:buClr>
                <a:srgbClr val="0399CD"/>
              </a:buClr>
              <a:buFont typeface="Wingdings" charset="0"/>
              <a:buChar char="§"/>
              <a:defRPr/>
            </a:pPr>
            <a:r>
              <a:rPr lang="es-ES" sz="1400" dirty="0" smtClean="0"/>
              <a:t>Aumentar el énfasis en el reordenamiento de Colón, en particular la operación de ZLC</a:t>
            </a:r>
          </a:p>
          <a:p>
            <a:pPr marL="638175" lvl="1" indent="-180975" algn="just" eaLnBrk="1" hangingPunct="1">
              <a:lnSpc>
                <a:spcPct val="110000"/>
              </a:lnSpc>
              <a:spcBef>
                <a:spcPct val="20000"/>
              </a:spcBef>
              <a:buClr>
                <a:srgbClr val="0399CD"/>
              </a:buClr>
              <a:buFont typeface="Wingdings" charset="0"/>
              <a:buChar char="§"/>
              <a:defRPr/>
            </a:pPr>
            <a:r>
              <a:rPr lang="es-ES" sz="1400" dirty="0" smtClean="0"/>
              <a:t>La gestión ambiental debe ser fortalecida en las acciones del plan y eventualmente la matriz</a:t>
            </a:r>
          </a:p>
          <a:p>
            <a:pPr marL="638175" lvl="1" indent="-180975" algn="just" eaLnBrk="1" hangingPunct="1">
              <a:lnSpc>
                <a:spcPct val="110000"/>
              </a:lnSpc>
              <a:spcBef>
                <a:spcPct val="20000"/>
              </a:spcBef>
              <a:buClr>
                <a:srgbClr val="0399CD"/>
              </a:buClr>
              <a:buFont typeface="Wingdings" charset="0"/>
              <a:buChar char="§"/>
              <a:defRPr/>
            </a:pPr>
            <a:r>
              <a:rPr lang="es-ES" sz="1400" dirty="0" smtClean="0"/>
              <a:t>Afinar el modelo de financiamiento e incentivos a pequeños operadores logísticos</a:t>
            </a:r>
          </a:p>
          <a:p>
            <a:pPr marL="638175" lvl="1" indent="-180975" algn="just" eaLnBrk="1" hangingPunct="1">
              <a:lnSpc>
                <a:spcPct val="110000"/>
              </a:lnSpc>
              <a:spcBef>
                <a:spcPct val="20000"/>
              </a:spcBef>
              <a:buClr>
                <a:srgbClr val="0399CD"/>
              </a:buClr>
              <a:buFont typeface="Wingdings" charset="0"/>
              <a:buChar char="§"/>
              <a:defRPr/>
            </a:pPr>
            <a:r>
              <a:rPr lang="es-ES" sz="1400" dirty="0" smtClean="0"/>
              <a:t>La logística urbana no es parte del PNLOG, sin embargo es una competencia nacional</a:t>
            </a:r>
          </a:p>
        </p:txBody>
      </p:sp>
    </p:spTree>
    <p:extLst>
      <p:ext uri="{BB962C8B-B14F-4D97-AF65-F5344CB8AC3E}">
        <p14:creationId xmlns:p14="http://schemas.microsoft.com/office/powerpoint/2010/main" val="2274738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153400" cy="1249363"/>
          </a:xfrm>
        </p:spPr>
        <p:txBody>
          <a:bodyPr/>
          <a:lstStyle/>
          <a:p>
            <a:pPr marL="457200" indent="-457200" eaLnBrk="1" hangingPunct="1">
              <a:buFont typeface="+mj-ea"/>
              <a:buAutoNum type="circleNumDbPlain" startAt="4"/>
            </a:pPr>
            <a:r>
              <a:rPr lang="es-ES" dirty="0">
                <a:latin typeface="Arial" charset="0"/>
              </a:rPr>
              <a:t>Elementos de la Matriz del PBL  </a:t>
            </a:r>
            <a:r>
              <a:rPr lang="es-ES" dirty="0" smtClean="0">
                <a:latin typeface="Arial" charset="0"/>
              </a:rPr>
              <a:t/>
            </a:r>
            <a:br>
              <a:rPr lang="es-ES" dirty="0" smtClean="0">
                <a:latin typeface="Arial" charset="0"/>
              </a:rPr>
            </a:br>
            <a:r>
              <a:rPr lang="es-ES" sz="1800" dirty="0" smtClean="0">
                <a:latin typeface="Arial" charset="0"/>
              </a:rPr>
              <a:t>Relación con el Plan </a:t>
            </a:r>
            <a:r>
              <a:rPr lang="es-ES" sz="1800" dirty="0" smtClean="0">
                <a:latin typeface="Arial" charset="0"/>
              </a:rPr>
              <a:t>E</a:t>
            </a:r>
            <a:r>
              <a:rPr lang="es-ES" sz="1800" dirty="0" smtClean="0">
                <a:latin typeface="Arial" charset="0"/>
              </a:rPr>
              <a:t>stratégico de Gobierno </a:t>
            </a:r>
            <a:endParaRPr lang="es-ES" dirty="0">
              <a:latin typeface="Arial" charset="0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9AF453D-CC01-C14D-A6A2-24E6BE75509F}" type="datetime7">
              <a:rPr lang="fr-FR"/>
              <a:pPr>
                <a:defRPr/>
              </a:pPr>
              <a:t>02-15</a:t>
            </a:fld>
            <a:endParaRPr lang="en-US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- </a:t>
            </a:r>
            <a:fld id="{D5043815-9CB3-1848-A887-BACEE78F6ED5}" type="slidenum">
              <a:rPr lang="en-US" smtClean="0"/>
              <a:pPr>
                <a:defRPr/>
              </a:pPr>
              <a:t>21</a:t>
            </a:fld>
            <a:r>
              <a:rPr lang="en-US" smtClean="0"/>
              <a:t> -</a:t>
            </a:r>
            <a:endParaRPr lang="en-US"/>
          </a:p>
        </p:txBody>
      </p:sp>
      <p:sp>
        <p:nvSpPr>
          <p:cNvPr id="13" name="ZoneTexte 2"/>
          <p:cNvSpPr txBox="1">
            <a:spLocks noChangeArrowheads="1"/>
          </p:cNvSpPr>
          <p:nvPr/>
        </p:nvSpPr>
        <p:spPr bwMode="auto">
          <a:xfrm>
            <a:off x="504825" y="1104550"/>
            <a:ext cx="8305800" cy="5468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algn="just" eaLnBrk="1" hangingPunct="1">
              <a:lnSpc>
                <a:spcPct val="110000"/>
              </a:lnSpc>
              <a:spcBef>
                <a:spcPct val="20000"/>
              </a:spcBef>
              <a:buClr>
                <a:srgbClr val="0399CD"/>
              </a:buClr>
              <a:defRPr/>
            </a:pPr>
            <a:r>
              <a:rPr lang="es-ES" sz="1600" dirty="0" smtClean="0"/>
              <a:t>Resultados esperados en el PEG vinculados a la log</a:t>
            </a:r>
            <a:r>
              <a:rPr lang="es-ES" sz="1600" dirty="0" smtClean="0"/>
              <a:t>ística de cargas:</a:t>
            </a:r>
          </a:p>
          <a:p>
            <a:pPr marL="180975" indent="-180975" algn="just" eaLnBrk="1" hangingPunct="1">
              <a:lnSpc>
                <a:spcPct val="110000"/>
              </a:lnSpc>
              <a:spcBef>
                <a:spcPct val="20000"/>
              </a:spcBef>
              <a:buClr>
                <a:srgbClr val="0399CD"/>
              </a:buClr>
              <a:buFont typeface="Wingdings" charset="0"/>
              <a:buChar char="§"/>
              <a:defRPr/>
            </a:pPr>
            <a:r>
              <a:rPr lang="es-ES" sz="1600" dirty="0" smtClean="0"/>
              <a:t>Transporte terrestre</a:t>
            </a:r>
            <a:endParaRPr lang="es-ES" sz="1400" dirty="0" smtClean="0"/>
          </a:p>
          <a:p>
            <a:pPr marL="638175" lvl="1" indent="-180975" algn="just" eaLnBrk="1" hangingPunct="1">
              <a:lnSpc>
                <a:spcPct val="110000"/>
              </a:lnSpc>
              <a:spcBef>
                <a:spcPct val="20000"/>
              </a:spcBef>
              <a:buClr>
                <a:srgbClr val="0399CD"/>
              </a:buClr>
              <a:buFont typeface="Wingdings" charset="0"/>
              <a:buChar char="§"/>
              <a:defRPr/>
            </a:pPr>
            <a:r>
              <a:rPr lang="es-ES" sz="1400" dirty="0"/>
              <a:t>M</a:t>
            </a:r>
            <a:r>
              <a:rPr lang="es-ES" sz="1400" dirty="0" smtClean="0"/>
              <a:t>ejoras accesos a activos logísticos, construcción de carreteras pavimentadas en Darién, caminos rurales</a:t>
            </a:r>
          </a:p>
          <a:p>
            <a:pPr marL="180975" indent="-180975" algn="just" eaLnBrk="1" hangingPunct="1">
              <a:lnSpc>
                <a:spcPct val="110000"/>
              </a:lnSpc>
              <a:spcBef>
                <a:spcPct val="20000"/>
              </a:spcBef>
              <a:buClr>
                <a:srgbClr val="0399CD"/>
              </a:buClr>
              <a:buFont typeface="Wingdings" charset="0"/>
              <a:buChar char="§"/>
              <a:defRPr/>
            </a:pPr>
            <a:r>
              <a:rPr lang="es-ES" sz="1600" dirty="0" smtClean="0"/>
              <a:t>Sistema portuario</a:t>
            </a:r>
          </a:p>
          <a:p>
            <a:pPr marL="638175" lvl="1" indent="-180975" algn="just" eaLnBrk="1" hangingPunct="1">
              <a:lnSpc>
                <a:spcPct val="110000"/>
              </a:lnSpc>
              <a:spcBef>
                <a:spcPct val="20000"/>
              </a:spcBef>
              <a:buClr>
                <a:srgbClr val="0399CD"/>
              </a:buClr>
              <a:buFont typeface="Wingdings" charset="0"/>
              <a:buChar char="§"/>
              <a:defRPr/>
            </a:pPr>
            <a:r>
              <a:rPr lang="es-ES" sz="1400" dirty="0" smtClean="0"/>
              <a:t>Estudios factibilidad negocios logísticos-puertos, fortalecimiento seguridad a la navegación, plan Maestro de la ACP y estudios complementarios del Canal: En vínculo con P.M Zona </a:t>
            </a:r>
            <a:r>
              <a:rPr lang="es-ES" sz="1400" dirty="0" err="1" smtClean="0"/>
              <a:t>Int</a:t>
            </a:r>
            <a:r>
              <a:rPr lang="es-ES" sz="1400" dirty="0" smtClean="0"/>
              <a:t>.</a:t>
            </a:r>
          </a:p>
          <a:p>
            <a:pPr marL="180975" indent="-180975" algn="just" eaLnBrk="1" hangingPunct="1">
              <a:lnSpc>
                <a:spcPct val="110000"/>
              </a:lnSpc>
              <a:spcBef>
                <a:spcPct val="20000"/>
              </a:spcBef>
              <a:buClr>
                <a:srgbClr val="0399CD"/>
              </a:buClr>
              <a:buFont typeface="Wingdings" charset="0"/>
              <a:buChar char="§"/>
              <a:defRPr/>
            </a:pPr>
            <a:r>
              <a:rPr lang="es-ES" sz="1600" dirty="0" smtClean="0"/>
              <a:t>Sistema aéreo</a:t>
            </a:r>
            <a:endParaRPr lang="es-ES" sz="1400" dirty="0" smtClean="0"/>
          </a:p>
          <a:p>
            <a:pPr marL="638175" lvl="1" indent="-180975" algn="just" eaLnBrk="1" hangingPunct="1">
              <a:lnSpc>
                <a:spcPct val="110000"/>
              </a:lnSpc>
              <a:spcBef>
                <a:spcPct val="20000"/>
              </a:spcBef>
              <a:buClr>
                <a:srgbClr val="0399CD"/>
              </a:buClr>
              <a:buFont typeface="Wingdings" charset="0"/>
              <a:buChar char="§"/>
              <a:defRPr/>
            </a:pPr>
            <a:r>
              <a:rPr lang="es-ES" sz="1400" dirty="0" smtClean="0"/>
              <a:t>POT </a:t>
            </a:r>
            <a:r>
              <a:rPr lang="es-ES" sz="1400" dirty="0" err="1" smtClean="0"/>
              <a:t>Tocumen</a:t>
            </a:r>
            <a:r>
              <a:rPr lang="es-ES" sz="1400" dirty="0" smtClean="0"/>
              <a:t> y zonas aledañas, accesos viales al centro de cargas y terminal de cargas en terminal Sur</a:t>
            </a:r>
          </a:p>
          <a:p>
            <a:pPr marL="180975" indent="-180975" algn="just" eaLnBrk="1" hangingPunct="1">
              <a:lnSpc>
                <a:spcPct val="110000"/>
              </a:lnSpc>
              <a:spcBef>
                <a:spcPct val="20000"/>
              </a:spcBef>
              <a:buClr>
                <a:srgbClr val="0399CD"/>
              </a:buClr>
              <a:buFont typeface="Wingdings" charset="0"/>
              <a:buChar char="§"/>
              <a:defRPr/>
            </a:pPr>
            <a:r>
              <a:rPr lang="es-ES" sz="1600" dirty="0" smtClean="0"/>
              <a:t>Facilitación del comercio</a:t>
            </a:r>
          </a:p>
          <a:p>
            <a:pPr marL="638175" lvl="1" indent="-180975" algn="just" eaLnBrk="1" hangingPunct="1">
              <a:lnSpc>
                <a:spcPct val="110000"/>
              </a:lnSpc>
              <a:spcBef>
                <a:spcPct val="20000"/>
              </a:spcBef>
              <a:buClr>
                <a:srgbClr val="0399CD"/>
              </a:buClr>
              <a:buFont typeface="Wingdings" charset="0"/>
              <a:buChar char="§"/>
              <a:defRPr/>
            </a:pPr>
            <a:r>
              <a:rPr lang="es-ES" sz="1400" dirty="0" smtClean="0"/>
              <a:t>Integrado SIGA-VUCE-TIM, procesos de control integrados, nuevas instalaciones en Paso Canoas</a:t>
            </a:r>
          </a:p>
          <a:p>
            <a:pPr marL="180975" indent="-180975" algn="just" eaLnBrk="1" hangingPunct="1">
              <a:lnSpc>
                <a:spcPct val="110000"/>
              </a:lnSpc>
              <a:spcBef>
                <a:spcPct val="20000"/>
              </a:spcBef>
              <a:buClr>
                <a:srgbClr val="0399CD"/>
              </a:buClr>
              <a:buFont typeface="Wingdings" charset="0"/>
              <a:buChar char="§"/>
              <a:defRPr/>
            </a:pPr>
            <a:r>
              <a:rPr lang="es-ES" sz="1600" dirty="0" smtClean="0"/>
              <a:t>Formación vocacional</a:t>
            </a:r>
          </a:p>
          <a:p>
            <a:pPr marL="638175" lvl="1" indent="-180975" algn="just" eaLnBrk="1" hangingPunct="1">
              <a:lnSpc>
                <a:spcPct val="110000"/>
              </a:lnSpc>
              <a:spcBef>
                <a:spcPct val="20000"/>
              </a:spcBef>
              <a:buClr>
                <a:srgbClr val="0399CD"/>
              </a:buClr>
              <a:buFont typeface="Wingdings" charset="0"/>
              <a:buChar char="§"/>
              <a:defRPr/>
            </a:pPr>
            <a:r>
              <a:rPr lang="es-ES" sz="1400" dirty="0" smtClean="0"/>
              <a:t>Incremento en la formación </a:t>
            </a:r>
          </a:p>
          <a:p>
            <a:pPr marL="180975" indent="-180975" algn="just" eaLnBrk="1" hangingPunct="1">
              <a:lnSpc>
                <a:spcPct val="110000"/>
              </a:lnSpc>
              <a:spcBef>
                <a:spcPct val="20000"/>
              </a:spcBef>
              <a:buClr>
                <a:srgbClr val="0399CD"/>
              </a:buClr>
              <a:buFont typeface="Wingdings" charset="0"/>
              <a:buChar char="§"/>
              <a:defRPr/>
            </a:pPr>
            <a:r>
              <a:rPr lang="es-ES" sz="1600" dirty="0" smtClean="0"/>
              <a:t>Ordenamiento territorial y ambiente</a:t>
            </a:r>
          </a:p>
          <a:p>
            <a:pPr marL="638175" lvl="1" indent="-180975" algn="just" eaLnBrk="1" hangingPunct="1">
              <a:lnSpc>
                <a:spcPct val="110000"/>
              </a:lnSpc>
              <a:spcBef>
                <a:spcPct val="20000"/>
              </a:spcBef>
              <a:buClr>
                <a:srgbClr val="0399CD"/>
              </a:buClr>
              <a:buFont typeface="Wingdings" charset="0"/>
              <a:buChar char="§"/>
              <a:defRPr/>
            </a:pPr>
            <a:r>
              <a:rPr lang="es-ES" sz="1400" dirty="0" smtClean="0"/>
              <a:t>Marco legal para el ordenamiento territorial (en 12 meses)</a:t>
            </a:r>
          </a:p>
          <a:p>
            <a:pPr marL="638175" lvl="1" indent="-180975" algn="just" eaLnBrk="1" hangingPunct="1">
              <a:lnSpc>
                <a:spcPct val="110000"/>
              </a:lnSpc>
              <a:spcBef>
                <a:spcPct val="20000"/>
              </a:spcBef>
              <a:buClr>
                <a:srgbClr val="0399CD"/>
              </a:buClr>
              <a:buFont typeface="Wingdings" charset="0"/>
              <a:buChar char="§"/>
              <a:defRPr/>
            </a:pPr>
            <a:r>
              <a:rPr lang="es-ES" sz="1400" dirty="0" smtClean="0"/>
              <a:t>Plan Nacional de Ordenamiento y Desarrollo territorial</a:t>
            </a:r>
          </a:p>
          <a:p>
            <a:pPr marL="638175" lvl="1" indent="-180975" algn="just" eaLnBrk="1" hangingPunct="1">
              <a:lnSpc>
                <a:spcPct val="110000"/>
              </a:lnSpc>
              <a:spcBef>
                <a:spcPct val="20000"/>
              </a:spcBef>
              <a:buClr>
                <a:srgbClr val="0399CD"/>
              </a:buClr>
              <a:buFont typeface="Wingdings" charset="0"/>
              <a:buChar char="§"/>
              <a:defRPr/>
            </a:pPr>
            <a:r>
              <a:rPr lang="es-ES" sz="1400" dirty="0" smtClean="0"/>
              <a:t>Revisión del modelo de evaluación ambiental</a:t>
            </a:r>
          </a:p>
        </p:txBody>
      </p:sp>
    </p:spTree>
    <p:extLst>
      <p:ext uri="{BB962C8B-B14F-4D97-AF65-F5344CB8AC3E}">
        <p14:creationId xmlns:p14="http://schemas.microsoft.com/office/powerpoint/2010/main" val="1209903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9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6051550"/>
            <a:ext cx="5945187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1" name="Picture 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650" y="2343150"/>
            <a:ext cx="389255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e la date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749553E-9DC0-5D4F-B2C6-87EDA4923CFA}" type="datetime7">
              <a:rPr lang="fr-FR"/>
              <a:pPr>
                <a:defRPr/>
              </a:pPr>
              <a:t>02-15</a:t>
            </a:fld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- </a:t>
            </a:r>
            <a:fld id="{D563E2A3-B071-444B-925A-0F48C7E6CB5D}" type="slidenum">
              <a:rPr lang="en-US" smtClean="0"/>
              <a:pPr>
                <a:defRPr/>
              </a:pPr>
              <a:t>22</a:t>
            </a:fld>
            <a:r>
              <a:rPr lang="en-US" smtClean="0"/>
              <a:t> -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153400" cy="1249363"/>
          </a:xfrm>
        </p:spPr>
        <p:txBody>
          <a:bodyPr/>
          <a:lstStyle/>
          <a:p>
            <a:pPr marL="457200" indent="-457200" eaLnBrk="1" hangingPunct="1">
              <a:buFont typeface="+mj-ea"/>
              <a:buAutoNum type="circleNumDbPlain"/>
            </a:pPr>
            <a:r>
              <a:rPr lang="es-ES" dirty="0">
                <a:latin typeface="Arial" charset="0"/>
              </a:rPr>
              <a:t>El </a:t>
            </a:r>
            <a:r>
              <a:rPr lang="es-ES" dirty="0" err="1">
                <a:latin typeface="Arial" charset="0"/>
              </a:rPr>
              <a:t>PNLog</a:t>
            </a:r>
            <a:r>
              <a:rPr lang="es-ES" dirty="0">
                <a:latin typeface="Arial" charset="0"/>
              </a:rPr>
              <a:t> – Bases conceptuales</a:t>
            </a:r>
            <a:br>
              <a:rPr lang="es-ES" dirty="0">
                <a:latin typeface="Arial" charset="0"/>
              </a:rPr>
            </a:br>
            <a:r>
              <a:rPr lang="es-ES" sz="1800" dirty="0">
                <a:latin typeface="Arial" charset="0"/>
              </a:rPr>
              <a:t>¿Qué es el </a:t>
            </a:r>
            <a:r>
              <a:rPr lang="es-ES" sz="1800" dirty="0" err="1">
                <a:latin typeface="Arial" charset="0"/>
              </a:rPr>
              <a:t>PNLog</a:t>
            </a:r>
            <a:r>
              <a:rPr lang="es-ES" sz="1800" dirty="0">
                <a:latin typeface="Arial" charset="0"/>
              </a:rPr>
              <a:t>?     </a:t>
            </a:r>
            <a:endParaRPr lang="fr-FR" dirty="0">
              <a:latin typeface="Arial" charset="0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9AF453D-CC01-C14D-A6A2-24E6BE75509F}" type="datetime7">
              <a:rPr lang="fr-FR"/>
              <a:pPr>
                <a:defRPr/>
              </a:pPr>
              <a:t>02-15</a:t>
            </a:fld>
            <a:endParaRPr lang="en-US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- </a:t>
            </a:r>
            <a:fld id="{E39C5B32-B518-BB4A-BA03-B1D5AE89A8E0}" type="slidenum">
              <a:rPr lang="en-US" smtClean="0"/>
              <a:pPr>
                <a:defRPr/>
              </a:pPr>
              <a:t>3</a:t>
            </a:fld>
            <a:r>
              <a:rPr lang="en-US" smtClean="0"/>
              <a:t> -</a:t>
            </a:r>
            <a:endParaRPr lang="en-US"/>
          </a:p>
        </p:txBody>
      </p:sp>
      <p:sp>
        <p:nvSpPr>
          <p:cNvPr id="29700" name="ZoneTexte 12"/>
          <p:cNvSpPr txBox="1">
            <a:spLocks noChangeArrowheads="1"/>
          </p:cNvSpPr>
          <p:nvPr/>
        </p:nvSpPr>
        <p:spPr bwMode="auto">
          <a:xfrm>
            <a:off x="457200" y="3124200"/>
            <a:ext cx="8382000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>
              <a:lnSpc>
                <a:spcPct val="110000"/>
              </a:lnSpc>
              <a:spcAft>
                <a:spcPts val="600"/>
              </a:spcAft>
              <a:buClr>
                <a:srgbClr val="2F94FF"/>
              </a:buClr>
              <a:buFont typeface="Wingdings" charset="0"/>
              <a:buChar char="§"/>
            </a:pPr>
            <a:r>
              <a:rPr lang="es-ES" sz="1800"/>
              <a:t>El PNLog no es un estudio de consultoría, es un </a:t>
            </a:r>
            <a:r>
              <a:rPr lang="es-ES" sz="1800" u="sng"/>
              <a:t>proceso de Asistencia Técnica</a:t>
            </a:r>
            <a:r>
              <a:rPr lang="es-ES" sz="1800"/>
              <a:t> a instancias de diálogo público/privado</a:t>
            </a:r>
          </a:p>
          <a:p>
            <a:pPr algn="just" eaLnBrk="1" hangingPunct="1">
              <a:lnSpc>
                <a:spcPct val="110000"/>
              </a:lnSpc>
              <a:spcAft>
                <a:spcPts val="600"/>
              </a:spcAft>
              <a:buClr>
                <a:srgbClr val="2F94FF"/>
              </a:buClr>
              <a:buFont typeface="Wingdings" charset="0"/>
              <a:buChar char="§"/>
            </a:pPr>
            <a:r>
              <a:rPr lang="es-ES" sz="1800"/>
              <a:t>Integra los planes, proyectos y acciones relevantes del sector y de los sectores usuarios y establece una </a:t>
            </a:r>
            <a:r>
              <a:rPr lang="es-ES" sz="1800" u="sng"/>
              <a:t>priorización en función de la importancia percibida por los actores</a:t>
            </a:r>
          </a:p>
          <a:p>
            <a:pPr algn="just" eaLnBrk="1" hangingPunct="1">
              <a:lnSpc>
                <a:spcPct val="110000"/>
              </a:lnSpc>
              <a:spcAft>
                <a:spcPts val="600"/>
              </a:spcAft>
              <a:buClr>
                <a:srgbClr val="2F94FF"/>
              </a:buClr>
              <a:buFont typeface="Wingdings" charset="0"/>
              <a:buChar char="§"/>
            </a:pPr>
            <a:r>
              <a:rPr lang="es-ES" sz="1800"/>
              <a:t>Contiene elementos de </a:t>
            </a:r>
            <a:r>
              <a:rPr lang="es-ES" sz="1800" u="sng"/>
              <a:t>Política, Estrategia y de Planificación sectorial</a:t>
            </a:r>
          </a:p>
          <a:p>
            <a:pPr algn="just" eaLnBrk="1" hangingPunct="1">
              <a:lnSpc>
                <a:spcPct val="110000"/>
              </a:lnSpc>
              <a:spcAft>
                <a:spcPts val="600"/>
              </a:spcAft>
              <a:buClr>
                <a:srgbClr val="2F94FF"/>
              </a:buClr>
              <a:buFont typeface="Wingdings" charset="0"/>
              <a:buChar char="§"/>
            </a:pPr>
            <a:r>
              <a:rPr lang="es-ES" sz="1800" u="sng"/>
              <a:t>Se focaliza en los subsistemas logísticos prioritarios</a:t>
            </a:r>
            <a:r>
              <a:rPr lang="es-ES" sz="1800"/>
              <a:t> del país (agrupaciones de segmentos logísticos con patrones logísticos similares), bajo la premisa de que al reducir las barreras que afectan la eficiencia y madurez de los mismos, se generan sinergias que benefician a la totalidad del sistema</a:t>
            </a:r>
          </a:p>
        </p:txBody>
      </p:sp>
      <p:sp>
        <p:nvSpPr>
          <p:cNvPr id="7" name="ZoneTexte 2"/>
          <p:cNvSpPr txBox="1">
            <a:spLocks noChangeArrowheads="1"/>
          </p:cNvSpPr>
          <p:nvPr/>
        </p:nvSpPr>
        <p:spPr bwMode="auto">
          <a:xfrm>
            <a:off x="533400" y="1360488"/>
            <a:ext cx="8305800" cy="1611312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algn="just">
              <a:lnSpc>
                <a:spcPct val="110000"/>
              </a:lnSpc>
              <a:spcAft>
                <a:spcPts val="1200"/>
              </a:spcAft>
              <a:buClr>
                <a:srgbClr val="2F94FF"/>
              </a:buClr>
              <a:defRPr/>
            </a:pPr>
            <a:r>
              <a:rPr lang="es-ES" sz="1800" dirty="0" smtClean="0"/>
              <a:t>El </a:t>
            </a:r>
            <a:r>
              <a:rPr lang="es-ES" sz="1800" dirty="0" err="1" smtClean="0"/>
              <a:t>PNLog</a:t>
            </a:r>
            <a:r>
              <a:rPr lang="es-ES" sz="1800" dirty="0" smtClean="0"/>
              <a:t> </a:t>
            </a:r>
            <a:r>
              <a:rPr lang="es-ES" sz="1800" dirty="0" smtClean="0">
                <a:solidFill>
                  <a:srgbClr val="000000"/>
                </a:solidFill>
              </a:rPr>
              <a:t>es un </a:t>
            </a:r>
            <a:r>
              <a:rPr lang="es-ES" sz="1800" b="1" dirty="0" smtClean="0">
                <a:solidFill>
                  <a:srgbClr val="000000"/>
                </a:solidFill>
              </a:rPr>
              <a:t>instrumento estratégico</a:t>
            </a:r>
            <a:r>
              <a:rPr lang="es-ES" sz="1800" dirty="0" smtClean="0">
                <a:solidFill>
                  <a:srgbClr val="000000"/>
                </a:solidFill>
              </a:rPr>
              <a:t> que orienta la </a:t>
            </a:r>
            <a:r>
              <a:rPr lang="es-ES" sz="1800" b="1" dirty="0" smtClean="0">
                <a:solidFill>
                  <a:srgbClr val="000000"/>
                </a:solidFill>
              </a:rPr>
              <a:t>acción pública</a:t>
            </a:r>
            <a:r>
              <a:rPr lang="es-ES" sz="1800" dirty="0" smtClean="0">
                <a:solidFill>
                  <a:srgbClr val="000000"/>
                </a:solidFill>
              </a:rPr>
              <a:t> en el sector, analizando los distintos </a:t>
            </a:r>
            <a:r>
              <a:rPr lang="es-ES" sz="1800" b="1" dirty="0" smtClean="0">
                <a:solidFill>
                  <a:srgbClr val="000000"/>
                </a:solidFill>
              </a:rPr>
              <a:t>factores que inciden en la eficiencia y eficacia</a:t>
            </a:r>
            <a:r>
              <a:rPr lang="es-ES" sz="1800" dirty="0" smtClean="0">
                <a:solidFill>
                  <a:srgbClr val="000000"/>
                </a:solidFill>
              </a:rPr>
              <a:t> de los subsistemas logísticos prioritarios de un país y cuya solución</a:t>
            </a:r>
            <a:r>
              <a:rPr lang="es-ES" sz="1800" b="1" dirty="0" smtClean="0">
                <a:solidFill>
                  <a:srgbClr val="000000"/>
                </a:solidFill>
              </a:rPr>
              <a:t> escapa del control del sector privado</a:t>
            </a:r>
            <a:r>
              <a:rPr lang="es-ES" sz="1800" dirty="0" smtClean="0">
                <a:solidFill>
                  <a:srgbClr val="000000"/>
                </a:solidFill>
              </a:rPr>
              <a:t>, acordando las acciones requeridas para </a:t>
            </a:r>
            <a:r>
              <a:rPr lang="es-ES" sz="1800" b="1" dirty="0" smtClean="0">
                <a:solidFill>
                  <a:srgbClr val="000000"/>
                </a:solidFill>
              </a:rPr>
              <a:t>promover la competitividad </a:t>
            </a:r>
            <a:r>
              <a:rPr lang="es-ES" sz="1800" dirty="0" smtClean="0">
                <a:solidFill>
                  <a:srgbClr val="000000"/>
                </a:solidFill>
              </a:rPr>
              <a:t>y </a:t>
            </a:r>
            <a:r>
              <a:rPr lang="es-ES" sz="1800" b="1" dirty="0" smtClean="0">
                <a:solidFill>
                  <a:srgbClr val="000000"/>
                </a:solidFill>
              </a:rPr>
              <a:t>la diversificación productiva</a:t>
            </a:r>
            <a:endParaRPr lang="es-ES" sz="18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Image 8499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0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4" name="Imag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463" y="2463800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e la date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FF1BDE9-FCC3-C54D-906B-9C26FD7A025D}" type="datetime7">
              <a:rPr lang="es-ES" smtClean="0"/>
              <a:pPr>
                <a:defRPr/>
              </a:pPr>
              <a:t>02-15</a:t>
            </a:fld>
            <a:endParaRPr lang="es-E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905000" y="6172200"/>
            <a:ext cx="5257800" cy="304800"/>
          </a:xfrm>
        </p:spPr>
        <p:txBody>
          <a:bodyPr/>
          <a:lstStyle/>
          <a:p>
            <a:pPr>
              <a:defRPr/>
            </a:pPr>
            <a:r>
              <a:rPr lang="es-ES" sz="900" dirty="0" smtClean="0">
                <a:solidFill>
                  <a:schemeClr val="tx1"/>
                </a:solidFill>
              </a:rPr>
              <a:t>Fuente: Metodología para la formulación de planes nacionales en Logística de Cargas. BID, 2013</a:t>
            </a:r>
            <a:endParaRPr lang="es-ES" sz="900" dirty="0">
              <a:solidFill>
                <a:schemeClr val="tx1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- </a:t>
            </a:r>
            <a:fld id="{9079E1BA-A9AA-BD4F-BFD0-042398C29D46}" type="slidenum">
              <a:rPr lang="es-ES" smtClean="0"/>
              <a:pPr>
                <a:defRPr/>
              </a:pPr>
              <a:t>4</a:t>
            </a:fld>
            <a:r>
              <a:rPr lang="es-ES" smtClean="0"/>
              <a:t> -</a:t>
            </a:r>
            <a:endParaRPr lang="es-ES"/>
          </a:p>
        </p:txBody>
      </p:sp>
      <p:sp>
        <p:nvSpPr>
          <p:cNvPr id="6" name="Ellipse 5"/>
          <p:cNvSpPr/>
          <p:nvPr/>
        </p:nvSpPr>
        <p:spPr>
          <a:xfrm>
            <a:off x="304800" y="21336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9" name="Ellipse 8"/>
          <p:cNvSpPr/>
          <p:nvPr/>
        </p:nvSpPr>
        <p:spPr>
          <a:xfrm>
            <a:off x="685800" y="19812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0" name="Ellipse 9"/>
          <p:cNvSpPr/>
          <p:nvPr/>
        </p:nvSpPr>
        <p:spPr>
          <a:xfrm>
            <a:off x="609600" y="25146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1" name="Ellipse 10"/>
          <p:cNvSpPr/>
          <p:nvPr/>
        </p:nvSpPr>
        <p:spPr>
          <a:xfrm>
            <a:off x="457200" y="5049838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3802" name="ZoneTexte 6"/>
          <p:cNvSpPr txBox="1">
            <a:spLocks noChangeArrowheads="1"/>
          </p:cNvSpPr>
          <p:nvPr/>
        </p:nvSpPr>
        <p:spPr bwMode="auto">
          <a:xfrm>
            <a:off x="754063" y="5049838"/>
            <a:ext cx="13684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000" i="1"/>
              <a:t>Sitios de producción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1600200" y="2286000"/>
            <a:ext cx="533400" cy="3048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3806" name="ZoneTexte 11"/>
          <p:cNvSpPr txBox="1">
            <a:spLocks noChangeArrowheads="1"/>
          </p:cNvSpPr>
          <p:nvPr/>
        </p:nvSpPr>
        <p:spPr bwMode="auto">
          <a:xfrm>
            <a:off x="457200" y="2717800"/>
            <a:ext cx="1905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" sz="1000" b="1" i="1"/>
              <a:t>Infraestructura,</a:t>
            </a:r>
            <a:r>
              <a:rPr lang="es-ES" sz="1000" i="1"/>
              <a:t> </a:t>
            </a:r>
          </a:p>
          <a:p>
            <a:pPr algn="ctr" eaLnBrk="1" hangingPunct="1"/>
            <a:r>
              <a:rPr lang="es-ES" sz="1000" i="1"/>
              <a:t>Agrocentro logístico, centros de carga, centros de almacenamiento,  </a:t>
            </a:r>
            <a:r>
              <a:rPr lang="es-ES" sz="1000" b="1" i="1"/>
              <a:t>Servicios: </a:t>
            </a:r>
            <a:r>
              <a:rPr lang="es-ES" sz="1000" i="1"/>
              <a:t>Consolidación, suministro,, servicios de valor agregado</a:t>
            </a:r>
          </a:p>
        </p:txBody>
      </p:sp>
      <p:cxnSp>
        <p:nvCxnSpPr>
          <p:cNvPr id="14" name="Connecteur droit 13"/>
          <p:cNvCxnSpPr>
            <a:stCxn id="6" idx="6"/>
          </p:cNvCxnSpPr>
          <p:nvPr/>
        </p:nvCxnSpPr>
        <p:spPr>
          <a:xfrm>
            <a:off x="533400" y="2247900"/>
            <a:ext cx="1066800" cy="190500"/>
          </a:xfrm>
          <a:prstGeom prst="line">
            <a:avLst/>
          </a:prstGeom>
          <a:ln w="9525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>
            <a:stCxn id="10" idx="6"/>
          </p:cNvCxnSpPr>
          <p:nvPr/>
        </p:nvCxnSpPr>
        <p:spPr>
          <a:xfrm flipV="1">
            <a:off x="838200" y="2438400"/>
            <a:ext cx="762000" cy="190500"/>
          </a:xfrm>
          <a:prstGeom prst="line">
            <a:avLst/>
          </a:prstGeom>
          <a:ln w="9525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>
            <a:stCxn id="9" idx="6"/>
          </p:cNvCxnSpPr>
          <p:nvPr/>
        </p:nvCxnSpPr>
        <p:spPr>
          <a:xfrm>
            <a:off x="914400" y="2095500"/>
            <a:ext cx="685800" cy="342900"/>
          </a:xfrm>
          <a:prstGeom prst="line">
            <a:avLst/>
          </a:prstGeom>
          <a:ln w="9525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V="1">
            <a:off x="457200" y="5448300"/>
            <a:ext cx="304800" cy="3175"/>
          </a:xfrm>
          <a:prstGeom prst="line">
            <a:avLst/>
          </a:prstGeom>
          <a:ln w="9525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811" name="ZoneTexte 26"/>
          <p:cNvSpPr txBox="1">
            <a:spLocks noChangeArrowheads="1"/>
          </p:cNvSpPr>
          <p:nvPr/>
        </p:nvSpPr>
        <p:spPr bwMode="auto">
          <a:xfrm>
            <a:off x="763588" y="5295900"/>
            <a:ext cx="11414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000" i="1"/>
              <a:t>Redes terciarias</a:t>
            </a:r>
          </a:p>
        </p:txBody>
      </p:sp>
      <p:sp>
        <p:nvSpPr>
          <p:cNvPr id="24" name="Losange 23"/>
          <p:cNvSpPr/>
          <p:nvPr/>
        </p:nvSpPr>
        <p:spPr>
          <a:xfrm>
            <a:off x="1600200" y="1905000"/>
            <a:ext cx="304800" cy="304800"/>
          </a:xfrm>
          <a:prstGeom prst="diamond">
            <a:avLst/>
          </a:prstGeom>
          <a:solidFill>
            <a:srgbClr val="0096D7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9" name="ZoneTexte 28"/>
          <p:cNvSpPr txBox="1"/>
          <p:nvPr/>
        </p:nvSpPr>
        <p:spPr>
          <a:xfrm>
            <a:off x="1828800" y="1828800"/>
            <a:ext cx="14970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000" b="1" i="1">
                <a:solidFill>
                  <a:schemeClr val="tx1">
                    <a:lumMod val="65000"/>
                    <a:lumOff val="35000"/>
                  </a:schemeClr>
                </a:solidFill>
              </a:rPr>
              <a:t>Certificación</a:t>
            </a:r>
          </a:p>
          <a:p>
            <a:pPr>
              <a:defRPr/>
            </a:pPr>
            <a:r>
              <a:rPr lang="es-ES" sz="1000" b="1" i="1">
                <a:solidFill>
                  <a:schemeClr val="tx1">
                    <a:lumMod val="65000"/>
                    <a:lumOff val="35000"/>
                  </a:schemeClr>
                </a:solidFill>
              </a:rPr>
              <a:t>Inspección en origen</a:t>
            </a:r>
          </a:p>
        </p:txBody>
      </p:sp>
      <p:sp>
        <p:nvSpPr>
          <p:cNvPr id="30" name="Rectangle à coins arrondis 29"/>
          <p:cNvSpPr/>
          <p:nvPr/>
        </p:nvSpPr>
        <p:spPr>
          <a:xfrm>
            <a:off x="4724400" y="2209800"/>
            <a:ext cx="762000" cy="457200"/>
          </a:xfrm>
          <a:prstGeom prst="roundRect">
            <a:avLst/>
          </a:prstGeom>
          <a:solidFill>
            <a:srgbClr val="FF66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cxnSp>
        <p:nvCxnSpPr>
          <p:cNvPr id="28" name="Connecteur droit 27"/>
          <p:cNvCxnSpPr/>
          <p:nvPr/>
        </p:nvCxnSpPr>
        <p:spPr>
          <a:xfrm>
            <a:off x="2133600" y="2438400"/>
            <a:ext cx="2590800" cy="0"/>
          </a:xfrm>
          <a:prstGeom prst="line">
            <a:avLst/>
          </a:prstGeom>
          <a:ln>
            <a:solidFill>
              <a:schemeClr val="tx2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820" name="ZoneTexte 84991"/>
          <p:cNvSpPr txBox="1">
            <a:spLocks noChangeArrowheads="1"/>
          </p:cNvSpPr>
          <p:nvPr/>
        </p:nvSpPr>
        <p:spPr bwMode="auto">
          <a:xfrm>
            <a:off x="2590800" y="2411413"/>
            <a:ext cx="14478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" sz="1000" b="1" i="1"/>
              <a:t>Infraestructura: </a:t>
            </a:r>
          </a:p>
          <a:p>
            <a:pPr algn="ctr" eaLnBrk="1" hangingPunct="1"/>
            <a:r>
              <a:rPr lang="es-ES" sz="1000" i="1"/>
              <a:t>Red vial primaria </a:t>
            </a:r>
          </a:p>
          <a:p>
            <a:pPr algn="ctr" eaLnBrk="1" hangingPunct="1"/>
            <a:r>
              <a:rPr lang="es-ES" sz="1000" i="1"/>
              <a:t>y secundaria, infoestructura</a:t>
            </a:r>
          </a:p>
          <a:p>
            <a:pPr algn="ctr" eaLnBrk="1" hangingPunct="1"/>
            <a:r>
              <a:rPr lang="es-ES" sz="1000" b="1" i="1"/>
              <a:t>Servicios</a:t>
            </a:r>
            <a:r>
              <a:rPr lang="es-ES" sz="1000" i="1"/>
              <a:t>: transporte </a:t>
            </a:r>
          </a:p>
          <a:p>
            <a:pPr algn="ctr" eaLnBrk="1" hangingPunct="1"/>
            <a:r>
              <a:rPr lang="es-ES" sz="1000" i="1"/>
              <a:t>bajo temperatura </a:t>
            </a:r>
          </a:p>
          <a:p>
            <a:pPr algn="ctr" eaLnBrk="1" hangingPunct="1"/>
            <a:r>
              <a:rPr lang="es-ES" sz="1000" i="1"/>
              <a:t>controlada</a:t>
            </a:r>
          </a:p>
        </p:txBody>
      </p:sp>
      <p:sp>
        <p:nvSpPr>
          <p:cNvPr id="33821" name="ZoneTexte 35"/>
          <p:cNvSpPr txBox="1">
            <a:spLocks noChangeArrowheads="1"/>
          </p:cNvSpPr>
          <p:nvPr/>
        </p:nvSpPr>
        <p:spPr bwMode="auto">
          <a:xfrm>
            <a:off x="4308475" y="2716213"/>
            <a:ext cx="14478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" sz="1000" b="1" i="1"/>
              <a:t>Centro de carga, cross-docking, </a:t>
            </a:r>
            <a:r>
              <a:rPr lang="es-ES" sz="1000" i="1"/>
              <a:t>:  Consolidación, suministro, almacenaje temporal, servicios de valor agregado</a:t>
            </a:r>
          </a:p>
        </p:txBody>
      </p:sp>
      <p:sp>
        <p:nvSpPr>
          <p:cNvPr id="84995" name="Chevron 84994"/>
          <p:cNvSpPr/>
          <p:nvPr/>
        </p:nvSpPr>
        <p:spPr>
          <a:xfrm>
            <a:off x="304800" y="4495800"/>
            <a:ext cx="8382000" cy="152400"/>
          </a:xfrm>
          <a:prstGeom prst="chevron">
            <a:avLst/>
          </a:prstGeom>
          <a:solidFill>
            <a:srgbClr val="0000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100" i="1" dirty="0">
                <a:solidFill>
                  <a:schemeClr val="bg1"/>
                </a:solidFill>
              </a:rPr>
              <a:t>Temperatura controlada a lo largo de toda la cadena de ser necesario</a:t>
            </a:r>
          </a:p>
        </p:txBody>
      </p:sp>
      <p:pic>
        <p:nvPicPr>
          <p:cNvPr id="33823" name="Imag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05000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24" name="Image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526088"/>
            <a:ext cx="355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25" name="ZoneTexte 43"/>
          <p:cNvSpPr txBox="1">
            <a:spLocks noChangeArrowheads="1"/>
          </p:cNvSpPr>
          <p:nvPr/>
        </p:nvSpPr>
        <p:spPr bwMode="auto">
          <a:xfrm>
            <a:off x="750888" y="5559425"/>
            <a:ext cx="32035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000" i="1"/>
              <a:t>Certificación Operador Económico Autorizado (OEA)</a:t>
            </a:r>
          </a:p>
        </p:txBody>
      </p:sp>
      <p:pic>
        <p:nvPicPr>
          <p:cNvPr id="33826" name="Image 8499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63" y="1660525"/>
            <a:ext cx="3349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27" name="Image 8500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438" y="1660525"/>
            <a:ext cx="3349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Losange 47"/>
          <p:cNvSpPr/>
          <p:nvPr/>
        </p:nvSpPr>
        <p:spPr>
          <a:xfrm>
            <a:off x="5681591" y="2159000"/>
            <a:ext cx="304800" cy="304800"/>
          </a:xfrm>
          <a:prstGeom prst="diamond">
            <a:avLst/>
          </a:prstGeom>
          <a:solidFill>
            <a:srgbClr val="0066C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49" name="ZoneTexte 48"/>
          <p:cNvSpPr txBox="1"/>
          <p:nvPr/>
        </p:nvSpPr>
        <p:spPr>
          <a:xfrm>
            <a:off x="5924550" y="2155825"/>
            <a:ext cx="1924050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000" b="1" i="1">
                <a:solidFill>
                  <a:schemeClr val="tx1">
                    <a:lumMod val="65000"/>
                    <a:lumOff val="35000"/>
                  </a:schemeClr>
                </a:solidFill>
              </a:rPr>
              <a:t>Inspección en nodo COMEX</a:t>
            </a:r>
          </a:p>
        </p:txBody>
      </p:sp>
      <p:cxnSp>
        <p:nvCxnSpPr>
          <p:cNvPr id="85003" name="Connecteur droit 85002"/>
          <p:cNvCxnSpPr/>
          <p:nvPr/>
        </p:nvCxnSpPr>
        <p:spPr>
          <a:xfrm>
            <a:off x="2286000" y="2335213"/>
            <a:ext cx="2286000" cy="0"/>
          </a:xfrm>
          <a:prstGeom prst="line">
            <a:avLst/>
          </a:prstGeom>
          <a:ln>
            <a:solidFill>
              <a:srgbClr val="FF00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833" name="Image 8500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988" y="2963863"/>
            <a:ext cx="355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34" name="Image 5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650" y="1839913"/>
            <a:ext cx="279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5" name="Connecteur droit 54"/>
          <p:cNvCxnSpPr/>
          <p:nvPr/>
        </p:nvCxnSpPr>
        <p:spPr>
          <a:xfrm>
            <a:off x="346075" y="6075204"/>
            <a:ext cx="457200" cy="0"/>
          </a:xfrm>
          <a:prstGeom prst="line">
            <a:avLst/>
          </a:prstGeom>
          <a:ln>
            <a:solidFill>
              <a:srgbClr val="FF00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836" name="ZoneTexte 56"/>
          <p:cNvSpPr txBox="1">
            <a:spLocks noChangeArrowheads="1"/>
          </p:cNvSpPr>
          <p:nvPr/>
        </p:nvSpPr>
        <p:spPr bwMode="auto">
          <a:xfrm>
            <a:off x="747713" y="5925979"/>
            <a:ext cx="655621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000" i="1" dirty="0"/>
              <a:t>Trazabilidad a lo largo del corredor (fiscal, operacional</a:t>
            </a:r>
            <a:r>
              <a:rPr lang="es-ES" sz="1000" i="1" dirty="0" smtClean="0"/>
              <a:t>) y trazabilidad de la cadena agr</a:t>
            </a:r>
            <a:r>
              <a:rPr lang="es-ES" sz="1000" i="1" dirty="0" smtClean="0"/>
              <a:t>ícola (</a:t>
            </a:r>
            <a:r>
              <a:rPr lang="es-ES" sz="1000" i="1" dirty="0" err="1" smtClean="0"/>
              <a:t>agri-chain</a:t>
            </a:r>
            <a:r>
              <a:rPr lang="es-ES" sz="1000" i="1" dirty="0" smtClean="0"/>
              <a:t> tracking)</a:t>
            </a:r>
            <a:endParaRPr lang="es-ES" sz="1000" i="1" dirty="0"/>
          </a:p>
        </p:txBody>
      </p:sp>
      <p:cxnSp>
        <p:nvCxnSpPr>
          <p:cNvPr id="85008" name="Connecteur en angle 85007"/>
          <p:cNvCxnSpPr/>
          <p:nvPr/>
        </p:nvCxnSpPr>
        <p:spPr>
          <a:xfrm flipV="1">
            <a:off x="4343400" y="3505200"/>
            <a:ext cx="2819400" cy="457200"/>
          </a:xfrm>
          <a:prstGeom prst="bentConnector3">
            <a:avLst/>
          </a:prstGeom>
          <a:ln>
            <a:solidFill>
              <a:schemeClr val="tx2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Losange 60"/>
          <p:cNvSpPr/>
          <p:nvPr/>
        </p:nvSpPr>
        <p:spPr>
          <a:xfrm>
            <a:off x="7162800" y="3352800"/>
            <a:ext cx="304800" cy="304800"/>
          </a:xfrm>
          <a:prstGeom prst="diamond">
            <a:avLst/>
          </a:prstGeom>
          <a:solidFill>
            <a:srgbClr val="0066C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3841" name="ZoneTexte 85010"/>
          <p:cNvSpPr txBox="1">
            <a:spLocks noChangeArrowheads="1"/>
          </p:cNvSpPr>
          <p:nvPr/>
        </p:nvSpPr>
        <p:spPr bwMode="auto">
          <a:xfrm>
            <a:off x="6858000" y="3716338"/>
            <a:ext cx="11477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000" b="1"/>
              <a:t>Paso fronterizo</a:t>
            </a:r>
          </a:p>
        </p:txBody>
      </p:sp>
      <p:sp>
        <p:nvSpPr>
          <p:cNvPr id="64" name="ZoneTexte 63"/>
          <p:cNvSpPr txBox="1"/>
          <p:nvPr/>
        </p:nvSpPr>
        <p:spPr>
          <a:xfrm>
            <a:off x="7467600" y="3255963"/>
            <a:ext cx="914400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1000" b="1" i="1">
                <a:solidFill>
                  <a:schemeClr val="tx1">
                    <a:lumMod val="65000"/>
                    <a:lumOff val="35000"/>
                  </a:schemeClr>
                </a:solidFill>
              </a:rPr>
              <a:t>Inspección en nodo COMEX</a:t>
            </a:r>
          </a:p>
        </p:txBody>
      </p:sp>
      <p:cxnSp>
        <p:nvCxnSpPr>
          <p:cNvPr id="85013" name="Connecteur en angle 85012"/>
          <p:cNvCxnSpPr/>
          <p:nvPr/>
        </p:nvCxnSpPr>
        <p:spPr>
          <a:xfrm flipV="1">
            <a:off x="4191000" y="3657600"/>
            <a:ext cx="3048000" cy="457200"/>
          </a:xfrm>
          <a:prstGeom prst="bentConnector3">
            <a:avLst>
              <a:gd name="adj1" fmla="val 54076"/>
            </a:avLst>
          </a:prstGeom>
          <a:ln>
            <a:solidFill>
              <a:srgbClr val="FF00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018" name="Cylindre 85017"/>
          <p:cNvSpPr/>
          <p:nvPr/>
        </p:nvSpPr>
        <p:spPr>
          <a:xfrm>
            <a:off x="2514600" y="3581400"/>
            <a:ext cx="228600" cy="381000"/>
          </a:xfrm>
          <a:prstGeom prst="ca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73" name="Cylindre 72"/>
          <p:cNvSpPr/>
          <p:nvPr/>
        </p:nvSpPr>
        <p:spPr>
          <a:xfrm>
            <a:off x="4267200" y="5070475"/>
            <a:ext cx="152400" cy="228600"/>
          </a:xfrm>
          <a:prstGeom prst="ca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3846" name="ZoneTexte 73"/>
          <p:cNvSpPr txBox="1">
            <a:spLocks noChangeArrowheads="1"/>
          </p:cNvSpPr>
          <p:nvPr/>
        </p:nvSpPr>
        <p:spPr bwMode="auto">
          <a:xfrm>
            <a:off x="4416425" y="5053013"/>
            <a:ext cx="10985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000" i="1"/>
              <a:t>Bolsa de Carga</a:t>
            </a:r>
          </a:p>
        </p:txBody>
      </p:sp>
      <p:sp>
        <p:nvSpPr>
          <p:cNvPr id="33847" name="ZoneTexte 74"/>
          <p:cNvSpPr txBox="1">
            <a:spLocks noChangeArrowheads="1"/>
          </p:cNvSpPr>
          <p:nvPr/>
        </p:nvSpPr>
        <p:spPr bwMode="auto">
          <a:xfrm>
            <a:off x="1600200" y="4038600"/>
            <a:ext cx="22891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000" b="1" i="1"/>
              <a:t>Apoyo a Procesos</a:t>
            </a:r>
            <a:r>
              <a:rPr lang="es-ES" sz="1000" i="1"/>
              <a:t>: Bolsa de Carga</a:t>
            </a:r>
          </a:p>
        </p:txBody>
      </p:sp>
      <p:cxnSp>
        <p:nvCxnSpPr>
          <p:cNvPr id="85020" name="Connecteur en arc 85019"/>
          <p:cNvCxnSpPr>
            <a:stCxn id="85018" idx="1"/>
          </p:cNvCxnSpPr>
          <p:nvPr/>
        </p:nvCxnSpPr>
        <p:spPr>
          <a:xfrm rot="16200000" flipV="1">
            <a:off x="1752600" y="2705100"/>
            <a:ext cx="990600" cy="762000"/>
          </a:xfrm>
          <a:prstGeom prst="curvedConnector3">
            <a:avLst>
              <a:gd name="adj1" fmla="val 69511"/>
            </a:avLst>
          </a:prstGeom>
          <a:ln w="12700" cmpd="sng">
            <a:solidFill>
              <a:srgbClr val="FF66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849" name="Image 7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50" name="Image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8796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51" name="Image 8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30480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3" name="Connecteur droit 52"/>
          <p:cNvCxnSpPr/>
          <p:nvPr/>
        </p:nvCxnSpPr>
        <p:spPr>
          <a:xfrm flipV="1">
            <a:off x="4343400" y="2438400"/>
            <a:ext cx="0" cy="1524000"/>
          </a:xfrm>
          <a:prstGeom prst="line">
            <a:avLst/>
          </a:prstGeom>
          <a:ln>
            <a:solidFill>
              <a:schemeClr val="tx2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Connecteur droit 105"/>
          <p:cNvCxnSpPr/>
          <p:nvPr/>
        </p:nvCxnSpPr>
        <p:spPr>
          <a:xfrm flipV="1">
            <a:off x="4191000" y="2438400"/>
            <a:ext cx="0" cy="1676400"/>
          </a:xfrm>
          <a:prstGeom prst="line">
            <a:avLst/>
          </a:prstGeom>
          <a:ln>
            <a:solidFill>
              <a:srgbClr val="FF00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en angle 83"/>
          <p:cNvCxnSpPr>
            <a:endCxn id="33826" idx="2"/>
          </p:cNvCxnSpPr>
          <p:nvPr/>
        </p:nvCxnSpPr>
        <p:spPr>
          <a:xfrm rot="16200000" flipV="1">
            <a:off x="4895056" y="1999457"/>
            <a:ext cx="212725" cy="207962"/>
          </a:xfrm>
          <a:prstGeom prst="bentConnector3">
            <a:avLst/>
          </a:prstGeom>
          <a:ln>
            <a:solidFill>
              <a:srgbClr val="8080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Connecteur en angle 119"/>
          <p:cNvCxnSpPr>
            <a:endCxn id="33827" idx="2"/>
          </p:cNvCxnSpPr>
          <p:nvPr/>
        </p:nvCxnSpPr>
        <p:spPr>
          <a:xfrm rot="5400000" flipH="1" flipV="1">
            <a:off x="5105400" y="1997075"/>
            <a:ext cx="212725" cy="212725"/>
          </a:xfrm>
          <a:prstGeom prst="bentConnector3">
            <a:avLst/>
          </a:prstGeom>
          <a:ln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3856" name="Grouper 92"/>
          <p:cNvGrpSpPr>
            <a:grpSpLocks/>
          </p:cNvGrpSpPr>
          <p:nvPr/>
        </p:nvGrpSpPr>
        <p:grpSpPr bwMode="auto">
          <a:xfrm>
            <a:off x="7531100" y="1295400"/>
            <a:ext cx="1536700" cy="381000"/>
            <a:chOff x="4693124" y="1295400"/>
            <a:chExt cx="1536932" cy="381000"/>
          </a:xfrm>
        </p:grpSpPr>
        <p:pic>
          <p:nvPicPr>
            <p:cNvPr id="33869" name="Image 9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4555" y="1365878"/>
              <a:ext cx="457200" cy="304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70" name="Image 8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3124" y="1295400"/>
              <a:ext cx="475776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71" name="Image 8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0800" y="1295400"/>
              <a:ext cx="355600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72" name="Image 91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0956" y="1343378"/>
              <a:ext cx="419100" cy="313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3857" name="Image 1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375275"/>
            <a:ext cx="279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58" name="ZoneTexte 127"/>
          <p:cNvSpPr txBox="1">
            <a:spLocks noChangeArrowheads="1"/>
          </p:cNvSpPr>
          <p:nvPr/>
        </p:nvSpPr>
        <p:spPr bwMode="auto">
          <a:xfrm>
            <a:off x="4419600" y="5357813"/>
            <a:ext cx="20177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000" i="1"/>
              <a:t>Control e inspección aduaneras</a:t>
            </a:r>
          </a:p>
        </p:txBody>
      </p:sp>
      <p:sp>
        <p:nvSpPr>
          <p:cNvPr id="129" name="Losange 128"/>
          <p:cNvSpPr/>
          <p:nvPr/>
        </p:nvSpPr>
        <p:spPr>
          <a:xfrm>
            <a:off x="4191000" y="5680596"/>
            <a:ext cx="304800" cy="304800"/>
          </a:xfrm>
          <a:prstGeom prst="diamond">
            <a:avLst/>
          </a:prstGeom>
          <a:solidFill>
            <a:srgbClr val="0066C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3862" name="ZoneTexte 129"/>
          <p:cNvSpPr txBox="1">
            <a:spLocks noChangeArrowheads="1"/>
          </p:cNvSpPr>
          <p:nvPr/>
        </p:nvSpPr>
        <p:spPr bwMode="auto">
          <a:xfrm>
            <a:off x="4419600" y="5683250"/>
            <a:ext cx="15192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000" i="1"/>
              <a:t>Inspección fitosanitaria</a:t>
            </a:r>
          </a:p>
        </p:txBody>
      </p:sp>
      <p:sp>
        <p:nvSpPr>
          <p:cNvPr id="33863" name="ZoneTexte 94"/>
          <p:cNvSpPr txBox="1">
            <a:spLocks noChangeArrowheads="1"/>
          </p:cNvSpPr>
          <p:nvPr/>
        </p:nvSpPr>
        <p:spPr bwMode="auto">
          <a:xfrm>
            <a:off x="385763" y="4724400"/>
            <a:ext cx="75723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100" b="1">
                <a:solidFill>
                  <a:schemeClr val="bg2"/>
                </a:solidFill>
              </a:rPr>
              <a:t>Leyenda</a:t>
            </a:r>
          </a:p>
        </p:txBody>
      </p:sp>
      <p:cxnSp>
        <p:nvCxnSpPr>
          <p:cNvPr id="98" name="Connecteur droit 97"/>
          <p:cNvCxnSpPr/>
          <p:nvPr/>
        </p:nvCxnSpPr>
        <p:spPr>
          <a:xfrm>
            <a:off x="457200" y="4953000"/>
            <a:ext cx="6172200" cy="0"/>
          </a:xfrm>
          <a:prstGeom prst="line">
            <a:avLst/>
          </a:prstGeom>
          <a:ln>
            <a:solidFill>
              <a:srgbClr val="80808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865" name="ZoneTexte 137"/>
          <p:cNvSpPr txBox="1">
            <a:spLocks noChangeArrowheads="1"/>
          </p:cNvSpPr>
          <p:nvPr/>
        </p:nvSpPr>
        <p:spPr bwMode="auto">
          <a:xfrm>
            <a:off x="3962400" y="4114800"/>
            <a:ext cx="41989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000" b="1" i="1" dirty="0"/>
              <a:t>Apoyo a Procesos</a:t>
            </a:r>
            <a:r>
              <a:rPr lang="es-ES" sz="1000" i="1" dirty="0"/>
              <a:t>: TIC </a:t>
            </a:r>
            <a:r>
              <a:rPr lang="es-ES" sz="1000" i="1" dirty="0" smtClean="0"/>
              <a:t>trazabilidad de cadenas agr</a:t>
            </a:r>
            <a:r>
              <a:rPr lang="es-ES" sz="1000" i="1" dirty="0" smtClean="0"/>
              <a:t>ícolas (</a:t>
            </a:r>
            <a:r>
              <a:rPr lang="es-ES" sz="1000" i="1" dirty="0" err="1" smtClean="0"/>
              <a:t>agrichain</a:t>
            </a:r>
            <a:r>
              <a:rPr lang="es-ES" sz="1000" i="1" dirty="0" smtClean="0"/>
              <a:t>)</a:t>
            </a:r>
            <a:endParaRPr lang="es-ES" sz="1000" i="1" dirty="0"/>
          </a:p>
        </p:txBody>
      </p:sp>
      <p:pic>
        <p:nvPicPr>
          <p:cNvPr id="33866" name="Image 1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3048000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67" name="Image 9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163" y="1524000"/>
            <a:ext cx="6127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68" name="Titre 1"/>
          <p:cNvSpPr txBox="1">
            <a:spLocks/>
          </p:cNvSpPr>
          <p:nvPr/>
        </p:nvSpPr>
        <p:spPr bwMode="auto">
          <a:xfrm>
            <a:off x="457200" y="0"/>
            <a:ext cx="8153400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+mj-ea"/>
              <a:buAutoNum type="circleNumDbPlain"/>
            </a:pPr>
            <a:r>
              <a:rPr lang="es-ES" b="1" dirty="0">
                <a:solidFill>
                  <a:srgbClr val="0399CD"/>
                </a:solidFill>
              </a:rPr>
              <a:t>El </a:t>
            </a:r>
            <a:r>
              <a:rPr lang="es-ES" b="1" dirty="0" err="1">
                <a:solidFill>
                  <a:srgbClr val="0399CD"/>
                </a:solidFill>
              </a:rPr>
              <a:t>PNLog</a:t>
            </a:r>
            <a:r>
              <a:rPr lang="es-ES" b="1" dirty="0">
                <a:solidFill>
                  <a:srgbClr val="0399CD"/>
                </a:solidFill>
              </a:rPr>
              <a:t> – Bases </a:t>
            </a:r>
            <a:r>
              <a:rPr lang="es-ES" b="1" dirty="0" smtClean="0">
                <a:solidFill>
                  <a:srgbClr val="0399CD"/>
                </a:solidFill>
              </a:rPr>
              <a:t>conceptuales</a:t>
            </a:r>
            <a:r>
              <a:rPr lang="es-ES" sz="1800" b="1" dirty="0" smtClean="0">
                <a:solidFill>
                  <a:srgbClr val="0399CD"/>
                </a:solidFill>
              </a:rPr>
              <a:t>     </a:t>
            </a:r>
            <a:r>
              <a:rPr lang="es-ES" sz="1800" b="1" dirty="0">
                <a:solidFill>
                  <a:srgbClr val="0399CD"/>
                </a:solidFill>
              </a:rPr>
              <a:t/>
            </a:r>
            <a:br>
              <a:rPr lang="es-ES" sz="1800" b="1" dirty="0">
                <a:solidFill>
                  <a:srgbClr val="0399CD"/>
                </a:solidFill>
              </a:rPr>
            </a:br>
            <a:r>
              <a:rPr lang="es-ES" sz="1800" b="1" dirty="0">
                <a:solidFill>
                  <a:srgbClr val="0399CD"/>
                </a:solidFill>
              </a:rPr>
              <a:t>Acciones típicas sobre </a:t>
            </a:r>
            <a:r>
              <a:rPr lang="es-ES" sz="1800" b="1" dirty="0" smtClean="0">
                <a:solidFill>
                  <a:srgbClr val="0399CD"/>
                </a:solidFill>
              </a:rPr>
              <a:t>un</a:t>
            </a:r>
            <a:r>
              <a:rPr lang="es-ES" sz="1800" b="1" dirty="0" smtClean="0">
                <a:solidFill>
                  <a:srgbClr val="0399CD"/>
                </a:solidFill>
              </a:rPr>
              <a:t> </a:t>
            </a:r>
            <a:r>
              <a:rPr lang="es-ES" sz="1800" b="1" dirty="0">
                <a:solidFill>
                  <a:srgbClr val="0399CD"/>
                </a:solidFill>
              </a:rPr>
              <a:t>subsistema de </a:t>
            </a:r>
            <a:r>
              <a:rPr lang="es-ES" sz="1800" b="1" dirty="0" err="1">
                <a:solidFill>
                  <a:srgbClr val="0399CD"/>
                </a:solidFill>
              </a:rPr>
              <a:t>Agroexportaciones</a:t>
            </a:r>
            <a:endParaRPr lang="fr-FR" b="1" dirty="0">
              <a:solidFill>
                <a:srgbClr val="0399CD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153400" cy="1249363"/>
          </a:xfrm>
        </p:spPr>
        <p:txBody>
          <a:bodyPr/>
          <a:lstStyle/>
          <a:p>
            <a:pPr marL="457200" indent="-457200" eaLnBrk="1" hangingPunct="1">
              <a:buFont typeface="+mj-ea"/>
              <a:buAutoNum type="circleNumDbPlain" startAt="2"/>
            </a:pPr>
            <a:r>
              <a:rPr lang="es-ES" dirty="0">
                <a:latin typeface="Arial" charset="0"/>
              </a:rPr>
              <a:t>El </a:t>
            </a:r>
            <a:r>
              <a:rPr lang="es-ES" dirty="0" err="1">
                <a:latin typeface="Arial" charset="0"/>
              </a:rPr>
              <a:t>PNLog</a:t>
            </a:r>
            <a:r>
              <a:rPr lang="es-ES" dirty="0">
                <a:latin typeface="Arial" charset="0"/>
              </a:rPr>
              <a:t> de Panamá</a:t>
            </a:r>
            <a:br>
              <a:rPr lang="es-ES" dirty="0">
                <a:latin typeface="Arial" charset="0"/>
              </a:rPr>
            </a:br>
            <a:r>
              <a:rPr lang="es-ES" sz="1800" dirty="0">
                <a:latin typeface="Arial" charset="0"/>
              </a:rPr>
              <a:t>El Sistema de Logística de Cargas de Panamá – Horizonte 10 años</a:t>
            </a:r>
            <a:endParaRPr lang="fr-FR" dirty="0">
              <a:latin typeface="Arial" charset="0"/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- </a:t>
            </a:r>
            <a:fld id="{C6D8B807-9366-9E49-A88D-9E1BCD543050}" type="slidenum">
              <a:rPr lang="en-US" smtClean="0"/>
              <a:pPr>
                <a:defRPr/>
              </a:pPr>
              <a:t>5</a:t>
            </a:fld>
            <a:r>
              <a:rPr lang="en-US" smtClean="0"/>
              <a:t> -</a:t>
            </a:r>
            <a:endParaRPr lang="en-US"/>
          </a:p>
        </p:txBody>
      </p:sp>
      <p:pic>
        <p:nvPicPr>
          <p:cNvPr id="66563" name="Imag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3"/>
          <a:stretch>
            <a:fillRect/>
          </a:stretch>
        </p:blipFill>
        <p:spPr bwMode="auto">
          <a:xfrm>
            <a:off x="547688" y="1066800"/>
            <a:ext cx="8077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153400" cy="1249363"/>
          </a:xfrm>
        </p:spPr>
        <p:txBody>
          <a:bodyPr/>
          <a:lstStyle/>
          <a:p>
            <a:pPr marL="457200" indent="-457200" eaLnBrk="1" hangingPunct="1">
              <a:buFont typeface="+mj-ea"/>
              <a:buAutoNum type="circleNumDbPlain" startAt="2"/>
            </a:pPr>
            <a:r>
              <a:rPr lang="es-ES" dirty="0">
                <a:latin typeface="Arial" charset="0"/>
              </a:rPr>
              <a:t>El </a:t>
            </a:r>
            <a:r>
              <a:rPr lang="es-ES" dirty="0" err="1">
                <a:latin typeface="Arial" charset="0"/>
              </a:rPr>
              <a:t>PNLog</a:t>
            </a:r>
            <a:r>
              <a:rPr lang="es-ES" dirty="0">
                <a:latin typeface="Arial" charset="0"/>
              </a:rPr>
              <a:t> de Panamá</a:t>
            </a:r>
            <a:br>
              <a:rPr lang="es-ES" dirty="0">
                <a:latin typeface="Arial" charset="0"/>
              </a:rPr>
            </a:br>
            <a:r>
              <a:rPr lang="es-ES" sz="1800" dirty="0" smtClean="0">
                <a:latin typeface="Arial" charset="0"/>
              </a:rPr>
              <a:t>Visi</a:t>
            </a:r>
            <a:r>
              <a:rPr lang="es-ES" sz="1800" dirty="0" smtClean="0">
                <a:latin typeface="Arial" charset="0"/>
              </a:rPr>
              <a:t>ón del SLN y </a:t>
            </a:r>
            <a:r>
              <a:rPr lang="es-ES" sz="1800" dirty="0" smtClean="0">
                <a:latin typeface="Arial" charset="0"/>
              </a:rPr>
              <a:t>Subsistemas </a:t>
            </a:r>
            <a:r>
              <a:rPr lang="es-ES" sz="1800" dirty="0">
                <a:latin typeface="Arial" charset="0"/>
              </a:rPr>
              <a:t>logísticos </a:t>
            </a:r>
            <a:r>
              <a:rPr lang="es-ES" sz="1800" dirty="0" smtClean="0">
                <a:latin typeface="Arial" charset="0"/>
              </a:rPr>
              <a:t>prioritarios</a:t>
            </a:r>
            <a:endParaRPr lang="fr-FR" dirty="0">
              <a:latin typeface="Arial" charset="0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9AF453D-CC01-C14D-A6A2-24E6BE75509F}" type="datetime7">
              <a:rPr lang="fr-FR"/>
              <a:pPr>
                <a:defRPr/>
              </a:pPr>
              <a:t>02-15</a:t>
            </a:fld>
            <a:endParaRPr lang="en-US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- </a:t>
            </a:r>
            <a:fld id="{321D8C38-2004-924E-A137-AA828B1E9B8A}" type="slidenum">
              <a:rPr lang="en-US" smtClean="0"/>
              <a:pPr>
                <a:defRPr/>
              </a:pPr>
              <a:t>6</a:t>
            </a:fld>
            <a:r>
              <a:rPr lang="en-US" smtClean="0"/>
              <a:t> -</a:t>
            </a:r>
            <a:endParaRPr lang="en-US"/>
          </a:p>
        </p:txBody>
      </p:sp>
      <p:sp>
        <p:nvSpPr>
          <p:cNvPr id="54276" name="ZoneTexte 2"/>
          <p:cNvSpPr txBox="1">
            <a:spLocks noChangeArrowheads="1"/>
          </p:cNvSpPr>
          <p:nvPr/>
        </p:nvSpPr>
        <p:spPr bwMode="auto">
          <a:xfrm>
            <a:off x="457200" y="2964865"/>
            <a:ext cx="8305800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>
              <a:spcAft>
                <a:spcPts val="600"/>
              </a:spcAft>
              <a:buClr>
                <a:srgbClr val="2F94FF"/>
              </a:buClr>
              <a:buFont typeface="Wingdings" charset="0"/>
              <a:buChar char="§"/>
            </a:pPr>
            <a:r>
              <a:rPr lang="es-ES" sz="1800" b="1" dirty="0" smtClean="0"/>
              <a:t>Subsistemas </a:t>
            </a:r>
            <a:r>
              <a:rPr lang="es-ES" sz="1800" b="1" dirty="0"/>
              <a:t>logísticos prioritarios de Panamá:</a:t>
            </a:r>
          </a:p>
          <a:p>
            <a:pPr lvl="1" algn="just" eaLnBrk="1" hangingPunct="1">
              <a:spcAft>
                <a:spcPts val="600"/>
              </a:spcAft>
              <a:buClr>
                <a:srgbClr val="2F94FF"/>
              </a:buClr>
              <a:buFont typeface="Wingdings" charset="0"/>
              <a:buChar char="§"/>
            </a:pPr>
            <a:r>
              <a:rPr lang="es-ES" sz="1600" dirty="0" err="1"/>
              <a:t>Hub</a:t>
            </a:r>
            <a:r>
              <a:rPr lang="es-ES" sz="1600" dirty="0"/>
              <a:t> de Servicios Logísticos de Valor Agregado del Conglomerado del Canal</a:t>
            </a:r>
          </a:p>
          <a:p>
            <a:pPr lvl="1" algn="just" eaLnBrk="1" hangingPunct="1">
              <a:spcAft>
                <a:spcPts val="600"/>
              </a:spcAft>
              <a:buClr>
                <a:srgbClr val="2F94FF"/>
              </a:buClr>
              <a:buFont typeface="Wingdings" charset="0"/>
              <a:buChar char="§"/>
            </a:pPr>
            <a:r>
              <a:rPr lang="es-ES" sz="1600" dirty="0"/>
              <a:t>Logística de Apoyo al Sector Agrícola</a:t>
            </a:r>
          </a:p>
          <a:p>
            <a:pPr lvl="1" algn="just" eaLnBrk="1" hangingPunct="1">
              <a:spcAft>
                <a:spcPts val="600"/>
              </a:spcAft>
              <a:buClr>
                <a:srgbClr val="2F94FF"/>
              </a:buClr>
              <a:buFont typeface="Wingdings" charset="0"/>
              <a:buChar char="§"/>
            </a:pPr>
            <a:r>
              <a:rPr lang="es-ES" sz="1600" dirty="0"/>
              <a:t>Logística de Apoyo al Comercio Regional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08000" y="1563688"/>
            <a:ext cx="8331200" cy="101600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fr-FR" sz="2000" i="1" dirty="0"/>
              <a:t>Panamá es un Hub </a:t>
            </a:r>
            <a:r>
              <a:rPr lang="fr-FR" sz="2000" i="1" dirty="0" err="1"/>
              <a:t>logístico</a:t>
            </a:r>
            <a:r>
              <a:rPr lang="fr-FR" sz="2000" i="1" dirty="0"/>
              <a:t> de clase </a:t>
            </a:r>
            <a:r>
              <a:rPr lang="fr-FR" sz="2000" i="1" dirty="0" err="1"/>
              <a:t>mundial</a:t>
            </a:r>
            <a:r>
              <a:rPr lang="fr-FR" sz="2000" i="1" dirty="0"/>
              <a:t>, </a:t>
            </a:r>
            <a:r>
              <a:rPr lang="fr-FR" sz="2000" i="1" dirty="0" err="1"/>
              <a:t>líder</a:t>
            </a:r>
            <a:r>
              <a:rPr lang="fr-FR" sz="2000" i="1" dirty="0"/>
              <a:t> en </a:t>
            </a:r>
            <a:r>
              <a:rPr lang="fr-FR" sz="2000" i="1" dirty="0" err="1"/>
              <a:t>innovación</a:t>
            </a:r>
            <a:r>
              <a:rPr lang="fr-FR" sz="2000" i="1" dirty="0"/>
              <a:t> en </a:t>
            </a:r>
            <a:r>
              <a:rPr lang="fr-FR" sz="2000" i="1" dirty="0" err="1"/>
              <a:t>servicios</a:t>
            </a:r>
            <a:r>
              <a:rPr lang="fr-FR" sz="2000" i="1" dirty="0"/>
              <a:t> de </a:t>
            </a:r>
            <a:r>
              <a:rPr lang="fr-FR" sz="2000" i="1" dirty="0" err="1"/>
              <a:t>distribución</a:t>
            </a:r>
            <a:r>
              <a:rPr lang="fr-FR" sz="2000" i="1" dirty="0"/>
              <a:t> y </a:t>
            </a:r>
            <a:r>
              <a:rPr lang="fr-FR" sz="2000" i="1" dirty="0" err="1"/>
              <a:t>valor</a:t>
            </a:r>
            <a:r>
              <a:rPr lang="fr-FR" sz="2000" i="1" dirty="0"/>
              <a:t> </a:t>
            </a:r>
            <a:r>
              <a:rPr lang="fr-FR" sz="2000" i="1" dirty="0" err="1"/>
              <a:t>agregado</a:t>
            </a:r>
            <a:r>
              <a:rPr lang="fr-FR" sz="2000" i="1" dirty="0"/>
              <a:t> con </a:t>
            </a:r>
            <a:r>
              <a:rPr lang="fr-FR" sz="2000" i="1" dirty="0" err="1"/>
              <a:t>conectividad</a:t>
            </a:r>
            <a:r>
              <a:rPr lang="fr-FR" sz="2000" i="1" dirty="0"/>
              <a:t> global, que </a:t>
            </a:r>
            <a:r>
              <a:rPr lang="fr-FR" sz="2000" i="1" dirty="0" err="1"/>
              <a:t>potencia</a:t>
            </a:r>
            <a:r>
              <a:rPr lang="fr-FR" sz="2000" i="1" dirty="0"/>
              <a:t> el </a:t>
            </a:r>
            <a:r>
              <a:rPr lang="fr-FR" sz="2000" i="1" dirty="0" err="1"/>
              <a:t>desarrollo</a:t>
            </a:r>
            <a:r>
              <a:rPr lang="fr-FR" sz="2000" i="1" dirty="0"/>
              <a:t> </a:t>
            </a:r>
            <a:r>
              <a:rPr lang="fr-FR" sz="2000" i="1" dirty="0" err="1"/>
              <a:t>sostenible</a:t>
            </a:r>
            <a:r>
              <a:rPr lang="fr-FR" sz="2000" i="1" dirty="0"/>
              <a:t> </a:t>
            </a:r>
            <a:r>
              <a:rPr lang="fr-FR" sz="2000" i="1" dirty="0" err="1"/>
              <a:t>del</a:t>
            </a:r>
            <a:r>
              <a:rPr lang="fr-FR" sz="2000" i="1" dirty="0"/>
              <a:t> </a:t>
            </a:r>
            <a:r>
              <a:rPr lang="fr-FR" sz="2000" i="1" dirty="0" err="1"/>
              <a:t>país</a:t>
            </a:r>
            <a:r>
              <a:rPr lang="fr-FR" sz="2000" i="1" dirty="0"/>
              <a:t>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153400" cy="1249363"/>
          </a:xfrm>
        </p:spPr>
        <p:txBody>
          <a:bodyPr/>
          <a:lstStyle/>
          <a:p>
            <a:pPr marL="457200" indent="-457200" eaLnBrk="1" hangingPunct="1">
              <a:buFont typeface="+mj-ea"/>
              <a:buAutoNum type="circleNumDbPlain" startAt="2"/>
            </a:pPr>
            <a:r>
              <a:rPr lang="es-ES" dirty="0">
                <a:latin typeface="Arial" charset="0"/>
              </a:rPr>
              <a:t>El </a:t>
            </a:r>
            <a:r>
              <a:rPr lang="es-ES" dirty="0" err="1">
                <a:latin typeface="Arial" charset="0"/>
              </a:rPr>
              <a:t>PNLog</a:t>
            </a:r>
            <a:r>
              <a:rPr lang="es-ES" dirty="0">
                <a:latin typeface="Arial" charset="0"/>
              </a:rPr>
              <a:t> de Panamá</a:t>
            </a:r>
            <a:br>
              <a:rPr lang="es-ES" dirty="0">
                <a:latin typeface="Arial" charset="0"/>
              </a:rPr>
            </a:br>
            <a:r>
              <a:rPr lang="es-ES" sz="1800" dirty="0" smtClean="0">
                <a:latin typeface="Arial" charset="0"/>
              </a:rPr>
              <a:t>Estrategia Nacionales y acciones clave vinculadas</a:t>
            </a:r>
            <a:endParaRPr lang="fr-FR" sz="1800" dirty="0">
              <a:latin typeface="Arial" charset="0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9AF453D-CC01-C14D-A6A2-24E6BE75509F}" type="datetime7">
              <a:rPr lang="fr-FR"/>
              <a:pPr>
                <a:defRPr/>
              </a:pPr>
              <a:t>02-15</a:t>
            </a:fld>
            <a:endParaRPr lang="en-US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- </a:t>
            </a:r>
            <a:fld id="{B89F5DB0-3273-704C-8A62-DF253308DF91}" type="slidenum">
              <a:rPr lang="en-US" smtClean="0"/>
              <a:pPr>
                <a:defRPr/>
              </a:pPr>
              <a:t>7</a:t>
            </a:fld>
            <a:r>
              <a:rPr lang="en-US" smtClean="0"/>
              <a:t> -</a:t>
            </a:r>
            <a:endParaRPr lang="en-US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839836"/>
              </p:ext>
            </p:extLst>
          </p:nvPr>
        </p:nvGraphicFramePr>
        <p:xfrm>
          <a:off x="533400" y="1066800"/>
          <a:ext cx="8229600" cy="497363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581400"/>
                <a:gridCol w="4648200"/>
              </a:tblGrid>
              <a:tr h="370864">
                <a:tc>
                  <a:txBody>
                    <a:bodyPr/>
                    <a:lstStyle/>
                    <a:p>
                      <a:pPr algn="ctr"/>
                      <a:r>
                        <a:rPr lang="es-ES" sz="1800" noProof="0" smtClean="0"/>
                        <a:t>Estrategias</a:t>
                      </a:r>
                      <a:endParaRPr lang="es-ES" sz="1800" noProof="0"/>
                    </a:p>
                  </a:txBody>
                  <a:tcPr marT="45723" marB="45723">
                    <a:solidFill>
                      <a:srgbClr val="309B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noProof="0" smtClean="0"/>
                        <a:t>Acciones</a:t>
                      </a:r>
                      <a:endParaRPr lang="es-ES" sz="1800" noProof="0"/>
                    </a:p>
                  </a:txBody>
                  <a:tcPr marT="45723" marB="45723">
                    <a:solidFill>
                      <a:srgbClr val="309BD1"/>
                    </a:solidFill>
                  </a:tcPr>
                </a:tc>
              </a:tr>
              <a:tr h="823013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ES" sz="1600" noProof="0" smtClean="0"/>
                        <a:t>Integrar el Sistema logístico panameño y optimizar el uso del territorio logístico estratégico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s-ES" sz="1400" b="1" noProof="0" dirty="0" smtClean="0"/>
                        <a:t>Modelo conceptual desarrollo del sistema,</a:t>
                      </a:r>
                      <a:r>
                        <a:rPr lang="es-ES" sz="1400" b="1" baseline="0" noProof="0" dirty="0" smtClean="0"/>
                        <a:t> </a:t>
                      </a:r>
                      <a:r>
                        <a:rPr lang="es-ES" sz="1400" b="1" baseline="0" noProof="0" dirty="0" smtClean="0">
                          <a:solidFill>
                            <a:srgbClr val="FF0000"/>
                          </a:solidFill>
                        </a:rPr>
                        <a:t>planes nacionales y zona interoceánica</a:t>
                      </a:r>
                      <a:r>
                        <a:rPr lang="es-ES" sz="1400" baseline="0" noProof="0" dirty="0" smtClean="0"/>
                        <a:t>, </a:t>
                      </a:r>
                      <a:r>
                        <a:rPr lang="es-ES" sz="1400" b="1" baseline="0" noProof="0" dirty="0" smtClean="0"/>
                        <a:t>modelos de ingeniería territorial</a:t>
                      </a:r>
                      <a:r>
                        <a:rPr lang="es-ES" sz="1400" baseline="0" noProof="0" dirty="0" smtClean="0"/>
                        <a:t>, proyectos viales, FFCC, </a:t>
                      </a:r>
                      <a:r>
                        <a:rPr lang="es-ES" sz="1400" baseline="0" noProof="0" dirty="0" err="1" smtClean="0"/>
                        <a:t>PdF</a:t>
                      </a:r>
                      <a:endParaRPr lang="es-ES" sz="1400" noProof="0" dirty="0"/>
                    </a:p>
                  </a:txBody>
                  <a:tcPr marT="45723" marB="45723"/>
                </a:tc>
              </a:tr>
              <a:tr h="823013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2"/>
                        <a:tabLst/>
                        <a:defRPr/>
                      </a:pPr>
                      <a:r>
                        <a:rPr lang="es-ES" sz="1600" noProof="0" smtClean="0"/>
                        <a:t>Desarrollar un sistema de planificación de la oferta de transporte y logística nacional 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lvl="0" algn="just">
                        <a:spcAft>
                          <a:spcPts val="600"/>
                        </a:spcAft>
                        <a:buClr>
                          <a:srgbClr val="2F94FF"/>
                        </a:buClr>
                        <a:buFont typeface="Wingdings" charset="0"/>
                        <a:buNone/>
                      </a:pPr>
                      <a:r>
                        <a:rPr lang="es-ES" sz="1400" b="1" noProof="0" dirty="0" smtClean="0">
                          <a:solidFill>
                            <a:srgbClr val="FF0000"/>
                          </a:solidFill>
                        </a:rPr>
                        <a:t>Plan Maestro de Infraestructura de la Zona Interoceánica</a:t>
                      </a:r>
                      <a:r>
                        <a:rPr lang="es-ES" sz="1400" noProof="0" dirty="0" smtClean="0">
                          <a:solidFill>
                            <a:srgbClr val="FF0000"/>
                          </a:solidFill>
                        </a:rPr>
                        <a:t>, Sistema de monitoreo </a:t>
                      </a:r>
                      <a:r>
                        <a:rPr lang="es-ES" sz="1400" noProof="0" dirty="0" err="1" smtClean="0">
                          <a:solidFill>
                            <a:srgbClr val="FF0000"/>
                          </a:solidFill>
                        </a:rPr>
                        <a:t>PNLog</a:t>
                      </a:r>
                      <a:r>
                        <a:rPr lang="es-ES" sz="1400" noProof="0" dirty="0" smtClean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es-ES" sz="1400" b="1" noProof="0" dirty="0" smtClean="0">
                          <a:solidFill>
                            <a:srgbClr val="FF0000"/>
                          </a:solidFill>
                        </a:rPr>
                        <a:t>Cuenta</a:t>
                      </a:r>
                      <a:r>
                        <a:rPr lang="es-ES" sz="1400" b="1" baseline="0" noProof="0" dirty="0" smtClean="0">
                          <a:solidFill>
                            <a:srgbClr val="FF0000"/>
                          </a:solidFill>
                        </a:rPr>
                        <a:t> Satélite del Canal</a:t>
                      </a:r>
                      <a:r>
                        <a:rPr lang="es-ES" sz="1400" baseline="0" noProof="0" dirty="0" smtClean="0"/>
                        <a:t>, </a:t>
                      </a:r>
                      <a:r>
                        <a:rPr lang="es-ES" sz="1400" b="1" baseline="0" noProof="0" dirty="0" smtClean="0"/>
                        <a:t>POT</a:t>
                      </a:r>
                      <a:r>
                        <a:rPr lang="es-ES" sz="1400" baseline="0" noProof="0" dirty="0" smtClean="0"/>
                        <a:t> y Desarrollo Urbano</a:t>
                      </a:r>
                      <a:endParaRPr lang="es-ES" sz="1400" noProof="0" dirty="0" smtClean="0"/>
                    </a:p>
                  </a:txBody>
                  <a:tcPr marT="45723" marB="45723"/>
                </a:tc>
              </a:tr>
              <a:tr h="823013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3"/>
                        <a:tabLst/>
                        <a:defRPr/>
                      </a:pPr>
                      <a:r>
                        <a:rPr lang="es-ES" sz="1600" noProof="0" smtClean="0"/>
                        <a:t>Crear una Secretaría de Logística adscrita a la </a:t>
                      </a:r>
                      <a:r>
                        <a:rPr lang="es-ES" sz="1600" kern="1200" noProof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Presidencia</a:t>
                      </a:r>
                      <a:r>
                        <a:rPr lang="es-ES" sz="1600" noProof="0" smtClean="0"/>
                        <a:t> de la República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noProof="0" dirty="0" smtClean="0"/>
                        <a:t>Estudio de Factibilidad Institucional de la Secretaría de Logística</a:t>
                      </a:r>
                      <a:r>
                        <a:rPr lang="es-ES" sz="1400" noProof="0" dirty="0" smtClean="0"/>
                        <a:t>,</a:t>
                      </a:r>
                      <a:r>
                        <a:rPr lang="es-ES" sz="1400" baseline="0" noProof="0" dirty="0" smtClean="0"/>
                        <a:t> </a:t>
                      </a:r>
                      <a:r>
                        <a:rPr lang="es-ES" sz="1400" b="1" baseline="0" noProof="0" dirty="0" smtClean="0">
                          <a:solidFill>
                            <a:srgbClr val="FF0000"/>
                          </a:solidFill>
                        </a:rPr>
                        <a:t>AT a la Secretaría</a:t>
                      </a:r>
                      <a:r>
                        <a:rPr lang="es-ES" sz="1400" b="1" baseline="0" noProof="0" dirty="0" smtClean="0"/>
                        <a:t>, Instancia y sistema de Monitoreo</a:t>
                      </a:r>
                      <a:endParaRPr lang="es-ES" sz="1400" b="1" noProof="0" dirty="0" smtClean="0"/>
                    </a:p>
                  </a:txBody>
                  <a:tcPr marT="45723" marB="45723"/>
                </a:tc>
              </a:tr>
              <a:tr h="1066868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4"/>
                        <a:tabLst/>
                        <a:defRPr/>
                      </a:pPr>
                      <a:r>
                        <a:rPr lang="es-ES" sz="1600" noProof="0" dirty="0" smtClean="0"/>
                        <a:t>Adoptar mecanismos financieros innovadores que favorezcan y estimulen la inversión en el sector 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s-ES" sz="1400" b="1" noProof="0" dirty="0" smtClean="0">
                          <a:solidFill>
                            <a:srgbClr val="FF0000"/>
                          </a:solidFill>
                        </a:rPr>
                        <a:t>Ley marco de financiamiento público, estudio modalidades</a:t>
                      </a:r>
                      <a:r>
                        <a:rPr lang="es-ES" sz="1400" b="1" baseline="0" noProof="0" dirty="0" smtClean="0">
                          <a:solidFill>
                            <a:srgbClr val="FF0000"/>
                          </a:solidFill>
                        </a:rPr>
                        <a:t> financiamiento del </a:t>
                      </a:r>
                      <a:r>
                        <a:rPr lang="es-ES" sz="1400" b="1" baseline="0" noProof="0" dirty="0" err="1" smtClean="0">
                          <a:solidFill>
                            <a:srgbClr val="FF0000"/>
                          </a:solidFill>
                        </a:rPr>
                        <a:t>PNLog</a:t>
                      </a:r>
                      <a:r>
                        <a:rPr lang="es-ES" sz="1400" baseline="0" noProof="0" dirty="0" smtClean="0"/>
                        <a:t>, modelos de gestión de infraestructura logística y de transporte</a:t>
                      </a:r>
                      <a:endParaRPr lang="es-ES" sz="1400" noProof="0" dirty="0"/>
                    </a:p>
                  </a:txBody>
                  <a:tcPr marT="45723" marB="45723"/>
                </a:tc>
              </a:tr>
              <a:tr h="1066868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5"/>
                        <a:tabLst/>
                        <a:defRPr/>
                      </a:pPr>
                      <a:r>
                        <a:rPr lang="es-ES" sz="1600" noProof="0" smtClean="0"/>
                        <a:t>Promover una oferta de servicios logísticos y atraer nuevos operadores para maximizar el valor agregado nacional 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s-ES" sz="1400" b="1" baseline="0" noProof="0" dirty="0" smtClean="0"/>
                        <a:t>Proyectos de infraestructura logística especializada de apoyo a subsistemas</a:t>
                      </a:r>
                      <a:r>
                        <a:rPr lang="es-ES" sz="1400" baseline="0" noProof="0" dirty="0" smtClean="0"/>
                        <a:t>, Plan promoción SLVA, plan incentivos a SLVA por subsistema, Bolsa de carga regional, </a:t>
                      </a:r>
                      <a:r>
                        <a:rPr lang="es-ES" sz="1400" baseline="0" noProof="0" dirty="0" smtClean="0">
                          <a:solidFill>
                            <a:srgbClr val="FF0000"/>
                          </a:solidFill>
                        </a:rPr>
                        <a:t>Fortalecimiento sector transporte terrestre</a:t>
                      </a:r>
                      <a:endParaRPr lang="es-ES" sz="1400" noProof="0" dirty="0">
                        <a:solidFill>
                          <a:srgbClr val="FF0000"/>
                        </a:solidFill>
                      </a:endParaRPr>
                    </a:p>
                  </a:txBody>
                  <a:tcPr marT="45723" marB="45723"/>
                </a:tc>
              </a:tr>
            </a:tbl>
          </a:graphicData>
        </a:graphic>
      </p:graphicFrame>
      <p:sp>
        <p:nvSpPr>
          <p:cNvPr id="68634" name="ZoneTexte 2"/>
          <p:cNvSpPr txBox="1">
            <a:spLocks noChangeArrowheads="1"/>
          </p:cNvSpPr>
          <p:nvPr/>
        </p:nvSpPr>
        <p:spPr bwMode="auto">
          <a:xfrm>
            <a:off x="609600" y="6096000"/>
            <a:ext cx="794428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200" i="1" dirty="0"/>
              <a:t>Nota: En </a:t>
            </a:r>
            <a:r>
              <a:rPr lang="fr-FR" sz="1200" i="1" dirty="0" err="1"/>
              <a:t>negrillas</a:t>
            </a:r>
            <a:r>
              <a:rPr lang="fr-FR" sz="1200" i="1" dirty="0"/>
              <a:t> se </a:t>
            </a:r>
            <a:r>
              <a:rPr lang="fr-FR" sz="1200" i="1" dirty="0" err="1"/>
              <a:t>destacan</a:t>
            </a:r>
            <a:r>
              <a:rPr lang="fr-FR" sz="1200" i="1" dirty="0"/>
              <a:t> las </a:t>
            </a:r>
            <a:r>
              <a:rPr lang="fr-FR" sz="1200" i="1" dirty="0" err="1"/>
              <a:t>acciones</a:t>
            </a:r>
            <a:r>
              <a:rPr lang="fr-FR" sz="1200" i="1" dirty="0"/>
              <a:t> de </a:t>
            </a:r>
            <a:r>
              <a:rPr lang="fr-FR" sz="1200" i="1" dirty="0" err="1"/>
              <a:t>corto</a:t>
            </a:r>
            <a:r>
              <a:rPr lang="fr-FR" sz="1200" i="1" dirty="0"/>
              <a:t> </a:t>
            </a:r>
            <a:r>
              <a:rPr lang="fr-FR" sz="1200" i="1" dirty="0" err="1" smtClean="0"/>
              <a:t>plazo</a:t>
            </a:r>
            <a:r>
              <a:rPr lang="fr-FR" sz="1200" i="1" dirty="0" smtClean="0"/>
              <a:t>. En </a:t>
            </a:r>
            <a:r>
              <a:rPr lang="fr-FR" sz="1200" i="1" dirty="0" err="1" smtClean="0"/>
              <a:t>rojo</a:t>
            </a:r>
            <a:r>
              <a:rPr lang="fr-FR" sz="1200" i="1" dirty="0" smtClean="0"/>
              <a:t> las </a:t>
            </a:r>
            <a:r>
              <a:rPr lang="fr-FR" sz="1200" i="1" dirty="0" err="1" smtClean="0"/>
              <a:t>acciones</a:t>
            </a:r>
            <a:r>
              <a:rPr lang="fr-FR" sz="1200" i="1" dirty="0" smtClean="0"/>
              <a:t> </a:t>
            </a:r>
            <a:r>
              <a:rPr lang="fr-FR" sz="1200" i="1" dirty="0" err="1" smtClean="0"/>
              <a:t>vinculadas</a:t>
            </a:r>
            <a:r>
              <a:rPr lang="fr-FR" sz="1200" i="1" dirty="0" smtClean="0"/>
              <a:t> a la </a:t>
            </a:r>
            <a:r>
              <a:rPr lang="fr-FR" sz="1200" i="1" dirty="0" err="1" smtClean="0"/>
              <a:t>Matriz</a:t>
            </a:r>
            <a:r>
              <a:rPr lang="fr-FR" sz="1200" i="1" dirty="0" smtClean="0"/>
              <a:t> </a:t>
            </a:r>
            <a:r>
              <a:rPr lang="fr-FR" sz="1200" i="1" dirty="0" err="1" smtClean="0"/>
              <a:t>del</a:t>
            </a:r>
            <a:r>
              <a:rPr lang="fr-FR" sz="1200" i="1" dirty="0" smtClean="0"/>
              <a:t> PBL</a:t>
            </a:r>
            <a:endParaRPr lang="fr-FR" sz="1200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153400" cy="1249363"/>
          </a:xfrm>
        </p:spPr>
        <p:txBody>
          <a:bodyPr/>
          <a:lstStyle/>
          <a:p>
            <a:pPr marL="457200" indent="-457200" eaLnBrk="1" hangingPunct="1">
              <a:buFont typeface="+mj-ea"/>
              <a:buAutoNum type="circleNumDbPlain" startAt="2"/>
            </a:pPr>
            <a:r>
              <a:rPr lang="es-ES" dirty="0">
                <a:latin typeface="Arial" charset="0"/>
              </a:rPr>
              <a:t>El </a:t>
            </a:r>
            <a:r>
              <a:rPr lang="es-ES" dirty="0" err="1">
                <a:latin typeface="Arial" charset="0"/>
              </a:rPr>
              <a:t>PNLog</a:t>
            </a:r>
            <a:r>
              <a:rPr lang="es-ES" dirty="0">
                <a:latin typeface="Arial" charset="0"/>
              </a:rPr>
              <a:t> de Panamá</a:t>
            </a:r>
            <a:br>
              <a:rPr lang="es-ES" dirty="0">
                <a:latin typeface="Arial" charset="0"/>
              </a:rPr>
            </a:br>
            <a:r>
              <a:rPr lang="es-ES" sz="1800" dirty="0" smtClean="0">
                <a:latin typeface="Arial" charset="0"/>
              </a:rPr>
              <a:t>Estrategias Nacionales y a</a:t>
            </a:r>
            <a:r>
              <a:rPr lang="es-ES" sz="1800" dirty="0" smtClean="0">
                <a:latin typeface="Arial" charset="0"/>
              </a:rPr>
              <a:t>cciones clave vinculadas</a:t>
            </a:r>
            <a:endParaRPr lang="fr-FR" sz="1800" dirty="0">
              <a:latin typeface="Arial" charset="0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9AF453D-CC01-C14D-A6A2-24E6BE75509F}" type="datetime7">
              <a:rPr lang="fr-FR"/>
              <a:pPr>
                <a:defRPr/>
              </a:pPr>
              <a:t>02-15</a:t>
            </a:fld>
            <a:endParaRPr lang="en-US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- </a:t>
            </a:r>
            <a:fld id="{8A9E1ACA-74C4-8A4C-95FB-F9C8001A36F0}" type="slidenum">
              <a:rPr lang="en-US" smtClean="0"/>
              <a:pPr>
                <a:defRPr/>
              </a:pPr>
              <a:t>8</a:t>
            </a:fld>
            <a:r>
              <a:rPr lang="en-US" smtClean="0"/>
              <a:t> -</a:t>
            </a:r>
            <a:endParaRPr lang="en-US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8433078"/>
              </p:ext>
            </p:extLst>
          </p:nvPr>
        </p:nvGraphicFramePr>
        <p:xfrm>
          <a:off x="533400" y="1184275"/>
          <a:ext cx="8229600" cy="460715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581400"/>
                <a:gridCol w="4648200"/>
              </a:tblGrid>
              <a:tr h="370660">
                <a:tc>
                  <a:txBody>
                    <a:bodyPr/>
                    <a:lstStyle/>
                    <a:p>
                      <a:pPr algn="ctr"/>
                      <a:r>
                        <a:rPr lang="es-ES" sz="1600" noProof="0" dirty="0" smtClean="0"/>
                        <a:t>Estrategias</a:t>
                      </a:r>
                      <a:endParaRPr lang="es-ES" sz="1600" noProof="0" dirty="0"/>
                    </a:p>
                  </a:txBody>
                  <a:tcPr marT="45698" marB="45698">
                    <a:solidFill>
                      <a:srgbClr val="309B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noProof="0" smtClean="0"/>
                        <a:t>Acciones</a:t>
                      </a:r>
                      <a:endParaRPr lang="es-ES" sz="1600" noProof="0"/>
                    </a:p>
                  </a:txBody>
                  <a:tcPr marT="45698" marB="45698">
                    <a:solidFill>
                      <a:srgbClr val="309BD1"/>
                    </a:solidFill>
                  </a:tcPr>
                </a:tc>
              </a:tr>
              <a:tr h="822871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6"/>
                        <a:tabLst/>
                        <a:defRPr/>
                      </a:pPr>
                      <a:r>
                        <a:rPr lang="es-ES" sz="1600" noProof="0" smtClean="0"/>
                        <a:t>Ordenar el marco jurídico integral del SLP y crear una ley marco del SLP </a:t>
                      </a:r>
                    </a:p>
                  </a:txBody>
                  <a:tcPr marT="45698" marB="45698"/>
                </a:tc>
                <a:tc>
                  <a:txBody>
                    <a:bodyPr/>
                    <a:lstStyle/>
                    <a:p>
                      <a:r>
                        <a:rPr lang="es-ES" sz="1400" noProof="0" dirty="0" smtClean="0"/>
                        <a:t>Estrategia Logística Nacional</a:t>
                      </a:r>
                      <a:r>
                        <a:rPr lang="es-ES" sz="1400" baseline="0" noProof="0" dirty="0" smtClean="0"/>
                        <a:t> a nivel constitucional (por consensuar), </a:t>
                      </a:r>
                      <a:r>
                        <a:rPr lang="es-ES" sz="1400" b="1" noProof="0" dirty="0" smtClean="0">
                          <a:solidFill>
                            <a:srgbClr val="FF0000"/>
                          </a:solidFill>
                        </a:rPr>
                        <a:t>Ley Marco SLN</a:t>
                      </a:r>
                      <a:r>
                        <a:rPr lang="es-ES" sz="1400" noProof="0" dirty="0" smtClean="0"/>
                        <a:t>, Ley de Aduanas</a:t>
                      </a:r>
                      <a:r>
                        <a:rPr lang="es-ES" sz="1400" noProof="0" dirty="0" smtClean="0">
                          <a:solidFill>
                            <a:srgbClr val="FF0000"/>
                          </a:solidFill>
                        </a:rPr>
                        <a:t>, Leyes sectoriales y operativas</a:t>
                      </a:r>
                      <a:endParaRPr lang="es-ES" sz="1400" noProof="0" dirty="0">
                        <a:solidFill>
                          <a:srgbClr val="FF0000"/>
                        </a:solidFill>
                      </a:endParaRPr>
                    </a:p>
                  </a:txBody>
                  <a:tcPr marT="45698" marB="45698"/>
                </a:tc>
              </a:tr>
              <a:tr h="115813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7"/>
                        <a:tabLst/>
                        <a:defRPr/>
                      </a:pPr>
                      <a:r>
                        <a:rPr lang="es-ES" sz="1600" noProof="0" smtClean="0"/>
                        <a:t>Modernizar y tecnificar de procesos de comercio exterior </a:t>
                      </a:r>
                    </a:p>
                  </a:txBody>
                  <a:tcPr marT="45698" marB="45698"/>
                </a:tc>
                <a:tc>
                  <a:txBody>
                    <a:bodyPr/>
                    <a:lstStyle/>
                    <a:p>
                      <a:r>
                        <a:rPr lang="es-ES" sz="1400" b="1" noProof="0" dirty="0" smtClean="0">
                          <a:solidFill>
                            <a:srgbClr val="FF0000"/>
                          </a:solidFill>
                        </a:rPr>
                        <a:t>Revisión SIGA</a:t>
                      </a:r>
                      <a:r>
                        <a:rPr lang="es-ES" sz="1400" noProof="0" dirty="0" smtClean="0">
                          <a:solidFill>
                            <a:srgbClr val="FF0000"/>
                          </a:solidFill>
                        </a:rPr>
                        <a:t>,</a:t>
                      </a:r>
                      <a:r>
                        <a:rPr lang="es-ES" sz="1400" baseline="0" noProof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s-ES" sz="1400" b="1" baseline="0" noProof="0" dirty="0" smtClean="0">
                          <a:solidFill>
                            <a:srgbClr val="FF0000"/>
                          </a:solidFill>
                        </a:rPr>
                        <a:t>VUCE</a:t>
                      </a:r>
                      <a:r>
                        <a:rPr lang="es-ES" sz="1400" baseline="0" noProof="0" dirty="0" smtClean="0"/>
                        <a:t>, </a:t>
                      </a:r>
                      <a:r>
                        <a:rPr lang="es-ES" sz="1400" b="1" baseline="0" noProof="0" dirty="0" smtClean="0"/>
                        <a:t>reposicionamiento escáneres, simplificación procedimientos COMEX, firma electrónica y digitalización 100%</a:t>
                      </a:r>
                      <a:r>
                        <a:rPr lang="es-ES" sz="1400" baseline="0" noProof="0" dirty="0" smtClean="0"/>
                        <a:t>, </a:t>
                      </a:r>
                      <a:r>
                        <a:rPr lang="es-ES" sz="1400" b="1" baseline="0" noProof="0" dirty="0" smtClean="0"/>
                        <a:t>piloto inspecciones ex-post, armonización procesos CR, Capacitación de funcionarios COMEX</a:t>
                      </a:r>
                      <a:endParaRPr lang="es-ES" sz="1400" b="1" noProof="0" dirty="0"/>
                    </a:p>
                  </a:txBody>
                  <a:tcPr marT="45698" marB="45698"/>
                </a:tc>
              </a:tr>
              <a:tr h="731436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8"/>
                      </a:pPr>
                      <a:r>
                        <a:rPr lang="es-ES" sz="1600" noProof="0" dirty="0" smtClean="0"/>
                        <a:t>Informatizar integralmente el SLN a los requerimientos del mercado</a:t>
                      </a:r>
                    </a:p>
                  </a:txBody>
                  <a:tcPr marT="45698" marB="45698"/>
                </a:tc>
                <a:tc>
                  <a:txBody>
                    <a:bodyPr/>
                    <a:lstStyle/>
                    <a:p>
                      <a:r>
                        <a:rPr lang="es-ES" sz="1400" b="1" noProof="0" dirty="0" smtClean="0"/>
                        <a:t>Plan de Informatización del SLN</a:t>
                      </a:r>
                      <a:r>
                        <a:rPr lang="es-ES" sz="1400" noProof="0" dirty="0" smtClean="0"/>
                        <a:t>, Incentivos TIC en el sector logístico, </a:t>
                      </a:r>
                      <a:r>
                        <a:rPr lang="es-ES" sz="1400" b="1" noProof="0" dirty="0" smtClean="0"/>
                        <a:t>integración SIGA-VUCE-TIM</a:t>
                      </a:r>
                      <a:r>
                        <a:rPr lang="es-ES" sz="1400" noProof="0" dirty="0" smtClean="0"/>
                        <a:t>, sistemas GPS y trazabilidad fiscal</a:t>
                      </a:r>
                      <a:endParaRPr lang="es-ES" sz="1400" noProof="0" dirty="0"/>
                    </a:p>
                  </a:txBody>
                  <a:tcPr marT="45698" marB="45698"/>
                </a:tc>
              </a:tr>
              <a:tr h="944783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9"/>
                      </a:pPr>
                      <a:r>
                        <a:rPr lang="es-ES" sz="1600" noProof="0" smtClean="0"/>
                        <a:t>Creación de una oferta de RRHH adecuada</a:t>
                      </a:r>
                      <a:endParaRPr lang="es-ES" sz="1600" noProof="0"/>
                    </a:p>
                  </a:txBody>
                  <a:tcPr marT="45698" marB="45698"/>
                </a:tc>
                <a:tc>
                  <a:txBody>
                    <a:bodyPr/>
                    <a:lstStyle/>
                    <a:p>
                      <a:r>
                        <a:rPr lang="es-ES" sz="1400" b="1" noProof="0" dirty="0" smtClean="0">
                          <a:solidFill>
                            <a:srgbClr val="FF0000"/>
                          </a:solidFill>
                        </a:rPr>
                        <a:t>Plan piloto de capacitación</a:t>
                      </a:r>
                      <a:r>
                        <a:rPr lang="es-ES" sz="1400" b="1" noProof="0" dirty="0" smtClean="0"/>
                        <a:t>,</a:t>
                      </a:r>
                      <a:r>
                        <a:rPr lang="es-ES" sz="1400" b="1" baseline="0" noProof="0" dirty="0" smtClean="0"/>
                        <a:t> Sistema de Capacitación e Inserción Laboral, </a:t>
                      </a:r>
                      <a:r>
                        <a:rPr lang="es-ES" sz="1400" baseline="0" noProof="0" dirty="0" smtClean="0"/>
                        <a:t>Bachilleratos Técnicos, </a:t>
                      </a:r>
                      <a:r>
                        <a:rPr lang="es-ES" sz="1400" b="1" baseline="0" noProof="0" dirty="0" smtClean="0"/>
                        <a:t>Plan Nacional de Capacitación en Logística</a:t>
                      </a:r>
                      <a:endParaRPr lang="es-ES" sz="1400" b="1" noProof="0" dirty="0"/>
                    </a:p>
                  </a:txBody>
                  <a:tcPr marT="45698" marB="45698"/>
                </a:tc>
              </a:tr>
              <a:tr h="579046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10"/>
                        <a:tabLst/>
                        <a:defRPr/>
                      </a:pPr>
                      <a:r>
                        <a:rPr lang="es-ES" sz="1600" noProof="0" smtClean="0"/>
                        <a:t>Crear un centro de conocimiento e innovación logística</a:t>
                      </a:r>
                    </a:p>
                  </a:txBody>
                  <a:tcPr marT="45698" marB="45698"/>
                </a:tc>
                <a:tc>
                  <a:txBody>
                    <a:bodyPr/>
                    <a:lstStyle/>
                    <a:p>
                      <a:r>
                        <a:rPr lang="es-ES" sz="1400" b="1" noProof="0" dirty="0" smtClean="0"/>
                        <a:t>Estudio de factibilidad centro de conocimiento e innovación</a:t>
                      </a:r>
                      <a:endParaRPr lang="es-ES" sz="1400" b="1" noProof="0" dirty="0"/>
                    </a:p>
                  </a:txBody>
                  <a:tcPr marT="45698" marB="45698"/>
                </a:tc>
              </a:tr>
            </a:tbl>
          </a:graphicData>
        </a:graphic>
      </p:graphicFrame>
      <p:sp>
        <p:nvSpPr>
          <p:cNvPr id="70682" name="ZoneTexte 5"/>
          <p:cNvSpPr txBox="1">
            <a:spLocks noChangeArrowheads="1"/>
          </p:cNvSpPr>
          <p:nvPr/>
        </p:nvSpPr>
        <p:spPr bwMode="auto">
          <a:xfrm>
            <a:off x="2420938" y="5791200"/>
            <a:ext cx="42084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200" i="1"/>
              <a:t>Nota: En negrillas se destacan las acciones de corto plazo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153400" cy="1249363"/>
          </a:xfrm>
        </p:spPr>
        <p:txBody>
          <a:bodyPr/>
          <a:lstStyle/>
          <a:p>
            <a:pPr marL="457200" indent="-457200" eaLnBrk="1" hangingPunct="1">
              <a:buFont typeface="+mj-ea"/>
              <a:buAutoNum type="circleNumDbPlain" startAt="3"/>
            </a:pPr>
            <a:r>
              <a:rPr lang="es-ES" dirty="0">
                <a:latin typeface="Arial" charset="0"/>
              </a:rPr>
              <a:t>Acciones clave del PNLOG para el PBL</a:t>
            </a:r>
            <a:r>
              <a:rPr lang="es-ES" dirty="0">
                <a:latin typeface="Arial" charset="0"/>
              </a:rPr>
              <a:t/>
            </a:r>
            <a:br>
              <a:rPr lang="es-ES" dirty="0">
                <a:latin typeface="Arial" charset="0"/>
              </a:rPr>
            </a:br>
            <a:r>
              <a:rPr lang="es-ES" sz="1800" dirty="0" smtClean="0">
                <a:latin typeface="Arial" charset="0"/>
              </a:rPr>
              <a:t>Plan Maestro de Infraestructura de la Zona Interoce</a:t>
            </a:r>
            <a:r>
              <a:rPr lang="es-ES" sz="1800" dirty="0" smtClean="0">
                <a:latin typeface="Arial" charset="0"/>
              </a:rPr>
              <a:t>ánica</a:t>
            </a:r>
            <a:endParaRPr lang="fr-FR" sz="1800" dirty="0">
              <a:latin typeface="Arial" charset="0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9AF453D-CC01-C14D-A6A2-24E6BE75509F}" type="datetime7">
              <a:rPr lang="fr-FR"/>
              <a:pPr>
                <a:defRPr/>
              </a:pPr>
              <a:t>02-15</a:t>
            </a:fld>
            <a:endParaRPr lang="en-US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- </a:t>
            </a:r>
            <a:fld id="{8A9E1ACA-74C4-8A4C-95FB-F9C8001A36F0}" type="slidenum">
              <a:rPr lang="en-US" smtClean="0"/>
              <a:pPr>
                <a:defRPr/>
              </a:pPr>
              <a:t>9</a:t>
            </a:fld>
            <a:r>
              <a:rPr lang="en-US" smtClean="0"/>
              <a:t> -</a:t>
            </a:r>
            <a:endParaRPr lang="en-US"/>
          </a:p>
        </p:txBody>
      </p:sp>
      <p:sp>
        <p:nvSpPr>
          <p:cNvPr id="3" name="ZoneTexte 2"/>
          <p:cNvSpPr txBox="1"/>
          <p:nvPr/>
        </p:nvSpPr>
        <p:spPr>
          <a:xfrm>
            <a:off x="609600" y="1143000"/>
            <a:ext cx="7910689" cy="55204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marL="180975" indent="-180975" algn="just" eaLnBrk="1" hangingPunct="1">
              <a:lnSpc>
                <a:spcPct val="110000"/>
              </a:lnSpc>
              <a:spcBef>
                <a:spcPct val="20000"/>
              </a:spcBef>
              <a:buClr>
                <a:srgbClr val="0399CD"/>
              </a:buClr>
              <a:buFont typeface="Wingdings" charset="0"/>
              <a:buChar char="§"/>
              <a:defRPr sz="1600"/>
            </a:lvl1pPr>
            <a:lvl2pPr marL="638175" lvl="1" indent="-180975" algn="just" eaLnBrk="1" hangingPunct="1">
              <a:lnSpc>
                <a:spcPct val="110000"/>
              </a:lnSpc>
              <a:spcBef>
                <a:spcPct val="20000"/>
              </a:spcBef>
              <a:buClr>
                <a:srgbClr val="0399CD"/>
              </a:buClr>
              <a:buFont typeface="Wingdings" charset="0"/>
              <a:buChar char="§"/>
              <a:defRPr sz="1400"/>
            </a:lvl2pPr>
            <a:lvl3pPr marL="1143000" indent="-228600" eaLnBrk="0" hangingPunct="0">
              <a:defRPr sz="2400"/>
            </a:lvl3pPr>
            <a:lvl4pPr marL="1600200" indent="-228600" eaLnBrk="0" hangingPunct="0">
              <a:defRPr sz="2400"/>
            </a:lvl4pPr>
            <a:lvl5pPr marL="2057400" indent="-228600" eaLnBrk="0" hangingPunct="0">
              <a:defRPr sz="2400"/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9pPr>
          </a:lstStyle>
          <a:p>
            <a:r>
              <a:rPr lang="es-ES" dirty="0" smtClean="0"/>
              <a:t>Objetivos: Realizar un plan maestro de ordenamiento del suelo y de la infraestructura de transporte y log</a:t>
            </a:r>
            <a:r>
              <a:rPr lang="es-ES" dirty="0" smtClean="0"/>
              <a:t>ística que cuantifique la demanda real de los segmentos de SLVA prioritarios, defina las necesidades de espacio, transporte y dotación de servicios necesarios y armonice los requerimientos con la capacidad real de soporte del área. Debe armonizarse con el P.M. de la AMP</a:t>
            </a:r>
            <a:endParaRPr lang="es-ES" dirty="0" smtClean="0"/>
          </a:p>
          <a:p>
            <a:r>
              <a:rPr lang="es-ES" dirty="0" smtClean="0"/>
              <a:t>Descripci</a:t>
            </a:r>
            <a:r>
              <a:rPr lang="es-ES" dirty="0" smtClean="0"/>
              <a:t>ón</a:t>
            </a:r>
            <a:r>
              <a:rPr lang="es-ES" dirty="0" smtClean="0"/>
              <a:t>:</a:t>
            </a:r>
          </a:p>
          <a:p>
            <a:pPr lvl="1"/>
            <a:r>
              <a:rPr lang="es-ES" sz="1600" dirty="0" smtClean="0"/>
              <a:t>Estudio de Demanda de SLVA: Demanda actual potencial y futura de Servicios logísticos de valor Agregado en la franja interoceánica. Estimación de la oferta potencial actual y futura, tendencias en el desarrollo de servicios logísticos, FODA desarrollado a nivel regional.  </a:t>
            </a:r>
          </a:p>
          <a:p>
            <a:pPr lvl="1"/>
            <a:r>
              <a:rPr lang="es-ES" sz="1600" dirty="0"/>
              <a:t>Inventario de Tierras con potencial marítimo y logístico: </a:t>
            </a:r>
            <a:r>
              <a:rPr lang="es-ES" sz="1600" dirty="0" smtClean="0"/>
              <a:t>Inventario y </a:t>
            </a:r>
            <a:r>
              <a:rPr lang="es-ES" sz="1600" dirty="0"/>
              <a:t>valorización de los </a:t>
            </a:r>
            <a:r>
              <a:rPr lang="es-ES" sz="1600" dirty="0" smtClean="0"/>
              <a:t>terrenos, uso asignado y potencial cambio de uso</a:t>
            </a:r>
          </a:p>
          <a:p>
            <a:pPr lvl="1"/>
            <a:r>
              <a:rPr lang="es-ES" sz="1600" dirty="0" smtClean="0"/>
              <a:t>Plan maestro infraestructura Franja Interoceánica: An</a:t>
            </a:r>
            <a:r>
              <a:rPr lang="es-ES" sz="1600" dirty="0" smtClean="0"/>
              <a:t>álisis y modelación de </a:t>
            </a:r>
            <a:r>
              <a:rPr lang="es-ES" sz="1600" dirty="0" smtClean="0"/>
              <a:t>oferta de transporte y proyectos en curso y servicios requeridos. Definici</a:t>
            </a:r>
            <a:r>
              <a:rPr lang="es-ES" sz="1600" dirty="0" smtClean="0"/>
              <a:t>ón de oferta futura de espacio logístico por tipo, oferta de transporte para </a:t>
            </a:r>
            <a:r>
              <a:rPr lang="es-ES" sz="1600" dirty="0" smtClean="0"/>
              <a:t>optimizar flujos de carga terrestre, marítima y aérea, facilitar el almacenamiento y transbordo de carga y la prestación de servicios Logísticos de Valor Agregado.  </a:t>
            </a:r>
          </a:p>
          <a:p>
            <a:r>
              <a:rPr lang="es-ES" sz="1800" dirty="0" smtClean="0"/>
              <a:t>El </a:t>
            </a:r>
            <a:r>
              <a:rPr lang="es-ES" dirty="0" smtClean="0"/>
              <a:t>Plan estratégico de Promoción </a:t>
            </a:r>
            <a:r>
              <a:rPr lang="es-ES" dirty="0" err="1" smtClean="0"/>
              <a:t>Hub</a:t>
            </a:r>
            <a:r>
              <a:rPr lang="es-ES" dirty="0" smtClean="0"/>
              <a:t> SLVA es el paso siguiente una vez culminado este estudio</a:t>
            </a:r>
            <a:endParaRPr lang="es-ES" sz="1800" dirty="0" smtClean="0"/>
          </a:p>
        </p:txBody>
      </p:sp>
    </p:spTree>
    <p:extLst>
      <p:ext uri="{BB962C8B-B14F-4D97-AF65-F5344CB8AC3E}">
        <p14:creationId xmlns:p14="http://schemas.microsoft.com/office/powerpoint/2010/main" val="3878686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es">
  <a:themeElements>
    <a:clrScheme name="template_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_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?mso-contentType ?>
<FormUrls xmlns="http://schemas.microsoft.com/sharepoint/v3/contenttype/forms/url">
  <Display>_catalogs/masterpage/ECMForms/DisclosureOperationsCT/View.aspx</Display>
  <Edit>_catalogs/masterpage/ECMForms/DisclosureOperationsCT/Edit.aspx</Edit>
</FormUrl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oject_x0020_Document_x0020_Type xmlns="cdc7663a-08f0-4737-9e8c-148ce897a09c" xsi:nil="true"/>
    <Business_x0020_Area xmlns="cdc7663a-08f0-4737-9e8c-148ce897a09c" xsi:nil="true"/>
    <IDBDocs_x0020_Number xmlns="cdc7663a-08f0-4737-9e8c-148ce897a09c">40081538</IDBDocs_x0020_Number>
    <TaxCatchAll xmlns="cdc7663a-08f0-4737-9e8c-148ce897a09c">
      <Value>11</Value>
      <Value>8</Value>
      <Value>22</Value>
    </TaxCatchAll>
    <Phase xmlns="cdc7663a-08f0-4737-9e8c-148ce897a09c" xsi:nil="true"/>
    <SISCOR_x0020_Number xmlns="cdc7663a-08f0-4737-9e8c-148ce897a09c" xsi:nil="true"/>
    <Division_x0020_or_x0020_Unit xmlns="cdc7663a-08f0-4737-9e8c-148ce897a09c">INE/TSP</Division_x0020_or_x0020_Unit>
    <Approval_x0020_Number xmlns="cdc7663a-08f0-4737-9e8c-148ce897a09c" xsi:nil="true"/>
    <Document_x0020_Author xmlns="cdc7663a-08f0-4737-9e8c-148ce897a09c">Fioravanti, Reinaldo Daniel</Document_x0020_Author>
    <Fiscal_x0020_Year_x0020_IDB xmlns="cdc7663a-08f0-4737-9e8c-148ce897a09c">2016</Fiscal_x0020_Year_x0020_IDB>
    <Other_x0020_Author xmlns="cdc7663a-08f0-4737-9e8c-148ce897a09c" xsi:nil="true"/>
    <Project_x0020_Number xmlns="cdc7663a-08f0-4737-9e8c-148ce897a09c">PN-L1119</Project_x0020_Number>
    <Package_x0020_Code xmlns="cdc7663a-08f0-4737-9e8c-148ce897a09c" xsi:nil="true"/>
    <Key_x0020_Document xmlns="cdc7663a-08f0-4737-9e8c-148ce897a09c">false</Key_x0020_Document>
    <Migration_x0020_Info xmlns="cdc7663a-08f0-4737-9e8c-148ce897a09c">&lt;div class="ExternalClass2D5BB800D42743AC890674798CFFDCD7"&gt;MS POWERPOINTLPLoan Proposal0NPO-PN-L1119-GS1182056204&lt;/div&gt;</Migration_x0020_Info>
    <Operation_x0020_Type xmlns="cdc7663a-08f0-4737-9e8c-148ce897a09c" xsi:nil="true"/>
    <Record_x0020_Number xmlns="cdc7663a-08f0-4737-9e8c-148ce897a09c" xsi:nil="true"/>
    <Document_x0020_Language_x0020_IDB xmlns="cdc7663a-08f0-4737-9e8c-148ce897a09c">Spanish</Document_x0020_Language_x0020_IDB>
    <Identifier xmlns="cdc7663a-08f0-4737-9e8c-148ce897a09c">Virginia Navas #2457 TECFILE</Identifier>
    <Access_x0020_to_x0020_Information_x00a0_Policy xmlns="cdc7663a-08f0-4737-9e8c-148ce897a09c">Confidential</Access_x0020_to_x0020_Information_x00a0_Policy>
    <b26cdb1da78c4bb4b1c1bac2f6ac5911 xmlns="cdc7663a-08f0-4737-9e8c-148ce897a09c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Procurement Administration</TermName>
          <TermId xmlns="http://schemas.microsoft.com/office/infopath/2007/PartnerControls">d8145667-6247-4db3-9e42-91a14331cc81</TermId>
        </TermInfo>
      </Terms>
    </b26cdb1da78c4bb4b1c1bac2f6ac5911>
    <ic46d7e087fd4a108fb86518ca413cc6 xmlns="cdc7663a-08f0-4737-9e8c-148ce897a09c">
      <Terms xmlns="http://schemas.microsoft.com/office/infopath/2007/PartnerControls">
        <TermInfo xmlns="http://schemas.microsoft.com/office/infopath/2007/PartnerControls">
          <TermName xmlns="http://schemas.microsoft.com/office/infopath/2007/PartnerControls">Panama</TermName>
          <TermId xmlns="http://schemas.microsoft.com/office/infopath/2007/PartnerControls">7af43a84-776d-43d1-b0f2-8a1f2a8ffc7b</TermId>
        </TermInfo>
      </Terms>
    </ic46d7e087fd4a108fb86518ca413cc6>
    <e46fe2894295491da65140ffd2369f49 xmlns="cdc7663a-08f0-4737-9e8c-148ce897a09c">
      <Terms xmlns="http://schemas.microsoft.com/office/infopath/2007/PartnerControls">
        <TermInfo xmlns="http://schemas.microsoft.com/office/infopath/2007/PartnerControls">
          <TermName xmlns="http://schemas.microsoft.com/office/infopath/2007/PartnerControls">Goods and Services</TermName>
          <TermId xmlns="http://schemas.microsoft.com/office/infopath/2007/PartnerControls">5bfebf1b-9f1f-4411-b1dd-4c19b807b799</TermId>
        </TermInfo>
      </Terms>
    </e46fe2894295491da65140ffd2369f49>
    <b2ec7cfb18674cb8803df6b262e8b107 xmlns="cdc7663a-08f0-4737-9e8c-148ce897a09c">
      <Terms xmlns="http://schemas.microsoft.com/office/infopath/2007/PartnerControls"/>
    </b2ec7cfb18674cb8803df6b262e8b107>
    <g511464f9e53401d84b16fa9b379a574 xmlns="cdc7663a-08f0-4737-9e8c-148ce897a09c">
      <Terms xmlns="http://schemas.microsoft.com/office/infopath/2007/PartnerControls"/>
    </g511464f9e53401d84b16fa9b379a574>
    <nddeef1749674d76abdbe4b239a70bc6 xmlns="cdc7663a-08f0-4737-9e8c-148ce897a09c">
      <Terms xmlns="http://schemas.microsoft.com/office/infopath/2007/PartnerControls"/>
    </nddeef1749674d76abdbe4b239a70bc6>
    <Abstract xmlns="cdc7663a-08f0-4737-9e8c-148ce897a09c" xsi:nil="true"/>
    <Editor1 xmlns="cdc7663a-08f0-4737-9e8c-148ce897a09c" xsi:nil="true"/>
    <Disclosure_x0020_Activity xmlns="cdc7663a-08f0-4737-9e8c-148ce897a09c">Loan Proposal</Disclosure_x0020_Activity>
    <Region xmlns="cdc7663a-08f0-4737-9e8c-148ce897a09c" xsi:nil="true"/>
    <_dlc_DocId xmlns="cdc7663a-08f0-4737-9e8c-148ce897a09c">EZSHARE-2060128675-69</_dlc_DocId>
    <Publication_x0020_Type xmlns="cdc7663a-08f0-4737-9e8c-148ce897a09c" xsi:nil="true"/>
    <Issue_x0020_Date xmlns="cdc7663a-08f0-4737-9e8c-148ce897a09c" xsi:nil="true"/>
    <Webtopic xmlns="cdc7663a-08f0-4737-9e8c-148ce897a09c">Transportation</Webtopic>
    <Publishing_x0020_House xmlns="cdc7663a-08f0-4737-9e8c-148ce897a09c" xsi:nil="true"/>
    <Disclosed xmlns="cdc7663a-08f0-4737-9e8c-148ce897a09c">false</Disclosed>
    <KP_x0020_Topics xmlns="cdc7663a-08f0-4737-9e8c-148ce897a09c" xsi:nil="true"/>
    <_dlc_DocIdUrl xmlns="cdc7663a-08f0-4737-9e8c-148ce897a09c">
      <Url>https://idbg.sharepoint.com/teams/EZ-PN-LON/PN-L1119/_layouts/15/DocIdRedir.aspx?ID=EZSHARE-2060128675-69</Url>
      <Description>EZSHARE-2060128675-69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ez-Disclosure Operations" ma:contentTypeID="0x0101001A458A224826124E8B45B1D613300CFC0015E27EE6B930D440986C97F314515C2B" ma:contentTypeVersion="24" ma:contentTypeDescription="A content type to manage public (operations) IDB documents" ma:contentTypeScope="" ma:versionID="767701b3087561b95ef1704307fc36dc">
  <xsd:schema xmlns:xsd="http://www.w3.org/2001/XMLSchema" xmlns:xs="http://www.w3.org/2001/XMLSchema" xmlns:p="http://schemas.microsoft.com/office/2006/metadata/properties" xmlns:ns2="cdc7663a-08f0-4737-9e8c-148ce897a09c" targetNamespace="http://schemas.microsoft.com/office/2006/metadata/properties" ma:root="true" ma:fieldsID="3a3b7225638c91ccf88b6b83c9c7d26f" ns2:_="">
    <xsd:import namespace="cdc7663a-08f0-4737-9e8c-148ce897a09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e46fe2894295491da65140ffd2369f49" minOccurs="0"/>
                <xsd:element ref="ns2:TaxCatchAll" minOccurs="0"/>
                <xsd:element ref="ns2:TaxCatchAllLabel" minOccurs="0"/>
                <xsd:element ref="ns2:Access_x0020_to_x0020_Information_x00a0_Policy"/>
                <xsd:element ref="ns2:b26cdb1da78c4bb4b1c1bac2f6ac5911" minOccurs="0"/>
                <xsd:element ref="ns2:Project_x0020_Number"/>
                <xsd:element ref="ns2:Webtopic" minOccurs="0"/>
                <xsd:element ref="ns2:Approval_x0020_Number" minOccurs="0"/>
                <xsd:element ref="ns2:Disclosure_x0020_Activity"/>
                <xsd:element ref="ns2:Document_x0020_Author" minOccurs="0"/>
                <xsd:element ref="ns2:Other_x0020_Author" minOccurs="0"/>
                <xsd:element ref="ns2:g511464f9e53401d84b16fa9b379a574" minOccurs="0"/>
                <xsd:element ref="ns2:nddeef1749674d76abdbe4b239a70bc6" minOccurs="0"/>
                <xsd:element ref="ns2:b2ec7cfb18674cb8803df6b262e8b107" minOccurs="0"/>
                <xsd:element ref="ns2:Document_x0020_Language_x0020_IDB"/>
                <xsd:element ref="ns2:Division_x0020_or_x0020_Unit"/>
                <xsd:element ref="ns2:Identifier" minOccurs="0"/>
                <xsd:element ref="ns2:Fiscal_x0020_Year_x0020_IDB" minOccurs="0"/>
                <xsd:element ref="ns2:ic46d7e087fd4a108fb86518ca413cc6" minOccurs="0"/>
                <xsd:element ref="ns2:Operation_x0020_Type" minOccurs="0"/>
                <xsd:element ref="ns2:Package_x0020_Code" minOccurs="0"/>
                <xsd:element ref="ns2:Phase" minOccurs="0"/>
                <xsd:element ref="ns2:Business_x0020_Area" minOccurs="0"/>
                <xsd:element ref="ns2:Key_x0020_Document" minOccurs="0"/>
                <xsd:element ref="ns2:Project_x0020_Document_x0020_Type" minOccurs="0"/>
                <xsd:element ref="ns2:Abstract" minOccurs="0"/>
                <xsd:element ref="ns2:Migration_x0020_Info" minOccurs="0"/>
                <xsd:element ref="ns2:SISCOR_x0020_Number" minOccurs="0"/>
                <xsd:element ref="ns2:IDBDocs_x0020_Number" minOccurs="0"/>
                <xsd:element ref="ns2:Editor1" minOccurs="0"/>
                <xsd:element ref="ns2:Issue_x0020_Date" minOccurs="0"/>
                <xsd:element ref="ns2:Publishing_x0020_House" minOccurs="0"/>
                <xsd:element ref="ns2:KP_x0020_Topics" minOccurs="0"/>
                <xsd:element ref="ns2:Region" minOccurs="0"/>
                <xsd:element ref="ns2:Publication_x0020_Type" minOccurs="0"/>
                <xsd:element ref="ns2:Disclosed" minOccurs="0"/>
                <xsd:element ref="ns2:Record_x0020_Numb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c7663a-08f0-4737-9e8c-148ce897a09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e46fe2894295491da65140ffd2369f49" ma:index="11" ma:taxonomy="true" ma:internalName="e46fe2894295491da65140ffd2369f49" ma:taxonomyFieldName="Function_x0020_Operations_x0020_IDB" ma:displayName="Function Operations IDB" ma:readOnly="false" ma:default="" ma:fieldId="{e46fe289-4295-491d-a651-40ffd2369f49}" ma:sspId="ae61f9b1-e23d-4f49-b3d7-56b991556c4b" ma:termSetId="90662247-c2d7-4c02-8f80-a99fdf3aec7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2" nillable="true" ma:displayName="Taxonomy Catch All Column" ma:hidden="true" ma:list="{a21e8572-655e-4c0d-bfdb-c52ee7bb5839}" ma:internalName="TaxCatchAll" ma:showField="CatchAllData" ma:web="0ae48fe9-e043-4151-95b7-4d4bdf090f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Taxonomy Catch All Column1" ma:hidden="true" ma:list="{a21e8572-655e-4c0d-bfdb-c52ee7bb5839}" ma:internalName="TaxCatchAllLabel" ma:readOnly="true" ma:showField="CatchAllDataLabel" ma:web="0ae48fe9-e043-4151-95b7-4d4bdf090f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ccess_x0020_to_x0020_Information_x00a0_Policy" ma:index="15" ma:displayName="Access to Information Policy" ma:default="Confidential" ma:format="Dropdown" ma:internalName="Access_x0020_to_x0020_Information_x00A0_Policy">
      <xsd:simpleType>
        <xsd:restriction base="dms:Choice">
          <xsd:enumeration value="Confidential"/>
          <xsd:enumeration value="Disclosed Over Time - 5 years"/>
          <xsd:enumeration value="Disclosed Over Time - 10 years"/>
          <xsd:enumeration value="Disclosed Over Time - 20 years"/>
          <xsd:enumeration value="Public"/>
          <xsd:enumeration value="Public - Simultaneous Disclosure"/>
        </xsd:restriction>
      </xsd:simpleType>
    </xsd:element>
    <xsd:element name="b26cdb1da78c4bb4b1c1bac2f6ac5911" ma:index="16" nillable="true" ma:taxonomy="true" ma:internalName="b26cdb1da78c4bb4b1c1bac2f6ac5911" ma:taxonomyFieldName="Series_x0020_Operations_x0020_IDB" ma:displayName="Series Operations IDB" ma:default="" ma:fieldId="{b26cdb1d-a78c-4bb4-b1c1-bac2f6ac5911}" ma:sspId="ae61f9b1-e23d-4f49-b3d7-56b991556c4b" ma:termSetId="aa8fb583-e935-416d-8a2e-4b97a8eb068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roject_x0020_Number" ma:index="18" ma:displayName="Project Number" ma:internalName="Project_x0020_Number" ma:readOnly="false">
      <xsd:simpleType>
        <xsd:restriction base="dms:Text">
          <xsd:maxLength value="255"/>
        </xsd:restriction>
      </xsd:simpleType>
    </xsd:element>
    <xsd:element name="Webtopic" ma:index="19" nillable="true" ma:displayName="Webtopic" ma:internalName="Webtopic">
      <xsd:simpleType>
        <xsd:restriction base="dms:Text">
          <xsd:maxLength value="255"/>
        </xsd:restriction>
      </xsd:simpleType>
    </xsd:element>
    <xsd:element name="Approval_x0020_Number" ma:index="20" nillable="true" ma:displayName="Approval Number" ma:internalName="Approval_x0020_Number">
      <xsd:simpleType>
        <xsd:restriction base="dms:Text">
          <xsd:maxLength value="255"/>
        </xsd:restriction>
      </xsd:simpleType>
    </xsd:element>
    <xsd:element name="Disclosure_x0020_Activity" ma:index="21" ma:displayName="Disclosure Activity" ma:internalName="Disclosure_x0020_Activity" ma:readOnly="false">
      <xsd:simpleType>
        <xsd:restriction base="dms:Text">
          <xsd:maxLength value="255"/>
        </xsd:restriction>
      </xsd:simpleType>
    </xsd:element>
    <xsd:element name="Document_x0020_Author" ma:index="22" nillable="true" ma:displayName="Document Author" ma:internalName="Document_x0020_Author">
      <xsd:simpleType>
        <xsd:restriction base="dms:Text">
          <xsd:maxLength value="255"/>
        </xsd:restriction>
      </xsd:simpleType>
    </xsd:element>
    <xsd:element name="Other_x0020_Author" ma:index="23" nillable="true" ma:displayName="Other Author" ma:internalName="Other_x0020_Author">
      <xsd:simpleType>
        <xsd:restriction base="dms:Text">
          <xsd:maxLength value="255"/>
        </xsd:restriction>
      </xsd:simpleType>
    </xsd:element>
    <xsd:element name="g511464f9e53401d84b16fa9b379a574" ma:index="24" nillable="true" ma:taxonomy="true" ma:internalName="g511464f9e53401d84b16fa9b379a574" ma:taxonomyFieldName="Fund_x0020_IDB" ma:displayName="Fund IDB" ma:default="" ma:fieldId="{0511464f-9e53-401d-84b1-6fa9b379a574}" ma:taxonomyMulti="true" ma:sspId="ae61f9b1-e23d-4f49-b3d7-56b991556c4b" ma:termSetId="69abb71a-f64f-4893-ac0e-66eb1be268a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ddeef1749674d76abdbe4b239a70bc6" ma:index="26" nillable="true" ma:taxonomy="true" ma:internalName="nddeef1749674d76abdbe4b239a70bc6" ma:taxonomyFieldName="Sector_x0020_IDB" ma:displayName="Sector IDB" ma:default="" ma:fieldId="{7ddeef17-4967-4d76-abdb-e4b239a70bc6}" ma:taxonomyMulti="true" ma:sspId="ae61f9b1-e23d-4f49-b3d7-56b991556c4b" ma:termSetId="12408410-0417-4253-a5ed-d52c55de15dc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b2ec7cfb18674cb8803df6b262e8b107" ma:index="28" nillable="true" ma:taxonomy="true" ma:internalName="b2ec7cfb18674cb8803df6b262e8b107" ma:taxonomyFieldName="Sub_x002d_Sector" ma:displayName="Sub-Sector" ma:default="" ma:fieldId="{b2ec7cfb-1867-4cb8-803d-f6b262e8b107}" ma:taxonomyMulti="true" ma:sspId="ae61f9b1-e23d-4f49-b3d7-56b991556c4b" ma:termSetId="73c9b9c8-b29b-461e-b5a6-c7e93795fb0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ocument_x0020_Language_x0020_IDB" ma:index="30" ma:displayName="Document Language IDB" ma:format="Dropdown" ma:internalName="Document_x0020_Language_x0020_IDB" ma:readOnly="false">
      <xsd:simpleType>
        <xsd:restriction base="dms:Choice">
          <xsd:enumeration value="English"/>
          <xsd:enumeration value="French"/>
          <xsd:enumeration value="Italian"/>
          <xsd:enumeration value="Japanese"/>
          <xsd:enumeration value="Korean"/>
          <xsd:enumeration value="Other"/>
          <xsd:enumeration value="Portuguese"/>
          <xsd:enumeration value="Spanish"/>
        </xsd:restriction>
      </xsd:simpleType>
    </xsd:element>
    <xsd:element name="Division_x0020_or_x0020_Unit" ma:index="31" ma:displayName="Division or Unit" ma:internalName="Division_x0020_or_x0020_Unit" ma:readOnly="false">
      <xsd:simpleType>
        <xsd:restriction base="dms:Text">
          <xsd:maxLength value="255"/>
        </xsd:restriction>
      </xsd:simpleType>
    </xsd:element>
    <xsd:element name="Identifier" ma:index="32" nillable="true" ma:displayName="Identifier" ma:internalName="Identifier">
      <xsd:simpleType>
        <xsd:restriction base="dms:Text">
          <xsd:maxLength value="255"/>
        </xsd:restriction>
      </xsd:simpleType>
    </xsd:element>
    <xsd:element name="Fiscal_x0020_Year_x0020_IDB" ma:index="33" nillable="true" ma:displayName="Fiscal Year IDB" ma:internalName="Fiscal_x0020_Year_x0020_IDB">
      <xsd:simpleType>
        <xsd:restriction base="dms:Text">
          <xsd:maxLength value="255"/>
        </xsd:restriction>
      </xsd:simpleType>
    </xsd:element>
    <xsd:element name="ic46d7e087fd4a108fb86518ca413cc6" ma:index="34" nillable="true" ma:taxonomy="true" ma:internalName="ic46d7e087fd4a108fb86518ca413cc6" ma:taxonomyFieldName="Country" ma:displayName="Country" ma:default="" ma:fieldId="{2c46d7e0-87fd-4a10-8fb8-6518ca413cc6}" ma:taxonomyMulti="true" ma:sspId="ae61f9b1-e23d-4f49-b3d7-56b991556c4b" ma:termSetId="e1cf2cf4-6e0f-476b-b38c-a4927f870e8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peration_x0020_Type" ma:index="36" nillable="true" ma:displayName="Operation Type" ma:internalName="Operation_x0020_Type">
      <xsd:simpleType>
        <xsd:restriction base="dms:Text">
          <xsd:maxLength value="255"/>
        </xsd:restriction>
      </xsd:simpleType>
    </xsd:element>
    <xsd:element name="Package_x0020_Code" ma:index="37" nillable="true" ma:displayName="Package Code" ma:internalName="Package_x0020_Code">
      <xsd:simpleType>
        <xsd:restriction base="dms:Text">
          <xsd:maxLength value="255"/>
        </xsd:restriction>
      </xsd:simpleType>
    </xsd:element>
    <xsd:element name="Phase" ma:index="38" nillable="true" ma:displayName="Phase" ma:internalName="Phase">
      <xsd:simpleType>
        <xsd:restriction base="dms:Text">
          <xsd:maxLength value="255"/>
        </xsd:restriction>
      </xsd:simpleType>
    </xsd:element>
    <xsd:element name="Business_x0020_Area" ma:index="39" nillable="true" ma:displayName="Business Area" ma:internalName="Business_x0020_Area">
      <xsd:simpleType>
        <xsd:restriction base="dms:Text">
          <xsd:maxLength value="255"/>
        </xsd:restriction>
      </xsd:simpleType>
    </xsd:element>
    <xsd:element name="Key_x0020_Document" ma:index="40" nillable="true" ma:displayName="Key Document" ma:default="0" ma:internalName="Key_x0020_Document">
      <xsd:simpleType>
        <xsd:restriction base="dms:Boolean"/>
      </xsd:simpleType>
    </xsd:element>
    <xsd:element name="Project_x0020_Document_x0020_Type" ma:index="41" nillable="true" ma:displayName="Project Document Type" ma:internalName="Project_x0020_Document_x0020_Type">
      <xsd:simpleType>
        <xsd:restriction base="dms:Text">
          <xsd:maxLength value="255"/>
        </xsd:restriction>
      </xsd:simpleType>
    </xsd:element>
    <xsd:element name="Abstract" ma:index="42" nillable="true" ma:displayName="Abstract" ma:internalName="Abstract">
      <xsd:simpleType>
        <xsd:restriction base="dms:Note"/>
      </xsd:simpleType>
    </xsd:element>
    <xsd:element name="Migration_x0020_Info" ma:index="43" nillable="true" ma:displayName="Migration Info" ma:internalName="Migration_x0020_Info">
      <xsd:simpleType>
        <xsd:restriction base="dms:Note"/>
      </xsd:simpleType>
    </xsd:element>
    <xsd:element name="SISCOR_x0020_Number" ma:index="44" nillable="true" ma:displayName="SISCOR Number" ma:internalName="SISCOR_x0020_Number">
      <xsd:simpleType>
        <xsd:restriction base="dms:Text">
          <xsd:maxLength value="255"/>
        </xsd:restriction>
      </xsd:simpleType>
    </xsd:element>
    <xsd:element name="IDBDocs_x0020_Number" ma:index="45" nillable="true" ma:displayName="IDBDocs Number" ma:internalName="IDBDocs_x0020_Number">
      <xsd:simpleType>
        <xsd:restriction base="dms:Text">
          <xsd:maxLength value="255"/>
        </xsd:restriction>
      </xsd:simpleType>
    </xsd:element>
    <xsd:element name="Editor1" ma:index="46" nillable="true" ma:displayName="Editor" ma:internalName="Editor1">
      <xsd:simpleType>
        <xsd:restriction base="dms:Text">
          <xsd:maxLength value="255"/>
        </xsd:restriction>
      </xsd:simpleType>
    </xsd:element>
    <xsd:element name="Issue_x0020_Date" ma:index="47" nillable="true" ma:displayName="Issue Date" ma:format="DateOnly" ma:internalName="Issue_x0020_Date">
      <xsd:simpleType>
        <xsd:restriction base="dms:DateTime"/>
      </xsd:simpleType>
    </xsd:element>
    <xsd:element name="Publishing_x0020_House" ma:index="48" nillable="true" ma:displayName="Publishing House" ma:internalName="Publishing_x0020_House">
      <xsd:simpleType>
        <xsd:restriction base="dms:Text">
          <xsd:maxLength value="255"/>
        </xsd:restriction>
      </xsd:simpleType>
    </xsd:element>
    <xsd:element name="KP_x0020_Topics" ma:index="49" nillable="true" ma:displayName="KP Topics" ma:internalName="KP_x0020_Topics">
      <xsd:simpleType>
        <xsd:restriction base="dms:Text">
          <xsd:maxLength value="255"/>
        </xsd:restriction>
      </xsd:simpleType>
    </xsd:element>
    <xsd:element name="Region" ma:index="50" nillable="true" ma:displayName="Region" ma:internalName="Region">
      <xsd:simpleType>
        <xsd:restriction base="dms:Text">
          <xsd:maxLength value="255"/>
        </xsd:restriction>
      </xsd:simpleType>
    </xsd:element>
    <xsd:element name="Publication_x0020_Type" ma:index="51" nillable="true" ma:displayName="Publication Type" ma:internalName="Publication_x0020_Type">
      <xsd:simpleType>
        <xsd:restriction base="dms:Text">
          <xsd:maxLength value="255"/>
        </xsd:restriction>
      </xsd:simpleType>
    </xsd:element>
    <xsd:element name="Disclosed" ma:index="52" nillable="true" ma:displayName="Disclosed" ma:default="0" ma:internalName="Disclosed">
      <xsd:simpleType>
        <xsd:restriction base="dms:Boolean"/>
      </xsd:simpleType>
    </xsd:element>
    <xsd:element name="Record_x0020_Number" ma:index="53" nillable="true" ma:displayName="Record Number" ma:internalName="Record_x0020_Numbe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6.xml><?xml version="1.0" encoding="utf-8"?>
<?mso-contentType ?>
<SharedContentType xmlns="Microsoft.SharePoint.Taxonomy.ContentTypeSync" SourceId="ae61f9b1-e23d-4f49-b3d7-56b991556c4b" ContentTypeId="0x0101001A458A224826124E8B45B1D613300CFC" PreviousValue="false"/>
</file>

<file path=customXml/itemProps1.xml><?xml version="1.0" encoding="utf-8"?>
<ds:datastoreItem xmlns:ds="http://schemas.openxmlformats.org/officeDocument/2006/customXml" ds:itemID="{4B25E3F7-25D2-49AC-B5A7-E94228862821}"/>
</file>

<file path=customXml/itemProps2.xml><?xml version="1.0" encoding="utf-8"?>
<ds:datastoreItem xmlns:ds="http://schemas.openxmlformats.org/officeDocument/2006/customXml" ds:itemID="{1E39DD03-F893-4E63-A072-1DF71F54AA65}"/>
</file>

<file path=customXml/itemProps3.xml><?xml version="1.0" encoding="utf-8"?>
<ds:datastoreItem xmlns:ds="http://schemas.openxmlformats.org/officeDocument/2006/customXml" ds:itemID="{0FC1FDDA-2370-4D24-9E0A-2128EB84E5A8}"/>
</file>

<file path=customXml/itemProps4.xml><?xml version="1.0" encoding="utf-8"?>
<ds:datastoreItem xmlns:ds="http://schemas.openxmlformats.org/officeDocument/2006/customXml" ds:itemID="{4FE2C049-C25F-490C-B024-9C28B6D8E450}"/>
</file>

<file path=customXml/itemProps5.xml><?xml version="1.0" encoding="utf-8"?>
<ds:datastoreItem xmlns:ds="http://schemas.openxmlformats.org/officeDocument/2006/customXml" ds:itemID="{C2F6B881-C267-40F5-BF36-DE06191215F0}"/>
</file>

<file path=customXml/itemProps6.xml><?xml version="1.0" encoding="utf-8"?>
<ds:datastoreItem xmlns:ds="http://schemas.openxmlformats.org/officeDocument/2006/customXml" ds:itemID="{E71F7D61-E0B1-4052-8606-919B68A44421}"/>
</file>

<file path=docProps/app.xml><?xml version="1.0" encoding="utf-8"?>
<Properties xmlns="http://schemas.openxmlformats.org/officeDocument/2006/extended-properties" xmlns:vt="http://schemas.openxmlformats.org/officeDocument/2006/docPropsVTypes">
  <Template>template_es</Template>
  <TotalTime>37477</TotalTime>
  <Words>2606</Words>
  <Application>Microsoft Macintosh PowerPoint</Application>
  <PresentationFormat>Format US (216 x 279 mm)</PresentationFormat>
  <Paragraphs>256</Paragraphs>
  <Slides>22</Slides>
  <Notes>21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template_es</vt:lpstr>
      <vt:lpstr>Plan Estratégico Nacional de Logística de Cargas  de Panamá – PNLog PN   Síntesis, avances y acciones vinculadas al PBL</vt:lpstr>
      <vt:lpstr>Contenido</vt:lpstr>
      <vt:lpstr>El PNLog – Bases conceptuales ¿Qué es el PNLog?     </vt:lpstr>
      <vt:lpstr>Présentation PowerPoint</vt:lpstr>
      <vt:lpstr>El PNLog de Panamá El Sistema de Logística de Cargas de Panamá – Horizonte 10 años</vt:lpstr>
      <vt:lpstr>El PNLog de Panamá Visión del SLN y Subsistemas logísticos prioritarios</vt:lpstr>
      <vt:lpstr>El PNLog de Panamá Estrategia Nacionales y acciones clave vinculadas</vt:lpstr>
      <vt:lpstr>El PNLog de Panamá Estrategias Nacionales y acciones clave vinculadas</vt:lpstr>
      <vt:lpstr>Acciones clave del PNLOG para el PBL Plan Maestro de Infraestructura de la Zona Interoceánica</vt:lpstr>
      <vt:lpstr>Acciones clave del PNLOG para el PBL Plan Nacional de Logística y Transporte</vt:lpstr>
      <vt:lpstr>Acciones clave del PNLOG para el PBL Plan de Gestión de tráfico de cargas de Panamá y Colón</vt:lpstr>
      <vt:lpstr>Acciones clave del PNLOG para el PBL Plan de informatización integral del sistema logístico de Panamá</vt:lpstr>
      <vt:lpstr>Acciones clave del PNLOG para el PBL Comisión de negociación bilateral transporte terrestre</vt:lpstr>
      <vt:lpstr>Acciones clave del PNLOG para el PBL Sistemas de apoyo a la implementación de la FAL 65</vt:lpstr>
      <vt:lpstr>Acciones clave del PNLOG para el PBL Asamblea Constituyente: Cambio EMN por E.Logística Nacional</vt:lpstr>
      <vt:lpstr>Acciones clave del PNLOG para el PBL Ley Marco del Sistema Logístico Nacional</vt:lpstr>
      <vt:lpstr>Elementos de la Matriz del PBL  Relación con el mandato del Gabinete Logístico</vt:lpstr>
      <vt:lpstr>Elementos de la Matriz del PBL   Relación con el mandato del Gabinete Logístico</vt:lpstr>
      <vt:lpstr>Elementos de la Matriz del PBL   Relación con el Plan Estratégico de Gobierno  </vt:lpstr>
      <vt:lpstr>Elementos de la Matriz del PBL   Relación con el Plan Estratégico de Gobierno </vt:lpstr>
      <vt:lpstr>Elementos de la Matriz del PBL   Relación con el Plan Estratégico de Gobierno </vt:lpstr>
      <vt:lpstr>Présentation PowerPoint</vt:lpstr>
    </vt:vector>
  </TitlesOfParts>
  <Company>Inter-American Development Bank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EEO7_ Plan estrategico nacional de logistica de cargas</dc:title>
  <dc:creator>Luis Daniel Martinez</dc:creator>
  <cp:lastModifiedBy>Marelia MARTINEZ RIVAS</cp:lastModifiedBy>
  <cp:revision>823</cp:revision>
  <cp:lastPrinted>2014-09-09T17:23:34Z</cp:lastPrinted>
  <dcterms:created xsi:type="dcterms:W3CDTF">2010-09-29T21:16:05Z</dcterms:created>
  <dcterms:modified xsi:type="dcterms:W3CDTF">2015-02-20T14:29:58Z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0x0101001A458A224826124E8B45B1D613300CFC0015E27EE6B930D440986C97F314515C2B</vt:lpwstr>
  </property>
  <property fmtid="{D5CDD505-2E9C-101B-9397-08002B2CF9AE}" pid="3" name="TaxKeyword">
    <vt:lpwstr/>
  </property>
  <property fmtid="{D5CDD505-2E9C-101B-9397-08002B2CF9AE}" pid="4" name="Sub_x002d_Sector">
    <vt:lpwstr/>
  </property>
  <property fmtid="{D5CDD505-2E9C-101B-9397-08002B2CF9AE}" pid="5" name="TaxKeywordTaxHTField">
    <vt:lpwstr/>
  </property>
  <property fmtid="{D5CDD505-2E9C-101B-9397-08002B2CF9AE}" pid="6" name="Series Operations IDB">
    <vt:lpwstr>9;#Procurement Administration|d8145667-6247-4db3-9e42-91a14331cc81</vt:lpwstr>
  </property>
  <property fmtid="{D5CDD505-2E9C-101B-9397-08002B2CF9AE}" pid="8" name="Country">
    <vt:lpwstr>22;#Panama|7af43a84-776d-43d1-b0f2-8a1f2a8ffc7b</vt:lpwstr>
  </property>
  <property fmtid="{D5CDD505-2E9C-101B-9397-08002B2CF9AE}" pid="9" name="Fund IDB">
    <vt:lpwstr/>
  </property>
  <property fmtid="{D5CDD505-2E9C-101B-9397-08002B2CF9AE}" pid="10" name="Series_x0020_Operations_x0020_IDB">
    <vt:lpwstr>9;#Procurement Administration|d8145667-6247-4db3-9e42-91a14331cc81</vt:lpwstr>
  </property>
  <property fmtid="{D5CDD505-2E9C-101B-9397-08002B2CF9AE}" pid="13" name="Sector IDB">
    <vt:lpwstr/>
  </property>
  <property fmtid="{D5CDD505-2E9C-101B-9397-08002B2CF9AE}" pid="14" name="Function Operations IDB">
    <vt:lpwstr>8;#Goods and Services|5bfebf1b-9f1f-4411-b1dd-4c19b807b799</vt:lpwstr>
  </property>
  <property fmtid="{D5CDD505-2E9C-101B-9397-08002B2CF9AE}" pid="15" name="Sub-Sector">
    <vt:lpwstr/>
  </property>
  <property fmtid="{D5CDD505-2E9C-101B-9397-08002B2CF9AE}" pid="16" name="Order">
    <vt:r8>6900</vt:r8>
  </property>
  <property fmtid="{D5CDD505-2E9C-101B-9397-08002B2CF9AE}" pid="17" name="ATI Undisclose Document Workflow">
    <vt:lpwstr/>
  </property>
  <property fmtid="{D5CDD505-2E9C-101B-9397-08002B2CF9AE}" pid="18" name="ATI Disclose Document Workflow v5">
    <vt:lpwstr/>
  </property>
  <property fmtid="{D5CDD505-2E9C-101B-9397-08002B2CF9AE}" pid="19" name="_dlc_DocIdItemGuid">
    <vt:lpwstr>cb360d1d-6337-4e36-8f74-09ad0cba92b5</vt:lpwstr>
  </property>
</Properties>
</file>